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57" r:id="rId3"/>
    <p:sldId id="258" r:id="rId4"/>
    <p:sldId id="267" r:id="rId5"/>
    <p:sldId id="268" r:id="rId6"/>
    <p:sldId id="269" r:id="rId7"/>
    <p:sldId id="270" r:id="rId8"/>
    <p:sldId id="259" r:id="rId9"/>
    <p:sldId id="271" r:id="rId10"/>
    <p:sldId id="260" r:id="rId11"/>
    <p:sldId id="272" r:id="rId12"/>
    <p:sldId id="261" r:id="rId13"/>
    <p:sldId id="273" r:id="rId14"/>
    <p:sldId id="262" r:id="rId15"/>
    <p:sldId id="274" r:id="rId16"/>
    <p:sldId id="263" r:id="rId17"/>
    <p:sldId id="275" r:id="rId18"/>
    <p:sldId id="264" r:id="rId19"/>
    <p:sldId id="265" r:id="rId20"/>
    <p:sldId id="26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971" autoAdjust="0"/>
  </p:normalViewPr>
  <p:slideViewPr>
    <p:cSldViewPr snapToGrid="0">
      <p:cViewPr varScale="1">
        <p:scale>
          <a:sx n="97" d="100"/>
          <a:sy n="97" d="100"/>
        </p:scale>
        <p:origin x="552"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diagrams/_rels/data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_rels/drawing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6" Type="http://schemas.openxmlformats.org/officeDocument/2006/relationships/image" Target="../media/image24.svg"/><Relationship Id="rId5" Type="http://schemas.openxmlformats.org/officeDocument/2006/relationships/image" Target="../media/image23.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E397BA9F-0C6E-45F4-994C-94C708E9CF6A}" type="doc">
      <dgm:prSet loTypeId="urn:microsoft.com/office/officeart/2005/8/layout/vList2" loCatId="list" qsTypeId="urn:microsoft.com/office/officeart/2005/8/quickstyle/simple4" qsCatId="simple" csTypeId="urn:microsoft.com/office/officeart/2005/8/colors/colorful5" csCatId="colorful"/>
      <dgm:spPr/>
      <dgm:t>
        <a:bodyPr/>
        <a:lstStyle/>
        <a:p>
          <a:endParaRPr lang="en-US"/>
        </a:p>
      </dgm:t>
    </dgm:pt>
    <dgm:pt modelId="{ECBD5FA8-287E-4941-A152-18AB36798EC4}">
      <dgm:prSet/>
      <dgm:spPr/>
      <dgm:t>
        <a:bodyPr/>
        <a:lstStyle/>
        <a:p>
          <a:r>
            <a:rPr lang="en-US"/>
            <a:t>Stocks fetched from Yahoo Finance</a:t>
          </a:r>
        </a:p>
      </dgm:t>
    </dgm:pt>
    <dgm:pt modelId="{0AC81D6E-8AE4-49BE-951E-E857354F3B51}" type="parTrans" cxnId="{8DEF580B-FC61-4C0B-AD4E-7BAEC821B0B0}">
      <dgm:prSet/>
      <dgm:spPr/>
      <dgm:t>
        <a:bodyPr/>
        <a:lstStyle/>
        <a:p>
          <a:endParaRPr lang="en-US"/>
        </a:p>
      </dgm:t>
    </dgm:pt>
    <dgm:pt modelId="{312EA806-2CE7-44C4-8F68-009FF4D871C0}" type="sibTrans" cxnId="{8DEF580B-FC61-4C0B-AD4E-7BAEC821B0B0}">
      <dgm:prSet/>
      <dgm:spPr/>
      <dgm:t>
        <a:bodyPr/>
        <a:lstStyle/>
        <a:p>
          <a:endParaRPr lang="en-US"/>
        </a:p>
      </dgm:t>
    </dgm:pt>
    <dgm:pt modelId="{24B17CBD-36E5-4A1A-91B9-B0CB493CD318}">
      <dgm:prSet/>
      <dgm:spPr/>
      <dgm:t>
        <a:bodyPr/>
        <a:lstStyle/>
        <a:p>
          <a:r>
            <a:rPr lang="en-US"/>
            <a:t>XGBoost classifier</a:t>
          </a:r>
        </a:p>
      </dgm:t>
    </dgm:pt>
    <dgm:pt modelId="{BF2286D3-4414-4FB9-A835-DF8BF9B9A906}" type="parTrans" cxnId="{349D6945-144D-4C56-8074-3E275F53DFE1}">
      <dgm:prSet/>
      <dgm:spPr/>
      <dgm:t>
        <a:bodyPr/>
        <a:lstStyle/>
        <a:p>
          <a:endParaRPr lang="en-US"/>
        </a:p>
      </dgm:t>
    </dgm:pt>
    <dgm:pt modelId="{115CF644-11CB-42FB-B9AB-A5C4583BA485}" type="sibTrans" cxnId="{349D6945-144D-4C56-8074-3E275F53DFE1}">
      <dgm:prSet/>
      <dgm:spPr/>
      <dgm:t>
        <a:bodyPr/>
        <a:lstStyle/>
        <a:p>
          <a:endParaRPr lang="en-US"/>
        </a:p>
      </dgm:t>
    </dgm:pt>
    <dgm:pt modelId="{1EF07AC2-1B21-4F21-B21C-70D14BE3FE6D}">
      <dgm:prSet/>
      <dgm:spPr/>
      <dgm:t>
        <a:bodyPr/>
        <a:lstStyle/>
        <a:p>
          <a:r>
            <a:rPr lang="en-US"/>
            <a:t>Time series split for X and y train and test</a:t>
          </a:r>
        </a:p>
      </dgm:t>
    </dgm:pt>
    <dgm:pt modelId="{ED5081AB-373D-4007-82D8-7CB7C3A0A9ED}" type="parTrans" cxnId="{40EFC6B0-879B-4F02-A62C-D8DCCBC7AF9A}">
      <dgm:prSet/>
      <dgm:spPr/>
      <dgm:t>
        <a:bodyPr/>
        <a:lstStyle/>
        <a:p>
          <a:endParaRPr lang="en-US"/>
        </a:p>
      </dgm:t>
    </dgm:pt>
    <dgm:pt modelId="{5A12E200-D44E-4DD3-83DB-56C33B4053A2}" type="sibTrans" cxnId="{40EFC6B0-879B-4F02-A62C-D8DCCBC7AF9A}">
      <dgm:prSet/>
      <dgm:spPr/>
      <dgm:t>
        <a:bodyPr/>
        <a:lstStyle/>
        <a:p>
          <a:endParaRPr lang="en-US"/>
        </a:p>
      </dgm:t>
    </dgm:pt>
    <dgm:pt modelId="{BEE5A025-5910-4CF0-84BB-2A4AD7496478}">
      <dgm:prSet/>
      <dgm:spPr/>
      <dgm:t>
        <a:bodyPr/>
        <a:lstStyle/>
        <a:p>
          <a:r>
            <a:rPr lang="en-US"/>
            <a:t>CNN, MLP, LSTM, and GRU models</a:t>
          </a:r>
        </a:p>
      </dgm:t>
    </dgm:pt>
    <dgm:pt modelId="{A95DA1C3-3134-49B0-872E-1129947CF207}" type="parTrans" cxnId="{A81A0DF0-DF98-4236-A0FD-7DFDC6C8F337}">
      <dgm:prSet/>
      <dgm:spPr/>
      <dgm:t>
        <a:bodyPr/>
        <a:lstStyle/>
        <a:p>
          <a:endParaRPr lang="en-US"/>
        </a:p>
      </dgm:t>
    </dgm:pt>
    <dgm:pt modelId="{951BF653-FCB6-4189-B135-E8750ACBE39F}" type="sibTrans" cxnId="{A81A0DF0-DF98-4236-A0FD-7DFDC6C8F337}">
      <dgm:prSet/>
      <dgm:spPr/>
      <dgm:t>
        <a:bodyPr/>
        <a:lstStyle/>
        <a:p>
          <a:endParaRPr lang="en-US"/>
        </a:p>
      </dgm:t>
    </dgm:pt>
    <dgm:pt modelId="{CA9A3BAC-550D-4DD0-A758-1B538A40D6A5}">
      <dgm:prSet/>
      <dgm:spPr/>
      <dgm:t>
        <a:bodyPr/>
        <a:lstStyle/>
        <a:p>
          <a:r>
            <a:rPr lang="en-US"/>
            <a:t>GeLU, ReLU, sigmoid, and tanh activations</a:t>
          </a:r>
        </a:p>
      </dgm:t>
    </dgm:pt>
    <dgm:pt modelId="{2E348EC4-1049-4798-B14C-760E564CE42D}" type="parTrans" cxnId="{D90A3124-AC5A-4709-B1B1-DC57B6B676CD}">
      <dgm:prSet/>
      <dgm:spPr/>
      <dgm:t>
        <a:bodyPr/>
        <a:lstStyle/>
        <a:p>
          <a:endParaRPr lang="en-US"/>
        </a:p>
      </dgm:t>
    </dgm:pt>
    <dgm:pt modelId="{9794F83E-D52E-49AC-8FFE-E2D8195383D8}" type="sibTrans" cxnId="{D90A3124-AC5A-4709-B1B1-DC57B6B676CD}">
      <dgm:prSet/>
      <dgm:spPr/>
      <dgm:t>
        <a:bodyPr/>
        <a:lstStyle/>
        <a:p>
          <a:endParaRPr lang="en-US"/>
        </a:p>
      </dgm:t>
    </dgm:pt>
    <dgm:pt modelId="{4C2CC0AF-B61C-41C4-AFF0-5575E58378F1}">
      <dgm:prSet/>
      <dgm:spPr/>
      <dgm:t>
        <a:bodyPr/>
        <a:lstStyle/>
        <a:p>
          <a:r>
            <a:rPr lang="en-US"/>
            <a:t>categorical_crossentropy for all models</a:t>
          </a:r>
        </a:p>
      </dgm:t>
    </dgm:pt>
    <dgm:pt modelId="{FDFDDD85-2030-4862-BF14-FC9AA28872E1}" type="parTrans" cxnId="{DBD8644B-7D71-4D5A-935D-B90352BEED40}">
      <dgm:prSet/>
      <dgm:spPr/>
      <dgm:t>
        <a:bodyPr/>
        <a:lstStyle/>
        <a:p>
          <a:endParaRPr lang="en-US"/>
        </a:p>
      </dgm:t>
    </dgm:pt>
    <dgm:pt modelId="{5E01178A-5FB0-44CE-912D-11695A9307E9}" type="sibTrans" cxnId="{DBD8644B-7D71-4D5A-935D-B90352BEED40}">
      <dgm:prSet/>
      <dgm:spPr/>
      <dgm:t>
        <a:bodyPr/>
        <a:lstStyle/>
        <a:p>
          <a:endParaRPr lang="en-US"/>
        </a:p>
      </dgm:t>
    </dgm:pt>
    <dgm:pt modelId="{BC8C6A37-1ECC-4073-B17E-E4B27DC1FA82}">
      <dgm:prSet/>
      <dgm:spPr/>
      <dgm:t>
        <a:bodyPr/>
        <a:lstStyle/>
        <a:p>
          <a:r>
            <a:rPr lang="en-US"/>
            <a:t>Run over 50 epochs for each model</a:t>
          </a:r>
        </a:p>
      </dgm:t>
    </dgm:pt>
    <dgm:pt modelId="{1E3E4DFE-0F35-4FAE-A4C3-75D5DFBBABAC}" type="parTrans" cxnId="{BDE739DE-D593-4EC6-AA5E-BBB5ACD1E40F}">
      <dgm:prSet/>
      <dgm:spPr/>
      <dgm:t>
        <a:bodyPr/>
        <a:lstStyle/>
        <a:p>
          <a:endParaRPr lang="en-US"/>
        </a:p>
      </dgm:t>
    </dgm:pt>
    <dgm:pt modelId="{27A774EB-3917-46D7-94CB-A294DE663E23}" type="sibTrans" cxnId="{BDE739DE-D593-4EC6-AA5E-BBB5ACD1E40F}">
      <dgm:prSet/>
      <dgm:spPr/>
      <dgm:t>
        <a:bodyPr/>
        <a:lstStyle/>
        <a:p>
          <a:endParaRPr lang="en-US"/>
        </a:p>
      </dgm:t>
    </dgm:pt>
    <dgm:pt modelId="{8EF36E76-19A3-4B00-A327-A22AF4CD57B3}" type="pres">
      <dgm:prSet presAssocID="{E397BA9F-0C6E-45F4-994C-94C708E9CF6A}" presName="linear" presStyleCnt="0">
        <dgm:presLayoutVars>
          <dgm:animLvl val="lvl"/>
          <dgm:resizeHandles val="exact"/>
        </dgm:presLayoutVars>
      </dgm:prSet>
      <dgm:spPr/>
    </dgm:pt>
    <dgm:pt modelId="{D869C3D2-04E3-4972-BEC1-FC5F41F81EDE}" type="pres">
      <dgm:prSet presAssocID="{ECBD5FA8-287E-4941-A152-18AB36798EC4}" presName="parentText" presStyleLbl="node1" presStyleIdx="0" presStyleCnt="7">
        <dgm:presLayoutVars>
          <dgm:chMax val="0"/>
          <dgm:bulletEnabled val="1"/>
        </dgm:presLayoutVars>
      </dgm:prSet>
      <dgm:spPr/>
    </dgm:pt>
    <dgm:pt modelId="{78E20EF2-EC14-414E-B54A-891B44CC9423}" type="pres">
      <dgm:prSet presAssocID="{312EA806-2CE7-44C4-8F68-009FF4D871C0}" presName="spacer" presStyleCnt="0"/>
      <dgm:spPr/>
    </dgm:pt>
    <dgm:pt modelId="{C1E235D9-494B-4812-8F7B-BFA49E8CC755}" type="pres">
      <dgm:prSet presAssocID="{24B17CBD-36E5-4A1A-91B9-B0CB493CD318}" presName="parentText" presStyleLbl="node1" presStyleIdx="1" presStyleCnt="7">
        <dgm:presLayoutVars>
          <dgm:chMax val="0"/>
          <dgm:bulletEnabled val="1"/>
        </dgm:presLayoutVars>
      </dgm:prSet>
      <dgm:spPr/>
    </dgm:pt>
    <dgm:pt modelId="{60ECE153-F75B-474B-9E92-EDFF3C6CE26D}" type="pres">
      <dgm:prSet presAssocID="{115CF644-11CB-42FB-B9AB-A5C4583BA485}" presName="spacer" presStyleCnt="0"/>
      <dgm:spPr/>
    </dgm:pt>
    <dgm:pt modelId="{D12E9512-B328-49BE-B616-6D1DE2B1FE35}" type="pres">
      <dgm:prSet presAssocID="{1EF07AC2-1B21-4F21-B21C-70D14BE3FE6D}" presName="parentText" presStyleLbl="node1" presStyleIdx="2" presStyleCnt="7">
        <dgm:presLayoutVars>
          <dgm:chMax val="0"/>
          <dgm:bulletEnabled val="1"/>
        </dgm:presLayoutVars>
      </dgm:prSet>
      <dgm:spPr/>
    </dgm:pt>
    <dgm:pt modelId="{A0C9F341-B3FE-406F-9F5D-95161EC38FCC}" type="pres">
      <dgm:prSet presAssocID="{5A12E200-D44E-4DD3-83DB-56C33B4053A2}" presName="spacer" presStyleCnt="0"/>
      <dgm:spPr/>
    </dgm:pt>
    <dgm:pt modelId="{4DB58CB3-8C13-4B37-8C97-C6A2EAFC7401}" type="pres">
      <dgm:prSet presAssocID="{BEE5A025-5910-4CF0-84BB-2A4AD7496478}" presName="parentText" presStyleLbl="node1" presStyleIdx="3" presStyleCnt="7">
        <dgm:presLayoutVars>
          <dgm:chMax val="0"/>
          <dgm:bulletEnabled val="1"/>
        </dgm:presLayoutVars>
      </dgm:prSet>
      <dgm:spPr/>
    </dgm:pt>
    <dgm:pt modelId="{68E2017A-7A33-4176-B9D7-478927CD90B4}" type="pres">
      <dgm:prSet presAssocID="{951BF653-FCB6-4189-B135-E8750ACBE39F}" presName="spacer" presStyleCnt="0"/>
      <dgm:spPr/>
    </dgm:pt>
    <dgm:pt modelId="{93993D28-39B0-43F8-80D9-1AAB00BE27C5}" type="pres">
      <dgm:prSet presAssocID="{CA9A3BAC-550D-4DD0-A758-1B538A40D6A5}" presName="parentText" presStyleLbl="node1" presStyleIdx="4" presStyleCnt="7">
        <dgm:presLayoutVars>
          <dgm:chMax val="0"/>
          <dgm:bulletEnabled val="1"/>
        </dgm:presLayoutVars>
      </dgm:prSet>
      <dgm:spPr/>
    </dgm:pt>
    <dgm:pt modelId="{24C2B6C7-9F52-4C9D-ACEC-9F60B847FB47}" type="pres">
      <dgm:prSet presAssocID="{9794F83E-D52E-49AC-8FFE-E2D8195383D8}" presName="spacer" presStyleCnt="0"/>
      <dgm:spPr/>
    </dgm:pt>
    <dgm:pt modelId="{A992AF9F-7F08-423B-8C9F-A351108169FE}" type="pres">
      <dgm:prSet presAssocID="{4C2CC0AF-B61C-41C4-AFF0-5575E58378F1}" presName="parentText" presStyleLbl="node1" presStyleIdx="5" presStyleCnt="7">
        <dgm:presLayoutVars>
          <dgm:chMax val="0"/>
          <dgm:bulletEnabled val="1"/>
        </dgm:presLayoutVars>
      </dgm:prSet>
      <dgm:spPr/>
    </dgm:pt>
    <dgm:pt modelId="{E98B3DAD-2C02-4D7E-99C3-D236B312AB96}" type="pres">
      <dgm:prSet presAssocID="{5E01178A-5FB0-44CE-912D-11695A9307E9}" presName="spacer" presStyleCnt="0"/>
      <dgm:spPr/>
    </dgm:pt>
    <dgm:pt modelId="{B29B4242-5A90-4EBB-B376-0C27C9A209DF}" type="pres">
      <dgm:prSet presAssocID="{BC8C6A37-1ECC-4073-B17E-E4B27DC1FA82}" presName="parentText" presStyleLbl="node1" presStyleIdx="6" presStyleCnt="7">
        <dgm:presLayoutVars>
          <dgm:chMax val="0"/>
          <dgm:bulletEnabled val="1"/>
        </dgm:presLayoutVars>
      </dgm:prSet>
      <dgm:spPr/>
    </dgm:pt>
  </dgm:ptLst>
  <dgm:cxnLst>
    <dgm:cxn modelId="{8DEF580B-FC61-4C0B-AD4E-7BAEC821B0B0}" srcId="{E397BA9F-0C6E-45F4-994C-94C708E9CF6A}" destId="{ECBD5FA8-287E-4941-A152-18AB36798EC4}" srcOrd="0" destOrd="0" parTransId="{0AC81D6E-8AE4-49BE-951E-E857354F3B51}" sibTransId="{312EA806-2CE7-44C4-8F68-009FF4D871C0}"/>
    <dgm:cxn modelId="{D90A3124-AC5A-4709-B1B1-DC57B6B676CD}" srcId="{E397BA9F-0C6E-45F4-994C-94C708E9CF6A}" destId="{CA9A3BAC-550D-4DD0-A758-1B538A40D6A5}" srcOrd="4" destOrd="0" parTransId="{2E348EC4-1049-4798-B14C-760E564CE42D}" sibTransId="{9794F83E-D52E-49AC-8FFE-E2D8195383D8}"/>
    <dgm:cxn modelId="{A3B8DF28-32AA-4343-89DE-11BBB5234ADF}" type="presOf" srcId="{BEE5A025-5910-4CF0-84BB-2A4AD7496478}" destId="{4DB58CB3-8C13-4B37-8C97-C6A2EAFC7401}" srcOrd="0" destOrd="0" presId="urn:microsoft.com/office/officeart/2005/8/layout/vList2"/>
    <dgm:cxn modelId="{C3606B36-7277-45DE-88ED-394F27E11A83}" type="presOf" srcId="{BC8C6A37-1ECC-4073-B17E-E4B27DC1FA82}" destId="{B29B4242-5A90-4EBB-B376-0C27C9A209DF}" srcOrd="0" destOrd="0" presId="urn:microsoft.com/office/officeart/2005/8/layout/vList2"/>
    <dgm:cxn modelId="{4434F13B-A2F4-4EB0-BE1A-3FC13946FD42}" type="presOf" srcId="{ECBD5FA8-287E-4941-A152-18AB36798EC4}" destId="{D869C3D2-04E3-4972-BEC1-FC5F41F81EDE}" srcOrd="0" destOrd="0" presId="urn:microsoft.com/office/officeart/2005/8/layout/vList2"/>
    <dgm:cxn modelId="{AF74685F-40F6-4B8A-9838-D066FC85D758}" type="presOf" srcId="{CA9A3BAC-550D-4DD0-A758-1B538A40D6A5}" destId="{93993D28-39B0-43F8-80D9-1AAB00BE27C5}" srcOrd="0" destOrd="0" presId="urn:microsoft.com/office/officeart/2005/8/layout/vList2"/>
    <dgm:cxn modelId="{349D6945-144D-4C56-8074-3E275F53DFE1}" srcId="{E397BA9F-0C6E-45F4-994C-94C708E9CF6A}" destId="{24B17CBD-36E5-4A1A-91B9-B0CB493CD318}" srcOrd="1" destOrd="0" parTransId="{BF2286D3-4414-4FB9-A835-DF8BF9B9A906}" sibTransId="{115CF644-11CB-42FB-B9AB-A5C4583BA485}"/>
    <dgm:cxn modelId="{DBD8644B-7D71-4D5A-935D-B90352BEED40}" srcId="{E397BA9F-0C6E-45F4-994C-94C708E9CF6A}" destId="{4C2CC0AF-B61C-41C4-AFF0-5575E58378F1}" srcOrd="5" destOrd="0" parTransId="{FDFDDD85-2030-4862-BF14-FC9AA28872E1}" sibTransId="{5E01178A-5FB0-44CE-912D-11695A9307E9}"/>
    <dgm:cxn modelId="{A5803581-4546-4CCA-AF0A-ED42150B0DD5}" type="presOf" srcId="{E397BA9F-0C6E-45F4-994C-94C708E9CF6A}" destId="{8EF36E76-19A3-4B00-A327-A22AF4CD57B3}" srcOrd="0" destOrd="0" presId="urn:microsoft.com/office/officeart/2005/8/layout/vList2"/>
    <dgm:cxn modelId="{40EFC6B0-879B-4F02-A62C-D8DCCBC7AF9A}" srcId="{E397BA9F-0C6E-45F4-994C-94C708E9CF6A}" destId="{1EF07AC2-1B21-4F21-B21C-70D14BE3FE6D}" srcOrd="2" destOrd="0" parTransId="{ED5081AB-373D-4007-82D8-7CB7C3A0A9ED}" sibTransId="{5A12E200-D44E-4DD3-83DB-56C33B4053A2}"/>
    <dgm:cxn modelId="{B046C1C4-7ABD-4914-9176-A273AEA82664}" type="presOf" srcId="{24B17CBD-36E5-4A1A-91B9-B0CB493CD318}" destId="{C1E235D9-494B-4812-8F7B-BFA49E8CC755}" srcOrd="0" destOrd="0" presId="urn:microsoft.com/office/officeart/2005/8/layout/vList2"/>
    <dgm:cxn modelId="{BDE739DE-D593-4EC6-AA5E-BBB5ACD1E40F}" srcId="{E397BA9F-0C6E-45F4-994C-94C708E9CF6A}" destId="{BC8C6A37-1ECC-4073-B17E-E4B27DC1FA82}" srcOrd="6" destOrd="0" parTransId="{1E3E4DFE-0F35-4FAE-A4C3-75D5DFBBABAC}" sibTransId="{27A774EB-3917-46D7-94CB-A294DE663E23}"/>
    <dgm:cxn modelId="{EC564AE3-08F1-4E96-BAEF-296F522F6690}" type="presOf" srcId="{4C2CC0AF-B61C-41C4-AFF0-5575E58378F1}" destId="{A992AF9F-7F08-423B-8C9F-A351108169FE}" srcOrd="0" destOrd="0" presId="urn:microsoft.com/office/officeart/2005/8/layout/vList2"/>
    <dgm:cxn modelId="{A81A0DF0-DF98-4236-A0FD-7DFDC6C8F337}" srcId="{E397BA9F-0C6E-45F4-994C-94C708E9CF6A}" destId="{BEE5A025-5910-4CF0-84BB-2A4AD7496478}" srcOrd="3" destOrd="0" parTransId="{A95DA1C3-3134-49B0-872E-1129947CF207}" sibTransId="{951BF653-FCB6-4189-B135-E8750ACBE39F}"/>
    <dgm:cxn modelId="{C12466F0-321B-4122-BF6D-7DD956E5C8F8}" type="presOf" srcId="{1EF07AC2-1B21-4F21-B21C-70D14BE3FE6D}" destId="{D12E9512-B328-49BE-B616-6D1DE2B1FE35}" srcOrd="0" destOrd="0" presId="urn:microsoft.com/office/officeart/2005/8/layout/vList2"/>
    <dgm:cxn modelId="{D5B897AE-26EF-4E05-BAB8-C5DAE960EEF8}" type="presParOf" srcId="{8EF36E76-19A3-4B00-A327-A22AF4CD57B3}" destId="{D869C3D2-04E3-4972-BEC1-FC5F41F81EDE}" srcOrd="0" destOrd="0" presId="urn:microsoft.com/office/officeart/2005/8/layout/vList2"/>
    <dgm:cxn modelId="{05AAC791-D2DE-438B-AB68-BF5DF80EE978}" type="presParOf" srcId="{8EF36E76-19A3-4B00-A327-A22AF4CD57B3}" destId="{78E20EF2-EC14-414E-B54A-891B44CC9423}" srcOrd="1" destOrd="0" presId="urn:microsoft.com/office/officeart/2005/8/layout/vList2"/>
    <dgm:cxn modelId="{B313A801-B0A7-48F0-8DE5-27F572F645C4}" type="presParOf" srcId="{8EF36E76-19A3-4B00-A327-A22AF4CD57B3}" destId="{C1E235D9-494B-4812-8F7B-BFA49E8CC755}" srcOrd="2" destOrd="0" presId="urn:microsoft.com/office/officeart/2005/8/layout/vList2"/>
    <dgm:cxn modelId="{495F4C27-9501-45F0-BB54-19C5F48A13F8}" type="presParOf" srcId="{8EF36E76-19A3-4B00-A327-A22AF4CD57B3}" destId="{60ECE153-F75B-474B-9E92-EDFF3C6CE26D}" srcOrd="3" destOrd="0" presId="urn:microsoft.com/office/officeart/2005/8/layout/vList2"/>
    <dgm:cxn modelId="{A4FE8CD4-E561-43CA-8254-8016BC01544E}" type="presParOf" srcId="{8EF36E76-19A3-4B00-A327-A22AF4CD57B3}" destId="{D12E9512-B328-49BE-B616-6D1DE2B1FE35}" srcOrd="4" destOrd="0" presId="urn:microsoft.com/office/officeart/2005/8/layout/vList2"/>
    <dgm:cxn modelId="{FD9A5604-2C09-4DC0-90AF-420D2B4232DE}" type="presParOf" srcId="{8EF36E76-19A3-4B00-A327-A22AF4CD57B3}" destId="{A0C9F341-B3FE-406F-9F5D-95161EC38FCC}" srcOrd="5" destOrd="0" presId="urn:microsoft.com/office/officeart/2005/8/layout/vList2"/>
    <dgm:cxn modelId="{E8D5E63D-0852-4F08-BC5C-C1EC31478EB7}" type="presParOf" srcId="{8EF36E76-19A3-4B00-A327-A22AF4CD57B3}" destId="{4DB58CB3-8C13-4B37-8C97-C6A2EAFC7401}" srcOrd="6" destOrd="0" presId="urn:microsoft.com/office/officeart/2005/8/layout/vList2"/>
    <dgm:cxn modelId="{C6C03D56-A4DE-4F14-B88A-8570B61C181C}" type="presParOf" srcId="{8EF36E76-19A3-4B00-A327-A22AF4CD57B3}" destId="{68E2017A-7A33-4176-B9D7-478927CD90B4}" srcOrd="7" destOrd="0" presId="urn:microsoft.com/office/officeart/2005/8/layout/vList2"/>
    <dgm:cxn modelId="{22484345-57E4-4F58-B041-041434FA9FE8}" type="presParOf" srcId="{8EF36E76-19A3-4B00-A327-A22AF4CD57B3}" destId="{93993D28-39B0-43F8-80D9-1AAB00BE27C5}" srcOrd="8" destOrd="0" presId="urn:microsoft.com/office/officeart/2005/8/layout/vList2"/>
    <dgm:cxn modelId="{7F4B0040-45B4-41D3-8EFB-D1807D327F4A}" type="presParOf" srcId="{8EF36E76-19A3-4B00-A327-A22AF4CD57B3}" destId="{24C2B6C7-9F52-4C9D-ACEC-9F60B847FB47}" srcOrd="9" destOrd="0" presId="urn:microsoft.com/office/officeart/2005/8/layout/vList2"/>
    <dgm:cxn modelId="{80D33453-C210-41DD-BD1C-73AA58CD31CE}" type="presParOf" srcId="{8EF36E76-19A3-4B00-A327-A22AF4CD57B3}" destId="{A992AF9F-7F08-423B-8C9F-A351108169FE}" srcOrd="10" destOrd="0" presId="urn:microsoft.com/office/officeart/2005/8/layout/vList2"/>
    <dgm:cxn modelId="{DBCFF25D-E8B3-4862-9BA8-267C76252F50}" type="presParOf" srcId="{8EF36E76-19A3-4B00-A327-A22AF4CD57B3}" destId="{E98B3DAD-2C02-4D7E-99C3-D236B312AB96}" srcOrd="11" destOrd="0" presId="urn:microsoft.com/office/officeart/2005/8/layout/vList2"/>
    <dgm:cxn modelId="{934A06C2-16FB-485A-B4FE-278E0B0DC061}" type="presParOf" srcId="{8EF36E76-19A3-4B00-A327-A22AF4CD57B3}" destId="{B29B4242-5A90-4EBB-B376-0C27C9A209DF}"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7F53562-0AE8-4CD1-9E57-345500011BE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21E1B07-F950-47CC-9FA0-BD2863390CC8}">
      <dgm:prSet/>
      <dgm:spPr/>
      <dgm:t>
        <a:bodyPr/>
        <a:lstStyle/>
        <a:p>
          <a:r>
            <a:rPr lang="en-US"/>
            <a:t>The CNN is the best performing in accuracy as it has the highest accuracy, but a high RMSE which means it is inconsistent in its predictions</a:t>
          </a:r>
        </a:p>
      </dgm:t>
    </dgm:pt>
    <dgm:pt modelId="{832E3AE1-35BA-46A1-8B20-7D9ADEDF34F5}" type="parTrans" cxnId="{6B94B8AC-6341-4DE2-B8D2-5BE6B6013B35}">
      <dgm:prSet/>
      <dgm:spPr/>
      <dgm:t>
        <a:bodyPr/>
        <a:lstStyle/>
        <a:p>
          <a:endParaRPr lang="en-US"/>
        </a:p>
      </dgm:t>
    </dgm:pt>
    <dgm:pt modelId="{25E15917-AECB-45E9-BDD4-3AC656D506E8}" type="sibTrans" cxnId="{6B94B8AC-6341-4DE2-B8D2-5BE6B6013B35}">
      <dgm:prSet/>
      <dgm:spPr/>
      <dgm:t>
        <a:bodyPr/>
        <a:lstStyle/>
        <a:p>
          <a:endParaRPr lang="en-US"/>
        </a:p>
      </dgm:t>
    </dgm:pt>
    <dgm:pt modelId="{0DFC1090-DB97-4EA3-8E81-92AD27FC0F05}">
      <dgm:prSet/>
      <dgm:spPr/>
      <dgm:t>
        <a:bodyPr/>
        <a:lstStyle/>
        <a:p>
          <a:r>
            <a:rPr lang="en-US"/>
            <a:t>However, the MLP model is the best overall as it has the most consistent balance between accuracy and RMSE and is the most stable compared to the other models especially across multiple metrics </a:t>
          </a:r>
        </a:p>
      </dgm:t>
    </dgm:pt>
    <dgm:pt modelId="{962A5583-C2EC-4410-823B-6445948CA749}" type="parTrans" cxnId="{4458DFD7-9E36-4ADC-95E8-1AAB02856987}">
      <dgm:prSet/>
      <dgm:spPr/>
      <dgm:t>
        <a:bodyPr/>
        <a:lstStyle/>
        <a:p>
          <a:endParaRPr lang="en-US"/>
        </a:p>
      </dgm:t>
    </dgm:pt>
    <dgm:pt modelId="{8DC160CC-3A78-4FB3-B7E5-D7E95629C47B}" type="sibTrans" cxnId="{4458DFD7-9E36-4ADC-95E8-1AAB02856987}">
      <dgm:prSet/>
      <dgm:spPr/>
      <dgm:t>
        <a:bodyPr/>
        <a:lstStyle/>
        <a:p>
          <a:endParaRPr lang="en-US"/>
        </a:p>
      </dgm:t>
    </dgm:pt>
    <dgm:pt modelId="{242F7751-EF9D-4BA6-94E0-E2BFBE4AA9C1}">
      <dgm:prSet/>
      <dgm:spPr/>
      <dgm:t>
        <a:bodyPr/>
        <a:lstStyle/>
        <a:p>
          <a:r>
            <a:rPr lang="en-US"/>
            <a:t>MLP does not overfit while CNN (slightly) and GRU does (majorly)</a:t>
          </a:r>
        </a:p>
      </dgm:t>
    </dgm:pt>
    <dgm:pt modelId="{68564508-CA7D-4E55-868E-6C4A625DDB60}" type="parTrans" cxnId="{052933E2-73F0-4ACC-A241-939AF94AB3FC}">
      <dgm:prSet/>
      <dgm:spPr/>
      <dgm:t>
        <a:bodyPr/>
        <a:lstStyle/>
        <a:p>
          <a:endParaRPr lang="en-US"/>
        </a:p>
      </dgm:t>
    </dgm:pt>
    <dgm:pt modelId="{F18F7508-0E4E-43D5-8F7D-93BC845C959C}" type="sibTrans" cxnId="{052933E2-73F0-4ACC-A241-939AF94AB3FC}">
      <dgm:prSet/>
      <dgm:spPr/>
      <dgm:t>
        <a:bodyPr/>
        <a:lstStyle/>
        <a:p>
          <a:endParaRPr lang="en-US"/>
        </a:p>
      </dgm:t>
    </dgm:pt>
    <dgm:pt modelId="{B55798FD-0A6B-41E4-A1F5-A1F73BEFB0AE}" type="pres">
      <dgm:prSet presAssocID="{D7F53562-0AE8-4CD1-9E57-345500011BE2}" presName="root" presStyleCnt="0">
        <dgm:presLayoutVars>
          <dgm:dir/>
          <dgm:resizeHandles val="exact"/>
        </dgm:presLayoutVars>
      </dgm:prSet>
      <dgm:spPr/>
    </dgm:pt>
    <dgm:pt modelId="{4E3433E5-9B84-4E31-98BD-3BC193D11196}" type="pres">
      <dgm:prSet presAssocID="{221E1B07-F950-47CC-9FA0-BD2863390CC8}" presName="compNode" presStyleCnt="0"/>
      <dgm:spPr/>
    </dgm:pt>
    <dgm:pt modelId="{359AB281-65A5-4C0B-8153-9FCF42EDFCD7}" type="pres">
      <dgm:prSet presAssocID="{221E1B07-F950-47CC-9FA0-BD2863390CC8}" presName="bgRect" presStyleLbl="bgShp" presStyleIdx="0" presStyleCnt="3"/>
      <dgm:spPr/>
    </dgm:pt>
    <dgm:pt modelId="{422D9995-076E-4516-915C-FEAAA69AE0CF}" type="pres">
      <dgm:prSet presAssocID="{221E1B07-F950-47CC-9FA0-BD2863390CC8}"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ximize"/>
        </a:ext>
      </dgm:extLst>
    </dgm:pt>
    <dgm:pt modelId="{0DFD8744-E71E-48AE-AF80-05497273DD11}" type="pres">
      <dgm:prSet presAssocID="{221E1B07-F950-47CC-9FA0-BD2863390CC8}" presName="spaceRect" presStyleCnt="0"/>
      <dgm:spPr/>
    </dgm:pt>
    <dgm:pt modelId="{4631F681-021B-4275-A245-FB8C64B63613}" type="pres">
      <dgm:prSet presAssocID="{221E1B07-F950-47CC-9FA0-BD2863390CC8}" presName="parTx" presStyleLbl="revTx" presStyleIdx="0" presStyleCnt="3">
        <dgm:presLayoutVars>
          <dgm:chMax val="0"/>
          <dgm:chPref val="0"/>
        </dgm:presLayoutVars>
      </dgm:prSet>
      <dgm:spPr/>
    </dgm:pt>
    <dgm:pt modelId="{DA4521D5-DB91-4A50-95E0-23FE30D41231}" type="pres">
      <dgm:prSet presAssocID="{25E15917-AECB-45E9-BDD4-3AC656D506E8}" presName="sibTrans" presStyleCnt="0"/>
      <dgm:spPr/>
    </dgm:pt>
    <dgm:pt modelId="{403B8888-AE24-4B9B-A02A-A0821857FBC3}" type="pres">
      <dgm:prSet presAssocID="{0DFC1090-DB97-4EA3-8E81-92AD27FC0F05}" presName="compNode" presStyleCnt="0"/>
      <dgm:spPr/>
    </dgm:pt>
    <dgm:pt modelId="{ADE8282A-EF10-4116-A663-9009C9A616E4}" type="pres">
      <dgm:prSet presAssocID="{0DFC1090-DB97-4EA3-8E81-92AD27FC0F05}" presName="bgRect" presStyleLbl="bgShp" presStyleIdx="1" presStyleCnt="3"/>
      <dgm:spPr/>
    </dgm:pt>
    <dgm:pt modelId="{276547B0-DCAC-4E76-9BB9-D3839ECC710B}" type="pres">
      <dgm:prSet presAssocID="{0DFC1090-DB97-4EA3-8E81-92AD27FC0F0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E4B02CB8-A342-425F-83DE-15C45C61D9E3}" type="pres">
      <dgm:prSet presAssocID="{0DFC1090-DB97-4EA3-8E81-92AD27FC0F05}" presName="spaceRect" presStyleCnt="0"/>
      <dgm:spPr/>
    </dgm:pt>
    <dgm:pt modelId="{EEAEE7AC-79D4-4315-B03A-2817287FE5CA}" type="pres">
      <dgm:prSet presAssocID="{0DFC1090-DB97-4EA3-8E81-92AD27FC0F05}" presName="parTx" presStyleLbl="revTx" presStyleIdx="1" presStyleCnt="3">
        <dgm:presLayoutVars>
          <dgm:chMax val="0"/>
          <dgm:chPref val="0"/>
        </dgm:presLayoutVars>
      </dgm:prSet>
      <dgm:spPr/>
    </dgm:pt>
    <dgm:pt modelId="{C2222DA5-DE9D-4867-B365-E97B16824FBA}" type="pres">
      <dgm:prSet presAssocID="{8DC160CC-3A78-4FB3-B7E5-D7E95629C47B}" presName="sibTrans" presStyleCnt="0"/>
      <dgm:spPr/>
    </dgm:pt>
    <dgm:pt modelId="{C691D907-D69B-49D0-9562-61B69CE0E544}" type="pres">
      <dgm:prSet presAssocID="{242F7751-EF9D-4BA6-94E0-E2BFBE4AA9C1}" presName="compNode" presStyleCnt="0"/>
      <dgm:spPr/>
    </dgm:pt>
    <dgm:pt modelId="{CE72F6DD-EBEA-4951-86C4-A74DBF194BBE}" type="pres">
      <dgm:prSet presAssocID="{242F7751-EF9D-4BA6-94E0-E2BFBE4AA9C1}" presName="bgRect" presStyleLbl="bgShp" presStyleIdx="2" presStyleCnt="3"/>
      <dgm:spPr/>
    </dgm:pt>
    <dgm:pt modelId="{F95075B4-13FD-4C02-A7F0-82766C8BB10E}" type="pres">
      <dgm:prSet presAssocID="{242F7751-EF9D-4BA6-94E0-E2BFBE4AA9C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levision"/>
        </a:ext>
      </dgm:extLst>
    </dgm:pt>
    <dgm:pt modelId="{A400A849-EC8C-450D-8605-85DDDAAB3976}" type="pres">
      <dgm:prSet presAssocID="{242F7751-EF9D-4BA6-94E0-E2BFBE4AA9C1}" presName="spaceRect" presStyleCnt="0"/>
      <dgm:spPr/>
    </dgm:pt>
    <dgm:pt modelId="{0464DB96-7EF5-4BD2-BAD4-478646841213}" type="pres">
      <dgm:prSet presAssocID="{242F7751-EF9D-4BA6-94E0-E2BFBE4AA9C1}" presName="parTx" presStyleLbl="revTx" presStyleIdx="2" presStyleCnt="3">
        <dgm:presLayoutVars>
          <dgm:chMax val="0"/>
          <dgm:chPref val="0"/>
        </dgm:presLayoutVars>
      </dgm:prSet>
      <dgm:spPr/>
    </dgm:pt>
  </dgm:ptLst>
  <dgm:cxnLst>
    <dgm:cxn modelId="{7AFD4208-646E-42A4-A23F-078E184951ED}" type="presOf" srcId="{D7F53562-0AE8-4CD1-9E57-345500011BE2}" destId="{B55798FD-0A6B-41E4-A1F5-A1F73BEFB0AE}" srcOrd="0" destOrd="0" presId="urn:microsoft.com/office/officeart/2018/2/layout/IconVerticalSolidList"/>
    <dgm:cxn modelId="{64437D4A-F740-4CC8-ABB7-FBE666E324BB}" type="presOf" srcId="{221E1B07-F950-47CC-9FA0-BD2863390CC8}" destId="{4631F681-021B-4275-A245-FB8C64B63613}" srcOrd="0" destOrd="0" presId="urn:microsoft.com/office/officeart/2018/2/layout/IconVerticalSolidList"/>
    <dgm:cxn modelId="{F7CF5A74-F9DC-4760-ACA4-4EA283B00742}" type="presOf" srcId="{242F7751-EF9D-4BA6-94E0-E2BFBE4AA9C1}" destId="{0464DB96-7EF5-4BD2-BAD4-478646841213}" srcOrd="0" destOrd="0" presId="urn:microsoft.com/office/officeart/2018/2/layout/IconVerticalSolidList"/>
    <dgm:cxn modelId="{BBEC3790-F3C2-45B6-8690-4B3F9E0F75A3}" type="presOf" srcId="{0DFC1090-DB97-4EA3-8E81-92AD27FC0F05}" destId="{EEAEE7AC-79D4-4315-B03A-2817287FE5CA}" srcOrd="0" destOrd="0" presId="urn:microsoft.com/office/officeart/2018/2/layout/IconVerticalSolidList"/>
    <dgm:cxn modelId="{6B94B8AC-6341-4DE2-B8D2-5BE6B6013B35}" srcId="{D7F53562-0AE8-4CD1-9E57-345500011BE2}" destId="{221E1B07-F950-47CC-9FA0-BD2863390CC8}" srcOrd="0" destOrd="0" parTransId="{832E3AE1-35BA-46A1-8B20-7D9ADEDF34F5}" sibTransId="{25E15917-AECB-45E9-BDD4-3AC656D506E8}"/>
    <dgm:cxn modelId="{4458DFD7-9E36-4ADC-95E8-1AAB02856987}" srcId="{D7F53562-0AE8-4CD1-9E57-345500011BE2}" destId="{0DFC1090-DB97-4EA3-8E81-92AD27FC0F05}" srcOrd="1" destOrd="0" parTransId="{962A5583-C2EC-4410-823B-6445948CA749}" sibTransId="{8DC160CC-3A78-4FB3-B7E5-D7E95629C47B}"/>
    <dgm:cxn modelId="{052933E2-73F0-4ACC-A241-939AF94AB3FC}" srcId="{D7F53562-0AE8-4CD1-9E57-345500011BE2}" destId="{242F7751-EF9D-4BA6-94E0-E2BFBE4AA9C1}" srcOrd="2" destOrd="0" parTransId="{68564508-CA7D-4E55-868E-6C4A625DDB60}" sibTransId="{F18F7508-0E4E-43D5-8F7D-93BC845C959C}"/>
    <dgm:cxn modelId="{B4E24A5B-2440-4375-AD2C-AB376300AF9C}" type="presParOf" srcId="{B55798FD-0A6B-41E4-A1F5-A1F73BEFB0AE}" destId="{4E3433E5-9B84-4E31-98BD-3BC193D11196}" srcOrd="0" destOrd="0" presId="urn:microsoft.com/office/officeart/2018/2/layout/IconVerticalSolidList"/>
    <dgm:cxn modelId="{41D0978A-7F55-41FF-873E-A74C0DA4D0A7}" type="presParOf" srcId="{4E3433E5-9B84-4E31-98BD-3BC193D11196}" destId="{359AB281-65A5-4C0B-8153-9FCF42EDFCD7}" srcOrd="0" destOrd="0" presId="urn:microsoft.com/office/officeart/2018/2/layout/IconVerticalSolidList"/>
    <dgm:cxn modelId="{4A3B002F-BEA2-4BB0-B358-DBAAC5B6D7E7}" type="presParOf" srcId="{4E3433E5-9B84-4E31-98BD-3BC193D11196}" destId="{422D9995-076E-4516-915C-FEAAA69AE0CF}" srcOrd="1" destOrd="0" presId="urn:microsoft.com/office/officeart/2018/2/layout/IconVerticalSolidList"/>
    <dgm:cxn modelId="{70C96755-BFAA-4D49-8C52-109B464F00E9}" type="presParOf" srcId="{4E3433E5-9B84-4E31-98BD-3BC193D11196}" destId="{0DFD8744-E71E-48AE-AF80-05497273DD11}" srcOrd="2" destOrd="0" presId="urn:microsoft.com/office/officeart/2018/2/layout/IconVerticalSolidList"/>
    <dgm:cxn modelId="{837C2CA6-6803-4D15-B8FF-7D65677B0AFC}" type="presParOf" srcId="{4E3433E5-9B84-4E31-98BD-3BC193D11196}" destId="{4631F681-021B-4275-A245-FB8C64B63613}" srcOrd="3" destOrd="0" presId="urn:microsoft.com/office/officeart/2018/2/layout/IconVerticalSolidList"/>
    <dgm:cxn modelId="{5D6DC0CA-D7D5-444B-A2B7-7D89BEFCAD30}" type="presParOf" srcId="{B55798FD-0A6B-41E4-A1F5-A1F73BEFB0AE}" destId="{DA4521D5-DB91-4A50-95E0-23FE30D41231}" srcOrd="1" destOrd="0" presId="urn:microsoft.com/office/officeart/2018/2/layout/IconVerticalSolidList"/>
    <dgm:cxn modelId="{652AA7DA-28D8-48C8-B1C9-E8B7BA12E5E4}" type="presParOf" srcId="{B55798FD-0A6B-41E4-A1F5-A1F73BEFB0AE}" destId="{403B8888-AE24-4B9B-A02A-A0821857FBC3}" srcOrd="2" destOrd="0" presId="urn:microsoft.com/office/officeart/2018/2/layout/IconVerticalSolidList"/>
    <dgm:cxn modelId="{70878014-CA6B-4E81-9F85-7AA5A2332858}" type="presParOf" srcId="{403B8888-AE24-4B9B-A02A-A0821857FBC3}" destId="{ADE8282A-EF10-4116-A663-9009C9A616E4}" srcOrd="0" destOrd="0" presId="urn:microsoft.com/office/officeart/2018/2/layout/IconVerticalSolidList"/>
    <dgm:cxn modelId="{4FA9FBB6-45BF-4ED7-827B-49C430EB6D7D}" type="presParOf" srcId="{403B8888-AE24-4B9B-A02A-A0821857FBC3}" destId="{276547B0-DCAC-4E76-9BB9-D3839ECC710B}" srcOrd="1" destOrd="0" presId="urn:microsoft.com/office/officeart/2018/2/layout/IconVerticalSolidList"/>
    <dgm:cxn modelId="{A63D345E-9DFE-44F1-8FD8-D7ABCB5B8DBE}" type="presParOf" srcId="{403B8888-AE24-4B9B-A02A-A0821857FBC3}" destId="{E4B02CB8-A342-425F-83DE-15C45C61D9E3}" srcOrd="2" destOrd="0" presId="urn:microsoft.com/office/officeart/2018/2/layout/IconVerticalSolidList"/>
    <dgm:cxn modelId="{CB918149-20DA-487D-8FB8-6335C4B059AA}" type="presParOf" srcId="{403B8888-AE24-4B9B-A02A-A0821857FBC3}" destId="{EEAEE7AC-79D4-4315-B03A-2817287FE5CA}" srcOrd="3" destOrd="0" presId="urn:microsoft.com/office/officeart/2018/2/layout/IconVerticalSolidList"/>
    <dgm:cxn modelId="{CC861BB0-8F28-427B-B2E1-3F04970F2A09}" type="presParOf" srcId="{B55798FD-0A6B-41E4-A1F5-A1F73BEFB0AE}" destId="{C2222DA5-DE9D-4867-B365-E97B16824FBA}" srcOrd="3" destOrd="0" presId="urn:microsoft.com/office/officeart/2018/2/layout/IconVerticalSolidList"/>
    <dgm:cxn modelId="{48E150E0-1F7C-4B7D-A75B-BF9F4434D4B2}" type="presParOf" srcId="{B55798FD-0A6B-41E4-A1F5-A1F73BEFB0AE}" destId="{C691D907-D69B-49D0-9562-61B69CE0E544}" srcOrd="4" destOrd="0" presId="urn:microsoft.com/office/officeart/2018/2/layout/IconVerticalSolidList"/>
    <dgm:cxn modelId="{35FC7982-8588-4E2A-B18C-69A2A94DF406}" type="presParOf" srcId="{C691D907-D69B-49D0-9562-61B69CE0E544}" destId="{CE72F6DD-EBEA-4951-86C4-A74DBF194BBE}" srcOrd="0" destOrd="0" presId="urn:microsoft.com/office/officeart/2018/2/layout/IconVerticalSolidList"/>
    <dgm:cxn modelId="{CB8B4DE3-6419-42F3-A218-4D39C87D4EF3}" type="presParOf" srcId="{C691D907-D69B-49D0-9562-61B69CE0E544}" destId="{F95075B4-13FD-4C02-A7F0-82766C8BB10E}" srcOrd="1" destOrd="0" presId="urn:microsoft.com/office/officeart/2018/2/layout/IconVerticalSolidList"/>
    <dgm:cxn modelId="{6FD46C87-710B-4333-B7A2-8DA20C22869C}" type="presParOf" srcId="{C691D907-D69B-49D0-9562-61B69CE0E544}" destId="{A400A849-EC8C-450D-8605-85DDDAAB3976}" srcOrd="2" destOrd="0" presId="urn:microsoft.com/office/officeart/2018/2/layout/IconVerticalSolidList"/>
    <dgm:cxn modelId="{5E7B34D9-BC9D-48CF-A0ED-DA04FB795553}" type="presParOf" srcId="{C691D907-D69B-49D0-9562-61B69CE0E544}" destId="{0464DB96-7EF5-4BD2-BAD4-47864684121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69C3D2-04E3-4972-BEC1-FC5F41F81EDE}">
      <dsp:nvSpPr>
        <dsp:cNvPr id="0" name=""/>
        <dsp:cNvSpPr/>
      </dsp:nvSpPr>
      <dsp:spPr>
        <a:xfrm>
          <a:off x="0" y="171815"/>
          <a:ext cx="6666833" cy="663389"/>
        </a:xfrm>
        <a:prstGeom prst="roundRect">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Stocks fetched from Yahoo Finance</a:t>
          </a:r>
        </a:p>
      </dsp:txBody>
      <dsp:txXfrm>
        <a:off x="32384" y="204199"/>
        <a:ext cx="6602065" cy="598621"/>
      </dsp:txXfrm>
    </dsp:sp>
    <dsp:sp modelId="{C1E235D9-494B-4812-8F7B-BFA49E8CC755}">
      <dsp:nvSpPr>
        <dsp:cNvPr id="0" name=""/>
        <dsp:cNvSpPr/>
      </dsp:nvSpPr>
      <dsp:spPr>
        <a:xfrm>
          <a:off x="0" y="912965"/>
          <a:ext cx="6666833" cy="663389"/>
        </a:xfrm>
        <a:prstGeom prst="roundRect">
          <a:avLst/>
        </a:prstGeom>
        <a:gradFill rotWithShape="0">
          <a:gsLst>
            <a:gs pos="0">
              <a:schemeClr val="accent5">
                <a:hueOff val="-2025358"/>
                <a:satOff val="-138"/>
                <a:lumOff val="327"/>
                <a:alphaOff val="0"/>
                <a:satMod val="103000"/>
                <a:lumMod val="102000"/>
                <a:tint val="94000"/>
              </a:schemeClr>
            </a:gs>
            <a:gs pos="50000">
              <a:schemeClr val="accent5">
                <a:hueOff val="-2025358"/>
                <a:satOff val="-138"/>
                <a:lumOff val="327"/>
                <a:alphaOff val="0"/>
                <a:satMod val="110000"/>
                <a:lumMod val="100000"/>
                <a:shade val="100000"/>
              </a:schemeClr>
            </a:gs>
            <a:gs pos="100000">
              <a:schemeClr val="accent5">
                <a:hueOff val="-2025358"/>
                <a:satOff val="-138"/>
                <a:lumOff val="32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XGBoost classifier</a:t>
          </a:r>
        </a:p>
      </dsp:txBody>
      <dsp:txXfrm>
        <a:off x="32384" y="945349"/>
        <a:ext cx="6602065" cy="598621"/>
      </dsp:txXfrm>
    </dsp:sp>
    <dsp:sp modelId="{D12E9512-B328-49BE-B616-6D1DE2B1FE35}">
      <dsp:nvSpPr>
        <dsp:cNvPr id="0" name=""/>
        <dsp:cNvSpPr/>
      </dsp:nvSpPr>
      <dsp:spPr>
        <a:xfrm>
          <a:off x="0" y="1654115"/>
          <a:ext cx="6666833" cy="663389"/>
        </a:xfrm>
        <a:prstGeom prst="roundRect">
          <a:avLst/>
        </a:prstGeom>
        <a:gradFill rotWithShape="0">
          <a:gsLst>
            <a:gs pos="0">
              <a:schemeClr val="accent5">
                <a:hueOff val="-4050717"/>
                <a:satOff val="-275"/>
                <a:lumOff val="654"/>
                <a:alphaOff val="0"/>
                <a:satMod val="103000"/>
                <a:lumMod val="102000"/>
                <a:tint val="94000"/>
              </a:schemeClr>
            </a:gs>
            <a:gs pos="50000">
              <a:schemeClr val="accent5">
                <a:hueOff val="-4050717"/>
                <a:satOff val="-275"/>
                <a:lumOff val="654"/>
                <a:alphaOff val="0"/>
                <a:satMod val="110000"/>
                <a:lumMod val="100000"/>
                <a:shade val="100000"/>
              </a:schemeClr>
            </a:gs>
            <a:gs pos="100000">
              <a:schemeClr val="accent5">
                <a:hueOff val="-4050717"/>
                <a:satOff val="-275"/>
                <a:lumOff val="65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Time series split for X and y train and test</a:t>
          </a:r>
        </a:p>
      </dsp:txBody>
      <dsp:txXfrm>
        <a:off x="32384" y="1686499"/>
        <a:ext cx="6602065" cy="598621"/>
      </dsp:txXfrm>
    </dsp:sp>
    <dsp:sp modelId="{4DB58CB3-8C13-4B37-8C97-C6A2EAFC7401}">
      <dsp:nvSpPr>
        <dsp:cNvPr id="0" name=""/>
        <dsp:cNvSpPr/>
      </dsp:nvSpPr>
      <dsp:spPr>
        <a:xfrm>
          <a:off x="0" y="2395265"/>
          <a:ext cx="6666833" cy="663389"/>
        </a:xfrm>
        <a:prstGeom prst="roundRect">
          <a:avLst/>
        </a:prstGeom>
        <a:gradFill rotWithShape="0">
          <a:gsLst>
            <a:gs pos="0">
              <a:schemeClr val="accent5">
                <a:hueOff val="-6076075"/>
                <a:satOff val="-413"/>
                <a:lumOff val="981"/>
                <a:alphaOff val="0"/>
                <a:satMod val="103000"/>
                <a:lumMod val="102000"/>
                <a:tint val="94000"/>
              </a:schemeClr>
            </a:gs>
            <a:gs pos="50000">
              <a:schemeClr val="accent5">
                <a:hueOff val="-6076075"/>
                <a:satOff val="-413"/>
                <a:lumOff val="981"/>
                <a:alphaOff val="0"/>
                <a:satMod val="110000"/>
                <a:lumMod val="100000"/>
                <a:shade val="100000"/>
              </a:schemeClr>
            </a:gs>
            <a:gs pos="100000">
              <a:schemeClr val="accent5">
                <a:hueOff val="-6076075"/>
                <a:satOff val="-413"/>
                <a:lumOff val="98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CNN, MLP, LSTM, and GRU models</a:t>
          </a:r>
        </a:p>
      </dsp:txBody>
      <dsp:txXfrm>
        <a:off x="32384" y="2427649"/>
        <a:ext cx="6602065" cy="598621"/>
      </dsp:txXfrm>
    </dsp:sp>
    <dsp:sp modelId="{93993D28-39B0-43F8-80D9-1AAB00BE27C5}">
      <dsp:nvSpPr>
        <dsp:cNvPr id="0" name=""/>
        <dsp:cNvSpPr/>
      </dsp:nvSpPr>
      <dsp:spPr>
        <a:xfrm>
          <a:off x="0" y="3136415"/>
          <a:ext cx="6666833" cy="663389"/>
        </a:xfrm>
        <a:prstGeom prst="roundRect">
          <a:avLst/>
        </a:prstGeom>
        <a:gradFill rotWithShape="0">
          <a:gsLst>
            <a:gs pos="0">
              <a:schemeClr val="accent5">
                <a:hueOff val="-8101434"/>
                <a:satOff val="-551"/>
                <a:lumOff val="1307"/>
                <a:alphaOff val="0"/>
                <a:satMod val="103000"/>
                <a:lumMod val="102000"/>
                <a:tint val="94000"/>
              </a:schemeClr>
            </a:gs>
            <a:gs pos="50000">
              <a:schemeClr val="accent5">
                <a:hueOff val="-8101434"/>
                <a:satOff val="-551"/>
                <a:lumOff val="1307"/>
                <a:alphaOff val="0"/>
                <a:satMod val="110000"/>
                <a:lumMod val="100000"/>
                <a:shade val="100000"/>
              </a:schemeClr>
            </a:gs>
            <a:gs pos="100000">
              <a:schemeClr val="accent5">
                <a:hueOff val="-8101434"/>
                <a:satOff val="-551"/>
                <a:lumOff val="1307"/>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GeLU, ReLU, sigmoid, and tanh activations</a:t>
          </a:r>
        </a:p>
      </dsp:txBody>
      <dsp:txXfrm>
        <a:off x="32384" y="3168799"/>
        <a:ext cx="6602065" cy="598621"/>
      </dsp:txXfrm>
    </dsp:sp>
    <dsp:sp modelId="{A992AF9F-7F08-423B-8C9F-A351108169FE}">
      <dsp:nvSpPr>
        <dsp:cNvPr id="0" name=""/>
        <dsp:cNvSpPr/>
      </dsp:nvSpPr>
      <dsp:spPr>
        <a:xfrm>
          <a:off x="0" y="3877565"/>
          <a:ext cx="6666833" cy="663389"/>
        </a:xfrm>
        <a:prstGeom prst="roundRect">
          <a:avLst/>
        </a:prstGeom>
        <a:gradFill rotWithShape="0">
          <a:gsLst>
            <a:gs pos="0">
              <a:schemeClr val="accent5">
                <a:hueOff val="-10126791"/>
                <a:satOff val="-688"/>
                <a:lumOff val="1634"/>
                <a:alphaOff val="0"/>
                <a:satMod val="103000"/>
                <a:lumMod val="102000"/>
                <a:tint val="94000"/>
              </a:schemeClr>
            </a:gs>
            <a:gs pos="50000">
              <a:schemeClr val="accent5">
                <a:hueOff val="-10126791"/>
                <a:satOff val="-688"/>
                <a:lumOff val="1634"/>
                <a:alphaOff val="0"/>
                <a:satMod val="110000"/>
                <a:lumMod val="100000"/>
                <a:shade val="100000"/>
              </a:schemeClr>
            </a:gs>
            <a:gs pos="100000">
              <a:schemeClr val="accent5">
                <a:hueOff val="-10126791"/>
                <a:satOff val="-688"/>
                <a:lumOff val="1634"/>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categorical_crossentropy for all models</a:t>
          </a:r>
        </a:p>
      </dsp:txBody>
      <dsp:txXfrm>
        <a:off x="32384" y="3909949"/>
        <a:ext cx="6602065" cy="598621"/>
      </dsp:txXfrm>
    </dsp:sp>
    <dsp:sp modelId="{B29B4242-5A90-4EBB-B376-0C27C9A209DF}">
      <dsp:nvSpPr>
        <dsp:cNvPr id="0" name=""/>
        <dsp:cNvSpPr/>
      </dsp:nvSpPr>
      <dsp:spPr>
        <a:xfrm>
          <a:off x="0" y="4618715"/>
          <a:ext cx="6666833" cy="663389"/>
        </a:xfrm>
        <a:prstGeom prst="roundRect">
          <a:avLst/>
        </a:prstGeom>
        <a:gradFill rotWithShape="0">
          <a:gsLst>
            <a:gs pos="0">
              <a:schemeClr val="accent5">
                <a:hueOff val="-12152150"/>
                <a:satOff val="-826"/>
                <a:lumOff val="1961"/>
                <a:alphaOff val="0"/>
                <a:satMod val="103000"/>
                <a:lumMod val="102000"/>
                <a:tint val="94000"/>
              </a:schemeClr>
            </a:gs>
            <a:gs pos="50000">
              <a:schemeClr val="accent5">
                <a:hueOff val="-12152150"/>
                <a:satOff val="-826"/>
                <a:lumOff val="1961"/>
                <a:alphaOff val="0"/>
                <a:satMod val="110000"/>
                <a:lumMod val="100000"/>
                <a:shade val="100000"/>
              </a:schemeClr>
            </a:gs>
            <a:gs pos="100000">
              <a:schemeClr val="accent5">
                <a:hueOff val="-12152150"/>
                <a:satOff val="-826"/>
                <a:lumOff val="1961"/>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102870" rIns="102870" bIns="102870" numCol="1" spcCol="1270" anchor="ctr" anchorCtr="0">
          <a:noAutofit/>
        </a:bodyPr>
        <a:lstStyle/>
        <a:p>
          <a:pPr marL="0" lvl="0" indent="0" algn="l" defTabSz="1200150">
            <a:lnSpc>
              <a:spcPct val="90000"/>
            </a:lnSpc>
            <a:spcBef>
              <a:spcPct val="0"/>
            </a:spcBef>
            <a:spcAft>
              <a:spcPct val="35000"/>
            </a:spcAft>
            <a:buNone/>
          </a:pPr>
          <a:r>
            <a:rPr lang="en-US" sz="2700" kern="1200"/>
            <a:t>Run over 50 epochs for each model</a:t>
          </a:r>
        </a:p>
      </dsp:txBody>
      <dsp:txXfrm>
        <a:off x="32384" y="4651099"/>
        <a:ext cx="6602065" cy="59862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9AB281-65A5-4C0B-8153-9FCF42EDFCD7}">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22D9995-076E-4516-915C-FEAAA69AE0CF}">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631F681-021B-4275-A245-FB8C64B63613}">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77900">
            <a:lnSpc>
              <a:spcPct val="90000"/>
            </a:lnSpc>
            <a:spcBef>
              <a:spcPct val="0"/>
            </a:spcBef>
            <a:spcAft>
              <a:spcPct val="35000"/>
            </a:spcAft>
            <a:buNone/>
          </a:pPr>
          <a:r>
            <a:rPr lang="en-US" sz="2200" kern="1200"/>
            <a:t>The CNN is the best performing in accuracy as it has the highest accuracy, but a high RMSE which means it is inconsistent in its predictions</a:t>
          </a:r>
        </a:p>
      </dsp:txBody>
      <dsp:txXfrm>
        <a:off x="1437631" y="531"/>
        <a:ext cx="9077968" cy="1244702"/>
      </dsp:txXfrm>
    </dsp:sp>
    <dsp:sp modelId="{ADE8282A-EF10-4116-A663-9009C9A616E4}">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6547B0-DCAC-4E76-9BB9-D3839ECC710B}">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EAEE7AC-79D4-4315-B03A-2817287FE5CA}">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77900">
            <a:lnSpc>
              <a:spcPct val="90000"/>
            </a:lnSpc>
            <a:spcBef>
              <a:spcPct val="0"/>
            </a:spcBef>
            <a:spcAft>
              <a:spcPct val="35000"/>
            </a:spcAft>
            <a:buNone/>
          </a:pPr>
          <a:r>
            <a:rPr lang="en-US" sz="2200" kern="1200"/>
            <a:t>However, the MLP model is the best overall as it has the most consistent balance between accuracy and RMSE and is the most stable compared to the other models especially across multiple metrics </a:t>
          </a:r>
        </a:p>
      </dsp:txBody>
      <dsp:txXfrm>
        <a:off x="1437631" y="1556410"/>
        <a:ext cx="9077968" cy="1244702"/>
      </dsp:txXfrm>
    </dsp:sp>
    <dsp:sp modelId="{CE72F6DD-EBEA-4951-86C4-A74DBF194BB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95075B4-13FD-4C02-A7F0-82766C8BB10E}">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64DB96-7EF5-4BD2-BAD4-478646841213}">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977900">
            <a:lnSpc>
              <a:spcPct val="90000"/>
            </a:lnSpc>
            <a:spcBef>
              <a:spcPct val="0"/>
            </a:spcBef>
            <a:spcAft>
              <a:spcPct val="35000"/>
            </a:spcAft>
            <a:buNone/>
          </a:pPr>
          <a:r>
            <a:rPr lang="en-US" sz="2200" kern="1200"/>
            <a:t>MLP does not overfit while CNN (slightly) and GRU does (majorly)</a:t>
          </a:r>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B1F25D-6D24-4231-A339-45C143AD23D3}" type="datetimeFigureOut">
              <a:rPr lang="en-US" smtClean="0"/>
              <a:t>5/5/2025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4560F-9AE8-418B-9756-7E30B98F5B0B}" type="slidenum">
              <a:rPr lang="en-US" smtClean="0"/>
              <a:t>‹#›</a:t>
            </a:fld>
            <a:endParaRPr lang="en-US"/>
          </a:p>
        </p:txBody>
      </p:sp>
    </p:spTree>
    <p:extLst>
      <p:ext uri="{BB962C8B-B14F-4D97-AF65-F5344CB8AC3E}">
        <p14:creationId xmlns:p14="http://schemas.microsoft.com/office/powerpoint/2010/main" val="5827883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074560F-9AE8-418B-9756-7E30B98F5B0B}" type="slidenum">
              <a:rPr lang="en-US" smtClean="0"/>
              <a:t>3</a:t>
            </a:fld>
            <a:endParaRPr lang="en-US"/>
          </a:p>
        </p:txBody>
      </p:sp>
    </p:spTree>
    <p:extLst>
      <p:ext uri="{BB962C8B-B14F-4D97-AF65-F5344CB8AC3E}">
        <p14:creationId xmlns:p14="http://schemas.microsoft.com/office/powerpoint/2010/main" val="24071722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Class 0 has the worst accuracy and correct predictions (high confusion)</a:t>
            </a:r>
          </a:p>
          <a:p>
            <a:r>
              <a:rPr lang="en-US" dirty="0"/>
              <a:t>Class 1 has the best accuracy and correct predictions (low confusion)</a:t>
            </a:r>
          </a:p>
          <a:p>
            <a:r>
              <a:rPr lang="en-US" dirty="0"/>
              <a:t>Class 2 performs worse than Class 1, but better than Class 0 (high confusion)</a:t>
            </a:r>
          </a:p>
          <a:p>
            <a:endParaRPr lang="en-US" dirty="0"/>
          </a:p>
        </p:txBody>
      </p:sp>
      <p:sp>
        <p:nvSpPr>
          <p:cNvPr id="4" name="Slide Number Placeholder 3"/>
          <p:cNvSpPr>
            <a:spLocks noGrp="1"/>
          </p:cNvSpPr>
          <p:nvPr>
            <p:ph type="sldNum" sz="quarter" idx="5"/>
          </p:nvPr>
        </p:nvSpPr>
        <p:spPr/>
        <p:txBody>
          <a:bodyPr/>
          <a:lstStyle/>
          <a:p>
            <a:fld id="{3074560F-9AE8-418B-9756-7E30B98F5B0B}" type="slidenum">
              <a:rPr lang="en-US" smtClean="0"/>
              <a:t>9</a:t>
            </a:fld>
            <a:endParaRPr lang="en-US"/>
          </a:p>
        </p:txBody>
      </p:sp>
    </p:spTree>
    <p:extLst>
      <p:ext uri="{BB962C8B-B14F-4D97-AF65-F5344CB8AC3E}">
        <p14:creationId xmlns:p14="http://schemas.microsoft.com/office/powerpoint/2010/main" val="40906140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5AF83-AD74-79D2-6C1B-425AEC84300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B1CE700-03A0-F484-DD88-2859AF7E67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B61183-9708-9A80-34B7-309C64DD67F4}"/>
              </a:ext>
            </a:extLst>
          </p:cNvPr>
          <p:cNvSpPr>
            <a:spLocks noGrp="1"/>
          </p:cNvSpPr>
          <p:nvPr>
            <p:ph type="dt" sz="half" idx="10"/>
          </p:nvPr>
        </p:nvSpPr>
        <p:spPr/>
        <p:txBody>
          <a:bodyPr/>
          <a:lstStyle/>
          <a:p>
            <a:fld id="{57A1EB24-AE65-4222-AC46-C03C2F625542}" type="datetimeFigureOut">
              <a:rPr lang="en-US" smtClean="0"/>
              <a:t>5/5/2025</a:t>
            </a:fld>
            <a:endParaRPr lang="en-US"/>
          </a:p>
        </p:txBody>
      </p:sp>
      <p:sp>
        <p:nvSpPr>
          <p:cNvPr id="5" name="Footer Placeholder 4">
            <a:extLst>
              <a:ext uri="{FF2B5EF4-FFF2-40B4-BE49-F238E27FC236}">
                <a16:creationId xmlns:a16="http://schemas.microsoft.com/office/drawing/2014/main" id="{BEB95B27-1D53-6DE0-7885-EEC08B4FDC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0E9CDC-661D-C293-1D1D-8C3309B566B9}"/>
              </a:ext>
            </a:extLst>
          </p:cNvPr>
          <p:cNvSpPr>
            <a:spLocks noGrp="1"/>
          </p:cNvSpPr>
          <p:nvPr>
            <p:ph type="sldNum" sz="quarter" idx="12"/>
          </p:nvPr>
        </p:nvSpPr>
        <p:spPr/>
        <p:txBody>
          <a:bodyPr/>
          <a:lstStyle/>
          <a:p>
            <a:fld id="{B7081534-E5B7-4D9D-9E26-ED5A30CEC8ED}" type="slidenum">
              <a:rPr lang="en-US" smtClean="0"/>
              <a:t>‹#›</a:t>
            </a:fld>
            <a:endParaRPr lang="en-US"/>
          </a:p>
        </p:txBody>
      </p:sp>
    </p:spTree>
    <p:extLst>
      <p:ext uri="{BB962C8B-B14F-4D97-AF65-F5344CB8AC3E}">
        <p14:creationId xmlns:p14="http://schemas.microsoft.com/office/powerpoint/2010/main" val="122713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747A3-6B9E-E0C0-9C1A-6583BA015E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C5A7A40-92A3-755A-B989-B1DDD144CA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988F1F-AC6F-00A5-2680-AA180254A3EE}"/>
              </a:ext>
            </a:extLst>
          </p:cNvPr>
          <p:cNvSpPr>
            <a:spLocks noGrp="1"/>
          </p:cNvSpPr>
          <p:nvPr>
            <p:ph type="dt" sz="half" idx="10"/>
          </p:nvPr>
        </p:nvSpPr>
        <p:spPr/>
        <p:txBody>
          <a:bodyPr/>
          <a:lstStyle/>
          <a:p>
            <a:fld id="{57A1EB24-AE65-4222-AC46-C03C2F625542}" type="datetimeFigureOut">
              <a:rPr lang="en-US" smtClean="0"/>
              <a:t>5/5/2025</a:t>
            </a:fld>
            <a:endParaRPr lang="en-US"/>
          </a:p>
        </p:txBody>
      </p:sp>
      <p:sp>
        <p:nvSpPr>
          <p:cNvPr id="5" name="Footer Placeholder 4">
            <a:extLst>
              <a:ext uri="{FF2B5EF4-FFF2-40B4-BE49-F238E27FC236}">
                <a16:creationId xmlns:a16="http://schemas.microsoft.com/office/drawing/2014/main" id="{34F790F0-C8D5-CA0D-F8F7-3B3AFECC7B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6900BF-D986-8093-E8C1-562F6352F663}"/>
              </a:ext>
            </a:extLst>
          </p:cNvPr>
          <p:cNvSpPr>
            <a:spLocks noGrp="1"/>
          </p:cNvSpPr>
          <p:nvPr>
            <p:ph type="sldNum" sz="quarter" idx="12"/>
          </p:nvPr>
        </p:nvSpPr>
        <p:spPr/>
        <p:txBody>
          <a:bodyPr/>
          <a:lstStyle/>
          <a:p>
            <a:fld id="{B7081534-E5B7-4D9D-9E26-ED5A30CEC8ED}" type="slidenum">
              <a:rPr lang="en-US" smtClean="0"/>
              <a:t>‹#›</a:t>
            </a:fld>
            <a:endParaRPr lang="en-US"/>
          </a:p>
        </p:txBody>
      </p:sp>
    </p:spTree>
    <p:extLst>
      <p:ext uri="{BB962C8B-B14F-4D97-AF65-F5344CB8AC3E}">
        <p14:creationId xmlns:p14="http://schemas.microsoft.com/office/powerpoint/2010/main" val="28179285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F7E4B2-13E0-3F1F-B844-30586E8684C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933918-61BA-5646-DAFB-9DBE4F59A32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C8FEF3-BAB8-5BA6-F727-A4BAB58DFB43}"/>
              </a:ext>
            </a:extLst>
          </p:cNvPr>
          <p:cNvSpPr>
            <a:spLocks noGrp="1"/>
          </p:cNvSpPr>
          <p:nvPr>
            <p:ph type="dt" sz="half" idx="10"/>
          </p:nvPr>
        </p:nvSpPr>
        <p:spPr/>
        <p:txBody>
          <a:bodyPr/>
          <a:lstStyle/>
          <a:p>
            <a:fld id="{57A1EB24-AE65-4222-AC46-C03C2F625542}" type="datetimeFigureOut">
              <a:rPr lang="en-US" smtClean="0"/>
              <a:t>5/5/2025</a:t>
            </a:fld>
            <a:endParaRPr lang="en-US"/>
          </a:p>
        </p:txBody>
      </p:sp>
      <p:sp>
        <p:nvSpPr>
          <p:cNvPr id="5" name="Footer Placeholder 4">
            <a:extLst>
              <a:ext uri="{FF2B5EF4-FFF2-40B4-BE49-F238E27FC236}">
                <a16:creationId xmlns:a16="http://schemas.microsoft.com/office/drawing/2014/main" id="{413B6CC0-3424-D3D5-11A6-DEB8E6720E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03CB2D-3890-49B5-4535-AF891B5B115B}"/>
              </a:ext>
            </a:extLst>
          </p:cNvPr>
          <p:cNvSpPr>
            <a:spLocks noGrp="1"/>
          </p:cNvSpPr>
          <p:nvPr>
            <p:ph type="sldNum" sz="quarter" idx="12"/>
          </p:nvPr>
        </p:nvSpPr>
        <p:spPr/>
        <p:txBody>
          <a:bodyPr/>
          <a:lstStyle/>
          <a:p>
            <a:fld id="{B7081534-E5B7-4D9D-9E26-ED5A30CEC8ED}" type="slidenum">
              <a:rPr lang="en-US" smtClean="0"/>
              <a:t>‹#›</a:t>
            </a:fld>
            <a:endParaRPr lang="en-US"/>
          </a:p>
        </p:txBody>
      </p:sp>
    </p:spTree>
    <p:extLst>
      <p:ext uri="{BB962C8B-B14F-4D97-AF65-F5344CB8AC3E}">
        <p14:creationId xmlns:p14="http://schemas.microsoft.com/office/powerpoint/2010/main" val="3273970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B360-9755-FAA4-CF2A-0585BEE55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CFFDF0-2059-985E-C682-FCA0999DFC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5B2610A-27DA-78A7-1B67-B9C6FCE4662E}"/>
              </a:ext>
            </a:extLst>
          </p:cNvPr>
          <p:cNvSpPr>
            <a:spLocks noGrp="1"/>
          </p:cNvSpPr>
          <p:nvPr>
            <p:ph type="dt" sz="half" idx="10"/>
          </p:nvPr>
        </p:nvSpPr>
        <p:spPr/>
        <p:txBody>
          <a:bodyPr/>
          <a:lstStyle/>
          <a:p>
            <a:fld id="{57A1EB24-AE65-4222-AC46-C03C2F625542}" type="datetimeFigureOut">
              <a:rPr lang="en-US" smtClean="0"/>
              <a:t>5/5/2025</a:t>
            </a:fld>
            <a:endParaRPr lang="en-US"/>
          </a:p>
        </p:txBody>
      </p:sp>
      <p:sp>
        <p:nvSpPr>
          <p:cNvPr id="5" name="Footer Placeholder 4">
            <a:extLst>
              <a:ext uri="{FF2B5EF4-FFF2-40B4-BE49-F238E27FC236}">
                <a16:creationId xmlns:a16="http://schemas.microsoft.com/office/drawing/2014/main" id="{EC4A076B-8B81-E973-4BF9-9D592E2390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51A8BF-84BF-1C63-AE7D-2C97F4BC0335}"/>
              </a:ext>
            </a:extLst>
          </p:cNvPr>
          <p:cNvSpPr>
            <a:spLocks noGrp="1"/>
          </p:cNvSpPr>
          <p:nvPr>
            <p:ph type="sldNum" sz="quarter" idx="12"/>
          </p:nvPr>
        </p:nvSpPr>
        <p:spPr/>
        <p:txBody>
          <a:bodyPr/>
          <a:lstStyle/>
          <a:p>
            <a:fld id="{B7081534-E5B7-4D9D-9E26-ED5A30CEC8ED}" type="slidenum">
              <a:rPr lang="en-US" smtClean="0"/>
              <a:t>‹#›</a:t>
            </a:fld>
            <a:endParaRPr lang="en-US"/>
          </a:p>
        </p:txBody>
      </p:sp>
    </p:spTree>
    <p:extLst>
      <p:ext uri="{BB962C8B-B14F-4D97-AF65-F5344CB8AC3E}">
        <p14:creationId xmlns:p14="http://schemas.microsoft.com/office/powerpoint/2010/main" val="15920450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3624C-9025-5574-C976-2333164533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A1D7A2D-2661-8AA0-8A1D-0DA592670C1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2E9E0EC-267E-6171-B3AA-4C3F17788186}"/>
              </a:ext>
            </a:extLst>
          </p:cNvPr>
          <p:cNvSpPr>
            <a:spLocks noGrp="1"/>
          </p:cNvSpPr>
          <p:nvPr>
            <p:ph type="dt" sz="half" idx="10"/>
          </p:nvPr>
        </p:nvSpPr>
        <p:spPr/>
        <p:txBody>
          <a:bodyPr/>
          <a:lstStyle/>
          <a:p>
            <a:fld id="{57A1EB24-AE65-4222-AC46-C03C2F625542}" type="datetimeFigureOut">
              <a:rPr lang="en-US" smtClean="0"/>
              <a:t>5/5/2025</a:t>
            </a:fld>
            <a:endParaRPr lang="en-US"/>
          </a:p>
        </p:txBody>
      </p:sp>
      <p:sp>
        <p:nvSpPr>
          <p:cNvPr id="5" name="Footer Placeholder 4">
            <a:extLst>
              <a:ext uri="{FF2B5EF4-FFF2-40B4-BE49-F238E27FC236}">
                <a16:creationId xmlns:a16="http://schemas.microsoft.com/office/drawing/2014/main" id="{52A66BE7-845C-6E2F-E46A-23862BB6E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32D7EB-13D1-BE5B-1157-52B89547AB44}"/>
              </a:ext>
            </a:extLst>
          </p:cNvPr>
          <p:cNvSpPr>
            <a:spLocks noGrp="1"/>
          </p:cNvSpPr>
          <p:nvPr>
            <p:ph type="sldNum" sz="quarter" idx="12"/>
          </p:nvPr>
        </p:nvSpPr>
        <p:spPr/>
        <p:txBody>
          <a:bodyPr/>
          <a:lstStyle/>
          <a:p>
            <a:fld id="{B7081534-E5B7-4D9D-9E26-ED5A30CEC8ED}" type="slidenum">
              <a:rPr lang="en-US" smtClean="0"/>
              <a:t>‹#›</a:t>
            </a:fld>
            <a:endParaRPr lang="en-US"/>
          </a:p>
        </p:txBody>
      </p:sp>
    </p:spTree>
    <p:extLst>
      <p:ext uri="{BB962C8B-B14F-4D97-AF65-F5344CB8AC3E}">
        <p14:creationId xmlns:p14="http://schemas.microsoft.com/office/powerpoint/2010/main" val="10680960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99E6-284F-6E9D-5581-D7914289733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CEBFB8-0239-8405-1750-99CB5C9DD38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4A65C16-4442-9106-B5AB-93B4733609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E215D5-0CA8-4270-800C-7D40E87FE965}"/>
              </a:ext>
            </a:extLst>
          </p:cNvPr>
          <p:cNvSpPr>
            <a:spLocks noGrp="1"/>
          </p:cNvSpPr>
          <p:nvPr>
            <p:ph type="dt" sz="half" idx="10"/>
          </p:nvPr>
        </p:nvSpPr>
        <p:spPr/>
        <p:txBody>
          <a:bodyPr/>
          <a:lstStyle/>
          <a:p>
            <a:fld id="{57A1EB24-AE65-4222-AC46-C03C2F625542}" type="datetimeFigureOut">
              <a:rPr lang="en-US" smtClean="0"/>
              <a:t>5/5/2025</a:t>
            </a:fld>
            <a:endParaRPr lang="en-US"/>
          </a:p>
        </p:txBody>
      </p:sp>
      <p:sp>
        <p:nvSpPr>
          <p:cNvPr id="6" name="Footer Placeholder 5">
            <a:extLst>
              <a:ext uri="{FF2B5EF4-FFF2-40B4-BE49-F238E27FC236}">
                <a16:creationId xmlns:a16="http://schemas.microsoft.com/office/drawing/2014/main" id="{DD02EDD9-660C-D385-C547-002B1F508E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058451-4415-8218-D4C0-F8777DDFF819}"/>
              </a:ext>
            </a:extLst>
          </p:cNvPr>
          <p:cNvSpPr>
            <a:spLocks noGrp="1"/>
          </p:cNvSpPr>
          <p:nvPr>
            <p:ph type="sldNum" sz="quarter" idx="12"/>
          </p:nvPr>
        </p:nvSpPr>
        <p:spPr/>
        <p:txBody>
          <a:bodyPr/>
          <a:lstStyle/>
          <a:p>
            <a:fld id="{B7081534-E5B7-4D9D-9E26-ED5A30CEC8ED}" type="slidenum">
              <a:rPr lang="en-US" smtClean="0"/>
              <a:t>‹#›</a:t>
            </a:fld>
            <a:endParaRPr lang="en-US"/>
          </a:p>
        </p:txBody>
      </p:sp>
    </p:spTree>
    <p:extLst>
      <p:ext uri="{BB962C8B-B14F-4D97-AF65-F5344CB8AC3E}">
        <p14:creationId xmlns:p14="http://schemas.microsoft.com/office/powerpoint/2010/main" val="905600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9A87B-DE22-BD77-8405-251D3D732FE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192F113-780F-25D2-E11E-F9802991DD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AB7331-FFB8-2547-770E-6F97B7C4CF3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4EEFEA2-7BF1-869B-0FC3-799517A8BD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1E7497E-1801-1104-617F-F3E5AE1DFC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081586-B61D-6833-2E26-98EDF63D7B6E}"/>
              </a:ext>
            </a:extLst>
          </p:cNvPr>
          <p:cNvSpPr>
            <a:spLocks noGrp="1"/>
          </p:cNvSpPr>
          <p:nvPr>
            <p:ph type="dt" sz="half" idx="10"/>
          </p:nvPr>
        </p:nvSpPr>
        <p:spPr/>
        <p:txBody>
          <a:bodyPr/>
          <a:lstStyle/>
          <a:p>
            <a:fld id="{57A1EB24-AE65-4222-AC46-C03C2F625542}" type="datetimeFigureOut">
              <a:rPr lang="en-US" smtClean="0"/>
              <a:t>5/5/2025</a:t>
            </a:fld>
            <a:endParaRPr lang="en-US"/>
          </a:p>
        </p:txBody>
      </p:sp>
      <p:sp>
        <p:nvSpPr>
          <p:cNvPr id="8" name="Footer Placeholder 7">
            <a:extLst>
              <a:ext uri="{FF2B5EF4-FFF2-40B4-BE49-F238E27FC236}">
                <a16:creationId xmlns:a16="http://schemas.microsoft.com/office/drawing/2014/main" id="{B411A521-70EE-AF52-6E63-D7061F02DF3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B98C540-9AAA-D348-7605-FC578D4C0434}"/>
              </a:ext>
            </a:extLst>
          </p:cNvPr>
          <p:cNvSpPr>
            <a:spLocks noGrp="1"/>
          </p:cNvSpPr>
          <p:nvPr>
            <p:ph type="sldNum" sz="quarter" idx="12"/>
          </p:nvPr>
        </p:nvSpPr>
        <p:spPr/>
        <p:txBody>
          <a:bodyPr/>
          <a:lstStyle/>
          <a:p>
            <a:fld id="{B7081534-E5B7-4D9D-9E26-ED5A30CEC8ED}" type="slidenum">
              <a:rPr lang="en-US" smtClean="0"/>
              <a:t>‹#›</a:t>
            </a:fld>
            <a:endParaRPr lang="en-US"/>
          </a:p>
        </p:txBody>
      </p:sp>
    </p:spTree>
    <p:extLst>
      <p:ext uri="{BB962C8B-B14F-4D97-AF65-F5344CB8AC3E}">
        <p14:creationId xmlns:p14="http://schemas.microsoft.com/office/powerpoint/2010/main" val="10988256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E58B1F-DA58-5975-4BAB-458876DFAA5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56F0E89-F8DA-ACCA-D98A-C5B5456C6B9C}"/>
              </a:ext>
            </a:extLst>
          </p:cNvPr>
          <p:cNvSpPr>
            <a:spLocks noGrp="1"/>
          </p:cNvSpPr>
          <p:nvPr>
            <p:ph type="dt" sz="half" idx="10"/>
          </p:nvPr>
        </p:nvSpPr>
        <p:spPr/>
        <p:txBody>
          <a:bodyPr/>
          <a:lstStyle/>
          <a:p>
            <a:fld id="{57A1EB24-AE65-4222-AC46-C03C2F625542}" type="datetimeFigureOut">
              <a:rPr lang="en-US" smtClean="0"/>
              <a:t>5/5/2025</a:t>
            </a:fld>
            <a:endParaRPr lang="en-US"/>
          </a:p>
        </p:txBody>
      </p:sp>
      <p:sp>
        <p:nvSpPr>
          <p:cNvPr id="4" name="Footer Placeholder 3">
            <a:extLst>
              <a:ext uri="{FF2B5EF4-FFF2-40B4-BE49-F238E27FC236}">
                <a16:creationId xmlns:a16="http://schemas.microsoft.com/office/drawing/2014/main" id="{10D1BBD3-AE99-30FD-C773-37EB4CFFB2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E58A3B7-EAA4-F7D2-9F3F-F83682FADE21}"/>
              </a:ext>
            </a:extLst>
          </p:cNvPr>
          <p:cNvSpPr>
            <a:spLocks noGrp="1"/>
          </p:cNvSpPr>
          <p:nvPr>
            <p:ph type="sldNum" sz="quarter" idx="12"/>
          </p:nvPr>
        </p:nvSpPr>
        <p:spPr/>
        <p:txBody>
          <a:bodyPr/>
          <a:lstStyle/>
          <a:p>
            <a:fld id="{B7081534-E5B7-4D9D-9E26-ED5A30CEC8ED}" type="slidenum">
              <a:rPr lang="en-US" smtClean="0"/>
              <a:t>‹#›</a:t>
            </a:fld>
            <a:endParaRPr lang="en-US"/>
          </a:p>
        </p:txBody>
      </p:sp>
    </p:spTree>
    <p:extLst>
      <p:ext uri="{BB962C8B-B14F-4D97-AF65-F5344CB8AC3E}">
        <p14:creationId xmlns:p14="http://schemas.microsoft.com/office/powerpoint/2010/main" val="4227140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17721A-AFBF-6C57-BE92-E90071B158EA}"/>
              </a:ext>
            </a:extLst>
          </p:cNvPr>
          <p:cNvSpPr>
            <a:spLocks noGrp="1"/>
          </p:cNvSpPr>
          <p:nvPr>
            <p:ph type="dt" sz="half" idx="10"/>
          </p:nvPr>
        </p:nvSpPr>
        <p:spPr/>
        <p:txBody>
          <a:bodyPr/>
          <a:lstStyle/>
          <a:p>
            <a:fld id="{57A1EB24-AE65-4222-AC46-C03C2F625542}" type="datetimeFigureOut">
              <a:rPr lang="en-US" smtClean="0"/>
              <a:t>5/5/2025</a:t>
            </a:fld>
            <a:endParaRPr lang="en-US"/>
          </a:p>
        </p:txBody>
      </p:sp>
      <p:sp>
        <p:nvSpPr>
          <p:cNvPr id="3" name="Footer Placeholder 2">
            <a:extLst>
              <a:ext uri="{FF2B5EF4-FFF2-40B4-BE49-F238E27FC236}">
                <a16:creationId xmlns:a16="http://schemas.microsoft.com/office/drawing/2014/main" id="{78CE3EC2-D714-6720-B948-87EC89A6BDE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886CC62-9791-97F6-E028-8537FB861FB9}"/>
              </a:ext>
            </a:extLst>
          </p:cNvPr>
          <p:cNvSpPr>
            <a:spLocks noGrp="1"/>
          </p:cNvSpPr>
          <p:nvPr>
            <p:ph type="sldNum" sz="quarter" idx="12"/>
          </p:nvPr>
        </p:nvSpPr>
        <p:spPr/>
        <p:txBody>
          <a:bodyPr/>
          <a:lstStyle/>
          <a:p>
            <a:fld id="{B7081534-E5B7-4D9D-9E26-ED5A30CEC8ED}" type="slidenum">
              <a:rPr lang="en-US" smtClean="0"/>
              <a:t>‹#›</a:t>
            </a:fld>
            <a:endParaRPr lang="en-US"/>
          </a:p>
        </p:txBody>
      </p:sp>
    </p:spTree>
    <p:extLst>
      <p:ext uri="{BB962C8B-B14F-4D97-AF65-F5344CB8AC3E}">
        <p14:creationId xmlns:p14="http://schemas.microsoft.com/office/powerpoint/2010/main" val="4260559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F87A76-3518-657B-7649-4295209662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4AFCB44-74FD-2166-2952-F3FF50174C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842A7B1-4CDC-0934-081F-88E8E1947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C61082-03C7-83BD-DBF2-1B97A6F10CF5}"/>
              </a:ext>
            </a:extLst>
          </p:cNvPr>
          <p:cNvSpPr>
            <a:spLocks noGrp="1"/>
          </p:cNvSpPr>
          <p:nvPr>
            <p:ph type="dt" sz="half" idx="10"/>
          </p:nvPr>
        </p:nvSpPr>
        <p:spPr/>
        <p:txBody>
          <a:bodyPr/>
          <a:lstStyle/>
          <a:p>
            <a:fld id="{57A1EB24-AE65-4222-AC46-C03C2F625542}" type="datetimeFigureOut">
              <a:rPr lang="en-US" smtClean="0"/>
              <a:t>5/5/2025</a:t>
            </a:fld>
            <a:endParaRPr lang="en-US"/>
          </a:p>
        </p:txBody>
      </p:sp>
      <p:sp>
        <p:nvSpPr>
          <p:cNvPr id="6" name="Footer Placeholder 5">
            <a:extLst>
              <a:ext uri="{FF2B5EF4-FFF2-40B4-BE49-F238E27FC236}">
                <a16:creationId xmlns:a16="http://schemas.microsoft.com/office/drawing/2014/main" id="{EF1186D8-47A1-17D7-E226-6240B1DC0A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61C3D4-CCF6-BC8C-3595-7E0A6282FA8E}"/>
              </a:ext>
            </a:extLst>
          </p:cNvPr>
          <p:cNvSpPr>
            <a:spLocks noGrp="1"/>
          </p:cNvSpPr>
          <p:nvPr>
            <p:ph type="sldNum" sz="quarter" idx="12"/>
          </p:nvPr>
        </p:nvSpPr>
        <p:spPr/>
        <p:txBody>
          <a:bodyPr/>
          <a:lstStyle/>
          <a:p>
            <a:fld id="{B7081534-E5B7-4D9D-9E26-ED5A30CEC8ED}" type="slidenum">
              <a:rPr lang="en-US" smtClean="0"/>
              <a:t>‹#›</a:t>
            </a:fld>
            <a:endParaRPr lang="en-US"/>
          </a:p>
        </p:txBody>
      </p:sp>
    </p:spTree>
    <p:extLst>
      <p:ext uri="{BB962C8B-B14F-4D97-AF65-F5344CB8AC3E}">
        <p14:creationId xmlns:p14="http://schemas.microsoft.com/office/powerpoint/2010/main" val="3825835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DB131-C157-A7BE-5EE7-0E127EA3E0D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40904E-4232-57D8-D64D-9F64EAF95BD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F938DB1-1032-CE37-4005-549CB0EAF5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0F072A-1F09-D8A8-2C40-D7F6BA56C09F}"/>
              </a:ext>
            </a:extLst>
          </p:cNvPr>
          <p:cNvSpPr>
            <a:spLocks noGrp="1"/>
          </p:cNvSpPr>
          <p:nvPr>
            <p:ph type="dt" sz="half" idx="10"/>
          </p:nvPr>
        </p:nvSpPr>
        <p:spPr/>
        <p:txBody>
          <a:bodyPr/>
          <a:lstStyle/>
          <a:p>
            <a:fld id="{57A1EB24-AE65-4222-AC46-C03C2F625542}" type="datetimeFigureOut">
              <a:rPr lang="en-US" smtClean="0"/>
              <a:t>5/5/2025</a:t>
            </a:fld>
            <a:endParaRPr lang="en-US"/>
          </a:p>
        </p:txBody>
      </p:sp>
      <p:sp>
        <p:nvSpPr>
          <p:cNvPr id="6" name="Footer Placeholder 5">
            <a:extLst>
              <a:ext uri="{FF2B5EF4-FFF2-40B4-BE49-F238E27FC236}">
                <a16:creationId xmlns:a16="http://schemas.microsoft.com/office/drawing/2014/main" id="{2E4191D7-43FA-0327-26D9-84361FBC91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87A330D-B26E-29AB-E742-EA23C302D091}"/>
              </a:ext>
            </a:extLst>
          </p:cNvPr>
          <p:cNvSpPr>
            <a:spLocks noGrp="1"/>
          </p:cNvSpPr>
          <p:nvPr>
            <p:ph type="sldNum" sz="quarter" idx="12"/>
          </p:nvPr>
        </p:nvSpPr>
        <p:spPr/>
        <p:txBody>
          <a:bodyPr/>
          <a:lstStyle/>
          <a:p>
            <a:fld id="{B7081534-E5B7-4D9D-9E26-ED5A30CEC8ED}" type="slidenum">
              <a:rPr lang="en-US" smtClean="0"/>
              <a:t>‹#›</a:t>
            </a:fld>
            <a:endParaRPr lang="en-US"/>
          </a:p>
        </p:txBody>
      </p:sp>
    </p:spTree>
    <p:extLst>
      <p:ext uri="{BB962C8B-B14F-4D97-AF65-F5344CB8AC3E}">
        <p14:creationId xmlns:p14="http://schemas.microsoft.com/office/powerpoint/2010/main" val="121915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F437AA-8C8C-43FD-DB6D-14E3905E1DE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23D5C8-D889-BD54-7F10-E1EBE6C9F5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F9299-4878-A7E7-F0B5-5FC6FC8529F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A1EB24-AE65-4222-AC46-C03C2F625542}" type="datetimeFigureOut">
              <a:rPr lang="en-US" smtClean="0"/>
              <a:t>5/5/2025</a:t>
            </a:fld>
            <a:endParaRPr lang="en-US"/>
          </a:p>
        </p:txBody>
      </p:sp>
      <p:sp>
        <p:nvSpPr>
          <p:cNvPr id="5" name="Footer Placeholder 4">
            <a:extLst>
              <a:ext uri="{FF2B5EF4-FFF2-40B4-BE49-F238E27FC236}">
                <a16:creationId xmlns:a16="http://schemas.microsoft.com/office/drawing/2014/main" id="{EFDBA542-4F4A-9A4C-BCB0-0622C6E84C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C13DDA6-D47B-87EB-C385-5665BFFE8C0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081534-E5B7-4D9D-9E26-ED5A30CEC8ED}" type="slidenum">
              <a:rPr lang="en-US" smtClean="0"/>
              <a:t>‹#›</a:t>
            </a:fld>
            <a:endParaRPr lang="en-US"/>
          </a:p>
        </p:txBody>
      </p:sp>
    </p:spTree>
    <p:extLst>
      <p:ext uri="{BB962C8B-B14F-4D97-AF65-F5344CB8AC3E}">
        <p14:creationId xmlns:p14="http://schemas.microsoft.com/office/powerpoint/2010/main" val="29248088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06DE5-080E-72C6-8847-3AE40A03C7E3}"/>
              </a:ext>
            </a:extLst>
          </p:cNvPr>
          <p:cNvSpPr>
            <a:spLocks noGrp="1"/>
          </p:cNvSpPr>
          <p:nvPr>
            <p:ph type="ctrTitle"/>
          </p:nvPr>
        </p:nvSpPr>
        <p:spPr/>
        <p:txBody>
          <a:bodyPr/>
          <a:lstStyle/>
          <a:p>
            <a:r>
              <a:rPr lang="en-US" dirty="0"/>
              <a:t>Recurrent Neural Networks and Stock Price Prediction</a:t>
            </a:r>
          </a:p>
        </p:txBody>
      </p:sp>
      <p:sp>
        <p:nvSpPr>
          <p:cNvPr id="3" name="Subtitle 2">
            <a:extLst>
              <a:ext uri="{FF2B5EF4-FFF2-40B4-BE49-F238E27FC236}">
                <a16:creationId xmlns:a16="http://schemas.microsoft.com/office/drawing/2014/main" id="{29103115-D447-4678-BF01-53B28E85330B}"/>
              </a:ext>
            </a:extLst>
          </p:cNvPr>
          <p:cNvSpPr>
            <a:spLocks noGrp="1"/>
          </p:cNvSpPr>
          <p:nvPr>
            <p:ph type="subTitle" idx="1"/>
          </p:nvPr>
        </p:nvSpPr>
        <p:spPr/>
        <p:txBody>
          <a:bodyPr/>
          <a:lstStyle/>
          <a:p>
            <a:r>
              <a:rPr lang="en-US" dirty="0"/>
              <a:t>By Harrison Stein</a:t>
            </a:r>
          </a:p>
        </p:txBody>
      </p:sp>
    </p:spTree>
    <p:extLst>
      <p:ext uri="{BB962C8B-B14F-4D97-AF65-F5344CB8AC3E}">
        <p14:creationId xmlns:p14="http://schemas.microsoft.com/office/powerpoint/2010/main" val="25975033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D8B55-7306-0DF6-1F24-B8F3FE5F275B}"/>
              </a:ext>
            </a:extLst>
          </p:cNvPr>
          <p:cNvSpPr>
            <a:spLocks noGrp="1"/>
          </p:cNvSpPr>
          <p:nvPr>
            <p:ph type="title"/>
          </p:nvPr>
        </p:nvSpPr>
        <p:spPr/>
        <p:txBody>
          <a:bodyPr/>
          <a:lstStyle/>
          <a:p>
            <a:r>
              <a:rPr lang="en-US" dirty="0"/>
              <a:t>CNN Model</a:t>
            </a:r>
          </a:p>
        </p:txBody>
      </p:sp>
      <p:pic>
        <p:nvPicPr>
          <p:cNvPr id="5" name="Content Placeholder 4" descr="A graph of different types of graphs&#10;&#10;AI-generated content may be incorrect.">
            <a:extLst>
              <a:ext uri="{FF2B5EF4-FFF2-40B4-BE49-F238E27FC236}">
                <a16:creationId xmlns:a16="http://schemas.microsoft.com/office/drawing/2014/main" id="{4DEC6A57-C406-CF37-6719-4196B5780B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4497"/>
            <a:ext cx="10515600" cy="4333594"/>
          </a:xfrm>
        </p:spPr>
      </p:pic>
    </p:spTree>
    <p:extLst>
      <p:ext uri="{BB962C8B-B14F-4D97-AF65-F5344CB8AC3E}">
        <p14:creationId xmlns:p14="http://schemas.microsoft.com/office/powerpoint/2010/main" val="2832145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11969D9-EFE0-8D26-BB4C-59AED6C0A990}"/>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CNN Model (Continued)</a:t>
            </a:r>
          </a:p>
        </p:txBody>
      </p:sp>
      <p:pic>
        <p:nvPicPr>
          <p:cNvPr id="5" name="Content Placeholder 4" descr="A computer code with text&#10;&#10;AI-generated content may be incorrect.">
            <a:extLst>
              <a:ext uri="{FF2B5EF4-FFF2-40B4-BE49-F238E27FC236}">
                <a16:creationId xmlns:a16="http://schemas.microsoft.com/office/drawing/2014/main" id="{A8ED4633-1558-F836-162F-E8969CEF47E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65896" y="1675227"/>
            <a:ext cx="9060208" cy="4394199"/>
          </a:xfrm>
          <a:prstGeom prst="rect">
            <a:avLst/>
          </a:prstGeom>
        </p:spPr>
      </p:pic>
    </p:spTree>
    <p:extLst>
      <p:ext uri="{BB962C8B-B14F-4D97-AF65-F5344CB8AC3E}">
        <p14:creationId xmlns:p14="http://schemas.microsoft.com/office/powerpoint/2010/main" val="38884311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D258DC-B1AB-81FD-7A0F-851037F9CEBC}"/>
              </a:ext>
            </a:extLst>
          </p:cNvPr>
          <p:cNvSpPr>
            <a:spLocks noGrp="1"/>
          </p:cNvSpPr>
          <p:nvPr>
            <p:ph type="title"/>
          </p:nvPr>
        </p:nvSpPr>
        <p:spPr/>
        <p:txBody>
          <a:bodyPr/>
          <a:lstStyle/>
          <a:p>
            <a:r>
              <a:rPr lang="en-US" dirty="0"/>
              <a:t>MLP Model</a:t>
            </a:r>
          </a:p>
        </p:txBody>
      </p:sp>
      <p:pic>
        <p:nvPicPr>
          <p:cNvPr id="5" name="Content Placeholder 4" descr="A graph of different colored lines&#10;&#10;AI-generated content may be incorrect.">
            <a:extLst>
              <a:ext uri="{FF2B5EF4-FFF2-40B4-BE49-F238E27FC236}">
                <a16:creationId xmlns:a16="http://schemas.microsoft.com/office/drawing/2014/main" id="{12574ACF-0836-1F37-7CF9-DDF9C34484D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4497"/>
            <a:ext cx="10515600" cy="4333594"/>
          </a:xfrm>
        </p:spPr>
      </p:pic>
    </p:spTree>
    <p:extLst>
      <p:ext uri="{BB962C8B-B14F-4D97-AF65-F5344CB8AC3E}">
        <p14:creationId xmlns:p14="http://schemas.microsoft.com/office/powerpoint/2010/main" val="16635584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35E2C1E-A5B1-16D2-7DAF-A87553862E0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MLP Model (Continued)</a:t>
            </a:r>
          </a:p>
        </p:txBody>
      </p:sp>
      <p:pic>
        <p:nvPicPr>
          <p:cNvPr id="5" name="Content Placeholder 4" descr="A screenshot of a computer code&#10;&#10;AI-generated content may be incorrect.">
            <a:extLst>
              <a:ext uri="{FF2B5EF4-FFF2-40B4-BE49-F238E27FC236}">
                <a16:creationId xmlns:a16="http://schemas.microsoft.com/office/drawing/2014/main" id="{B005EF2C-1786-CF3A-6EBB-ACDDCB0311F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018466"/>
            <a:ext cx="10905066" cy="3707720"/>
          </a:xfrm>
          <a:prstGeom prst="rect">
            <a:avLst/>
          </a:prstGeom>
        </p:spPr>
      </p:pic>
    </p:spTree>
    <p:extLst>
      <p:ext uri="{BB962C8B-B14F-4D97-AF65-F5344CB8AC3E}">
        <p14:creationId xmlns:p14="http://schemas.microsoft.com/office/powerpoint/2010/main" val="3885465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88DA7-D137-334C-3334-8F75D6C7A350}"/>
              </a:ext>
            </a:extLst>
          </p:cNvPr>
          <p:cNvSpPr>
            <a:spLocks noGrp="1"/>
          </p:cNvSpPr>
          <p:nvPr>
            <p:ph type="title"/>
          </p:nvPr>
        </p:nvSpPr>
        <p:spPr/>
        <p:txBody>
          <a:bodyPr/>
          <a:lstStyle/>
          <a:p>
            <a:r>
              <a:rPr lang="en-US" dirty="0"/>
              <a:t>LSTM Model</a:t>
            </a:r>
          </a:p>
        </p:txBody>
      </p:sp>
      <p:pic>
        <p:nvPicPr>
          <p:cNvPr id="5" name="Content Placeholder 4" descr="A graph of a graph with a line&#10;&#10;AI-generated content may be incorrect.">
            <a:extLst>
              <a:ext uri="{FF2B5EF4-FFF2-40B4-BE49-F238E27FC236}">
                <a16:creationId xmlns:a16="http://schemas.microsoft.com/office/drawing/2014/main" id="{7F39F69F-2AAE-6E25-9FE2-769FA42036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4497"/>
            <a:ext cx="10515600" cy="4333594"/>
          </a:xfrm>
        </p:spPr>
      </p:pic>
    </p:spTree>
    <p:extLst>
      <p:ext uri="{BB962C8B-B14F-4D97-AF65-F5344CB8AC3E}">
        <p14:creationId xmlns:p14="http://schemas.microsoft.com/office/powerpoint/2010/main" val="26687846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DF712D0-4233-D651-BCFC-2D71B9D47E61}"/>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LSTM Model (Continued)</a:t>
            </a:r>
          </a:p>
        </p:txBody>
      </p:sp>
      <p:pic>
        <p:nvPicPr>
          <p:cNvPr id="5" name="Content Placeholder 4" descr="A computer code with black text&#10;&#10;AI-generated content may be incorrect.">
            <a:extLst>
              <a:ext uri="{FF2B5EF4-FFF2-40B4-BE49-F238E27FC236}">
                <a16:creationId xmlns:a16="http://schemas.microsoft.com/office/drawing/2014/main" id="{AB83337B-63E7-794A-45FD-B9CB1B896EC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113885"/>
            <a:ext cx="10905066" cy="3516882"/>
          </a:xfrm>
          <a:prstGeom prst="rect">
            <a:avLst/>
          </a:prstGeom>
        </p:spPr>
      </p:pic>
    </p:spTree>
    <p:extLst>
      <p:ext uri="{BB962C8B-B14F-4D97-AF65-F5344CB8AC3E}">
        <p14:creationId xmlns:p14="http://schemas.microsoft.com/office/powerpoint/2010/main" val="272502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DC4D-D379-E3DD-39A5-06D447849930}"/>
              </a:ext>
            </a:extLst>
          </p:cNvPr>
          <p:cNvSpPr>
            <a:spLocks noGrp="1"/>
          </p:cNvSpPr>
          <p:nvPr>
            <p:ph type="title"/>
          </p:nvPr>
        </p:nvSpPr>
        <p:spPr/>
        <p:txBody>
          <a:bodyPr/>
          <a:lstStyle/>
          <a:p>
            <a:r>
              <a:rPr lang="en-US" dirty="0"/>
              <a:t>GRU Model</a:t>
            </a:r>
          </a:p>
        </p:txBody>
      </p:sp>
      <p:pic>
        <p:nvPicPr>
          <p:cNvPr id="5" name="Content Placeholder 4" descr="A graph of a graph of a graph of a graph of a graph of a graph of a graph of a graph of a graph of a graph of a graph of a graph of a graph of&#10;&#10;AI-generated content may be incorrect.">
            <a:extLst>
              <a:ext uri="{FF2B5EF4-FFF2-40B4-BE49-F238E27FC236}">
                <a16:creationId xmlns:a16="http://schemas.microsoft.com/office/drawing/2014/main" id="{D3D5D96D-4A4D-907F-6F7E-6D64A03766F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34497"/>
            <a:ext cx="10515600" cy="4333594"/>
          </a:xfrm>
        </p:spPr>
      </p:pic>
    </p:spTree>
    <p:extLst>
      <p:ext uri="{BB962C8B-B14F-4D97-AF65-F5344CB8AC3E}">
        <p14:creationId xmlns:p14="http://schemas.microsoft.com/office/powerpoint/2010/main" val="31627571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0A8A9E-157B-8091-8415-6F0CADE0A41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GRU Model (Continued)</a:t>
            </a:r>
          </a:p>
        </p:txBody>
      </p:sp>
      <p:pic>
        <p:nvPicPr>
          <p:cNvPr id="5" name="Content Placeholder 4" descr="A computer code with text&#10;&#10;AI-generated content may be incorrect.">
            <a:extLst>
              <a:ext uri="{FF2B5EF4-FFF2-40B4-BE49-F238E27FC236}">
                <a16:creationId xmlns:a16="http://schemas.microsoft.com/office/drawing/2014/main" id="{4BE7C7FC-1B6F-93E6-63DD-9D8DD7CB47E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3467" y="2700032"/>
            <a:ext cx="10905066" cy="2344588"/>
          </a:xfrm>
          <a:prstGeom prst="rect">
            <a:avLst/>
          </a:prstGeom>
        </p:spPr>
      </p:pic>
    </p:spTree>
    <p:extLst>
      <p:ext uri="{BB962C8B-B14F-4D97-AF65-F5344CB8AC3E}">
        <p14:creationId xmlns:p14="http://schemas.microsoft.com/office/powerpoint/2010/main" val="32326716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B3637-4248-4F00-10CD-E5FD231E7006}"/>
              </a:ext>
            </a:extLst>
          </p:cNvPr>
          <p:cNvSpPr>
            <a:spLocks noGrp="1"/>
          </p:cNvSpPr>
          <p:nvPr>
            <p:ph type="title"/>
          </p:nvPr>
        </p:nvSpPr>
        <p:spPr/>
        <p:txBody>
          <a:bodyPr/>
          <a:lstStyle/>
          <a:p>
            <a:r>
              <a:rPr lang="en-US" dirty="0"/>
              <a:t>Performances Plotted Together</a:t>
            </a:r>
          </a:p>
        </p:txBody>
      </p:sp>
      <p:pic>
        <p:nvPicPr>
          <p:cNvPr id="7" name="Content Placeholder 6" descr="A graph of a graph&#10;&#10;AI-generated content may be incorrect.">
            <a:extLst>
              <a:ext uri="{FF2B5EF4-FFF2-40B4-BE49-F238E27FC236}">
                <a16:creationId xmlns:a16="http://schemas.microsoft.com/office/drawing/2014/main" id="{FEE1B471-4ED5-2ACC-22C8-05C81169CB4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806226" y="1690688"/>
            <a:ext cx="6579547" cy="4571123"/>
          </a:xfrm>
        </p:spPr>
      </p:pic>
    </p:spTree>
    <p:extLst>
      <p:ext uri="{BB962C8B-B14F-4D97-AF65-F5344CB8AC3E}">
        <p14:creationId xmlns:p14="http://schemas.microsoft.com/office/powerpoint/2010/main" val="34205878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7FDF-4BC0-0DEF-3AC2-CFDC5A053DB5}"/>
              </a:ext>
            </a:extLst>
          </p:cNvPr>
          <p:cNvSpPr>
            <a:spLocks noGrp="1"/>
          </p:cNvSpPr>
          <p:nvPr>
            <p:ph type="title"/>
          </p:nvPr>
        </p:nvSpPr>
        <p:spPr/>
        <p:txBody>
          <a:bodyPr/>
          <a:lstStyle/>
          <a:p>
            <a:r>
              <a:rPr lang="en-US" dirty="0"/>
              <a:t>Accuracy and RMSE Log Graphs</a:t>
            </a:r>
          </a:p>
        </p:txBody>
      </p:sp>
      <p:pic>
        <p:nvPicPr>
          <p:cNvPr id="5" name="Content Placeholder 4" descr="A screenshot of a graph&#10;&#10;AI-generated content may be incorrect.">
            <a:extLst>
              <a:ext uri="{FF2B5EF4-FFF2-40B4-BE49-F238E27FC236}">
                <a16:creationId xmlns:a16="http://schemas.microsoft.com/office/drawing/2014/main" id="{510C4FE4-4B2F-2269-04F4-BAB104DD210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82365" y="1690688"/>
            <a:ext cx="6827269" cy="4536201"/>
          </a:xfrm>
        </p:spPr>
      </p:pic>
    </p:spTree>
    <p:extLst>
      <p:ext uri="{BB962C8B-B14F-4D97-AF65-F5344CB8AC3E}">
        <p14:creationId xmlns:p14="http://schemas.microsoft.com/office/powerpoint/2010/main" val="37869087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FDE0E16-6AFC-D4E4-19DF-B2D16A9FDBB4}"/>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Overview</a:t>
            </a:r>
          </a:p>
        </p:txBody>
      </p:sp>
      <p:graphicFrame>
        <p:nvGraphicFramePr>
          <p:cNvPr id="5" name="Content Placeholder 2">
            <a:extLst>
              <a:ext uri="{FF2B5EF4-FFF2-40B4-BE49-F238E27FC236}">
                <a16:creationId xmlns:a16="http://schemas.microsoft.com/office/drawing/2014/main" id="{7F2BE2FB-52B4-5E4D-FEAF-43769475ECB1}"/>
              </a:ext>
            </a:extLst>
          </p:cNvPr>
          <p:cNvGraphicFramePr>
            <a:graphicFrameLocks noGrp="1"/>
          </p:cNvGraphicFramePr>
          <p:nvPr>
            <p:ph idx="1"/>
            <p:extLst>
              <p:ext uri="{D42A27DB-BD31-4B8C-83A1-F6EECF244321}">
                <p14:modId xmlns:p14="http://schemas.microsoft.com/office/powerpoint/2010/main" val="181809038"/>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554900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427133-0C87-341E-8503-9B5D8417AB18}"/>
              </a:ext>
            </a:extLst>
          </p:cNvPr>
          <p:cNvSpPr>
            <a:spLocks noGrp="1"/>
          </p:cNvSpPr>
          <p:nvPr>
            <p:ph type="title"/>
          </p:nvPr>
        </p:nvSpPr>
        <p:spPr>
          <a:xfrm>
            <a:off x="841248" y="256032"/>
            <a:ext cx="10506456" cy="1014984"/>
          </a:xfrm>
        </p:spPr>
        <p:txBody>
          <a:bodyPr anchor="b">
            <a:normAutofit/>
          </a:bodyPr>
          <a:lstStyle/>
          <a:p>
            <a:r>
              <a:rPr lang="en-US" dirty="0"/>
              <a:t>Conclusion</a:t>
            </a:r>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539E6DA6-E1D7-495D-1C64-5FB16A6426AC}"/>
              </a:ext>
            </a:extLst>
          </p:cNvPr>
          <p:cNvGraphicFramePr>
            <a:graphicFrameLocks noGrp="1"/>
          </p:cNvGraphicFramePr>
          <p:nvPr>
            <p:ph idx="1"/>
            <p:extLst>
              <p:ext uri="{D42A27DB-BD31-4B8C-83A1-F6EECF244321}">
                <p14:modId xmlns:p14="http://schemas.microsoft.com/office/powerpoint/2010/main" val="992852805"/>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3861940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891401DC-7AF6-42FA-BE31-CF773B6C8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80"/>
            <a:ext cx="12188952" cy="685800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descr="A graph showing a line graph&#10;&#10;AI-generated content may be incorrect.">
            <a:extLst>
              <a:ext uri="{FF2B5EF4-FFF2-40B4-BE49-F238E27FC236}">
                <a16:creationId xmlns:a16="http://schemas.microsoft.com/office/drawing/2014/main" id="{3888EBED-0E82-2D86-F301-4A1CF6AD8B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
            <a:ext cx="4033105" cy="2218208"/>
          </a:xfrm>
          <a:prstGeom prst="rect">
            <a:avLst/>
          </a:prstGeom>
        </p:spPr>
      </p:pic>
      <p:pic>
        <p:nvPicPr>
          <p:cNvPr id="7" name="Picture 6" descr="A graph showing the growth of a stock price&#10;&#10;AI-generated content may be incorrect.">
            <a:extLst>
              <a:ext uri="{FF2B5EF4-FFF2-40B4-BE49-F238E27FC236}">
                <a16:creationId xmlns:a16="http://schemas.microsoft.com/office/drawing/2014/main" id="{330EC25E-9EFF-8AC0-C3D0-589E56F765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18098" y="33836"/>
            <a:ext cx="3851922" cy="2217423"/>
          </a:xfrm>
          <a:prstGeom prst="rect">
            <a:avLst/>
          </a:prstGeom>
        </p:spPr>
      </p:pic>
      <p:pic>
        <p:nvPicPr>
          <p:cNvPr id="13" name="Picture 12" descr="A graph showing the price of a stock price&#10;&#10;AI-generated content may be incorrect.">
            <a:extLst>
              <a:ext uri="{FF2B5EF4-FFF2-40B4-BE49-F238E27FC236}">
                <a16:creationId xmlns:a16="http://schemas.microsoft.com/office/drawing/2014/main" id="{27589D37-98C9-4188-BAF2-F84607D8D89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045550" y="0"/>
            <a:ext cx="4143401" cy="2212222"/>
          </a:xfrm>
          <a:prstGeom prst="rect">
            <a:avLst/>
          </a:prstGeom>
        </p:spPr>
      </p:pic>
      <p:pic>
        <p:nvPicPr>
          <p:cNvPr id="9" name="Picture 8" descr="A graph showing a line graph&#10;&#10;AI-generated content may be incorrect.">
            <a:extLst>
              <a:ext uri="{FF2B5EF4-FFF2-40B4-BE49-F238E27FC236}">
                <a16:creationId xmlns:a16="http://schemas.microsoft.com/office/drawing/2014/main" id="{97C277FA-FD56-A2A9-8B5F-051AEE0E3FE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13" y="2300642"/>
            <a:ext cx="3994132" cy="2202374"/>
          </a:xfrm>
          <a:prstGeom prst="rect">
            <a:avLst/>
          </a:prstGeom>
        </p:spPr>
      </p:pic>
      <p:pic>
        <p:nvPicPr>
          <p:cNvPr id="5" name="Content Placeholder 4" descr="A graph with blue lines&#10;&#10;AI-generated content may be incorrect.">
            <a:extLst>
              <a:ext uri="{FF2B5EF4-FFF2-40B4-BE49-F238E27FC236}">
                <a16:creationId xmlns:a16="http://schemas.microsoft.com/office/drawing/2014/main" id="{248897BE-A009-1426-C355-B4349B2438C0}"/>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4624245"/>
            <a:ext cx="3973418" cy="2233077"/>
          </a:xfrm>
          <a:prstGeom prst="rect">
            <a:avLst/>
          </a:prstGeom>
        </p:spPr>
      </p:pic>
      <p:sp>
        <p:nvSpPr>
          <p:cNvPr id="22" name="Rectangle 21">
            <a:extLst>
              <a:ext uri="{FF2B5EF4-FFF2-40B4-BE49-F238E27FC236}">
                <a16:creationId xmlns:a16="http://schemas.microsoft.com/office/drawing/2014/main" id="{2B7203F0-D9CB-4774-B9D4-B3AB625DFB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67495" y="2300641"/>
            <a:ext cx="8124506" cy="4557360"/>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0D6F032-B9FF-C051-91E2-DE015622F82C}"/>
              </a:ext>
            </a:extLst>
          </p:cNvPr>
          <p:cNvSpPr>
            <a:spLocks noGrp="1"/>
          </p:cNvSpPr>
          <p:nvPr>
            <p:ph type="title"/>
          </p:nvPr>
        </p:nvSpPr>
        <p:spPr>
          <a:xfrm>
            <a:off x="4481973" y="2892583"/>
            <a:ext cx="6868620" cy="1016898"/>
          </a:xfrm>
        </p:spPr>
        <p:txBody>
          <a:bodyPr>
            <a:normAutofit/>
          </a:bodyPr>
          <a:lstStyle/>
          <a:p>
            <a:r>
              <a:rPr lang="en-US" sz="4000" dirty="0">
                <a:solidFill>
                  <a:srgbClr val="FFFFFF"/>
                </a:solidFill>
              </a:rPr>
              <a:t>Stocks</a:t>
            </a:r>
          </a:p>
        </p:txBody>
      </p:sp>
      <p:cxnSp>
        <p:nvCxnSpPr>
          <p:cNvPr id="24" name="Straight Connector 23">
            <a:extLst>
              <a:ext uri="{FF2B5EF4-FFF2-40B4-BE49-F238E27FC236}">
                <a16:creationId xmlns:a16="http://schemas.microsoft.com/office/drawing/2014/main" id="{A88CB8AF-5631-45C6-BFEC-971C4D6E58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2285774"/>
            <a:ext cx="12188952"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F2EA1AF-73AB-4FCB-B4EE-0E42E7250F6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0" y="4571548"/>
            <a:ext cx="4064320" cy="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5A18FBF-6157-4210-BEF2-9A6C31FA89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64319" y="-680"/>
            <a:ext cx="0" cy="6858003"/>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3C9CCA8-3CEC-4CD0-A624-A701C612511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020742" y="-680"/>
            <a:ext cx="0" cy="2240280"/>
          </a:xfrm>
          <a:prstGeom prst="line">
            <a:avLst/>
          </a:prstGeom>
          <a:ln w="101600">
            <a:solidFill>
              <a:srgbClr val="404040"/>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id="{47396892-4260-1D99-5282-3A0997199B9C}"/>
              </a:ext>
            </a:extLst>
          </p:cNvPr>
          <p:cNvSpPr>
            <a:spLocks noGrp="1"/>
          </p:cNvSpPr>
          <p:nvPr>
            <p:ph idx="1"/>
          </p:nvPr>
        </p:nvSpPr>
        <p:spPr>
          <a:xfrm>
            <a:off x="4485180" y="4101152"/>
            <a:ext cx="6868620" cy="2075810"/>
          </a:xfrm>
        </p:spPr>
        <p:txBody>
          <a:bodyPr>
            <a:normAutofit/>
          </a:bodyPr>
          <a:lstStyle/>
          <a:p>
            <a:r>
              <a:rPr lang="en-US" sz="2000" dirty="0">
                <a:solidFill>
                  <a:srgbClr val="FFFFFF"/>
                </a:solidFill>
              </a:rPr>
              <a:t>Features are held in a list along with the combined stock data</a:t>
            </a:r>
          </a:p>
          <a:p>
            <a:pPr marL="0" indent="0">
              <a:buNone/>
            </a:pPr>
            <a:endParaRPr lang="en-US" sz="2000" dirty="0">
              <a:solidFill>
                <a:srgbClr val="FFFFFF"/>
              </a:solidFill>
            </a:endParaRPr>
          </a:p>
          <a:p>
            <a:r>
              <a:rPr lang="en-US" sz="2000" dirty="0">
                <a:solidFill>
                  <a:srgbClr val="FFFFFF"/>
                </a:solidFill>
              </a:rPr>
              <a:t>Target is held separately in y </a:t>
            </a:r>
          </a:p>
        </p:txBody>
      </p:sp>
    </p:spTree>
    <p:extLst>
      <p:ext uri="{BB962C8B-B14F-4D97-AF65-F5344CB8AC3E}">
        <p14:creationId xmlns:p14="http://schemas.microsoft.com/office/powerpoint/2010/main" val="1619533150"/>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BD65A-CC57-9C69-A4A2-25D85F604451}"/>
              </a:ext>
            </a:extLst>
          </p:cNvPr>
          <p:cNvSpPr>
            <a:spLocks noGrp="1"/>
          </p:cNvSpPr>
          <p:nvPr>
            <p:ph type="title"/>
          </p:nvPr>
        </p:nvSpPr>
        <p:spPr/>
        <p:txBody>
          <a:bodyPr/>
          <a:lstStyle/>
          <a:p>
            <a:r>
              <a:rPr lang="en-US" dirty="0"/>
              <a:t>Stocks (Continued)</a:t>
            </a:r>
          </a:p>
        </p:txBody>
      </p:sp>
      <p:sp>
        <p:nvSpPr>
          <p:cNvPr id="3" name="Content Placeholder 2">
            <a:extLst>
              <a:ext uri="{FF2B5EF4-FFF2-40B4-BE49-F238E27FC236}">
                <a16:creationId xmlns:a16="http://schemas.microsoft.com/office/drawing/2014/main" id="{8E88354B-3768-6F40-3987-5393BD058C19}"/>
              </a:ext>
            </a:extLst>
          </p:cNvPr>
          <p:cNvSpPr>
            <a:spLocks noGrp="1"/>
          </p:cNvSpPr>
          <p:nvPr>
            <p:ph idx="1"/>
          </p:nvPr>
        </p:nvSpPr>
        <p:spPr/>
        <p:txBody>
          <a:bodyPr/>
          <a:lstStyle/>
          <a:p>
            <a:r>
              <a:rPr lang="en-US" dirty="0"/>
              <a:t>X and y train and test variables are in a time split for classification</a:t>
            </a:r>
          </a:p>
          <a:p>
            <a:pPr marL="0" indent="0">
              <a:buNone/>
            </a:pPr>
            <a:endParaRPr lang="en-US" dirty="0"/>
          </a:p>
          <a:p>
            <a:r>
              <a:rPr lang="en-US" dirty="0"/>
              <a:t>Conditions and corresponding values:</a:t>
            </a:r>
          </a:p>
          <a:p>
            <a:pPr lvl="1"/>
            <a:r>
              <a:rPr lang="en-US" dirty="0"/>
              <a:t>Three sets of shifts upwards within the range of 0.005</a:t>
            </a:r>
          </a:p>
          <a:p>
            <a:pPr lvl="1"/>
            <a:r>
              <a:rPr lang="en-US" dirty="0"/>
              <a:t>Three classes with 0 index </a:t>
            </a:r>
          </a:p>
          <a:p>
            <a:pPr marL="457200" lvl="1" indent="0">
              <a:buNone/>
            </a:pPr>
            <a:endParaRPr lang="en-US" dirty="0"/>
          </a:p>
          <a:p>
            <a:r>
              <a:rPr lang="en-US" dirty="0"/>
              <a:t>Feature columns include:</a:t>
            </a:r>
          </a:p>
          <a:p>
            <a:pPr lvl="1"/>
            <a:r>
              <a:rPr lang="en-US" dirty="0"/>
              <a:t>Return, volume change, moving average ratios, volatility, and lag features (return previous and volume change previous)</a:t>
            </a:r>
          </a:p>
        </p:txBody>
      </p:sp>
    </p:spTree>
    <p:extLst>
      <p:ext uri="{BB962C8B-B14F-4D97-AF65-F5344CB8AC3E}">
        <p14:creationId xmlns:p14="http://schemas.microsoft.com/office/powerpoint/2010/main" val="3312895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 program&#10;&#10;AI-generated content may be incorrect.">
            <a:extLst>
              <a:ext uri="{FF2B5EF4-FFF2-40B4-BE49-F238E27FC236}">
                <a16:creationId xmlns:a16="http://schemas.microsoft.com/office/drawing/2014/main" id="{BDBAD408-EDCB-FE2A-9034-4E38B8943AA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14914" y="320570"/>
            <a:ext cx="6962171" cy="6216859"/>
          </a:xfrm>
        </p:spPr>
      </p:pic>
    </p:spTree>
    <p:extLst>
      <p:ext uri="{BB962C8B-B14F-4D97-AF65-F5344CB8AC3E}">
        <p14:creationId xmlns:p14="http://schemas.microsoft.com/office/powerpoint/2010/main" val="33775119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FF006-6660-ACBC-8FE6-8C01E1885501}"/>
              </a:ext>
            </a:extLst>
          </p:cNvPr>
          <p:cNvSpPr>
            <a:spLocks noGrp="1"/>
          </p:cNvSpPr>
          <p:nvPr>
            <p:ph type="title"/>
          </p:nvPr>
        </p:nvSpPr>
        <p:spPr/>
        <p:txBody>
          <a:bodyPr/>
          <a:lstStyle/>
          <a:p>
            <a:r>
              <a:rPr lang="en-US" dirty="0" err="1"/>
              <a:t>XGBoost</a:t>
            </a:r>
            <a:r>
              <a:rPr lang="en-US" dirty="0"/>
              <a:t> Classifier </a:t>
            </a:r>
          </a:p>
        </p:txBody>
      </p:sp>
      <p:sp>
        <p:nvSpPr>
          <p:cNvPr id="3" name="Content Placeholder 2">
            <a:extLst>
              <a:ext uri="{FF2B5EF4-FFF2-40B4-BE49-F238E27FC236}">
                <a16:creationId xmlns:a16="http://schemas.microsoft.com/office/drawing/2014/main" id="{D2B97B9A-07AC-B56B-D2FB-176B0FE72065}"/>
              </a:ext>
            </a:extLst>
          </p:cNvPr>
          <p:cNvSpPr>
            <a:spLocks noGrp="1"/>
          </p:cNvSpPr>
          <p:nvPr>
            <p:ph idx="1"/>
          </p:nvPr>
        </p:nvSpPr>
        <p:spPr/>
        <p:txBody>
          <a:bodyPr/>
          <a:lstStyle/>
          <a:p>
            <a:r>
              <a:rPr lang="en-US" dirty="0"/>
              <a:t>Built within a pipeline with </a:t>
            </a:r>
            <a:r>
              <a:rPr lang="en-US" dirty="0" err="1"/>
              <a:t>StandardScaler</a:t>
            </a:r>
            <a:endParaRPr lang="en-US" dirty="0"/>
          </a:p>
          <a:p>
            <a:pPr marL="0" indent="0">
              <a:buNone/>
            </a:pPr>
            <a:endParaRPr lang="en-US" dirty="0"/>
          </a:p>
          <a:p>
            <a:r>
              <a:rPr lang="en-US" dirty="0"/>
              <a:t>Works great for dealing with training and testing stocks over models</a:t>
            </a:r>
          </a:p>
          <a:p>
            <a:pPr marL="0" indent="0">
              <a:buNone/>
            </a:pPr>
            <a:endParaRPr lang="en-US" dirty="0"/>
          </a:p>
          <a:p>
            <a:r>
              <a:rPr lang="en-US" dirty="0"/>
              <a:t>I will mainly use it with classification practices here</a:t>
            </a:r>
          </a:p>
        </p:txBody>
      </p:sp>
    </p:spTree>
    <p:extLst>
      <p:ext uri="{BB962C8B-B14F-4D97-AF65-F5344CB8AC3E}">
        <p14:creationId xmlns:p14="http://schemas.microsoft.com/office/powerpoint/2010/main" val="3271039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 code&#10;&#10;AI-generated content may be incorrect.">
            <a:extLst>
              <a:ext uri="{FF2B5EF4-FFF2-40B4-BE49-F238E27FC236}">
                <a16:creationId xmlns:a16="http://schemas.microsoft.com/office/drawing/2014/main" id="{06608569-7CCB-5E5A-5B93-974514A233F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8833" y="643466"/>
            <a:ext cx="5974334" cy="5571067"/>
          </a:xfrm>
          <a:prstGeom prst="rect">
            <a:avLst/>
          </a:prstGeom>
        </p:spPr>
      </p:pic>
    </p:spTree>
    <p:extLst>
      <p:ext uri="{BB962C8B-B14F-4D97-AF65-F5344CB8AC3E}">
        <p14:creationId xmlns:p14="http://schemas.microsoft.com/office/powerpoint/2010/main" val="58525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8190D-8415-9443-2A6B-08AFABE88335}"/>
              </a:ext>
            </a:extLst>
          </p:cNvPr>
          <p:cNvSpPr>
            <a:spLocks noGrp="1"/>
          </p:cNvSpPr>
          <p:nvPr>
            <p:ph type="title"/>
          </p:nvPr>
        </p:nvSpPr>
        <p:spPr/>
        <p:txBody>
          <a:bodyPr/>
          <a:lstStyle/>
          <a:p>
            <a:r>
              <a:rPr lang="en-US" dirty="0"/>
              <a:t>Interpreting The Confusion Matrix (</a:t>
            </a:r>
            <a:r>
              <a:rPr lang="en-US" dirty="0" err="1"/>
              <a:t>XGBoost</a:t>
            </a:r>
            <a:r>
              <a:rPr lang="en-US" dirty="0"/>
              <a:t>)</a:t>
            </a:r>
          </a:p>
        </p:txBody>
      </p:sp>
      <p:sp>
        <p:nvSpPr>
          <p:cNvPr id="3" name="Content Placeholder 2">
            <a:extLst>
              <a:ext uri="{FF2B5EF4-FFF2-40B4-BE49-F238E27FC236}">
                <a16:creationId xmlns:a16="http://schemas.microsoft.com/office/drawing/2014/main" id="{885AF21A-3D1C-7366-F53C-6A324375D5DC}"/>
              </a:ext>
            </a:extLst>
          </p:cNvPr>
          <p:cNvSpPr>
            <a:spLocks noGrp="1"/>
          </p:cNvSpPr>
          <p:nvPr>
            <p:ph idx="1"/>
          </p:nvPr>
        </p:nvSpPr>
        <p:spPr/>
        <p:txBody>
          <a:bodyPr/>
          <a:lstStyle/>
          <a:p>
            <a:r>
              <a:rPr lang="en-US" dirty="0"/>
              <a:t>Performance of correct class classification (columns against the target data)</a:t>
            </a:r>
          </a:p>
          <a:p>
            <a:endParaRPr lang="en-US" dirty="0"/>
          </a:p>
          <a:p>
            <a:r>
              <a:rPr lang="en-US" dirty="0"/>
              <a:t>Shows correct predictions and misclassifications </a:t>
            </a:r>
          </a:p>
          <a:p>
            <a:endParaRPr lang="en-US" dirty="0"/>
          </a:p>
          <a:p>
            <a:r>
              <a:rPr lang="en-US" dirty="0"/>
              <a:t>Useful for classification models with combined stocks and multiple classes as it shows which features are reliable and which are not in model performance</a:t>
            </a:r>
          </a:p>
        </p:txBody>
      </p:sp>
    </p:spTree>
    <p:extLst>
      <p:ext uri="{BB962C8B-B14F-4D97-AF65-F5344CB8AC3E}">
        <p14:creationId xmlns:p14="http://schemas.microsoft.com/office/powerpoint/2010/main" val="3530333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813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chart of a chart with numbers and labels&#10;&#10;AI-generated content may be incorrect.">
            <a:extLst>
              <a:ext uri="{FF2B5EF4-FFF2-40B4-BE49-F238E27FC236}">
                <a16:creationId xmlns:a16="http://schemas.microsoft.com/office/drawing/2014/main" id="{CD12F1A5-9DE0-3AED-75CE-33FAA2EE7AC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857008" y="643467"/>
            <a:ext cx="6477983" cy="5571066"/>
          </a:xfrm>
          <a:prstGeom prst="rect">
            <a:avLst/>
          </a:prstGeom>
        </p:spPr>
      </p:pic>
    </p:spTree>
    <p:extLst>
      <p:ext uri="{BB962C8B-B14F-4D97-AF65-F5344CB8AC3E}">
        <p14:creationId xmlns:p14="http://schemas.microsoft.com/office/powerpoint/2010/main" val="155873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413</TotalTime>
  <Words>376</Words>
  <Application>Microsoft Office PowerPoint</Application>
  <PresentationFormat>Widescreen</PresentationFormat>
  <Paragraphs>54</Paragraphs>
  <Slides>20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Aptos</vt:lpstr>
      <vt:lpstr>Aptos Display</vt:lpstr>
      <vt:lpstr>Arial</vt:lpstr>
      <vt:lpstr>Calibri</vt:lpstr>
      <vt:lpstr>Office Theme</vt:lpstr>
      <vt:lpstr>Recurrent Neural Networks and Stock Price Prediction</vt:lpstr>
      <vt:lpstr>Overview</vt:lpstr>
      <vt:lpstr>Stocks</vt:lpstr>
      <vt:lpstr>Stocks (Continued)</vt:lpstr>
      <vt:lpstr>PowerPoint Presentation</vt:lpstr>
      <vt:lpstr>XGBoost Classifier </vt:lpstr>
      <vt:lpstr>PowerPoint Presentation</vt:lpstr>
      <vt:lpstr>Interpreting The Confusion Matrix (XGBoost)</vt:lpstr>
      <vt:lpstr>PowerPoint Presentation</vt:lpstr>
      <vt:lpstr>CNN Model</vt:lpstr>
      <vt:lpstr>CNN Model (Continued)</vt:lpstr>
      <vt:lpstr>MLP Model</vt:lpstr>
      <vt:lpstr>MLP Model (Continued)</vt:lpstr>
      <vt:lpstr>LSTM Model</vt:lpstr>
      <vt:lpstr>LSTM Model (Continued)</vt:lpstr>
      <vt:lpstr>GRU Model</vt:lpstr>
      <vt:lpstr>GRU Model (Continued)</vt:lpstr>
      <vt:lpstr>Performances Plotted Together</vt:lpstr>
      <vt:lpstr>Accuracy and RMSE Log Graphs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Stein, Harrison</dc:creator>
  <cp:lastModifiedBy>Stein, Harrison</cp:lastModifiedBy>
  <cp:revision>23</cp:revision>
  <dcterms:created xsi:type="dcterms:W3CDTF">2025-05-05T21:43:02Z</dcterms:created>
  <dcterms:modified xsi:type="dcterms:W3CDTF">2025-05-06T04:36:07Z</dcterms:modified>
</cp:coreProperties>
</file>