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40"/>
  </p:normalViewPr>
  <p:slideViewPr>
    <p:cSldViewPr snapToGrid="0">
      <p:cViewPr varScale="1">
        <p:scale>
          <a:sx n="111" d="100"/>
          <a:sy n="111" d="100"/>
        </p:scale>
        <p:origin x="7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A252-89B9-06F9-F24F-0AE6275A2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DBD3E-6D6D-E815-08DD-B74775607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3BE37-7B0C-6BBA-8F54-59EDAA6B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0020-1D40-074B-9D27-61DE9BC161B7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1950F-02C3-DCCD-9033-10004E24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FD28E-D6AB-A3C4-2B69-EB8A54BA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36E5-7DA4-0248-9A50-FA36A5DA7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0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854F-A2B6-42E8-8047-D2E084B7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5B7FB-FBED-88A2-D123-7FEA3665F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E99CF-688F-429C-6940-18A63AF6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0020-1D40-074B-9D27-61DE9BC161B7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3DED-DD7F-46EB-9E2F-1F1710E0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E52CA-0984-D712-9EB6-DA517072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36E5-7DA4-0248-9A50-FA36A5DA7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0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E7CE35-FD3C-F0CA-7754-C728B9455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3197F-93C6-0C79-CAD5-799B2C162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81CA-656D-52C2-6D8B-7DF6C775B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0020-1D40-074B-9D27-61DE9BC161B7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61CAF-F495-5C9C-BC81-A69E66577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13537-925D-2148-7BBD-C32AD5D13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36E5-7DA4-0248-9A50-FA36A5DA7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6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6D51-55B2-8739-4E69-E0345DB7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B90D8-13DD-3573-F839-C3F9624E2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376A6-5175-AC2C-F084-C2E7E0A3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0020-1D40-074B-9D27-61DE9BC161B7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F001F-F70C-61C9-BEB1-34DF3ADB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92A70-B30A-8D70-4074-77D32305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36E5-7DA4-0248-9A50-FA36A5DA7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7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2505-6D34-6623-0B00-8EAAF5D2C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478A2-F565-C25F-C864-246E96886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3E694-15D7-10FF-BF45-B8AC4A8D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0020-1D40-074B-9D27-61DE9BC161B7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6CBFD-9F7E-BD74-EFFA-BF2B19C0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037C-2102-9317-86CC-93411345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36E5-7DA4-0248-9A50-FA36A5DA7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1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4894-6460-8567-2D10-F8B2572C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1F23B-F6D8-1FFC-C598-AF5F9DE97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FF07B-C27E-ADB5-7A1D-EF49336EA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55B78-E477-1325-38DB-250B3C0E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0020-1D40-074B-9D27-61DE9BC161B7}" type="datetimeFigureOut">
              <a:rPr lang="en-US" smtClean="0"/>
              <a:t>8/16/24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A7724-F9B2-B4D5-16CB-237B29AC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294A8-7795-C6BD-9F64-FB04A989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36E5-7DA4-0248-9A50-FA36A5DA7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6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D8CF-F8A9-0FE9-F5CF-13AA7264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3CC7F-4A69-0709-5D4F-5CFC2A49B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F15A1-49EE-1DCB-AF75-3139DC258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58261C-84AA-2749-EF9C-7A89A7D61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77EC78-1F58-3529-EDE6-E048B1612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B95FCD-F92C-C05A-EF9F-4809BEA2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0020-1D40-074B-9D27-61DE9BC161B7}" type="datetimeFigureOut">
              <a:rPr lang="en-US" smtClean="0"/>
              <a:t>8/16/24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A7B985-627A-E877-8BE8-76747E52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44479A-DE0D-2EE3-C2F9-558A1722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36E5-7DA4-0248-9A50-FA36A5DA7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3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B6AF4-8FF8-25CF-32EB-7650C265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2EFF26-C93D-A80B-B647-83BBE2CC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0020-1D40-074B-9D27-61DE9BC161B7}" type="datetimeFigureOut">
              <a:rPr lang="en-US" smtClean="0"/>
              <a:t>8/16/24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32DF6-02A1-1F03-0B68-2C6C9ACA8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6D532-B025-B234-76A0-4B0EF108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36E5-7DA4-0248-9A50-FA36A5DA7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5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D0AF10-CFC2-5C61-96EA-DAC430F3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0020-1D40-074B-9D27-61DE9BC161B7}" type="datetimeFigureOut">
              <a:rPr lang="en-US" smtClean="0"/>
              <a:t>8/16/24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A441B-99C7-857C-AB90-50AC184BB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16CD7-3F0E-82D5-A3E9-3B132C4B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36E5-7DA4-0248-9A50-FA36A5DA7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2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AD75-8CC3-6643-DD7C-98439450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AE254-7E8F-7BDC-AFFA-9B041CDC6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8FEC1-0E05-233C-28AA-8B06B7250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7B8F0-DFCE-F5EF-B21C-2BD342551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0020-1D40-074B-9D27-61DE9BC161B7}" type="datetimeFigureOut">
              <a:rPr lang="en-US" smtClean="0"/>
              <a:t>8/16/24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28EC6-BE94-CD0C-9B6F-3A24B825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3E21A-C81E-5F37-D3F2-B50DDA35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36E5-7DA4-0248-9A50-FA36A5DA7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2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3529-A937-BBDF-993C-F68B3E092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609FCB-2CD0-B17D-D7C5-F6D48F550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B2FF2-5ABE-51D9-A8AB-42639E217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B2C30-C985-C079-3545-C3A6AB8D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0020-1D40-074B-9D27-61DE9BC161B7}" type="datetimeFigureOut">
              <a:rPr lang="en-US" smtClean="0"/>
              <a:t>8/16/24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0DA12-C9B7-E0CF-7C76-E05896CF9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01F79-2146-B326-8AEC-E3AAF92C0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36E5-7DA4-0248-9A50-FA36A5DA7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5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DC62F-B5B0-0FF9-04D3-EDD1D77FD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1B17D-CB2B-5CDF-EEE9-ABE92C4A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38343-E3B4-DC14-2D59-E94D483AD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930020-1D40-074B-9D27-61DE9BC161B7}" type="datetimeFigureOut">
              <a:rPr lang="en-US" smtClean="0"/>
              <a:t>8/16/24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75AEE-2294-F994-31E3-9760875EB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CCF8E-F46A-269B-561F-CE5B736CB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7236E5-7DA4-0248-9A50-FA36A5DA7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6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94C5F302-3039-DB51-7AB2-124CA5ED0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14" y="1408069"/>
            <a:ext cx="3368243" cy="348138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26306D64-03D3-38AC-2187-217ACB332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878" y="1406159"/>
            <a:ext cx="3368243" cy="347241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4451B1D7-9966-2DFD-E1F0-9AD4E838A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537" y="1644960"/>
            <a:ext cx="3368243" cy="22204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05207F-0399-E513-4B14-3BAEC2207609}"/>
              </a:ext>
            </a:extLst>
          </p:cNvPr>
          <p:cNvSpPr txBox="1"/>
          <p:nvPr/>
        </p:nvSpPr>
        <p:spPr>
          <a:xfrm>
            <a:off x="565443" y="4889458"/>
            <a:ext cx="34917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50" dirty="0">
                <a:effectLst/>
                <a:latin typeface="SFTI1000"/>
              </a:rPr>
              <a:t>(Top)</a:t>
            </a:r>
            <a:r>
              <a:rPr lang="en-US" sz="1150" dirty="0">
                <a:effectLst/>
                <a:latin typeface="SFRM1000"/>
              </a:rPr>
              <a:t>When </a:t>
            </a:r>
            <a:r>
              <a:rPr lang="en-US" sz="1150" dirty="0">
                <a:effectLst/>
                <a:latin typeface="CMMIB10"/>
              </a:rPr>
              <a:t>s </a:t>
            </a:r>
            <a:r>
              <a:rPr lang="en-US" sz="1150" dirty="0">
                <a:effectLst/>
                <a:latin typeface="SFRM1000"/>
              </a:rPr>
              <a:t>is formed by convolution with a kernel of width </a:t>
            </a:r>
            <a:r>
              <a:rPr lang="en-US" sz="1150" dirty="0">
                <a:effectLst/>
                <a:latin typeface="CMR10"/>
              </a:rPr>
              <a:t>3</a:t>
            </a:r>
            <a:r>
              <a:rPr lang="en-US" sz="1150" dirty="0">
                <a:effectLst/>
                <a:latin typeface="SFRM1000"/>
              </a:rPr>
              <a:t>, only three outputs are affected by </a:t>
            </a:r>
            <a:r>
              <a:rPr lang="en-US" sz="1150" dirty="0">
                <a:effectLst/>
                <a:latin typeface="CMMIB10"/>
              </a:rPr>
              <a:t>x</a:t>
            </a:r>
            <a:r>
              <a:rPr lang="en-US" sz="1150" dirty="0">
                <a:effectLst/>
                <a:latin typeface="SFRM1000"/>
              </a:rPr>
              <a:t>. </a:t>
            </a:r>
            <a:r>
              <a:rPr lang="en-US" sz="1150" dirty="0">
                <a:effectLst/>
                <a:latin typeface="SFTI1000"/>
              </a:rPr>
              <a:t>(Bottom)</a:t>
            </a:r>
            <a:r>
              <a:rPr lang="en-US" sz="1150" dirty="0">
                <a:effectLst/>
                <a:latin typeface="SFRM1000"/>
              </a:rPr>
              <a:t>When </a:t>
            </a:r>
            <a:r>
              <a:rPr lang="en-US" sz="1150" dirty="0">
                <a:effectLst/>
                <a:latin typeface="CMMIB10"/>
              </a:rPr>
              <a:t>s </a:t>
            </a:r>
            <a:r>
              <a:rPr lang="en-US" sz="1150" dirty="0">
                <a:effectLst/>
                <a:latin typeface="SFRM1000"/>
              </a:rPr>
              <a:t>is formed by matrix multiplication, connectivity is no longer sparse, so all the outputs are affected by </a:t>
            </a:r>
            <a:r>
              <a:rPr lang="en-US" sz="1150" dirty="0">
                <a:effectLst/>
                <a:latin typeface="CMMI10"/>
              </a:rPr>
              <a:t>x</a:t>
            </a:r>
            <a:r>
              <a:rPr lang="en-US" sz="1150" dirty="0">
                <a:effectLst/>
                <a:latin typeface="CMR7"/>
              </a:rPr>
              <a:t>3</a:t>
            </a:r>
            <a:r>
              <a:rPr lang="en-US" sz="1150" dirty="0">
                <a:effectLst/>
                <a:latin typeface="SFRM1000"/>
              </a:rPr>
              <a:t>. </a:t>
            </a:r>
            <a:endParaRPr lang="en-US" sz="11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C9DAB3-0C3D-9402-089E-92FDCA4A55ED}"/>
              </a:ext>
            </a:extLst>
          </p:cNvPr>
          <p:cNvSpPr txBox="1"/>
          <p:nvPr/>
        </p:nvSpPr>
        <p:spPr>
          <a:xfrm>
            <a:off x="4319432" y="4956760"/>
            <a:ext cx="367149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50" dirty="0">
                <a:effectLst/>
                <a:latin typeface="SFTI1000"/>
              </a:rPr>
              <a:t>(Top)</a:t>
            </a:r>
            <a:r>
              <a:rPr lang="en-US" sz="1150" dirty="0">
                <a:effectLst/>
                <a:latin typeface="SFRM1000"/>
              </a:rPr>
              <a:t>When </a:t>
            </a:r>
            <a:r>
              <a:rPr lang="en-US" sz="1150" dirty="0">
                <a:effectLst/>
                <a:latin typeface="CMMIB10"/>
              </a:rPr>
              <a:t>s </a:t>
            </a:r>
            <a:r>
              <a:rPr lang="en-US" sz="1150" dirty="0">
                <a:effectLst/>
                <a:latin typeface="SFRM1000"/>
              </a:rPr>
              <a:t>is formed by convolution with a kernel of width </a:t>
            </a:r>
            <a:r>
              <a:rPr lang="en-US" sz="1150" dirty="0">
                <a:effectLst/>
                <a:latin typeface="CMR10"/>
              </a:rPr>
              <a:t>3</a:t>
            </a:r>
            <a:r>
              <a:rPr lang="en-US" sz="1150" dirty="0">
                <a:effectLst/>
                <a:latin typeface="SFRM1000"/>
              </a:rPr>
              <a:t>, only three inputs affect </a:t>
            </a:r>
            <a:r>
              <a:rPr lang="en-US" sz="1150" dirty="0">
                <a:effectLst/>
                <a:latin typeface="CMMI10"/>
              </a:rPr>
              <a:t>s</a:t>
            </a:r>
            <a:r>
              <a:rPr lang="en-US" sz="1150" dirty="0">
                <a:effectLst/>
                <a:latin typeface="CMR7"/>
              </a:rPr>
              <a:t>3</a:t>
            </a:r>
            <a:r>
              <a:rPr lang="en-US" sz="1150" dirty="0">
                <a:effectLst/>
                <a:latin typeface="SFRM1000"/>
              </a:rPr>
              <a:t>. </a:t>
            </a:r>
            <a:r>
              <a:rPr lang="en-US" sz="1150" dirty="0">
                <a:effectLst/>
                <a:latin typeface="SFTI1000"/>
              </a:rPr>
              <a:t>(Bottom)</a:t>
            </a:r>
            <a:r>
              <a:rPr lang="en-US" sz="1150" dirty="0">
                <a:effectLst/>
                <a:latin typeface="SFRM1000"/>
              </a:rPr>
              <a:t>When </a:t>
            </a:r>
            <a:r>
              <a:rPr lang="en-US" sz="1150" dirty="0">
                <a:effectLst/>
                <a:latin typeface="CMMIB10"/>
              </a:rPr>
              <a:t>s </a:t>
            </a:r>
            <a:r>
              <a:rPr lang="en-US" sz="1150" dirty="0">
                <a:effectLst/>
                <a:latin typeface="SFRM1000"/>
              </a:rPr>
              <a:t>is formed by matrix multiplication, connectivity is no longer sparse, so all the inputs affect </a:t>
            </a:r>
            <a:r>
              <a:rPr lang="en-US" sz="1150" dirty="0">
                <a:effectLst/>
                <a:latin typeface="CMMI10"/>
              </a:rPr>
              <a:t>s</a:t>
            </a:r>
            <a:r>
              <a:rPr lang="en-US" sz="1150" dirty="0">
                <a:effectLst/>
                <a:latin typeface="CMR7"/>
              </a:rPr>
              <a:t>3</a:t>
            </a:r>
            <a:r>
              <a:rPr lang="en-US" sz="1150" dirty="0">
                <a:effectLst/>
                <a:latin typeface="SFRM1000"/>
              </a:rPr>
              <a:t>. </a:t>
            </a:r>
            <a:endParaRPr lang="en-US" sz="11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17FA1A-67A7-BC7F-A73B-9BA4B7653E57}"/>
              </a:ext>
            </a:extLst>
          </p:cNvPr>
          <p:cNvSpPr txBox="1"/>
          <p:nvPr/>
        </p:nvSpPr>
        <p:spPr>
          <a:xfrm>
            <a:off x="8104092" y="4170688"/>
            <a:ext cx="3368243" cy="1685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50" dirty="0">
                <a:effectLst/>
                <a:latin typeface="SFRM1000"/>
              </a:rPr>
              <a:t>The receptive field of the units in the deeper layers of a convolutional network is larger than the receptive field of the units in the shallow layers. This effect increases if the network includes architectural features like </a:t>
            </a:r>
            <a:r>
              <a:rPr lang="en-US" sz="1150" dirty="0" err="1">
                <a:effectLst/>
                <a:latin typeface="SFRM1000"/>
              </a:rPr>
              <a:t>strided</a:t>
            </a:r>
            <a:r>
              <a:rPr lang="en-US" sz="1150" dirty="0">
                <a:effectLst/>
                <a:latin typeface="SFRM1000"/>
              </a:rPr>
              <a:t> convolution or pooling This means that even though </a:t>
            </a:r>
            <a:r>
              <a:rPr lang="en-US" sz="1150" dirty="0">
                <a:effectLst/>
                <a:latin typeface="SFTI1000"/>
              </a:rPr>
              <a:t>direct </a:t>
            </a:r>
            <a:r>
              <a:rPr lang="en-US" sz="1150" dirty="0">
                <a:effectLst/>
                <a:latin typeface="SFRM1000"/>
              </a:rPr>
              <a:t>connections in a convolutional net are very sparse, units in the deeper layers can be </a:t>
            </a:r>
            <a:r>
              <a:rPr lang="en-US" sz="1150" dirty="0">
                <a:effectLst/>
                <a:latin typeface="SFTI1000"/>
              </a:rPr>
              <a:t>indirectly </a:t>
            </a:r>
            <a:r>
              <a:rPr lang="en-US" sz="1150" dirty="0">
                <a:effectLst/>
                <a:latin typeface="SFRM1000"/>
              </a:rPr>
              <a:t>connected to all or most of the input image. </a:t>
            </a:r>
            <a:endParaRPr lang="en-US" sz="1150" dirty="0"/>
          </a:p>
        </p:txBody>
      </p:sp>
    </p:spTree>
    <p:extLst>
      <p:ext uri="{BB962C8B-B14F-4D97-AF65-F5344CB8AC3E}">
        <p14:creationId xmlns:p14="http://schemas.microsoft.com/office/powerpoint/2010/main" val="74500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B8FD76-EEBB-1BE8-B0E4-8C43CBD50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8242" y="352520"/>
            <a:ext cx="6713940" cy="5337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F65AEE-68FC-C41D-A3C8-DC6CA79961AD}"/>
              </a:ext>
            </a:extLst>
          </p:cNvPr>
          <p:cNvSpPr txBox="1"/>
          <p:nvPr/>
        </p:nvSpPr>
        <p:spPr>
          <a:xfrm>
            <a:off x="3191377" y="5657671"/>
            <a:ext cx="62767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  <a:latin typeface="SFRM1000"/>
              </a:rPr>
              <a:t>Parameter sharing. Black arrows indicate the connections that use a particular parameter in two different models. </a:t>
            </a:r>
            <a:r>
              <a:rPr lang="en-US" sz="1200" dirty="0">
                <a:effectLst/>
                <a:latin typeface="SFTI1000"/>
              </a:rPr>
              <a:t>(Top)</a:t>
            </a:r>
            <a:r>
              <a:rPr lang="en-US" sz="1200" dirty="0">
                <a:effectLst/>
                <a:latin typeface="SFRM1000"/>
              </a:rPr>
              <a:t>The black arrows indicate uses of the central element of a 3-element kernel in a convolutional model. Because of parameter sharing, this single parameter is used at all input locations. </a:t>
            </a:r>
            <a:r>
              <a:rPr lang="en-US" sz="1200" dirty="0">
                <a:effectLst/>
                <a:latin typeface="SFTI1000"/>
              </a:rPr>
              <a:t>(Bottom)</a:t>
            </a:r>
            <a:r>
              <a:rPr lang="en-US" sz="1200" dirty="0">
                <a:effectLst/>
                <a:latin typeface="SFRM1000"/>
              </a:rPr>
              <a:t>The single black arrow indicates the use of the central element of the weight matrix in a fully connected model. This model has no parameter sharing, so the parameter is used only once.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46906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CMMI10</vt:lpstr>
      <vt:lpstr>CMMIB10</vt:lpstr>
      <vt:lpstr>CMR10</vt:lpstr>
      <vt:lpstr>CMR7</vt:lpstr>
      <vt:lpstr>SFRM1000</vt:lpstr>
      <vt:lpstr>SFTI1000</vt:lpstr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 Li</dc:creator>
  <cp:lastModifiedBy>Bo Li</cp:lastModifiedBy>
  <cp:revision>2</cp:revision>
  <dcterms:created xsi:type="dcterms:W3CDTF">2024-08-16T08:21:35Z</dcterms:created>
  <dcterms:modified xsi:type="dcterms:W3CDTF">2024-08-16T08:31:23Z</dcterms:modified>
</cp:coreProperties>
</file>