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12064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D22066-FCF5-45D4-A57F-3ED44936FEA4}" v="2" dt="2025-04-29T14:17:43.2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77" autoAdjust="0"/>
    <p:restoredTop sz="94640"/>
  </p:normalViewPr>
  <p:slideViewPr>
    <p:cSldViewPr snapToGrid="0">
      <p:cViewPr varScale="1">
        <p:scale>
          <a:sx n="22" d="100"/>
          <a:sy n="22" d="100"/>
        </p:scale>
        <p:origin x="1552"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387342"/>
            <a:ext cx="3840480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6400800" y="17289782"/>
            <a:ext cx="384048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276C25-22DB-4400-827C-0B7BDF7CD90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3728E-94F2-493B-A363-1C123871BBBF}" type="slidenum">
              <a:rPr lang="en-US" smtClean="0"/>
              <a:t>‹#›</a:t>
            </a:fld>
            <a:endParaRPr lang="en-US"/>
          </a:p>
        </p:txBody>
      </p:sp>
    </p:spTree>
    <p:extLst>
      <p:ext uri="{BB962C8B-B14F-4D97-AF65-F5344CB8AC3E}">
        <p14:creationId xmlns:p14="http://schemas.microsoft.com/office/powerpoint/2010/main" val="255414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76C25-22DB-4400-827C-0B7BDF7CD90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3728E-94F2-493B-A363-1C123871BBBF}" type="slidenum">
              <a:rPr lang="en-US" smtClean="0"/>
              <a:t>‹#›</a:t>
            </a:fld>
            <a:endParaRPr lang="en-US"/>
          </a:p>
        </p:txBody>
      </p:sp>
    </p:spTree>
    <p:extLst>
      <p:ext uri="{BB962C8B-B14F-4D97-AF65-F5344CB8AC3E}">
        <p14:creationId xmlns:p14="http://schemas.microsoft.com/office/powerpoint/2010/main" val="859807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752600"/>
            <a:ext cx="1104138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752600"/>
            <a:ext cx="3248406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76C25-22DB-4400-827C-0B7BDF7CD90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3728E-94F2-493B-A363-1C123871BBBF}" type="slidenum">
              <a:rPr lang="en-US" smtClean="0"/>
              <a:t>‹#›</a:t>
            </a:fld>
            <a:endParaRPr lang="en-US"/>
          </a:p>
        </p:txBody>
      </p:sp>
    </p:spTree>
    <p:extLst>
      <p:ext uri="{BB962C8B-B14F-4D97-AF65-F5344CB8AC3E}">
        <p14:creationId xmlns:p14="http://schemas.microsoft.com/office/powerpoint/2010/main" val="66837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76C25-22DB-4400-827C-0B7BDF7CD90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3728E-94F2-493B-A363-1C123871BBBF}" type="slidenum">
              <a:rPr lang="en-US" smtClean="0"/>
              <a:t>‹#›</a:t>
            </a:fld>
            <a:endParaRPr lang="en-US"/>
          </a:p>
        </p:txBody>
      </p:sp>
    </p:spTree>
    <p:extLst>
      <p:ext uri="{BB962C8B-B14F-4D97-AF65-F5344CB8AC3E}">
        <p14:creationId xmlns:p14="http://schemas.microsoft.com/office/powerpoint/2010/main" val="107330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8206745"/>
            <a:ext cx="4416552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3493770" y="22029425"/>
            <a:ext cx="44165520" cy="7200898"/>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76C25-22DB-4400-827C-0B7BDF7CD90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F3728E-94F2-493B-A363-1C123871BBBF}" type="slidenum">
              <a:rPr lang="en-US" smtClean="0"/>
              <a:t>‹#›</a:t>
            </a:fld>
            <a:endParaRPr lang="en-US"/>
          </a:p>
        </p:txBody>
      </p:sp>
    </p:spTree>
    <p:extLst>
      <p:ext uri="{BB962C8B-B14F-4D97-AF65-F5344CB8AC3E}">
        <p14:creationId xmlns:p14="http://schemas.microsoft.com/office/powerpoint/2010/main" val="4898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8763000"/>
            <a:ext cx="217627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8763000"/>
            <a:ext cx="217627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76C25-22DB-4400-827C-0B7BDF7CD90F}"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3728E-94F2-493B-A363-1C123871BBBF}" type="slidenum">
              <a:rPr lang="en-US" smtClean="0"/>
              <a:t>‹#›</a:t>
            </a:fld>
            <a:endParaRPr lang="en-US"/>
          </a:p>
        </p:txBody>
      </p:sp>
    </p:spTree>
    <p:extLst>
      <p:ext uri="{BB962C8B-B14F-4D97-AF65-F5344CB8AC3E}">
        <p14:creationId xmlns:p14="http://schemas.microsoft.com/office/powerpoint/2010/main" val="258526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752603"/>
            <a:ext cx="4416552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8069582"/>
            <a:ext cx="21662705"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3527112" y="12024360"/>
            <a:ext cx="21662705"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8069582"/>
            <a:ext cx="21769390"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0" y="12024360"/>
            <a:ext cx="21769390"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76C25-22DB-4400-827C-0B7BDF7CD90F}"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F3728E-94F2-493B-A363-1C123871BBBF}" type="slidenum">
              <a:rPr lang="en-US" smtClean="0"/>
              <a:t>‹#›</a:t>
            </a:fld>
            <a:endParaRPr lang="en-US"/>
          </a:p>
        </p:txBody>
      </p:sp>
    </p:spTree>
    <p:extLst>
      <p:ext uri="{BB962C8B-B14F-4D97-AF65-F5344CB8AC3E}">
        <p14:creationId xmlns:p14="http://schemas.microsoft.com/office/powerpoint/2010/main" val="218565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76C25-22DB-4400-827C-0B7BDF7CD90F}"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F3728E-94F2-493B-A363-1C123871BBBF}" type="slidenum">
              <a:rPr lang="en-US" smtClean="0"/>
              <a:t>‹#›</a:t>
            </a:fld>
            <a:endParaRPr lang="en-US"/>
          </a:p>
        </p:txBody>
      </p:sp>
    </p:spTree>
    <p:extLst>
      <p:ext uri="{BB962C8B-B14F-4D97-AF65-F5344CB8AC3E}">
        <p14:creationId xmlns:p14="http://schemas.microsoft.com/office/powerpoint/2010/main" val="120826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76C25-22DB-4400-827C-0B7BDF7CD90F}"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F3728E-94F2-493B-A363-1C123871BBBF}" type="slidenum">
              <a:rPr lang="en-US" smtClean="0"/>
              <a:t>‹#›</a:t>
            </a:fld>
            <a:endParaRPr lang="en-US"/>
          </a:p>
        </p:txBody>
      </p:sp>
    </p:spTree>
    <p:extLst>
      <p:ext uri="{BB962C8B-B14F-4D97-AF65-F5344CB8AC3E}">
        <p14:creationId xmlns:p14="http://schemas.microsoft.com/office/powerpoint/2010/main" val="188559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94560"/>
            <a:ext cx="16515395"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21769390" y="4739642"/>
            <a:ext cx="2592324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9875520"/>
            <a:ext cx="16515395"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1C276C25-22DB-4400-827C-0B7BDF7CD90F}"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3728E-94F2-493B-A363-1C123871BBBF}" type="slidenum">
              <a:rPr lang="en-US" smtClean="0"/>
              <a:t>‹#›</a:t>
            </a:fld>
            <a:endParaRPr lang="en-US"/>
          </a:p>
        </p:txBody>
      </p:sp>
    </p:spTree>
    <p:extLst>
      <p:ext uri="{BB962C8B-B14F-4D97-AF65-F5344CB8AC3E}">
        <p14:creationId xmlns:p14="http://schemas.microsoft.com/office/powerpoint/2010/main" val="274913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94560"/>
            <a:ext cx="16515395"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739642"/>
            <a:ext cx="2592324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527112" y="9875520"/>
            <a:ext cx="16515395"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1C276C25-22DB-4400-827C-0B7BDF7CD90F}"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F3728E-94F2-493B-A363-1C123871BBBF}" type="slidenum">
              <a:rPr lang="en-US" smtClean="0"/>
              <a:t>‹#›</a:t>
            </a:fld>
            <a:endParaRPr lang="en-US"/>
          </a:p>
        </p:txBody>
      </p:sp>
    </p:spTree>
    <p:extLst>
      <p:ext uri="{BB962C8B-B14F-4D97-AF65-F5344CB8AC3E}">
        <p14:creationId xmlns:p14="http://schemas.microsoft.com/office/powerpoint/2010/main" val="220787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752603"/>
            <a:ext cx="4416552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8763000"/>
            <a:ext cx="4416552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30510482"/>
            <a:ext cx="11521440" cy="1752600"/>
          </a:xfrm>
          <a:prstGeom prst="rect">
            <a:avLst/>
          </a:prstGeom>
        </p:spPr>
        <p:txBody>
          <a:bodyPr vert="horz" lIns="91440" tIns="45720" rIns="91440" bIns="45720" rtlCol="0" anchor="ctr"/>
          <a:lstStyle>
            <a:lvl1pPr algn="l">
              <a:defRPr sz="5040">
                <a:solidFill>
                  <a:schemeClr val="tx1">
                    <a:tint val="82000"/>
                  </a:schemeClr>
                </a:solidFill>
              </a:defRPr>
            </a:lvl1pPr>
          </a:lstStyle>
          <a:p>
            <a:fld id="{1C276C25-22DB-4400-827C-0B7BDF7CD90F}" type="datetimeFigureOut">
              <a:rPr lang="en-US" smtClean="0"/>
              <a:t>4/29/2025</a:t>
            </a:fld>
            <a:endParaRPr lang="en-US"/>
          </a:p>
        </p:txBody>
      </p:sp>
      <p:sp>
        <p:nvSpPr>
          <p:cNvPr id="5" name="Footer Placeholder 4"/>
          <p:cNvSpPr>
            <a:spLocks noGrp="1"/>
          </p:cNvSpPr>
          <p:nvPr>
            <p:ph type="ftr" sz="quarter" idx="3"/>
          </p:nvPr>
        </p:nvSpPr>
        <p:spPr>
          <a:xfrm>
            <a:off x="16962120" y="30510482"/>
            <a:ext cx="17282160" cy="1752600"/>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6164520" y="30510482"/>
            <a:ext cx="11521440" cy="1752600"/>
          </a:xfrm>
          <a:prstGeom prst="rect">
            <a:avLst/>
          </a:prstGeom>
        </p:spPr>
        <p:txBody>
          <a:bodyPr vert="horz" lIns="91440" tIns="45720" rIns="91440" bIns="45720" rtlCol="0" anchor="ctr"/>
          <a:lstStyle>
            <a:lvl1pPr algn="r">
              <a:defRPr sz="5040">
                <a:solidFill>
                  <a:schemeClr val="tx1">
                    <a:tint val="82000"/>
                  </a:schemeClr>
                </a:solidFill>
              </a:defRPr>
            </a:lvl1pPr>
          </a:lstStyle>
          <a:p>
            <a:fld id="{83F3728E-94F2-493B-A363-1C123871BBBF}" type="slidenum">
              <a:rPr lang="en-US" smtClean="0"/>
              <a:t>‹#›</a:t>
            </a:fld>
            <a:endParaRPr lang="en-US"/>
          </a:p>
        </p:txBody>
      </p:sp>
    </p:spTree>
    <p:extLst>
      <p:ext uri="{BB962C8B-B14F-4D97-AF65-F5344CB8AC3E}">
        <p14:creationId xmlns:p14="http://schemas.microsoft.com/office/powerpoint/2010/main" val="2714488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5" name="Picture 14" descr="A black grid with many colored dots&#10;&#10;AI-generated content may be incorrect.">
            <a:extLst>
              <a:ext uri="{FF2B5EF4-FFF2-40B4-BE49-F238E27FC236}">
                <a16:creationId xmlns:a16="http://schemas.microsoft.com/office/drawing/2014/main" id="{4FA03AAC-6E4E-6531-8E83-473C065212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459" y="3732658"/>
            <a:ext cx="8992830" cy="8992830"/>
          </a:xfrm>
          <a:prstGeom prst="rect">
            <a:avLst/>
          </a:prstGeom>
        </p:spPr>
      </p:pic>
      <p:sp>
        <p:nvSpPr>
          <p:cNvPr id="16" name="TextBox 15">
            <a:extLst>
              <a:ext uri="{FF2B5EF4-FFF2-40B4-BE49-F238E27FC236}">
                <a16:creationId xmlns:a16="http://schemas.microsoft.com/office/drawing/2014/main" id="{1E545A04-19FB-D50D-2EC6-2756A2DD1277}"/>
              </a:ext>
            </a:extLst>
          </p:cNvPr>
          <p:cNvSpPr txBox="1"/>
          <p:nvPr/>
        </p:nvSpPr>
        <p:spPr>
          <a:xfrm>
            <a:off x="571500" y="1290589"/>
            <a:ext cx="22911621" cy="1785104"/>
          </a:xfrm>
          <a:prstGeom prst="rect">
            <a:avLst/>
          </a:prstGeom>
          <a:noFill/>
        </p:spPr>
        <p:txBody>
          <a:bodyPr wrap="square" rtlCol="0">
            <a:spAutoFit/>
          </a:bodyPr>
          <a:lstStyle/>
          <a:p>
            <a:r>
              <a:rPr lang="en-US" sz="11000" b="1" dirty="0">
                <a:solidFill>
                  <a:schemeClr val="bg1"/>
                </a:solidFill>
                <a:latin typeface="Aptos" panose="020B0004020202020204" pitchFamily="34" charset="0"/>
              </a:rPr>
              <a:t>Flow Free Solver Using CNF and SAT</a:t>
            </a:r>
            <a:endParaRPr lang="en-US" sz="11000" dirty="0">
              <a:solidFill>
                <a:schemeClr val="bg1"/>
              </a:solidFill>
              <a:latin typeface="Aptos" panose="020B0004020202020204" pitchFamily="34" charset="0"/>
            </a:endParaRPr>
          </a:p>
        </p:txBody>
      </p:sp>
      <p:sp>
        <p:nvSpPr>
          <p:cNvPr id="18" name="TextBox 17">
            <a:extLst>
              <a:ext uri="{FF2B5EF4-FFF2-40B4-BE49-F238E27FC236}">
                <a16:creationId xmlns:a16="http://schemas.microsoft.com/office/drawing/2014/main" id="{B5A6FC58-A4CE-0030-57C5-0AF1244C0AF7}"/>
              </a:ext>
            </a:extLst>
          </p:cNvPr>
          <p:cNvSpPr txBox="1"/>
          <p:nvPr/>
        </p:nvSpPr>
        <p:spPr>
          <a:xfrm>
            <a:off x="571500" y="15689369"/>
            <a:ext cx="20098365" cy="3031599"/>
          </a:xfrm>
          <a:prstGeom prst="rect">
            <a:avLst/>
          </a:prstGeom>
          <a:noFill/>
        </p:spPr>
        <p:txBody>
          <a:bodyPr wrap="square" rtlCol="0">
            <a:spAutoFit/>
          </a:bodyPr>
          <a:lstStyle/>
          <a:p>
            <a:r>
              <a:rPr lang="en-US" sz="5600" b="1" dirty="0">
                <a:solidFill>
                  <a:schemeClr val="bg1"/>
                </a:solidFill>
                <a:latin typeface="Aptos" panose="020B0004020202020204" pitchFamily="34" charset="0"/>
              </a:rPr>
              <a:t>CNF Variables:</a:t>
            </a:r>
            <a:endParaRPr lang="en-US" sz="5600" dirty="0">
              <a:solidFill>
                <a:schemeClr val="bg1"/>
              </a:solidFill>
              <a:latin typeface="Aptos" panose="020B0004020202020204" pitchFamily="34" charset="0"/>
            </a:endParaRPr>
          </a:p>
          <a:p>
            <a:r>
              <a:rPr lang="en-US" sz="4500" dirty="0">
                <a:solidFill>
                  <a:schemeClr val="bg1"/>
                </a:solidFill>
                <a:latin typeface="Aptos" panose="020B0004020202020204" pitchFamily="34" charset="0"/>
              </a:rPr>
              <a:t>For every cell, there is a CNF variable for every color and direction. </a:t>
            </a:r>
          </a:p>
          <a:p>
            <a:r>
              <a:rPr lang="en-US" sz="4500" dirty="0">
                <a:solidFill>
                  <a:schemeClr val="bg1"/>
                </a:solidFill>
                <a:latin typeface="Aptos" panose="020B0004020202020204" pitchFamily="34" charset="0"/>
              </a:rPr>
              <a:t>That means that there are:</a:t>
            </a:r>
          </a:p>
          <a:p>
            <a:r>
              <a:rPr lang="en-US" sz="4500" dirty="0">
                <a:solidFill>
                  <a:schemeClr val="bg1"/>
                </a:solidFill>
                <a:latin typeface="Aptos" panose="020B0004020202020204" pitchFamily="34" charset="0"/>
              </a:rPr>
              <a:t>(rows * cols * </a:t>
            </a:r>
            <a:r>
              <a:rPr lang="en-US" sz="4500" dirty="0" err="1">
                <a:solidFill>
                  <a:schemeClr val="bg1"/>
                </a:solidFill>
                <a:latin typeface="Aptos" panose="020B0004020202020204" pitchFamily="34" charset="0"/>
              </a:rPr>
              <a:t>num_colors</a:t>
            </a:r>
            <a:r>
              <a:rPr lang="en-US" sz="4500" dirty="0">
                <a:solidFill>
                  <a:schemeClr val="bg1"/>
                </a:solidFill>
                <a:latin typeface="Aptos" panose="020B0004020202020204" pitchFamily="34" charset="0"/>
              </a:rPr>
              <a:t>) + (rows * cols  * 6) = Number of CNF Variables </a:t>
            </a:r>
          </a:p>
        </p:txBody>
      </p:sp>
      <p:pic>
        <p:nvPicPr>
          <p:cNvPr id="22" name="Picture 21" descr="A grid of colorful circles&#10;&#10;AI-generated content may be incorrect.">
            <a:extLst>
              <a:ext uri="{FF2B5EF4-FFF2-40B4-BE49-F238E27FC236}">
                <a16:creationId xmlns:a16="http://schemas.microsoft.com/office/drawing/2014/main" id="{999C35FF-186E-7765-F65A-D73006AA20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6459" y="22023639"/>
            <a:ext cx="3989441" cy="3989441"/>
          </a:xfrm>
          <a:prstGeom prst="rect">
            <a:avLst/>
          </a:prstGeom>
          <a:ln w="76200">
            <a:solidFill>
              <a:schemeClr val="accent2"/>
            </a:solidFill>
          </a:ln>
        </p:spPr>
      </p:pic>
      <p:pic>
        <p:nvPicPr>
          <p:cNvPr id="24" name="Picture 23" descr="A grid of red blue and yellow circles&#10;&#10;AI-generated content may be incorrect.">
            <a:extLst>
              <a:ext uri="{FF2B5EF4-FFF2-40B4-BE49-F238E27FC236}">
                <a16:creationId xmlns:a16="http://schemas.microsoft.com/office/drawing/2014/main" id="{EA7E3E38-B891-DE29-A683-F0F8E6D83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259" y="21374711"/>
            <a:ext cx="3989441" cy="3989441"/>
          </a:xfrm>
          <a:prstGeom prst="rect">
            <a:avLst/>
          </a:prstGeom>
          <a:ln w="76200">
            <a:solidFill>
              <a:schemeClr val="accent2"/>
            </a:solidFill>
          </a:ln>
        </p:spPr>
      </p:pic>
      <p:pic>
        <p:nvPicPr>
          <p:cNvPr id="26" name="Picture 25" descr="A grid of colorful circles&#10;&#10;AI-generated content may be incorrect.">
            <a:extLst>
              <a:ext uri="{FF2B5EF4-FFF2-40B4-BE49-F238E27FC236}">
                <a16:creationId xmlns:a16="http://schemas.microsoft.com/office/drawing/2014/main" id="{A90D24F1-7853-245C-0E65-781B5F78AD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3610" y="20696286"/>
            <a:ext cx="3989441" cy="3989441"/>
          </a:xfrm>
          <a:prstGeom prst="rect">
            <a:avLst/>
          </a:prstGeom>
          <a:ln w="76200">
            <a:solidFill>
              <a:schemeClr val="accent2"/>
            </a:solidFill>
          </a:ln>
        </p:spPr>
      </p:pic>
      <p:pic>
        <p:nvPicPr>
          <p:cNvPr id="28" name="Picture 27" descr="A grid of colorful circles&#10;&#10;AI-generated content may be incorrect.">
            <a:extLst>
              <a:ext uri="{FF2B5EF4-FFF2-40B4-BE49-F238E27FC236}">
                <a16:creationId xmlns:a16="http://schemas.microsoft.com/office/drawing/2014/main" id="{45125FF8-5FF1-B1CC-60E8-BC1406861F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2913" y="20129257"/>
            <a:ext cx="3989441" cy="3989441"/>
          </a:xfrm>
          <a:prstGeom prst="rect">
            <a:avLst/>
          </a:prstGeom>
          <a:ln w="76200">
            <a:solidFill>
              <a:schemeClr val="accent2"/>
            </a:solidFill>
          </a:ln>
        </p:spPr>
      </p:pic>
      <p:pic>
        <p:nvPicPr>
          <p:cNvPr id="30" name="Picture 29" descr="A black grid with colorful circles and lines&#10;&#10;AI-generated content may be incorrect.">
            <a:extLst>
              <a:ext uri="{FF2B5EF4-FFF2-40B4-BE49-F238E27FC236}">
                <a16:creationId xmlns:a16="http://schemas.microsoft.com/office/drawing/2014/main" id="{9531FF9A-1D3B-BC87-E072-F2649CAB15F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85007" y="27239423"/>
            <a:ext cx="3989441" cy="3989441"/>
          </a:xfrm>
          <a:prstGeom prst="rect">
            <a:avLst/>
          </a:prstGeom>
          <a:ln w="76200">
            <a:solidFill>
              <a:schemeClr val="accent2"/>
            </a:solidFill>
          </a:ln>
        </p:spPr>
      </p:pic>
      <p:pic>
        <p:nvPicPr>
          <p:cNvPr id="32" name="Picture 31" descr="A black grid with many colored circles&#10;&#10;AI-generated content may be incorrect.">
            <a:extLst>
              <a:ext uri="{FF2B5EF4-FFF2-40B4-BE49-F238E27FC236}">
                <a16:creationId xmlns:a16="http://schemas.microsoft.com/office/drawing/2014/main" id="{F1D45C9C-FFCD-F176-601A-089C3D4844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72800" y="26798311"/>
            <a:ext cx="3989441" cy="3989441"/>
          </a:xfrm>
          <a:prstGeom prst="rect">
            <a:avLst/>
          </a:prstGeom>
          <a:ln w="76200">
            <a:solidFill>
              <a:schemeClr val="accent2"/>
            </a:solidFill>
          </a:ln>
        </p:spPr>
      </p:pic>
      <p:pic>
        <p:nvPicPr>
          <p:cNvPr id="34" name="Picture 33" descr="A black grid with many colored circles and white squares&#10;&#10;AI-generated content may be incorrect.">
            <a:extLst>
              <a:ext uri="{FF2B5EF4-FFF2-40B4-BE49-F238E27FC236}">
                <a16:creationId xmlns:a16="http://schemas.microsoft.com/office/drawing/2014/main" id="{069F4CC1-F7AF-4ED5-7B71-DACEC58F3B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34784" y="26239775"/>
            <a:ext cx="3989441" cy="3989441"/>
          </a:xfrm>
          <a:prstGeom prst="rect">
            <a:avLst/>
          </a:prstGeom>
          <a:ln w="76200">
            <a:solidFill>
              <a:schemeClr val="accent2"/>
            </a:solidFill>
          </a:ln>
        </p:spPr>
      </p:pic>
      <p:pic>
        <p:nvPicPr>
          <p:cNvPr id="36" name="Picture 35" descr="A black and white grid with colorful dots&#10;&#10;AI-generated content may be incorrect.">
            <a:extLst>
              <a:ext uri="{FF2B5EF4-FFF2-40B4-BE49-F238E27FC236}">
                <a16:creationId xmlns:a16="http://schemas.microsoft.com/office/drawing/2014/main" id="{A1A418DA-383A-D26B-4BC1-0E729E2E9C3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96768" y="25681239"/>
            <a:ext cx="3989441" cy="3989441"/>
          </a:xfrm>
          <a:prstGeom prst="rect">
            <a:avLst/>
          </a:prstGeom>
          <a:ln w="76200">
            <a:solidFill>
              <a:schemeClr val="accent2"/>
            </a:solidFill>
          </a:ln>
        </p:spPr>
      </p:pic>
      <p:pic>
        <p:nvPicPr>
          <p:cNvPr id="38" name="Picture 37" descr="A black background with many colored circles and arrows&#10;&#10;AI-generated content may be incorrect.">
            <a:extLst>
              <a:ext uri="{FF2B5EF4-FFF2-40B4-BE49-F238E27FC236}">
                <a16:creationId xmlns:a16="http://schemas.microsoft.com/office/drawing/2014/main" id="{7371D621-4BB3-7870-09A1-CA7C8867BF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84561" y="25093206"/>
            <a:ext cx="3989441" cy="3989441"/>
          </a:xfrm>
          <a:prstGeom prst="rect">
            <a:avLst/>
          </a:prstGeom>
          <a:ln w="76200">
            <a:solidFill>
              <a:schemeClr val="accent2"/>
            </a:solidFill>
          </a:ln>
        </p:spPr>
      </p:pic>
      <p:pic>
        <p:nvPicPr>
          <p:cNvPr id="40" name="Picture 39" descr="A black square with blue and red circles and green and yellow dots&#10;&#10;AI-generated content may be incorrect.">
            <a:extLst>
              <a:ext uri="{FF2B5EF4-FFF2-40B4-BE49-F238E27FC236}">
                <a16:creationId xmlns:a16="http://schemas.microsoft.com/office/drawing/2014/main" id="{CFA866D2-5888-019E-627E-2B4697D12BE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072354" y="24472426"/>
            <a:ext cx="3989441" cy="3989441"/>
          </a:xfrm>
          <a:prstGeom prst="rect">
            <a:avLst/>
          </a:prstGeom>
          <a:ln w="76200">
            <a:solidFill>
              <a:schemeClr val="accent2"/>
            </a:solidFill>
          </a:ln>
        </p:spPr>
      </p:pic>
      <p:sp>
        <p:nvSpPr>
          <p:cNvPr id="41" name="TextBox 40">
            <a:extLst>
              <a:ext uri="{FF2B5EF4-FFF2-40B4-BE49-F238E27FC236}">
                <a16:creationId xmlns:a16="http://schemas.microsoft.com/office/drawing/2014/main" id="{3D9523A5-D64E-EA75-4BED-A0AED9A93540}"/>
              </a:ext>
            </a:extLst>
          </p:cNvPr>
          <p:cNvSpPr txBox="1"/>
          <p:nvPr/>
        </p:nvSpPr>
        <p:spPr>
          <a:xfrm>
            <a:off x="571500" y="13559435"/>
            <a:ext cx="18317497" cy="830997"/>
          </a:xfrm>
          <a:prstGeom prst="rect">
            <a:avLst/>
          </a:prstGeom>
          <a:noFill/>
        </p:spPr>
        <p:txBody>
          <a:bodyPr wrap="square" rtlCol="0">
            <a:spAutoFit/>
          </a:bodyPr>
          <a:lstStyle/>
          <a:p>
            <a:r>
              <a:rPr lang="en-US" sz="4800" dirty="0">
                <a:solidFill>
                  <a:schemeClr val="bg1"/>
                </a:solidFill>
                <a:latin typeface="Aptos" panose="020B0004020202020204" pitchFamily="34" charset="0"/>
              </a:rPr>
              <a:t>Andrew Berman, Harrison Lampert</a:t>
            </a:r>
          </a:p>
        </p:txBody>
      </p:sp>
      <p:sp>
        <p:nvSpPr>
          <p:cNvPr id="5" name="TextBox 4">
            <a:extLst>
              <a:ext uri="{FF2B5EF4-FFF2-40B4-BE49-F238E27FC236}">
                <a16:creationId xmlns:a16="http://schemas.microsoft.com/office/drawing/2014/main" id="{F15993EA-CA06-A36B-F0BF-A7CA7B342D8C}"/>
              </a:ext>
            </a:extLst>
          </p:cNvPr>
          <p:cNvSpPr txBox="1"/>
          <p:nvPr/>
        </p:nvSpPr>
        <p:spPr>
          <a:xfrm>
            <a:off x="38357684" y="2017463"/>
            <a:ext cx="11744801" cy="32932092"/>
          </a:xfrm>
          <a:prstGeom prst="rect">
            <a:avLst/>
          </a:prstGeom>
          <a:noFill/>
        </p:spPr>
        <p:txBody>
          <a:bodyPr wrap="square" lIns="91440" tIns="45720" rIns="91440" bIns="45720" rtlCol="0" anchor="t">
            <a:spAutoFit/>
          </a:bodyPr>
          <a:lstStyle/>
          <a:p>
            <a:r>
              <a:rPr lang="en-US" sz="5600" b="1" dirty="0">
                <a:solidFill>
                  <a:schemeClr val="bg1"/>
                </a:solidFill>
                <a:latin typeface="Aptos"/>
              </a:rPr>
              <a:t>SAT Solver Algorithm (CDCL):</a:t>
            </a:r>
            <a:endParaRPr lang="en-US" sz="5600" dirty="0">
              <a:solidFill>
                <a:schemeClr val="bg1"/>
              </a:solidFill>
              <a:latin typeface="Aptos"/>
            </a:endParaRPr>
          </a:p>
          <a:p>
            <a:pPr marL="914400" indent="-914400">
              <a:buAutoNum type="arabicPeriod"/>
            </a:pPr>
            <a:r>
              <a:rPr lang="en-US" sz="4500" b="1" dirty="0">
                <a:solidFill>
                  <a:schemeClr val="bg1"/>
                </a:solidFill>
                <a:latin typeface="Aptos"/>
              </a:rPr>
              <a:t>Propagate unit clauses</a:t>
            </a:r>
          </a:p>
          <a:p>
            <a:pPr marL="1371600" lvl="1" indent="-914400">
              <a:buFont typeface="Arial" panose="020B0604020202020204" pitchFamily="34" charset="0"/>
              <a:buChar char="•"/>
            </a:pPr>
            <a:r>
              <a:rPr lang="en-US" sz="4300" dirty="0">
                <a:solidFill>
                  <a:schemeClr val="bg1"/>
                </a:solidFill>
                <a:latin typeface="Aptos"/>
              </a:rPr>
              <a:t>A unit clause is a clause where all but one variable is FALSE, while the remaining is unassigned</a:t>
            </a:r>
          </a:p>
          <a:p>
            <a:pPr marL="914400" indent="-914400">
              <a:buAutoNum type="arabicPeriod"/>
            </a:pPr>
            <a:r>
              <a:rPr lang="en-US" sz="4500" b="1" dirty="0">
                <a:solidFill>
                  <a:schemeClr val="bg1"/>
                </a:solidFill>
                <a:latin typeface="Aptos"/>
              </a:rPr>
              <a:t>Check if all clauses are satisfied </a:t>
            </a:r>
            <a:r>
              <a:rPr lang="en-US" sz="4500" dirty="0">
                <a:solidFill>
                  <a:schemeClr val="bg1"/>
                </a:solidFill>
                <a:latin typeface="Aptos"/>
              </a:rPr>
              <a:t>(at least one var is TRUE)</a:t>
            </a:r>
          </a:p>
          <a:p>
            <a:pPr marL="914400" indent="-914400">
              <a:buAutoNum type="arabicPeriod"/>
            </a:pPr>
            <a:r>
              <a:rPr lang="en-US" sz="4500" b="1" dirty="0">
                <a:solidFill>
                  <a:schemeClr val="bg1"/>
                </a:solidFill>
                <a:latin typeface="Aptos"/>
              </a:rPr>
              <a:t>Pick and assign an unassigned var and record the decision level</a:t>
            </a:r>
          </a:p>
          <a:p>
            <a:pPr marL="914400" indent="-914400">
              <a:buAutoNum type="arabicPeriod"/>
            </a:pPr>
            <a:r>
              <a:rPr lang="en-US" sz="4500" b="1" dirty="0">
                <a:solidFill>
                  <a:schemeClr val="bg1"/>
                </a:solidFill>
                <a:latin typeface="Aptos"/>
              </a:rPr>
              <a:t>Propagate unit clauses again</a:t>
            </a:r>
          </a:p>
          <a:p>
            <a:pPr marL="1371600" lvl="1" indent="-914400">
              <a:buFont typeface="Arial" panose="020B0604020202020204" pitchFamily="34" charset="0"/>
              <a:buChar char="•"/>
            </a:pPr>
            <a:r>
              <a:rPr lang="en-US" sz="4300" dirty="0">
                <a:solidFill>
                  <a:schemeClr val="bg1"/>
                </a:solidFill>
                <a:latin typeface="Aptos"/>
              </a:rPr>
              <a:t>If a conflict occurred</a:t>
            </a:r>
          </a:p>
          <a:p>
            <a:pPr marL="1828800" lvl="2" indent="-914400">
              <a:buFont typeface="Courier New" panose="02070309020205020404" pitchFamily="49" charset="0"/>
              <a:buChar char="o"/>
            </a:pPr>
            <a:r>
              <a:rPr lang="en-US" sz="4300" dirty="0">
                <a:solidFill>
                  <a:schemeClr val="bg1"/>
                </a:solidFill>
                <a:latin typeface="Aptos"/>
              </a:rPr>
              <a:t>Analyze the conflict and come up with a clause that will keep the conflicting assignment from being made again</a:t>
            </a:r>
          </a:p>
          <a:p>
            <a:pPr marL="1828800" lvl="2" indent="-914400">
              <a:buFont typeface="Courier New" panose="02070309020205020404" pitchFamily="49" charset="0"/>
              <a:buChar char="o"/>
            </a:pPr>
            <a:r>
              <a:rPr lang="en-US" sz="4300" dirty="0">
                <a:solidFill>
                  <a:schemeClr val="bg1"/>
                </a:solidFill>
                <a:latin typeface="Aptos"/>
              </a:rPr>
              <a:t>Backtrack to the decision level that the conflicting assignment was made</a:t>
            </a:r>
          </a:p>
          <a:p>
            <a:pPr marL="1828800" lvl="2" indent="-914400">
              <a:buFont typeface="Courier New" panose="02070309020205020404" pitchFamily="49" charset="0"/>
              <a:buChar char="o"/>
            </a:pPr>
            <a:r>
              <a:rPr lang="en-US" sz="4300" dirty="0">
                <a:solidFill>
                  <a:schemeClr val="bg1"/>
                </a:solidFill>
                <a:latin typeface="Aptos"/>
              </a:rPr>
              <a:t>Assign the var the opposite Boolean</a:t>
            </a:r>
          </a:p>
          <a:p>
            <a:pPr marL="1371600" lvl="1" indent="-914400">
              <a:buFont typeface="Arial" panose="020B0604020202020204" pitchFamily="34" charset="0"/>
              <a:buChar char="•"/>
            </a:pPr>
            <a:r>
              <a:rPr lang="en-US" sz="4300" dirty="0">
                <a:solidFill>
                  <a:schemeClr val="bg1"/>
                </a:solidFill>
                <a:latin typeface="Aptos"/>
              </a:rPr>
              <a:t>If no conflict occurred, then repeat 2-4</a:t>
            </a:r>
          </a:p>
          <a:p>
            <a:pPr marL="914400" indent="-914400">
              <a:buAutoNum type="arabicPeriod"/>
            </a:pPr>
            <a:r>
              <a:rPr lang="en-US" sz="4500" b="1" dirty="0">
                <a:solidFill>
                  <a:schemeClr val="bg1"/>
                </a:solidFill>
                <a:latin typeface="Aptos"/>
              </a:rPr>
              <a:t>Conflict was at level 0 </a:t>
            </a:r>
            <a:r>
              <a:rPr lang="en-US" sz="4500" dirty="0">
                <a:solidFill>
                  <a:schemeClr val="bg1"/>
                </a:solidFill>
                <a:latin typeface="Aptos"/>
              </a:rPr>
              <a:t>(backtracking took you back to level 0 and another conflict immediately occurred) </a:t>
            </a:r>
            <a:r>
              <a:rPr lang="en-US" sz="4500" b="1" dirty="0">
                <a:solidFill>
                  <a:schemeClr val="bg1"/>
                </a:solidFill>
                <a:latin typeface="Aptos"/>
              </a:rPr>
              <a:t>then CNF is "UNSAT”</a:t>
            </a:r>
          </a:p>
          <a:p>
            <a:endParaRPr lang="en-US" sz="4500" b="1" dirty="0">
              <a:solidFill>
                <a:schemeClr val="bg1"/>
              </a:solidFill>
              <a:latin typeface="Aptos"/>
            </a:endParaRPr>
          </a:p>
          <a:p>
            <a:r>
              <a:rPr lang="en-US" sz="5600" b="1" dirty="0">
                <a:solidFill>
                  <a:schemeClr val="bg1"/>
                </a:solidFill>
                <a:latin typeface="Aptos"/>
              </a:rPr>
              <a:t>Optimizations:</a:t>
            </a:r>
            <a:endParaRPr lang="en-US" dirty="0">
              <a:solidFill>
                <a:schemeClr val="bg1"/>
              </a:solidFill>
            </a:endParaRPr>
          </a:p>
          <a:p>
            <a:pPr marL="914400" indent="-914400">
              <a:buAutoNum type="arabicPeriod"/>
            </a:pPr>
            <a:r>
              <a:rPr lang="en-US" sz="4500" b="1" dirty="0">
                <a:solidFill>
                  <a:schemeClr val="bg1"/>
                </a:solidFill>
                <a:latin typeface="Aptos"/>
              </a:rPr>
              <a:t>Pure Literal Elimination</a:t>
            </a:r>
          </a:p>
          <a:p>
            <a:pPr marL="1371600" lvl="1" indent="-914400">
              <a:buFont typeface="Arial" panose="020B0604020202020204" pitchFamily="34" charset="0"/>
              <a:buChar char="•"/>
            </a:pPr>
            <a:r>
              <a:rPr lang="en-US" sz="4300" dirty="0">
                <a:solidFill>
                  <a:schemeClr val="bg1"/>
                </a:solidFill>
                <a:latin typeface="Aptos"/>
              </a:rPr>
              <a:t>If one variable only occurs in one state in ever clause (either entirely negated or unnegated), then you can assign the corresponding Boolean. </a:t>
            </a:r>
          </a:p>
          <a:p>
            <a:pPr marL="914400" indent="-914400">
              <a:buAutoNum type="arabicPeriod"/>
            </a:pPr>
            <a:r>
              <a:rPr lang="en-US" sz="4500" b="1" dirty="0">
                <a:solidFill>
                  <a:schemeClr val="bg1"/>
                </a:solidFill>
                <a:latin typeface="Aptos"/>
              </a:rPr>
              <a:t>Watched Literals</a:t>
            </a:r>
          </a:p>
          <a:p>
            <a:pPr marL="1371600" lvl="1" indent="-914400">
              <a:buFont typeface="Arial" panose="020B0604020202020204" pitchFamily="34" charset="0"/>
              <a:buChar char="•"/>
            </a:pPr>
            <a:r>
              <a:rPr lang="en-US" sz="4300" dirty="0">
                <a:solidFill>
                  <a:schemeClr val="bg1"/>
                </a:solidFill>
                <a:latin typeface="Aptos"/>
              </a:rPr>
              <a:t>Create a list for each clause of 2 of the variables in that clause that you will watch</a:t>
            </a:r>
          </a:p>
          <a:p>
            <a:pPr marL="1828800" lvl="2" indent="-914400">
              <a:buFont typeface="Courier New" panose="02070309020205020404" pitchFamily="49" charset="0"/>
              <a:buChar char="o"/>
            </a:pPr>
            <a:r>
              <a:rPr lang="en-US" sz="4300" dirty="0">
                <a:solidFill>
                  <a:schemeClr val="bg1"/>
                </a:solidFill>
                <a:latin typeface="Aptos"/>
              </a:rPr>
              <a:t>If one is true, then it is satisfied</a:t>
            </a:r>
          </a:p>
          <a:p>
            <a:pPr marL="1828800" lvl="2" indent="-914400">
              <a:buFont typeface="Courier New" panose="02070309020205020404" pitchFamily="49" charset="0"/>
              <a:buChar char="o"/>
            </a:pPr>
            <a:r>
              <a:rPr lang="en-US" sz="4300" dirty="0">
                <a:solidFill>
                  <a:schemeClr val="bg1"/>
                </a:solidFill>
                <a:latin typeface="Aptos"/>
              </a:rPr>
              <a:t>If both are false, conflict</a:t>
            </a:r>
          </a:p>
          <a:p>
            <a:pPr marL="1828800" lvl="2" indent="-914400">
              <a:buFont typeface="Courier New" panose="02070309020205020404" pitchFamily="49" charset="0"/>
              <a:buChar char="o"/>
            </a:pPr>
            <a:r>
              <a:rPr lang="en-US" sz="4300" dirty="0">
                <a:solidFill>
                  <a:schemeClr val="bg1"/>
                </a:solidFill>
                <a:latin typeface="Aptos"/>
              </a:rPr>
              <a:t>If both are unassigned, continue</a:t>
            </a:r>
          </a:p>
          <a:p>
            <a:pPr marL="1828800" lvl="2" indent="-914400">
              <a:buFont typeface="Courier New" panose="02070309020205020404" pitchFamily="49" charset="0"/>
              <a:buChar char="o"/>
            </a:pPr>
            <a:r>
              <a:rPr lang="en-US" sz="4300" dirty="0">
                <a:solidFill>
                  <a:schemeClr val="bg1"/>
                </a:solidFill>
                <a:latin typeface="Aptos"/>
              </a:rPr>
              <a:t>If one is false and one is unassigned, look for another unassigned to replace the false one with</a:t>
            </a:r>
          </a:p>
          <a:p>
            <a:pPr marL="2286000" lvl="3" indent="-914400">
              <a:buFont typeface="Wingdings" pitchFamily="2" charset="2"/>
              <a:buChar char="§"/>
            </a:pPr>
            <a:r>
              <a:rPr lang="en-US" sz="4300" dirty="0">
                <a:solidFill>
                  <a:schemeClr val="bg1"/>
                </a:solidFill>
                <a:latin typeface="Aptos"/>
              </a:rPr>
              <a:t>If one cannot be found, it is a unit clause</a:t>
            </a:r>
          </a:p>
          <a:p>
            <a:pPr marL="914400" indent="-914400">
              <a:buAutoNum type="arabicPeriod"/>
            </a:pPr>
            <a:r>
              <a:rPr lang="en-US" sz="4500" b="1" dirty="0">
                <a:solidFill>
                  <a:schemeClr val="bg1"/>
                </a:solidFill>
                <a:latin typeface="Aptos"/>
              </a:rPr>
              <a:t>VSIDS</a:t>
            </a:r>
          </a:p>
          <a:p>
            <a:pPr marL="1371600" lvl="1" indent="-914400">
              <a:buFont typeface="Arial" panose="020B0604020202020204" pitchFamily="34" charset="0"/>
              <a:buChar char="•"/>
            </a:pPr>
            <a:r>
              <a:rPr lang="en-US" sz="4300" dirty="0">
                <a:solidFill>
                  <a:schemeClr val="bg1"/>
                </a:solidFill>
                <a:latin typeface="Aptos"/>
              </a:rPr>
              <a:t>Choose variables that appear often when assigning</a:t>
            </a:r>
          </a:p>
          <a:p>
            <a:pPr marL="1828800" lvl="2" indent="-914400">
              <a:buFont typeface="Wingdings"/>
              <a:buChar char="§"/>
            </a:pPr>
            <a:endParaRPr lang="en-US" sz="4400" b="1" dirty="0">
              <a:solidFill>
                <a:schemeClr val="bg1"/>
              </a:solidFill>
              <a:latin typeface="Aptos"/>
            </a:endParaRPr>
          </a:p>
          <a:p>
            <a:endParaRPr lang="en-US" sz="5600" b="1" dirty="0">
              <a:solidFill>
                <a:schemeClr val="bg1"/>
              </a:solidFill>
              <a:latin typeface="Aptos"/>
            </a:endParaRPr>
          </a:p>
          <a:p>
            <a:endParaRPr lang="en-US" sz="4400" dirty="0">
              <a:solidFill>
                <a:schemeClr val="bg1"/>
              </a:solidFill>
              <a:latin typeface="Aptos"/>
            </a:endParaRPr>
          </a:p>
          <a:p>
            <a:pPr marL="914400" indent="-914400">
              <a:buAutoNum type="arabicPeriod"/>
            </a:pPr>
            <a:endParaRPr lang="en-US" sz="4400" dirty="0">
              <a:solidFill>
                <a:schemeClr val="bg1"/>
              </a:solidFill>
              <a:latin typeface="Aptos"/>
            </a:endParaRPr>
          </a:p>
        </p:txBody>
      </p:sp>
      <p:sp>
        <p:nvSpPr>
          <p:cNvPr id="6" name="TextBox 5">
            <a:extLst>
              <a:ext uri="{FF2B5EF4-FFF2-40B4-BE49-F238E27FC236}">
                <a16:creationId xmlns:a16="http://schemas.microsoft.com/office/drawing/2014/main" id="{5BED5CB6-4710-2E8A-24A2-81FC21699DD2}"/>
              </a:ext>
            </a:extLst>
          </p:cNvPr>
          <p:cNvSpPr txBox="1"/>
          <p:nvPr/>
        </p:nvSpPr>
        <p:spPr>
          <a:xfrm>
            <a:off x="23312763" y="3943284"/>
            <a:ext cx="12752298" cy="8571577"/>
          </a:xfrm>
          <a:prstGeom prst="rect">
            <a:avLst/>
          </a:prstGeom>
          <a:noFill/>
        </p:spPr>
        <p:txBody>
          <a:bodyPr wrap="square" lIns="91440" tIns="45720" rIns="91440" bIns="45720" rtlCol="0" anchor="t">
            <a:spAutoFit/>
          </a:bodyPr>
          <a:lstStyle/>
          <a:p>
            <a:r>
              <a:rPr lang="en-US" sz="5600" b="1" dirty="0">
                <a:solidFill>
                  <a:schemeClr val="bg1"/>
                </a:solidFill>
                <a:latin typeface="Aptos"/>
              </a:rPr>
              <a:t>Why CNF w/ SAT and not A*?</a:t>
            </a:r>
          </a:p>
          <a:p>
            <a:pPr marL="685800" indent="-685800">
              <a:buFont typeface="Arial"/>
              <a:buChar char="•"/>
            </a:pPr>
            <a:r>
              <a:rPr lang="en-US" sz="4500" dirty="0" err="1">
                <a:solidFill>
                  <a:schemeClr val="bg1"/>
                </a:solidFill>
                <a:latin typeface="Aptos"/>
              </a:rPr>
              <a:t>PycoSAT</a:t>
            </a:r>
            <a:r>
              <a:rPr lang="en-US" sz="4500" dirty="0">
                <a:solidFill>
                  <a:schemeClr val="bg1"/>
                </a:solidFill>
                <a:latin typeface="Aptos"/>
              </a:rPr>
              <a:t>, one of Python's native SAT solvers, can find a solution for 5,000 clauses in 0.001 seconds</a:t>
            </a:r>
          </a:p>
          <a:p>
            <a:pPr marL="685800" indent="-685800">
              <a:buFont typeface="Arial"/>
              <a:buChar char="•"/>
            </a:pPr>
            <a:r>
              <a:rPr lang="en-US" sz="4500" dirty="0">
                <a:solidFill>
                  <a:schemeClr val="bg1"/>
                </a:solidFill>
                <a:latin typeface="Aptos"/>
              </a:rPr>
              <a:t>The idea is that if we can do most of the work up front by converting the constraints of the game into CNF, we can avoid the time and memory it would take to build and traverse the search space using A*</a:t>
            </a:r>
          </a:p>
          <a:p>
            <a:pPr marL="1143000" lvl="1" indent="-685800">
              <a:buFont typeface="Courier New"/>
              <a:buChar char="o"/>
            </a:pPr>
            <a:r>
              <a:rPr lang="en-US" sz="4500" dirty="0">
                <a:solidFill>
                  <a:schemeClr val="bg1"/>
                </a:solidFill>
                <a:latin typeface="Aptos"/>
              </a:rPr>
              <a:t>In other words, if we do more mental work ourselves, we can ease the work the computer has to do, which will improve performance. </a:t>
            </a:r>
            <a:endParaRPr lang="en-US" sz="5600" b="1" dirty="0">
              <a:solidFill>
                <a:schemeClr val="bg1"/>
              </a:solidFill>
              <a:latin typeface="Apto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8FB0375-2160-5D60-7318-90978DEF0380}"/>
                  </a:ext>
                </a:extLst>
              </p:cNvPr>
              <p:cNvSpPr txBox="1"/>
              <p:nvPr/>
            </p:nvSpPr>
            <p:spPr>
              <a:xfrm>
                <a:off x="19582989" y="13885797"/>
                <a:ext cx="18317497" cy="10649069"/>
              </a:xfrm>
              <a:prstGeom prst="rect">
                <a:avLst/>
              </a:prstGeom>
              <a:noFill/>
            </p:spPr>
            <p:txBody>
              <a:bodyPr wrap="square" rtlCol="0">
                <a:spAutoFit/>
              </a:bodyPr>
              <a:lstStyle/>
              <a:p>
                <a:r>
                  <a:rPr lang="en-US" sz="5600" b="1" dirty="0">
                    <a:solidFill>
                      <a:schemeClr val="bg1"/>
                    </a:solidFill>
                    <a:latin typeface="Aptos" panose="020B0004020202020204" pitchFamily="34" charset="0"/>
                  </a:rPr>
                  <a:t>Constraints:</a:t>
                </a:r>
                <a:endParaRPr lang="en-US" sz="5600" dirty="0">
                  <a:solidFill>
                    <a:schemeClr val="bg1"/>
                  </a:solidFill>
                  <a:latin typeface="Aptos" panose="020B0004020202020204" pitchFamily="34" charset="0"/>
                </a:endParaRPr>
              </a:p>
              <a:p>
                <a:pPr marL="1143000" indent="-1143000">
                  <a:buFont typeface="Arial" panose="020B0604020202020204" pitchFamily="34" charset="0"/>
                  <a:buChar char="•"/>
                </a:pPr>
                <a:r>
                  <a:rPr lang="en-US" sz="4500" dirty="0">
                    <a:solidFill>
                      <a:schemeClr val="bg1"/>
                    </a:solidFill>
                    <a:latin typeface="Aptos" panose="020B0004020202020204" pitchFamily="34" charset="0"/>
                  </a:rPr>
                  <a:t>For every cell, there can only be EXACTLY ONE color and direction</a:t>
                </a:r>
              </a:p>
              <a:p>
                <a:pPr marL="1143000" indent="-1143000">
                  <a:buFont typeface="Arial" panose="020B0604020202020204" pitchFamily="34" charset="0"/>
                  <a:buChar char="•"/>
                </a:pPr>
                <a:r>
                  <a:rPr lang="en-US" sz="4500" dirty="0">
                    <a:solidFill>
                      <a:schemeClr val="bg1"/>
                    </a:solidFill>
                    <a:latin typeface="Aptos" panose="020B0004020202020204" pitchFamily="34" charset="0"/>
                  </a:rPr>
                  <a:t>For every dot, EXACTLY ONE neighbor shares it’s color</a:t>
                </a:r>
              </a:p>
              <a:p>
                <a:pPr marL="1143000" indent="-1143000">
                  <a:buFont typeface="Arial" panose="020B0604020202020204" pitchFamily="34" charset="0"/>
                  <a:buChar char="•"/>
                </a:pPr>
                <a:r>
                  <a:rPr lang="en-US" sz="4500" dirty="0">
                    <a:solidFill>
                      <a:schemeClr val="bg1"/>
                    </a:solidFill>
                    <a:latin typeface="Aptos" panose="020B0004020202020204" pitchFamily="34" charset="0"/>
                  </a:rPr>
                  <a:t>For every direction, the connecting 2 neighbors must be the same color</a:t>
                </a:r>
              </a:p>
              <a:p>
                <a:pPr marL="1143000" indent="-1143000">
                  <a:buFont typeface="Arial" panose="020B0604020202020204" pitchFamily="34" charset="0"/>
                  <a:buChar char="•"/>
                </a:pPr>
                <a:endParaRPr lang="en-US" sz="4500" dirty="0">
                  <a:solidFill>
                    <a:schemeClr val="bg1"/>
                  </a:solidFill>
                  <a:latin typeface="Aptos" panose="020B0004020202020204" pitchFamily="34" charset="0"/>
                </a:endParaRPr>
              </a:p>
              <a:p>
                <a:r>
                  <a:rPr lang="en-US" sz="4500" dirty="0">
                    <a:solidFill>
                      <a:schemeClr val="bg1"/>
                    </a:solidFill>
                    <a:latin typeface="Aptos" panose="020B0004020202020204" pitchFamily="34" charset="0"/>
                  </a:rPr>
                  <a:t>Given a list of CNF variables, you can constrain them such that EXACTLY ONE is true by combining the two constraints:</a:t>
                </a:r>
              </a:p>
              <a:p>
                <a:pPr marL="1143000" indent="-1143000">
                  <a:buFont typeface="Arial" panose="020B0604020202020204" pitchFamily="34" charset="0"/>
                  <a:buChar char="•"/>
                </a:pPr>
                <a:r>
                  <a:rPr lang="en-US" sz="4500" dirty="0">
                    <a:solidFill>
                      <a:schemeClr val="bg1"/>
                    </a:solidFill>
                    <a:latin typeface="Aptos" panose="020B0004020202020204" pitchFamily="34" charset="0"/>
                  </a:rPr>
                  <a:t>AT LEAST ONE is true:</a:t>
                </a:r>
              </a:p>
              <a:p>
                <a:pPr marL="1600200" lvl="1" indent="-1143000">
                  <a:buFont typeface="Courier New" panose="02070309020205020404" pitchFamily="49" charset="0"/>
                  <a:buChar char="o"/>
                </a:pPr>
                <a14:m>
                  <m:oMath xmlns:m="http://schemas.openxmlformats.org/officeDocument/2006/math">
                    <m:r>
                      <a:rPr lang="en-US" sz="4500" b="0" i="1" smtClean="0">
                        <a:solidFill>
                          <a:schemeClr val="bg1"/>
                        </a:solidFill>
                        <a:latin typeface="Cambria Math" panose="02040503050406030204" pitchFamily="18" charset="0"/>
                      </a:rPr>
                      <m:t>(</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1</m:t>
                        </m:r>
                      </m:sub>
                    </m:sSub>
                    <m:r>
                      <a:rPr lang="en-US" sz="4500" b="0" i="1" smtClean="0">
                        <a:solidFill>
                          <a:schemeClr val="bg1"/>
                        </a:solidFill>
                        <a:latin typeface="Cambria Math" panose="02040503050406030204" pitchFamily="18" charset="0"/>
                      </a:rPr>
                      <m:t>, </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2</m:t>
                        </m:r>
                      </m:sub>
                    </m:sSub>
                    <m:r>
                      <a:rPr lang="en-US" sz="4500" b="0" i="1" smtClean="0">
                        <a:solidFill>
                          <a:schemeClr val="bg1"/>
                        </a:solidFill>
                        <a:latin typeface="Cambria Math" panose="02040503050406030204" pitchFamily="18" charset="0"/>
                      </a:rPr>
                      <m:t>,…, </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𝑛</m:t>
                        </m:r>
                      </m:sub>
                    </m:sSub>
                    <m:r>
                      <a:rPr lang="en-US" sz="4500" b="0" i="1" smtClean="0">
                        <a:solidFill>
                          <a:schemeClr val="bg1"/>
                        </a:solidFill>
                        <a:latin typeface="Cambria Math" panose="02040503050406030204" pitchFamily="18" charset="0"/>
                      </a:rPr>
                      <m:t>)</m:t>
                    </m:r>
                  </m:oMath>
                </a14:m>
                <a:endParaRPr lang="en-US" sz="4500" b="0" dirty="0">
                  <a:solidFill>
                    <a:schemeClr val="bg1"/>
                  </a:solidFill>
                  <a:latin typeface="Aptos" panose="020B0004020202020204" pitchFamily="34" charset="0"/>
                </a:endParaRPr>
              </a:p>
              <a:p>
                <a:pPr marL="1143000" indent="-1143000">
                  <a:buFont typeface="Arial" panose="020B0604020202020204" pitchFamily="34" charset="0"/>
                  <a:buChar char="•"/>
                </a:pPr>
                <a:r>
                  <a:rPr lang="en-US" sz="4500" b="0" dirty="0">
                    <a:solidFill>
                      <a:schemeClr val="bg1"/>
                    </a:solidFill>
                    <a:latin typeface="Aptos" panose="020B0004020202020204" pitchFamily="34" charset="0"/>
                  </a:rPr>
                  <a:t>AT MOST ONE is true:</a:t>
                </a:r>
              </a:p>
              <a:p>
                <a:pPr marL="1600200" lvl="1" indent="-1143000">
                  <a:buFont typeface="Courier New" panose="02070309020205020404" pitchFamily="49" charset="0"/>
                  <a:buChar char="o"/>
                </a:pPr>
                <a14:m>
                  <m:oMath xmlns:m="http://schemas.openxmlformats.org/officeDocument/2006/math">
                    <m:d>
                      <m:dPr>
                        <m:ctrlPr>
                          <a:rPr lang="en-US" sz="4500" b="0" i="1" smtClean="0">
                            <a:solidFill>
                              <a:schemeClr val="bg1"/>
                            </a:solidFill>
                            <a:latin typeface="Cambria Math" panose="02040503050406030204" pitchFamily="18" charset="0"/>
                          </a:rPr>
                        </m:ctrlPr>
                      </m:dPr>
                      <m:e>
                        <m:r>
                          <a:rPr lang="en-US" sz="4500" b="0" i="1" smtClean="0">
                            <a:solidFill>
                              <a:schemeClr val="bg1"/>
                            </a:solidFill>
                            <a:latin typeface="Cambria Math" panose="02040503050406030204" pitchFamily="18" charset="0"/>
                          </a:rPr>
                          <m:t>¬</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1</m:t>
                            </m:r>
                          </m:sub>
                        </m:sSub>
                        <m:r>
                          <a:rPr lang="en-US" sz="4500" b="0" i="1" smtClean="0">
                            <a:solidFill>
                              <a:schemeClr val="bg1"/>
                            </a:solidFill>
                            <a:latin typeface="Cambria Math" panose="02040503050406030204" pitchFamily="18" charset="0"/>
                          </a:rPr>
                          <m:t>,¬</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2</m:t>
                            </m:r>
                          </m:sub>
                        </m:sSub>
                      </m:e>
                    </m:d>
                    <m:r>
                      <a:rPr lang="en-US" sz="4500" b="0" i="1" smtClean="0">
                        <a:solidFill>
                          <a:schemeClr val="bg1"/>
                        </a:solidFill>
                        <a:latin typeface="Cambria Math" panose="02040503050406030204" pitchFamily="18" charset="0"/>
                      </a:rPr>
                      <m:t>  </m:t>
                    </m:r>
                    <m:d>
                      <m:dPr>
                        <m:ctrlPr>
                          <a:rPr lang="en-US" sz="4500" b="0" i="1" smtClean="0">
                            <a:solidFill>
                              <a:schemeClr val="bg1"/>
                            </a:solidFill>
                            <a:latin typeface="Cambria Math" panose="02040503050406030204" pitchFamily="18" charset="0"/>
                          </a:rPr>
                        </m:ctrlPr>
                      </m:dPr>
                      <m:e>
                        <m:r>
                          <a:rPr lang="en-US" sz="4500" b="0" i="1" smtClean="0">
                            <a:solidFill>
                              <a:schemeClr val="bg1"/>
                            </a:solidFill>
                            <a:latin typeface="Cambria Math" panose="02040503050406030204" pitchFamily="18" charset="0"/>
                          </a:rPr>
                          <m:t>¬</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1</m:t>
                            </m:r>
                          </m:sub>
                        </m:sSub>
                        <m:r>
                          <a:rPr lang="en-US" sz="4500" b="0" i="1" smtClean="0">
                            <a:solidFill>
                              <a:schemeClr val="bg1"/>
                            </a:solidFill>
                            <a:latin typeface="Cambria Math" panose="02040503050406030204" pitchFamily="18" charset="0"/>
                          </a:rPr>
                          <m:t>, ¬</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3</m:t>
                            </m:r>
                          </m:sub>
                        </m:sSub>
                      </m:e>
                    </m:d>
                    <m:r>
                      <a:rPr lang="en-US" sz="4500" b="0" i="1" smtClean="0">
                        <a:solidFill>
                          <a:schemeClr val="bg1"/>
                        </a:solidFill>
                        <a:latin typeface="Cambria Math" panose="02040503050406030204" pitchFamily="18" charset="0"/>
                      </a:rPr>
                      <m:t> </m:t>
                    </m:r>
                    <m:d>
                      <m:dPr>
                        <m:ctrlPr>
                          <a:rPr lang="en-US" sz="4500" b="0" i="1" smtClean="0">
                            <a:solidFill>
                              <a:schemeClr val="bg1"/>
                            </a:solidFill>
                            <a:latin typeface="Cambria Math" panose="02040503050406030204" pitchFamily="18" charset="0"/>
                          </a:rPr>
                        </m:ctrlPr>
                      </m:dPr>
                      <m:e>
                        <m:r>
                          <a:rPr lang="en-US" sz="4500" b="0" i="1" smtClean="0">
                            <a:solidFill>
                              <a:schemeClr val="bg1"/>
                            </a:solidFill>
                            <a:latin typeface="Cambria Math" panose="02040503050406030204" pitchFamily="18" charset="0"/>
                          </a:rPr>
                          <m:t>¬</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1</m:t>
                            </m:r>
                          </m:sub>
                        </m:sSub>
                        <m:r>
                          <a:rPr lang="en-US" sz="4500" b="0" i="1" smtClean="0">
                            <a:solidFill>
                              <a:schemeClr val="bg1"/>
                            </a:solidFill>
                            <a:latin typeface="Cambria Math" panose="02040503050406030204" pitchFamily="18" charset="0"/>
                          </a:rPr>
                          <m:t>, ¬</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4</m:t>
                            </m:r>
                          </m:sub>
                        </m:sSub>
                      </m:e>
                    </m:d>
                    <m:r>
                      <a:rPr lang="en-US" sz="4500" b="0" i="1" smtClean="0">
                        <a:solidFill>
                          <a:schemeClr val="bg1"/>
                        </a:solidFill>
                        <a:latin typeface="Cambria Math" panose="02040503050406030204" pitchFamily="18" charset="0"/>
                      </a:rPr>
                      <m:t>…</m:t>
                    </m:r>
                  </m:oMath>
                </a14:m>
                <a:endParaRPr lang="en-US" sz="4500" b="0" i="1" dirty="0">
                  <a:solidFill>
                    <a:schemeClr val="bg1"/>
                  </a:solidFill>
                  <a:latin typeface="Cambria Math" panose="02040503050406030204" pitchFamily="18" charset="0"/>
                </a:endParaRPr>
              </a:p>
              <a:p>
                <a:pPr lvl="1"/>
                <a:r>
                  <a:rPr lang="en-US" sz="4500" dirty="0">
                    <a:solidFill>
                      <a:schemeClr val="bg1"/>
                    </a:solidFill>
                  </a:rPr>
                  <a:t>         </a:t>
                </a:r>
                <a14:m>
                  <m:oMath xmlns:m="http://schemas.openxmlformats.org/officeDocument/2006/math">
                    <m:d>
                      <m:dPr>
                        <m:ctrlPr>
                          <a:rPr lang="en-US" sz="4500" b="0" i="1" smtClean="0">
                            <a:solidFill>
                              <a:schemeClr val="bg1"/>
                            </a:solidFill>
                            <a:latin typeface="Cambria Math" panose="02040503050406030204" pitchFamily="18" charset="0"/>
                          </a:rPr>
                        </m:ctrlPr>
                      </m:dPr>
                      <m:e>
                        <m:r>
                          <a:rPr lang="en-US" sz="4500" b="0" i="1" smtClean="0">
                            <a:solidFill>
                              <a:schemeClr val="bg1"/>
                            </a:solidFill>
                            <a:latin typeface="Cambria Math" panose="02040503050406030204" pitchFamily="18" charset="0"/>
                          </a:rPr>
                          <m:t>¬</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2</m:t>
                            </m:r>
                          </m:sub>
                        </m:sSub>
                        <m:r>
                          <a:rPr lang="en-US" sz="4500" b="0" i="1" smtClean="0">
                            <a:solidFill>
                              <a:schemeClr val="bg1"/>
                            </a:solidFill>
                            <a:latin typeface="Cambria Math" panose="02040503050406030204" pitchFamily="18" charset="0"/>
                          </a:rPr>
                          <m:t>,¬</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3</m:t>
                            </m:r>
                          </m:sub>
                        </m:sSub>
                      </m:e>
                    </m:d>
                    <m:r>
                      <a:rPr lang="en-US" sz="4500" b="0" i="1" smtClean="0">
                        <a:solidFill>
                          <a:schemeClr val="bg1"/>
                        </a:solidFill>
                        <a:latin typeface="Cambria Math" panose="02040503050406030204" pitchFamily="18" charset="0"/>
                      </a:rPr>
                      <m:t> </m:t>
                    </m:r>
                    <m:d>
                      <m:dPr>
                        <m:ctrlPr>
                          <a:rPr lang="en-US" sz="4500" b="0" i="1" smtClean="0">
                            <a:solidFill>
                              <a:schemeClr val="bg1"/>
                            </a:solidFill>
                            <a:latin typeface="Cambria Math" panose="02040503050406030204" pitchFamily="18" charset="0"/>
                          </a:rPr>
                        </m:ctrlPr>
                      </m:dPr>
                      <m:e>
                        <m:r>
                          <a:rPr lang="en-US" sz="4500" b="0" i="1" smtClean="0">
                            <a:solidFill>
                              <a:schemeClr val="bg1"/>
                            </a:solidFill>
                            <a:latin typeface="Cambria Math" panose="02040503050406030204" pitchFamily="18" charset="0"/>
                          </a:rPr>
                          <m:t>¬</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2</m:t>
                            </m:r>
                          </m:sub>
                        </m:sSub>
                        <m:r>
                          <a:rPr lang="en-US" sz="4500" b="0" i="1" smtClean="0">
                            <a:solidFill>
                              <a:schemeClr val="bg1"/>
                            </a:solidFill>
                            <a:latin typeface="Cambria Math" panose="02040503050406030204" pitchFamily="18" charset="0"/>
                          </a:rPr>
                          <m:t>, ¬</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4</m:t>
                            </m:r>
                          </m:sub>
                        </m:sSub>
                      </m:e>
                    </m:d>
                    <m:r>
                      <a:rPr lang="en-US" sz="4500" b="0" i="1" smtClean="0">
                        <a:solidFill>
                          <a:schemeClr val="bg1"/>
                        </a:solidFill>
                        <a:latin typeface="Cambria Math" panose="02040503050406030204" pitchFamily="18" charset="0"/>
                      </a:rPr>
                      <m:t>…</m:t>
                    </m:r>
                  </m:oMath>
                </a14:m>
                <a:endParaRPr lang="en-US" sz="4500" dirty="0">
                  <a:solidFill>
                    <a:schemeClr val="bg1"/>
                  </a:solidFill>
                  <a:latin typeface="Aptos" panose="020B0004020202020204" pitchFamily="34" charset="0"/>
                </a:endParaRPr>
              </a:p>
              <a:p>
                <a:pPr lvl="1"/>
                <a:r>
                  <a:rPr lang="en-US" sz="4500" dirty="0">
                    <a:solidFill>
                      <a:schemeClr val="bg1"/>
                    </a:solidFill>
                    <a:latin typeface="Aptos" panose="020B0004020202020204" pitchFamily="34" charset="0"/>
                  </a:rPr>
                  <a:t>          …</a:t>
                </a:r>
              </a:p>
              <a:p>
                <a:pPr lvl="1"/>
                <a:r>
                  <a:rPr lang="en-US" sz="4500" dirty="0">
                    <a:solidFill>
                      <a:schemeClr val="bg1"/>
                    </a:solidFill>
                    <a:latin typeface="Aptos" panose="020B0004020202020204" pitchFamily="34" charset="0"/>
                  </a:rPr>
                  <a:t>         (</a:t>
                </a:r>
                <a14:m>
                  <m:oMath xmlns:m="http://schemas.openxmlformats.org/officeDocument/2006/math">
                    <m:r>
                      <a:rPr lang="en-US" sz="4500" b="0" i="1" smtClean="0">
                        <a:solidFill>
                          <a:schemeClr val="bg1"/>
                        </a:solidFill>
                        <a:latin typeface="Cambria Math" panose="02040503050406030204" pitchFamily="18" charset="0"/>
                      </a:rPr>
                      <m:t>¬</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𝑛</m:t>
                        </m:r>
                        <m:r>
                          <a:rPr lang="en-US" sz="4500" b="0" i="1" smtClean="0">
                            <a:solidFill>
                              <a:schemeClr val="bg1"/>
                            </a:solidFill>
                            <a:latin typeface="Cambria Math" panose="02040503050406030204" pitchFamily="18" charset="0"/>
                          </a:rPr>
                          <m:t>−1</m:t>
                        </m:r>
                      </m:sub>
                    </m:sSub>
                    <m:r>
                      <a:rPr lang="en-US" sz="4500" b="0" i="1" smtClean="0">
                        <a:solidFill>
                          <a:schemeClr val="bg1"/>
                        </a:solidFill>
                        <a:latin typeface="Cambria Math" panose="02040503050406030204" pitchFamily="18" charset="0"/>
                      </a:rPr>
                      <m:t>, ¬</m:t>
                    </m:r>
                    <m:sSub>
                      <m:sSubPr>
                        <m:ctrlPr>
                          <a:rPr lang="en-US" sz="4500" b="0" i="1" smtClean="0">
                            <a:solidFill>
                              <a:schemeClr val="bg1"/>
                            </a:solidFill>
                            <a:latin typeface="Cambria Math" panose="02040503050406030204" pitchFamily="18" charset="0"/>
                          </a:rPr>
                        </m:ctrlPr>
                      </m:sSubPr>
                      <m:e>
                        <m:r>
                          <a:rPr lang="en-US" sz="4500" b="0" i="1" smtClean="0">
                            <a:solidFill>
                              <a:schemeClr val="bg1"/>
                            </a:solidFill>
                            <a:latin typeface="Cambria Math" panose="02040503050406030204" pitchFamily="18" charset="0"/>
                          </a:rPr>
                          <m:t>𝑥</m:t>
                        </m:r>
                      </m:e>
                      <m:sub>
                        <m:r>
                          <a:rPr lang="en-US" sz="4500" b="0" i="1" smtClean="0">
                            <a:solidFill>
                              <a:schemeClr val="bg1"/>
                            </a:solidFill>
                            <a:latin typeface="Cambria Math" panose="02040503050406030204" pitchFamily="18" charset="0"/>
                          </a:rPr>
                          <m:t>𝑛</m:t>
                        </m:r>
                      </m:sub>
                    </m:sSub>
                    <m:r>
                      <a:rPr lang="en-US" sz="4500" b="0" i="1" smtClean="0">
                        <a:solidFill>
                          <a:schemeClr val="bg1"/>
                        </a:solidFill>
                        <a:latin typeface="Cambria Math" panose="02040503050406030204" pitchFamily="18" charset="0"/>
                      </a:rPr>
                      <m:t>)</m:t>
                    </m:r>
                  </m:oMath>
                </a14:m>
                <a:endParaRPr lang="en-US" sz="4500" dirty="0">
                  <a:solidFill>
                    <a:schemeClr val="bg1"/>
                  </a:solidFill>
                  <a:latin typeface="Aptos" panose="020B0004020202020204" pitchFamily="34" charset="0"/>
                </a:endParaRPr>
              </a:p>
            </p:txBody>
          </p:sp>
        </mc:Choice>
        <mc:Fallback xmlns="">
          <p:sp>
            <p:nvSpPr>
              <p:cNvPr id="7" name="TextBox 6">
                <a:extLst>
                  <a:ext uri="{FF2B5EF4-FFF2-40B4-BE49-F238E27FC236}">
                    <a16:creationId xmlns:a16="http://schemas.microsoft.com/office/drawing/2014/main" id="{D8FB0375-2160-5D60-7318-90978DEF0380}"/>
                  </a:ext>
                </a:extLst>
              </p:cNvPr>
              <p:cNvSpPr txBox="1">
                <a:spLocks noRot="1" noChangeAspect="1" noMove="1" noResize="1" noEditPoints="1" noAdjustHandles="1" noChangeArrowheads="1" noChangeShapeType="1" noTextEdit="1"/>
              </p:cNvSpPr>
              <p:nvPr/>
            </p:nvSpPr>
            <p:spPr>
              <a:xfrm>
                <a:off x="19582989" y="13885797"/>
                <a:ext cx="18317497" cy="10649069"/>
              </a:xfrm>
              <a:prstGeom prst="rect">
                <a:avLst/>
              </a:prstGeom>
              <a:blipFill>
                <a:blip r:embed="rId14"/>
                <a:stretch>
                  <a:fillRect l="-1801" t="-1548" b="-1786"/>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BEDA88F7-BC62-AB2A-7CE6-60E997D362DD}"/>
              </a:ext>
            </a:extLst>
          </p:cNvPr>
          <p:cNvGraphicFramePr>
            <a:graphicFrameLocks noGrp="1"/>
          </p:cNvGraphicFramePr>
          <p:nvPr>
            <p:extLst>
              <p:ext uri="{D42A27DB-BD31-4B8C-83A1-F6EECF244321}">
                <p14:modId xmlns:p14="http://schemas.microsoft.com/office/powerpoint/2010/main" val="547710818"/>
              </p:ext>
            </p:extLst>
          </p:nvPr>
        </p:nvGraphicFramePr>
        <p:xfrm>
          <a:off x="15950582" y="25508549"/>
          <a:ext cx="21518315" cy="6035040"/>
        </p:xfrm>
        <a:graphic>
          <a:graphicData uri="http://schemas.openxmlformats.org/drawingml/2006/table">
            <a:tbl>
              <a:tblPr firstRow="1" bandRow="1">
                <a:solidFill>
                  <a:srgbClr val="363636">
                    <a:alpha val="25098"/>
                  </a:srgbClr>
                </a:solidFill>
                <a:tableStyleId>{073A0DAA-6AF3-43AB-8588-CEC1D06C72B9}</a:tableStyleId>
              </a:tblPr>
              <a:tblGrid>
                <a:gridCol w="4303663">
                  <a:extLst>
                    <a:ext uri="{9D8B030D-6E8A-4147-A177-3AD203B41FA5}">
                      <a16:colId xmlns:a16="http://schemas.microsoft.com/office/drawing/2014/main" val="832653021"/>
                    </a:ext>
                  </a:extLst>
                </a:gridCol>
                <a:gridCol w="4303663">
                  <a:extLst>
                    <a:ext uri="{9D8B030D-6E8A-4147-A177-3AD203B41FA5}">
                      <a16:colId xmlns:a16="http://schemas.microsoft.com/office/drawing/2014/main" val="1307409072"/>
                    </a:ext>
                  </a:extLst>
                </a:gridCol>
                <a:gridCol w="4303663">
                  <a:extLst>
                    <a:ext uri="{9D8B030D-6E8A-4147-A177-3AD203B41FA5}">
                      <a16:colId xmlns:a16="http://schemas.microsoft.com/office/drawing/2014/main" val="2928534687"/>
                    </a:ext>
                  </a:extLst>
                </a:gridCol>
                <a:gridCol w="4303663">
                  <a:extLst>
                    <a:ext uri="{9D8B030D-6E8A-4147-A177-3AD203B41FA5}">
                      <a16:colId xmlns:a16="http://schemas.microsoft.com/office/drawing/2014/main" val="3935413971"/>
                    </a:ext>
                  </a:extLst>
                </a:gridCol>
                <a:gridCol w="4303663">
                  <a:extLst>
                    <a:ext uri="{9D8B030D-6E8A-4147-A177-3AD203B41FA5}">
                      <a16:colId xmlns:a16="http://schemas.microsoft.com/office/drawing/2014/main" val="3568198553"/>
                    </a:ext>
                  </a:extLst>
                </a:gridCol>
              </a:tblGrid>
              <a:tr h="1456963">
                <a:tc>
                  <a:txBody>
                    <a:bodyPr/>
                    <a:lstStyle/>
                    <a:p>
                      <a:pPr algn="ctr"/>
                      <a:endParaRPr lang="en-US" sz="4500" dirty="0"/>
                    </a:p>
                  </a:txBody>
                  <a:tcPr>
                    <a:solidFill>
                      <a:schemeClr val="bg1">
                        <a:alpha val="25098"/>
                      </a:schemeClr>
                    </a:solidFill>
                  </a:tcPr>
                </a:tc>
                <a:tc>
                  <a:txBody>
                    <a:bodyPr/>
                    <a:lstStyle/>
                    <a:p>
                      <a:pPr algn="ctr"/>
                      <a:r>
                        <a:rPr lang="en-US" sz="4500"/>
                        <a:t>Clause Creation </a:t>
                      </a:r>
                      <a:r>
                        <a:rPr lang="en-US" sz="4500" dirty="0"/>
                        <a:t>(</a:t>
                      </a:r>
                      <a:r>
                        <a:rPr lang="en-US" sz="4500" dirty="0" err="1"/>
                        <a:t>ms</a:t>
                      </a:r>
                      <a:r>
                        <a:rPr lang="en-US" sz="4500" dirty="0"/>
                        <a:t>)</a:t>
                      </a:r>
                    </a:p>
                  </a:txBody>
                  <a:tcPr anchor="ctr">
                    <a:solidFill>
                      <a:schemeClr val="bg1">
                        <a:alpha val="25098"/>
                      </a:schemeClr>
                    </a:solidFill>
                  </a:tcPr>
                </a:tc>
                <a:tc>
                  <a:txBody>
                    <a:bodyPr/>
                    <a:lstStyle/>
                    <a:p>
                      <a:pPr algn="ctr"/>
                      <a:r>
                        <a:rPr lang="en-US" sz="4500" dirty="0"/>
                        <a:t>Our Model </a:t>
                      </a:r>
                    </a:p>
                    <a:p>
                      <a:pPr algn="ctr"/>
                      <a:r>
                        <a:rPr lang="en-US" sz="4500" dirty="0"/>
                        <a:t>(</a:t>
                      </a:r>
                      <a:r>
                        <a:rPr lang="en-US" sz="4500" dirty="0" err="1"/>
                        <a:t>ms</a:t>
                      </a:r>
                      <a:r>
                        <a:rPr lang="en-US" sz="4500" dirty="0"/>
                        <a:t>)</a:t>
                      </a:r>
                    </a:p>
                  </a:txBody>
                  <a:tcPr anchor="ctr">
                    <a:solidFill>
                      <a:schemeClr val="bg1">
                        <a:alpha val="25098"/>
                      </a:schemeClr>
                    </a:solidFill>
                  </a:tcPr>
                </a:tc>
                <a:tc>
                  <a:txBody>
                    <a:bodyPr/>
                    <a:lstStyle/>
                    <a:p>
                      <a:pPr algn="ctr"/>
                      <a:r>
                        <a:rPr lang="en-US" sz="4500" dirty="0" err="1"/>
                        <a:t>PyCoSAT</a:t>
                      </a:r>
                      <a:r>
                        <a:rPr lang="en-US" sz="4500" dirty="0"/>
                        <a:t> </a:t>
                      </a:r>
                    </a:p>
                    <a:p>
                      <a:pPr algn="ctr"/>
                      <a:r>
                        <a:rPr lang="en-US" sz="4500" dirty="0"/>
                        <a:t>(</a:t>
                      </a:r>
                      <a:r>
                        <a:rPr lang="en-US" sz="4500" dirty="0" err="1"/>
                        <a:t>ms</a:t>
                      </a:r>
                      <a:r>
                        <a:rPr lang="en-US" sz="4500" dirty="0"/>
                        <a:t>)</a:t>
                      </a:r>
                    </a:p>
                  </a:txBody>
                  <a:tcPr anchor="ctr">
                    <a:solidFill>
                      <a:schemeClr val="bg1">
                        <a:alpha val="25098"/>
                      </a:schemeClr>
                    </a:solidFill>
                  </a:tcPr>
                </a:tc>
                <a:tc>
                  <a:txBody>
                    <a:bodyPr/>
                    <a:lstStyle/>
                    <a:p>
                      <a:pPr algn="ctr"/>
                      <a:r>
                        <a:rPr lang="en-US" sz="4500" dirty="0" err="1"/>
                        <a:t>PySAT</a:t>
                      </a:r>
                      <a:r>
                        <a:rPr lang="en-US" sz="4500" dirty="0"/>
                        <a:t> </a:t>
                      </a:r>
                    </a:p>
                    <a:p>
                      <a:pPr algn="ctr"/>
                      <a:r>
                        <a:rPr lang="en-US" sz="4500" dirty="0"/>
                        <a:t>(</a:t>
                      </a:r>
                      <a:r>
                        <a:rPr lang="en-US" sz="4500" dirty="0" err="1"/>
                        <a:t>ms</a:t>
                      </a:r>
                      <a:r>
                        <a:rPr lang="en-US" sz="4500" dirty="0"/>
                        <a:t>)</a:t>
                      </a:r>
                    </a:p>
                  </a:txBody>
                  <a:tcPr anchor="ctr">
                    <a:solidFill>
                      <a:schemeClr val="bg1">
                        <a:alpha val="25098"/>
                      </a:schemeClr>
                    </a:solidFill>
                  </a:tcPr>
                </a:tc>
                <a:extLst>
                  <a:ext uri="{0D108BD9-81ED-4DB2-BD59-A6C34878D82A}">
                    <a16:rowId xmlns:a16="http://schemas.microsoft.com/office/drawing/2014/main" val="1770065223"/>
                  </a:ext>
                </a:extLst>
              </a:tr>
              <a:tr h="677066">
                <a:tc>
                  <a:txBody>
                    <a:bodyPr/>
                    <a:lstStyle/>
                    <a:p>
                      <a:r>
                        <a:rPr lang="en-US" sz="4400" dirty="0">
                          <a:solidFill>
                            <a:schemeClr val="bg1"/>
                          </a:solidFill>
                        </a:rPr>
                        <a:t>6x6</a:t>
                      </a:r>
                    </a:p>
                  </a:txBody>
                  <a:tcPr>
                    <a:solidFill>
                      <a:schemeClr val="bg1">
                        <a:alpha val="25098"/>
                      </a:schemeClr>
                    </a:solidFill>
                  </a:tcPr>
                </a:tc>
                <a:tc>
                  <a:txBody>
                    <a:bodyPr/>
                    <a:lstStyle/>
                    <a:p>
                      <a:r>
                        <a:rPr lang="en-US" sz="4400" dirty="0">
                          <a:solidFill>
                            <a:schemeClr val="bg1"/>
                          </a:solidFill>
                        </a:rPr>
                        <a:t>10.867</a:t>
                      </a:r>
                    </a:p>
                  </a:txBody>
                  <a:tcPr>
                    <a:solidFill>
                      <a:schemeClr val="bg1">
                        <a:alpha val="25098"/>
                      </a:schemeClr>
                    </a:solidFill>
                  </a:tcPr>
                </a:tc>
                <a:tc>
                  <a:txBody>
                    <a:bodyPr/>
                    <a:lstStyle/>
                    <a:p>
                      <a:r>
                        <a:rPr lang="en-US" sz="4400" dirty="0">
                          <a:solidFill>
                            <a:schemeClr val="bg1"/>
                          </a:solidFill>
                        </a:rPr>
                        <a:t>33.213</a:t>
                      </a:r>
                    </a:p>
                  </a:txBody>
                  <a:tcPr>
                    <a:solidFill>
                      <a:schemeClr val="bg1">
                        <a:alpha val="25098"/>
                      </a:schemeClr>
                    </a:solidFill>
                  </a:tcPr>
                </a:tc>
                <a:tc>
                  <a:txBody>
                    <a:bodyPr/>
                    <a:lstStyle/>
                    <a:p>
                      <a:r>
                        <a:rPr lang="en-US" sz="4400" dirty="0">
                          <a:solidFill>
                            <a:schemeClr val="bg1"/>
                          </a:solidFill>
                        </a:rPr>
                        <a:t>1.718</a:t>
                      </a:r>
                    </a:p>
                  </a:txBody>
                  <a:tcPr>
                    <a:solidFill>
                      <a:schemeClr val="bg1">
                        <a:alpha val="25098"/>
                      </a:schemeClr>
                    </a:solidFill>
                  </a:tcPr>
                </a:tc>
                <a:tc>
                  <a:txBody>
                    <a:bodyPr/>
                    <a:lstStyle/>
                    <a:p>
                      <a:r>
                        <a:rPr lang="en-US" sz="4400" dirty="0">
                          <a:solidFill>
                            <a:schemeClr val="bg1"/>
                          </a:solidFill>
                        </a:rPr>
                        <a:t>2.220</a:t>
                      </a:r>
                    </a:p>
                  </a:txBody>
                  <a:tcPr>
                    <a:solidFill>
                      <a:schemeClr val="bg1">
                        <a:alpha val="25098"/>
                      </a:schemeClr>
                    </a:solidFill>
                  </a:tcPr>
                </a:tc>
                <a:extLst>
                  <a:ext uri="{0D108BD9-81ED-4DB2-BD59-A6C34878D82A}">
                    <a16:rowId xmlns:a16="http://schemas.microsoft.com/office/drawing/2014/main" val="1337039894"/>
                  </a:ext>
                </a:extLst>
              </a:tr>
              <a:tr h="677066">
                <a:tc>
                  <a:txBody>
                    <a:bodyPr/>
                    <a:lstStyle/>
                    <a:p>
                      <a:r>
                        <a:rPr lang="en-US" sz="4400" dirty="0">
                          <a:solidFill>
                            <a:schemeClr val="bg1"/>
                          </a:solidFill>
                        </a:rPr>
                        <a:t>7x7</a:t>
                      </a:r>
                    </a:p>
                  </a:txBody>
                  <a:tcPr>
                    <a:solidFill>
                      <a:schemeClr val="bg1">
                        <a:alpha val="25098"/>
                      </a:schemeClr>
                    </a:solidFill>
                  </a:tcPr>
                </a:tc>
                <a:tc>
                  <a:txBody>
                    <a:bodyPr/>
                    <a:lstStyle/>
                    <a:p>
                      <a:r>
                        <a:rPr lang="en-US" sz="4400" dirty="0">
                          <a:solidFill>
                            <a:schemeClr val="bg1"/>
                          </a:solidFill>
                        </a:rPr>
                        <a:t>20.849</a:t>
                      </a:r>
                    </a:p>
                  </a:txBody>
                  <a:tcPr>
                    <a:solidFill>
                      <a:schemeClr val="bg1">
                        <a:alpha val="25098"/>
                      </a:schemeClr>
                    </a:solidFill>
                  </a:tcPr>
                </a:tc>
                <a:tc>
                  <a:txBody>
                    <a:bodyPr/>
                    <a:lstStyle/>
                    <a:p>
                      <a:r>
                        <a:rPr lang="en-US" sz="4400" dirty="0">
                          <a:solidFill>
                            <a:schemeClr val="bg1"/>
                          </a:solidFill>
                        </a:rPr>
                        <a:t>89.550</a:t>
                      </a:r>
                    </a:p>
                  </a:txBody>
                  <a:tcPr>
                    <a:solidFill>
                      <a:schemeClr val="bg1">
                        <a:alpha val="25098"/>
                      </a:schemeClr>
                    </a:solidFill>
                  </a:tcPr>
                </a:tc>
                <a:tc>
                  <a:txBody>
                    <a:bodyPr/>
                    <a:lstStyle/>
                    <a:p>
                      <a:r>
                        <a:rPr lang="en-US" sz="4400" dirty="0">
                          <a:solidFill>
                            <a:schemeClr val="bg1"/>
                          </a:solidFill>
                        </a:rPr>
                        <a:t>3.196</a:t>
                      </a:r>
                    </a:p>
                  </a:txBody>
                  <a:tcPr>
                    <a:solidFill>
                      <a:schemeClr val="bg1">
                        <a:alpha val="25098"/>
                      </a:schemeClr>
                    </a:solidFill>
                  </a:tcPr>
                </a:tc>
                <a:tc>
                  <a:txBody>
                    <a:bodyPr/>
                    <a:lstStyle/>
                    <a:p>
                      <a:r>
                        <a:rPr lang="en-US" sz="4400" dirty="0">
                          <a:solidFill>
                            <a:schemeClr val="bg1"/>
                          </a:solidFill>
                        </a:rPr>
                        <a:t>2.963</a:t>
                      </a:r>
                    </a:p>
                  </a:txBody>
                  <a:tcPr>
                    <a:solidFill>
                      <a:schemeClr val="bg1">
                        <a:alpha val="25098"/>
                      </a:schemeClr>
                    </a:solidFill>
                  </a:tcPr>
                </a:tc>
                <a:extLst>
                  <a:ext uri="{0D108BD9-81ED-4DB2-BD59-A6C34878D82A}">
                    <a16:rowId xmlns:a16="http://schemas.microsoft.com/office/drawing/2014/main" val="2831045886"/>
                  </a:ext>
                </a:extLst>
              </a:tr>
              <a:tr h="677066">
                <a:tc>
                  <a:txBody>
                    <a:bodyPr/>
                    <a:lstStyle/>
                    <a:p>
                      <a:r>
                        <a:rPr lang="en-US" sz="4400" dirty="0">
                          <a:solidFill>
                            <a:schemeClr val="bg1"/>
                          </a:solidFill>
                        </a:rPr>
                        <a:t>8x8</a:t>
                      </a:r>
                    </a:p>
                  </a:txBody>
                  <a:tcPr>
                    <a:solidFill>
                      <a:schemeClr val="bg1">
                        <a:alpha val="25098"/>
                      </a:schemeClr>
                    </a:solidFill>
                  </a:tcPr>
                </a:tc>
                <a:tc>
                  <a:txBody>
                    <a:bodyPr/>
                    <a:lstStyle/>
                    <a:p>
                      <a:r>
                        <a:rPr lang="en-US" sz="4400" dirty="0">
                          <a:solidFill>
                            <a:schemeClr val="bg1"/>
                          </a:solidFill>
                        </a:rPr>
                        <a:t>27.273</a:t>
                      </a:r>
                    </a:p>
                  </a:txBody>
                  <a:tcPr>
                    <a:solidFill>
                      <a:schemeClr val="bg1">
                        <a:alpha val="25098"/>
                      </a:schemeClr>
                    </a:solidFill>
                  </a:tcPr>
                </a:tc>
                <a:tc>
                  <a:txBody>
                    <a:bodyPr/>
                    <a:lstStyle/>
                    <a:p>
                      <a:r>
                        <a:rPr lang="en-US" sz="4400" dirty="0">
                          <a:solidFill>
                            <a:schemeClr val="bg1"/>
                          </a:solidFill>
                        </a:rPr>
                        <a:t>166.891</a:t>
                      </a:r>
                    </a:p>
                  </a:txBody>
                  <a:tcPr>
                    <a:solidFill>
                      <a:schemeClr val="bg1">
                        <a:alpha val="25098"/>
                      </a:schemeClr>
                    </a:solidFill>
                  </a:tcPr>
                </a:tc>
                <a:tc>
                  <a:txBody>
                    <a:bodyPr/>
                    <a:lstStyle/>
                    <a:p>
                      <a:r>
                        <a:rPr lang="en-US" sz="4400" dirty="0">
                          <a:solidFill>
                            <a:schemeClr val="bg1"/>
                          </a:solidFill>
                        </a:rPr>
                        <a:t>6.348</a:t>
                      </a:r>
                    </a:p>
                  </a:txBody>
                  <a:tcPr>
                    <a:solidFill>
                      <a:schemeClr val="bg1">
                        <a:alpha val="25098"/>
                      </a:schemeClr>
                    </a:solidFill>
                  </a:tcPr>
                </a:tc>
                <a:tc>
                  <a:txBody>
                    <a:bodyPr/>
                    <a:lstStyle/>
                    <a:p>
                      <a:r>
                        <a:rPr lang="en-US" sz="4400" dirty="0">
                          <a:solidFill>
                            <a:schemeClr val="bg1"/>
                          </a:solidFill>
                        </a:rPr>
                        <a:t>5.544</a:t>
                      </a:r>
                    </a:p>
                  </a:txBody>
                  <a:tcPr>
                    <a:solidFill>
                      <a:schemeClr val="bg1">
                        <a:alpha val="25098"/>
                      </a:schemeClr>
                    </a:solidFill>
                  </a:tcPr>
                </a:tc>
                <a:extLst>
                  <a:ext uri="{0D108BD9-81ED-4DB2-BD59-A6C34878D82A}">
                    <a16:rowId xmlns:a16="http://schemas.microsoft.com/office/drawing/2014/main" val="1894282114"/>
                  </a:ext>
                </a:extLst>
              </a:tr>
              <a:tr h="677066">
                <a:tc>
                  <a:txBody>
                    <a:bodyPr/>
                    <a:lstStyle/>
                    <a:p>
                      <a:r>
                        <a:rPr lang="en-US" sz="4400" dirty="0">
                          <a:solidFill>
                            <a:schemeClr val="bg1"/>
                          </a:solidFill>
                        </a:rPr>
                        <a:t>9x9</a:t>
                      </a:r>
                    </a:p>
                  </a:txBody>
                  <a:tcPr>
                    <a:solidFill>
                      <a:schemeClr val="bg1">
                        <a:alpha val="25098"/>
                      </a:schemeClr>
                    </a:solidFill>
                  </a:tcPr>
                </a:tc>
                <a:tc>
                  <a:txBody>
                    <a:bodyPr/>
                    <a:lstStyle/>
                    <a:p>
                      <a:r>
                        <a:rPr lang="en-US" sz="4400" dirty="0">
                          <a:solidFill>
                            <a:schemeClr val="bg1"/>
                          </a:solidFill>
                        </a:rPr>
                        <a:t>41.320</a:t>
                      </a:r>
                    </a:p>
                  </a:txBody>
                  <a:tcPr>
                    <a:solidFill>
                      <a:schemeClr val="bg1">
                        <a:alpha val="25098"/>
                      </a:schemeClr>
                    </a:solidFill>
                  </a:tcPr>
                </a:tc>
                <a:tc>
                  <a:txBody>
                    <a:bodyPr/>
                    <a:lstStyle/>
                    <a:p>
                      <a:r>
                        <a:rPr lang="en-US" sz="4400" dirty="0">
                          <a:solidFill>
                            <a:schemeClr val="bg1"/>
                          </a:solidFill>
                        </a:rPr>
                        <a:t>336.799</a:t>
                      </a:r>
                    </a:p>
                  </a:txBody>
                  <a:tcPr>
                    <a:solidFill>
                      <a:schemeClr val="bg1">
                        <a:alpha val="25098"/>
                      </a:schemeClr>
                    </a:solidFill>
                  </a:tcPr>
                </a:tc>
                <a:tc>
                  <a:txBody>
                    <a:bodyPr/>
                    <a:lstStyle/>
                    <a:p>
                      <a:r>
                        <a:rPr lang="en-US" sz="4400" dirty="0">
                          <a:solidFill>
                            <a:schemeClr val="bg1"/>
                          </a:solidFill>
                        </a:rPr>
                        <a:t>5.564</a:t>
                      </a:r>
                    </a:p>
                  </a:txBody>
                  <a:tcPr>
                    <a:solidFill>
                      <a:schemeClr val="bg1">
                        <a:alpha val="25098"/>
                      </a:schemeClr>
                    </a:solidFill>
                  </a:tcPr>
                </a:tc>
                <a:tc>
                  <a:txBody>
                    <a:bodyPr/>
                    <a:lstStyle/>
                    <a:p>
                      <a:r>
                        <a:rPr lang="en-US" sz="4400" dirty="0">
                          <a:solidFill>
                            <a:schemeClr val="bg1"/>
                          </a:solidFill>
                        </a:rPr>
                        <a:t>8.413</a:t>
                      </a:r>
                    </a:p>
                  </a:txBody>
                  <a:tcPr>
                    <a:solidFill>
                      <a:schemeClr val="bg1">
                        <a:alpha val="25098"/>
                      </a:schemeClr>
                    </a:solidFill>
                  </a:tcPr>
                </a:tc>
                <a:extLst>
                  <a:ext uri="{0D108BD9-81ED-4DB2-BD59-A6C34878D82A}">
                    <a16:rowId xmlns:a16="http://schemas.microsoft.com/office/drawing/2014/main" val="518985499"/>
                  </a:ext>
                </a:extLst>
              </a:tr>
              <a:tr h="677066">
                <a:tc>
                  <a:txBody>
                    <a:bodyPr/>
                    <a:lstStyle/>
                    <a:p>
                      <a:r>
                        <a:rPr lang="en-US" sz="4400" dirty="0">
                          <a:solidFill>
                            <a:schemeClr val="bg1"/>
                          </a:solidFill>
                        </a:rPr>
                        <a:t>10x10</a:t>
                      </a:r>
                    </a:p>
                  </a:txBody>
                  <a:tcPr>
                    <a:solidFill>
                      <a:schemeClr val="bg1">
                        <a:alpha val="25098"/>
                      </a:schemeClr>
                    </a:solidFill>
                  </a:tcPr>
                </a:tc>
                <a:tc>
                  <a:txBody>
                    <a:bodyPr/>
                    <a:lstStyle/>
                    <a:p>
                      <a:r>
                        <a:rPr lang="en-US" sz="4400" dirty="0">
                          <a:solidFill>
                            <a:schemeClr val="bg1"/>
                          </a:solidFill>
                        </a:rPr>
                        <a:t>57.983</a:t>
                      </a:r>
                    </a:p>
                  </a:txBody>
                  <a:tcPr>
                    <a:solidFill>
                      <a:schemeClr val="bg1">
                        <a:alpha val="25098"/>
                      </a:schemeClr>
                    </a:solidFill>
                  </a:tcPr>
                </a:tc>
                <a:tc>
                  <a:txBody>
                    <a:bodyPr/>
                    <a:lstStyle/>
                    <a:p>
                      <a:r>
                        <a:rPr lang="en-US" sz="4400" dirty="0">
                          <a:solidFill>
                            <a:schemeClr val="bg1"/>
                          </a:solidFill>
                        </a:rPr>
                        <a:t>594.686</a:t>
                      </a:r>
                    </a:p>
                  </a:txBody>
                  <a:tcPr>
                    <a:solidFill>
                      <a:schemeClr val="bg1">
                        <a:alpha val="25098"/>
                      </a:schemeClr>
                    </a:solidFill>
                  </a:tcPr>
                </a:tc>
                <a:tc>
                  <a:txBody>
                    <a:bodyPr/>
                    <a:lstStyle/>
                    <a:p>
                      <a:r>
                        <a:rPr lang="en-US" sz="4400" dirty="0">
                          <a:solidFill>
                            <a:schemeClr val="bg1"/>
                          </a:solidFill>
                        </a:rPr>
                        <a:t>11.762</a:t>
                      </a:r>
                    </a:p>
                  </a:txBody>
                  <a:tcPr>
                    <a:solidFill>
                      <a:schemeClr val="bg1">
                        <a:alpha val="25098"/>
                      </a:schemeClr>
                    </a:solidFill>
                  </a:tcPr>
                </a:tc>
                <a:tc>
                  <a:txBody>
                    <a:bodyPr/>
                    <a:lstStyle/>
                    <a:p>
                      <a:r>
                        <a:rPr lang="en-US" sz="4400" dirty="0">
                          <a:solidFill>
                            <a:schemeClr val="bg1"/>
                          </a:solidFill>
                        </a:rPr>
                        <a:t>15.043</a:t>
                      </a:r>
                    </a:p>
                  </a:txBody>
                  <a:tcPr>
                    <a:solidFill>
                      <a:schemeClr val="bg1">
                        <a:alpha val="25098"/>
                      </a:schemeClr>
                    </a:solidFill>
                  </a:tcPr>
                </a:tc>
                <a:extLst>
                  <a:ext uri="{0D108BD9-81ED-4DB2-BD59-A6C34878D82A}">
                    <a16:rowId xmlns:a16="http://schemas.microsoft.com/office/drawing/2014/main" val="1330892370"/>
                  </a:ext>
                </a:extLst>
              </a:tr>
              <a:tr h="677066">
                <a:tc>
                  <a:txBody>
                    <a:bodyPr/>
                    <a:lstStyle/>
                    <a:p>
                      <a:r>
                        <a:rPr lang="en-US" sz="4400" dirty="0">
                          <a:solidFill>
                            <a:schemeClr val="bg1"/>
                          </a:solidFill>
                        </a:rPr>
                        <a:t>12x12</a:t>
                      </a:r>
                    </a:p>
                  </a:txBody>
                  <a:tcPr>
                    <a:solidFill>
                      <a:schemeClr val="bg1">
                        <a:alpha val="25098"/>
                      </a:schemeClr>
                    </a:solidFill>
                  </a:tcPr>
                </a:tc>
                <a:tc>
                  <a:txBody>
                    <a:bodyPr/>
                    <a:lstStyle/>
                    <a:p>
                      <a:r>
                        <a:rPr lang="en-US" sz="4400" dirty="0">
                          <a:solidFill>
                            <a:schemeClr val="bg1"/>
                          </a:solidFill>
                        </a:rPr>
                        <a:t>121.185</a:t>
                      </a:r>
                    </a:p>
                  </a:txBody>
                  <a:tcPr>
                    <a:solidFill>
                      <a:schemeClr val="bg1">
                        <a:alpha val="25098"/>
                      </a:schemeClr>
                    </a:solidFill>
                  </a:tcPr>
                </a:tc>
                <a:tc>
                  <a:txBody>
                    <a:bodyPr/>
                    <a:lstStyle/>
                    <a:p>
                      <a:r>
                        <a:rPr lang="en-US" sz="4400" dirty="0">
                          <a:solidFill>
                            <a:schemeClr val="bg1"/>
                          </a:solidFill>
                        </a:rPr>
                        <a:t>1167.734</a:t>
                      </a:r>
                    </a:p>
                  </a:txBody>
                  <a:tcPr>
                    <a:solidFill>
                      <a:schemeClr val="bg1">
                        <a:alpha val="25098"/>
                      </a:schemeClr>
                    </a:solidFill>
                  </a:tcPr>
                </a:tc>
                <a:tc>
                  <a:txBody>
                    <a:bodyPr/>
                    <a:lstStyle/>
                    <a:p>
                      <a:r>
                        <a:rPr lang="en-US" sz="4400" dirty="0">
                          <a:solidFill>
                            <a:schemeClr val="bg1"/>
                          </a:solidFill>
                        </a:rPr>
                        <a:t>20.290</a:t>
                      </a:r>
                    </a:p>
                  </a:txBody>
                  <a:tcPr>
                    <a:solidFill>
                      <a:schemeClr val="bg1">
                        <a:alpha val="25098"/>
                      </a:schemeClr>
                    </a:solidFill>
                  </a:tcPr>
                </a:tc>
                <a:tc>
                  <a:txBody>
                    <a:bodyPr/>
                    <a:lstStyle/>
                    <a:p>
                      <a:r>
                        <a:rPr lang="en-US" sz="4400" dirty="0">
                          <a:solidFill>
                            <a:schemeClr val="bg1"/>
                          </a:solidFill>
                        </a:rPr>
                        <a:t>24.422</a:t>
                      </a:r>
                    </a:p>
                  </a:txBody>
                  <a:tcPr>
                    <a:solidFill>
                      <a:schemeClr val="bg1">
                        <a:alpha val="25098"/>
                      </a:schemeClr>
                    </a:solidFill>
                  </a:tcPr>
                </a:tc>
                <a:extLst>
                  <a:ext uri="{0D108BD9-81ED-4DB2-BD59-A6C34878D82A}">
                    <a16:rowId xmlns:a16="http://schemas.microsoft.com/office/drawing/2014/main" val="1868758288"/>
                  </a:ext>
                </a:extLst>
              </a:tr>
            </a:tbl>
          </a:graphicData>
        </a:graphic>
      </p:graphicFrame>
      <p:pic>
        <p:nvPicPr>
          <p:cNvPr id="13" name="Picture 12" descr="A colorful lines on a black grid&#10;&#10;AI-generated content may be incorrect.">
            <a:extLst>
              <a:ext uri="{FF2B5EF4-FFF2-40B4-BE49-F238E27FC236}">
                <a16:creationId xmlns:a16="http://schemas.microsoft.com/office/drawing/2014/main" id="{18CAFD7C-1DB7-A304-7C8F-D11C1C9706D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027310" y="3732658"/>
            <a:ext cx="8992830" cy="8992830"/>
          </a:xfrm>
          <a:prstGeom prst="rect">
            <a:avLst/>
          </a:prstGeom>
        </p:spPr>
      </p:pic>
    </p:spTree>
    <p:extLst>
      <p:ext uri="{BB962C8B-B14F-4D97-AF65-F5344CB8AC3E}">
        <p14:creationId xmlns:p14="http://schemas.microsoft.com/office/powerpoint/2010/main" val="29262016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1625</TotalTime>
  <Words>543</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Cambria Math</vt:lpstr>
      <vt:lpstr>Courier New</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Lampert, Harrison</dc:creator>
  <cp:lastModifiedBy>harry lampert</cp:lastModifiedBy>
  <cp:revision>3</cp:revision>
  <dcterms:created xsi:type="dcterms:W3CDTF">2025-04-28T00:25:08Z</dcterms:created>
  <dcterms:modified xsi:type="dcterms:W3CDTF">2025-04-29T14:54:59Z</dcterms:modified>
</cp:coreProperties>
</file>