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0" r:id="rId16"/>
    <p:sldId id="278" r:id="rId17"/>
    <p:sldId id="279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lberto Esteban Villamizar" initials="LAEV" lastIdx="1" clrIdx="0">
    <p:extLst>
      <p:ext uri="{19B8F6BF-5375-455C-9EA6-DF929625EA0E}">
        <p15:presenceInfo xmlns:p15="http://schemas.microsoft.com/office/powerpoint/2012/main" userId="S::lesteban@unipamplona.edu.co::3cf2e5e0-9015-48d5-b82b-b09615f1fe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3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CO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33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5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5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5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5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CO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CO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1878438-59D7-495F-8FFD-8A4201AE337F}" type="slidenum">
              <a:rPr lang="es-CO" sz="1400" b="0" strike="noStrike" spc="-1">
                <a:latin typeface="Times New Roman"/>
              </a:rPr>
              <a:t>‹Nº›</a:t>
            </a:fld>
            <a:endParaRPr lang="es-CO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2592000" y="3915000"/>
            <a:ext cx="6408000" cy="5940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adroTexto 41"/>
          <p:cNvSpPr txBox="1"/>
          <p:nvPr/>
        </p:nvSpPr>
        <p:spPr>
          <a:xfrm>
            <a:off x="4107960" y="178200"/>
            <a:ext cx="5108040" cy="5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Aplicación web Cliente Servidor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2664000" y="972000"/>
            <a:ext cx="5883480" cy="2124000"/>
          </a:xfrm>
          <a:prstGeom prst="rect">
            <a:avLst/>
          </a:prstGeom>
          <a:ln w="0">
            <a:noFill/>
          </a:ln>
        </p:spPr>
      </p:pic>
      <p:sp>
        <p:nvSpPr>
          <p:cNvPr id="44" name="Rectángulo 43"/>
          <p:cNvSpPr/>
          <p:nvPr/>
        </p:nvSpPr>
        <p:spPr>
          <a:xfrm>
            <a:off x="2592000" y="3213000"/>
            <a:ext cx="6408000" cy="59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adroTexto 44"/>
          <p:cNvSpPr txBox="1"/>
          <p:nvPr/>
        </p:nvSpPr>
        <p:spPr>
          <a:xfrm>
            <a:off x="792000" y="3375000"/>
            <a:ext cx="150516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Visualización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48000" y="4087080"/>
            <a:ext cx="17017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Procesamiento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25520" y="4779000"/>
            <a:ext cx="187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Almacenamiento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592000" y="3915000"/>
            <a:ext cx="6408000" cy="513000"/>
          </a:xfrm>
          <a:prstGeom prst="rect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Rectángulo 48"/>
          <p:cNvSpPr/>
          <p:nvPr/>
        </p:nvSpPr>
        <p:spPr>
          <a:xfrm>
            <a:off x="2592000" y="4617000"/>
            <a:ext cx="6408000" cy="594000"/>
          </a:xfrm>
          <a:prstGeom prst="rect">
            <a:avLst/>
          </a:prstGeom>
          <a:solidFill>
            <a:srgbClr val="81370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onector recto 49"/>
          <p:cNvSpPr/>
          <p:nvPr/>
        </p:nvSpPr>
        <p:spPr>
          <a:xfrm flipV="1">
            <a:off x="2592000" y="3240000"/>
            <a:ext cx="3744000" cy="1971000"/>
          </a:xfrm>
          <a:prstGeom prst="line">
            <a:avLst/>
          </a:prstGeom>
          <a:ln w="76320">
            <a:solidFill>
              <a:srgbClr val="FF0000"/>
            </a:solidFill>
            <a:custDash>
              <a:ds d="6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adroTexto 50"/>
          <p:cNvSpPr txBox="1"/>
          <p:nvPr/>
        </p:nvSpPr>
        <p:spPr>
          <a:xfrm>
            <a:off x="7560000" y="5346000"/>
            <a:ext cx="1728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servidor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126"/>
          <p:cNvPicPr/>
          <p:nvPr/>
        </p:nvPicPr>
        <p:blipFill>
          <a:blip r:embed="rId2"/>
          <a:stretch/>
        </p:blipFill>
        <p:spPr>
          <a:xfrm>
            <a:off x="111600" y="154440"/>
            <a:ext cx="9878040" cy="536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ector recto 127"/>
          <p:cNvSpPr/>
          <p:nvPr/>
        </p:nvSpPr>
        <p:spPr>
          <a:xfrm>
            <a:off x="1728000" y="107640"/>
            <a:ext cx="72000" cy="5454000"/>
          </a:xfrm>
          <a:prstGeom prst="line">
            <a:avLst/>
          </a:prstGeom>
          <a:ln w="1908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adroTexto 128"/>
          <p:cNvSpPr txBox="1"/>
          <p:nvPr/>
        </p:nvSpPr>
        <p:spPr>
          <a:xfrm>
            <a:off x="180000" y="3645000"/>
            <a:ext cx="9655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150480" y="70200"/>
            <a:ext cx="143352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</a:t>
            </a:r>
          </a:p>
          <a:p>
            <a:r>
              <a:rPr lang="es-CO" sz="2400" b="0" strike="noStrike" spc="-1">
                <a:latin typeface="Arial"/>
              </a:rPr>
              <a:t>Cliente</a:t>
            </a:r>
          </a:p>
        </p:txBody>
      </p:sp>
      <p:sp>
        <p:nvSpPr>
          <p:cNvPr id="131" name="CuadroTexto 130"/>
          <p:cNvSpPr txBox="1"/>
          <p:nvPr/>
        </p:nvSpPr>
        <p:spPr>
          <a:xfrm rot="21581400">
            <a:off x="1883151" y="104470"/>
            <a:ext cx="382442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 dirty="0">
                <a:latin typeface="Arial"/>
              </a:rPr>
              <a:t>Maquina  Servidor</a:t>
            </a:r>
          </a:p>
        </p:txBody>
      </p:sp>
      <p:sp>
        <p:nvSpPr>
          <p:cNvPr id="132" name="CuadroTexto 131"/>
          <p:cNvSpPr txBox="1"/>
          <p:nvPr/>
        </p:nvSpPr>
        <p:spPr>
          <a:xfrm rot="16115400">
            <a:off x="5599440" y="2630520"/>
            <a:ext cx="2160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Modelo Vista y Control</a:t>
            </a:r>
          </a:p>
        </p:txBody>
      </p:sp>
      <p:grpSp>
        <p:nvGrpSpPr>
          <p:cNvPr id="133" name="Grupo 132"/>
          <p:cNvGrpSpPr/>
          <p:nvPr/>
        </p:nvGrpSpPr>
        <p:grpSpPr>
          <a:xfrm>
            <a:off x="324000" y="2214000"/>
            <a:ext cx="648000" cy="1161000"/>
            <a:chOff x="324000" y="2214000"/>
            <a:chExt cx="648000" cy="1161000"/>
          </a:xfrm>
        </p:grpSpPr>
        <p:sp>
          <p:nvSpPr>
            <p:cNvPr id="134" name="Cara sonriente 133"/>
            <p:cNvSpPr/>
            <p:nvPr/>
          </p:nvSpPr>
          <p:spPr>
            <a:xfrm>
              <a:off x="432000" y="2214000"/>
              <a:ext cx="360000" cy="270000"/>
            </a:xfrm>
            <a:prstGeom prst="smileyFace">
              <a:avLst>
                <a:gd name="adj" fmla="val 9282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onector recto 134"/>
            <p:cNvSpPr/>
            <p:nvPr/>
          </p:nvSpPr>
          <p:spPr>
            <a:xfrm>
              <a:off x="612000" y="2511000"/>
              <a:ext cx="0" cy="540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onector recto 135"/>
            <p:cNvSpPr/>
            <p:nvPr/>
          </p:nvSpPr>
          <p:spPr>
            <a:xfrm flipH="1">
              <a:off x="324000" y="3051000"/>
              <a:ext cx="288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onector recto 136"/>
            <p:cNvSpPr/>
            <p:nvPr/>
          </p:nvSpPr>
          <p:spPr>
            <a:xfrm flipH="1" flipV="1">
              <a:off x="612000" y="3051000"/>
              <a:ext cx="360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onector recto 137"/>
            <p:cNvSpPr/>
            <p:nvPr/>
          </p:nvSpPr>
          <p:spPr>
            <a:xfrm flipH="1">
              <a:off x="324000" y="2592000"/>
              <a:ext cx="288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onector recto 138"/>
            <p:cNvSpPr/>
            <p:nvPr/>
          </p:nvSpPr>
          <p:spPr>
            <a:xfrm>
              <a:off x="612000" y="2592000"/>
              <a:ext cx="360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Cilindro 139"/>
          <p:cNvSpPr/>
          <p:nvPr/>
        </p:nvSpPr>
        <p:spPr>
          <a:xfrm>
            <a:off x="8208000" y="4158000"/>
            <a:ext cx="1224000" cy="594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DB</a:t>
            </a:r>
          </a:p>
        </p:txBody>
      </p:sp>
      <p:cxnSp>
        <p:nvCxnSpPr>
          <p:cNvPr id="141" name="Conector: curvado 140"/>
          <p:cNvCxnSpPr>
            <a:cxnSpLocks/>
            <a:stCxn id="4" idx="2"/>
            <a:endCxn id="140" idx="4"/>
          </p:cNvCxnSpPr>
          <p:nvPr/>
        </p:nvCxnSpPr>
        <p:spPr>
          <a:xfrm rot="16200000" flipH="1">
            <a:off x="8258343" y="3281342"/>
            <a:ext cx="1166143" cy="1181171"/>
          </a:xfrm>
          <a:prstGeom prst="curvedConnector4">
            <a:avLst>
              <a:gd name="adj1" fmla="val 37266"/>
              <a:gd name="adj2" fmla="val 119354"/>
            </a:avLst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142" name="Conector: curvado 141"/>
          <p:cNvCxnSpPr>
            <a:cxnSpLocks/>
            <a:stCxn id="140" idx="1"/>
            <a:endCxn id="4" idx="2"/>
          </p:cNvCxnSpPr>
          <p:nvPr/>
        </p:nvCxnSpPr>
        <p:spPr>
          <a:xfrm rot="16200000" flipV="1">
            <a:off x="8100844" y="3438843"/>
            <a:ext cx="869143" cy="569171"/>
          </a:xfrm>
          <a:prstGeom prst="curvedConnector3">
            <a:avLst>
              <a:gd name="adj1" fmla="val 50000"/>
            </a:avLst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143" name="CuadroTexto 142"/>
          <p:cNvSpPr txBox="1"/>
          <p:nvPr/>
        </p:nvSpPr>
        <p:spPr>
          <a:xfrm>
            <a:off x="9083340" y="3354840"/>
            <a:ext cx="40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 dirty="0" err="1">
                <a:latin typeface="Arial"/>
              </a:rPr>
              <a:t>sql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144" name="CuadroTexto 143"/>
          <p:cNvSpPr txBox="1"/>
          <p:nvPr/>
        </p:nvSpPr>
        <p:spPr>
          <a:xfrm>
            <a:off x="7787075" y="3467154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 dirty="0" err="1">
                <a:latin typeface="Arial"/>
              </a:rPr>
              <a:t>resultset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648000" y="17280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Request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432000" y="410076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HTML</a:t>
            </a:r>
          </a:p>
        </p:txBody>
      </p:sp>
      <p:cxnSp>
        <p:nvCxnSpPr>
          <p:cNvPr id="147" name="Conector: curvado 146"/>
          <p:cNvCxnSpPr>
            <a:stCxn id="133" idx="0"/>
          </p:cNvCxnSpPr>
          <p:nvPr/>
        </p:nvCxnSpPr>
        <p:spPr>
          <a:xfrm>
            <a:off x="648000" y="2214000"/>
            <a:ext cx="1387800" cy="8895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148" name="Forma libre: forma 147"/>
          <p:cNvSpPr/>
          <p:nvPr/>
        </p:nvSpPr>
        <p:spPr>
          <a:xfrm rot="10819800">
            <a:off x="2024640" y="593280"/>
            <a:ext cx="470880" cy="5022000"/>
          </a:xfrm>
          <a:custGeom>
            <a:avLst/>
            <a:gdLst/>
            <a:ahLst/>
            <a:cxnLst/>
            <a:rect l="0" t="0" r="r" b="b"/>
            <a:pathLst>
              <a:path w="1323" h="13953">
                <a:moveTo>
                  <a:pt x="26" y="0"/>
                </a:moveTo>
                <a:cubicBezTo>
                  <a:pt x="353" y="0"/>
                  <a:pt x="679" y="581"/>
                  <a:pt x="678" y="1162"/>
                </a:cubicBezTo>
                <a:lnTo>
                  <a:pt x="669" y="5812"/>
                </a:lnTo>
                <a:cubicBezTo>
                  <a:pt x="668" y="6394"/>
                  <a:pt x="994" y="6975"/>
                  <a:pt x="1322" y="6975"/>
                </a:cubicBezTo>
                <a:cubicBezTo>
                  <a:pt x="994" y="6975"/>
                  <a:pt x="666" y="7556"/>
                  <a:pt x="665" y="8138"/>
                </a:cubicBezTo>
                <a:lnTo>
                  <a:pt x="656" y="12788"/>
                </a:lnTo>
                <a:cubicBezTo>
                  <a:pt x="655" y="13369"/>
                  <a:pt x="327" y="13952"/>
                  <a:pt x="0" y="13952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49" name="Conector: curvado 148"/>
          <p:cNvCxnSpPr>
            <a:stCxn id="148" idx="2"/>
            <a:endCxn id="129" idx="2"/>
          </p:cNvCxnSpPr>
          <p:nvPr/>
        </p:nvCxnSpPr>
        <p:spPr>
          <a:xfrm flipH="1">
            <a:off x="662760" y="3103200"/>
            <a:ext cx="1373040" cy="8233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150" name="Forma libre: forma 149"/>
          <p:cNvSpPr/>
          <p:nvPr/>
        </p:nvSpPr>
        <p:spPr>
          <a:xfrm rot="21563400">
            <a:off x="6828480" y="595080"/>
            <a:ext cx="470880" cy="5023440"/>
          </a:xfrm>
          <a:custGeom>
            <a:avLst/>
            <a:gdLst/>
            <a:ahLst/>
            <a:cxnLst/>
            <a:rect l="0" t="0" r="r" b="b"/>
            <a:pathLst>
              <a:path w="1351" h="13957">
                <a:moveTo>
                  <a:pt x="0" y="1"/>
                </a:moveTo>
                <a:cubicBezTo>
                  <a:pt x="327" y="0"/>
                  <a:pt x="657" y="582"/>
                  <a:pt x="660" y="1163"/>
                </a:cubicBezTo>
                <a:lnTo>
                  <a:pt x="688" y="5814"/>
                </a:lnTo>
                <a:cubicBezTo>
                  <a:pt x="691" y="6396"/>
                  <a:pt x="1022" y="6978"/>
                  <a:pt x="1350" y="6977"/>
                </a:cubicBezTo>
                <a:cubicBezTo>
                  <a:pt x="1022" y="6978"/>
                  <a:pt x="698" y="7558"/>
                  <a:pt x="701" y="8141"/>
                </a:cubicBezTo>
                <a:lnTo>
                  <a:pt x="729" y="12792"/>
                </a:lnTo>
                <a:cubicBezTo>
                  <a:pt x="733" y="13373"/>
                  <a:pt x="408" y="13956"/>
                  <a:pt x="82" y="13955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rupo 150"/>
          <p:cNvGrpSpPr/>
          <p:nvPr/>
        </p:nvGrpSpPr>
        <p:grpSpPr>
          <a:xfrm>
            <a:off x="2771279" y="504000"/>
            <a:ext cx="3392493" cy="2484000"/>
            <a:chOff x="2771279" y="504000"/>
            <a:chExt cx="3392493" cy="2484000"/>
          </a:xfrm>
        </p:grpSpPr>
        <p:sp>
          <p:nvSpPr>
            <p:cNvPr id="152" name="Rectángulo: esquina doblada 151"/>
            <p:cNvSpPr/>
            <p:nvPr/>
          </p:nvSpPr>
          <p:spPr>
            <a:xfrm>
              <a:off x="2987280" y="882000"/>
              <a:ext cx="12240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 dirty="0" err="1">
                  <a:latin typeface="Arial"/>
                </a:rPr>
                <a:t>Index.jsp</a:t>
              </a:r>
              <a:endParaRPr lang="es-CO" sz="1400" b="0" strike="noStrike" spc="-1" dirty="0">
                <a:latin typeface="Arial"/>
              </a:endParaRPr>
            </a:p>
          </p:txBody>
        </p:sp>
        <p:sp>
          <p:nvSpPr>
            <p:cNvPr id="153" name="Rectángulo: esquina doblada 152"/>
            <p:cNvSpPr/>
            <p:nvPr/>
          </p:nvSpPr>
          <p:spPr>
            <a:xfrm>
              <a:off x="4283280" y="1266840"/>
              <a:ext cx="15840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pagina02.jsp</a:t>
              </a:r>
            </a:p>
          </p:txBody>
        </p:sp>
        <p:sp>
          <p:nvSpPr>
            <p:cNvPr id="154" name="Rectángulo: esquina doblada 153"/>
            <p:cNvSpPr/>
            <p:nvPr/>
          </p:nvSpPr>
          <p:spPr>
            <a:xfrm>
              <a:off x="3059280" y="1791720"/>
              <a:ext cx="15840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pagina03.jsp</a:t>
              </a:r>
            </a:p>
          </p:txBody>
        </p:sp>
        <p:sp>
          <p:nvSpPr>
            <p:cNvPr id="155" name="Rectángulo: esquina doblada 154"/>
            <p:cNvSpPr/>
            <p:nvPr/>
          </p:nvSpPr>
          <p:spPr>
            <a:xfrm>
              <a:off x="4211280" y="2316960"/>
              <a:ext cx="15840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pagina04.jsp</a:t>
              </a:r>
            </a:p>
          </p:txBody>
        </p:sp>
        <p:cxnSp>
          <p:nvCxnSpPr>
            <p:cNvPr id="156" name="Conector: angular 155"/>
            <p:cNvCxnSpPr>
              <a:stCxn id="152" idx="3"/>
              <a:endCxn id="153" idx="3"/>
            </p:cNvCxnSpPr>
            <p:nvPr/>
          </p:nvCxnSpPr>
          <p:spPr>
            <a:xfrm>
              <a:off x="4211280" y="1109520"/>
              <a:ext cx="1656360" cy="385200"/>
            </a:xfrm>
            <a:prstGeom prst="bentConnector3">
              <a:avLst>
                <a:gd name="adj1" fmla="val 110548"/>
              </a:avLst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57" name="Conector: angular 156"/>
            <p:cNvCxnSpPr>
              <a:stCxn id="153" idx="1"/>
              <a:endCxn id="154" idx="0"/>
            </p:cNvCxnSpPr>
            <p:nvPr/>
          </p:nvCxnSpPr>
          <p:spPr>
            <a:xfrm flipH="1">
              <a:off x="3851280" y="1494360"/>
              <a:ext cx="432360" cy="297720"/>
            </a:xfrm>
            <a:prstGeom prst="bentConnector3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58" name="Conector: angular 157"/>
            <p:cNvCxnSpPr>
              <a:stCxn id="154" idx="2"/>
              <a:endCxn id="155" idx="1"/>
            </p:cNvCxnSpPr>
            <p:nvPr/>
          </p:nvCxnSpPr>
          <p:spPr>
            <a:xfrm>
              <a:off x="3851280" y="2246760"/>
              <a:ext cx="360360" cy="298080"/>
            </a:xfrm>
            <a:prstGeom prst="bentConnector3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59" name="Conector: angular 158"/>
            <p:cNvCxnSpPr>
              <a:stCxn id="155" idx="0"/>
              <a:endCxn id="154" idx="3"/>
            </p:cNvCxnSpPr>
            <p:nvPr/>
          </p:nvCxnSpPr>
          <p:spPr>
            <a:xfrm flipH="1" flipV="1">
              <a:off x="4643280" y="2019240"/>
              <a:ext cx="360360" cy="298080"/>
            </a:xfrm>
            <a:prstGeom prst="bentConnector3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60" name="Conector: curvado 159"/>
            <p:cNvCxnSpPr>
              <a:cxnSpLocks/>
              <a:stCxn id="155" idx="3"/>
              <a:endCxn id="155" idx="2"/>
            </p:cNvCxnSpPr>
            <p:nvPr/>
          </p:nvCxnSpPr>
          <p:spPr>
            <a:xfrm flipH="1">
              <a:off x="5003280" y="2544480"/>
              <a:ext cx="792000" cy="227520"/>
            </a:xfrm>
            <a:prstGeom prst="curvedConnector4">
              <a:avLst>
                <a:gd name="adj1" fmla="val -28864"/>
                <a:gd name="adj2" fmla="val 200475"/>
              </a:avLst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161" name="Rectángulo 160"/>
            <p:cNvSpPr/>
            <p:nvPr/>
          </p:nvSpPr>
          <p:spPr>
            <a:xfrm>
              <a:off x="2771279" y="504000"/>
              <a:ext cx="3392493" cy="24840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adroTexto 161"/>
            <p:cNvSpPr txBox="1"/>
            <p:nvPr/>
          </p:nvSpPr>
          <p:spPr>
            <a:xfrm>
              <a:off x="3059280" y="540347"/>
              <a:ext cx="219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dirty="0">
                  <a:latin typeface="Arial"/>
                </a:rPr>
                <a:t>Funcionalidad 1</a:t>
              </a:r>
            </a:p>
          </p:txBody>
        </p:sp>
      </p:grpSp>
      <p:sp>
        <p:nvSpPr>
          <p:cNvPr id="163" name="Rectángulo: esquina doblada 162"/>
          <p:cNvSpPr/>
          <p:nvPr/>
        </p:nvSpPr>
        <p:spPr>
          <a:xfrm>
            <a:off x="3096000" y="351000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164" name="Rectángulo: esquina doblada 163"/>
          <p:cNvSpPr/>
          <p:nvPr/>
        </p:nvSpPr>
        <p:spPr>
          <a:xfrm>
            <a:off x="4392000" y="3895200"/>
            <a:ext cx="15840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165" name="Rectángulo: esquina doblada 164"/>
          <p:cNvSpPr/>
          <p:nvPr/>
        </p:nvSpPr>
        <p:spPr>
          <a:xfrm>
            <a:off x="3456000" y="4644000"/>
            <a:ext cx="15840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pagina03.jsp</a:t>
            </a:r>
          </a:p>
        </p:txBody>
      </p:sp>
      <p:cxnSp>
        <p:nvCxnSpPr>
          <p:cNvPr id="166" name="Conector: angular 165"/>
          <p:cNvCxnSpPr>
            <a:stCxn id="163" idx="3"/>
            <a:endCxn id="164" idx="3"/>
          </p:cNvCxnSpPr>
          <p:nvPr/>
        </p:nvCxnSpPr>
        <p:spPr>
          <a:xfrm>
            <a:off x="4320000" y="3737520"/>
            <a:ext cx="1656360" cy="385200"/>
          </a:xfrm>
          <a:prstGeom prst="bentConnector3">
            <a:avLst>
              <a:gd name="adj1" fmla="val 106986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67" name="Conector: angular 166"/>
          <p:cNvCxnSpPr>
            <a:stCxn id="164" idx="1"/>
            <a:endCxn id="165" idx="1"/>
          </p:cNvCxnSpPr>
          <p:nvPr/>
        </p:nvCxnSpPr>
        <p:spPr>
          <a:xfrm flipH="1">
            <a:off x="3456000" y="4122720"/>
            <a:ext cx="936360" cy="74916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68" name="Conector: angular 167"/>
          <p:cNvCxnSpPr>
            <a:stCxn id="165" idx="3"/>
            <a:endCxn id="164" idx="2"/>
          </p:cNvCxnSpPr>
          <p:nvPr/>
        </p:nvCxnSpPr>
        <p:spPr>
          <a:xfrm flipV="1">
            <a:off x="5040000" y="4349880"/>
            <a:ext cx="144360" cy="52164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69" name="Conector: curvado 168"/>
          <p:cNvCxnSpPr>
            <a:cxnSpLocks/>
            <a:stCxn id="165" idx="3"/>
            <a:endCxn id="165" idx="2"/>
          </p:cNvCxnSpPr>
          <p:nvPr/>
        </p:nvCxnSpPr>
        <p:spPr>
          <a:xfrm flipH="1">
            <a:off x="4248000" y="4871340"/>
            <a:ext cx="792000" cy="227340"/>
          </a:xfrm>
          <a:prstGeom prst="curvedConnector4">
            <a:avLst>
              <a:gd name="adj1" fmla="val -28864"/>
              <a:gd name="adj2" fmla="val 200554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70" name="Rectángulo 169"/>
          <p:cNvSpPr/>
          <p:nvPr/>
        </p:nvSpPr>
        <p:spPr>
          <a:xfrm>
            <a:off x="2880000" y="3132000"/>
            <a:ext cx="3309752" cy="221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adroTexto 170"/>
          <p:cNvSpPr txBox="1"/>
          <p:nvPr/>
        </p:nvSpPr>
        <p:spPr>
          <a:xfrm>
            <a:off x="3096000" y="324000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2</a:t>
            </a:r>
          </a:p>
        </p:txBody>
      </p:sp>
      <p:sp>
        <p:nvSpPr>
          <p:cNvPr id="172" name="Rectángulo 171"/>
          <p:cNvSpPr/>
          <p:nvPr/>
        </p:nvSpPr>
        <p:spPr>
          <a:xfrm>
            <a:off x="6624000" y="108000"/>
            <a:ext cx="2808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Modelo Vista y Control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1080000" y="34020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Response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7C1420-91B5-4BCD-AFA9-A60454304CCA}"/>
              </a:ext>
            </a:extLst>
          </p:cNvPr>
          <p:cNvSpPr/>
          <p:nvPr/>
        </p:nvSpPr>
        <p:spPr>
          <a:xfrm>
            <a:off x="7566829" y="2687142"/>
            <a:ext cx="1368000" cy="6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Conexión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ector recto 173"/>
          <p:cNvSpPr/>
          <p:nvPr/>
        </p:nvSpPr>
        <p:spPr>
          <a:xfrm>
            <a:off x="1728000" y="107640"/>
            <a:ext cx="72000" cy="5454000"/>
          </a:xfrm>
          <a:prstGeom prst="line">
            <a:avLst/>
          </a:prstGeom>
          <a:ln w="1908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adroTexto 174"/>
          <p:cNvSpPr txBox="1"/>
          <p:nvPr/>
        </p:nvSpPr>
        <p:spPr>
          <a:xfrm>
            <a:off x="180000" y="3645000"/>
            <a:ext cx="965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Usuario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150480" y="70200"/>
            <a:ext cx="143352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</a:t>
            </a:r>
          </a:p>
          <a:p>
            <a:r>
              <a:rPr lang="es-CO" sz="2400" b="0" strike="noStrike" spc="-1">
                <a:latin typeface="Arial"/>
              </a:rPr>
              <a:t>Cliente</a:t>
            </a:r>
          </a:p>
        </p:txBody>
      </p:sp>
      <p:sp>
        <p:nvSpPr>
          <p:cNvPr id="177" name="CuadroTexto 176"/>
          <p:cNvSpPr txBox="1"/>
          <p:nvPr/>
        </p:nvSpPr>
        <p:spPr>
          <a:xfrm rot="21581400">
            <a:off x="1883152" y="104870"/>
            <a:ext cx="3676719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 dirty="0">
                <a:latin typeface="Arial"/>
              </a:rPr>
              <a:t>Maquina  Servidor</a:t>
            </a:r>
          </a:p>
        </p:txBody>
      </p:sp>
      <p:grpSp>
        <p:nvGrpSpPr>
          <p:cNvPr id="178" name="Grupo 177"/>
          <p:cNvGrpSpPr/>
          <p:nvPr/>
        </p:nvGrpSpPr>
        <p:grpSpPr>
          <a:xfrm>
            <a:off x="324000" y="2214000"/>
            <a:ext cx="648000" cy="1161000"/>
            <a:chOff x="324000" y="2214000"/>
            <a:chExt cx="648000" cy="1161000"/>
          </a:xfrm>
        </p:grpSpPr>
        <p:sp>
          <p:nvSpPr>
            <p:cNvPr id="179" name="Cara sonriente 178"/>
            <p:cNvSpPr/>
            <p:nvPr/>
          </p:nvSpPr>
          <p:spPr>
            <a:xfrm>
              <a:off x="432000" y="2214000"/>
              <a:ext cx="360000" cy="270000"/>
            </a:xfrm>
            <a:prstGeom prst="smileyFace">
              <a:avLst>
                <a:gd name="adj" fmla="val 9282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onector recto 179"/>
            <p:cNvSpPr/>
            <p:nvPr/>
          </p:nvSpPr>
          <p:spPr>
            <a:xfrm>
              <a:off x="612000" y="2511000"/>
              <a:ext cx="0" cy="540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onector recto 180"/>
            <p:cNvSpPr/>
            <p:nvPr/>
          </p:nvSpPr>
          <p:spPr>
            <a:xfrm flipH="1">
              <a:off x="324000" y="3051000"/>
              <a:ext cx="288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onector recto 181"/>
            <p:cNvSpPr/>
            <p:nvPr/>
          </p:nvSpPr>
          <p:spPr>
            <a:xfrm flipH="1" flipV="1">
              <a:off x="612000" y="3051000"/>
              <a:ext cx="360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onector recto 182"/>
            <p:cNvSpPr/>
            <p:nvPr/>
          </p:nvSpPr>
          <p:spPr>
            <a:xfrm flipH="1">
              <a:off x="324000" y="2592000"/>
              <a:ext cx="288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onector recto 183"/>
            <p:cNvSpPr/>
            <p:nvPr/>
          </p:nvSpPr>
          <p:spPr>
            <a:xfrm>
              <a:off x="612000" y="2592000"/>
              <a:ext cx="360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5" name="Cilindro 184"/>
          <p:cNvSpPr/>
          <p:nvPr/>
        </p:nvSpPr>
        <p:spPr>
          <a:xfrm>
            <a:off x="8784000" y="4860000"/>
            <a:ext cx="1224000" cy="594000"/>
          </a:xfrm>
          <a:prstGeom prst="can">
            <a:avLst>
              <a:gd name="adj" fmla="val 25000"/>
            </a:avLst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800" b="0" strike="noStrike" spc="-1">
                <a:latin typeface="Arial"/>
              </a:rPr>
              <a:t>DB</a:t>
            </a:r>
          </a:p>
        </p:txBody>
      </p:sp>
      <p:cxnSp>
        <p:nvCxnSpPr>
          <p:cNvPr id="186" name="Conector: curvado 185"/>
          <p:cNvCxnSpPr>
            <a:endCxn id="185" idx="1"/>
          </p:cNvCxnSpPr>
          <p:nvPr/>
        </p:nvCxnSpPr>
        <p:spPr>
          <a:xfrm>
            <a:off x="8970120" y="2700000"/>
            <a:ext cx="426240" cy="21603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187" name="Conector: curvado 186"/>
          <p:cNvCxnSpPr>
            <a:stCxn id="185" idx="1"/>
          </p:cNvCxnSpPr>
          <p:nvPr/>
        </p:nvCxnSpPr>
        <p:spPr>
          <a:xfrm flipV="1">
            <a:off x="9396000" y="2403000"/>
            <a:ext cx="366480" cy="2457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188" name="CuadroTexto 187"/>
          <p:cNvSpPr txBox="1"/>
          <p:nvPr/>
        </p:nvSpPr>
        <p:spPr>
          <a:xfrm>
            <a:off x="8560800" y="3508200"/>
            <a:ext cx="40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sql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9144000" y="2808000"/>
            <a:ext cx="936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resultset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936000" y="19422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Request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432000" y="410076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HTML</a:t>
            </a:r>
          </a:p>
        </p:txBody>
      </p:sp>
      <p:cxnSp>
        <p:nvCxnSpPr>
          <p:cNvPr id="192" name="Conector: curvado 191"/>
          <p:cNvCxnSpPr>
            <a:stCxn id="178" idx="0"/>
          </p:cNvCxnSpPr>
          <p:nvPr/>
        </p:nvCxnSpPr>
        <p:spPr>
          <a:xfrm>
            <a:off x="648000" y="2214000"/>
            <a:ext cx="1387800" cy="8895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193" name="Forma libre: forma 192"/>
          <p:cNvSpPr/>
          <p:nvPr/>
        </p:nvSpPr>
        <p:spPr>
          <a:xfrm rot="10819800">
            <a:off x="2024640" y="593280"/>
            <a:ext cx="470880" cy="5022000"/>
          </a:xfrm>
          <a:custGeom>
            <a:avLst/>
            <a:gdLst/>
            <a:ahLst/>
            <a:cxnLst/>
            <a:rect l="0" t="0" r="r" b="b"/>
            <a:pathLst>
              <a:path w="1323" h="13953">
                <a:moveTo>
                  <a:pt x="26" y="0"/>
                </a:moveTo>
                <a:cubicBezTo>
                  <a:pt x="353" y="0"/>
                  <a:pt x="679" y="581"/>
                  <a:pt x="678" y="1162"/>
                </a:cubicBezTo>
                <a:lnTo>
                  <a:pt x="669" y="5812"/>
                </a:lnTo>
                <a:cubicBezTo>
                  <a:pt x="668" y="6394"/>
                  <a:pt x="994" y="6975"/>
                  <a:pt x="1322" y="6975"/>
                </a:cubicBezTo>
                <a:cubicBezTo>
                  <a:pt x="994" y="6975"/>
                  <a:pt x="666" y="7556"/>
                  <a:pt x="665" y="8138"/>
                </a:cubicBezTo>
                <a:lnTo>
                  <a:pt x="656" y="12788"/>
                </a:lnTo>
                <a:cubicBezTo>
                  <a:pt x="655" y="13369"/>
                  <a:pt x="327" y="13952"/>
                  <a:pt x="0" y="13952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94" name="Conector: curvado 193"/>
          <p:cNvCxnSpPr>
            <a:stCxn id="193" idx="2"/>
            <a:endCxn id="175" idx="2"/>
          </p:cNvCxnSpPr>
          <p:nvPr/>
        </p:nvCxnSpPr>
        <p:spPr>
          <a:xfrm flipH="1">
            <a:off x="662760" y="3103200"/>
            <a:ext cx="1373040" cy="88848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195" name="Rectángulo: esquina doblada 194"/>
          <p:cNvSpPr/>
          <p:nvPr/>
        </p:nvSpPr>
        <p:spPr>
          <a:xfrm>
            <a:off x="3024000" y="90792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196" name="Rectángulo: esquina doblada 195"/>
          <p:cNvSpPr/>
          <p:nvPr/>
        </p:nvSpPr>
        <p:spPr>
          <a:xfrm>
            <a:off x="4100400" y="129276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197" name="Rectángulo: esquina doblada 196"/>
          <p:cNvSpPr/>
          <p:nvPr/>
        </p:nvSpPr>
        <p:spPr>
          <a:xfrm>
            <a:off x="3096000" y="181764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pagina03.jsp</a:t>
            </a:r>
          </a:p>
        </p:txBody>
      </p:sp>
      <p:sp>
        <p:nvSpPr>
          <p:cNvPr id="198" name="Rectángulo: esquina doblada 197"/>
          <p:cNvSpPr/>
          <p:nvPr/>
        </p:nvSpPr>
        <p:spPr>
          <a:xfrm>
            <a:off x="4041360" y="234288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pagina04.jsp</a:t>
            </a:r>
          </a:p>
        </p:txBody>
      </p:sp>
      <p:cxnSp>
        <p:nvCxnSpPr>
          <p:cNvPr id="199" name="Conector: angular 198"/>
          <p:cNvCxnSpPr>
            <a:stCxn id="195" idx="3"/>
            <a:endCxn id="196" idx="3"/>
          </p:cNvCxnSpPr>
          <p:nvPr/>
        </p:nvCxnSpPr>
        <p:spPr>
          <a:xfrm>
            <a:off x="4248000" y="1135440"/>
            <a:ext cx="1152360" cy="384840"/>
          </a:xfrm>
          <a:prstGeom prst="bentConnector3">
            <a:avLst>
              <a:gd name="adj1" fmla="val 128710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00" name="Conector: angular 199"/>
          <p:cNvCxnSpPr>
            <a:stCxn id="196" idx="1"/>
            <a:endCxn id="197" idx="0"/>
          </p:cNvCxnSpPr>
          <p:nvPr/>
        </p:nvCxnSpPr>
        <p:spPr>
          <a:xfrm flipH="1">
            <a:off x="3745800" y="1520280"/>
            <a:ext cx="354960" cy="29772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01" name="Conector: angular 200"/>
          <p:cNvCxnSpPr>
            <a:stCxn id="197" idx="2"/>
            <a:endCxn id="198" idx="1"/>
          </p:cNvCxnSpPr>
          <p:nvPr/>
        </p:nvCxnSpPr>
        <p:spPr>
          <a:xfrm>
            <a:off x="3745800" y="2272320"/>
            <a:ext cx="295920" cy="29844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02" name="Conector: angular 201"/>
          <p:cNvCxnSpPr>
            <a:cxnSpLocks/>
            <a:stCxn id="198" idx="0"/>
            <a:endCxn id="197" idx="3"/>
          </p:cNvCxnSpPr>
          <p:nvPr/>
        </p:nvCxnSpPr>
        <p:spPr>
          <a:xfrm rot="16200000" flipV="1">
            <a:off x="4394430" y="2046150"/>
            <a:ext cx="297900" cy="29556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03" name="Conector: curvado 202"/>
          <p:cNvCxnSpPr>
            <a:cxnSpLocks/>
            <a:stCxn id="198" idx="3"/>
            <a:endCxn id="198" idx="2"/>
          </p:cNvCxnSpPr>
          <p:nvPr/>
        </p:nvCxnSpPr>
        <p:spPr>
          <a:xfrm flipH="1">
            <a:off x="4691160" y="2570220"/>
            <a:ext cx="649800" cy="227340"/>
          </a:xfrm>
          <a:prstGeom prst="curvedConnector4">
            <a:avLst>
              <a:gd name="adj1" fmla="val -35180"/>
              <a:gd name="adj2" fmla="val 200554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204" name="Rectángulo 203"/>
          <p:cNvSpPr/>
          <p:nvPr/>
        </p:nvSpPr>
        <p:spPr>
          <a:xfrm>
            <a:off x="2808000" y="529560"/>
            <a:ext cx="4680000" cy="2568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adroTexto 204"/>
          <p:cNvSpPr txBox="1"/>
          <p:nvPr/>
        </p:nvSpPr>
        <p:spPr>
          <a:xfrm>
            <a:off x="3014686" y="564755"/>
            <a:ext cx="2749994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 dirty="0">
                <a:latin typeface="Arial"/>
              </a:rPr>
              <a:t>Funcionalidad 1</a:t>
            </a:r>
          </a:p>
        </p:txBody>
      </p:sp>
      <p:sp>
        <p:nvSpPr>
          <p:cNvPr id="206" name="Rectángulo: esquina doblada 205"/>
          <p:cNvSpPr/>
          <p:nvPr/>
        </p:nvSpPr>
        <p:spPr>
          <a:xfrm>
            <a:off x="3096000" y="351000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207" name="Rectángulo: esquina doblada 206"/>
          <p:cNvSpPr/>
          <p:nvPr/>
        </p:nvSpPr>
        <p:spPr>
          <a:xfrm>
            <a:off x="4176000" y="3918960"/>
            <a:ext cx="108612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208" name="Rectángulo: esquina doblada 207"/>
          <p:cNvSpPr/>
          <p:nvPr/>
        </p:nvSpPr>
        <p:spPr>
          <a:xfrm>
            <a:off x="3456000" y="4644000"/>
            <a:ext cx="108612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pagina03.jsp</a:t>
            </a:r>
          </a:p>
        </p:txBody>
      </p:sp>
      <p:cxnSp>
        <p:nvCxnSpPr>
          <p:cNvPr id="209" name="Conector: angular 208"/>
          <p:cNvCxnSpPr>
            <a:stCxn id="206" idx="3"/>
            <a:endCxn id="207" idx="0"/>
          </p:cNvCxnSpPr>
          <p:nvPr/>
        </p:nvCxnSpPr>
        <p:spPr>
          <a:xfrm>
            <a:off x="4320000" y="3737520"/>
            <a:ext cx="399240" cy="18180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10" name="Conector: angular 209"/>
          <p:cNvCxnSpPr>
            <a:stCxn id="207" idx="1"/>
            <a:endCxn id="208" idx="1"/>
          </p:cNvCxnSpPr>
          <p:nvPr/>
        </p:nvCxnSpPr>
        <p:spPr>
          <a:xfrm flipH="1">
            <a:off x="3456000" y="4146480"/>
            <a:ext cx="720360" cy="725400"/>
          </a:xfrm>
          <a:prstGeom prst="bent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11" name="Conector: angular 210"/>
          <p:cNvCxnSpPr>
            <a:cxnSpLocks/>
            <a:stCxn id="208" idx="3"/>
            <a:endCxn id="207" idx="2"/>
          </p:cNvCxnSpPr>
          <p:nvPr/>
        </p:nvCxnSpPr>
        <p:spPr>
          <a:xfrm flipV="1">
            <a:off x="4542120" y="4373640"/>
            <a:ext cx="176940" cy="49770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212" name="Conector: curvado 211"/>
          <p:cNvCxnSpPr>
            <a:cxnSpLocks/>
            <a:stCxn id="208" idx="3"/>
            <a:endCxn id="208" idx="2"/>
          </p:cNvCxnSpPr>
          <p:nvPr/>
        </p:nvCxnSpPr>
        <p:spPr>
          <a:xfrm flipH="1">
            <a:off x="3999060" y="4871340"/>
            <a:ext cx="543060" cy="227340"/>
          </a:xfrm>
          <a:prstGeom prst="curvedConnector4">
            <a:avLst>
              <a:gd name="adj1" fmla="val -42095"/>
              <a:gd name="adj2" fmla="val 200554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213" name="Rectángulo 212"/>
          <p:cNvSpPr/>
          <p:nvPr/>
        </p:nvSpPr>
        <p:spPr>
          <a:xfrm>
            <a:off x="2880000" y="3132000"/>
            <a:ext cx="4608000" cy="2214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adroTexto 213"/>
          <p:cNvSpPr txBox="1"/>
          <p:nvPr/>
        </p:nvSpPr>
        <p:spPr>
          <a:xfrm>
            <a:off x="3106845" y="3150540"/>
            <a:ext cx="2138309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 dirty="0">
                <a:latin typeface="Arial"/>
              </a:rPr>
              <a:t>Funcionalidad 2</a:t>
            </a:r>
          </a:p>
        </p:txBody>
      </p:sp>
      <p:sp>
        <p:nvSpPr>
          <p:cNvPr id="215" name="Diagrama de flujo: almacenamiento interno 214"/>
          <p:cNvSpPr/>
          <p:nvPr/>
        </p:nvSpPr>
        <p:spPr>
          <a:xfrm>
            <a:off x="8178120" y="2106000"/>
            <a:ext cx="158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Conexion.java</a:t>
            </a:r>
          </a:p>
        </p:txBody>
      </p:sp>
      <p:sp>
        <p:nvSpPr>
          <p:cNvPr id="216" name="Diagrama de flujo: almacenamiento interno 215"/>
          <p:cNvSpPr/>
          <p:nvPr/>
        </p:nvSpPr>
        <p:spPr>
          <a:xfrm>
            <a:off x="6080400" y="129600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 dirty="0">
                <a:latin typeface="Arial"/>
              </a:rPr>
              <a:t>Clase</a:t>
            </a:r>
          </a:p>
          <a:p>
            <a:pPr algn="ctr"/>
            <a:r>
              <a:rPr lang="es-CO" sz="1400" b="0" strike="noStrike" spc="-1" dirty="0">
                <a:latin typeface="Arial"/>
              </a:rPr>
              <a:t>Modelo.java</a:t>
            </a:r>
          </a:p>
        </p:txBody>
      </p:sp>
      <p:sp>
        <p:nvSpPr>
          <p:cNvPr id="217" name="Diagrama de flujo: almacenamiento interno 216"/>
          <p:cNvSpPr/>
          <p:nvPr/>
        </p:nvSpPr>
        <p:spPr>
          <a:xfrm>
            <a:off x="6048360" y="372600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Modelo.java</a:t>
            </a:r>
          </a:p>
        </p:txBody>
      </p:sp>
      <p:cxnSp>
        <p:nvCxnSpPr>
          <p:cNvPr id="218" name="Conector: angular 217"/>
          <p:cNvCxnSpPr>
            <a:stCxn id="216" idx="3"/>
            <a:endCxn id="215" idx="1"/>
          </p:cNvCxnSpPr>
          <p:nvPr/>
        </p:nvCxnSpPr>
        <p:spPr>
          <a:xfrm>
            <a:off x="7304400" y="1647000"/>
            <a:ext cx="873720" cy="756000"/>
          </a:xfrm>
          <a:prstGeom prst="bentConnector3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219" name="Conector: angular 218"/>
          <p:cNvCxnSpPr>
            <a:stCxn id="217" idx="3"/>
            <a:endCxn id="215" idx="1"/>
          </p:cNvCxnSpPr>
          <p:nvPr/>
        </p:nvCxnSpPr>
        <p:spPr>
          <a:xfrm flipV="1">
            <a:off x="7272360" y="2403000"/>
            <a:ext cx="906120" cy="1674360"/>
          </a:xfrm>
          <a:prstGeom prst="bentConnector3">
            <a:avLst/>
          </a:prstGeom>
          <a:ln w="0">
            <a:solidFill>
              <a:srgbClr val="3465A4"/>
            </a:solidFill>
          </a:ln>
        </p:spPr>
      </p:cxnSp>
      <p:sp>
        <p:nvSpPr>
          <p:cNvPr id="220" name="Forma libre: forma 219"/>
          <p:cNvSpPr/>
          <p:nvPr/>
        </p:nvSpPr>
        <p:spPr>
          <a:xfrm rot="96600">
            <a:off x="5704155" y="783899"/>
            <a:ext cx="238320" cy="2059920"/>
          </a:xfrm>
          <a:custGeom>
            <a:avLst/>
            <a:gdLst/>
            <a:ahLst/>
            <a:cxnLst/>
            <a:rect l="0" t="0" r="r" b="b"/>
            <a:pathLst>
              <a:path w="681" h="5724">
                <a:moveTo>
                  <a:pt x="32" y="0"/>
                </a:moveTo>
                <a:cubicBezTo>
                  <a:pt x="198" y="0"/>
                  <a:pt x="363" y="238"/>
                  <a:pt x="361" y="475"/>
                </a:cubicBezTo>
                <a:lnTo>
                  <a:pt x="351" y="2329"/>
                </a:lnTo>
                <a:cubicBezTo>
                  <a:pt x="349" y="2568"/>
                  <a:pt x="514" y="2807"/>
                  <a:pt x="680" y="2806"/>
                </a:cubicBezTo>
                <a:cubicBezTo>
                  <a:pt x="514" y="2807"/>
                  <a:pt x="346" y="3046"/>
                  <a:pt x="345" y="3284"/>
                </a:cubicBezTo>
                <a:lnTo>
                  <a:pt x="334" y="5246"/>
                </a:lnTo>
                <a:cubicBezTo>
                  <a:pt x="332" y="5483"/>
                  <a:pt x="165" y="5723"/>
                  <a:pt x="0" y="5723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Forma libre: forma 220"/>
          <p:cNvSpPr/>
          <p:nvPr/>
        </p:nvSpPr>
        <p:spPr>
          <a:xfrm rot="96600">
            <a:off x="5645520" y="3176640"/>
            <a:ext cx="238320" cy="2059920"/>
          </a:xfrm>
          <a:custGeom>
            <a:avLst/>
            <a:gdLst/>
            <a:ahLst/>
            <a:cxnLst/>
            <a:rect l="0" t="0" r="r" b="b"/>
            <a:pathLst>
              <a:path w="681" h="5724">
                <a:moveTo>
                  <a:pt x="33" y="0"/>
                </a:moveTo>
                <a:cubicBezTo>
                  <a:pt x="198" y="0"/>
                  <a:pt x="363" y="238"/>
                  <a:pt x="361" y="475"/>
                </a:cubicBezTo>
                <a:lnTo>
                  <a:pt x="351" y="2329"/>
                </a:lnTo>
                <a:cubicBezTo>
                  <a:pt x="349" y="2568"/>
                  <a:pt x="514" y="2806"/>
                  <a:pt x="680" y="2806"/>
                </a:cubicBezTo>
                <a:cubicBezTo>
                  <a:pt x="514" y="2806"/>
                  <a:pt x="346" y="3046"/>
                  <a:pt x="345" y="3284"/>
                </a:cubicBezTo>
                <a:lnTo>
                  <a:pt x="334" y="5246"/>
                </a:lnTo>
                <a:cubicBezTo>
                  <a:pt x="332" y="5483"/>
                  <a:pt x="165" y="5723"/>
                  <a:pt x="0" y="5723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Rectángulo 221"/>
          <p:cNvSpPr/>
          <p:nvPr/>
        </p:nvSpPr>
        <p:spPr>
          <a:xfrm>
            <a:off x="5688000" y="108000"/>
            <a:ext cx="1728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800" b="0" strike="noStrike" spc="-1" dirty="0">
                <a:latin typeface="Arial"/>
              </a:rPr>
              <a:t>Vista y Control</a:t>
            </a:r>
          </a:p>
        </p:txBody>
      </p:sp>
      <p:sp>
        <p:nvSpPr>
          <p:cNvPr id="223" name="Rectángulo 222"/>
          <p:cNvSpPr/>
          <p:nvPr/>
        </p:nvSpPr>
        <p:spPr>
          <a:xfrm>
            <a:off x="7704000" y="108000"/>
            <a:ext cx="1800000" cy="270000"/>
          </a:xfrm>
          <a:prstGeom prst="rect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800" b="0" strike="noStrike" spc="-1">
                <a:latin typeface="Arial"/>
              </a:rPr>
              <a:t>Modelo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7704000" y="16470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7424280" y="4147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D93FBD-CA21-409E-8867-3837F9DA11DD}"/>
              </a:ext>
            </a:extLst>
          </p:cNvPr>
          <p:cNvSpPr txBox="1"/>
          <p:nvPr/>
        </p:nvSpPr>
        <p:spPr>
          <a:xfrm>
            <a:off x="5781080" y="2149560"/>
            <a:ext cx="14462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Java .. </a:t>
            </a:r>
            <a:r>
              <a:rPr lang="es-CO" sz="1000" dirty="0" err="1"/>
              <a:t>HashMap</a:t>
            </a:r>
            <a:endParaRPr lang="es-CO" sz="1000" dirty="0"/>
          </a:p>
          <a:p>
            <a:r>
              <a:rPr lang="es-CO" sz="1000" dirty="0" err="1"/>
              <a:t>Javascript</a:t>
            </a:r>
            <a:r>
              <a:rPr lang="es-CO" sz="1000" dirty="0"/>
              <a:t>  </a:t>
            </a:r>
            <a:r>
              <a:rPr lang="es-CO" sz="1000" dirty="0" err="1"/>
              <a:t>json</a:t>
            </a:r>
            <a:endParaRPr lang="es-CO" sz="1000" dirty="0"/>
          </a:p>
          <a:p>
            <a:r>
              <a:rPr lang="es-CO" sz="1000" dirty="0" err="1"/>
              <a:t>Php</a:t>
            </a:r>
            <a:r>
              <a:rPr lang="es-CO" sz="1000" dirty="0"/>
              <a:t> arreglo asociativo</a:t>
            </a:r>
          </a:p>
          <a:p>
            <a:r>
              <a:rPr lang="es-CO" sz="1000" dirty="0"/>
              <a:t>Python   diccionario</a:t>
            </a:r>
          </a:p>
          <a:p>
            <a:r>
              <a:rPr lang="es-CO" sz="1000" dirty="0"/>
              <a:t>C#   </a:t>
            </a:r>
            <a:r>
              <a:rPr lang="es-CO" sz="1000" dirty="0" err="1"/>
              <a:t>HashTable</a:t>
            </a:r>
            <a:endParaRPr lang="es-CO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6C117C2-ED1F-442A-819C-BF3C112D91D8}"/>
              </a:ext>
            </a:extLst>
          </p:cNvPr>
          <p:cNvSpPr txBox="1"/>
          <p:nvPr/>
        </p:nvSpPr>
        <p:spPr>
          <a:xfrm>
            <a:off x="233375" y="11174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listaRoles</a:t>
            </a:r>
            <a:endParaRPr lang="es-CO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3EEBF0D-D236-477F-912D-5B8EC25F2D4D}"/>
              </a:ext>
            </a:extLst>
          </p:cNvPr>
          <p:cNvGrpSpPr/>
          <p:nvPr/>
        </p:nvGrpSpPr>
        <p:grpSpPr>
          <a:xfrm>
            <a:off x="79845" y="1629614"/>
            <a:ext cx="3428660" cy="1944964"/>
            <a:chOff x="2203655" y="890312"/>
            <a:chExt cx="3428660" cy="194496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5ED2705-BD45-4DF0-A5BD-9F068E975F51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4BB3A6D-1947-477C-A10B-F3DF13CC2263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1AC9A02-45F0-4F96-B03A-ABD5B3C20835}"/>
                </a:ext>
              </a:extLst>
            </p:cNvPr>
            <p:cNvSpPr txBox="1"/>
            <p:nvPr/>
          </p:nvSpPr>
          <p:spPr>
            <a:xfrm>
              <a:off x="2203655" y="120803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Rol_nombre</a:t>
              </a:r>
              <a:endParaRPr lang="es-CO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1AD657A-EB00-4B17-AACC-B32D18B772F9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CCCC934-2932-423F-9542-BB274E2E2FEB}"/>
                </a:ext>
              </a:extLst>
            </p:cNvPr>
            <p:cNvSpPr txBox="1"/>
            <p:nvPr/>
          </p:nvSpPr>
          <p:spPr>
            <a:xfrm>
              <a:off x="2203655" y="167514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Rol_descripcion</a:t>
              </a:r>
              <a:endParaRPr lang="es-CO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5C0CAFE-C6A7-47E8-B59C-32E55E01C397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D39A053-17B7-493F-A6A9-94A0B534FA4F}"/>
                </a:ext>
              </a:extLst>
            </p:cNvPr>
            <p:cNvSpPr txBox="1"/>
            <p:nvPr/>
          </p:nvSpPr>
          <p:spPr>
            <a:xfrm>
              <a:off x="2268503" y="218728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Rol_id</a:t>
              </a:r>
              <a:endParaRPr lang="es-CO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C9B2666-F927-4EED-99CB-36B0D918C9CC}"/>
              </a:ext>
            </a:extLst>
          </p:cNvPr>
          <p:cNvGrpSpPr/>
          <p:nvPr/>
        </p:nvGrpSpPr>
        <p:grpSpPr>
          <a:xfrm>
            <a:off x="3508505" y="1629614"/>
            <a:ext cx="3428660" cy="1944964"/>
            <a:chOff x="2203655" y="890312"/>
            <a:chExt cx="3428660" cy="194496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338F2EF-90BB-4BC5-B478-95E370361261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380C1FC-0594-4417-BA62-8C01C4AF049D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C90BD01-75B2-4163-9626-FCCB068D4BF5}"/>
                </a:ext>
              </a:extLst>
            </p:cNvPr>
            <p:cNvSpPr txBox="1"/>
            <p:nvPr/>
          </p:nvSpPr>
          <p:spPr>
            <a:xfrm>
              <a:off x="2203655" y="120803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Rol_nombre</a:t>
              </a:r>
              <a:endParaRPr lang="es-CO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1462220-78D2-402E-8A97-8820B7C6FAC2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ACB6680-18B4-4623-A284-892954D76D0F}"/>
                </a:ext>
              </a:extLst>
            </p:cNvPr>
            <p:cNvSpPr txBox="1"/>
            <p:nvPr/>
          </p:nvSpPr>
          <p:spPr>
            <a:xfrm>
              <a:off x="2203655" y="167514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Rol_descripcion</a:t>
              </a:r>
              <a:endParaRPr lang="es-CO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F824905-DB63-41DE-A8BB-E5E65B5C50EA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BEC59CA-48BA-46B1-B593-E98F7EC5571E}"/>
                </a:ext>
              </a:extLst>
            </p:cNvPr>
            <p:cNvSpPr txBox="1"/>
            <p:nvPr/>
          </p:nvSpPr>
          <p:spPr>
            <a:xfrm>
              <a:off x="2268503" y="218728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Rol_id</a:t>
              </a:r>
              <a:endParaRPr lang="es-CO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1ADC22B-BA7E-454A-A46D-FAF915FC7D34}"/>
              </a:ext>
            </a:extLst>
          </p:cNvPr>
          <p:cNvGrpSpPr/>
          <p:nvPr/>
        </p:nvGrpSpPr>
        <p:grpSpPr>
          <a:xfrm>
            <a:off x="6937165" y="1629614"/>
            <a:ext cx="3428660" cy="1944964"/>
            <a:chOff x="2203655" y="890312"/>
            <a:chExt cx="3428660" cy="194496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4C0F9B5-EA25-4A9E-B40E-72F4E2EA7929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74956F1-079E-42BE-93CC-FCE5A500AAC0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319DC78-1259-4DF4-AB12-F9DB515D283B}"/>
                </a:ext>
              </a:extLst>
            </p:cNvPr>
            <p:cNvSpPr txBox="1"/>
            <p:nvPr/>
          </p:nvSpPr>
          <p:spPr>
            <a:xfrm>
              <a:off x="2203655" y="120803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Rol_nombre</a:t>
              </a:r>
              <a:endParaRPr lang="es-CO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B30C7D5-87E6-4ADA-9030-32867EC4918F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2EDF7C2-57B7-4492-B45E-C0BD6688BA43}"/>
                </a:ext>
              </a:extLst>
            </p:cNvPr>
            <p:cNvSpPr txBox="1"/>
            <p:nvPr/>
          </p:nvSpPr>
          <p:spPr>
            <a:xfrm>
              <a:off x="2203655" y="167514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Rol_descripcion</a:t>
              </a:r>
              <a:endParaRPr lang="es-CO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78B07E4-FC57-4DD3-95CD-FF8DFCF4F129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0F4BD6C-D3F9-482C-BE35-8D945D67CBCF}"/>
                </a:ext>
              </a:extLst>
            </p:cNvPr>
            <p:cNvSpPr txBox="1"/>
            <p:nvPr/>
          </p:nvSpPr>
          <p:spPr>
            <a:xfrm>
              <a:off x="2268503" y="218728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Rol_id</a:t>
              </a:r>
              <a:endParaRPr lang="es-CO" dirty="0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396090B-F1DB-471F-A4CB-88246DD4E0EA}"/>
              </a:ext>
            </a:extLst>
          </p:cNvPr>
          <p:cNvSpPr txBox="1"/>
          <p:nvPr/>
        </p:nvSpPr>
        <p:spPr>
          <a:xfrm>
            <a:off x="1208359" y="3785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FB18DD-57DD-49D6-9F24-9756CDA1ABC3}"/>
              </a:ext>
            </a:extLst>
          </p:cNvPr>
          <p:cNvSpPr txBox="1"/>
          <p:nvPr/>
        </p:nvSpPr>
        <p:spPr>
          <a:xfrm>
            <a:off x="4883859" y="367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78C131-7E06-43A9-89A7-DAFAD3367FDE}"/>
              </a:ext>
            </a:extLst>
          </p:cNvPr>
          <p:cNvSpPr/>
          <p:nvPr/>
        </p:nvSpPr>
        <p:spPr>
          <a:xfrm>
            <a:off x="-12291" y="498325"/>
            <a:ext cx="10488979" cy="4949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C238B0-F392-4B99-A98B-D29A30D43FDE}"/>
              </a:ext>
            </a:extLst>
          </p:cNvPr>
          <p:cNvSpPr txBox="1"/>
          <p:nvPr/>
        </p:nvSpPr>
        <p:spPr>
          <a:xfrm>
            <a:off x="25984" y="1029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contenedor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C1863FE-FD6A-4AD2-B361-F41C4C4FB6EE}"/>
              </a:ext>
            </a:extLst>
          </p:cNvPr>
          <p:cNvSpPr/>
          <p:nvPr/>
        </p:nvSpPr>
        <p:spPr>
          <a:xfrm>
            <a:off x="2877070" y="629803"/>
            <a:ext cx="1392566" cy="32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518527E-7173-4482-AE25-F2DC6EBB66A5}"/>
              </a:ext>
            </a:extLst>
          </p:cNvPr>
          <p:cNvSpPr txBox="1"/>
          <p:nvPr/>
        </p:nvSpPr>
        <p:spPr>
          <a:xfrm>
            <a:off x="1794175" y="6298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Rol_id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D8153F6-DF56-4724-8283-D5FC5C112D00}"/>
              </a:ext>
            </a:extLst>
          </p:cNvPr>
          <p:cNvSpPr/>
          <p:nvPr/>
        </p:nvSpPr>
        <p:spPr>
          <a:xfrm>
            <a:off x="6417541" y="659390"/>
            <a:ext cx="1392566" cy="32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D42262C-079C-4BA1-90C6-5B8BA9F4C3FD}"/>
              </a:ext>
            </a:extLst>
          </p:cNvPr>
          <p:cNvSpPr txBox="1"/>
          <p:nvPr/>
        </p:nvSpPr>
        <p:spPr>
          <a:xfrm>
            <a:off x="5196765" y="65939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Usu_login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220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 Grupo">
            <a:extLst>
              <a:ext uri="{FF2B5EF4-FFF2-40B4-BE49-F238E27FC236}">
                <a16:creationId xmlns:a16="http://schemas.microsoft.com/office/drawing/2014/main" id="{30E9DF10-8D4F-4995-80F8-4FCB00688BA1}"/>
              </a:ext>
            </a:extLst>
          </p:cNvPr>
          <p:cNvGrpSpPr/>
          <p:nvPr/>
        </p:nvGrpSpPr>
        <p:grpSpPr>
          <a:xfrm>
            <a:off x="813866" y="331574"/>
            <a:ext cx="3841649" cy="1941654"/>
            <a:chOff x="4499992" y="1100232"/>
            <a:chExt cx="2952328" cy="181626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3845C69-782C-4242-A5E6-4DBD33703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100232"/>
              <a:ext cx="2952328" cy="18162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7 Rectángulo">
              <a:extLst>
                <a:ext uri="{FF2B5EF4-FFF2-40B4-BE49-F238E27FC236}">
                  <a16:creationId xmlns:a16="http://schemas.microsoft.com/office/drawing/2014/main" id="{DD854F38-7E9F-4CFD-8528-AED18C0AE717}"/>
                </a:ext>
              </a:extLst>
            </p:cNvPr>
            <p:cNvSpPr/>
            <p:nvPr/>
          </p:nvSpPr>
          <p:spPr>
            <a:xfrm>
              <a:off x="6084168" y="2354528"/>
              <a:ext cx="504056" cy="216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9D2CE9B-2D10-49A7-9FDD-7BD78E6241EF}"/>
              </a:ext>
            </a:extLst>
          </p:cNvPr>
          <p:cNvSpPr txBox="1"/>
          <p:nvPr/>
        </p:nvSpPr>
        <p:spPr>
          <a:xfrm>
            <a:off x="3794538" y="324802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Usu_login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2B2214-169C-4DBB-8176-5B55C5CB5BF1}"/>
              </a:ext>
            </a:extLst>
          </p:cNvPr>
          <p:cNvSpPr txBox="1"/>
          <p:nvPr/>
        </p:nvSpPr>
        <p:spPr>
          <a:xfrm>
            <a:off x="3794538" y="35463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Usu_password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146D1F-E71D-4E88-A138-72E123CA8686}"/>
              </a:ext>
            </a:extLst>
          </p:cNvPr>
          <p:cNvSpPr/>
          <p:nvPr/>
        </p:nvSpPr>
        <p:spPr>
          <a:xfrm>
            <a:off x="5671977" y="3189658"/>
            <a:ext cx="1449421" cy="3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36CBC6-9AA7-49F0-BBBE-853A985EDF7C}"/>
              </a:ext>
            </a:extLst>
          </p:cNvPr>
          <p:cNvSpPr/>
          <p:nvPr/>
        </p:nvSpPr>
        <p:spPr>
          <a:xfrm>
            <a:off x="5657663" y="3610299"/>
            <a:ext cx="1449421" cy="3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A68F7-8C56-4CAE-8483-591D2FB66817}"/>
              </a:ext>
            </a:extLst>
          </p:cNvPr>
          <p:cNvSpPr/>
          <p:nvPr/>
        </p:nvSpPr>
        <p:spPr>
          <a:xfrm>
            <a:off x="1021404" y="3005846"/>
            <a:ext cx="8579796" cy="2490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02B834-5F8C-4042-A39C-C2F2AAA5CF18}"/>
              </a:ext>
            </a:extLst>
          </p:cNvPr>
          <p:cNvSpPr txBox="1"/>
          <p:nvPr/>
        </p:nvSpPr>
        <p:spPr>
          <a:xfrm>
            <a:off x="1004367" y="26365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contendor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13A0AA3-2A68-4482-BC04-3EF0C3FFC925}"/>
              </a:ext>
            </a:extLst>
          </p:cNvPr>
          <p:cNvSpPr txBox="1"/>
          <p:nvPr/>
        </p:nvSpPr>
        <p:spPr>
          <a:xfrm>
            <a:off x="5204298" y="463580"/>
            <a:ext cx="5038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HasMap</a:t>
            </a:r>
            <a:r>
              <a:rPr lang="es-CO" dirty="0"/>
              <a:t> contenedor=new </a:t>
            </a:r>
            <a:r>
              <a:rPr lang="es-CO" dirty="0" err="1"/>
              <a:t>HasMap</a:t>
            </a:r>
            <a:r>
              <a:rPr lang="es-CO" dirty="0"/>
              <a:t>()</a:t>
            </a:r>
          </a:p>
          <a:p>
            <a:r>
              <a:rPr lang="es-CO" dirty="0" err="1"/>
              <a:t>Contenedor.put</a:t>
            </a:r>
            <a:r>
              <a:rPr lang="es-CO" dirty="0"/>
              <a:t>(“Usu_</a:t>
            </a:r>
            <a:r>
              <a:rPr lang="es-CO" dirty="0" err="1"/>
              <a:t>login</a:t>
            </a:r>
            <a:r>
              <a:rPr lang="es-CO" dirty="0"/>
              <a:t>”,valor)</a:t>
            </a:r>
          </a:p>
          <a:p>
            <a:r>
              <a:rPr lang="es-CO" dirty="0" err="1"/>
              <a:t>Contenedor.put</a:t>
            </a:r>
            <a:r>
              <a:rPr lang="es-CO" dirty="0"/>
              <a:t>(“Usu_</a:t>
            </a:r>
            <a:r>
              <a:rPr lang="es-CO" dirty="0" err="1"/>
              <a:t>password</a:t>
            </a:r>
            <a:r>
              <a:rPr lang="es-CO" dirty="0"/>
              <a:t>”,valor)</a:t>
            </a:r>
          </a:p>
          <a:p>
            <a:endParaRPr lang="es-CO" dirty="0"/>
          </a:p>
          <a:p>
            <a:r>
              <a:rPr lang="es-CO" dirty="0" err="1"/>
              <a:t>ModeloLogin</a:t>
            </a:r>
            <a:r>
              <a:rPr lang="es-CO" dirty="0"/>
              <a:t> modelo=new </a:t>
            </a:r>
            <a:r>
              <a:rPr lang="es-CO" dirty="0" err="1"/>
              <a:t>ModeloLogin</a:t>
            </a:r>
            <a:r>
              <a:rPr lang="es-CO" dirty="0"/>
              <a:t>()</a:t>
            </a:r>
          </a:p>
          <a:p>
            <a:r>
              <a:rPr lang="es-CO" dirty="0" err="1"/>
              <a:t>modelo.validar</a:t>
            </a:r>
            <a:r>
              <a:rPr lang="es-CO" dirty="0"/>
              <a:t>(contenedor)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3B556A-1ABD-435E-9EFB-4D06C60F447D}"/>
              </a:ext>
            </a:extLst>
          </p:cNvPr>
          <p:cNvGrpSpPr/>
          <p:nvPr/>
        </p:nvGrpSpPr>
        <p:grpSpPr>
          <a:xfrm>
            <a:off x="1452191" y="3867411"/>
            <a:ext cx="5577495" cy="1159581"/>
            <a:chOff x="1452191" y="3867411"/>
            <a:chExt cx="5577495" cy="1159581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1057498-EC44-480D-A639-3EB85C66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035" y="4236743"/>
              <a:ext cx="1376629" cy="776006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1623822-713B-4F91-B13A-B618C23E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639" y="4236743"/>
              <a:ext cx="1376629" cy="776006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6EEB0C1-1047-408E-B83E-F196780D7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348" y="4250986"/>
              <a:ext cx="1376629" cy="776006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AB98F4E-2F09-449E-A56E-56B57D9B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3057" y="4250986"/>
              <a:ext cx="1376629" cy="776006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FF1DF8-0067-4D55-8DA8-905BB62C29CE}"/>
                </a:ext>
              </a:extLst>
            </p:cNvPr>
            <p:cNvSpPr txBox="1"/>
            <p:nvPr/>
          </p:nvSpPr>
          <p:spPr>
            <a:xfrm>
              <a:off x="1452191" y="3867411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listaroles</a:t>
              </a:r>
              <a:endParaRPr lang="es-CO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21E6E31-9F32-4ADE-9C63-7A56F3398012}"/>
              </a:ext>
            </a:extLst>
          </p:cNvPr>
          <p:cNvGrpSpPr/>
          <p:nvPr/>
        </p:nvGrpSpPr>
        <p:grpSpPr>
          <a:xfrm>
            <a:off x="7533263" y="4083477"/>
            <a:ext cx="1897192" cy="1258651"/>
            <a:chOff x="2203655" y="890312"/>
            <a:chExt cx="3428660" cy="194496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D0A3451-E9F8-4474-AFFD-3DF9336559C4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57119A7-A533-4122-84C2-25746825B73A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203C378-C7F8-41C7-8D35-42B135BBBF15}"/>
                </a:ext>
              </a:extLst>
            </p:cNvPr>
            <p:cNvSpPr txBox="1"/>
            <p:nvPr/>
          </p:nvSpPr>
          <p:spPr>
            <a:xfrm>
              <a:off x="2203655" y="1208036"/>
              <a:ext cx="1825686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per_nombre</a:t>
              </a:r>
              <a:endParaRPr lang="es-CO" sz="1200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C14E509-275A-40A4-8E64-9617AA9A7904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2944D5BB-9928-4732-8B7F-E5A7F70C5B33}"/>
                </a:ext>
              </a:extLst>
            </p:cNvPr>
            <p:cNvSpPr txBox="1"/>
            <p:nvPr/>
          </p:nvSpPr>
          <p:spPr>
            <a:xfrm>
              <a:off x="2203655" y="1675149"/>
              <a:ext cx="1837274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per_apellido</a:t>
              </a:r>
              <a:endParaRPr lang="es-CO" sz="1200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C8EDB33-D211-4A4F-9138-A5E48A6D6741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31D85DD-F2C1-487E-A19A-F5F7F62DB5DA}"/>
                </a:ext>
              </a:extLst>
            </p:cNvPr>
            <p:cNvSpPr txBox="1"/>
            <p:nvPr/>
          </p:nvSpPr>
          <p:spPr>
            <a:xfrm>
              <a:off x="2268502" y="2187287"/>
              <a:ext cx="1562058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Usu_login</a:t>
              </a:r>
              <a:endParaRPr lang="es-CO" sz="1200" dirty="0"/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140D9D-5DD4-41C3-83AA-11A45E890DAF}"/>
              </a:ext>
            </a:extLst>
          </p:cNvPr>
          <p:cNvSpPr txBox="1"/>
          <p:nvPr/>
        </p:nvSpPr>
        <p:spPr>
          <a:xfrm>
            <a:off x="7569145" y="37419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33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 Grupo">
            <a:extLst>
              <a:ext uri="{FF2B5EF4-FFF2-40B4-BE49-F238E27FC236}">
                <a16:creationId xmlns:a16="http://schemas.microsoft.com/office/drawing/2014/main" id="{30E9DF10-8D4F-4995-80F8-4FCB00688BA1}"/>
              </a:ext>
            </a:extLst>
          </p:cNvPr>
          <p:cNvGrpSpPr/>
          <p:nvPr/>
        </p:nvGrpSpPr>
        <p:grpSpPr>
          <a:xfrm>
            <a:off x="813866" y="331574"/>
            <a:ext cx="3841649" cy="1941654"/>
            <a:chOff x="4499992" y="1100232"/>
            <a:chExt cx="2952328" cy="181626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3845C69-782C-4242-A5E6-4DBD33703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100232"/>
              <a:ext cx="2952328" cy="18162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7 Rectángulo">
              <a:extLst>
                <a:ext uri="{FF2B5EF4-FFF2-40B4-BE49-F238E27FC236}">
                  <a16:creationId xmlns:a16="http://schemas.microsoft.com/office/drawing/2014/main" id="{DD854F38-7E9F-4CFD-8528-AED18C0AE717}"/>
                </a:ext>
              </a:extLst>
            </p:cNvPr>
            <p:cNvSpPr/>
            <p:nvPr/>
          </p:nvSpPr>
          <p:spPr>
            <a:xfrm>
              <a:off x="6084168" y="2354528"/>
              <a:ext cx="504056" cy="2166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9D2CE9B-2D10-49A7-9FDD-7BD78E6241EF}"/>
              </a:ext>
            </a:extLst>
          </p:cNvPr>
          <p:cNvSpPr txBox="1"/>
          <p:nvPr/>
        </p:nvSpPr>
        <p:spPr>
          <a:xfrm>
            <a:off x="3794538" y="324802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Usu_login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2B2214-169C-4DBB-8176-5B55C5CB5BF1}"/>
              </a:ext>
            </a:extLst>
          </p:cNvPr>
          <p:cNvSpPr txBox="1"/>
          <p:nvPr/>
        </p:nvSpPr>
        <p:spPr>
          <a:xfrm>
            <a:off x="3794538" y="35463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Usu_password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146D1F-E71D-4E88-A138-72E123CA8686}"/>
              </a:ext>
            </a:extLst>
          </p:cNvPr>
          <p:cNvSpPr/>
          <p:nvPr/>
        </p:nvSpPr>
        <p:spPr>
          <a:xfrm>
            <a:off x="5671977" y="3189658"/>
            <a:ext cx="1449421" cy="3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36CBC6-9AA7-49F0-BBBE-853A985EDF7C}"/>
              </a:ext>
            </a:extLst>
          </p:cNvPr>
          <p:cNvSpPr/>
          <p:nvPr/>
        </p:nvSpPr>
        <p:spPr>
          <a:xfrm>
            <a:off x="5657663" y="3610299"/>
            <a:ext cx="1449421" cy="3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A68F7-8C56-4CAE-8483-591D2FB66817}"/>
              </a:ext>
            </a:extLst>
          </p:cNvPr>
          <p:cNvSpPr/>
          <p:nvPr/>
        </p:nvSpPr>
        <p:spPr>
          <a:xfrm>
            <a:off x="1021404" y="3005846"/>
            <a:ext cx="8579796" cy="2490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02B834-5F8C-4042-A39C-C2F2AAA5CF18}"/>
              </a:ext>
            </a:extLst>
          </p:cNvPr>
          <p:cNvSpPr txBox="1"/>
          <p:nvPr/>
        </p:nvSpPr>
        <p:spPr>
          <a:xfrm>
            <a:off x="1004367" y="26365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contendor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3B556A-1ABD-435E-9EFB-4D06C60F447D}"/>
              </a:ext>
            </a:extLst>
          </p:cNvPr>
          <p:cNvGrpSpPr/>
          <p:nvPr/>
        </p:nvGrpSpPr>
        <p:grpSpPr>
          <a:xfrm>
            <a:off x="1452191" y="3867411"/>
            <a:ext cx="4219786" cy="1159581"/>
            <a:chOff x="1452191" y="3867411"/>
            <a:chExt cx="4219786" cy="1159581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1057498-EC44-480D-A639-3EB85C66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035" y="4236743"/>
              <a:ext cx="1376629" cy="776006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1623822-713B-4F91-B13A-B618C23E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639" y="4236743"/>
              <a:ext cx="1376629" cy="776006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6EEB0C1-1047-408E-B83E-F196780D7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348" y="4250986"/>
              <a:ext cx="1376629" cy="776006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FF1DF8-0067-4D55-8DA8-905BB62C29CE}"/>
                </a:ext>
              </a:extLst>
            </p:cNvPr>
            <p:cNvSpPr txBox="1"/>
            <p:nvPr/>
          </p:nvSpPr>
          <p:spPr>
            <a:xfrm>
              <a:off x="1452191" y="3867411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/>
                <a:t>listaroles</a:t>
              </a:r>
              <a:endParaRPr lang="es-CO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21E6E31-9F32-4ADE-9C63-7A56F3398012}"/>
              </a:ext>
            </a:extLst>
          </p:cNvPr>
          <p:cNvGrpSpPr/>
          <p:nvPr/>
        </p:nvGrpSpPr>
        <p:grpSpPr>
          <a:xfrm>
            <a:off x="7533263" y="4083477"/>
            <a:ext cx="1897192" cy="1258651"/>
            <a:chOff x="2203655" y="890312"/>
            <a:chExt cx="3428660" cy="194496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D0A3451-E9F8-4474-AFFD-3DF9336559C4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57119A7-A533-4122-84C2-25746825B73A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203C378-C7F8-41C7-8D35-42B135BBBF15}"/>
                </a:ext>
              </a:extLst>
            </p:cNvPr>
            <p:cNvSpPr txBox="1"/>
            <p:nvPr/>
          </p:nvSpPr>
          <p:spPr>
            <a:xfrm>
              <a:off x="2203655" y="1208036"/>
              <a:ext cx="1825686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per_nombre</a:t>
              </a:r>
              <a:endParaRPr lang="es-CO" sz="1200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C14E509-275A-40A4-8E64-9617AA9A7904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2944D5BB-9928-4732-8B7F-E5A7F70C5B33}"/>
                </a:ext>
              </a:extLst>
            </p:cNvPr>
            <p:cNvSpPr txBox="1"/>
            <p:nvPr/>
          </p:nvSpPr>
          <p:spPr>
            <a:xfrm>
              <a:off x="2203655" y="1675149"/>
              <a:ext cx="1837274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per_apellido</a:t>
              </a:r>
              <a:endParaRPr lang="es-CO" sz="1200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C8EDB33-D211-4A4F-9138-A5E48A6D6741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31D85DD-F2C1-487E-A19A-F5F7F62DB5DA}"/>
                </a:ext>
              </a:extLst>
            </p:cNvPr>
            <p:cNvSpPr txBox="1"/>
            <p:nvPr/>
          </p:nvSpPr>
          <p:spPr>
            <a:xfrm>
              <a:off x="2268502" y="2187287"/>
              <a:ext cx="1562058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Usu_login</a:t>
              </a:r>
              <a:endParaRPr lang="es-CO" sz="1200" dirty="0"/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140D9D-5DD4-41C3-83AA-11A45E890DAF}"/>
              </a:ext>
            </a:extLst>
          </p:cNvPr>
          <p:cNvSpPr txBox="1"/>
          <p:nvPr/>
        </p:nvSpPr>
        <p:spPr>
          <a:xfrm>
            <a:off x="7569145" y="37419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objUsuario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6D5A8B-4177-4527-8BC5-349E0F1FFA4A}"/>
              </a:ext>
            </a:extLst>
          </p:cNvPr>
          <p:cNvSpPr txBox="1"/>
          <p:nvPr/>
        </p:nvSpPr>
        <p:spPr>
          <a:xfrm>
            <a:off x="5346290" y="1283110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obj_usuario</a:t>
            </a:r>
            <a:r>
              <a:rPr lang="es-CO" dirty="0"/>
              <a:t>[“</a:t>
            </a:r>
            <a:r>
              <a:rPr lang="es-CO" dirty="0" err="1"/>
              <a:t>per_nombre</a:t>
            </a:r>
            <a:r>
              <a:rPr lang="es-CO" dirty="0"/>
              <a:t>”]=“pepito </a:t>
            </a:r>
            <a:r>
              <a:rPr lang="es-CO" dirty="0" err="1"/>
              <a:t>perez</a:t>
            </a:r>
            <a:r>
              <a:rPr lang="es-C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50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441A648-588B-4B82-B963-5D73850AFCB3}"/>
              </a:ext>
            </a:extLst>
          </p:cNvPr>
          <p:cNvGrpSpPr/>
          <p:nvPr/>
        </p:nvGrpSpPr>
        <p:grpSpPr>
          <a:xfrm>
            <a:off x="5120804" y="844167"/>
            <a:ext cx="1897192" cy="1258651"/>
            <a:chOff x="2203655" y="890312"/>
            <a:chExt cx="3428660" cy="194496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A35582C-E08B-4E71-AE52-0792D6149FFA}"/>
                </a:ext>
              </a:extLst>
            </p:cNvPr>
            <p:cNvSpPr/>
            <p:nvPr/>
          </p:nvSpPr>
          <p:spPr>
            <a:xfrm>
              <a:off x="2203655" y="890312"/>
              <a:ext cx="3428660" cy="1944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FE69C53-023F-4F8B-961B-8AF92D132D7B}"/>
                </a:ext>
              </a:extLst>
            </p:cNvPr>
            <p:cNvSpPr/>
            <p:nvPr/>
          </p:nvSpPr>
          <p:spPr>
            <a:xfrm>
              <a:off x="4277373" y="1238476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745E7E0-7623-4DDF-87E4-516644B89508}"/>
                </a:ext>
              </a:extLst>
            </p:cNvPr>
            <p:cNvSpPr txBox="1"/>
            <p:nvPr/>
          </p:nvSpPr>
          <p:spPr>
            <a:xfrm>
              <a:off x="2203655" y="1208036"/>
              <a:ext cx="1825686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per_nombre</a:t>
              </a:r>
              <a:endParaRPr lang="es-CO" sz="12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D4C8897-18A7-451E-BB90-6965F86918E1}"/>
                </a:ext>
              </a:extLst>
            </p:cNvPr>
            <p:cNvSpPr/>
            <p:nvPr/>
          </p:nvSpPr>
          <p:spPr>
            <a:xfrm>
              <a:off x="4264848" y="169448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5F27AEC-2FBD-4D45-A890-0121733ADE5B}"/>
                </a:ext>
              </a:extLst>
            </p:cNvPr>
            <p:cNvSpPr txBox="1"/>
            <p:nvPr/>
          </p:nvSpPr>
          <p:spPr>
            <a:xfrm>
              <a:off x="2203655" y="1675149"/>
              <a:ext cx="1837274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per_apellido</a:t>
              </a:r>
              <a:endParaRPr lang="es-CO" sz="12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262C02F-74AC-4272-9935-2E241C2E509E}"/>
                </a:ext>
              </a:extLst>
            </p:cNvPr>
            <p:cNvSpPr/>
            <p:nvPr/>
          </p:nvSpPr>
          <p:spPr>
            <a:xfrm>
              <a:off x="4342221" y="2217729"/>
              <a:ext cx="873528" cy="330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59D3BCA-2726-4C6B-A66D-060C6E78B1D6}"/>
                </a:ext>
              </a:extLst>
            </p:cNvPr>
            <p:cNvSpPr txBox="1"/>
            <p:nvPr/>
          </p:nvSpPr>
          <p:spPr>
            <a:xfrm>
              <a:off x="2268502" y="2187287"/>
              <a:ext cx="1562058" cy="42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 err="1"/>
                <a:t>Usu_login</a:t>
              </a:r>
              <a:endParaRPr lang="es-CO" sz="1200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7E68BF-EA02-40F9-A0CF-41B259E1CDCB}"/>
              </a:ext>
            </a:extLst>
          </p:cNvPr>
          <p:cNvSpPr txBox="1"/>
          <p:nvPr/>
        </p:nvSpPr>
        <p:spPr>
          <a:xfrm>
            <a:off x="5156686" y="5026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objUsuario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07FC54-4DEC-4F85-AD21-9B881A3DD846}"/>
              </a:ext>
            </a:extLst>
          </p:cNvPr>
          <p:cNvSpPr/>
          <p:nvPr/>
        </p:nvSpPr>
        <p:spPr>
          <a:xfrm>
            <a:off x="768485" y="2776174"/>
            <a:ext cx="865762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pepito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559892-2A47-4C4B-B568-38AB40DCDBE5}"/>
              </a:ext>
            </a:extLst>
          </p:cNvPr>
          <p:cNvSpPr/>
          <p:nvPr/>
        </p:nvSpPr>
        <p:spPr>
          <a:xfrm>
            <a:off x="1786647" y="2776173"/>
            <a:ext cx="865762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Perez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8C2BC7-0940-495B-9D60-BA933F0390FA}"/>
              </a:ext>
            </a:extLst>
          </p:cNvPr>
          <p:cNvSpPr/>
          <p:nvPr/>
        </p:nvSpPr>
        <p:spPr>
          <a:xfrm>
            <a:off x="2876145" y="2776172"/>
            <a:ext cx="1024646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17D233-58A3-41A2-A85C-FD8CF2CB1206}"/>
              </a:ext>
            </a:extLst>
          </p:cNvPr>
          <p:cNvSpPr/>
          <p:nvPr/>
        </p:nvSpPr>
        <p:spPr>
          <a:xfrm>
            <a:off x="4096158" y="2776171"/>
            <a:ext cx="1024646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FEDAED-3406-42F4-A812-6BD0DB6D7381}"/>
              </a:ext>
            </a:extLst>
          </p:cNvPr>
          <p:cNvSpPr txBox="1"/>
          <p:nvPr/>
        </p:nvSpPr>
        <p:spPr>
          <a:xfrm>
            <a:off x="768485" y="3229580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per_nombre</a:t>
            </a:r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CCF7B5-581A-4D45-965C-BE36E98EE4D7}"/>
              </a:ext>
            </a:extLst>
          </p:cNvPr>
          <p:cNvSpPr txBox="1"/>
          <p:nvPr/>
        </p:nvSpPr>
        <p:spPr>
          <a:xfrm>
            <a:off x="346715" y="2180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objUsuario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9504345-DF9A-4385-BE42-22DC9C229F47}"/>
              </a:ext>
            </a:extLst>
          </p:cNvPr>
          <p:cNvSpPr txBox="1"/>
          <p:nvPr/>
        </p:nvSpPr>
        <p:spPr>
          <a:xfrm>
            <a:off x="557600" y="3775319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objUsuario</a:t>
            </a:r>
            <a:r>
              <a:rPr lang="es-CO" dirty="0"/>
              <a:t>[“</a:t>
            </a:r>
            <a:r>
              <a:rPr lang="es-CO" dirty="0" err="1"/>
              <a:t>per_nombre</a:t>
            </a:r>
            <a:r>
              <a:rPr lang="es-CO" dirty="0"/>
              <a:t>”]=“pepito”</a:t>
            </a:r>
          </a:p>
          <a:p>
            <a:r>
              <a:rPr lang="es-CO" dirty="0" err="1"/>
              <a:t>objUsuario</a:t>
            </a:r>
            <a:r>
              <a:rPr lang="es-CO" dirty="0"/>
              <a:t>[“</a:t>
            </a:r>
            <a:r>
              <a:rPr lang="es-CO" dirty="0" err="1"/>
              <a:t>per_apellido</a:t>
            </a:r>
            <a:r>
              <a:rPr lang="es-CO" dirty="0"/>
              <a:t>”]=“</a:t>
            </a:r>
            <a:r>
              <a:rPr lang="es-CO" dirty="0" err="1"/>
              <a:t>perez</a:t>
            </a:r>
            <a:r>
              <a:rPr lang="es-CO" dirty="0"/>
              <a:t>”</a:t>
            </a:r>
          </a:p>
          <a:p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AF2121-5AC9-4664-9FA3-21F1D32F3DBF}"/>
              </a:ext>
            </a:extLst>
          </p:cNvPr>
          <p:cNvSpPr txBox="1"/>
          <p:nvPr/>
        </p:nvSpPr>
        <p:spPr>
          <a:xfrm>
            <a:off x="1768248" y="322132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per_apellido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22847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C07FC54-4DEC-4F85-AD21-9B881A3DD846}"/>
              </a:ext>
            </a:extLst>
          </p:cNvPr>
          <p:cNvSpPr/>
          <p:nvPr/>
        </p:nvSpPr>
        <p:spPr>
          <a:xfrm>
            <a:off x="1429966" y="745198"/>
            <a:ext cx="865762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559892-2A47-4C4B-B568-38AB40DCDBE5}"/>
              </a:ext>
            </a:extLst>
          </p:cNvPr>
          <p:cNvSpPr/>
          <p:nvPr/>
        </p:nvSpPr>
        <p:spPr>
          <a:xfrm>
            <a:off x="2448127" y="745197"/>
            <a:ext cx="1520757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Estudiante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8C2BC7-0940-495B-9D60-BA933F0390FA}"/>
              </a:ext>
            </a:extLst>
          </p:cNvPr>
          <p:cNvSpPr/>
          <p:nvPr/>
        </p:nvSpPr>
        <p:spPr>
          <a:xfrm>
            <a:off x="4121283" y="766754"/>
            <a:ext cx="1024646" cy="4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FEDAED-3406-42F4-A812-6BD0DB6D7381}"/>
              </a:ext>
            </a:extLst>
          </p:cNvPr>
          <p:cNvSpPr txBox="1"/>
          <p:nvPr/>
        </p:nvSpPr>
        <p:spPr>
          <a:xfrm>
            <a:off x="1412641" y="119860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rol_id</a:t>
            </a:r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CCF7B5-581A-4D45-965C-BE36E98EE4D7}"/>
              </a:ext>
            </a:extLst>
          </p:cNvPr>
          <p:cNvSpPr txBox="1"/>
          <p:nvPr/>
        </p:nvSpPr>
        <p:spPr>
          <a:xfrm>
            <a:off x="1008196" y="1491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objRol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9504345-DF9A-4385-BE42-22DC9C229F47}"/>
              </a:ext>
            </a:extLst>
          </p:cNvPr>
          <p:cNvSpPr txBox="1"/>
          <p:nvPr/>
        </p:nvSpPr>
        <p:spPr>
          <a:xfrm>
            <a:off x="1970807" y="1987144"/>
            <a:ext cx="366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objRol</a:t>
            </a:r>
            <a:r>
              <a:rPr lang="es-CO" dirty="0"/>
              <a:t>[“</a:t>
            </a:r>
            <a:r>
              <a:rPr lang="es-CO" dirty="0" err="1"/>
              <a:t>rol_id</a:t>
            </a:r>
            <a:r>
              <a:rPr lang="es-CO" dirty="0"/>
              <a:t>”]=10</a:t>
            </a:r>
          </a:p>
          <a:p>
            <a:r>
              <a:rPr lang="es-CO" dirty="0" err="1"/>
              <a:t>objRol</a:t>
            </a:r>
            <a:r>
              <a:rPr lang="es-CO" dirty="0"/>
              <a:t>[“</a:t>
            </a:r>
            <a:r>
              <a:rPr lang="es-CO" dirty="0" err="1"/>
              <a:t>rol_nombre</a:t>
            </a:r>
            <a:r>
              <a:rPr lang="es-CO" dirty="0"/>
              <a:t>”]=“Estudiante”</a:t>
            </a:r>
          </a:p>
          <a:p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AF2121-5AC9-4664-9FA3-21F1D32F3DBF}"/>
              </a:ext>
            </a:extLst>
          </p:cNvPr>
          <p:cNvSpPr txBox="1"/>
          <p:nvPr/>
        </p:nvSpPr>
        <p:spPr>
          <a:xfrm>
            <a:off x="2395582" y="119860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rol_nombre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6F6A2B-9F6F-457A-B08F-7150B563663F}"/>
              </a:ext>
            </a:extLst>
          </p:cNvPr>
          <p:cNvSpPr txBox="1"/>
          <p:nvPr/>
        </p:nvSpPr>
        <p:spPr>
          <a:xfrm>
            <a:off x="4021429" y="1198605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rol_descripcion</a:t>
            </a:r>
            <a:endParaRPr lang="es-CO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6221AA-0BA0-4AAF-93BC-50EB24ED67DA}"/>
              </a:ext>
            </a:extLst>
          </p:cNvPr>
          <p:cNvSpPr txBox="1"/>
          <p:nvPr/>
        </p:nvSpPr>
        <p:spPr>
          <a:xfrm>
            <a:off x="576675" y="300083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listaRoles</a:t>
            </a:r>
            <a:r>
              <a:rPr lang="es-CO" dirty="0"/>
              <a:t>[i]=</a:t>
            </a:r>
            <a:r>
              <a:rPr lang="es-CO" dirty="0" err="1"/>
              <a:t>objRol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FD2AF4-22DF-4480-A52F-0F7EB13E8E9B}"/>
              </a:ext>
            </a:extLst>
          </p:cNvPr>
          <p:cNvSpPr txBox="1"/>
          <p:nvPr/>
        </p:nvSpPr>
        <p:spPr>
          <a:xfrm>
            <a:off x="576675" y="4181389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contenedor[“</a:t>
            </a:r>
            <a:r>
              <a:rPr lang="es-CO" dirty="0" err="1"/>
              <a:t>listaRoles</a:t>
            </a:r>
            <a:r>
              <a:rPr lang="es-CO" dirty="0"/>
              <a:t>”]=</a:t>
            </a:r>
            <a:r>
              <a:rPr lang="es-CO" dirty="0" err="1"/>
              <a:t>listaRoles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C4AD53-C888-4B2A-80CE-AA4D6CE7914E}"/>
              </a:ext>
            </a:extLst>
          </p:cNvPr>
          <p:cNvSpPr/>
          <p:nvPr/>
        </p:nvSpPr>
        <p:spPr>
          <a:xfrm>
            <a:off x="1177047" y="518495"/>
            <a:ext cx="4552544" cy="1076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72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ector recto 225"/>
          <p:cNvSpPr/>
          <p:nvPr/>
        </p:nvSpPr>
        <p:spPr>
          <a:xfrm>
            <a:off x="1728000" y="107640"/>
            <a:ext cx="72000" cy="5454000"/>
          </a:xfrm>
          <a:prstGeom prst="line">
            <a:avLst/>
          </a:prstGeom>
          <a:ln w="1908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adroTexto 226"/>
          <p:cNvSpPr txBox="1"/>
          <p:nvPr/>
        </p:nvSpPr>
        <p:spPr>
          <a:xfrm>
            <a:off x="180000" y="3645000"/>
            <a:ext cx="9655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50480" y="70200"/>
            <a:ext cx="143352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</a:t>
            </a:r>
          </a:p>
          <a:p>
            <a:r>
              <a:rPr lang="es-CO" sz="2400" b="0" strike="noStrike" spc="-1">
                <a:latin typeface="Arial"/>
              </a:rPr>
              <a:t>Cliente</a:t>
            </a:r>
          </a:p>
        </p:txBody>
      </p:sp>
      <p:sp>
        <p:nvSpPr>
          <p:cNvPr id="229" name="CuadroTexto 228"/>
          <p:cNvSpPr txBox="1"/>
          <p:nvPr/>
        </p:nvSpPr>
        <p:spPr>
          <a:xfrm rot="21581400">
            <a:off x="1883156" y="106277"/>
            <a:ext cx="315657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 dirty="0">
                <a:latin typeface="Arial"/>
              </a:rPr>
              <a:t>Maquina  Servidor</a:t>
            </a:r>
          </a:p>
        </p:txBody>
      </p:sp>
      <p:grpSp>
        <p:nvGrpSpPr>
          <p:cNvPr id="230" name="Grupo 229"/>
          <p:cNvGrpSpPr/>
          <p:nvPr/>
        </p:nvGrpSpPr>
        <p:grpSpPr>
          <a:xfrm>
            <a:off x="288000" y="2268000"/>
            <a:ext cx="648000" cy="1161000"/>
            <a:chOff x="288000" y="2268000"/>
            <a:chExt cx="648000" cy="1161000"/>
          </a:xfrm>
        </p:grpSpPr>
        <p:sp>
          <p:nvSpPr>
            <p:cNvPr id="231" name="Cara sonriente 230"/>
            <p:cNvSpPr/>
            <p:nvPr/>
          </p:nvSpPr>
          <p:spPr>
            <a:xfrm>
              <a:off x="396000" y="2268000"/>
              <a:ext cx="360000" cy="270000"/>
            </a:xfrm>
            <a:prstGeom prst="smileyFace">
              <a:avLst>
                <a:gd name="adj" fmla="val 9282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onector recto 231"/>
            <p:cNvSpPr/>
            <p:nvPr/>
          </p:nvSpPr>
          <p:spPr>
            <a:xfrm>
              <a:off x="576000" y="2565000"/>
              <a:ext cx="0" cy="540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onector recto 232"/>
            <p:cNvSpPr/>
            <p:nvPr/>
          </p:nvSpPr>
          <p:spPr>
            <a:xfrm flipH="1">
              <a:off x="288000" y="3105000"/>
              <a:ext cx="288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onector recto 233"/>
            <p:cNvSpPr/>
            <p:nvPr/>
          </p:nvSpPr>
          <p:spPr>
            <a:xfrm flipH="1" flipV="1">
              <a:off x="576000" y="3105000"/>
              <a:ext cx="360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onector recto 234"/>
            <p:cNvSpPr/>
            <p:nvPr/>
          </p:nvSpPr>
          <p:spPr>
            <a:xfrm flipH="1">
              <a:off x="288000" y="2646000"/>
              <a:ext cx="288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onector recto 235"/>
            <p:cNvSpPr/>
            <p:nvPr/>
          </p:nvSpPr>
          <p:spPr>
            <a:xfrm>
              <a:off x="576000" y="2646000"/>
              <a:ext cx="360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7" name="Cilindro 236"/>
          <p:cNvSpPr/>
          <p:nvPr/>
        </p:nvSpPr>
        <p:spPr>
          <a:xfrm>
            <a:off x="8784000" y="4860000"/>
            <a:ext cx="1224000" cy="594000"/>
          </a:xfrm>
          <a:prstGeom prst="can">
            <a:avLst>
              <a:gd name="adj" fmla="val 25000"/>
            </a:avLst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DB</a:t>
            </a:r>
          </a:p>
        </p:txBody>
      </p:sp>
      <p:cxnSp>
        <p:nvCxnSpPr>
          <p:cNvPr id="238" name="Conector: curvado 237"/>
          <p:cNvCxnSpPr>
            <a:endCxn id="237" idx="1"/>
          </p:cNvCxnSpPr>
          <p:nvPr/>
        </p:nvCxnSpPr>
        <p:spPr>
          <a:xfrm>
            <a:off x="8970120" y="2700000"/>
            <a:ext cx="426240" cy="21603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239" name="Conector: curvado 238"/>
          <p:cNvCxnSpPr>
            <a:stCxn id="237" idx="1"/>
          </p:cNvCxnSpPr>
          <p:nvPr/>
        </p:nvCxnSpPr>
        <p:spPr>
          <a:xfrm flipV="1">
            <a:off x="9396000" y="2403000"/>
            <a:ext cx="366480" cy="2457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240" name="CuadroTexto 239"/>
          <p:cNvSpPr txBox="1"/>
          <p:nvPr/>
        </p:nvSpPr>
        <p:spPr>
          <a:xfrm>
            <a:off x="8560800" y="3508200"/>
            <a:ext cx="40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sql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9144000" y="2808000"/>
            <a:ext cx="936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resultset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936000" y="19422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Request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432000" y="410076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HTML</a:t>
            </a:r>
          </a:p>
        </p:txBody>
      </p:sp>
      <p:cxnSp>
        <p:nvCxnSpPr>
          <p:cNvPr id="244" name="Conector: curvado 243"/>
          <p:cNvCxnSpPr>
            <a:stCxn id="230" idx="0"/>
          </p:cNvCxnSpPr>
          <p:nvPr/>
        </p:nvCxnSpPr>
        <p:spPr>
          <a:xfrm>
            <a:off x="612000" y="2268000"/>
            <a:ext cx="1423800" cy="8355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245" name="Forma libre: forma 244"/>
          <p:cNvSpPr/>
          <p:nvPr/>
        </p:nvSpPr>
        <p:spPr>
          <a:xfrm rot="10819800">
            <a:off x="2024640" y="593280"/>
            <a:ext cx="470880" cy="5022000"/>
          </a:xfrm>
          <a:custGeom>
            <a:avLst/>
            <a:gdLst/>
            <a:ahLst/>
            <a:cxnLst/>
            <a:rect l="0" t="0" r="r" b="b"/>
            <a:pathLst>
              <a:path w="1323" h="13953">
                <a:moveTo>
                  <a:pt x="26" y="0"/>
                </a:moveTo>
                <a:cubicBezTo>
                  <a:pt x="353" y="0"/>
                  <a:pt x="679" y="581"/>
                  <a:pt x="678" y="1162"/>
                </a:cubicBezTo>
                <a:lnTo>
                  <a:pt x="669" y="5812"/>
                </a:lnTo>
                <a:cubicBezTo>
                  <a:pt x="668" y="6394"/>
                  <a:pt x="994" y="6975"/>
                  <a:pt x="1322" y="6975"/>
                </a:cubicBezTo>
                <a:cubicBezTo>
                  <a:pt x="994" y="6975"/>
                  <a:pt x="666" y="7556"/>
                  <a:pt x="665" y="8138"/>
                </a:cubicBezTo>
                <a:lnTo>
                  <a:pt x="656" y="12788"/>
                </a:lnTo>
                <a:cubicBezTo>
                  <a:pt x="655" y="13369"/>
                  <a:pt x="327" y="13952"/>
                  <a:pt x="0" y="13952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46" name="Conector: curvado 245"/>
          <p:cNvCxnSpPr>
            <a:stCxn id="245" idx="2"/>
            <a:endCxn id="227" idx="2"/>
          </p:cNvCxnSpPr>
          <p:nvPr/>
        </p:nvCxnSpPr>
        <p:spPr>
          <a:xfrm flipH="1">
            <a:off x="662760" y="3103200"/>
            <a:ext cx="1373040" cy="8233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247" name="Diagrama de flujo: almacenamiento interno 246"/>
          <p:cNvSpPr/>
          <p:nvPr/>
        </p:nvSpPr>
        <p:spPr>
          <a:xfrm>
            <a:off x="8178120" y="2106000"/>
            <a:ext cx="158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Conexion.java</a:t>
            </a:r>
          </a:p>
        </p:txBody>
      </p:sp>
      <p:cxnSp>
        <p:nvCxnSpPr>
          <p:cNvPr id="248" name="Conector: angular 247"/>
          <p:cNvCxnSpPr>
            <a:endCxn id="247" idx="1"/>
          </p:cNvCxnSpPr>
          <p:nvPr/>
        </p:nvCxnSpPr>
        <p:spPr>
          <a:xfrm>
            <a:off x="7200000" y="1387080"/>
            <a:ext cx="978480" cy="1016280"/>
          </a:xfrm>
          <a:prstGeom prst="bentConnector3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249" name="Conector: angular 248"/>
          <p:cNvCxnSpPr>
            <a:endCxn id="247" idx="1"/>
          </p:cNvCxnSpPr>
          <p:nvPr/>
        </p:nvCxnSpPr>
        <p:spPr>
          <a:xfrm flipV="1">
            <a:off x="7468560" y="2403000"/>
            <a:ext cx="709920" cy="1971360"/>
          </a:xfrm>
          <a:prstGeom prst="bentConnector3">
            <a:avLst/>
          </a:prstGeom>
          <a:ln w="0">
            <a:solidFill>
              <a:srgbClr val="3465A4"/>
            </a:solidFill>
          </a:ln>
        </p:spPr>
      </p:cxnSp>
      <p:sp>
        <p:nvSpPr>
          <p:cNvPr id="250" name="Rectángulo 249"/>
          <p:cNvSpPr/>
          <p:nvPr/>
        </p:nvSpPr>
        <p:spPr>
          <a:xfrm>
            <a:off x="6480000" y="162000"/>
            <a:ext cx="1008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Vista </a:t>
            </a:r>
          </a:p>
        </p:txBody>
      </p:sp>
      <p:sp>
        <p:nvSpPr>
          <p:cNvPr id="251" name="Rectángulo 250"/>
          <p:cNvSpPr/>
          <p:nvPr/>
        </p:nvSpPr>
        <p:spPr>
          <a:xfrm>
            <a:off x="5112000" y="162000"/>
            <a:ext cx="1296000" cy="270000"/>
          </a:xfrm>
          <a:prstGeom prst="rect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Modelo</a:t>
            </a:r>
          </a:p>
        </p:txBody>
      </p:sp>
      <p:sp>
        <p:nvSpPr>
          <p:cNvPr id="252" name="CuadroTexto 251"/>
          <p:cNvSpPr txBox="1"/>
          <p:nvPr/>
        </p:nvSpPr>
        <p:spPr>
          <a:xfrm>
            <a:off x="7704000" y="16470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7424280" y="4147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grpSp>
        <p:nvGrpSpPr>
          <p:cNvPr id="254" name="Grupo 253"/>
          <p:cNvGrpSpPr/>
          <p:nvPr/>
        </p:nvGrpSpPr>
        <p:grpSpPr>
          <a:xfrm>
            <a:off x="2323440" y="540000"/>
            <a:ext cx="5092560" cy="2484000"/>
            <a:chOff x="2323440" y="540000"/>
            <a:chExt cx="5092560" cy="2484000"/>
          </a:xfrm>
        </p:grpSpPr>
        <p:sp>
          <p:nvSpPr>
            <p:cNvPr id="255" name="Rectángulo: esquina doblada 254"/>
            <p:cNvSpPr/>
            <p:nvPr/>
          </p:nvSpPr>
          <p:spPr>
            <a:xfrm>
              <a:off x="3096000" y="907560"/>
              <a:ext cx="1224000" cy="455040"/>
            </a:xfrm>
            <a:prstGeom prst="foldedCorner">
              <a:avLst>
                <a:gd name="adj" fmla="val 38236"/>
              </a:avLst>
            </a:prstGeom>
            <a:solidFill>
              <a:srgbClr val="FF950E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 dirty="0" err="1">
                  <a:latin typeface="Arial"/>
                </a:rPr>
                <a:t>Index.jsp</a:t>
              </a:r>
              <a:endParaRPr lang="es-CO" sz="1400" b="0" strike="noStrike" spc="-1" dirty="0">
                <a:latin typeface="Arial"/>
              </a:endParaRPr>
            </a:p>
          </p:txBody>
        </p:sp>
        <p:sp>
          <p:nvSpPr>
            <p:cNvPr id="256" name="Rectángulo: esquina doblada 255"/>
            <p:cNvSpPr/>
            <p:nvPr/>
          </p:nvSpPr>
          <p:spPr>
            <a:xfrm>
              <a:off x="5043600" y="1823400"/>
              <a:ext cx="1299600" cy="45468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pagina01.jsp</a:t>
              </a:r>
            </a:p>
          </p:txBody>
        </p:sp>
        <p:sp>
          <p:nvSpPr>
            <p:cNvPr id="257" name="Rectángulo: esquina doblada 256"/>
            <p:cNvSpPr/>
            <p:nvPr/>
          </p:nvSpPr>
          <p:spPr>
            <a:xfrm>
              <a:off x="4755600" y="2062080"/>
              <a:ext cx="12996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pagina02.jsp</a:t>
              </a:r>
            </a:p>
          </p:txBody>
        </p:sp>
        <p:sp>
          <p:nvSpPr>
            <p:cNvPr id="258" name="Rectángulo: esquina doblada 257"/>
            <p:cNvSpPr/>
            <p:nvPr/>
          </p:nvSpPr>
          <p:spPr>
            <a:xfrm>
              <a:off x="4680000" y="2417400"/>
              <a:ext cx="1227600" cy="45468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pagina03.jsp</a:t>
              </a:r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2736000" y="540000"/>
              <a:ext cx="4680000" cy="2484000"/>
            </a:xfrm>
            <a:prstGeom prst="rect">
              <a:avLst/>
            </a:prstGeom>
            <a:noFill/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adroTexto 259"/>
            <p:cNvSpPr txBox="1"/>
            <p:nvPr/>
          </p:nvSpPr>
          <p:spPr>
            <a:xfrm>
              <a:off x="2967120" y="589114"/>
              <a:ext cx="226836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dirty="0">
                  <a:latin typeface="Arial"/>
                </a:rPr>
                <a:t>Funcionalidad 1</a:t>
              </a:r>
            </a:p>
          </p:txBody>
        </p:sp>
        <p:sp>
          <p:nvSpPr>
            <p:cNvPr id="261" name="Diagrama de flujo: almacenamiento interno 260"/>
            <p:cNvSpPr/>
            <p:nvPr/>
          </p:nvSpPr>
          <p:spPr>
            <a:xfrm>
              <a:off x="5976000" y="1036080"/>
              <a:ext cx="1224000" cy="702000"/>
            </a:xfrm>
            <a:prstGeom prst="flowChartInternalStorage">
              <a:avLst/>
            </a:prstGeom>
            <a:solidFill>
              <a:srgbClr val="314004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Clase</a:t>
              </a:r>
            </a:p>
            <a:p>
              <a:pPr algn="ctr"/>
              <a:r>
                <a:rPr lang="es-CO" sz="1400" b="0" strike="noStrike" spc="-1">
                  <a:latin typeface="Arial"/>
                </a:rPr>
                <a:t>Modelo.java</a:t>
              </a:r>
            </a:p>
          </p:txBody>
        </p:sp>
        <p:sp>
          <p:nvSpPr>
            <p:cNvPr id="262" name="Forma libre: forma 261"/>
            <p:cNvSpPr/>
            <p:nvPr/>
          </p:nvSpPr>
          <p:spPr>
            <a:xfrm rot="10842600">
              <a:off x="4326120" y="1847160"/>
              <a:ext cx="238320" cy="1023480"/>
            </a:xfrm>
            <a:custGeom>
              <a:avLst/>
              <a:gdLst/>
              <a:ahLst/>
              <a:cxnLst/>
              <a:rect l="0" t="0" r="r" b="b"/>
              <a:pathLst>
                <a:path w="667" h="2845">
                  <a:moveTo>
                    <a:pt x="0" y="1"/>
                  </a:moveTo>
                  <a:cubicBezTo>
                    <a:pt x="165" y="0"/>
                    <a:pt x="331" y="159"/>
                    <a:pt x="331" y="318"/>
                  </a:cubicBezTo>
                  <a:lnTo>
                    <a:pt x="334" y="1076"/>
                  </a:lnTo>
                  <a:cubicBezTo>
                    <a:pt x="334" y="1235"/>
                    <a:pt x="500" y="1395"/>
                    <a:pt x="666" y="1394"/>
                  </a:cubicBezTo>
                  <a:cubicBezTo>
                    <a:pt x="500" y="1395"/>
                    <a:pt x="336" y="1554"/>
                    <a:pt x="336" y="1714"/>
                  </a:cubicBezTo>
                  <a:lnTo>
                    <a:pt x="338" y="2525"/>
                  </a:lnTo>
                  <a:cubicBezTo>
                    <a:pt x="338" y="2684"/>
                    <a:pt x="173" y="2843"/>
                    <a:pt x="8" y="2844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63" name="Conector: curvado 262"/>
            <p:cNvCxnSpPr>
              <a:endCxn id="255" idx="1"/>
            </p:cNvCxnSpPr>
            <p:nvPr/>
          </p:nvCxnSpPr>
          <p:spPr>
            <a:xfrm flipV="1">
              <a:off x="2323440" y="1135080"/>
              <a:ext cx="772920" cy="1008360"/>
            </a:xfrm>
            <a:prstGeom prst="curvedConnector3">
              <a:avLst/>
            </a:prstGeom>
            <a:ln w="0">
              <a:solidFill>
                <a:srgbClr val="FF0000"/>
              </a:solidFill>
              <a:tailEnd type="triangle" w="med" len="med"/>
            </a:ln>
          </p:spPr>
        </p:cxnSp>
        <p:cxnSp>
          <p:nvCxnSpPr>
            <p:cNvPr id="264" name="Conector: curvado 263"/>
            <p:cNvCxnSpPr>
              <a:stCxn id="255" idx="3"/>
              <a:endCxn id="261" idx="0"/>
            </p:cNvCxnSpPr>
            <p:nvPr/>
          </p:nvCxnSpPr>
          <p:spPr>
            <a:xfrm flipV="1">
              <a:off x="4320000" y="1036080"/>
              <a:ext cx="2268360" cy="99360"/>
            </a:xfrm>
            <a:prstGeom prst="curvedConnector3">
              <a:avLst/>
            </a:prstGeom>
            <a:ln w="0">
              <a:solidFill>
                <a:srgbClr val="FF0000"/>
              </a:solidFill>
              <a:tailEnd type="triangle" w="med" len="med"/>
            </a:ln>
          </p:spPr>
        </p:cxnSp>
        <p:cxnSp>
          <p:nvCxnSpPr>
            <p:cNvPr id="265" name="Conector: curvado 264"/>
            <p:cNvCxnSpPr>
              <a:stCxn id="261" idx="1"/>
              <a:endCxn id="255" idx="2"/>
            </p:cNvCxnSpPr>
            <p:nvPr/>
          </p:nvCxnSpPr>
          <p:spPr>
            <a:xfrm flipH="1" flipV="1">
              <a:off x="3708000" y="1362600"/>
              <a:ext cx="2268360" cy="2484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  <p:cxnSp>
          <p:nvCxnSpPr>
            <p:cNvPr id="266" name="Conector: curvado 265"/>
            <p:cNvCxnSpPr>
              <a:stCxn id="255" idx="2"/>
              <a:endCxn id="262" idx="2"/>
            </p:cNvCxnSpPr>
            <p:nvPr/>
          </p:nvCxnSpPr>
          <p:spPr>
            <a:xfrm>
              <a:off x="3708000" y="1362600"/>
              <a:ext cx="618480" cy="99648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  <p:cxnSp>
          <p:nvCxnSpPr>
            <p:cNvPr id="267" name="Conector: curvado 266"/>
            <p:cNvCxnSpPr>
              <a:stCxn id="262" idx="2"/>
            </p:cNvCxnSpPr>
            <p:nvPr/>
          </p:nvCxnSpPr>
          <p:spPr>
            <a:xfrm flipH="1">
              <a:off x="2365200" y="2358720"/>
              <a:ext cx="1961280" cy="59364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</p:grpSp>
      <p:grpSp>
        <p:nvGrpSpPr>
          <p:cNvPr id="268" name="Grupo 267"/>
          <p:cNvGrpSpPr/>
          <p:nvPr/>
        </p:nvGrpSpPr>
        <p:grpSpPr>
          <a:xfrm>
            <a:off x="2376000" y="3132000"/>
            <a:ext cx="5092560" cy="2484000"/>
            <a:chOff x="2376000" y="3132000"/>
            <a:chExt cx="5092560" cy="2484000"/>
          </a:xfrm>
        </p:grpSpPr>
        <p:sp>
          <p:nvSpPr>
            <p:cNvPr id="269" name="Rectángulo: esquina doblada 268"/>
            <p:cNvSpPr/>
            <p:nvPr/>
          </p:nvSpPr>
          <p:spPr>
            <a:xfrm>
              <a:off x="3148560" y="3499560"/>
              <a:ext cx="1224000" cy="455040"/>
            </a:xfrm>
            <a:prstGeom prst="foldedCorner">
              <a:avLst>
                <a:gd name="adj" fmla="val 38236"/>
              </a:avLst>
            </a:prstGeom>
            <a:solidFill>
              <a:srgbClr val="FF950E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Index.jsp</a:t>
              </a:r>
            </a:p>
          </p:txBody>
        </p:sp>
        <p:sp>
          <p:nvSpPr>
            <p:cNvPr id="270" name="Rectángulo: esquina doblada 269"/>
            <p:cNvSpPr/>
            <p:nvPr/>
          </p:nvSpPr>
          <p:spPr>
            <a:xfrm>
              <a:off x="5096160" y="4415400"/>
              <a:ext cx="1299600" cy="45468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pagina01.jsp</a:t>
              </a:r>
            </a:p>
          </p:txBody>
        </p:sp>
        <p:sp>
          <p:nvSpPr>
            <p:cNvPr id="271" name="Rectángulo: esquina doblada 270"/>
            <p:cNvSpPr/>
            <p:nvPr/>
          </p:nvSpPr>
          <p:spPr>
            <a:xfrm>
              <a:off x="4808160" y="4654080"/>
              <a:ext cx="1299600" cy="45504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pagina02.jsp</a:t>
              </a:r>
            </a:p>
          </p:txBody>
        </p:sp>
        <p:sp>
          <p:nvSpPr>
            <p:cNvPr id="272" name="Rectángulo: esquina doblada 271"/>
            <p:cNvSpPr/>
            <p:nvPr/>
          </p:nvSpPr>
          <p:spPr>
            <a:xfrm>
              <a:off x="4732560" y="5009400"/>
              <a:ext cx="1227600" cy="454680"/>
            </a:xfrm>
            <a:prstGeom prst="foldedCorner">
              <a:avLst>
                <a:gd name="adj" fmla="val 38236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pagina03.jsp</a:t>
              </a:r>
            </a:p>
          </p:txBody>
        </p:sp>
        <p:sp>
          <p:nvSpPr>
            <p:cNvPr id="273" name="Rectángulo 272"/>
            <p:cNvSpPr/>
            <p:nvPr/>
          </p:nvSpPr>
          <p:spPr>
            <a:xfrm>
              <a:off x="2788560" y="3132000"/>
              <a:ext cx="4680000" cy="2484000"/>
            </a:xfrm>
            <a:prstGeom prst="rect">
              <a:avLst/>
            </a:prstGeom>
            <a:noFill/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adroTexto 273"/>
            <p:cNvSpPr txBox="1"/>
            <p:nvPr/>
          </p:nvSpPr>
          <p:spPr>
            <a:xfrm>
              <a:off x="2861953" y="3174120"/>
              <a:ext cx="2948911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dirty="0">
                  <a:latin typeface="Arial"/>
                </a:rPr>
                <a:t>Funcionalidad 2</a:t>
              </a:r>
            </a:p>
          </p:txBody>
        </p:sp>
        <p:sp>
          <p:nvSpPr>
            <p:cNvPr id="275" name="Diagrama de flujo: almacenamiento interno 274"/>
            <p:cNvSpPr/>
            <p:nvPr/>
          </p:nvSpPr>
          <p:spPr>
            <a:xfrm>
              <a:off x="6028560" y="3628080"/>
              <a:ext cx="1224000" cy="702000"/>
            </a:xfrm>
            <a:prstGeom prst="flowChartInternalStorage">
              <a:avLst/>
            </a:prstGeom>
            <a:solidFill>
              <a:srgbClr val="314004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CO" sz="1400" b="0" strike="noStrike" spc="-1">
                  <a:latin typeface="Arial"/>
                </a:rPr>
                <a:t>Clase</a:t>
              </a:r>
            </a:p>
            <a:p>
              <a:pPr algn="ctr"/>
              <a:r>
                <a:rPr lang="es-CO" sz="1400" b="0" strike="noStrike" spc="-1">
                  <a:latin typeface="Arial"/>
                </a:rPr>
                <a:t>Modelo.java</a:t>
              </a:r>
            </a:p>
          </p:txBody>
        </p:sp>
        <p:sp>
          <p:nvSpPr>
            <p:cNvPr id="276" name="Forma libre: forma 275"/>
            <p:cNvSpPr/>
            <p:nvPr/>
          </p:nvSpPr>
          <p:spPr>
            <a:xfrm rot="10842600">
              <a:off x="4378680" y="4439160"/>
              <a:ext cx="238320" cy="1023480"/>
            </a:xfrm>
            <a:custGeom>
              <a:avLst/>
              <a:gdLst/>
              <a:ahLst/>
              <a:cxnLst/>
              <a:rect l="0" t="0" r="r" b="b"/>
              <a:pathLst>
                <a:path w="668" h="2844">
                  <a:moveTo>
                    <a:pt x="0" y="0"/>
                  </a:moveTo>
                  <a:cubicBezTo>
                    <a:pt x="165" y="0"/>
                    <a:pt x="332" y="159"/>
                    <a:pt x="332" y="318"/>
                  </a:cubicBezTo>
                  <a:lnTo>
                    <a:pt x="334" y="1076"/>
                  </a:lnTo>
                  <a:cubicBezTo>
                    <a:pt x="335" y="1235"/>
                    <a:pt x="501" y="1394"/>
                    <a:pt x="667" y="1394"/>
                  </a:cubicBezTo>
                  <a:cubicBezTo>
                    <a:pt x="501" y="1394"/>
                    <a:pt x="336" y="1554"/>
                    <a:pt x="336" y="1714"/>
                  </a:cubicBezTo>
                  <a:lnTo>
                    <a:pt x="339" y="2525"/>
                  </a:lnTo>
                  <a:cubicBezTo>
                    <a:pt x="339" y="2684"/>
                    <a:pt x="173" y="2843"/>
                    <a:pt x="8" y="2843"/>
                  </a:cubicBezTo>
                </a:path>
              </a:pathLst>
            </a:cu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77" name="Conector: curvado 276"/>
            <p:cNvCxnSpPr>
              <a:endCxn id="269" idx="1"/>
            </p:cNvCxnSpPr>
            <p:nvPr/>
          </p:nvCxnSpPr>
          <p:spPr>
            <a:xfrm flipV="1">
              <a:off x="2376000" y="3727080"/>
              <a:ext cx="772920" cy="1008360"/>
            </a:xfrm>
            <a:prstGeom prst="curvedConnector3">
              <a:avLst/>
            </a:prstGeom>
            <a:ln w="0">
              <a:solidFill>
                <a:srgbClr val="FF0000"/>
              </a:solidFill>
              <a:tailEnd type="triangle" w="med" len="med"/>
            </a:ln>
          </p:spPr>
        </p:cxnSp>
        <p:cxnSp>
          <p:nvCxnSpPr>
            <p:cNvPr id="278" name="Conector: curvado 277"/>
            <p:cNvCxnSpPr>
              <a:stCxn id="269" idx="3"/>
              <a:endCxn id="275" idx="0"/>
            </p:cNvCxnSpPr>
            <p:nvPr/>
          </p:nvCxnSpPr>
          <p:spPr>
            <a:xfrm flipV="1">
              <a:off x="4372560" y="3628080"/>
              <a:ext cx="2268360" cy="99360"/>
            </a:xfrm>
            <a:prstGeom prst="curvedConnector3">
              <a:avLst/>
            </a:prstGeom>
            <a:ln w="0">
              <a:solidFill>
                <a:srgbClr val="FF0000"/>
              </a:solidFill>
              <a:tailEnd type="triangle" w="med" len="med"/>
            </a:ln>
          </p:spPr>
        </p:cxnSp>
        <p:cxnSp>
          <p:nvCxnSpPr>
            <p:cNvPr id="279" name="Conector: curvado 278"/>
            <p:cNvCxnSpPr>
              <a:stCxn id="275" idx="1"/>
              <a:endCxn id="269" idx="2"/>
            </p:cNvCxnSpPr>
            <p:nvPr/>
          </p:nvCxnSpPr>
          <p:spPr>
            <a:xfrm flipH="1" flipV="1">
              <a:off x="3760560" y="3954600"/>
              <a:ext cx="2268360" cy="2484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  <p:cxnSp>
          <p:nvCxnSpPr>
            <p:cNvPr id="280" name="Conector: curvado 279"/>
            <p:cNvCxnSpPr>
              <a:stCxn id="269" idx="2"/>
              <a:endCxn id="276" idx="2"/>
            </p:cNvCxnSpPr>
            <p:nvPr/>
          </p:nvCxnSpPr>
          <p:spPr>
            <a:xfrm>
              <a:off x="3760560" y="3954600"/>
              <a:ext cx="618480" cy="99648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  <p:cxnSp>
          <p:nvCxnSpPr>
            <p:cNvPr id="281" name="Conector: curvado 280"/>
            <p:cNvCxnSpPr>
              <a:stCxn id="276" idx="2"/>
            </p:cNvCxnSpPr>
            <p:nvPr/>
          </p:nvCxnSpPr>
          <p:spPr>
            <a:xfrm flipH="1">
              <a:off x="2417760" y="4950720"/>
              <a:ext cx="1961280" cy="593640"/>
            </a:xfrm>
            <a:prstGeom prst="curvedConnector3">
              <a:avLst/>
            </a:prstGeom>
            <a:ln w="0">
              <a:solidFill>
                <a:srgbClr val="006600"/>
              </a:solidFill>
              <a:tailEnd type="triangle" w="med" len="med"/>
            </a:ln>
          </p:spPr>
        </p:cxnSp>
      </p:grpSp>
      <p:sp>
        <p:nvSpPr>
          <p:cNvPr id="282" name="Rectángulo 281"/>
          <p:cNvSpPr/>
          <p:nvPr/>
        </p:nvSpPr>
        <p:spPr>
          <a:xfrm>
            <a:off x="7632000" y="162000"/>
            <a:ext cx="1152000" cy="270000"/>
          </a:xfrm>
          <a:prstGeom prst="rect">
            <a:avLst/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 dirty="0">
                <a:latin typeface="Arial"/>
              </a:rPr>
              <a:t>Control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ector recto 282"/>
          <p:cNvSpPr/>
          <p:nvPr/>
        </p:nvSpPr>
        <p:spPr>
          <a:xfrm>
            <a:off x="1368000" y="107640"/>
            <a:ext cx="72000" cy="5454000"/>
          </a:xfrm>
          <a:prstGeom prst="line">
            <a:avLst/>
          </a:prstGeom>
          <a:ln w="1908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adroTexto 283"/>
          <p:cNvSpPr txBox="1"/>
          <p:nvPr/>
        </p:nvSpPr>
        <p:spPr>
          <a:xfrm>
            <a:off x="114480" y="3358080"/>
            <a:ext cx="9655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78480" y="54000"/>
            <a:ext cx="143352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</a:t>
            </a:r>
          </a:p>
          <a:p>
            <a:r>
              <a:rPr lang="es-CO" sz="2400" b="0" strike="noStrike" spc="-1">
                <a:latin typeface="Arial"/>
              </a:rPr>
              <a:t>Cliente</a:t>
            </a:r>
          </a:p>
        </p:txBody>
      </p:sp>
      <p:sp>
        <p:nvSpPr>
          <p:cNvPr id="286" name="CuadroTexto 285"/>
          <p:cNvSpPr txBox="1"/>
          <p:nvPr/>
        </p:nvSpPr>
        <p:spPr>
          <a:xfrm rot="21581400">
            <a:off x="1883160" y="107640"/>
            <a:ext cx="265248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 Servidor</a:t>
            </a:r>
          </a:p>
        </p:txBody>
      </p:sp>
      <p:grpSp>
        <p:nvGrpSpPr>
          <p:cNvPr id="287" name="Grupo 286"/>
          <p:cNvGrpSpPr/>
          <p:nvPr/>
        </p:nvGrpSpPr>
        <p:grpSpPr>
          <a:xfrm>
            <a:off x="252000" y="2106000"/>
            <a:ext cx="648000" cy="1161000"/>
            <a:chOff x="252000" y="2106000"/>
            <a:chExt cx="648000" cy="1161000"/>
          </a:xfrm>
        </p:grpSpPr>
        <p:sp>
          <p:nvSpPr>
            <p:cNvPr id="288" name="Cara sonriente 287"/>
            <p:cNvSpPr/>
            <p:nvPr/>
          </p:nvSpPr>
          <p:spPr>
            <a:xfrm>
              <a:off x="360000" y="2106000"/>
              <a:ext cx="360000" cy="270000"/>
            </a:xfrm>
            <a:prstGeom prst="smileyFace">
              <a:avLst>
                <a:gd name="adj" fmla="val 9282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onector recto 288"/>
            <p:cNvSpPr/>
            <p:nvPr/>
          </p:nvSpPr>
          <p:spPr>
            <a:xfrm>
              <a:off x="540000" y="2403000"/>
              <a:ext cx="0" cy="540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onector recto 289"/>
            <p:cNvSpPr/>
            <p:nvPr/>
          </p:nvSpPr>
          <p:spPr>
            <a:xfrm flipH="1">
              <a:off x="252000" y="2943000"/>
              <a:ext cx="288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onector recto 290"/>
            <p:cNvSpPr/>
            <p:nvPr/>
          </p:nvSpPr>
          <p:spPr>
            <a:xfrm flipH="1" flipV="1">
              <a:off x="540000" y="2943000"/>
              <a:ext cx="360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onector recto 291"/>
            <p:cNvSpPr/>
            <p:nvPr/>
          </p:nvSpPr>
          <p:spPr>
            <a:xfrm flipH="1">
              <a:off x="252000" y="2484000"/>
              <a:ext cx="288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onector recto 292"/>
            <p:cNvSpPr/>
            <p:nvPr/>
          </p:nvSpPr>
          <p:spPr>
            <a:xfrm>
              <a:off x="540000" y="2484000"/>
              <a:ext cx="360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ilindro 293"/>
          <p:cNvSpPr/>
          <p:nvPr/>
        </p:nvSpPr>
        <p:spPr>
          <a:xfrm>
            <a:off x="8784000" y="4860000"/>
            <a:ext cx="1224000" cy="594000"/>
          </a:xfrm>
          <a:prstGeom prst="can">
            <a:avLst>
              <a:gd name="adj" fmla="val 25000"/>
            </a:avLst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DB</a:t>
            </a:r>
          </a:p>
        </p:txBody>
      </p:sp>
      <p:cxnSp>
        <p:nvCxnSpPr>
          <p:cNvPr id="295" name="Conector: curvado 294"/>
          <p:cNvCxnSpPr>
            <a:endCxn id="294" idx="1"/>
          </p:cNvCxnSpPr>
          <p:nvPr/>
        </p:nvCxnSpPr>
        <p:spPr>
          <a:xfrm>
            <a:off x="9000000" y="4147560"/>
            <a:ext cx="396360" cy="7128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296" name="Conector: curvado 295"/>
          <p:cNvCxnSpPr>
            <a:stCxn id="294" idx="1"/>
          </p:cNvCxnSpPr>
          <p:nvPr/>
        </p:nvCxnSpPr>
        <p:spPr>
          <a:xfrm flipV="1">
            <a:off x="9396000" y="3850560"/>
            <a:ext cx="396360" cy="100980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297" name="CuadroTexto 296"/>
          <p:cNvSpPr txBox="1"/>
          <p:nvPr/>
        </p:nvSpPr>
        <p:spPr>
          <a:xfrm>
            <a:off x="8560800" y="3508200"/>
            <a:ext cx="40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sql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9072000" y="4212000"/>
            <a:ext cx="936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resultset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936000" y="19422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Request</a:t>
            </a:r>
          </a:p>
        </p:txBody>
      </p:sp>
      <p:sp>
        <p:nvSpPr>
          <p:cNvPr id="300" name="CuadroTexto 299"/>
          <p:cNvSpPr txBox="1"/>
          <p:nvPr/>
        </p:nvSpPr>
        <p:spPr>
          <a:xfrm>
            <a:off x="144000" y="38880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HTML</a:t>
            </a:r>
          </a:p>
        </p:txBody>
      </p:sp>
      <p:cxnSp>
        <p:nvCxnSpPr>
          <p:cNvPr id="301" name="Conector: curvado 300"/>
          <p:cNvCxnSpPr>
            <a:stCxn id="287" idx="0"/>
          </p:cNvCxnSpPr>
          <p:nvPr/>
        </p:nvCxnSpPr>
        <p:spPr>
          <a:xfrm>
            <a:off x="576000" y="2106000"/>
            <a:ext cx="889560" cy="9975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302" name="Forma libre: forma 301"/>
          <p:cNvSpPr/>
          <p:nvPr/>
        </p:nvSpPr>
        <p:spPr>
          <a:xfrm rot="10819800">
            <a:off x="1454400" y="593280"/>
            <a:ext cx="470880" cy="5022000"/>
          </a:xfrm>
          <a:custGeom>
            <a:avLst/>
            <a:gdLst/>
            <a:ahLst/>
            <a:cxnLst/>
            <a:rect l="0" t="0" r="r" b="b"/>
            <a:pathLst>
              <a:path w="1323" h="13953">
                <a:moveTo>
                  <a:pt x="26" y="0"/>
                </a:moveTo>
                <a:cubicBezTo>
                  <a:pt x="353" y="0"/>
                  <a:pt x="679" y="581"/>
                  <a:pt x="678" y="1162"/>
                </a:cubicBezTo>
                <a:lnTo>
                  <a:pt x="669" y="5812"/>
                </a:lnTo>
                <a:cubicBezTo>
                  <a:pt x="668" y="6394"/>
                  <a:pt x="994" y="6975"/>
                  <a:pt x="1322" y="6975"/>
                </a:cubicBezTo>
                <a:cubicBezTo>
                  <a:pt x="994" y="6975"/>
                  <a:pt x="666" y="7556"/>
                  <a:pt x="665" y="8138"/>
                </a:cubicBezTo>
                <a:lnTo>
                  <a:pt x="655" y="12788"/>
                </a:lnTo>
                <a:cubicBezTo>
                  <a:pt x="655" y="13369"/>
                  <a:pt x="327" y="13952"/>
                  <a:pt x="0" y="13952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03" name="Conector: curvado 302"/>
          <p:cNvCxnSpPr>
            <a:stCxn id="302" idx="2"/>
            <a:endCxn id="284" idx="2"/>
          </p:cNvCxnSpPr>
          <p:nvPr/>
        </p:nvCxnSpPr>
        <p:spPr>
          <a:xfrm flipH="1">
            <a:off x="597240" y="3103200"/>
            <a:ext cx="868320" cy="53640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04" name="Diagrama de flujo: almacenamiento interno 303"/>
          <p:cNvSpPr/>
          <p:nvPr/>
        </p:nvSpPr>
        <p:spPr>
          <a:xfrm>
            <a:off x="8208000" y="3553560"/>
            <a:ext cx="158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Conexion</a:t>
            </a:r>
          </a:p>
        </p:txBody>
      </p:sp>
      <p:sp>
        <p:nvSpPr>
          <p:cNvPr id="305" name="Rectángulo 304"/>
          <p:cNvSpPr/>
          <p:nvPr/>
        </p:nvSpPr>
        <p:spPr>
          <a:xfrm>
            <a:off x="6192000" y="108000"/>
            <a:ext cx="1152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Vista </a:t>
            </a:r>
          </a:p>
        </p:txBody>
      </p:sp>
      <p:sp>
        <p:nvSpPr>
          <p:cNvPr id="306" name="Rectángulo 305"/>
          <p:cNvSpPr/>
          <p:nvPr/>
        </p:nvSpPr>
        <p:spPr>
          <a:xfrm>
            <a:off x="4824000" y="108000"/>
            <a:ext cx="1224000" cy="270000"/>
          </a:xfrm>
          <a:prstGeom prst="rect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Modelo</a:t>
            </a:r>
          </a:p>
        </p:txBody>
      </p:sp>
      <p:sp>
        <p:nvSpPr>
          <p:cNvPr id="307" name="CuadroTexto 306"/>
          <p:cNvSpPr txBox="1"/>
          <p:nvPr/>
        </p:nvSpPr>
        <p:spPr>
          <a:xfrm>
            <a:off x="7983720" y="3238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308" name="CuadroTexto 307"/>
          <p:cNvSpPr txBox="1"/>
          <p:nvPr/>
        </p:nvSpPr>
        <p:spPr>
          <a:xfrm>
            <a:off x="7424280" y="4147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309" name="Rectángulo: esquina doblada 308"/>
          <p:cNvSpPr/>
          <p:nvPr/>
        </p:nvSpPr>
        <p:spPr>
          <a:xfrm>
            <a:off x="2592000" y="78696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310" name="Rectángulo: esquina doblada 309"/>
          <p:cNvSpPr/>
          <p:nvPr/>
        </p:nvSpPr>
        <p:spPr>
          <a:xfrm>
            <a:off x="3312000" y="197496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pagina01.jsp</a:t>
            </a:r>
          </a:p>
        </p:txBody>
      </p:sp>
      <p:sp>
        <p:nvSpPr>
          <p:cNvPr id="311" name="Rectángulo: esquina doblada 310"/>
          <p:cNvSpPr/>
          <p:nvPr/>
        </p:nvSpPr>
        <p:spPr>
          <a:xfrm>
            <a:off x="3171600" y="221400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312" name="Rectángulo: esquina doblada 311"/>
          <p:cNvSpPr/>
          <p:nvPr/>
        </p:nvSpPr>
        <p:spPr>
          <a:xfrm>
            <a:off x="3096000" y="2487960"/>
            <a:ext cx="1227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pagina03.jsp</a:t>
            </a:r>
          </a:p>
        </p:txBody>
      </p:sp>
      <p:sp>
        <p:nvSpPr>
          <p:cNvPr id="313" name="Rectángulo 312"/>
          <p:cNvSpPr/>
          <p:nvPr/>
        </p:nvSpPr>
        <p:spPr>
          <a:xfrm>
            <a:off x="2232000" y="529560"/>
            <a:ext cx="3384000" cy="2484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adroTexto 313"/>
          <p:cNvSpPr txBox="1"/>
          <p:nvPr/>
        </p:nvSpPr>
        <p:spPr>
          <a:xfrm>
            <a:off x="2376000" y="49608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1</a:t>
            </a:r>
          </a:p>
        </p:txBody>
      </p:sp>
      <p:sp>
        <p:nvSpPr>
          <p:cNvPr id="315" name="Forma libre: forma 314"/>
          <p:cNvSpPr/>
          <p:nvPr/>
        </p:nvSpPr>
        <p:spPr>
          <a:xfrm rot="10842600">
            <a:off x="2814120" y="1918080"/>
            <a:ext cx="238320" cy="1023480"/>
          </a:xfrm>
          <a:custGeom>
            <a:avLst/>
            <a:gdLst/>
            <a:ahLst/>
            <a:cxnLst/>
            <a:rect l="0" t="0" r="r" b="b"/>
            <a:pathLst>
              <a:path w="667" h="2844">
                <a:moveTo>
                  <a:pt x="0" y="0"/>
                </a:moveTo>
                <a:cubicBezTo>
                  <a:pt x="165" y="0"/>
                  <a:pt x="331" y="158"/>
                  <a:pt x="331" y="317"/>
                </a:cubicBezTo>
                <a:lnTo>
                  <a:pt x="334" y="1075"/>
                </a:lnTo>
                <a:cubicBezTo>
                  <a:pt x="334" y="1234"/>
                  <a:pt x="500" y="1394"/>
                  <a:pt x="666" y="1394"/>
                </a:cubicBezTo>
                <a:cubicBezTo>
                  <a:pt x="500" y="1394"/>
                  <a:pt x="335" y="1553"/>
                  <a:pt x="336" y="1713"/>
                </a:cubicBezTo>
                <a:lnTo>
                  <a:pt x="338" y="2524"/>
                </a:lnTo>
                <a:cubicBezTo>
                  <a:pt x="338" y="2683"/>
                  <a:pt x="172" y="2843"/>
                  <a:pt x="7" y="2843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16" name="Conector: curvado 315"/>
          <p:cNvCxnSpPr>
            <a:endCxn id="309" idx="1"/>
          </p:cNvCxnSpPr>
          <p:nvPr/>
        </p:nvCxnSpPr>
        <p:spPr>
          <a:xfrm flipV="1">
            <a:off x="1819440" y="1014480"/>
            <a:ext cx="772920" cy="182952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17" name="Conector: curvado 316"/>
          <p:cNvCxnSpPr>
            <a:stCxn id="309" idx="2"/>
          </p:cNvCxnSpPr>
          <p:nvPr/>
        </p:nvCxnSpPr>
        <p:spPr>
          <a:xfrm flipV="1">
            <a:off x="3204000" y="1188000"/>
            <a:ext cx="1368360" cy="540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18" name="Conector: curvado 317"/>
          <p:cNvCxnSpPr>
            <a:endCxn id="309" idx="2"/>
          </p:cNvCxnSpPr>
          <p:nvPr/>
        </p:nvCxnSpPr>
        <p:spPr>
          <a:xfrm flipH="1" flipV="1">
            <a:off x="3204000" y="1241640"/>
            <a:ext cx="756360" cy="2977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19" name="Conector: curvado 318"/>
          <p:cNvCxnSpPr>
            <a:stCxn id="309" idx="2"/>
            <a:endCxn id="315" idx="2"/>
          </p:cNvCxnSpPr>
          <p:nvPr/>
        </p:nvCxnSpPr>
        <p:spPr>
          <a:xfrm flipH="1">
            <a:off x="2814120" y="1241640"/>
            <a:ext cx="390240" cy="1188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20" name="Conector: curvado 319"/>
          <p:cNvCxnSpPr>
            <a:stCxn id="315" idx="2"/>
          </p:cNvCxnSpPr>
          <p:nvPr/>
        </p:nvCxnSpPr>
        <p:spPr>
          <a:xfrm flipH="1">
            <a:off x="1861200" y="2429640"/>
            <a:ext cx="953280" cy="14929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21" name="Rectángulo: esquina doblada 320"/>
          <p:cNvSpPr/>
          <p:nvPr/>
        </p:nvSpPr>
        <p:spPr>
          <a:xfrm>
            <a:off x="2880000" y="354096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322" name="Rectángulo: esquina doblada 321"/>
          <p:cNvSpPr/>
          <p:nvPr/>
        </p:nvSpPr>
        <p:spPr>
          <a:xfrm>
            <a:off x="3277440" y="480456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pagina01.jsp</a:t>
            </a:r>
          </a:p>
        </p:txBody>
      </p:sp>
      <p:sp>
        <p:nvSpPr>
          <p:cNvPr id="323" name="Rectángulo: esquina doblada 322"/>
          <p:cNvSpPr/>
          <p:nvPr/>
        </p:nvSpPr>
        <p:spPr>
          <a:xfrm>
            <a:off x="2989440" y="504360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324" name="Rectángulo 323"/>
          <p:cNvSpPr/>
          <p:nvPr/>
        </p:nvSpPr>
        <p:spPr>
          <a:xfrm>
            <a:off x="2232000" y="3132720"/>
            <a:ext cx="3384000" cy="2484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adroTexto 324"/>
          <p:cNvSpPr txBox="1"/>
          <p:nvPr/>
        </p:nvSpPr>
        <p:spPr>
          <a:xfrm>
            <a:off x="2448000" y="318600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2</a:t>
            </a:r>
          </a:p>
        </p:txBody>
      </p:sp>
      <p:sp>
        <p:nvSpPr>
          <p:cNvPr id="326" name="Diagrama de flujo: almacenamiento interno 325"/>
          <p:cNvSpPr/>
          <p:nvPr/>
        </p:nvSpPr>
        <p:spPr>
          <a:xfrm>
            <a:off x="4032000" y="399600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</a:t>
            </a:r>
          </a:p>
        </p:txBody>
      </p:sp>
      <p:sp>
        <p:nvSpPr>
          <p:cNvPr id="327" name="Forma libre: forma 326"/>
          <p:cNvSpPr/>
          <p:nvPr/>
        </p:nvSpPr>
        <p:spPr>
          <a:xfrm rot="10842600">
            <a:off x="2739960" y="4828320"/>
            <a:ext cx="238320" cy="676440"/>
          </a:xfrm>
          <a:custGeom>
            <a:avLst/>
            <a:gdLst/>
            <a:ahLst/>
            <a:cxnLst/>
            <a:rect l="0" t="0" r="r" b="b"/>
            <a:pathLst>
              <a:path w="667" h="1881">
                <a:moveTo>
                  <a:pt x="0" y="0"/>
                </a:moveTo>
                <a:cubicBezTo>
                  <a:pt x="165" y="0"/>
                  <a:pt x="332" y="104"/>
                  <a:pt x="332" y="209"/>
                </a:cubicBezTo>
                <a:lnTo>
                  <a:pt x="333" y="710"/>
                </a:lnTo>
                <a:cubicBezTo>
                  <a:pt x="334" y="815"/>
                  <a:pt x="500" y="921"/>
                  <a:pt x="666" y="921"/>
                </a:cubicBezTo>
                <a:cubicBezTo>
                  <a:pt x="500" y="921"/>
                  <a:pt x="335" y="1026"/>
                  <a:pt x="335" y="1132"/>
                </a:cubicBezTo>
                <a:lnTo>
                  <a:pt x="337" y="1668"/>
                </a:lnTo>
                <a:cubicBezTo>
                  <a:pt x="337" y="1773"/>
                  <a:pt x="172" y="1880"/>
                  <a:pt x="6" y="188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28" name="Conector: curvado 327"/>
          <p:cNvCxnSpPr>
            <a:endCxn id="321" idx="1"/>
          </p:cNvCxnSpPr>
          <p:nvPr/>
        </p:nvCxnSpPr>
        <p:spPr>
          <a:xfrm flipV="1">
            <a:off x="2036880" y="3768480"/>
            <a:ext cx="843480" cy="14565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29" name="Conector: curvado 328"/>
          <p:cNvCxnSpPr>
            <a:stCxn id="321" idx="3"/>
            <a:endCxn id="326" idx="0"/>
          </p:cNvCxnSpPr>
          <p:nvPr/>
        </p:nvCxnSpPr>
        <p:spPr>
          <a:xfrm>
            <a:off x="4104000" y="3768480"/>
            <a:ext cx="540360" cy="22788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30" name="Conector: curvado 329"/>
          <p:cNvCxnSpPr>
            <a:stCxn id="326" idx="1"/>
            <a:endCxn id="321" idx="2"/>
          </p:cNvCxnSpPr>
          <p:nvPr/>
        </p:nvCxnSpPr>
        <p:spPr>
          <a:xfrm flipH="1" flipV="1">
            <a:off x="3492000" y="3995640"/>
            <a:ext cx="540360" cy="3517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31" name="Conector: curvado 330"/>
          <p:cNvCxnSpPr>
            <a:stCxn id="321" idx="2"/>
            <a:endCxn id="327" idx="2"/>
          </p:cNvCxnSpPr>
          <p:nvPr/>
        </p:nvCxnSpPr>
        <p:spPr>
          <a:xfrm flipH="1">
            <a:off x="2739960" y="3995640"/>
            <a:ext cx="752400" cy="117108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32" name="Conector: curvado 331"/>
          <p:cNvCxnSpPr>
            <a:stCxn id="327" idx="2"/>
          </p:cNvCxnSpPr>
          <p:nvPr/>
        </p:nvCxnSpPr>
        <p:spPr>
          <a:xfrm flipH="1">
            <a:off x="1995120" y="5166360"/>
            <a:ext cx="745200" cy="927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33" name="Rectángulo 332"/>
          <p:cNvSpPr/>
          <p:nvPr/>
        </p:nvSpPr>
        <p:spPr>
          <a:xfrm>
            <a:off x="7488000" y="108000"/>
            <a:ext cx="1080000" cy="270000"/>
          </a:xfrm>
          <a:prstGeom prst="rect">
            <a:avLst/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Control</a:t>
            </a:r>
          </a:p>
        </p:txBody>
      </p:sp>
      <p:sp>
        <p:nvSpPr>
          <p:cNvPr id="334" name="Diagrama de flujo: almacenamiento interno 333"/>
          <p:cNvSpPr/>
          <p:nvPr/>
        </p:nvSpPr>
        <p:spPr>
          <a:xfrm>
            <a:off x="7776000" y="2463480"/>
            <a:ext cx="194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 dirty="0">
                <a:latin typeface="Arial"/>
              </a:rPr>
              <a:t>Clase</a:t>
            </a:r>
          </a:p>
          <a:p>
            <a:pPr algn="ctr"/>
            <a:r>
              <a:rPr lang="es-CO" sz="1400" b="0" strike="noStrike" spc="-1" dirty="0" err="1">
                <a:latin typeface="Arial"/>
              </a:rPr>
              <a:t>ModeloGeneral</a:t>
            </a:r>
            <a:endParaRPr lang="es-CO" sz="1400" b="0" strike="noStrike" spc="-1" dirty="0">
              <a:latin typeface="Arial"/>
            </a:endParaRPr>
          </a:p>
        </p:txBody>
      </p:sp>
      <p:cxnSp>
        <p:nvCxnSpPr>
          <p:cNvPr id="335" name="Conector: curvado 334"/>
          <p:cNvCxnSpPr>
            <a:stCxn id="304" idx="0"/>
            <a:endCxn id="334" idx="3"/>
          </p:cNvCxnSpPr>
          <p:nvPr/>
        </p:nvCxnSpPr>
        <p:spPr>
          <a:xfrm rot="5400000" flipH="1" flipV="1">
            <a:off x="8963460" y="2797020"/>
            <a:ext cx="793080" cy="720000"/>
          </a:xfrm>
          <a:prstGeom prst="curvedConnector4">
            <a:avLst>
              <a:gd name="adj1" fmla="val 31276"/>
              <a:gd name="adj2" fmla="val 131750"/>
            </a:avLst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36" name="Conector: curvado 335"/>
          <p:cNvCxnSpPr>
            <a:stCxn id="334" idx="2"/>
            <a:endCxn id="304" idx="0"/>
          </p:cNvCxnSpPr>
          <p:nvPr/>
        </p:nvCxnSpPr>
        <p:spPr>
          <a:xfrm rot="16200000" flipH="1">
            <a:off x="8625960" y="3179520"/>
            <a:ext cx="496080" cy="2520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337" name="Diagrama de flujo: almacenamiento interno 336"/>
          <p:cNvSpPr/>
          <p:nvPr/>
        </p:nvSpPr>
        <p:spPr>
          <a:xfrm>
            <a:off x="6552000" y="594000"/>
            <a:ext cx="2088000" cy="594000"/>
          </a:xfrm>
          <a:prstGeom prst="flowChartInternalStorage">
            <a:avLst/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 dirty="0">
                <a:latin typeface="Arial"/>
              </a:rPr>
              <a:t>Clase</a:t>
            </a:r>
          </a:p>
          <a:p>
            <a:pPr algn="ctr"/>
            <a:r>
              <a:rPr lang="es-CO" sz="1400" b="0" strike="noStrike" spc="-1" dirty="0" err="1">
                <a:latin typeface="Arial"/>
              </a:rPr>
              <a:t>ControladorGeneral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338" name="Forma libre: forma 337"/>
          <p:cNvSpPr/>
          <p:nvPr/>
        </p:nvSpPr>
        <p:spPr>
          <a:xfrm rot="5209200">
            <a:off x="7281720" y="2768040"/>
            <a:ext cx="194760" cy="203760"/>
          </a:xfrm>
          <a:custGeom>
            <a:avLst/>
            <a:gdLst/>
            <a:ahLst/>
            <a:cxnLst/>
            <a:rect l="0" t="0" r="r" b="b"/>
            <a:pathLst>
              <a:path w="543" h="568">
                <a:moveTo>
                  <a:pt x="288" y="0"/>
                </a:moveTo>
                <a:lnTo>
                  <a:pt x="542" y="566"/>
                </a:lnTo>
                <a:lnTo>
                  <a:pt x="0" y="567"/>
                </a:lnTo>
                <a:lnTo>
                  <a:pt x="288" y="0"/>
                </a:lnTo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39" name="Conector recto de flecha 338"/>
          <p:cNvCxnSpPr/>
          <p:nvPr/>
        </p:nvCxnSpPr>
        <p:spPr>
          <a:xfrm>
            <a:off x="5184000" y="1539000"/>
            <a:ext cx="2275200" cy="22924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40" name="Conector recto de flecha 339"/>
          <p:cNvCxnSpPr>
            <a:stCxn id="338" idx="0"/>
            <a:endCxn id="334" idx="1"/>
          </p:cNvCxnSpPr>
          <p:nvPr/>
        </p:nvCxnSpPr>
        <p:spPr>
          <a:xfrm flipV="1">
            <a:off x="7481520" y="2760480"/>
            <a:ext cx="294480" cy="1040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41" name="Conector recto de flecha 340"/>
          <p:cNvCxnSpPr>
            <a:stCxn id="326" idx="3"/>
          </p:cNvCxnSpPr>
          <p:nvPr/>
        </p:nvCxnSpPr>
        <p:spPr>
          <a:xfrm flipV="1">
            <a:off x="5256000" y="3831120"/>
            <a:ext cx="2203200" cy="5162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42" name="Diagrama de flujo: almacenamiento interno 341"/>
          <p:cNvSpPr/>
          <p:nvPr/>
        </p:nvSpPr>
        <p:spPr>
          <a:xfrm>
            <a:off x="7344000" y="1458000"/>
            <a:ext cx="2088000" cy="594000"/>
          </a:xfrm>
          <a:prstGeom prst="flowChartInternalStorag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 dirty="0">
                <a:latin typeface="Arial"/>
              </a:rPr>
              <a:t>Clase</a:t>
            </a:r>
          </a:p>
          <a:p>
            <a:pPr algn="ctr"/>
            <a:r>
              <a:rPr lang="es-CO" sz="1400" b="0" strike="noStrike" spc="-1" dirty="0" err="1">
                <a:latin typeface="Arial"/>
              </a:rPr>
              <a:t>VistaGeneral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343" name="Forma libre: forma 342"/>
          <p:cNvSpPr/>
          <p:nvPr/>
        </p:nvSpPr>
        <p:spPr>
          <a:xfrm rot="63000">
            <a:off x="4668120" y="1945800"/>
            <a:ext cx="238320" cy="1023480"/>
          </a:xfrm>
          <a:custGeom>
            <a:avLst/>
            <a:gdLst/>
            <a:ahLst/>
            <a:cxnLst/>
            <a:rect l="0" t="0" r="r" b="b"/>
            <a:pathLst>
              <a:path w="664" h="2845">
                <a:moveTo>
                  <a:pt x="2" y="1"/>
                </a:moveTo>
                <a:cubicBezTo>
                  <a:pt x="167" y="0"/>
                  <a:pt x="332" y="159"/>
                  <a:pt x="332" y="318"/>
                </a:cubicBezTo>
                <a:lnTo>
                  <a:pt x="332" y="1076"/>
                </a:lnTo>
                <a:cubicBezTo>
                  <a:pt x="332" y="1235"/>
                  <a:pt x="498" y="1395"/>
                  <a:pt x="663" y="1395"/>
                </a:cubicBezTo>
                <a:cubicBezTo>
                  <a:pt x="498" y="1395"/>
                  <a:pt x="331" y="1555"/>
                  <a:pt x="331" y="1715"/>
                </a:cubicBezTo>
                <a:lnTo>
                  <a:pt x="331" y="2526"/>
                </a:lnTo>
                <a:cubicBezTo>
                  <a:pt x="331" y="2685"/>
                  <a:pt x="165" y="2844"/>
                  <a:pt x="0" y="2844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Forma libre: forma 343"/>
          <p:cNvSpPr/>
          <p:nvPr/>
        </p:nvSpPr>
        <p:spPr>
          <a:xfrm rot="63000">
            <a:off x="4723200" y="4818960"/>
            <a:ext cx="238320" cy="687240"/>
          </a:xfrm>
          <a:custGeom>
            <a:avLst/>
            <a:gdLst/>
            <a:ahLst/>
            <a:cxnLst/>
            <a:rect l="0" t="0" r="r" b="b"/>
            <a:pathLst>
              <a:path w="665" h="1912">
                <a:moveTo>
                  <a:pt x="2" y="0"/>
                </a:moveTo>
                <a:cubicBezTo>
                  <a:pt x="167" y="0"/>
                  <a:pt x="333" y="107"/>
                  <a:pt x="333" y="214"/>
                </a:cubicBezTo>
                <a:lnTo>
                  <a:pt x="332" y="722"/>
                </a:lnTo>
                <a:cubicBezTo>
                  <a:pt x="332" y="830"/>
                  <a:pt x="498" y="937"/>
                  <a:pt x="664" y="937"/>
                </a:cubicBezTo>
                <a:cubicBezTo>
                  <a:pt x="498" y="937"/>
                  <a:pt x="332" y="1044"/>
                  <a:pt x="332" y="1151"/>
                </a:cubicBezTo>
                <a:lnTo>
                  <a:pt x="331" y="1695"/>
                </a:lnTo>
                <a:cubicBezTo>
                  <a:pt x="331" y="1802"/>
                  <a:pt x="165" y="1911"/>
                  <a:pt x="0" y="191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45" name="Conector: curvado 344"/>
          <p:cNvCxnSpPr>
            <a:stCxn id="343" idx="2"/>
            <a:endCxn id="342" idx="2"/>
          </p:cNvCxnSpPr>
          <p:nvPr/>
        </p:nvCxnSpPr>
        <p:spPr>
          <a:xfrm flipV="1">
            <a:off x="4906440" y="2052000"/>
            <a:ext cx="3481920" cy="40824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cxnSp>
        <p:nvCxnSpPr>
          <p:cNvPr id="346" name="Conector: curvado 345"/>
          <p:cNvCxnSpPr>
            <a:cxnSpLocks/>
          </p:cNvCxnSpPr>
          <p:nvPr/>
        </p:nvCxnSpPr>
        <p:spPr>
          <a:xfrm rot="5400000" flipH="1" flipV="1">
            <a:off x="3697843" y="3096077"/>
            <a:ext cx="3800288" cy="3347974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cxnSp>
        <p:nvCxnSpPr>
          <p:cNvPr id="348" name="Conector: curvado 347"/>
          <p:cNvCxnSpPr>
            <a:stCxn id="321" idx="3"/>
          </p:cNvCxnSpPr>
          <p:nvPr/>
        </p:nvCxnSpPr>
        <p:spPr>
          <a:xfrm flipV="1">
            <a:off x="4104000" y="1116360"/>
            <a:ext cx="3528360" cy="265248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sp>
        <p:nvSpPr>
          <p:cNvPr id="349" name="Diagrama de flujo: almacenamiento interno 348"/>
          <p:cNvSpPr/>
          <p:nvPr/>
        </p:nvSpPr>
        <p:spPr>
          <a:xfrm>
            <a:off x="3960000" y="118800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/>
          <p:cNvSpPr txBox="1"/>
          <p:nvPr/>
        </p:nvSpPr>
        <p:spPr>
          <a:xfrm>
            <a:off x="2237040" y="805680"/>
            <a:ext cx="12214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Estructura</a:t>
            </a:r>
          </a:p>
        </p:txBody>
      </p:sp>
      <p:sp>
        <p:nvSpPr>
          <p:cNvPr id="53" name="Forma libre: forma 52"/>
          <p:cNvSpPr/>
          <p:nvPr/>
        </p:nvSpPr>
        <p:spPr>
          <a:xfrm>
            <a:off x="2018520" y="648000"/>
            <a:ext cx="144000" cy="4392000"/>
          </a:xfrm>
          <a:custGeom>
            <a:avLst/>
            <a:gdLst/>
            <a:ahLst/>
            <a:cxnLst/>
            <a:rect l="0" t="0" r="r" b="b"/>
            <a:pathLst>
              <a:path w="402" h="12202">
                <a:moveTo>
                  <a:pt x="401" y="0"/>
                </a:moveTo>
                <a:cubicBezTo>
                  <a:pt x="300" y="0"/>
                  <a:pt x="200" y="508"/>
                  <a:pt x="200" y="1016"/>
                </a:cubicBezTo>
                <a:lnTo>
                  <a:pt x="200" y="5083"/>
                </a:lnTo>
                <a:cubicBezTo>
                  <a:pt x="200" y="5592"/>
                  <a:pt x="100" y="6100"/>
                  <a:pt x="0" y="6100"/>
                </a:cubicBezTo>
                <a:cubicBezTo>
                  <a:pt x="100" y="6100"/>
                  <a:pt x="200" y="6608"/>
                  <a:pt x="200" y="7117"/>
                </a:cubicBezTo>
                <a:lnTo>
                  <a:pt x="200" y="11184"/>
                </a:lnTo>
                <a:cubicBezTo>
                  <a:pt x="200" y="11692"/>
                  <a:pt x="300" y="12201"/>
                  <a:pt x="401" y="122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adroTexto 53"/>
          <p:cNvSpPr txBox="1"/>
          <p:nvPr/>
        </p:nvSpPr>
        <p:spPr>
          <a:xfrm>
            <a:off x="2234520" y="2448000"/>
            <a:ext cx="16534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Funcionalidad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165040" y="4392000"/>
            <a:ext cx="215496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Interfaz Usuario</a:t>
            </a:r>
          </a:p>
        </p:txBody>
      </p:sp>
      <p:sp>
        <p:nvSpPr>
          <p:cNvPr id="56" name="Forma libre: forma 55"/>
          <p:cNvSpPr/>
          <p:nvPr/>
        </p:nvSpPr>
        <p:spPr>
          <a:xfrm>
            <a:off x="3602520" y="504000"/>
            <a:ext cx="144000" cy="864000"/>
          </a:xfrm>
          <a:custGeom>
            <a:avLst/>
            <a:gdLst/>
            <a:ahLst/>
            <a:cxnLst/>
            <a:rect l="0" t="0" r="r" b="b"/>
            <a:pathLst>
              <a:path w="402" h="2402">
                <a:moveTo>
                  <a:pt x="401" y="0"/>
                </a:moveTo>
                <a:cubicBezTo>
                  <a:pt x="300" y="0"/>
                  <a:pt x="200" y="100"/>
                  <a:pt x="200" y="200"/>
                </a:cubicBezTo>
                <a:lnTo>
                  <a:pt x="200" y="1000"/>
                </a:lnTo>
                <a:cubicBezTo>
                  <a:pt x="200" y="1100"/>
                  <a:pt x="100" y="1200"/>
                  <a:pt x="0" y="1200"/>
                </a:cubicBezTo>
                <a:cubicBezTo>
                  <a:pt x="100" y="1200"/>
                  <a:pt x="200" y="1300"/>
                  <a:pt x="200" y="1400"/>
                </a:cubicBezTo>
                <a:lnTo>
                  <a:pt x="200" y="2200"/>
                </a:lnTo>
                <a:cubicBezTo>
                  <a:pt x="200" y="2300"/>
                  <a:pt x="300" y="2401"/>
                  <a:pt x="401" y="24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adroTexto 56"/>
          <p:cNvSpPr txBox="1"/>
          <p:nvPr/>
        </p:nvSpPr>
        <p:spPr>
          <a:xfrm>
            <a:off x="3746520" y="581760"/>
            <a:ext cx="575748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Datos de una aplicación</a:t>
            </a:r>
          </a:p>
          <a:p>
            <a:r>
              <a:rPr lang="es-CO" sz="1800" b="0" strike="noStrike" spc="-1">
                <a:latin typeface="Arial"/>
              </a:rPr>
              <a:t>Modelo Entidad Relación (Modelo Relacional)</a:t>
            </a:r>
          </a:p>
        </p:txBody>
      </p:sp>
      <p:sp>
        <p:nvSpPr>
          <p:cNvPr id="58" name="Forma libre: forma 57"/>
          <p:cNvSpPr/>
          <p:nvPr/>
        </p:nvSpPr>
        <p:spPr>
          <a:xfrm>
            <a:off x="3888000" y="1584000"/>
            <a:ext cx="144000" cy="2232000"/>
          </a:xfrm>
          <a:custGeom>
            <a:avLst/>
            <a:gdLst/>
            <a:ahLst/>
            <a:cxnLst/>
            <a:rect l="0" t="0" r="r" b="b"/>
            <a:pathLst>
              <a:path w="402" h="6202">
                <a:moveTo>
                  <a:pt x="401" y="0"/>
                </a:moveTo>
                <a:cubicBezTo>
                  <a:pt x="300" y="0"/>
                  <a:pt x="200" y="258"/>
                  <a:pt x="200" y="516"/>
                </a:cubicBezTo>
                <a:lnTo>
                  <a:pt x="200" y="2583"/>
                </a:lnTo>
                <a:cubicBezTo>
                  <a:pt x="200" y="2842"/>
                  <a:pt x="100" y="3100"/>
                  <a:pt x="0" y="3100"/>
                </a:cubicBezTo>
                <a:cubicBezTo>
                  <a:pt x="100" y="3100"/>
                  <a:pt x="200" y="3358"/>
                  <a:pt x="200" y="3617"/>
                </a:cubicBezTo>
                <a:lnTo>
                  <a:pt x="200" y="5684"/>
                </a:lnTo>
                <a:cubicBezTo>
                  <a:pt x="200" y="5942"/>
                  <a:pt x="300" y="6201"/>
                  <a:pt x="401" y="62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adroTexto 58"/>
          <p:cNvSpPr txBox="1"/>
          <p:nvPr/>
        </p:nvSpPr>
        <p:spPr>
          <a:xfrm>
            <a:off x="4178520" y="1584000"/>
            <a:ext cx="187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Modulo1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4178520" y="2808000"/>
            <a:ext cx="187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Modulo2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114520" y="1877760"/>
            <a:ext cx="1872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Funcionalidad 1</a:t>
            </a:r>
          </a:p>
          <a:p>
            <a:r>
              <a:rPr lang="es-CO" sz="1800" b="0" strike="noStrike" spc="-1">
                <a:latin typeface="Arial"/>
              </a:rPr>
              <a:t>Funcionalidad 2</a:t>
            </a:r>
          </a:p>
          <a:p>
            <a:r>
              <a:rPr lang="es-CO" sz="1800" b="0" strike="noStrike" spc="-1">
                <a:latin typeface="Arial"/>
              </a:rPr>
              <a:t>Funcionalidad k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5186520" y="3029760"/>
            <a:ext cx="1872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Funcionalidad 1</a:t>
            </a:r>
          </a:p>
          <a:p>
            <a:r>
              <a:rPr lang="es-CO" sz="1800" b="0" strike="noStrike" spc="-1">
                <a:latin typeface="Arial"/>
              </a:rPr>
              <a:t>Funcionalidad 2</a:t>
            </a:r>
          </a:p>
          <a:p>
            <a:r>
              <a:rPr lang="es-CO" sz="1800" b="0" strike="noStrike" spc="-1">
                <a:latin typeface="Arial"/>
              </a:rPr>
              <a:t>Funcionalidad k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78520" y="2304000"/>
            <a:ext cx="12214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E   F    I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5472000" y="3960000"/>
            <a:ext cx="2808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Rectángulo 64"/>
          <p:cNvSpPr/>
          <p:nvPr/>
        </p:nvSpPr>
        <p:spPr>
          <a:xfrm>
            <a:off x="5472000" y="4320000"/>
            <a:ext cx="504000" cy="100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Rectángulo 65"/>
          <p:cNvSpPr/>
          <p:nvPr/>
        </p:nvSpPr>
        <p:spPr>
          <a:xfrm>
            <a:off x="6048000" y="4320000"/>
            <a:ext cx="2160000" cy="10080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Rectángulo 66"/>
          <p:cNvSpPr/>
          <p:nvPr/>
        </p:nvSpPr>
        <p:spPr>
          <a:xfrm>
            <a:off x="5472000" y="5400000"/>
            <a:ext cx="2808000" cy="14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nector recto 349"/>
          <p:cNvSpPr/>
          <p:nvPr/>
        </p:nvSpPr>
        <p:spPr>
          <a:xfrm>
            <a:off x="1368000" y="107640"/>
            <a:ext cx="72000" cy="5454000"/>
          </a:xfrm>
          <a:prstGeom prst="line">
            <a:avLst/>
          </a:prstGeom>
          <a:ln w="1908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adroTexto 350"/>
          <p:cNvSpPr txBox="1"/>
          <p:nvPr/>
        </p:nvSpPr>
        <p:spPr>
          <a:xfrm>
            <a:off x="114480" y="4168080"/>
            <a:ext cx="9655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352" name="CuadroTexto 351"/>
          <p:cNvSpPr txBox="1"/>
          <p:nvPr/>
        </p:nvSpPr>
        <p:spPr>
          <a:xfrm>
            <a:off x="78480" y="54000"/>
            <a:ext cx="143352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</a:t>
            </a:r>
          </a:p>
          <a:p>
            <a:r>
              <a:rPr lang="es-CO" sz="2400" b="0" strike="noStrike" spc="-1">
                <a:latin typeface="Arial"/>
              </a:rPr>
              <a:t>Cliente</a:t>
            </a:r>
          </a:p>
        </p:txBody>
      </p:sp>
      <p:sp>
        <p:nvSpPr>
          <p:cNvPr id="353" name="CuadroTexto 352"/>
          <p:cNvSpPr txBox="1"/>
          <p:nvPr/>
        </p:nvSpPr>
        <p:spPr>
          <a:xfrm rot="21581400">
            <a:off x="1883160" y="107640"/>
            <a:ext cx="265248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Maquina  Servidor</a:t>
            </a:r>
          </a:p>
        </p:txBody>
      </p:sp>
      <p:grpSp>
        <p:nvGrpSpPr>
          <p:cNvPr id="354" name="Grupo 353"/>
          <p:cNvGrpSpPr/>
          <p:nvPr/>
        </p:nvGrpSpPr>
        <p:grpSpPr>
          <a:xfrm>
            <a:off x="252000" y="2916000"/>
            <a:ext cx="648000" cy="1161000"/>
            <a:chOff x="252000" y="2916000"/>
            <a:chExt cx="648000" cy="1161000"/>
          </a:xfrm>
        </p:grpSpPr>
        <p:sp>
          <p:nvSpPr>
            <p:cNvPr id="355" name="Cara sonriente 354"/>
            <p:cNvSpPr/>
            <p:nvPr/>
          </p:nvSpPr>
          <p:spPr>
            <a:xfrm>
              <a:off x="360000" y="2916000"/>
              <a:ext cx="360000" cy="270000"/>
            </a:xfrm>
            <a:prstGeom prst="smileyFace">
              <a:avLst>
                <a:gd name="adj" fmla="val 9282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onector recto 355"/>
            <p:cNvSpPr/>
            <p:nvPr/>
          </p:nvSpPr>
          <p:spPr>
            <a:xfrm>
              <a:off x="540000" y="3213000"/>
              <a:ext cx="0" cy="540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onector recto 356"/>
            <p:cNvSpPr/>
            <p:nvPr/>
          </p:nvSpPr>
          <p:spPr>
            <a:xfrm flipH="1">
              <a:off x="252000" y="3753000"/>
              <a:ext cx="288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onector recto 357"/>
            <p:cNvSpPr/>
            <p:nvPr/>
          </p:nvSpPr>
          <p:spPr>
            <a:xfrm flipH="1" flipV="1">
              <a:off x="540000" y="3753000"/>
              <a:ext cx="360000" cy="324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onector recto 358"/>
            <p:cNvSpPr/>
            <p:nvPr/>
          </p:nvSpPr>
          <p:spPr>
            <a:xfrm flipH="1">
              <a:off x="252000" y="3294000"/>
              <a:ext cx="288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onector recto 359"/>
            <p:cNvSpPr/>
            <p:nvPr/>
          </p:nvSpPr>
          <p:spPr>
            <a:xfrm>
              <a:off x="540000" y="3294000"/>
              <a:ext cx="360000" cy="21600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1" name="Cilindro 360"/>
          <p:cNvSpPr/>
          <p:nvPr/>
        </p:nvSpPr>
        <p:spPr>
          <a:xfrm>
            <a:off x="8784000" y="4860000"/>
            <a:ext cx="1224000" cy="594000"/>
          </a:xfrm>
          <a:prstGeom prst="can">
            <a:avLst>
              <a:gd name="adj" fmla="val 25000"/>
            </a:avLst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DB</a:t>
            </a:r>
          </a:p>
        </p:txBody>
      </p:sp>
      <p:cxnSp>
        <p:nvCxnSpPr>
          <p:cNvPr id="362" name="Conector: curvado 361"/>
          <p:cNvCxnSpPr>
            <a:endCxn id="361" idx="1"/>
          </p:cNvCxnSpPr>
          <p:nvPr/>
        </p:nvCxnSpPr>
        <p:spPr>
          <a:xfrm>
            <a:off x="9000000" y="4147560"/>
            <a:ext cx="396360" cy="7128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63" name="Conector: curvado 362"/>
          <p:cNvCxnSpPr>
            <a:stCxn id="361" idx="1"/>
          </p:cNvCxnSpPr>
          <p:nvPr/>
        </p:nvCxnSpPr>
        <p:spPr>
          <a:xfrm flipV="1">
            <a:off x="9396000" y="3850560"/>
            <a:ext cx="396360" cy="100980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64" name="CuadroTexto 363"/>
          <p:cNvSpPr txBox="1"/>
          <p:nvPr/>
        </p:nvSpPr>
        <p:spPr>
          <a:xfrm>
            <a:off x="8560800" y="3508200"/>
            <a:ext cx="40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sql</a:t>
            </a:r>
          </a:p>
        </p:txBody>
      </p:sp>
      <p:sp>
        <p:nvSpPr>
          <p:cNvPr id="365" name="CuadroTexto 364"/>
          <p:cNvSpPr txBox="1"/>
          <p:nvPr/>
        </p:nvSpPr>
        <p:spPr>
          <a:xfrm>
            <a:off x="9072000" y="4212000"/>
            <a:ext cx="936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resultset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360000" y="248076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Request</a:t>
            </a:r>
          </a:p>
        </p:txBody>
      </p:sp>
      <p:sp>
        <p:nvSpPr>
          <p:cNvPr id="367" name="CuadroTexto 366"/>
          <p:cNvSpPr txBox="1"/>
          <p:nvPr/>
        </p:nvSpPr>
        <p:spPr>
          <a:xfrm>
            <a:off x="72000" y="4550400"/>
            <a:ext cx="1224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HTML</a:t>
            </a:r>
          </a:p>
        </p:txBody>
      </p:sp>
      <p:cxnSp>
        <p:nvCxnSpPr>
          <p:cNvPr id="368" name="Conector: curvado 367"/>
          <p:cNvCxnSpPr>
            <a:stCxn id="354" idx="0"/>
          </p:cNvCxnSpPr>
          <p:nvPr/>
        </p:nvCxnSpPr>
        <p:spPr>
          <a:xfrm>
            <a:off x="576000" y="2916000"/>
            <a:ext cx="1100160" cy="24084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369" name="Forma libre: forma 368"/>
          <p:cNvSpPr/>
          <p:nvPr/>
        </p:nvSpPr>
        <p:spPr>
          <a:xfrm rot="10819800">
            <a:off x="1665000" y="646560"/>
            <a:ext cx="470880" cy="5022000"/>
          </a:xfrm>
          <a:custGeom>
            <a:avLst/>
            <a:gdLst/>
            <a:ahLst/>
            <a:cxnLst/>
            <a:rect l="0" t="0" r="r" b="b"/>
            <a:pathLst>
              <a:path w="1323" h="13953">
                <a:moveTo>
                  <a:pt x="26" y="1"/>
                </a:moveTo>
                <a:cubicBezTo>
                  <a:pt x="353" y="0"/>
                  <a:pt x="679" y="581"/>
                  <a:pt x="678" y="1162"/>
                </a:cubicBezTo>
                <a:lnTo>
                  <a:pt x="669" y="5812"/>
                </a:lnTo>
                <a:cubicBezTo>
                  <a:pt x="668" y="6394"/>
                  <a:pt x="994" y="6975"/>
                  <a:pt x="1322" y="6975"/>
                </a:cubicBezTo>
                <a:cubicBezTo>
                  <a:pt x="994" y="6975"/>
                  <a:pt x="666" y="7556"/>
                  <a:pt x="665" y="8138"/>
                </a:cubicBezTo>
                <a:lnTo>
                  <a:pt x="655" y="12788"/>
                </a:lnTo>
                <a:cubicBezTo>
                  <a:pt x="655" y="13369"/>
                  <a:pt x="327" y="13952"/>
                  <a:pt x="0" y="13952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70" name="Conector: curvado 369"/>
          <p:cNvCxnSpPr>
            <a:stCxn id="369" idx="2"/>
            <a:endCxn id="351" idx="2"/>
          </p:cNvCxnSpPr>
          <p:nvPr/>
        </p:nvCxnSpPr>
        <p:spPr>
          <a:xfrm flipH="1">
            <a:off x="597240" y="3156480"/>
            <a:ext cx="1078920" cy="12931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71" name="Diagrama de flujo: almacenamiento interno 370"/>
          <p:cNvSpPr/>
          <p:nvPr/>
        </p:nvSpPr>
        <p:spPr>
          <a:xfrm>
            <a:off x="8208000" y="3553560"/>
            <a:ext cx="158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Conexion</a:t>
            </a:r>
          </a:p>
        </p:txBody>
      </p:sp>
      <p:sp>
        <p:nvSpPr>
          <p:cNvPr id="372" name="Rectángulo 371"/>
          <p:cNvSpPr/>
          <p:nvPr/>
        </p:nvSpPr>
        <p:spPr>
          <a:xfrm>
            <a:off x="6192000" y="108000"/>
            <a:ext cx="1152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Vista </a:t>
            </a:r>
          </a:p>
        </p:txBody>
      </p:sp>
      <p:sp>
        <p:nvSpPr>
          <p:cNvPr id="373" name="Rectángulo 372"/>
          <p:cNvSpPr/>
          <p:nvPr/>
        </p:nvSpPr>
        <p:spPr>
          <a:xfrm>
            <a:off x="4824000" y="108000"/>
            <a:ext cx="1224000" cy="270000"/>
          </a:xfrm>
          <a:prstGeom prst="rect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Modelo</a:t>
            </a:r>
          </a:p>
        </p:txBody>
      </p:sp>
      <p:sp>
        <p:nvSpPr>
          <p:cNvPr id="374" name="CuadroTexto 373"/>
          <p:cNvSpPr txBox="1"/>
          <p:nvPr/>
        </p:nvSpPr>
        <p:spPr>
          <a:xfrm>
            <a:off x="7983720" y="3238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7424280" y="4147200"/>
            <a:ext cx="944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400" b="0" strike="noStrike" spc="-1">
                <a:latin typeface="Arial"/>
              </a:rPr>
              <a:t>HashMap</a:t>
            </a:r>
          </a:p>
        </p:txBody>
      </p:sp>
      <p:sp>
        <p:nvSpPr>
          <p:cNvPr id="376" name="Rectángulo: esquina doblada 375"/>
          <p:cNvSpPr/>
          <p:nvPr/>
        </p:nvSpPr>
        <p:spPr>
          <a:xfrm>
            <a:off x="4176000" y="111096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377" name="Rectángulo 376"/>
          <p:cNvSpPr/>
          <p:nvPr/>
        </p:nvSpPr>
        <p:spPr>
          <a:xfrm>
            <a:off x="3960000" y="837000"/>
            <a:ext cx="3240000" cy="2403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adroTexto 377"/>
          <p:cNvSpPr txBox="1"/>
          <p:nvPr/>
        </p:nvSpPr>
        <p:spPr>
          <a:xfrm>
            <a:off x="4043520" y="87408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1</a:t>
            </a:r>
          </a:p>
        </p:txBody>
      </p:sp>
      <p:cxnSp>
        <p:nvCxnSpPr>
          <p:cNvPr id="379" name="Conector: curvado 378"/>
          <p:cNvCxnSpPr>
            <a:endCxn id="376" idx="1"/>
          </p:cNvCxnSpPr>
          <p:nvPr/>
        </p:nvCxnSpPr>
        <p:spPr>
          <a:xfrm flipV="1">
            <a:off x="1989360" y="1338480"/>
            <a:ext cx="2187000" cy="272412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80" name="Conector: curvado 379"/>
          <p:cNvCxnSpPr>
            <a:stCxn id="376" idx="2"/>
          </p:cNvCxnSpPr>
          <p:nvPr/>
        </p:nvCxnSpPr>
        <p:spPr>
          <a:xfrm flipV="1">
            <a:off x="4788000" y="1350000"/>
            <a:ext cx="1368360" cy="2160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81" name="Conector: curvado 380"/>
          <p:cNvCxnSpPr>
            <a:endCxn id="376" idx="2"/>
          </p:cNvCxnSpPr>
          <p:nvPr/>
        </p:nvCxnSpPr>
        <p:spPr>
          <a:xfrm flipH="1" flipV="1">
            <a:off x="4788000" y="1565640"/>
            <a:ext cx="756360" cy="1357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82" name="Conector: curvado 381"/>
          <p:cNvCxnSpPr>
            <a:stCxn id="376" idx="2"/>
          </p:cNvCxnSpPr>
          <p:nvPr/>
        </p:nvCxnSpPr>
        <p:spPr>
          <a:xfrm flipH="1">
            <a:off x="4470120" y="1565640"/>
            <a:ext cx="318240" cy="1107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83" name="Conector: curvado 382"/>
          <p:cNvCxnSpPr>
            <a:endCxn id="369" idx="2"/>
          </p:cNvCxnSpPr>
          <p:nvPr/>
        </p:nvCxnSpPr>
        <p:spPr>
          <a:xfrm flipH="1">
            <a:off x="2143800" y="2672640"/>
            <a:ext cx="2326680" cy="48672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84" name="Rectángulo: esquina doblada 383"/>
          <p:cNvSpPr/>
          <p:nvPr/>
        </p:nvSpPr>
        <p:spPr>
          <a:xfrm>
            <a:off x="4176000" y="3834000"/>
            <a:ext cx="1224000" cy="454680"/>
          </a:xfrm>
          <a:prstGeom prst="foldedCorner">
            <a:avLst>
              <a:gd name="adj" fmla="val 38236"/>
            </a:avLst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Index.jsp</a:t>
            </a:r>
          </a:p>
        </p:txBody>
      </p:sp>
      <p:sp>
        <p:nvSpPr>
          <p:cNvPr id="385" name="Rectángulo: esquina doblada 384"/>
          <p:cNvSpPr/>
          <p:nvPr/>
        </p:nvSpPr>
        <p:spPr>
          <a:xfrm>
            <a:off x="5005440" y="489096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pagina01.jsp</a:t>
            </a:r>
          </a:p>
        </p:txBody>
      </p:sp>
      <p:sp>
        <p:nvSpPr>
          <p:cNvPr id="386" name="Rectángulo: esquina doblada 385"/>
          <p:cNvSpPr/>
          <p:nvPr/>
        </p:nvSpPr>
        <p:spPr>
          <a:xfrm>
            <a:off x="4707360" y="513000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387" name="Rectángulo 386"/>
          <p:cNvSpPr/>
          <p:nvPr/>
        </p:nvSpPr>
        <p:spPr>
          <a:xfrm>
            <a:off x="3960000" y="3510000"/>
            <a:ext cx="3240000" cy="2106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adroTexto 387"/>
          <p:cNvSpPr txBox="1"/>
          <p:nvPr/>
        </p:nvSpPr>
        <p:spPr>
          <a:xfrm>
            <a:off x="4104000" y="352008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2</a:t>
            </a:r>
          </a:p>
        </p:txBody>
      </p:sp>
      <p:sp>
        <p:nvSpPr>
          <p:cNvPr id="389" name="Diagrama de flujo: almacenamiento interno 388"/>
          <p:cNvSpPr/>
          <p:nvPr/>
        </p:nvSpPr>
        <p:spPr>
          <a:xfrm>
            <a:off x="5544000" y="418896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</a:t>
            </a:r>
          </a:p>
        </p:txBody>
      </p:sp>
      <p:sp>
        <p:nvSpPr>
          <p:cNvPr id="390" name="Forma libre: forma 389"/>
          <p:cNvSpPr/>
          <p:nvPr/>
        </p:nvSpPr>
        <p:spPr>
          <a:xfrm rot="10842600">
            <a:off x="4467960" y="4828320"/>
            <a:ext cx="238320" cy="676440"/>
          </a:xfrm>
          <a:custGeom>
            <a:avLst/>
            <a:gdLst/>
            <a:ahLst/>
            <a:cxnLst/>
            <a:rect l="0" t="0" r="r" b="b"/>
            <a:pathLst>
              <a:path w="667" h="1881">
                <a:moveTo>
                  <a:pt x="0" y="0"/>
                </a:moveTo>
                <a:cubicBezTo>
                  <a:pt x="165" y="0"/>
                  <a:pt x="331" y="104"/>
                  <a:pt x="332" y="209"/>
                </a:cubicBezTo>
                <a:lnTo>
                  <a:pt x="333" y="710"/>
                </a:lnTo>
                <a:cubicBezTo>
                  <a:pt x="333" y="815"/>
                  <a:pt x="500" y="921"/>
                  <a:pt x="666" y="921"/>
                </a:cubicBezTo>
                <a:cubicBezTo>
                  <a:pt x="500" y="921"/>
                  <a:pt x="334" y="1026"/>
                  <a:pt x="335" y="1132"/>
                </a:cubicBezTo>
                <a:lnTo>
                  <a:pt x="336" y="1668"/>
                </a:lnTo>
                <a:cubicBezTo>
                  <a:pt x="337" y="1773"/>
                  <a:pt x="171" y="1880"/>
                  <a:pt x="6" y="188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91" name="Conector: curvado 390"/>
          <p:cNvCxnSpPr>
            <a:endCxn id="384" idx="1"/>
          </p:cNvCxnSpPr>
          <p:nvPr/>
        </p:nvCxnSpPr>
        <p:spPr>
          <a:xfrm flipV="1">
            <a:off x="2129400" y="4061520"/>
            <a:ext cx="2046960" cy="47736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92" name="Conector: curvado 391"/>
          <p:cNvCxnSpPr>
            <a:stCxn id="384" idx="3"/>
            <a:endCxn id="389" idx="0"/>
          </p:cNvCxnSpPr>
          <p:nvPr/>
        </p:nvCxnSpPr>
        <p:spPr>
          <a:xfrm>
            <a:off x="5400000" y="4061520"/>
            <a:ext cx="756360" cy="12780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cxnSp>
        <p:nvCxnSpPr>
          <p:cNvPr id="393" name="Conector: curvado 392"/>
          <p:cNvCxnSpPr>
            <a:stCxn id="389" idx="1"/>
            <a:endCxn id="384" idx="2"/>
          </p:cNvCxnSpPr>
          <p:nvPr/>
        </p:nvCxnSpPr>
        <p:spPr>
          <a:xfrm flipH="1" flipV="1">
            <a:off x="4788000" y="4288680"/>
            <a:ext cx="756360" cy="25164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94" name="Conector: curvado 393"/>
          <p:cNvCxnSpPr>
            <a:stCxn id="384" idx="2"/>
            <a:endCxn id="390" idx="2"/>
          </p:cNvCxnSpPr>
          <p:nvPr/>
        </p:nvCxnSpPr>
        <p:spPr>
          <a:xfrm flipH="1">
            <a:off x="4467960" y="4288680"/>
            <a:ext cx="320400" cy="87804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95" name="Conector: curvado 394"/>
          <p:cNvCxnSpPr>
            <a:stCxn id="390" idx="2"/>
          </p:cNvCxnSpPr>
          <p:nvPr/>
        </p:nvCxnSpPr>
        <p:spPr>
          <a:xfrm flipH="1">
            <a:off x="3723120" y="5166360"/>
            <a:ext cx="745200" cy="92736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sp>
        <p:nvSpPr>
          <p:cNvPr id="396" name="Rectángulo 395"/>
          <p:cNvSpPr/>
          <p:nvPr/>
        </p:nvSpPr>
        <p:spPr>
          <a:xfrm>
            <a:off x="7488000" y="108000"/>
            <a:ext cx="1080000" cy="270000"/>
          </a:xfrm>
          <a:prstGeom prst="rect">
            <a:avLst/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Control</a:t>
            </a:r>
          </a:p>
        </p:txBody>
      </p:sp>
      <p:sp>
        <p:nvSpPr>
          <p:cNvPr id="397" name="Diagrama de flujo: almacenamiento interno 396"/>
          <p:cNvSpPr/>
          <p:nvPr/>
        </p:nvSpPr>
        <p:spPr>
          <a:xfrm>
            <a:off x="7876080" y="2513880"/>
            <a:ext cx="1944000" cy="594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ModeloGeneral</a:t>
            </a:r>
          </a:p>
        </p:txBody>
      </p:sp>
      <p:cxnSp>
        <p:nvCxnSpPr>
          <p:cNvPr id="398" name="Conector: curvado 397"/>
          <p:cNvCxnSpPr>
            <a:stCxn id="371" idx="0"/>
            <a:endCxn id="397" idx="3"/>
          </p:cNvCxnSpPr>
          <p:nvPr/>
        </p:nvCxnSpPr>
        <p:spPr>
          <a:xfrm flipV="1">
            <a:off x="9000000" y="2810880"/>
            <a:ext cx="820440" cy="743040"/>
          </a:xfrm>
          <a:prstGeom prst="curvedConnector3">
            <a:avLst/>
          </a:prstGeom>
          <a:ln w="0">
            <a:solidFill>
              <a:srgbClr val="006600"/>
            </a:solidFill>
            <a:tailEnd type="triangle" w="med" len="med"/>
          </a:ln>
        </p:spPr>
      </p:cxnSp>
      <p:cxnSp>
        <p:nvCxnSpPr>
          <p:cNvPr id="399" name="Conector: curvado 398"/>
          <p:cNvCxnSpPr>
            <a:stCxn id="397" idx="2"/>
            <a:endCxn id="371" idx="0"/>
          </p:cNvCxnSpPr>
          <p:nvPr/>
        </p:nvCxnSpPr>
        <p:spPr>
          <a:xfrm>
            <a:off x="8848080" y="3107880"/>
            <a:ext cx="152280" cy="446040"/>
          </a:xfrm>
          <a:prstGeom prst="curvedConnector3">
            <a:avLst/>
          </a:prstGeom>
          <a:ln w="0">
            <a:solidFill>
              <a:srgbClr val="FF0000"/>
            </a:solidFill>
            <a:tailEnd type="triangle" w="med" len="med"/>
          </a:ln>
        </p:spPr>
      </p:cxnSp>
      <p:sp>
        <p:nvSpPr>
          <p:cNvPr id="400" name="Diagrama de flujo: almacenamiento interno 399"/>
          <p:cNvSpPr/>
          <p:nvPr/>
        </p:nvSpPr>
        <p:spPr>
          <a:xfrm>
            <a:off x="7632000" y="540000"/>
            <a:ext cx="2088000" cy="594000"/>
          </a:xfrm>
          <a:prstGeom prst="flowChartInternalStorage">
            <a:avLst/>
          </a:prstGeom>
          <a:solidFill>
            <a:srgbClr val="FF950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ControladorGeneral</a:t>
            </a:r>
          </a:p>
        </p:txBody>
      </p:sp>
      <p:sp>
        <p:nvSpPr>
          <p:cNvPr id="401" name="Forma libre: forma 400"/>
          <p:cNvSpPr/>
          <p:nvPr/>
        </p:nvSpPr>
        <p:spPr>
          <a:xfrm rot="5209200">
            <a:off x="7384320" y="2730600"/>
            <a:ext cx="194760" cy="282960"/>
          </a:xfrm>
          <a:custGeom>
            <a:avLst/>
            <a:gdLst/>
            <a:ahLst/>
            <a:cxnLst/>
            <a:rect l="0" t="0" r="r" b="b"/>
            <a:pathLst>
              <a:path w="543" h="789">
                <a:moveTo>
                  <a:pt x="294" y="0"/>
                </a:moveTo>
                <a:lnTo>
                  <a:pt x="542" y="787"/>
                </a:lnTo>
                <a:lnTo>
                  <a:pt x="0" y="788"/>
                </a:lnTo>
                <a:lnTo>
                  <a:pt x="294" y="0"/>
                </a:lnTo>
              </a:path>
            </a:pathLst>
          </a:cu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02" name="Conector recto de flecha 401"/>
          <p:cNvCxnSpPr/>
          <p:nvPr/>
        </p:nvCxnSpPr>
        <p:spPr>
          <a:xfrm>
            <a:off x="6768000" y="1701000"/>
            <a:ext cx="2419200" cy="21304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403" name="Conector recto de flecha 402"/>
          <p:cNvCxnSpPr>
            <a:stCxn id="401" idx="0"/>
            <a:endCxn id="397" idx="1"/>
          </p:cNvCxnSpPr>
          <p:nvPr/>
        </p:nvCxnSpPr>
        <p:spPr>
          <a:xfrm flipV="1">
            <a:off x="7623360" y="2810880"/>
            <a:ext cx="253080" cy="536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404" name="Conector recto de flecha 403"/>
          <p:cNvCxnSpPr>
            <a:stCxn id="389" idx="3"/>
          </p:cNvCxnSpPr>
          <p:nvPr/>
        </p:nvCxnSpPr>
        <p:spPr>
          <a:xfrm flipV="1">
            <a:off x="6768000" y="3831120"/>
            <a:ext cx="2419200" cy="70920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405" name="Diagrama de flujo: almacenamiento interno 404"/>
          <p:cNvSpPr/>
          <p:nvPr/>
        </p:nvSpPr>
        <p:spPr>
          <a:xfrm>
            <a:off x="7632000" y="1296000"/>
            <a:ext cx="2088000" cy="594000"/>
          </a:xfrm>
          <a:prstGeom prst="flowChartInternalStorag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VistaGeneral</a:t>
            </a:r>
          </a:p>
        </p:txBody>
      </p:sp>
      <p:sp>
        <p:nvSpPr>
          <p:cNvPr id="406" name="Rectángulo: esquina doblada 405"/>
          <p:cNvSpPr/>
          <p:nvPr/>
        </p:nvSpPr>
        <p:spPr>
          <a:xfrm>
            <a:off x="5079600" y="219096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pagina01.jsp</a:t>
            </a:r>
          </a:p>
        </p:txBody>
      </p:sp>
      <p:sp>
        <p:nvSpPr>
          <p:cNvPr id="407" name="Rectángulo: esquina doblada 406"/>
          <p:cNvSpPr/>
          <p:nvPr/>
        </p:nvSpPr>
        <p:spPr>
          <a:xfrm>
            <a:off x="4899600" y="2457000"/>
            <a:ext cx="1299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pagina02.jsp</a:t>
            </a:r>
          </a:p>
        </p:txBody>
      </p:sp>
      <p:sp>
        <p:nvSpPr>
          <p:cNvPr id="408" name="Rectángulo: esquina doblada 407"/>
          <p:cNvSpPr/>
          <p:nvPr/>
        </p:nvSpPr>
        <p:spPr>
          <a:xfrm>
            <a:off x="4824000" y="2730960"/>
            <a:ext cx="1227600" cy="454680"/>
          </a:xfrm>
          <a:prstGeom prst="foldedCorner">
            <a:avLst>
              <a:gd name="adj" fmla="val 38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pagina03.jsp</a:t>
            </a:r>
          </a:p>
        </p:txBody>
      </p:sp>
      <p:sp>
        <p:nvSpPr>
          <p:cNvPr id="409" name="Forma libre: forma 408"/>
          <p:cNvSpPr/>
          <p:nvPr/>
        </p:nvSpPr>
        <p:spPr>
          <a:xfrm rot="10842600">
            <a:off x="4470120" y="2161080"/>
            <a:ext cx="238320" cy="1023480"/>
          </a:xfrm>
          <a:custGeom>
            <a:avLst/>
            <a:gdLst/>
            <a:ahLst/>
            <a:cxnLst/>
            <a:rect l="0" t="0" r="r" b="b"/>
            <a:pathLst>
              <a:path w="667" h="2844">
                <a:moveTo>
                  <a:pt x="0" y="0"/>
                </a:moveTo>
                <a:cubicBezTo>
                  <a:pt x="165" y="0"/>
                  <a:pt x="331" y="159"/>
                  <a:pt x="331" y="318"/>
                </a:cubicBezTo>
                <a:lnTo>
                  <a:pt x="334" y="1076"/>
                </a:lnTo>
                <a:cubicBezTo>
                  <a:pt x="334" y="1235"/>
                  <a:pt x="500" y="1394"/>
                  <a:pt x="666" y="1394"/>
                </a:cubicBezTo>
                <a:cubicBezTo>
                  <a:pt x="500" y="1394"/>
                  <a:pt x="335" y="1554"/>
                  <a:pt x="336" y="1714"/>
                </a:cubicBezTo>
                <a:lnTo>
                  <a:pt x="338" y="2525"/>
                </a:lnTo>
                <a:cubicBezTo>
                  <a:pt x="338" y="2684"/>
                  <a:pt x="172" y="2843"/>
                  <a:pt x="7" y="2843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Forma libre: forma 409"/>
          <p:cNvSpPr/>
          <p:nvPr/>
        </p:nvSpPr>
        <p:spPr>
          <a:xfrm rot="63000">
            <a:off x="6519960" y="2107080"/>
            <a:ext cx="238320" cy="1023480"/>
          </a:xfrm>
          <a:custGeom>
            <a:avLst/>
            <a:gdLst/>
            <a:ahLst/>
            <a:cxnLst/>
            <a:rect l="0" t="0" r="r" b="b"/>
            <a:pathLst>
              <a:path w="665" h="2844">
                <a:moveTo>
                  <a:pt x="3" y="0"/>
                </a:moveTo>
                <a:cubicBezTo>
                  <a:pt x="168" y="0"/>
                  <a:pt x="333" y="158"/>
                  <a:pt x="333" y="317"/>
                </a:cubicBezTo>
                <a:lnTo>
                  <a:pt x="333" y="1076"/>
                </a:lnTo>
                <a:cubicBezTo>
                  <a:pt x="333" y="1235"/>
                  <a:pt x="499" y="1394"/>
                  <a:pt x="664" y="1394"/>
                </a:cubicBezTo>
                <a:cubicBezTo>
                  <a:pt x="499" y="1394"/>
                  <a:pt x="332" y="1554"/>
                  <a:pt x="332" y="1714"/>
                </a:cubicBezTo>
                <a:lnTo>
                  <a:pt x="331" y="2525"/>
                </a:lnTo>
                <a:cubicBezTo>
                  <a:pt x="331" y="2684"/>
                  <a:pt x="166" y="2843"/>
                  <a:pt x="0" y="2843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Forma libre: forma 410"/>
          <p:cNvSpPr/>
          <p:nvPr/>
        </p:nvSpPr>
        <p:spPr>
          <a:xfrm rot="63000">
            <a:off x="6451200" y="4818960"/>
            <a:ext cx="238320" cy="687240"/>
          </a:xfrm>
          <a:custGeom>
            <a:avLst/>
            <a:gdLst/>
            <a:ahLst/>
            <a:cxnLst/>
            <a:rect l="0" t="0" r="r" b="b"/>
            <a:pathLst>
              <a:path w="665" h="1912">
                <a:moveTo>
                  <a:pt x="3" y="0"/>
                </a:moveTo>
                <a:cubicBezTo>
                  <a:pt x="168" y="0"/>
                  <a:pt x="333" y="107"/>
                  <a:pt x="333" y="214"/>
                </a:cubicBezTo>
                <a:lnTo>
                  <a:pt x="332" y="722"/>
                </a:lnTo>
                <a:cubicBezTo>
                  <a:pt x="333" y="830"/>
                  <a:pt x="498" y="937"/>
                  <a:pt x="664" y="937"/>
                </a:cubicBezTo>
                <a:cubicBezTo>
                  <a:pt x="498" y="937"/>
                  <a:pt x="332" y="1044"/>
                  <a:pt x="332" y="1151"/>
                </a:cubicBezTo>
                <a:lnTo>
                  <a:pt x="331" y="1695"/>
                </a:lnTo>
                <a:cubicBezTo>
                  <a:pt x="331" y="1802"/>
                  <a:pt x="165" y="1910"/>
                  <a:pt x="0" y="191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12" name="Conector: curvado 411"/>
          <p:cNvCxnSpPr>
            <a:stCxn id="410" idx="2"/>
            <a:endCxn id="405" idx="2"/>
          </p:cNvCxnSpPr>
          <p:nvPr/>
        </p:nvCxnSpPr>
        <p:spPr>
          <a:xfrm flipV="1">
            <a:off x="6758280" y="1890000"/>
            <a:ext cx="1918080" cy="73152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cxnSp>
        <p:nvCxnSpPr>
          <p:cNvPr id="413" name="Conector: curvado 412"/>
          <p:cNvCxnSpPr>
            <a:stCxn id="411" idx="2"/>
          </p:cNvCxnSpPr>
          <p:nvPr/>
        </p:nvCxnSpPr>
        <p:spPr>
          <a:xfrm flipV="1">
            <a:off x="6689520" y="2520360"/>
            <a:ext cx="1986840" cy="264528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cxnSp>
        <p:nvCxnSpPr>
          <p:cNvPr id="414" name="Conector: curvado 413"/>
          <p:cNvCxnSpPr>
            <a:stCxn id="376" idx="3"/>
            <a:endCxn id="400" idx="1"/>
          </p:cNvCxnSpPr>
          <p:nvPr/>
        </p:nvCxnSpPr>
        <p:spPr>
          <a:xfrm flipV="1">
            <a:off x="5400000" y="837000"/>
            <a:ext cx="2232360" cy="50184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cxnSp>
        <p:nvCxnSpPr>
          <p:cNvPr id="415" name="Conector: curvado 414"/>
          <p:cNvCxnSpPr>
            <a:stCxn id="384" idx="3"/>
          </p:cNvCxnSpPr>
          <p:nvPr/>
        </p:nvCxnSpPr>
        <p:spPr>
          <a:xfrm flipV="1">
            <a:off x="5400000" y="1116360"/>
            <a:ext cx="2232360" cy="2945520"/>
          </a:xfrm>
          <a:prstGeom prst="curvedConnector3">
            <a:avLst/>
          </a:prstGeom>
          <a:ln w="0">
            <a:solidFill>
              <a:srgbClr val="000000"/>
            </a:solidFill>
            <a:custDash>
              <a:ds d="189239" sp="471243"/>
              <a:ds d="189239" sp="471243"/>
              <a:ds d="942486" sp="471243"/>
              <a:ds d="942486" sp="471243"/>
              <a:ds d="942486" sp="471243"/>
            </a:custDash>
          </a:ln>
        </p:spPr>
      </p:cxnSp>
      <p:sp>
        <p:nvSpPr>
          <p:cNvPr id="416" name="Diagrama de flujo: almacenamiento interno 415"/>
          <p:cNvSpPr/>
          <p:nvPr/>
        </p:nvSpPr>
        <p:spPr>
          <a:xfrm>
            <a:off x="5544000" y="1350000"/>
            <a:ext cx="1224000" cy="702000"/>
          </a:xfrm>
          <a:prstGeom prst="flowChartInternalStorage">
            <a:avLst/>
          </a:prstGeom>
          <a:solidFill>
            <a:srgbClr val="31400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Clase</a:t>
            </a:r>
          </a:p>
          <a:p>
            <a:pPr algn="ctr"/>
            <a:r>
              <a:rPr lang="es-CO" sz="1400" b="0" strike="noStrike" spc="-1">
                <a:latin typeface="Arial"/>
              </a:rPr>
              <a:t>Modelo</a:t>
            </a:r>
          </a:p>
        </p:txBody>
      </p:sp>
      <p:sp>
        <p:nvSpPr>
          <p:cNvPr id="417" name="Diagrama de flujo: multidocumento 416"/>
          <p:cNvSpPr/>
          <p:nvPr/>
        </p:nvSpPr>
        <p:spPr>
          <a:xfrm>
            <a:off x="144000" y="648000"/>
            <a:ext cx="1152000" cy="810000"/>
          </a:xfrm>
          <a:prstGeom prst="flowChartMulti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Jquery</a:t>
            </a:r>
          </a:p>
          <a:p>
            <a:pPr algn="ctr"/>
            <a:r>
              <a:rPr lang="es-CO" sz="1350" b="0" strike="noStrike" spc="-1">
                <a:latin typeface="Arial"/>
              </a:rPr>
              <a:t>Angular</a:t>
            </a:r>
          </a:p>
        </p:txBody>
      </p:sp>
      <p:sp>
        <p:nvSpPr>
          <p:cNvPr id="418" name="Diagrama de flujo: almacenamiento interno 417"/>
          <p:cNvSpPr/>
          <p:nvPr/>
        </p:nvSpPr>
        <p:spPr>
          <a:xfrm>
            <a:off x="2016000" y="1566000"/>
            <a:ext cx="1152000" cy="594000"/>
          </a:xfrm>
          <a:prstGeom prst="flowChartInternalStorag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400" b="0" strike="noStrike" spc="-1">
                <a:latin typeface="Arial"/>
              </a:rPr>
              <a:t>Libreria</a:t>
            </a:r>
          </a:p>
          <a:p>
            <a:pPr algn="ctr"/>
            <a:r>
              <a:rPr lang="es-CO" sz="1400" b="0" strike="noStrike" spc="-1">
                <a:latin typeface="Arial"/>
              </a:rPr>
              <a:t>JSon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ángulo 418"/>
          <p:cNvSpPr/>
          <p:nvPr/>
        </p:nvSpPr>
        <p:spPr>
          <a:xfrm rot="21595800">
            <a:off x="3169800" y="826200"/>
            <a:ext cx="2304000" cy="302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Rectángulo 419"/>
          <p:cNvSpPr/>
          <p:nvPr/>
        </p:nvSpPr>
        <p:spPr>
          <a:xfrm>
            <a:off x="4320000" y="943560"/>
            <a:ext cx="936000" cy="207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1" name="Grupo 420"/>
          <p:cNvGrpSpPr/>
          <p:nvPr/>
        </p:nvGrpSpPr>
        <p:grpSpPr>
          <a:xfrm>
            <a:off x="3240000" y="2941920"/>
            <a:ext cx="2016000" cy="941040"/>
            <a:chOff x="3240000" y="2941920"/>
            <a:chExt cx="2016000" cy="941040"/>
          </a:xfrm>
        </p:grpSpPr>
        <p:sp>
          <p:nvSpPr>
            <p:cNvPr id="422" name="Rectángulo 421"/>
            <p:cNvSpPr/>
            <p:nvPr/>
          </p:nvSpPr>
          <p:spPr>
            <a:xfrm rot="21595800">
              <a:off x="3240360" y="294228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Rectángulo 422"/>
            <p:cNvSpPr/>
            <p:nvPr/>
          </p:nvSpPr>
          <p:spPr>
            <a:xfrm rot="21595800">
              <a:off x="4752360" y="2943000"/>
              <a:ext cx="504000" cy="64836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Rectángulo 423"/>
            <p:cNvSpPr/>
            <p:nvPr/>
          </p:nvSpPr>
          <p:spPr>
            <a:xfrm rot="21595800">
              <a:off x="4248360" y="294228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Rectángulo 424"/>
            <p:cNvSpPr/>
            <p:nvPr/>
          </p:nvSpPr>
          <p:spPr>
            <a:xfrm rot="21595800">
              <a:off x="3744360" y="294228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adroTexto 425"/>
            <p:cNvSpPr txBox="1"/>
            <p:nvPr/>
          </p:nvSpPr>
          <p:spPr>
            <a:xfrm>
              <a:off x="3348000" y="352656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0</a:t>
              </a:r>
            </a:p>
          </p:txBody>
        </p:sp>
        <p:sp>
          <p:nvSpPr>
            <p:cNvPr id="427" name="CuadroTexto 426"/>
            <p:cNvSpPr txBox="1"/>
            <p:nvPr/>
          </p:nvSpPr>
          <p:spPr>
            <a:xfrm>
              <a:off x="3816000" y="353664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1</a:t>
              </a:r>
            </a:p>
          </p:txBody>
        </p:sp>
        <p:sp>
          <p:nvSpPr>
            <p:cNvPr id="428" name="CuadroTexto 427"/>
            <p:cNvSpPr txBox="1"/>
            <p:nvPr/>
          </p:nvSpPr>
          <p:spPr>
            <a:xfrm>
              <a:off x="4876920" y="3536640"/>
              <a:ext cx="2952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k</a:t>
              </a:r>
            </a:p>
          </p:txBody>
        </p:sp>
        <p:sp>
          <p:nvSpPr>
            <p:cNvPr id="429" name="CuadroTexto 428"/>
            <p:cNvSpPr txBox="1"/>
            <p:nvPr/>
          </p:nvSpPr>
          <p:spPr>
            <a:xfrm>
              <a:off x="4307400" y="3536640"/>
              <a:ext cx="3726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...</a:t>
              </a:r>
            </a:p>
          </p:txBody>
        </p:sp>
        <p:grpSp>
          <p:nvGrpSpPr>
            <p:cNvPr id="430" name="Grupo 429"/>
            <p:cNvGrpSpPr/>
            <p:nvPr/>
          </p:nvGrpSpPr>
          <p:grpSpPr>
            <a:xfrm>
              <a:off x="3384000" y="3050640"/>
              <a:ext cx="288000" cy="303480"/>
              <a:chOff x="3384000" y="3050640"/>
              <a:chExt cx="288000" cy="303480"/>
            </a:xfrm>
          </p:grpSpPr>
          <p:sp>
            <p:nvSpPr>
              <p:cNvPr id="431" name="Rectángulo 430"/>
              <p:cNvSpPr/>
              <p:nvPr/>
            </p:nvSpPr>
            <p:spPr>
              <a:xfrm>
                <a:off x="3384000" y="305064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Rectángulo 431"/>
              <p:cNvSpPr/>
              <p:nvPr/>
            </p:nvSpPr>
            <p:spPr>
              <a:xfrm>
                <a:off x="3384000" y="320256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Rectángulo 432"/>
              <p:cNvSpPr/>
              <p:nvPr/>
            </p:nvSpPr>
            <p:spPr>
              <a:xfrm>
                <a:off x="3384000" y="331056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4" name="Grupo 433"/>
            <p:cNvGrpSpPr/>
            <p:nvPr/>
          </p:nvGrpSpPr>
          <p:grpSpPr>
            <a:xfrm>
              <a:off x="3888000" y="3040560"/>
              <a:ext cx="288000" cy="303480"/>
              <a:chOff x="3888000" y="3040560"/>
              <a:chExt cx="288000" cy="303480"/>
            </a:xfrm>
          </p:grpSpPr>
          <p:sp>
            <p:nvSpPr>
              <p:cNvPr id="435" name="Rectángulo 434"/>
              <p:cNvSpPr/>
              <p:nvPr/>
            </p:nvSpPr>
            <p:spPr>
              <a:xfrm>
                <a:off x="3888000" y="304056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Rectángulo 435"/>
              <p:cNvSpPr/>
              <p:nvPr/>
            </p:nvSpPr>
            <p:spPr>
              <a:xfrm>
                <a:off x="3888000" y="319212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Rectángulo 436"/>
              <p:cNvSpPr/>
              <p:nvPr/>
            </p:nvSpPr>
            <p:spPr>
              <a:xfrm>
                <a:off x="3888000" y="330012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8" name="Grupo 437"/>
            <p:cNvGrpSpPr/>
            <p:nvPr/>
          </p:nvGrpSpPr>
          <p:grpSpPr>
            <a:xfrm>
              <a:off x="4824000" y="3061080"/>
              <a:ext cx="288000" cy="303480"/>
              <a:chOff x="4824000" y="3061080"/>
              <a:chExt cx="288000" cy="303480"/>
            </a:xfrm>
          </p:grpSpPr>
          <p:sp>
            <p:nvSpPr>
              <p:cNvPr id="439" name="Rectángulo 438"/>
              <p:cNvSpPr/>
              <p:nvPr/>
            </p:nvSpPr>
            <p:spPr>
              <a:xfrm>
                <a:off x="4824000" y="306108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Rectángulo 439"/>
              <p:cNvSpPr/>
              <p:nvPr/>
            </p:nvSpPr>
            <p:spPr>
              <a:xfrm>
                <a:off x="4824000" y="321264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Rectángulo 440"/>
              <p:cNvSpPr/>
              <p:nvPr/>
            </p:nvSpPr>
            <p:spPr>
              <a:xfrm>
                <a:off x="4824000" y="332064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42" name="CuadroTexto 441"/>
          <p:cNvSpPr txBox="1"/>
          <p:nvPr/>
        </p:nvSpPr>
        <p:spPr>
          <a:xfrm>
            <a:off x="3248640" y="1152720"/>
            <a:ext cx="9914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campo2</a:t>
            </a:r>
          </a:p>
        </p:txBody>
      </p:sp>
      <p:grpSp>
        <p:nvGrpSpPr>
          <p:cNvPr id="443" name="Grupo 442"/>
          <p:cNvGrpSpPr/>
          <p:nvPr/>
        </p:nvGrpSpPr>
        <p:grpSpPr>
          <a:xfrm>
            <a:off x="4319640" y="1204200"/>
            <a:ext cx="864360" cy="649080"/>
            <a:chOff x="4319640" y="1204200"/>
            <a:chExt cx="864360" cy="649080"/>
          </a:xfrm>
        </p:grpSpPr>
        <p:sp>
          <p:nvSpPr>
            <p:cNvPr id="444" name="Rectángulo 443"/>
            <p:cNvSpPr/>
            <p:nvPr/>
          </p:nvSpPr>
          <p:spPr>
            <a:xfrm rot="21595800">
              <a:off x="4320360" y="1204560"/>
              <a:ext cx="864000" cy="6480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45" name="Grupo 444"/>
            <p:cNvGrpSpPr/>
            <p:nvPr/>
          </p:nvGrpSpPr>
          <p:grpSpPr>
            <a:xfrm>
              <a:off x="4536000" y="1258560"/>
              <a:ext cx="493560" cy="520560"/>
              <a:chOff x="4536000" y="1258560"/>
              <a:chExt cx="493560" cy="520560"/>
            </a:xfrm>
          </p:grpSpPr>
          <p:sp>
            <p:nvSpPr>
              <p:cNvPr id="446" name="Rectángulo 445"/>
              <p:cNvSpPr/>
              <p:nvPr/>
            </p:nvSpPr>
            <p:spPr>
              <a:xfrm>
                <a:off x="4536000" y="1258560"/>
                <a:ext cx="493560" cy="9288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Rectángulo 446"/>
              <p:cNvSpPr/>
              <p:nvPr/>
            </p:nvSpPr>
            <p:spPr>
              <a:xfrm>
                <a:off x="4536000" y="1518840"/>
                <a:ext cx="493560" cy="7488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8" name="Rectángulo 447"/>
              <p:cNvSpPr/>
              <p:nvPr/>
            </p:nvSpPr>
            <p:spPr>
              <a:xfrm>
                <a:off x="4536000" y="1703880"/>
                <a:ext cx="493560" cy="752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49" name="CuadroTexto 448"/>
          <p:cNvSpPr txBox="1"/>
          <p:nvPr/>
        </p:nvSpPr>
        <p:spPr>
          <a:xfrm>
            <a:off x="3240000" y="934560"/>
            <a:ext cx="9914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campo1</a:t>
            </a:r>
          </a:p>
        </p:txBody>
      </p:sp>
      <p:sp>
        <p:nvSpPr>
          <p:cNvPr id="450" name="Rectángulo 449"/>
          <p:cNvSpPr/>
          <p:nvPr/>
        </p:nvSpPr>
        <p:spPr>
          <a:xfrm>
            <a:off x="4608360" y="2122920"/>
            <a:ext cx="648000" cy="207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adroTexto 450"/>
          <p:cNvSpPr txBox="1"/>
          <p:nvPr/>
        </p:nvSpPr>
        <p:spPr>
          <a:xfrm>
            <a:off x="3456360" y="2079000"/>
            <a:ext cx="4734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….</a:t>
            </a:r>
          </a:p>
        </p:txBody>
      </p:sp>
      <p:sp>
        <p:nvSpPr>
          <p:cNvPr id="452" name="Rectángulo 451"/>
          <p:cNvSpPr/>
          <p:nvPr/>
        </p:nvSpPr>
        <p:spPr>
          <a:xfrm rot="26400">
            <a:off x="4314960" y="2414520"/>
            <a:ext cx="936360" cy="207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adroTexto 452"/>
          <p:cNvSpPr txBox="1"/>
          <p:nvPr/>
        </p:nvSpPr>
        <p:spPr>
          <a:xfrm>
            <a:off x="3240000" y="2349000"/>
            <a:ext cx="1029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campow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3218400" y="2662560"/>
            <a:ext cx="12704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campolista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024000" y="540000"/>
            <a:ext cx="4032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x.      HashMap</a:t>
            </a:r>
          </a:p>
        </p:txBody>
      </p:sp>
      <p:sp>
        <p:nvSpPr>
          <p:cNvPr id="456" name="Bocadillo: ovalado 455"/>
          <p:cNvSpPr/>
          <p:nvPr/>
        </p:nvSpPr>
        <p:spPr>
          <a:xfrm flipH="1">
            <a:off x="504000" y="270000"/>
            <a:ext cx="1656000" cy="648000"/>
          </a:xfrm>
          <a:prstGeom prst="wedgeEllipseCallout">
            <a:avLst>
              <a:gd name="adj1" fmla="val -119092"/>
              <a:gd name="adj2" fmla="val 12368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200" b="0" strike="noStrike" spc="-1">
                <a:latin typeface="Arial"/>
              </a:rPr>
              <a:t>Clave de acceso </a:t>
            </a:r>
          </a:p>
          <a:p>
            <a:pPr algn="ctr"/>
            <a:r>
              <a:rPr lang="es-CO" sz="1200" b="0" strike="noStrike" spc="-1">
                <a:latin typeface="Arial"/>
              </a:rPr>
              <a:t>al dato o campo</a:t>
            </a:r>
          </a:p>
          <a:p>
            <a:pPr algn="ctr"/>
            <a:r>
              <a:rPr lang="es-CO" sz="1200" b="0" strike="noStrike" spc="-1">
                <a:latin typeface="Arial"/>
              </a:rPr>
              <a:t>string</a:t>
            </a:r>
          </a:p>
        </p:txBody>
      </p:sp>
      <p:sp>
        <p:nvSpPr>
          <p:cNvPr id="457" name="Bocadillo: ovalado 456"/>
          <p:cNvSpPr/>
          <p:nvPr/>
        </p:nvSpPr>
        <p:spPr>
          <a:xfrm flipH="1">
            <a:off x="5832000" y="1512000"/>
            <a:ext cx="2160000" cy="756000"/>
          </a:xfrm>
          <a:prstGeom prst="wedgeEllipseCallout">
            <a:avLst>
              <a:gd name="adj1" fmla="val 82324"/>
              <a:gd name="adj2" fmla="val -49337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200" b="0" strike="noStrike" spc="-1">
                <a:latin typeface="Arial"/>
              </a:rPr>
              <a:t>Campo cuyo dato </a:t>
            </a:r>
          </a:p>
          <a:p>
            <a:pPr algn="ctr"/>
            <a:r>
              <a:rPr lang="es-CO" sz="1200" b="0" strike="noStrike" spc="-1">
                <a:latin typeface="Arial"/>
              </a:rPr>
              <a:t>es a su vez otro HashMap</a:t>
            </a:r>
          </a:p>
        </p:txBody>
      </p:sp>
      <p:sp>
        <p:nvSpPr>
          <p:cNvPr id="458" name="Bocadillo: ovalado 457"/>
          <p:cNvSpPr/>
          <p:nvPr/>
        </p:nvSpPr>
        <p:spPr>
          <a:xfrm flipH="1">
            <a:off x="5832000" y="540000"/>
            <a:ext cx="2160000" cy="756000"/>
          </a:xfrm>
          <a:prstGeom prst="wedgeEllipseCallout">
            <a:avLst>
              <a:gd name="adj1" fmla="val 93939"/>
              <a:gd name="adj2" fmla="val 40004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200" b="0" strike="noStrike" spc="-1">
                <a:latin typeface="Arial"/>
              </a:rPr>
              <a:t>Valor o dato </a:t>
            </a:r>
          </a:p>
          <a:p>
            <a:pPr algn="ctr"/>
            <a:r>
              <a:rPr lang="es-CO" sz="1200" b="0" strike="noStrike" spc="-1">
                <a:latin typeface="Arial"/>
              </a:rPr>
              <a:t>almacenado en el campo</a:t>
            </a:r>
          </a:p>
          <a:p>
            <a:pPr algn="ctr"/>
            <a:r>
              <a:rPr lang="es-CO" sz="1200" b="0" strike="noStrike" spc="-1">
                <a:latin typeface="Arial"/>
              </a:rPr>
              <a:t>Puede ser un dato primitivo </a:t>
            </a:r>
          </a:p>
          <a:p>
            <a:pPr algn="ctr"/>
            <a:r>
              <a:rPr lang="es-CO" sz="1200" b="0" strike="noStrike" spc="-1">
                <a:latin typeface="Arial"/>
              </a:rPr>
              <a:t>o un objeto completo</a:t>
            </a:r>
          </a:p>
        </p:txBody>
      </p:sp>
      <p:sp>
        <p:nvSpPr>
          <p:cNvPr id="459" name="Bocadillo: ovalado 458"/>
          <p:cNvSpPr/>
          <p:nvPr/>
        </p:nvSpPr>
        <p:spPr>
          <a:xfrm flipH="1">
            <a:off x="5760000" y="2322000"/>
            <a:ext cx="2160000" cy="756000"/>
          </a:xfrm>
          <a:prstGeom prst="wedgeEllipseCallout">
            <a:avLst>
              <a:gd name="adj1" fmla="val 105240"/>
              <a:gd name="adj2" fmla="val 49666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200" b="0" strike="noStrike" spc="-1">
                <a:latin typeface="Arial"/>
              </a:rPr>
              <a:t>Campo cuyo dato </a:t>
            </a:r>
          </a:p>
          <a:p>
            <a:pPr algn="ctr"/>
            <a:r>
              <a:rPr lang="es-CO" sz="1200" b="0" strike="noStrike" spc="-1">
                <a:latin typeface="Arial"/>
              </a:rPr>
              <a:t>es un arrayList de HashMap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ángulo 459"/>
          <p:cNvSpPr/>
          <p:nvPr/>
        </p:nvSpPr>
        <p:spPr>
          <a:xfrm>
            <a:off x="216000" y="540000"/>
            <a:ext cx="3888000" cy="3348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Rectángulo 460"/>
          <p:cNvSpPr/>
          <p:nvPr/>
        </p:nvSpPr>
        <p:spPr>
          <a:xfrm>
            <a:off x="1800000" y="810000"/>
            <a:ext cx="2016000" cy="27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pepito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800000" y="1134000"/>
            <a:ext cx="2016000" cy="27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miclave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432000" y="820080"/>
            <a:ext cx="140904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per_nombre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44000" y="166320"/>
            <a:ext cx="2304000" cy="31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objContenedor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792720" y="4806000"/>
            <a:ext cx="3527280" cy="662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datos.put(“usuario”,”pepito”)</a:t>
            </a:r>
          </a:p>
          <a:p>
            <a:r>
              <a:rPr lang="es-CO" sz="1350" b="0" strike="noStrike" spc="-1">
                <a:latin typeface="Arial"/>
              </a:rPr>
              <a:t>datos.put(“clave”,”miclave”)</a:t>
            </a:r>
          </a:p>
          <a:p>
            <a:r>
              <a:rPr lang="es-CO" sz="1350" b="0" strike="noStrike" spc="-1">
                <a:latin typeface="Arial"/>
              </a:rPr>
              <a:t>datos.put(“listaroles”,x)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504000" y="1134000"/>
            <a:ext cx="1368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usu_clave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900000" y="2719800"/>
            <a:ext cx="11682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listaRoles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5616000" y="4806000"/>
            <a:ext cx="2880000" cy="83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datos[“usuario”]= “pepito”</a:t>
            </a:r>
          </a:p>
          <a:p>
            <a:r>
              <a:rPr lang="es-CO" sz="1350" b="0" strike="noStrike" spc="-1">
                <a:latin typeface="Arial"/>
              </a:rPr>
              <a:t>datos[“clave”]=”miclave”</a:t>
            </a:r>
          </a:p>
          <a:p>
            <a:r>
              <a:rPr lang="es-CO" sz="1350" b="0" strike="noStrike" spc="-1">
                <a:latin typeface="Arial"/>
              </a:rPr>
              <a:t>datos[“listaroles”]=x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904040" y="4546080"/>
            <a:ext cx="47196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jsp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6552000" y="4519080"/>
            <a:ext cx="56016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php</a:t>
            </a:r>
          </a:p>
        </p:txBody>
      </p:sp>
      <p:grpSp>
        <p:nvGrpSpPr>
          <p:cNvPr id="471" name="Grupo 470"/>
          <p:cNvGrpSpPr/>
          <p:nvPr/>
        </p:nvGrpSpPr>
        <p:grpSpPr>
          <a:xfrm>
            <a:off x="1800000" y="3033360"/>
            <a:ext cx="2016000" cy="941040"/>
            <a:chOff x="1800000" y="3033360"/>
            <a:chExt cx="2016000" cy="941040"/>
          </a:xfrm>
        </p:grpSpPr>
        <p:sp>
          <p:nvSpPr>
            <p:cNvPr id="472" name="Rectángulo 471"/>
            <p:cNvSpPr/>
            <p:nvPr/>
          </p:nvSpPr>
          <p:spPr>
            <a:xfrm rot="21595800">
              <a:off x="1800360" y="3033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Rectángulo 472"/>
            <p:cNvSpPr/>
            <p:nvPr/>
          </p:nvSpPr>
          <p:spPr>
            <a:xfrm rot="21595800">
              <a:off x="3312360" y="3034440"/>
              <a:ext cx="504000" cy="64836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Rectángulo 473"/>
            <p:cNvSpPr/>
            <p:nvPr/>
          </p:nvSpPr>
          <p:spPr>
            <a:xfrm rot="21595800">
              <a:off x="2808360" y="3033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Rectángulo 474"/>
            <p:cNvSpPr/>
            <p:nvPr/>
          </p:nvSpPr>
          <p:spPr>
            <a:xfrm rot="21595800">
              <a:off x="2304360" y="3033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adroTexto 475"/>
            <p:cNvSpPr txBox="1"/>
            <p:nvPr/>
          </p:nvSpPr>
          <p:spPr>
            <a:xfrm>
              <a:off x="1908000" y="361800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0</a:t>
              </a:r>
            </a:p>
          </p:txBody>
        </p:sp>
        <p:sp>
          <p:nvSpPr>
            <p:cNvPr id="477" name="CuadroTexto 476"/>
            <p:cNvSpPr txBox="1"/>
            <p:nvPr/>
          </p:nvSpPr>
          <p:spPr>
            <a:xfrm>
              <a:off x="2376000" y="362808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1</a:t>
              </a:r>
            </a:p>
          </p:txBody>
        </p:sp>
        <p:sp>
          <p:nvSpPr>
            <p:cNvPr id="478" name="CuadroTexto 477"/>
            <p:cNvSpPr txBox="1"/>
            <p:nvPr/>
          </p:nvSpPr>
          <p:spPr>
            <a:xfrm>
              <a:off x="3436920" y="3628080"/>
              <a:ext cx="2952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k</a:t>
              </a:r>
            </a:p>
          </p:txBody>
        </p:sp>
        <p:sp>
          <p:nvSpPr>
            <p:cNvPr id="479" name="CuadroTexto 478"/>
            <p:cNvSpPr txBox="1"/>
            <p:nvPr/>
          </p:nvSpPr>
          <p:spPr>
            <a:xfrm>
              <a:off x="2867400" y="3628080"/>
              <a:ext cx="3726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...</a:t>
              </a:r>
            </a:p>
          </p:txBody>
        </p:sp>
        <p:grpSp>
          <p:nvGrpSpPr>
            <p:cNvPr id="480" name="Grupo 479"/>
            <p:cNvGrpSpPr/>
            <p:nvPr/>
          </p:nvGrpSpPr>
          <p:grpSpPr>
            <a:xfrm>
              <a:off x="1944000" y="3142080"/>
              <a:ext cx="288000" cy="303480"/>
              <a:chOff x="1944000" y="3142080"/>
              <a:chExt cx="288000" cy="303480"/>
            </a:xfrm>
          </p:grpSpPr>
          <p:sp>
            <p:nvSpPr>
              <p:cNvPr id="481" name="Rectángulo 480"/>
              <p:cNvSpPr/>
              <p:nvPr/>
            </p:nvSpPr>
            <p:spPr>
              <a:xfrm>
                <a:off x="1944000" y="314208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2" name="Rectángulo 481"/>
              <p:cNvSpPr/>
              <p:nvPr/>
            </p:nvSpPr>
            <p:spPr>
              <a:xfrm>
                <a:off x="1944000" y="329400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3" name="Rectángulo 482"/>
              <p:cNvSpPr/>
              <p:nvPr/>
            </p:nvSpPr>
            <p:spPr>
              <a:xfrm>
                <a:off x="1944000" y="340200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4" name="Grupo 483"/>
            <p:cNvGrpSpPr/>
            <p:nvPr/>
          </p:nvGrpSpPr>
          <p:grpSpPr>
            <a:xfrm>
              <a:off x="2448000" y="3132000"/>
              <a:ext cx="288000" cy="303480"/>
              <a:chOff x="2448000" y="3132000"/>
              <a:chExt cx="288000" cy="303480"/>
            </a:xfrm>
          </p:grpSpPr>
          <p:sp>
            <p:nvSpPr>
              <p:cNvPr id="485" name="Rectángulo 484"/>
              <p:cNvSpPr/>
              <p:nvPr/>
            </p:nvSpPr>
            <p:spPr>
              <a:xfrm>
                <a:off x="2448000" y="313200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6" name="Rectángulo 485"/>
              <p:cNvSpPr/>
              <p:nvPr/>
            </p:nvSpPr>
            <p:spPr>
              <a:xfrm>
                <a:off x="2448000" y="328356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7" name="Rectángulo 486"/>
              <p:cNvSpPr/>
              <p:nvPr/>
            </p:nvSpPr>
            <p:spPr>
              <a:xfrm>
                <a:off x="2448000" y="339156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8" name="Grupo 487"/>
            <p:cNvGrpSpPr/>
            <p:nvPr/>
          </p:nvGrpSpPr>
          <p:grpSpPr>
            <a:xfrm>
              <a:off x="3384000" y="3152520"/>
              <a:ext cx="288000" cy="303480"/>
              <a:chOff x="3384000" y="3152520"/>
              <a:chExt cx="288000" cy="303480"/>
            </a:xfrm>
          </p:grpSpPr>
          <p:sp>
            <p:nvSpPr>
              <p:cNvPr id="489" name="Rectángulo 488"/>
              <p:cNvSpPr/>
              <p:nvPr/>
            </p:nvSpPr>
            <p:spPr>
              <a:xfrm>
                <a:off x="3384000" y="315252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0" name="Rectángulo 489"/>
              <p:cNvSpPr/>
              <p:nvPr/>
            </p:nvSpPr>
            <p:spPr>
              <a:xfrm>
                <a:off x="3384000" y="330408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1" name="Rectángulo 490"/>
              <p:cNvSpPr/>
              <p:nvPr/>
            </p:nvSpPr>
            <p:spPr>
              <a:xfrm>
                <a:off x="3384000" y="341208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92" name="CuadroTexto 491"/>
          <p:cNvSpPr txBox="1"/>
          <p:nvPr/>
        </p:nvSpPr>
        <p:spPr>
          <a:xfrm>
            <a:off x="370440" y="1620360"/>
            <a:ext cx="157212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objPersona</a:t>
            </a:r>
          </a:p>
        </p:txBody>
      </p:sp>
      <p:grpSp>
        <p:nvGrpSpPr>
          <p:cNvPr id="493" name="Grupo 492"/>
          <p:cNvGrpSpPr/>
          <p:nvPr/>
        </p:nvGrpSpPr>
        <p:grpSpPr>
          <a:xfrm>
            <a:off x="1932120" y="1565640"/>
            <a:ext cx="1512360" cy="1103040"/>
            <a:chOff x="1932120" y="1565640"/>
            <a:chExt cx="1512360" cy="1103040"/>
          </a:xfrm>
        </p:grpSpPr>
        <p:sp>
          <p:nvSpPr>
            <p:cNvPr id="494" name="Rectángulo 493"/>
            <p:cNvSpPr/>
            <p:nvPr/>
          </p:nvSpPr>
          <p:spPr>
            <a:xfrm rot="21595800">
              <a:off x="1942920" y="1566360"/>
              <a:ext cx="1501560" cy="108000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Rectángulo 494"/>
            <p:cNvSpPr/>
            <p:nvPr/>
          </p:nvSpPr>
          <p:spPr>
            <a:xfrm>
              <a:off x="2724120" y="1640880"/>
              <a:ext cx="576000" cy="14148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Rectángulo 495"/>
            <p:cNvSpPr/>
            <p:nvPr/>
          </p:nvSpPr>
          <p:spPr>
            <a:xfrm>
              <a:off x="2724120" y="1890360"/>
              <a:ext cx="576000" cy="1519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Rectángulo 496"/>
            <p:cNvSpPr/>
            <p:nvPr/>
          </p:nvSpPr>
          <p:spPr>
            <a:xfrm>
              <a:off x="2724120" y="2160360"/>
              <a:ext cx="576000" cy="162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Rectángulo 497"/>
            <p:cNvSpPr/>
            <p:nvPr/>
          </p:nvSpPr>
          <p:spPr>
            <a:xfrm>
              <a:off x="2724120" y="2376360"/>
              <a:ext cx="576000" cy="16200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adroTexto 498"/>
            <p:cNvSpPr txBox="1"/>
            <p:nvPr/>
          </p:nvSpPr>
          <p:spPr>
            <a:xfrm>
              <a:off x="2004120" y="1620360"/>
              <a:ext cx="63036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baseline="33000">
                  <a:latin typeface="Arial"/>
                </a:rPr>
                <a:t>nombre</a:t>
              </a:r>
              <a:endParaRPr lang="es-CO" sz="1800" b="0" strike="noStrike" spc="-1">
                <a:latin typeface="Arial"/>
              </a:endParaRPr>
            </a:p>
          </p:txBody>
        </p:sp>
        <p:sp>
          <p:nvSpPr>
            <p:cNvPr id="500" name="CuadroTexto 499"/>
            <p:cNvSpPr txBox="1"/>
            <p:nvPr/>
          </p:nvSpPr>
          <p:spPr>
            <a:xfrm>
              <a:off x="1932120" y="1880280"/>
              <a:ext cx="70956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baseline="33000">
                  <a:latin typeface="Arial"/>
                </a:rPr>
                <a:t>dirección</a:t>
              </a:r>
              <a:endParaRPr lang="es-CO" sz="1800" b="0" strike="noStrike" spc="-1">
                <a:latin typeface="Arial"/>
              </a:endParaRPr>
            </a:p>
          </p:txBody>
        </p:sp>
        <p:sp>
          <p:nvSpPr>
            <p:cNvPr id="501" name="CuadroTexto 500"/>
            <p:cNvSpPr txBox="1"/>
            <p:nvPr/>
          </p:nvSpPr>
          <p:spPr>
            <a:xfrm>
              <a:off x="1942560" y="2116800"/>
              <a:ext cx="65016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baseline="33000">
                  <a:latin typeface="Arial"/>
                </a:rPr>
                <a:t>telefono</a:t>
              </a:r>
              <a:endParaRPr lang="es-CO" sz="1800" b="0" strike="noStrike" spc="-1">
                <a:latin typeface="Arial"/>
              </a:endParaRPr>
            </a:p>
          </p:txBody>
        </p:sp>
        <p:sp>
          <p:nvSpPr>
            <p:cNvPr id="502" name="CuadroTexto 501"/>
            <p:cNvSpPr txBox="1"/>
            <p:nvPr/>
          </p:nvSpPr>
          <p:spPr>
            <a:xfrm>
              <a:off x="1942560" y="2322360"/>
              <a:ext cx="4978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 baseline="33000">
                  <a:latin typeface="Arial"/>
                </a:rPr>
                <a:t>email</a:t>
              </a:r>
              <a:endParaRPr lang="es-CO" sz="1800" b="0" strike="noStrike" spc="-1">
                <a:latin typeface="Arial"/>
              </a:endParaRPr>
            </a:p>
          </p:txBody>
        </p:sp>
      </p:grpSp>
      <p:sp>
        <p:nvSpPr>
          <p:cNvPr id="503" name="CuadroTexto 502"/>
          <p:cNvSpPr txBox="1"/>
          <p:nvPr/>
        </p:nvSpPr>
        <p:spPr>
          <a:xfrm>
            <a:off x="5544000" y="702000"/>
            <a:ext cx="2436120" cy="104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Php arreglo asociativo</a:t>
            </a:r>
          </a:p>
          <a:p>
            <a:r>
              <a:rPr lang="es-CO" sz="1350" b="0" strike="noStrike" spc="-1">
                <a:latin typeface="Arial"/>
              </a:rPr>
              <a:t>Jsp hashMap</a:t>
            </a:r>
          </a:p>
          <a:p>
            <a:r>
              <a:rPr lang="es-CO" sz="1350" b="0" strike="noStrike" spc="-1">
                <a:latin typeface="Arial"/>
              </a:rPr>
              <a:t>Python Diccionario</a:t>
            </a:r>
          </a:p>
          <a:p>
            <a:r>
              <a:rPr lang="es-CO" sz="1350" b="0" strike="noStrike" spc="-1">
                <a:latin typeface="Arial"/>
              </a:rPr>
              <a:t>JavaScrip   Json</a:t>
            </a:r>
          </a:p>
          <a:p>
            <a:r>
              <a:rPr lang="es-CO" sz="1350" b="0" strike="noStrike" spc="-1">
                <a:latin typeface="Arial"/>
              </a:rPr>
              <a:t>C#   hasTable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Rectángulo 503"/>
          <p:cNvSpPr/>
          <p:nvPr/>
        </p:nvSpPr>
        <p:spPr>
          <a:xfrm>
            <a:off x="3456000" y="702000"/>
            <a:ext cx="2376000" cy="32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adroTexto 504"/>
          <p:cNvSpPr txBox="1"/>
          <p:nvPr/>
        </p:nvSpPr>
        <p:spPr>
          <a:xfrm>
            <a:off x="1008000" y="270000"/>
            <a:ext cx="6480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&lt;form name=frmusuario  action=”index.jsp”  method=”POST”&gt;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2448000" y="756000"/>
            <a:ext cx="936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per_id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2520000" y="1404000"/>
            <a:ext cx="2520000" cy="32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bntcomando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1152000" y="2106000"/>
            <a:ext cx="6480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&lt;/form 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Tabla 508"/>
          <p:cNvGraphicFramePr/>
          <p:nvPr/>
        </p:nvGraphicFramePr>
        <p:xfrm>
          <a:off x="1784160" y="1256760"/>
          <a:ext cx="5075280" cy="1606320"/>
        </p:xfrm>
        <a:graphic>
          <a:graphicData uri="http://schemas.openxmlformats.org/drawingml/2006/table">
            <a:tbl>
              <a:tblPr/>
              <a:tblGrid>
                <a:gridCol w="63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0" name="CuadroTexto 509"/>
          <p:cNvSpPr txBox="1"/>
          <p:nvPr/>
        </p:nvSpPr>
        <p:spPr>
          <a:xfrm>
            <a:off x="1728000" y="334080"/>
            <a:ext cx="2445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StrSqlPersona= select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224000" y="918000"/>
            <a:ext cx="3816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rsPersonas</a:t>
            </a:r>
          </a:p>
        </p:txBody>
      </p:sp>
      <p:sp>
        <p:nvSpPr>
          <p:cNvPr id="512" name="Conector recto 511"/>
          <p:cNvSpPr/>
          <p:nvPr/>
        </p:nvSpPr>
        <p:spPr>
          <a:xfrm>
            <a:off x="1080000" y="1512000"/>
            <a:ext cx="7761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13" name="Grupo 512"/>
          <p:cNvGrpSpPr/>
          <p:nvPr/>
        </p:nvGrpSpPr>
        <p:grpSpPr>
          <a:xfrm>
            <a:off x="7704000" y="3087360"/>
            <a:ext cx="2016000" cy="941040"/>
            <a:chOff x="7704000" y="3087360"/>
            <a:chExt cx="2016000" cy="941040"/>
          </a:xfrm>
        </p:grpSpPr>
        <p:sp>
          <p:nvSpPr>
            <p:cNvPr id="514" name="Rectángulo 513"/>
            <p:cNvSpPr/>
            <p:nvPr/>
          </p:nvSpPr>
          <p:spPr>
            <a:xfrm rot="21595800">
              <a:off x="7704360" y="3087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Rectángulo 514"/>
            <p:cNvSpPr/>
            <p:nvPr/>
          </p:nvSpPr>
          <p:spPr>
            <a:xfrm rot="21595800">
              <a:off x="9216360" y="3088440"/>
              <a:ext cx="504000" cy="64836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Rectángulo 515"/>
            <p:cNvSpPr/>
            <p:nvPr/>
          </p:nvSpPr>
          <p:spPr>
            <a:xfrm rot="21595800">
              <a:off x="8712360" y="3087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Rectángulo 516"/>
            <p:cNvSpPr/>
            <p:nvPr/>
          </p:nvSpPr>
          <p:spPr>
            <a:xfrm rot="21595800">
              <a:off x="8208360" y="3087720"/>
              <a:ext cx="504000" cy="648720"/>
            </a:xfrm>
            <a:prstGeom prst="rect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adroTexto 517"/>
            <p:cNvSpPr txBox="1"/>
            <p:nvPr/>
          </p:nvSpPr>
          <p:spPr>
            <a:xfrm>
              <a:off x="7812000" y="367200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0</a:t>
              </a:r>
            </a:p>
          </p:txBody>
        </p:sp>
        <p:sp>
          <p:nvSpPr>
            <p:cNvPr id="519" name="CuadroTexto 518"/>
            <p:cNvSpPr txBox="1"/>
            <p:nvPr/>
          </p:nvSpPr>
          <p:spPr>
            <a:xfrm>
              <a:off x="8280000" y="3682080"/>
              <a:ext cx="307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1</a:t>
              </a:r>
            </a:p>
          </p:txBody>
        </p:sp>
        <p:sp>
          <p:nvSpPr>
            <p:cNvPr id="520" name="CuadroTexto 519"/>
            <p:cNvSpPr txBox="1"/>
            <p:nvPr/>
          </p:nvSpPr>
          <p:spPr>
            <a:xfrm>
              <a:off x="9340920" y="3682080"/>
              <a:ext cx="2952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k</a:t>
              </a:r>
            </a:p>
          </p:txBody>
        </p:sp>
        <p:sp>
          <p:nvSpPr>
            <p:cNvPr id="521" name="CuadroTexto 520"/>
            <p:cNvSpPr txBox="1"/>
            <p:nvPr/>
          </p:nvSpPr>
          <p:spPr>
            <a:xfrm>
              <a:off x="8771400" y="3682080"/>
              <a:ext cx="3726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CO" sz="1800" b="0" strike="noStrike" spc="-1">
                  <a:latin typeface="Arial"/>
                </a:rPr>
                <a:t>...</a:t>
              </a:r>
            </a:p>
          </p:txBody>
        </p:sp>
        <p:grpSp>
          <p:nvGrpSpPr>
            <p:cNvPr id="522" name="Grupo 521"/>
            <p:cNvGrpSpPr/>
            <p:nvPr/>
          </p:nvGrpSpPr>
          <p:grpSpPr>
            <a:xfrm>
              <a:off x="7848000" y="3196080"/>
              <a:ext cx="288000" cy="303480"/>
              <a:chOff x="7848000" y="3196080"/>
              <a:chExt cx="288000" cy="303480"/>
            </a:xfrm>
          </p:grpSpPr>
          <p:sp>
            <p:nvSpPr>
              <p:cNvPr id="523" name="Rectángulo 522"/>
              <p:cNvSpPr/>
              <p:nvPr/>
            </p:nvSpPr>
            <p:spPr>
              <a:xfrm>
                <a:off x="7848000" y="319608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4" name="Rectángulo 523"/>
              <p:cNvSpPr/>
              <p:nvPr/>
            </p:nvSpPr>
            <p:spPr>
              <a:xfrm>
                <a:off x="7848000" y="334800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5" name="Rectángulo 524"/>
              <p:cNvSpPr/>
              <p:nvPr/>
            </p:nvSpPr>
            <p:spPr>
              <a:xfrm>
                <a:off x="7848000" y="3456000"/>
                <a:ext cx="288000" cy="4356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26" name="Grupo 525"/>
            <p:cNvGrpSpPr/>
            <p:nvPr/>
          </p:nvGrpSpPr>
          <p:grpSpPr>
            <a:xfrm>
              <a:off x="8352000" y="3186000"/>
              <a:ext cx="288000" cy="303480"/>
              <a:chOff x="8352000" y="3186000"/>
              <a:chExt cx="288000" cy="303480"/>
            </a:xfrm>
          </p:grpSpPr>
          <p:sp>
            <p:nvSpPr>
              <p:cNvPr id="527" name="Rectángulo 526"/>
              <p:cNvSpPr/>
              <p:nvPr/>
            </p:nvSpPr>
            <p:spPr>
              <a:xfrm>
                <a:off x="8352000" y="318600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8" name="Rectángulo 527"/>
              <p:cNvSpPr/>
              <p:nvPr/>
            </p:nvSpPr>
            <p:spPr>
              <a:xfrm>
                <a:off x="8352000" y="333756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9" name="Rectángulo 528"/>
              <p:cNvSpPr/>
              <p:nvPr/>
            </p:nvSpPr>
            <p:spPr>
              <a:xfrm>
                <a:off x="8352000" y="344556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30" name="Grupo 529"/>
            <p:cNvGrpSpPr/>
            <p:nvPr/>
          </p:nvGrpSpPr>
          <p:grpSpPr>
            <a:xfrm>
              <a:off x="9288000" y="3206520"/>
              <a:ext cx="288000" cy="303480"/>
              <a:chOff x="9288000" y="3206520"/>
              <a:chExt cx="288000" cy="303480"/>
            </a:xfrm>
          </p:grpSpPr>
          <p:sp>
            <p:nvSpPr>
              <p:cNvPr id="531" name="Rectángulo 530"/>
              <p:cNvSpPr/>
              <p:nvPr/>
            </p:nvSpPr>
            <p:spPr>
              <a:xfrm>
                <a:off x="9288000" y="3206520"/>
                <a:ext cx="288000" cy="540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2" name="Rectángulo 531"/>
              <p:cNvSpPr/>
              <p:nvPr/>
            </p:nvSpPr>
            <p:spPr>
              <a:xfrm>
                <a:off x="9288000" y="335808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3" name="Rectángulo 532"/>
              <p:cNvSpPr/>
              <p:nvPr/>
            </p:nvSpPr>
            <p:spPr>
              <a:xfrm>
                <a:off x="9288000" y="3466080"/>
                <a:ext cx="288000" cy="439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34" name="CuadroTexto 533"/>
          <p:cNvSpPr txBox="1"/>
          <p:nvPr/>
        </p:nvSpPr>
        <p:spPr>
          <a:xfrm>
            <a:off x="7704000" y="2783520"/>
            <a:ext cx="2016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listaPersonas</a:t>
            </a:r>
          </a:p>
        </p:txBody>
      </p:sp>
      <p:pic>
        <p:nvPicPr>
          <p:cNvPr id="535" name="Imagen 534"/>
          <p:cNvPicPr/>
          <p:nvPr/>
        </p:nvPicPr>
        <p:blipFill>
          <a:blip r:embed="rId2"/>
          <a:stretch/>
        </p:blipFill>
        <p:spPr>
          <a:xfrm>
            <a:off x="8496000" y="1352160"/>
            <a:ext cx="599760" cy="699840"/>
          </a:xfrm>
          <a:prstGeom prst="rect">
            <a:avLst/>
          </a:prstGeom>
          <a:ln w="0">
            <a:noFill/>
          </a:ln>
        </p:spPr>
      </p:pic>
      <p:sp>
        <p:nvSpPr>
          <p:cNvPr id="536" name="CuadroTexto 535"/>
          <p:cNvSpPr txBox="1"/>
          <p:nvPr/>
        </p:nvSpPr>
        <p:spPr>
          <a:xfrm>
            <a:off x="8136000" y="1134000"/>
            <a:ext cx="1800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objPersona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44000" y="1350000"/>
            <a:ext cx="792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row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2304000" y="3744000"/>
            <a:ext cx="2445480" cy="123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while(rsPersonas.next()){</a:t>
            </a:r>
          </a:p>
          <a:p>
            <a:r>
              <a:rPr lang="es-CO" sz="1350" b="0" strike="noStrike" spc="-1">
                <a:latin typeface="Arial"/>
              </a:rPr>
              <a:t>   row=registroactual</a:t>
            </a:r>
          </a:p>
          <a:p>
            <a:r>
              <a:rPr lang="es-CO" sz="1350" b="0" strike="noStrike" spc="-1">
                <a:latin typeface="Arial"/>
              </a:rPr>
              <a:t>   nombre= row.get(“nombre”);</a:t>
            </a:r>
          </a:p>
          <a:p>
            <a:endParaRPr lang="es-CO" sz="1350" b="0" strike="noStrike" spc="-1">
              <a:latin typeface="Arial"/>
            </a:endParaRPr>
          </a:p>
          <a:p>
            <a:endParaRPr lang="es-CO" sz="1350" b="0" strike="noStrike" spc="-1">
              <a:latin typeface="Arial"/>
            </a:endParaRPr>
          </a:p>
          <a:p>
            <a:r>
              <a:rPr lang="es-CO" sz="1350" b="0" strike="noStrike" spc="-1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adroTexto 538"/>
          <p:cNvSpPr txBox="1"/>
          <p:nvPr/>
        </p:nvSpPr>
        <p:spPr>
          <a:xfrm>
            <a:off x="2520000" y="1080000"/>
            <a:ext cx="2520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ModeloLogin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720000" y="304200"/>
            <a:ext cx="5904000" cy="45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Nombres de clases y Instancias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2448000" y="1890000"/>
            <a:ext cx="48240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objModelo =new ModeloLogin()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720000" y="702000"/>
            <a:ext cx="121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Aplicación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72000" y="1090080"/>
            <a:ext cx="16758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Administracion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1897920" y="2710080"/>
            <a:ext cx="10540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Modulo2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1800000" y="4330080"/>
            <a:ext cx="10540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Modulo3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2819520" y="303408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1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2902680" y="1518840"/>
            <a:ext cx="220932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Gestión de usuarios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2902680" y="1734840"/>
            <a:ext cx="184176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Gestión de roles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2891520" y="133272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Login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2819520" y="3402000"/>
            <a:ext cx="172440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Funcionalidad2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2603520" y="487008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1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2603520" y="523800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2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2819520" y="3750840"/>
            <a:ext cx="178848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Funcionalidad 3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7128000" y="648000"/>
            <a:ext cx="1872000" cy="86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USUARIOS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7632000" y="1800000"/>
            <a:ext cx="1872000" cy="86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ROLES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880000" y="1950840"/>
            <a:ext cx="4033440" cy="281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350" b="0" strike="noStrike" spc="-1">
                <a:latin typeface="Arial"/>
              </a:rPr>
              <a:t>Gestión de módulos y funcionalidades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7632000" y="4897800"/>
            <a:ext cx="199116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2400" b="0" strike="noStrike" spc="-1">
                <a:latin typeface="Arial"/>
              </a:rPr>
              <a:t>C  R  U  D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4968000" y="661680"/>
            <a:ext cx="1258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storyboard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ángulo 84"/>
          <p:cNvSpPr/>
          <p:nvPr/>
        </p:nvSpPr>
        <p:spPr>
          <a:xfrm>
            <a:off x="936000" y="702000"/>
            <a:ext cx="2160000" cy="37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Persona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913680" y="1773720"/>
            <a:ext cx="2160000" cy="37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5184000" y="936000"/>
            <a:ext cx="2304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Rol</a:t>
            </a:r>
          </a:p>
        </p:txBody>
      </p:sp>
      <p:cxnSp>
        <p:nvCxnSpPr>
          <p:cNvPr id="88" name="Conector recto de flecha 87"/>
          <p:cNvCxnSpPr>
            <a:stCxn id="86" idx="0"/>
            <a:endCxn id="85" idx="2"/>
          </p:cNvCxnSpPr>
          <p:nvPr/>
        </p:nvCxnSpPr>
        <p:spPr>
          <a:xfrm flipV="1">
            <a:off x="1993680" y="1080000"/>
            <a:ext cx="22680" cy="694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" name="Conector recto de flecha 88"/>
          <p:cNvCxnSpPr>
            <a:stCxn id="86" idx="3"/>
            <a:endCxn id="87" idx="1"/>
          </p:cNvCxnSpPr>
          <p:nvPr/>
        </p:nvCxnSpPr>
        <p:spPr>
          <a:xfrm flipV="1">
            <a:off x="3073680" y="1206000"/>
            <a:ext cx="2110680" cy="757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0" name="Rectángulo 89"/>
          <p:cNvSpPr/>
          <p:nvPr/>
        </p:nvSpPr>
        <p:spPr>
          <a:xfrm>
            <a:off x="1152000" y="3456000"/>
            <a:ext cx="2160000" cy="59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modulo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4824000" y="3753000"/>
            <a:ext cx="2592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funcionales</a:t>
            </a:r>
          </a:p>
        </p:txBody>
      </p:sp>
      <p:cxnSp>
        <p:nvCxnSpPr>
          <p:cNvPr id="92" name="Conector recto de flecha 91"/>
          <p:cNvCxnSpPr>
            <a:stCxn id="90" idx="3"/>
            <a:endCxn id="91" idx="1"/>
          </p:cNvCxnSpPr>
          <p:nvPr/>
        </p:nvCxnSpPr>
        <p:spPr>
          <a:xfrm>
            <a:off x="3312000" y="3753000"/>
            <a:ext cx="1512360" cy="270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93" name="Conector recto de flecha 92"/>
          <p:cNvCxnSpPr>
            <a:stCxn id="91" idx="0"/>
            <a:endCxn id="87" idx="2"/>
          </p:cNvCxnSpPr>
          <p:nvPr/>
        </p:nvCxnSpPr>
        <p:spPr>
          <a:xfrm flipV="1">
            <a:off x="6120000" y="1476000"/>
            <a:ext cx="216360" cy="2277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4" name="CuadroTexto 93"/>
          <p:cNvSpPr txBox="1"/>
          <p:nvPr/>
        </p:nvSpPr>
        <p:spPr>
          <a:xfrm>
            <a:off x="5616000" y="288000"/>
            <a:ext cx="28537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Modelo Entidad - Relación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94"/>
          <p:cNvSpPr/>
          <p:nvPr/>
        </p:nvSpPr>
        <p:spPr>
          <a:xfrm>
            <a:off x="720000" y="846000"/>
            <a:ext cx="2160000" cy="37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persona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913680" y="1773720"/>
            <a:ext cx="2160000" cy="37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Usuario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480000" y="918000"/>
            <a:ext cx="2304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Rol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4104000" y="1242000"/>
            <a:ext cx="1368000" cy="37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rolxusuario</a:t>
            </a:r>
          </a:p>
        </p:txBody>
      </p:sp>
      <p:cxnSp>
        <p:nvCxnSpPr>
          <p:cNvPr id="99" name="Conector recto de flecha 98"/>
          <p:cNvCxnSpPr>
            <a:stCxn id="96" idx="0"/>
            <a:endCxn id="95" idx="2"/>
          </p:cNvCxnSpPr>
          <p:nvPr/>
        </p:nvCxnSpPr>
        <p:spPr>
          <a:xfrm flipH="1" flipV="1">
            <a:off x="1800000" y="1224000"/>
            <a:ext cx="194040" cy="550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00" name="Conector recto de flecha 99"/>
          <p:cNvCxnSpPr>
            <a:stCxn id="96" idx="3"/>
            <a:endCxn id="98" idx="1"/>
          </p:cNvCxnSpPr>
          <p:nvPr/>
        </p:nvCxnSpPr>
        <p:spPr>
          <a:xfrm flipV="1">
            <a:off x="3073680" y="1431000"/>
            <a:ext cx="1030680" cy="532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01" name="Conector recto de flecha 100"/>
          <p:cNvCxnSpPr>
            <a:stCxn id="98" idx="3"/>
            <a:endCxn id="97" idx="1"/>
          </p:cNvCxnSpPr>
          <p:nvPr/>
        </p:nvCxnSpPr>
        <p:spPr>
          <a:xfrm flipV="1">
            <a:off x="5472000" y="1188000"/>
            <a:ext cx="1008360" cy="243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02" name="Rectángulo 101"/>
          <p:cNvSpPr/>
          <p:nvPr/>
        </p:nvSpPr>
        <p:spPr>
          <a:xfrm>
            <a:off x="1152000" y="3456000"/>
            <a:ext cx="2160000" cy="59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modulo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08000" y="3753000"/>
            <a:ext cx="2592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funcionales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5832000" y="2376000"/>
            <a:ext cx="2304000" cy="48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rolxfuncionalidad</a:t>
            </a:r>
          </a:p>
        </p:txBody>
      </p:sp>
      <p:cxnSp>
        <p:nvCxnSpPr>
          <p:cNvPr id="105" name="Conector recto de flecha 104"/>
          <p:cNvCxnSpPr>
            <a:stCxn id="102" idx="3"/>
            <a:endCxn id="103" idx="1"/>
          </p:cNvCxnSpPr>
          <p:nvPr/>
        </p:nvCxnSpPr>
        <p:spPr>
          <a:xfrm>
            <a:off x="3312000" y="3753000"/>
            <a:ext cx="1296360" cy="270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06" name="Conector recto de flecha 105"/>
          <p:cNvCxnSpPr>
            <a:stCxn id="104" idx="0"/>
            <a:endCxn id="97" idx="2"/>
          </p:cNvCxnSpPr>
          <p:nvPr/>
        </p:nvCxnSpPr>
        <p:spPr>
          <a:xfrm flipV="1">
            <a:off x="6984000" y="1458000"/>
            <a:ext cx="648360" cy="918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107" name="Conector recto de flecha 106"/>
          <p:cNvCxnSpPr>
            <a:stCxn id="103" idx="0"/>
            <a:endCxn id="104" idx="2"/>
          </p:cNvCxnSpPr>
          <p:nvPr/>
        </p:nvCxnSpPr>
        <p:spPr>
          <a:xfrm flipV="1">
            <a:off x="5904000" y="2862000"/>
            <a:ext cx="1080360" cy="891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08" name="CuadroTexto 107"/>
          <p:cNvSpPr txBox="1"/>
          <p:nvPr/>
        </p:nvSpPr>
        <p:spPr>
          <a:xfrm>
            <a:off x="5616000" y="288000"/>
            <a:ext cx="205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Modelo Relacional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n 108"/>
          <p:cNvPicPr/>
          <p:nvPr/>
        </p:nvPicPr>
        <p:blipFill>
          <a:blip r:embed="rId2"/>
          <a:stretch/>
        </p:blipFill>
        <p:spPr>
          <a:xfrm>
            <a:off x="2880000" y="1890000"/>
            <a:ext cx="4824000" cy="1950120"/>
          </a:xfrm>
          <a:prstGeom prst="rect">
            <a:avLst/>
          </a:prstGeom>
          <a:ln w="0">
            <a:noFill/>
          </a:ln>
        </p:spPr>
      </p:pic>
      <p:pic>
        <p:nvPicPr>
          <p:cNvPr id="110" name="Imagen 109"/>
          <p:cNvPicPr/>
          <p:nvPr/>
        </p:nvPicPr>
        <p:blipFill>
          <a:blip r:embed="rId3"/>
          <a:stretch/>
        </p:blipFill>
        <p:spPr>
          <a:xfrm>
            <a:off x="4284360" y="4027320"/>
            <a:ext cx="2555640" cy="1318680"/>
          </a:xfrm>
          <a:prstGeom prst="rect">
            <a:avLst/>
          </a:prstGeom>
          <a:ln w="0">
            <a:noFill/>
          </a:ln>
        </p:spPr>
      </p:pic>
      <p:pic>
        <p:nvPicPr>
          <p:cNvPr id="111" name="Imagen 110"/>
          <p:cNvPicPr/>
          <p:nvPr/>
        </p:nvPicPr>
        <p:blipFill>
          <a:blip r:embed="rId4"/>
          <a:stretch/>
        </p:blipFill>
        <p:spPr>
          <a:xfrm>
            <a:off x="3312000" y="395280"/>
            <a:ext cx="1944000" cy="1404720"/>
          </a:xfrm>
          <a:prstGeom prst="rect">
            <a:avLst/>
          </a:prstGeom>
          <a:ln w="0">
            <a:noFill/>
          </a:ln>
        </p:spPr>
      </p:pic>
      <p:sp>
        <p:nvSpPr>
          <p:cNvPr id="112" name="CuadroTexto 111"/>
          <p:cNvSpPr txBox="1"/>
          <p:nvPr/>
        </p:nvSpPr>
        <p:spPr>
          <a:xfrm>
            <a:off x="7056000" y="285480"/>
            <a:ext cx="20840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Tipos de lenguajes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184720" y="949680"/>
            <a:ext cx="1511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Programador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2520000" y="4464000"/>
            <a:ext cx="143496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Maquina</a:t>
            </a:r>
          </a:p>
          <a:p>
            <a:r>
              <a:rPr lang="es-CO" sz="1800" b="0" strike="noStrike" spc="-1">
                <a:latin typeface="Arial"/>
              </a:rPr>
              <a:t>Computador</a:t>
            </a:r>
          </a:p>
          <a:p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114"/>
          <p:cNvPicPr/>
          <p:nvPr/>
        </p:nvPicPr>
        <p:blipFill>
          <a:blip r:embed="rId2"/>
          <a:stretch/>
        </p:blipFill>
        <p:spPr>
          <a:xfrm>
            <a:off x="1152000" y="504000"/>
            <a:ext cx="6408000" cy="4806000"/>
          </a:xfrm>
          <a:prstGeom prst="rect">
            <a:avLst/>
          </a:prstGeom>
          <a:ln w="0">
            <a:noFill/>
          </a:ln>
        </p:spPr>
      </p:pic>
      <p:sp>
        <p:nvSpPr>
          <p:cNvPr id="116" name="CuadroTexto 115"/>
          <p:cNvSpPr txBox="1"/>
          <p:nvPr/>
        </p:nvSpPr>
        <p:spPr>
          <a:xfrm>
            <a:off x="7704000" y="85680"/>
            <a:ext cx="20840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Tipos de lenguajes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n 116"/>
          <p:cNvPicPr/>
          <p:nvPr/>
        </p:nvPicPr>
        <p:blipFill>
          <a:blip r:embed="rId2"/>
          <a:stretch/>
        </p:blipFill>
        <p:spPr>
          <a:xfrm rot="21582600">
            <a:off x="2602080" y="551160"/>
            <a:ext cx="4553640" cy="4080960"/>
          </a:xfrm>
          <a:prstGeom prst="rect">
            <a:avLst/>
          </a:prstGeom>
          <a:ln w="0">
            <a:noFill/>
          </a:ln>
        </p:spPr>
      </p:pic>
      <p:sp>
        <p:nvSpPr>
          <p:cNvPr id="118" name="CuadroTexto 117"/>
          <p:cNvSpPr txBox="1"/>
          <p:nvPr/>
        </p:nvSpPr>
        <p:spPr>
          <a:xfrm>
            <a:off x="6192000" y="157680"/>
            <a:ext cx="35258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/>
            <a:r>
              <a:rPr lang="es-CO" sz="1800" b="0" strike="noStrike" spc="-1">
                <a:latin typeface="Arial"/>
              </a:rPr>
              <a:t>Java ni compilado ni interpretado</a:t>
            </a:r>
          </a:p>
          <a:p>
            <a:pPr algn="r"/>
            <a:r>
              <a:rPr lang="es-CO" sz="1800" b="0" strike="noStrike" spc="-1">
                <a:latin typeface="Arial"/>
              </a:rPr>
              <a:t>Semicompilado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5832000" y="2448000"/>
            <a:ext cx="11059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CO" sz="1800" b="0" strike="noStrike" spc="-1">
                <a:latin typeface="Arial"/>
              </a:rPr>
              <a:t>bytecode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ángulo 119"/>
          <p:cNvSpPr/>
          <p:nvPr/>
        </p:nvSpPr>
        <p:spPr>
          <a:xfrm>
            <a:off x="432000" y="3474000"/>
            <a:ext cx="1080000" cy="91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Código</a:t>
            </a:r>
          </a:p>
          <a:p>
            <a:pPr algn="ctr"/>
            <a:r>
              <a:rPr lang="es-CO" sz="1350" b="0" strike="noStrike" spc="-1">
                <a:latin typeface="Arial"/>
              </a:rPr>
              <a:t>Html</a:t>
            </a:r>
          </a:p>
          <a:p>
            <a:pPr algn="ctr"/>
            <a:r>
              <a:rPr lang="es-CO" sz="1350" b="0" strike="noStrike" spc="-1">
                <a:latin typeface="Arial"/>
              </a:rPr>
              <a:t>jsp</a:t>
            </a:r>
          </a:p>
          <a:p>
            <a:pPr algn="ctr"/>
            <a:endParaRPr lang="es-CO" sz="1350" b="0" strike="noStrike" spc="-1">
              <a:latin typeface="Arial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944000" y="1944000"/>
            <a:ext cx="1800000" cy="1242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Código fuente</a:t>
            </a:r>
          </a:p>
          <a:p>
            <a:pPr algn="ctr"/>
            <a:r>
              <a:rPr lang="es-CO" sz="1350" b="0" strike="noStrike" spc="-1">
                <a:latin typeface="Arial"/>
              </a:rPr>
              <a:t>Orientado </a:t>
            </a:r>
          </a:p>
          <a:p>
            <a:pPr algn="ctr"/>
            <a:r>
              <a:rPr lang="es-CO" sz="1350" b="0" strike="noStrike" spc="-1">
                <a:latin typeface="Arial"/>
              </a:rPr>
              <a:t>a objetos java</a:t>
            </a:r>
          </a:p>
          <a:p>
            <a:pPr algn="ctr"/>
            <a:r>
              <a:rPr lang="es-CO" sz="1350" b="0" strike="noStrike" spc="-1">
                <a:latin typeface="Arial"/>
              </a:rPr>
              <a:t>servlet</a:t>
            </a:r>
          </a:p>
          <a:p>
            <a:pPr algn="ctr"/>
            <a:endParaRPr lang="es-CO" sz="1350" b="0" strike="noStrike" spc="-1">
              <a:latin typeface="Arial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4680000" y="1134000"/>
            <a:ext cx="1800000" cy="1242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Código </a:t>
            </a:r>
          </a:p>
          <a:p>
            <a:pPr algn="ctr"/>
            <a:r>
              <a:rPr lang="es-CO" sz="1350" b="0" strike="noStrike" spc="-1">
                <a:latin typeface="Arial"/>
              </a:rPr>
              <a:t>bytecode</a:t>
            </a:r>
          </a:p>
          <a:p>
            <a:pPr algn="ctr"/>
            <a:r>
              <a:rPr lang="es-CO" sz="1350" b="0" strike="noStrike" spc="-1">
                <a:latin typeface="Arial"/>
              </a:rPr>
              <a:t>Java </a:t>
            </a:r>
          </a:p>
          <a:p>
            <a:pPr algn="ctr"/>
            <a:r>
              <a:rPr lang="es-CO" sz="1350" b="0" strike="noStrike" spc="-1">
                <a:latin typeface="Arial"/>
              </a:rPr>
              <a:t>Semicompilado</a:t>
            </a:r>
          </a:p>
          <a:p>
            <a:pPr algn="ctr"/>
            <a:r>
              <a:rPr lang="es-CO" sz="1350" b="0" strike="noStrike" spc="-1">
                <a:latin typeface="Arial"/>
              </a:rPr>
              <a:t>jar</a:t>
            </a:r>
          </a:p>
          <a:p>
            <a:pPr algn="ctr"/>
            <a:endParaRPr lang="es-CO" sz="1350" b="0" strike="noStrike" spc="-1">
              <a:latin typeface="Arial"/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7344000" y="432000"/>
            <a:ext cx="1800000" cy="972000"/>
          </a:xfrm>
          <a:prstGeom prst="rect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CO" sz="1350" b="0" strike="noStrike" spc="-1">
                <a:latin typeface="Arial"/>
              </a:rPr>
              <a:t>JRE</a:t>
            </a:r>
          </a:p>
          <a:p>
            <a:pPr algn="ctr"/>
            <a:r>
              <a:rPr lang="es-CO" sz="1350" b="0" strike="noStrike" spc="-1">
                <a:latin typeface="Arial"/>
              </a:rPr>
              <a:t>Interpreta </a:t>
            </a:r>
          </a:p>
          <a:p>
            <a:pPr algn="ctr"/>
            <a:r>
              <a:rPr lang="es-CO" sz="1350" b="0" strike="noStrike" spc="-1">
                <a:latin typeface="Arial"/>
              </a:rPr>
              <a:t>y ejecuta</a:t>
            </a:r>
          </a:p>
          <a:p>
            <a:pPr algn="ctr"/>
            <a:r>
              <a:rPr lang="es-CO" sz="1350" b="0" strike="noStrike" spc="-1">
                <a:latin typeface="Arial"/>
              </a:rPr>
              <a:t>bytecode</a:t>
            </a:r>
          </a:p>
        </p:txBody>
      </p:sp>
      <p:cxnSp>
        <p:nvCxnSpPr>
          <p:cNvPr id="124" name="Conector: curvado 123"/>
          <p:cNvCxnSpPr>
            <a:stCxn id="120" idx="0"/>
            <a:endCxn id="121" idx="0"/>
          </p:cNvCxnSpPr>
          <p:nvPr/>
        </p:nvCxnSpPr>
        <p:spPr>
          <a:xfrm flipV="1">
            <a:off x="972000" y="1944000"/>
            <a:ext cx="1872360" cy="1530360"/>
          </a:xfrm>
          <a:prstGeom prst="curved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25" name="Conector: curvado 124"/>
          <p:cNvCxnSpPr>
            <a:stCxn id="121" idx="0"/>
            <a:endCxn id="122" idx="0"/>
          </p:cNvCxnSpPr>
          <p:nvPr/>
        </p:nvCxnSpPr>
        <p:spPr>
          <a:xfrm flipV="1">
            <a:off x="2844000" y="1134000"/>
            <a:ext cx="2736360" cy="810360"/>
          </a:xfrm>
          <a:prstGeom prst="curved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26" name="Conector: curvado 125"/>
          <p:cNvCxnSpPr>
            <a:stCxn id="122" idx="2"/>
            <a:endCxn id="123" idx="2"/>
          </p:cNvCxnSpPr>
          <p:nvPr/>
        </p:nvCxnSpPr>
        <p:spPr>
          <a:xfrm flipV="1">
            <a:off x="5580000" y="1404000"/>
            <a:ext cx="2664360" cy="972360"/>
          </a:xfrm>
          <a:prstGeom prst="curved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786</Words>
  <Application>Microsoft Office PowerPoint</Application>
  <PresentationFormat>Personalizado</PresentationFormat>
  <Paragraphs>363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Luis Alberto Esteban Villamizar</cp:lastModifiedBy>
  <cp:revision>74</cp:revision>
  <dcterms:created xsi:type="dcterms:W3CDTF">2017-09-19T07:33:36Z</dcterms:created>
  <dcterms:modified xsi:type="dcterms:W3CDTF">2021-07-02T16:24:53Z</dcterms:modified>
  <dc:language>es-CO</dc:language>
</cp:coreProperties>
</file>