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0" r:id="rId4"/>
    <p:sldId id="259" r:id="rId5"/>
    <p:sldId id="261" r:id="rId6"/>
    <p:sldId id="268" r:id="rId7"/>
    <p:sldId id="262" r:id="rId8"/>
    <p:sldId id="275" r:id="rId9"/>
    <p:sldId id="263" r:id="rId10"/>
    <p:sldId id="264" r:id="rId11"/>
    <p:sldId id="265" r:id="rId12"/>
    <p:sldId id="266" r:id="rId13"/>
    <p:sldId id="267" r:id="rId14"/>
    <p:sldId id="269" r:id="rId15"/>
    <p:sldId id="270" r:id="rId16"/>
    <p:sldId id="271" r:id="rId17"/>
    <p:sldId id="272" r:id="rId18"/>
    <p:sldId id="273" r:id="rId19"/>
    <p:sldId id="274"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charset="0"/>
        <a:ea typeface="宋体" charset="0"/>
        <a:cs typeface="+mn-cs"/>
      </a:defRPr>
    </a:lvl1pPr>
    <a:lvl2pPr marL="457200" algn="l" rtl="0" eaLnBrk="0" fontAlgn="base" hangingPunct="0">
      <a:spcBef>
        <a:spcPct val="0"/>
      </a:spcBef>
      <a:spcAft>
        <a:spcPct val="0"/>
      </a:spcAft>
      <a:defRPr kern="1200">
        <a:solidFill>
          <a:schemeClr val="tx1"/>
        </a:solidFill>
        <a:latin typeface="Calibri" charset="0"/>
        <a:ea typeface="宋体" charset="0"/>
        <a:cs typeface="+mn-cs"/>
      </a:defRPr>
    </a:lvl2pPr>
    <a:lvl3pPr marL="914400" algn="l" rtl="0" eaLnBrk="0" fontAlgn="base" hangingPunct="0">
      <a:spcBef>
        <a:spcPct val="0"/>
      </a:spcBef>
      <a:spcAft>
        <a:spcPct val="0"/>
      </a:spcAft>
      <a:defRPr kern="1200">
        <a:solidFill>
          <a:schemeClr val="tx1"/>
        </a:solidFill>
        <a:latin typeface="Calibri" charset="0"/>
        <a:ea typeface="宋体" charset="0"/>
        <a:cs typeface="+mn-cs"/>
      </a:defRPr>
    </a:lvl3pPr>
    <a:lvl4pPr marL="1371600" algn="l" rtl="0" eaLnBrk="0" fontAlgn="base" hangingPunct="0">
      <a:spcBef>
        <a:spcPct val="0"/>
      </a:spcBef>
      <a:spcAft>
        <a:spcPct val="0"/>
      </a:spcAft>
      <a:defRPr kern="1200">
        <a:solidFill>
          <a:schemeClr val="tx1"/>
        </a:solidFill>
        <a:latin typeface="Calibri" charset="0"/>
        <a:ea typeface="宋体" charset="0"/>
        <a:cs typeface="+mn-cs"/>
      </a:defRPr>
    </a:lvl4pPr>
    <a:lvl5pPr marL="1828800" algn="l" rtl="0" eaLnBrk="0" fontAlgn="base" hangingPunct="0">
      <a:spcBef>
        <a:spcPct val="0"/>
      </a:spcBef>
      <a:spcAft>
        <a:spcPct val="0"/>
      </a:spcAft>
      <a:defRPr kern="1200">
        <a:solidFill>
          <a:schemeClr val="tx1"/>
        </a:solidFill>
        <a:latin typeface="Calibri" charset="0"/>
        <a:ea typeface="宋体" charset="0"/>
        <a:cs typeface="+mn-cs"/>
      </a:defRPr>
    </a:lvl5pPr>
    <a:lvl6pPr marL="2286000" algn="l" defTabSz="914400" rtl="0" eaLnBrk="1" latinLnBrk="0" hangingPunct="1">
      <a:defRPr kern="1200">
        <a:solidFill>
          <a:schemeClr val="tx1"/>
        </a:solidFill>
        <a:latin typeface="Calibri" charset="0"/>
        <a:ea typeface="宋体" charset="0"/>
        <a:cs typeface="+mn-cs"/>
      </a:defRPr>
    </a:lvl6pPr>
    <a:lvl7pPr marL="2743200" algn="l" defTabSz="914400" rtl="0" eaLnBrk="1" latinLnBrk="0" hangingPunct="1">
      <a:defRPr kern="1200">
        <a:solidFill>
          <a:schemeClr val="tx1"/>
        </a:solidFill>
        <a:latin typeface="Calibri" charset="0"/>
        <a:ea typeface="宋体" charset="0"/>
        <a:cs typeface="+mn-cs"/>
      </a:defRPr>
    </a:lvl7pPr>
    <a:lvl8pPr marL="3200400" algn="l" defTabSz="914400" rtl="0" eaLnBrk="1" latinLnBrk="0" hangingPunct="1">
      <a:defRPr kern="1200">
        <a:solidFill>
          <a:schemeClr val="tx1"/>
        </a:solidFill>
        <a:latin typeface="Calibri" charset="0"/>
        <a:ea typeface="宋体" charset="0"/>
        <a:cs typeface="+mn-cs"/>
      </a:defRPr>
    </a:lvl8pPr>
    <a:lvl9pPr marL="3657600" algn="l" defTabSz="914400" rtl="0" eaLnBrk="1" latinLnBrk="0" hangingPunct="1">
      <a:defRPr kern="1200">
        <a:solidFill>
          <a:schemeClr val="tx1"/>
        </a:solidFill>
        <a:latin typeface="Calibri" charset="0"/>
        <a:ea typeface="宋体" charset="0"/>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8" autoAdjust="0"/>
    <p:restoredTop sz="81645" autoAdjust="0"/>
  </p:normalViewPr>
  <p:slideViewPr>
    <p:cSldViewPr snapToGrid="0">
      <p:cViewPr varScale="1">
        <p:scale>
          <a:sx n="95" d="100"/>
          <a:sy n="95" d="100"/>
        </p:scale>
        <p:origin x="2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ea typeface="宋体" panose="02010600030101010101" pitchFamily="2" charset="-122"/>
              </a:defRPr>
            </a:lvl1pPr>
          </a:lstStyle>
          <a:p>
            <a:pPr>
              <a:defRPr/>
            </a:pPr>
            <a:fld id="{2CFD7993-AC55-164B-A364-F82C2DB2A806}" type="datetimeFigureOut">
              <a:rPr lang="zh-CN" altLang="en-US"/>
              <a:pPr>
                <a:defRPr/>
              </a:pPr>
              <a:t>2018/5/27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ea typeface="宋体" panose="02010600030101010101" pitchFamily="2" charset="-122"/>
              </a:defRPr>
            </a:lvl1pPr>
          </a:lstStyle>
          <a:p>
            <a:pPr>
              <a:defRPr/>
            </a:pPr>
            <a:fld id="{A8CFEE84-EF1E-1F40-8882-668AF6A30FE2}" type="slidenum">
              <a:rPr lang="zh-CN" altLang="en-US"/>
              <a:pPr>
                <a:defRPr/>
              </a:pPr>
              <a:t>‹#›</a:t>
            </a:fld>
            <a:endParaRPr lang="zh-CN" altLang="en-US"/>
          </a:p>
        </p:txBody>
      </p:sp>
    </p:spTree>
    <p:extLst>
      <p:ext uri="{BB962C8B-B14F-4D97-AF65-F5344CB8AC3E}">
        <p14:creationId xmlns:p14="http://schemas.microsoft.com/office/powerpoint/2010/main" val="3368511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大格局下是国家意志的推行，工业大数据是中国制造</a:t>
            </a:r>
            <a:r>
              <a:rPr lang="en-US" altLang="zh-CN"/>
              <a:t>2025</a:t>
            </a:r>
            <a:r>
              <a:rPr lang="zh-CN" altLang="en-US"/>
              <a:t>中极为重要的核心部分之一。而故障诊断在工业大数据中也占据着一席之地，我主要是研究的是两种可以用于故障诊断检测的模型的设计方法。</a:t>
            </a:r>
            <a:endParaRPr lang="en-US" altLang="zh-CN"/>
          </a:p>
          <a:p>
            <a:pPr eaLnBrk="1" hangingPunct="1">
              <a:spcBef>
                <a:spcPct val="0"/>
              </a:spcBef>
            </a:pPr>
            <a:r>
              <a:rPr lang="zh-CN" altLang="en-US"/>
              <a:t>随着科技的发展，工业设备越来越复杂，由于设备零件之间的关联性耦合的更强，靠工人经验去检测问题所在的方法在高端设备上已经稍有不足，而随着计算机存储计算能力的飞速提升，我们已经有能力去处理工业设备运行时所产生的庞大数据了。这就是基于工业大数据下的故障诊断的由来。</a:t>
            </a:r>
            <a:endParaRPr lang="en-US" altLang="zh-CN"/>
          </a:p>
        </p:txBody>
      </p:sp>
      <p:sp>
        <p:nvSpPr>
          <p:cNvPr id="174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7EB1608C-138A-0C40-A2F4-17B993A18DC9}" type="slidenum">
              <a:rPr lang="zh-CN" altLang="en-US"/>
              <a:pPr/>
              <a:t>3</a:t>
            </a:fld>
            <a:endParaRPr lang="zh-CN" altLang="en-US"/>
          </a:p>
        </p:txBody>
      </p:sp>
    </p:spTree>
    <p:extLst>
      <p:ext uri="{BB962C8B-B14F-4D97-AF65-F5344CB8AC3E}">
        <p14:creationId xmlns:p14="http://schemas.microsoft.com/office/powerpoint/2010/main" val="69063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zh-CN"/>
              <a:t>南京航空航天大学的张鹏在原有的线性模型基础上进行了大量改进，提出了将卡尔曼滤波器和基于非线性模型相结合的方法，并且将其理论在航空发动机上进行了验证</a:t>
            </a:r>
            <a:endParaRPr lang="en-US" altLang="zh-CN"/>
          </a:p>
          <a:p>
            <a:pPr eaLnBrk="1" hangingPunct="1">
              <a:spcBef>
                <a:spcPct val="0"/>
              </a:spcBef>
            </a:pPr>
            <a:endParaRPr lang="en-US" altLang="zh-CN"/>
          </a:p>
          <a:p>
            <a:pPr eaLnBrk="1" hangingPunct="1">
              <a:spcBef>
                <a:spcPct val="0"/>
              </a:spcBef>
            </a:pPr>
            <a:r>
              <a:rPr lang="zh-CN" altLang="en-US"/>
              <a:t>意大利</a:t>
            </a:r>
            <a:r>
              <a:rPr lang="en-US" altLang="zh-CN"/>
              <a:t>Pietro Carnaghi</a:t>
            </a:r>
            <a:r>
              <a:rPr lang="zh-CN" altLang="en-US"/>
              <a:t>公司的</a:t>
            </a:r>
            <a:r>
              <a:rPr lang="en-US" altLang="zh-CN"/>
              <a:t>"Troubleshooting</a:t>
            </a:r>
            <a:r>
              <a:rPr lang="zh-CN" altLang="en-US"/>
              <a:t>发现问题并解决故障</a:t>
            </a:r>
            <a:r>
              <a:rPr lang="en-US" altLang="zh-CN"/>
              <a:t>“</a:t>
            </a:r>
          </a:p>
          <a:p>
            <a:pPr eaLnBrk="1" hangingPunct="1">
              <a:spcBef>
                <a:spcPct val="0"/>
              </a:spcBef>
            </a:pPr>
            <a:r>
              <a:rPr lang="en-US" altLang="zh-CN" b="1"/>
              <a:t>"Troubleshooting”</a:t>
            </a:r>
            <a:r>
              <a:rPr lang="zh-CN" altLang="en-US" b="1"/>
              <a:t>发现并处理故障系统可将错误分析和信息显示在显示屏上（在线诊断）。</a:t>
            </a:r>
            <a:endParaRPr lang="zh-CN" altLang="en-US"/>
          </a:p>
          <a:p>
            <a:pPr eaLnBrk="1" hangingPunct="1">
              <a:spcBef>
                <a:spcPct val="0"/>
              </a:spcBef>
            </a:pPr>
            <a:r>
              <a:rPr lang="zh-CN" altLang="en-US" b="1"/>
              <a:t>在线诊断系统能够鉴别机床出现的错误，并将相关的建议信息显示在电脑上：</a:t>
            </a:r>
            <a:endParaRPr lang="zh-CN" altLang="en-US"/>
          </a:p>
          <a:p>
            <a:pPr eaLnBrk="1" hangingPunct="1">
              <a:spcBef>
                <a:spcPct val="0"/>
              </a:spcBef>
            </a:pPr>
            <a:r>
              <a:rPr lang="en-US" altLang="zh-CN" b="1"/>
              <a:t>·       </a:t>
            </a:r>
            <a:r>
              <a:rPr lang="zh-CN" altLang="en-US" b="1"/>
              <a:t>出错信息</a:t>
            </a:r>
            <a:endParaRPr lang="zh-CN" altLang="en-US"/>
          </a:p>
          <a:p>
            <a:pPr eaLnBrk="1" hangingPunct="1">
              <a:spcBef>
                <a:spcPct val="0"/>
              </a:spcBef>
            </a:pPr>
            <a:r>
              <a:rPr lang="en-US" altLang="zh-CN" b="1"/>
              <a:t>·       </a:t>
            </a:r>
            <a:r>
              <a:rPr lang="zh-CN" altLang="en-US" b="1"/>
              <a:t>出错原因</a:t>
            </a:r>
            <a:endParaRPr lang="zh-CN" altLang="en-US"/>
          </a:p>
          <a:p>
            <a:pPr eaLnBrk="1" hangingPunct="1">
              <a:spcBef>
                <a:spcPct val="0"/>
              </a:spcBef>
            </a:pPr>
            <a:r>
              <a:rPr lang="en-US" altLang="zh-CN" b="1"/>
              <a:t>·       </a:t>
            </a:r>
            <a:r>
              <a:rPr lang="zh-CN" altLang="en-US" b="1"/>
              <a:t>更正错误建议</a:t>
            </a:r>
            <a:endParaRPr lang="zh-CN" altLang="en-US"/>
          </a:p>
          <a:p>
            <a:pPr eaLnBrk="1" hangingPunct="1">
              <a:spcBef>
                <a:spcPct val="0"/>
              </a:spcBef>
            </a:pPr>
            <a:r>
              <a:rPr lang="en-US" altLang="zh-CN" b="1"/>
              <a:t>·       </a:t>
            </a:r>
            <a:r>
              <a:rPr lang="zh-CN" altLang="en-US" b="1"/>
              <a:t>显示出错部位及详细区域的图片</a:t>
            </a:r>
            <a:endParaRPr lang="zh-CN" altLang="en-US"/>
          </a:p>
          <a:p>
            <a:pPr eaLnBrk="1" hangingPunct="1">
              <a:spcBef>
                <a:spcPct val="0"/>
              </a:spcBef>
            </a:pPr>
            <a:r>
              <a:rPr lang="en-US" altLang="zh-CN" b="1"/>
              <a:t>·       </a:t>
            </a:r>
            <a:r>
              <a:rPr lang="zh-CN" altLang="en-US" b="1"/>
              <a:t>相关错误的</a:t>
            </a:r>
            <a:r>
              <a:rPr lang="en-US" altLang="zh-CN" b="1"/>
              <a:t>PLC</a:t>
            </a:r>
            <a:r>
              <a:rPr lang="zh-CN" altLang="en-US" b="1"/>
              <a:t>输入和输出条件</a:t>
            </a:r>
            <a:endParaRPr lang="zh-CN" altLang="en-US"/>
          </a:p>
          <a:p>
            <a:pPr eaLnBrk="1" hangingPunct="1">
              <a:spcBef>
                <a:spcPct val="0"/>
              </a:spcBef>
            </a:pPr>
            <a:r>
              <a:rPr lang="en-US" altLang="zh-CN" b="1"/>
              <a:t>·       </a:t>
            </a:r>
            <a:r>
              <a:rPr lang="zh-CN" altLang="en-US" b="1"/>
              <a:t>出错日志和信息</a:t>
            </a:r>
            <a:endParaRPr lang="zh-CN" altLang="en-US"/>
          </a:p>
          <a:p>
            <a:pPr eaLnBrk="1" hangingPunct="1">
              <a:spcBef>
                <a:spcPct val="0"/>
              </a:spcBef>
            </a:pPr>
            <a:r>
              <a:rPr lang="en-US" altLang="zh-CN" b="1"/>
              <a:t>·       </a:t>
            </a:r>
            <a:r>
              <a:rPr lang="zh-CN" altLang="en-US" b="1"/>
              <a:t>信息管理</a:t>
            </a:r>
            <a:endParaRPr lang="zh-CN" altLang="en-US"/>
          </a:p>
          <a:p>
            <a:pPr eaLnBrk="1" hangingPunct="1">
              <a:spcBef>
                <a:spcPct val="0"/>
              </a:spcBef>
            </a:pPr>
            <a:r>
              <a:rPr lang="en-US" altLang="zh-CN" b="1"/>
              <a:t>·       </a:t>
            </a:r>
            <a:r>
              <a:rPr lang="zh-CN" altLang="en-US" b="1"/>
              <a:t>系统可操作，并能够连续监控</a:t>
            </a:r>
            <a:r>
              <a:rPr lang="en-US" altLang="zh-CN" b="1"/>
              <a:t>PLC</a:t>
            </a:r>
            <a:r>
              <a:rPr lang="zh-CN" altLang="en-US" b="1"/>
              <a:t>输入和输出状态。</a:t>
            </a:r>
            <a:endParaRPr lang="zh-CN" altLang="en-US"/>
          </a:p>
          <a:p>
            <a:pPr eaLnBrk="1" hangingPunct="1">
              <a:spcBef>
                <a:spcPct val="0"/>
              </a:spcBef>
            </a:pPr>
            <a:endParaRPr lang="en-US" altLang="zh-CN"/>
          </a:p>
          <a:p>
            <a:pPr eaLnBrk="1" hangingPunct="1">
              <a:spcBef>
                <a:spcPct val="0"/>
              </a:spcBef>
            </a:pPr>
            <a:endParaRPr lang="en-US" altLang="zh-CN"/>
          </a:p>
          <a:p>
            <a:pPr eaLnBrk="1" hangingPunct="1">
              <a:spcBef>
                <a:spcPct val="0"/>
              </a:spcBef>
            </a:pPr>
            <a:r>
              <a:rPr lang="zh-CN" altLang="zh-CN"/>
              <a:t>瑞典吕勒奥理工大学的</a:t>
            </a:r>
            <a:r>
              <a:rPr lang="en-US" altLang="zh-CN"/>
              <a:t>Lianwei Zhang</a:t>
            </a:r>
            <a:r>
              <a:rPr lang="zh-CN" altLang="zh-CN"/>
              <a:t>开发除了一套专用于大数据检测以及维护的系统以及一种基于自适应核密度的异常检测（</a:t>
            </a:r>
            <a:r>
              <a:rPr lang="en-US" altLang="zh-CN"/>
              <a:t>Adaptive-KD</a:t>
            </a:r>
            <a:r>
              <a:rPr lang="zh-CN" altLang="zh-CN"/>
              <a:t>）方法，在工业场景中具有极大的使用价值。</a:t>
            </a:r>
          </a:p>
          <a:p>
            <a:pPr eaLnBrk="1" hangingPunct="1">
              <a:spcBef>
                <a:spcPct val="0"/>
              </a:spcBef>
            </a:pPr>
            <a:endParaRPr lang="en-US" altLang="zh-CN"/>
          </a:p>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E442D1C4-2013-8B45-9918-C87518090F28}" type="slidenum">
              <a:rPr lang="zh-CN" altLang="en-US"/>
              <a:pPr/>
              <a:t>4</a:t>
            </a:fld>
            <a:endParaRPr lang="zh-CN" altLang="en-US"/>
          </a:p>
        </p:txBody>
      </p:sp>
    </p:spTree>
    <p:extLst>
      <p:ext uri="{BB962C8B-B14F-4D97-AF65-F5344CB8AC3E}">
        <p14:creationId xmlns:p14="http://schemas.microsoft.com/office/powerpoint/2010/main" val="3812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故障诊断分三类：</a:t>
            </a:r>
            <a:endParaRPr lang="en-US" altLang="zh-CN"/>
          </a:p>
          <a:p>
            <a:pPr eaLnBrk="1" hangingPunct="1">
              <a:spcBef>
                <a:spcPct val="0"/>
              </a:spcBef>
            </a:pPr>
            <a:r>
              <a:rPr lang="zh-CN" altLang="zh-CN"/>
              <a:t>基于机理模型的方法</a:t>
            </a:r>
            <a:endParaRPr lang="en-US" altLang="zh-CN"/>
          </a:p>
          <a:p>
            <a:pPr eaLnBrk="1" hangingPunct="1">
              <a:spcBef>
                <a:spcPct val="0"/>
              </a:spcBef>
            </a:pPr>
            <a:r>
              <a:rPr lang="zh-CN" altLang="zh-CN"/>
              <a:t>基于数据驱动的方法</a:t>
            </a:r>
            <a:endParaRPr lang="en-US" altLang="zh-CN"/>
          </a:p>
          <a:p>
            <a:pPr eaLnBrk="1" hangingPunct="1">
              <a:spcBef>
                <a:spcPct val="0"/>
              </a:spcBef>
            </a:pPr>
            <a:r>
              <a:rPr lang="zh-CN" altLang="zh-CN"/>
              <a:t>基于知识工程的方法</a:t>
            </a:r>
            <a:endParaRPr lang="en-US" altLang="zh-CN"/>
          </a:p>
          <a:p>
            <a:pPr eaLnBrk="1" hangingPunct="1">
              <a:spcBef>
                <a:spcPct val="0"/>
              </a:spcBef>
            </a:pPr>
            <a:endParaRPr lang="zh-CN" altLang="en-US"/>
          </a:p>
        </p:txBody>
      </p:sp>
      <p:sp>
        <p:nvSpPr>
          <p:cNvPr id="2150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3CDBB1DD-F32A-FE41-BA86-8E6126BAA929}" type="slidenum">
              <a:rPr lang="zh-CN" altLang="en-US"/>
              <a:pPr/>
              <a:t>5</a:t>
            </a:fld>
            <a:endParaRPr lang="zh-CN" altLang="en-US"/>
          </a:p>
        </p:txBody>
      </p:sp>
    </p:spTree>
    <p:extLst>
      <p:ext uri="{BB962C8B-B14F-4D97-AF65-F5344CB8AC3E}">
        <p14:creationId xmlns:p14="http://schemas.microsoft.com/office/powerpoint/2010/main" val="132279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zh-CN"/>
              <a:t>假设当前样本集</a:t>
            </a:r>
            <a:r>
              <a:rPr lang="en-US" altLang="zh-CN"/>
              <a:t>D</a:t>
            </a:r>
            <a:r>
              <a:rPr lang="zh-CN" altLang="zh-CN"/>
              <a:t>中有</a:t>
            </a:r>
            <a:r>
              <a:rPr lang="en-US" altLang="zh-CN"/>
              <a:t>N</a:t>
            </a:r>
            <a:r>
              <a:rPr lang="zh-CN" altLang="zh-CN"/>
              <a:t>个样本，而整个样本有</a:t>
            </a:r>
            <a:r>
              <a:rPr lang="en-US" altLang="zh-CN"/>
              <a:t>k</a:t>
            </a:r>
            <a:r>
              <a:rPr lang="zh-CN" altLang="zh-CN"/>
              <a:t>个分类，每个分类对应的样本数量为</a:t>
            </a:r>
            <a:r>
              <a:rPr lang="en-US" altLang="zh-CN">
                <a:latin typeface="Cambria Math" charset="0"/>
              </a:rPr>
              <a:t>N</a:t>
            </a:r>
            <a:r>
              <a:rPr lang="zh-CN" altLang="zh-CN">
                <a:latin typeface="Cambria Math" charset="0"/>
              </a:rPr>
              <a:t>_</a:t>
            </a:r>
            <a:r>
              <a:rPr lang="en-US" altLang="zh-CN">
                <a:latin typeface="Cambria Math" charset="0"/>
              </a:rPr>
              <a:t>i</a:t>
            </a:r>
            <a:endParaRPr lang="en-US" altLang="zh-CN"/>
          </a:p>
          <a:p>
            <a:pPr eaLnBrk="1" hangingPunct="1">
              <a:spcBef>
                <a:spcPct val="0"/>
              </a:spcBef>
            </a:pPr>
            <a:endParaRPr lang="en-US" altLang="zh-CN"/>
          </a:p>
          <a:p>
            <a:pPr eaLnBrk="1" hangingPunct="1">
              <a:spcBef>
                <a:spcPct val="0"/>
              </a:spcBef>
            </a:pPr>
            <a:r>
              <a:rPr lang="zh-CN" altLang="zh-CN"/>
              <a:t>假设当前样本集</a:t>
            </a:r>
            <a:r>
              <a:rPr lang="en-US" altLang="zh-CN"/>
              <a:t>D</a:t>
            </a:r>
            <a:r>
              <a:rPr lang="zh-CN" altLang="zh-CN"/>
              <a:t>中有</a:t>
            </a:r>
            <a:r>
              <a:rPr lang="en-US" altLang="zh-CN"/>
              <a:t>N </a:t>
            </a:r>
            <a:r>
              <a:rPr lang="zh-CN" altLang="zh-CN"/>
              <a:t>个样本，每个样本都有一些属性，假设我们目前取属性</a:t>
            </a:r>
            <a:r>
              <a:rPr lang="en-US" altLang="zh-CN"/>
              <a:t>A</a:t>
            </a:r>
            <a:r>
              <a:rPr lang="zh-CN" altLang="zh-CN"/>
              <a:t>作为我们计算信息增益的属性。</a:t>
            </a:r>
          </a:p>
          <a:p>
            <a:pPr eaLnBrk="1" hangingPunct="1">
              <a:spcBef>
                <a:spcPct val="0"/>
              </a:spcBef>
            </a:pPr>
            <a:r>
              <a:rPr lang="zh-CN" altLang="zh-CN"/>
              <a:t>根据属性</a:t>
            </a:r>
            <a:r>
              <a:rPr lang="en-US" altLang="zh-CN"/>
              <a:t>A</a:t>
            </a:r>
            <a:r>
              <a:rPr lang="zh-CN" altLang="zh-CN"/>
              <a:t>，我们可以用属性</a:t>
            </a:r>
            <a:r>
              <a:rPr lang="en-US" altLang="zh-CN"/>
              <a:t>A</a:t>
            </a:r>
            <a:r>
              <a:rPr lang="zh-CN" altLang="zh-CN"/>
              <a:t>的不同取值（假设有</a:t>
            </a:r>
            <a:r>
              <a:rPr lang="en-US" altLang="zh-CN"/>
              <a:t>v</a:t>
            </a:r>
            <a:r>
              <a:rPr lang="zh-CN" altLang="zh-CN"/>
              <a:t>种），将整个样本集</a:t>
            </a:r>
            <a:r>
              <a:rPr lang="en-US" altLang="zh-CN"/>
              <a:t>D</a:t>
            </a:r>
            <a:r>
              <a:rPr lang="zh-CN" altLang="zh-CN"/>
              <a:t>分为</a:t>
            </a:r>
            <a:r>
              <a:rPr lang="en-US" altLang="zh-CN"/>
              <a:t>v</a:t>
            </a:r>
            <a:r>
              <a:rPr lang="zh-CN" altLang="zh-CN"/>
              <a:t>个子样本集</a:t>
            </a:r>
            <a:r>
              <a:rPr lang="en-US" altLang="zh-CN"/>
              <a:t>D</a:t>
            </a:r>
            <a:r>
              <a:rPr lang="zh-CN" altLang="zh-CN"/>
              <a:t>_</a:t>
            </a:r>
            <a:r>
              <a:rPr lang="en-US" altLang="zh-CN"/>
              <a:t>i (i=1,2,3···v)</a:t>
            </a:r>
            <a:r>
              <a:rPr lang="zh-CN" altLang="zh-CN"/>
              <a:t>，每个样本子集的样本数为</a:t>
            </a:r>
            <a:r>
              <a:rPr lang="en-US" altLang="zh-CN"/>
              <a:t>N</a:t>
            </a:r>
            <a:r>
              <a:rPr lang="zh-CN" altLang="zh-CN"/>
              <a:t>，那么每一个样本子集的频率为：</a:t>
            </a:r>
          </a:p>
          <a:p>
            <a:pPr eaLnBrk="1" hangingPunct="1">
              <a:spcBef>
                <a:spcPct val="0"/>
              </a:spcBef>
            </a:pPr>
            <a:endParaRPr lang="en-US" altLang="zh-CN"/>
          </a:p>
          <a:p>
            <a:pPr eaLnBrk="1" hangingPunct="1">
              <a:spcBef>
                <a:spcPct val="0"/>
              </a:spcBef>
            </a:pPr>
            <a:r>
              <a:rPr lang="zh-CN" altLang="en-US"/>
              <a:t>得到了信息增益之后，我们就可以根据信息增益来确定分支路径。</a:t>
            </a:r>
            <a:endParaRPr lang="en-US" altLang="zh-CN"/>
          </a:p>
          <a:p>
            <a:pPr eaLnBrk="1" hangingPunct="1">
              <a:spcBef>
                <a:spcPct val="0"/>
              </a:spcBef>
            </a:pPr>
            <a:endParaRPr lang="zh-CN" altLang="zh-CN"/>
          </a:p>
          <a:p>
            <a:pPr eaLnBrk="1" hangingPunct="1">
              <a:spcBef>
                <a:spcPct val="0"/>
              </a:spcBef>
            </a:pPr>
            <a:endParaRPr lang="zh-CN" altLang="en-US"/>
          </a:p>
        </p:txBody>
      </p:sp>
      <p:sp>
        <p:nvSpPr>
          <p:cNvPr id="2457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A31E0C36-E4B1-E146-A876-5045FC575714}" type="slidenum">
              <a:rPr lang="zh-CN" altLang="en-US"/>
              <a:pPr/>
              <a:t>7</a:t>
            </a:fld>
            <a:endParaRPr lang="zh-CN" altLang="en-US"/>
          </a:p>
        </p:txBody>
      </p:sp>
    </p:spTree>
    <p:extLst>
      <p:ext uri="{BB962C8B-B14F-4D97-AF65-F5344CB8AC3E}">
        <p14:creationId xmlns:p14="http://schemas.microsoft.com/office/powerpoint/2010/main" val="570838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zh-CN"/>
              <a:t>因为获取的数据为浮点数表示的连续值，如果给每个取值开一个分支显然不可行，</a:t>
            </a:r>
            <a:endParaRPr lang="en-US" altLang="zh-CN"/>
          </a:p>
          <a:p>
            <a:pPr eaLnBrk="1" hangingPunct="1">
              <a:spcBef>
                <a:spcPct val="0"/>
              </a:spcBef>
            </a:pPr>
            <a:r>
              <a:rPr lang="zh-CN" altLang="zh-CN"/>
              <a:t>就算是将精度降低到</a:t>
            </a:r>
            <a:r>
              <a:rPr lang="en-US" altLang="zh-CN"/>
              <a:t>0.1</a:t>
            </a:r>
            <a:r>
              <a:rPr lang="zh-CN" altLang="zh-CN"/>
              <a:t>，那么五个属性延展开来最后还是会超过上亿种分支的可能</a:t>
            </a:r>
          </a:p>
          <a:p>
            <a:pPr eaLnBrk="1" hangingPunct="1">
              <a:spcBef>
                <a:spcPct val="0"/>
              </a:spcBef>
            </a:pPr>
            <a:r>
              <a:rPr lang="zh-CN" altLang="zh-CN"/>
              <a:t>显然这个数量级对于及于决策树的分类问题是很不友好的，所以在进行模型构建之前需要进行数值离散化处理。</a:t>
            </a:r>
            <a:endParaRPr lang="zh-CN" altLang="en-US"/>
          </a:p>
        </p:txBody>
      </p:sp>
      <p:sp>
        <p:nvSpPr>
          <p:cNvPr id="3072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EE0D7E29-B0AA-D74B-97D2-3A57D9355F51}" type="slidenum">
              <a:rPr lang="zh-CN" altLang="en-US"/>
              <a:pPr/>
              <a:t>12</a:t>
            </a:fld>
            <a:endParaRPr lang="zh-CN" altLang="en-US"/>
          </a:p>
        </p:txBody>
      </p:sp>
    </p:spTree>
    <p:extLst>
      <p:ext uri="{BB962C8B-B14F-4D97-AF65-F5344CB8AC3E}">
        <p14:creationId xmlns:p14="http://schemas.microsoft.com/office/powerpoint/2010/main" val="1280159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dirty="0" smtClean="0"/>
              <a:t>测试集的获取的方式有几种，本次采用</a:t>
            </a:r>
            <a:r>
              <a:rPr lang="en-US" altLang="zh-CN" sz="1200" dirty="0" smtClean="0"/>
              <a:t>“</a:t>
            </a:r>
            <a:r>
              <a:rPr lang="zh-CN" altLang="zh-CN" sz="1200" dirty="0" smtClean="0"/>
              <a:t>留出法</a:t>
            </a:r>
            <a:r>
              <a:rPr lang="en-US" altLang="zh-CN" sz="1200" dirty="0" smtClean="0"/>
              <a:t>”</a:t>
            </a:r>
            <a:r>
              <a:rPr lang="zh-CN" altLang="zh-CN" sz="1200" dirty="0" smtClean="0"/>
              <a:t>。即将一个样本集</a:t>
            </a:r>
            <a:r>
              <a:rPr lang="en-US" altLang="zh-CN" sz="1200" dirty="0" smtClean="0"/>
              <a:t>D</a:t>
            </a:r>
            <a:r>
              <a:rPr lang="zh-CN" altLang="zh-CN" sz="1200" dirty="0" smtClean="0"/>
              <a:t>划分为两个，一个作为模型训练集</a:t>
            </a:r>
            <a:r>
              <a:rPr lang="en-US" altLang="zh-CN" sz="1200" dirty="0" smtClean="0"/>
              <a:t>S</a:t>
            </a:r>
            <a:r>
              <a:rPr lang="zh-CN" altLang="zh-CN" sz="1200" dirty="0" smtClean="0"/>
              <a:t>，一个作为模型测试集</a:t>
            </a:r>
            <a:r>
              <a:rPr lang="en-US" altLang="zh-CN" sz="1200" dirty="0" smtClean="0"/>
              <a:t>T</a:t>
            </a:r>
            <a:endParaRPr lang="zh-CN" alt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这两个集合</a:t>
            </a:r>
            <a:r>
              <a:rPr lang="zh-CN" altLang="zh-CN" sz="1200" dirty="0" smtClean="0"/>
              <a:t>满足</a:t>
            </a:r>
            <a:r>
              <a:rPr lang="en-US" altLang="zh-CN" sz="1200" dirty="0" smtClean="0"/>
              <a:t>D=S</a:t>
            </a:r>
            <a:r>
              <a:rPr lang="zh-CN" altLang="zh-CN" sz="1200" dirty="0" smtClean="0"/>
              <a:t>∪</a:t>
            </a:r>
            <a:r>
              <a:rPr lang="en-US" altLang="zh-CN" sz="1200" dirty="0" smtClean="0"/>
              <a:t>T</a:t>
            </a:r>
            <a:r>
              <a:rPr lang="zh-CN" altLang="zh-CN" sz="1200" dirty="0" smtClean="0"/>
              <a:t>且</a:t>
            </a:r>
            <a:r>
              <a:rPr lang="en-US" altLang="zh-CN" sz="1200" dirty="0" smtClean="0"/>
              <a:t>S∩T=</a:t>
            </a:r>
            <a:r>
              <a:rPr lang="zh-CN" altLang="en-US" sz="1200" dirty="0" smtClean="0"/>
              <a:t> </a:t>
            </a:r>
            <a:r>
              <a:rPr lang="en-US" altLang="zh-CN" sz="1200" dirty="0" smtClean="0"/>
              <a:t>∅</a:t>
            </a:r>
            <a:r>
              <a:rPr lang="zh-CN" altLang="zh-CN" sz="1200" dirty="0" smtClean="0"/>
              <a:t>，</a:t>
            </a:r>
            <a:endParaRPr lang="zh-CN" alt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dirty="0" smtClean="0"/>
              <a:t>常见的划分方式为</a:t>
            </a:r>
            <a:r>
              <a:rPr lang="zh-CN" altLang="en-US" sz="1200" dirty="0" smtClean="0"/>
              <a:t>：</a:t>
            </a:r>
            <a:r>
              <a:rPr lang="zh-CN" altLang="zh-CN" sz="1200" dirty="0" smtClean="0"/>
              <a:t>分层抽样数据后取出三分之一到五分之一作为测试集。这一点模型通过</a:t>
            </a:r>
            <a:r>
              <a:rPr lang="en-US" altLang="zh-CN" sz="1200" dirty="0" smtClean="0"/>
              <a:t>Parameter</a:t>
            </a:r>
            <a:r>
              <a:rPr lang="zh-CN" altLang="zh-CN" sz="1200" dirty="0" smtClean="0"/>
              <a:t>这个类中的静态变量来定义。</a:t>
            </a:r>
          </a:p>
          <a:p>
            <a:endParaRPr kumimoji="1" lang="zh-CN" altLang="en-US" dirty="0"/>
          </a:p>
        </p:txBody>
      </p:sp>
      <p:sp>
        <p:nvSpPr>
          <p:cNvPr id="4" name="幻灯片编号占位符 3"/>
          <p:cNvSpPr>
            <a:spLocks noGrp="1"/>
          </p:cNvSpPr>
          <p:nvPr>
            <p:ph type="sldNum" sz="quarter" idx="10"/>
          </p:nvPr>
        </p:nvSpPr>
        <p:spPr/>
        <p:txBody>
          <a:bodyPr/>
          <a:lstStyle/>
          <a:p>
            <a:pPr>
              <a:defRPr/>
            </a:pPr>
            <a:fld id="{A8CFEE84-EF1E-1F40-8882-668AF6A30FE2}" type="slidenum">
              <a:rPr lang="zh-CN" altLang="en-US" smtClean="0"/>
              <a:pPr>
                <a:defRPr/>
              </a:pPr>
              <a:t>16</a:t>
            </a:fld>
            <a:endParaRPr lang="zh-CN" altLang="en-US"/>
          </a:p>
        </p:txBody>
      </p:sp>
    </p:spTree>
    <p:extLst>
      <p:ext uri="{BB962C8B-B14F-4D97-AF65-F5344CB8AC3E}">
        <p14:creationId xmlns:p14="http://schemas.microsoft.com/office/powerpoint/2010/main" val="6357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1" lang="zh-CN" altLang="en-US"/>
          </a:p>
        </p:txBody>
      </p:sp>
      <p:sp>
        <p:nvSpPr>
          <p:cNvPr id="39939"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7ABA1D07-6BAA-DE4D-97B9-43198A2018BC}" type="slidenum">
              <a:rPr lang="zh-CN" altLang="en-US"/>
              <a:pPr/>
              <a:t>17</a:t>
            </a:fld>
            <a:endParaRPr lang="zh-CN" altLang="en-US"/>
          </a:p>
        </p:txBody>
      </p:sp>
    </p:spTree>
    <p:extLst>
      <p:ext uri="{BB962C8B-B14F-4D97-AF65-F5344CB8AC3E}">
        <p14:creationId xmlns:p14="http://schemas.microsoft.com/office/powerpoint/2010/main" val="444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0" y="0"/>
            <a:ext cx="9144000" cy="728663"/>
          </a:xfrm>
          <a:prstGeom prst="rect">
            <a:avLst/>
          </a:prstGeom>
          <a:effectLst>
            <a:reflection stA="43000" endPos="30000" dist="50800" dir="5400000" sy="-100000" algn="bl" rotWithShape="0"/>
          </a:effec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8C274AEA-8A5B-FD43-B8B8-16303263B41D}" type="datetimeFigureOut">
              <a:rPr lang="zh-CN" altLang="en-US"/>
              <a:pPr>
                <a:defRPr/>
              </a:pPr>
              <a:t>2018/5/27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13354B4-F698-414D-B141-6BE6FA89E829}" type="slidenum">
              <a:rPr lang="zh-CN" altLang="en-US"/>
              <a:pPr>
                <a:defRPr/>
              </a:pPr>
              <a:t>‹#›</a:t>
            </a:fld>
            <a:endParaRPr lang="zh-CN" altLang="en-US"/>
          </a:p>
        </p:txBody>
      </p:sp>
    </p:spTree>
    <p:extLst>
      <p:ext uri="{BB962C8B-B14F-4D97-AF65-F5344CB8AC3E}">
        <p14:creationId xmlns:p14="http://schemas.microsoft.com/office/powerpoint/2010/main" val="196591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0FE150B-1AFC-8C47-A4AE-531F5EBCE263}" type="datetimeFigureOut">
              <a:rPr lang="zh-CN" altLang="en-US"/>
              <a:pPr>
                <a:defRPr/>
              </a:pPr>
              <a:t>2018/5/27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8A0455F-E8B1-0D4A-A929-E6753C2A54E1}" type="slidenum">
              <a:rPr lang="zh-CN" altLang="en-US"/>
              <a:pPr>
                <a:defRPr/>
              </a:pPr>
              <a:t>‹#›</a:t>
            </a:fld>
            <a:endParaRPr lang="zh-CN" altLang="en-US"/>
          </a:p>
        </p:txBody>
      </p:sp>
    </p:spTree>
    <p:extLst>
      <p:ext uri="{BB962C8B-B14F-4D97-AF65-F5344CB8AC3E}">
        <p14:creationId xmlns:p14="http://schemas.microsoft.com/office/powerpoint/2010/main" val="10211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C3884B6-3618-6748-A499-26EA28178F80}" type="datetimeFigureOut">
              <a:rPr lang="zh-CN" altLang="en-US"/>
              <a:pPr>
                <a:defRPr/>
              </a:pPr>
              <a:t>2018/5/27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96DA113-CAF0-1A4C-8BD5-A62D09424BEA}" type="slidenum">
              <a:rPr lang="zh-CN" altLang="en-US"/>
              <a:pPr>
                <a:defRPr/>
              </a:pPr>
              <a:t>‹#›</a:t>
            </a:fld>
            <a:endParaRPr lang="zh-CN" altLang="en-US"/>
          </a:p>
        </p:txBody>
      </p:sp>
    </p:spTree>
    <p:extLst>
      <p:ext uri="{BB962C8B-B14F-4D97-AF65-F5344CB8AC3E}">
        <p14:creationId xmlns:p14="http://schemas.microsoft.com/office/powerpoint/2010/main" val="48463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5C25521-7194-F646-9310-0F3B6A10F1B1}" type="datetimeFigureOut">
              <a:rPr lang="zh-CN" altLang="en-US"/>
              <a:pPr>
                <a:defRPr/>
              </a:pPr>
              <a:t>2018/5/27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3D361FB-FEA4-3348-A21F-68BE2132F54A}" type="slidenum">
              <a:rPr lang="zh-CN" altLang="en-US"/>
              <a:pPr>
                <a:defRPr/>
              </a:pPr>
              <a:t>‹#›</a:t>
            </a:fld>
            <a:endParaRPr lang="zh-CN" altLang="en-US"/>
          </a:p>
        </p:txBody>
      </p:sp>
    </p:spTree>
    <p:extLst>
      <p:ext uri="{BB962C8B-B14F-4D97-AF65-F5344CB8AC3E}">
        <p14:creationId xmlns:p14="http://schemas.microsoft.com/office/powerpoint/2010/main" val="167251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ADD7C764-4B6F-2545-9D4E-5A4ABF772044}" type="datetimeFigureOut">
              <a:rPr lang="zh-CN" altLang="en-US"/>
              <a:pPr>
                <a:defRPr/>
              </a:pPr>
              <a:t>2018/5/27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FE78D97-F294-FD4E-94F8-D12B2827A85C}" type="slidenum">
              <a:rPr lang="zh-CN" altLang="en-US"/>
              <a:pPr>
                <a:defRPr/>
              </a:pPr>
              <a:t>‹#›</a:t>
            </a:fld>
            <a:endParaRPr lang="zh-CN" altLang="en-US"/>
          </a:p>
        </p:txBody>
      </p:sp>
    </p:spTree>
    <p:extLst>
      <p:ext uri="{BB962C8B-B14F-4D97-AF65-F5344CB8AC3E}">
        <p14:creationId xmlns:p14="http://schemas.microsoft.com/office/powerpoint/2010/main" val="162025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DF9E1C5D-4F9A-AF46-8FEE-98BC57ECC016}" type="datetimeFigureOut">
              <a:rPr lang="zh-CN" altLang="en-US"/>
              <a:pPr>
                <a:defRPr/>
              </a:pPr>
              <a:t>2018/5/27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A9AF1CF-AF01-554E-8AC6-E28D378148A8}" type="slidenum">
              <a:rPr lang="zh-CN" altLang="en-US"/>
              <a:pPr>
                <a:defRPr/>
              </a:pPr>
              <a:t>‹#›</a:t>
            </a:fld>
            <a:endParaRPr lang="zh-CN" altLang="en-US"/>
          </a:p>
        </p:txBody>
      </p:sp>
    </p:spTree>
    <p:extLst>
      <p:ext uri="{BB962C8B-B14F-4D97-AF65-F5344CB8AC3E}">
        <p14:creationId xmlns:p14="http://schemas.microsoft.com/office/powerpoint/2010/main" val="147398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47910A72-35A1-164D-9F09-92192D7A3865}" type="datetimeFigureOut">
              <a:rPr lang="zh-CN" altLang="en-US"/>
              <a:pPr>
                <a:defRPr/>
              </a:pPr>
              <a:t>2018/5/27</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AA140A46-0456-994A-87BA-843B3285F713}" type="slidenum">
              <a:rPr lang="zh-CN" altLang="en-US"/>
              <a:pPr>
                <a:defRPr/>
              </a:pPr>
              <a:t>‹#›</a:t>
            </a:fld>
            <a:endParaRPr lang="zh-CN" altLang="en-US"/>
          </a:p>
        </p:txBody>
      </p:sp>
    </p:spTree>
    <p:extLst>
      <p:ext uri="{BB962C8B-B14F-4D97-AF65-F5344CB8AC3E}">
        <p14:creationId xmlns:p14="http://schemas.microsoft.com/office/powerpoint/2010/main" val="1964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FB40194C-93E5-7942-9EF9-4BAD46F2D751}" type="datetimeFigureOut">
              <a:rPr lang="zh-CN" altLang="en-US"/>
              <a:pPr>
                <a:defRPr/>
              </a:pPr>
              <a:t>2018/5/27</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5767B688-BCA0-DB42-AB98-EDE7EBFA652B}" type="slidenum">
              <a:rPr lang="zh-CN" altLang="en-US"/>
              <a:pPr>
                <a:defRPr/>
              </a:pPr>
              <a:t>‹#›</a:t>
            </a:fld>
            <a:endParaRPr lang="zh-CN" altLang="en-US"/>
          </a:p>
        </p:txBody>
      </p:sp>
    </p:spTree>
    <p:extLst>
      <p:ext uri="{BB962C8B-B14F-4D97-AF65-F5344CB8AC3E}">
        <p14:creationId xmlns:p14="http://schemas.microsoft.com/office/powerpoint/2010/main" val="12506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E0154EC-8CA6-D541-B170-E7776EDA4E13}" type="datetimeFigureOut">
              <a:rPr lang="zh-CN" altLang="en-US"/>
              <a:pPr>
                <a:defRPr/>
              </a:pPr>
              <a:t>2018/5/27</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CC59F390-95EB-ED4F-B758-176C8C49E650}" type="slidenum">
              <a:rPr lang="zh-CN" altLang="en-US"/>
              <a:pPr>
                <a:defRPr/>
              </a:pPr>
              <a:t>‹#›</a:t>
            </a:fld>
            <a:endParaRPr lang="zh-CN" altLang="en-US"/>
          </a:p>
        </p:txBody>
      </p:sp>
    </p:spTree>
    <p:extLst>
      <p:ext uri="{BB962C8B-B14F-4D97-AF65-F5344CB8AC3E}">
        <p14:creationId xmlns:p14="http://schemas.microsoft.com/office/powerpoint/2010/main" val="10987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801685B2-243C-E14D-83E2-7A89CD4CE6D6}" type="datetimeFigureOut">
              <a:rPr lang="zh-CN" altLang="en-US"/>
              <a:pPr>
                <a:defRPr/>
              </a:pPr>
              <a:t>2018/5/27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43E4AF4-ED99-DB44-9E49-5095CFDAE8B9}" type="slidenum">
              <a:rPr lang="zh-CN" altLang="en-US"/>
              <a:pPr>
                <a:defRPr/>
              </a:pPr>
              <a:t>‹#›</a:t>
            </a:fld>
            <a:endParaRPr lang="zh-CN" altLang="en-US"/>
          </a:p>
        </p:txBody>
      </p:sp>
    </p:spTree>
    <p:extLst>
      <p:ext uri="{BB962C8B-B14F-4D97-AF65-F5344CB8AC3E}">
        <p14:creationId xmlns:p14="http://schemas.microsoft.com/office/powerpoint/2010/main" val="195974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64C1B697-684F-394C-9945-917DFAC3F856}" type="datetimeFigureOut">
              <a:rPr lang="zh-CN" altLang="en-US"/>
              <a:pPr>
                <a:defRPr/>
              </a:pPr>
              <a:t>2018/5/27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80673715-792E-D641-90D1-44CC24711B70}" type="slidenum">
              <a:rPr lang="zh-CN" altLang="en-US"/>
              <a:pPr>
                <a:defRPr/>
              </a:pPr>
              <a:t>‹#›</a:t>
            </a:fld>
            <a:endParaRPr lang="zh-CN" altLang="en-US"/>
          </a:p>
        </p:txBody>
      </p:sp>
    </p:spTree>
    <p:extLst>
      <p:ext uri="{BB962C8B-B14F-4D97-AF65-F5344CB8AC3E}">
        <p14:creationId xmlns:p14="http://schemas.microsoft.com/office/powerpoint/2010/main" val="15197401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3CD593F-6602-F741-B707-BE34B580CEC6}" type="datetimeFigureOut">
              <a:rPr lang="zh-CN" altLang="en-US"/>
              <a:pPr>
                <a:defRPr/>
              </a:pPr>
              <a:t>2018/5/27</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94ADE7F3-10AF-ED46-999D-563F9565C48A}" type="slidenum">
              <a:rPr lang="zh-CN" altLang="en-US"/>
              <a:pPr>
                <a:defRPr/>
              </a:pPr>
              <a:t>‹#›</a:t>
            </a:fld>
            <a:endParaRPr lang="zh-CN" altLang="en-US"/>
          </a:p>
        </p:txBody>
      </p:sp>
      <p:pic>
        <p:nvPicPr>
          <p:cNvPr id="7" name="图片 6"/>
          <p:cNvPicPr>
            <a:picLocks noChangeAspect="1"/>
          </p:cNvPicPr>
          <p:nvPr userDrawn="1"/>
        </p:nvPicPr>
        <p:blipFill>
          <a:blip r:embed="rId13"/>
          <a:stretch>
            <a:fillRect/>
          </a:stretch>
        </p:blipFill>
        <p:spPr>
          <a:xfrm>
            <a:off x="0" y="0"/>
            <a:ext cx="9144000" cy="638175"/>
          </a:xfrm>
          <a:prstGeom prst="rect">
            <a:avLst/>
          </a:prstGeom>
          <a:effectLst>
            <a:reflection stA="43000" endPos="29000" dir="5400000" sy="-100000" algn="bl" rotWithShape="0"/>
          </a:effectLst>
        </p:spPr>
      </p:pic>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a:xfrm>
            <a:off x="0" y="1495425"/>
            <a:ext cx="9144000" cy="1452563"/>
          </a:xfrm>
        </p:spPr>
        <p:txBody>
          <a:bodyPr/>
          <a:lstStyle/>
          <a:p>
            <a:pPr eaLnBrk="1" hangingPunct="1"/>
            <a:r>
              <a:rPr lang="zh-CN" altLang="en-US" sz="7200" b="1">
                <a:latin typeface="华文楷体" charset="0"/>
                <a:ea typeface="华文楷体" charset="0"/>
              </a:rPr>
              <a:t>毕业设计论文答辩</a:t>
            </a:r>
            <a:endParaRPr lang="zh-CN" altLang="en-US" sz="7200">
              <a:latin typeface="华文楷体" charset="0"/>
              <a:ea typeface="华文楷体" charset="0"/>
            </a:endParaRPr>
          </a:p>
        </p:txBody>
      </p:sp>
      <p:sp>
        <p:nvSpPr>
          <p:cNvPr id="5" name="矩形 4"/>
          <p:cNvSpPr/>
          <p:nvPr/>
        </p:nvSpPr>
        <p:spPr>
          <a:xfrm>
            <a:off x="1" y="3576637"/>
            <a:ext cx="9144000" cy="707886"/>
          </a:xfrm>
          <a:prstGeom prst="rect">
            <a:avLst/>
          </a:prstGeom>
          <a:noFill/>
        </p:spPr>
        <p:txBody>
          <a:bodyPr>
            <a:spAutoFit/>
          </a:bodyPr>
          <a:lstStyle/>
          <a:p>
            <a:pPr algn="ctr" eaLnBrk="1" fontAlgn="auto" hangingPunct="1">
              <a:spcBef>
                <a:spcPts val="0"/>
              </a:spcBef>
              <a:spcAft>
                <a:spcPts val="0"/>
              </a:spcAft>
              <a:defRPr/>
            </a:pPr>
            <a:r>
              <a:rPr lang="zh-CN" alt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华文新魏" panose="02010800040101010101" pitchFamily="2" charset="-122"/>
                <a:ea typeface="华文新魏" panose="02010800040101010101" pitchFamily="2" charset="-122"/>
              </a:rPr>
              <a:t>基于工业大数据的故障诊断模型设计</a:t>
            </a:r>
            <a:endParaRPr lang="zh-CN" alt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endParaRPr>
          </a:p>
        </p:txBody>
      </p:sp>
      <p:sp>
        <p:nvSpPr>
          <p:cNvPr id="14339" name="文本框 5"/>
          <p:cNvSpPr txBox="1">
            <a:spLocks noChangeArrowheads="1"/>
          </p:cNvSpPr>
          <p:nvPr/>
        </p:nvSpPr>
        <p:spPr bwMode="auto">
          <a:xfrm>
            <a:off x="0" y="4695825"/>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algn="ctr" eaLnBrk="1" hangingPunct="1">
              <a:lnSpc>
                <a:spcPct val="100000"/>
              </a:lnSpc>
              <a:spcBef>
                <a:spcPct val="0"/>
              </a:spcBef>
              <a:buFontTx/>
              <a:buNone/>
            </a:pPr>
            <a:r>
              <a:rPr lang="zh-CN" altLang="en-US" sz="2400"/>
              <a:t>指导老师： 金海、吴波</a:t>
            </a:r>
            <a:endParaRPr lang="en-US" altLang="zh-CN" sz="2400"/>
          </a:p>
        </p:txBody>
      </p:sp>
      <p:sp>
        <p:nvSpPr>
          <p:cNvPr id="14340" name="矩形 6"/>
          <p:cNvSpPr>
            <a:spLocks noChangeArrowheads="1"/>
          </p:cNvSpPr>
          <p:nvPr/>
        </p:nvSpPr>
        <p:spPr bwMode="auto">
          <a:xfrm>
            <a:off x="3213100" y="5399088"/>
            <a:ext cx="2546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algn="ctr" eaLnBrk="1" hangingPunct="1">
              <a:lnSpc>
                <a:spcPct val="100000"/>
              </a:lnSpc>
              <a:spcBef>
                <a:spcPct val="0"/>
              </a:spcBef>
              <a:buFontTx/>
              <a:buNone/>
            </a:pPr>
            <a:r>
              <a:rPr lang="zh-CN" altLang="en-US" sz="2400"/>
              <a:t>答辩人： 张照博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628650" y="769938"/>
            <a:ext cx="7886700" cy="1325562"/>
          </a:xfrm>
        </p:spPr>
        <p:txBody>
          <a:bodyPr/>
          <a:lstStyle/>
          <a:p>
            <a:pPr eaLnBrk="1" hangingPunct="1"/>
            <a:r>
              <a:rPr lang="en-US" altLang="zh-CN"/>
              <a:t>3. </a:t>
            </a:r>
            <a:r>
              <a:rPr lang="zh-CN" altLang="en-US"/>
              <a:t>内容设计</a:t>
            </a:r>
          </a:p>
        </p:txBody>
      </p:sp>
      <p:sp>
        <p:nvSpPr>
          <p:cNvPr id="27650" name="内容占位符 2"/>
          <p:cNvSpPr>
            <a:spLocks noGrp="1"/>
          </p:cNvSpPr>
          <p:nvPr>
            <p:ph idx="1"/>
          </p:nvPr>
        </p:nvSpPr>
        <p:spPr/>
        <p:txBody>
          <a:bodyPr/>
          <a:lstStyle/>
          <a:p>
            <a:pPr eaLnBrk="1" hangingPunct="1"/>
            <a:r>
              <a:rPr lang="zh-CN" altLang="en-US"/>
              <a:t>数据存储采用</a:t>
            </a:r>
            <a:r>
              <a:rPr lang="en-US" altLang="zh-CN"/>
              <a:t>Mysql</a:t>
            </a:r>
            <a:r>
              <a:rPr lang="zh-CN" altLang="en-US"/>
              <a:t>数据库</a:t>
            </a:r>
            <a:endParaRPr lang="en-US" altLang="zh-CN"/>
          </a:p>
          <a:p>
            <a:pPr eaLnBrk="1" hangingPunct="1"/>
            <a:endParaRPr lang="en-US" altLang="zh-CN"/>
          </a:p>
          <a:p>
            <a:pPr eaLnBrk="1" hangingPunct="1"/>
            <a:r>
              <a:rPr lang="zh-CN" altLang="en-US"/>
              <a:t>数据清洗采用</a:t>
            </a:r>
            <a:r>
              <a:rPr lang="en-US" altLang="zh-CN"/>
              <a:t>C++</a:t>
            </a:r>
          </a:p>
          <a:p>
            <a:pPr eaLnBrk="1" hangingPunct="1"/>
            <a:endParaRPr lang="en-US" altLang="zh-CN"/>
          </a:p>
          <a:p>
            <a:pPr eaLnBrk="1" hangingPunct="1"/>
            <a:r>
              <a:rPr lang="zh-CN" altLang="en-US"/>
              <a:t>模型建立，数据计算采用</a:t>
            </a:r>
            <a:r>
              <a:rPr lang="en-US" altLang="zh-CN"/>
              <a:t>Java</a:t>
            </a:r>
          </a:p>
          <a:p>
            <a:pPr eaLnBrk="1" hangingPunct="1"/>
            <a:endParaRPr lang="en-US" altLang="zh-CN"/>
          </a:p>
          <a:p>
            <a:pPr eaLnBrk="1" hangingPunct="1"/>
            <a:r>
              <a:rPr lang="zh-CN" altLang="en-US"/>
              <a:t>数据可视化采用</a:t>
            </a:r>
            <a:r>
              <a:rPr lang="en-US" altLang="zh-CN"/>
              <a:t>python</a:t>
            </a:r>
            <a:r>
              <a:rPr lang="zh-CN" altLang="en-US"/>
              <a:t>绘图</a:t>
            </a:r>
            <a:endParaRPr lang="en-US" altLang="zh-CN"/>
          </a:p>
          <a:p>
            <a:pPr eaLnBrk="1" hangingPunct="1"/>
            <a:endParaRPr lang="zh-CN" altLang="en-US"/>
          </a:p>
        </p:txBody>
      </p:sp>
      <p:pic>
        <p:nvPicPr>
          <p:cNvPr id="27651"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2825750"/>
            <a:ext cx="18510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8225" y="3794125"/>
            <a:ext cx="18129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45250" y="4870450"/>
            <a:ext cx="11096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11900" y="1847850"/>
            <a:ext cx="12430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628650" y="757238"/>
            <a:ext cx="7886700" cy="1325562"/>
          </a:xfrm>
        </p:spPr>
        <p:txBody>
          <a:bodyPr/>
          <a:lstStyle/>
          <a:p>
            <a:pPr eaLnBrk="1" hangingPunct="1"/>
            <a:r>
              <a:rPr lang="en-US" altLang="zh-CN"/>
              <a:t>3.1 </a:t>
            </a:r>
            <a:r>
              <a:rPr lang="zh-CN" altLang="en-US"/>
              <a:t>数据存取</a:t>
            </a:r>
          </a:p>
        </p:txBody>
      </p:sp>
      <p:sp>
        <p:nvSpPr>
          <p:cNvPr id="28674" name="内容占位符 2"/>
          <p:cNvSpPr>
            <a:spLocks noGrp="1"/>
          </p:cNvSpPr>
          <p:nvPr>
            <p:ph idx="1"/>
          </p:nvPr>
        </p:nvSpPr>
        <p:spPr/>
        <p:txBody>
          <a:bodyPr/>
          <a:lstStyle/>
          <a:p>
            <a:pPr marL="0" indent="0" eaLnBrk="1" hangingPunct="1">
              <a:lnSpc>
                <a:spcPct val="150000"/>
              </a:lnSpc>
              <a:buFont typeface="Arial" charset="0"/>
              <a:buNone/>
            </a:pPr>
            <a:r>
              <a:rPr lang="zh-CN" altLang="en-US" sz="1400">
                <a:latin typeface="宋体" charset="0"/>
              </a:rPr>
              <a:t>数据集来自网络，是</a:t>
            </a:r>
            <a:r>
              <a:rPr lang="en-US" altLang="zh-CN" sz="1400">
                <a:latin typeface="宋体" charset="0"/>
              </a:rPr>
              <a:t>Github</a:t>
            </a:r>
            <a:r>
              <a:rPr lang="zh-CN" altLang="zh-CN" sz="1400">
                <a:latin typeface="宋体" charset="0"/>
              </a:rPr>
              <a:t>上一个</a:t>
            </a:r>
            <a:r>
              <a:rPr lang="en-US" altLang="zh-CN" sz="1400">
                <a:latin typeface="宋体" charset="0"/>
              </a:rPr>
              <a:t>Fault Diagnosis</a:t>
            </a:r>
            <a:r>
              <a:rPr lang="zh-CN" altLang="zh-CN" sz="1400">
                <a:latin typeface="宋体" charset="0"/>
              </a:rPr>
              <a:t>项目的自带的风力涡轮内部齿轮箱</a:t>
            </a:r>
            <a:r>
              <a:rPr lang="zh-CN" altLang="en-US" sz="1400">
                <a:latin typeface="宋体" charset="0"/>
              </a:rPr>
              <a:t>分类运行数据。</a:t>
            </a:r>
            <a:endParaRPr lang="en-US" altLang="zh-CN" sz="1400">
              <a:latin typeface="宋体" charset="0"/>
            </a:endParaRPr>
          </a:p>
          <a:p>
            <a:pPr marL="0" indent="0" eaLnBrk="1" hangingPunct="1">
              <a:lnSpc>
                <a:spcPct val="150000"/>
              </a:lnSpc>
              <a:buFont typeface="Arial" charset="0"/>
              <a:buNone/>
            </a:pPr>
            <a:r>
              <a:rPr lang="zh-CN" altLang="zh-CN" sz="1400"/>
              <a:t>该数据集内的数据分为两类，即正常运行数据和故障</a:t>
            </a:r>
            <a:r>
              <a:rPr lang="en-US" altLang="zh-CN" sz="1400"/>
              <a:t>/</a:t>
            </a:r>
            <a:r>
              <a:rPr lang="zh-CN" altLang="zh-CN" sz="1400"/>
              <a:t>异常状态下的数据。每一类数据下又按照</a:t>
            </a:r>
            <a:r>
              <a:rPr lang="en-US" altLang="zh-CN" sz="1400"/>
              <a:t>0-90</a:t>
            </a:r>
            <a:r>
              <a:rPr lang="zh-CN" altLang="zh-CN" sz="1400"/>
              <a:t>的不同载荷百分比，每</a:t>
            </a:r>
            <a:r>
              <a:rPr lang="en-US" altLang="zh-CN" sz="1400"/>
              <a:t>10</a:t>
            </a:r>
            <a:r>
              <a:rPr lang="zh-CN" altLang="zh-CN" sz="1400"/>
              <a:t>个百分点负载一个层次分为</a:t>
            </a:r>
            <a:r>
              <a:rPr lang="en-US" altLang="zh-CN" sz="1400"/>
              <a:t>10</a:t>
            </a:r>
            <a:r>
              <a:rPr lang="zh-CN" altLang="zh-CN" sz="1400"/>
              <a:t>种运行状态。合共</a:t>
            </a:r>
            <a:r>
              <a:rPr lang="en-US" altLang="zh-CN" sz="1400"/>
              <a:t>20</a:t>
            </a:r>
            <a:r>
              <a:rPr lang="zh-CN" altLang="zh-CN" sz="1400"/>
              <a:t>个文件，一共</a:t>
            </a:r>
            <a:r>
              <a:rPr lang="en-US" altLang="zh-CN" sz="1400"/>
              <a:t>2021119</a:t>
            </a:r>
            <a:r>
              <a:rPr lang="zh-CN" altLang="zh-CN" sz="1400"/>
              <a:t>条记录，每条记录包括载荷百分比在内一共</a:t>
            </a:r>
            <a:r>
              <a:rPr lang="en-US" altLang="zh-CN" sz="1400"/>
              <a:t>5</a:t>
            </a:r>
            <a:r>
              <a:rPr lang="zh-CN" altLang="zh-CN" sz="1400"/>
              <a:t>个属性。</a:t>
            </a:r>
          </a:p>
          <a:p>
            <a:pPr marL="0" indent="0" eaLnBrk="1" hangingPunct="1">
              <a:lnSpc>
                <a:spcPct val="150000"/>
              </a:lnSpc>
            </a:pPr>
            <a:endParaRPr lang="zh-CN" altLang="en-US" sz="1400">
              <a:latin typeface="宋体" charset="0"/>
            </a:endParaRPr>
          </a:p>
        </p:txBody>
      </p:sp>
      <p:pic>
        <p:nvPicPr>
          <p:cNvPr id="2867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950" y="3698875"/>
            <a:ext cx="426085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p:nvPr/>
        </p:nvPicPr>
        <p:blipFill>
          <a:blip r:embed="rId3"/>
          <a:stretch>
            <a:fillRect/>
          </a:stretch>
        </p:blipFill>
        <p:spPr>
          <a:xfrm>
            <a:off x="2140299" y="4837520"/>
            <a:ext cx="4260501" cy="1624330"/>
          </a:xfrm>
          <a:prstGeom prst="rect">
            <a:avLst/>
          </a:prstGeom>
          <a:effectLst>
            <a:outerShdw blurRad="50800" dist="50800" dir="5400000" algn="ctr" rotWithShape="0">
              <a:srgbClr val="000000"/>
            </a:outerShdw>
            <a:reflection endPos="0" dist="50800" dir="5400000" sy="-100000" algn="bl" rotWithShape="0"/>
            <a:softEdge rad="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628650" y="808038"/>
            <a:ext cx="7886700" cy="1325562"/>
          </a:xfrm>
        </p:spPr>
        <p:txBody>
          <a:bodyPr/>
          <a:lstStyle/>
          <a:p>
            <a:pPr eaLnBrk="1" hangingPunct="1"/>
            <a:r>
              <a:rPr lang="en-US" altLang="zh-CN"/>
              <a:t>3.2 </a:t>
            </a:r>
            <a:r>
              <a:rPr lang="zh-CN" altLang="en-US"/>
              <a:t>连续数据离散化</a:t>
            </a:r>
          </a:p>
        </p:txBody>
      </p:sp>
      <p:sp>
        <p:nvSpPr>
          <p:cNvPr id="29698" name="内容占位符 2"/>
          <p:cNvSpPr>
            <a:spLocks noGrp="1"/>
          </p:cNvSpPr>
          <p:nvPr>
            <p:ph idx="1"/>
          </p:nvPr>
        </p:nvSpPr>
        <p:spPr/>
        <p:txBody>
          <a:bodyPr/>
          <a:lstStyle/>
          <a:p>
            <a:pPr eaLnBrk="1" hangingPunct="1"/>
            <a:r>
              <a:rPr lang="zh-CN" altLang="en-US"/>
              <a:t>画个图，从巨多分支到少数几个区间分支。</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628650" y="787400"/>
            <a:ext cx="7886700" cy="1325563"/>
          </a:xfrm>
        </p:spPr>
        <p:txBody>
          <a:bodyPr/>
          <a:lstStyle/>
          <a:p>
            <a:pPr eaLnBrk="1" hangingPunct="1"/>
            <a:r>
              <a:rPr lang="en-US" altLang="zh-CN"/>
              <a:t>3.3 </a:t>
            </a:r>
            <a:r>
              <a:rPr lang="zh-CN" altLang="en-US"/>
              <a:t>决策树模型实现</a:t>
            </a:r>
          </a:p>
        </p:txBody>
      </p:sp>
      <p:sp>
        <p:nvSpPr>
          <p:cNvPr id="31746" name="内容占位符 2"/>
          <p:cNvSpPr>
            <a:spLocks noGrp="1"/>
          </p:cNvSpPr>
          <p:nvPr>
            <p:ph idx="1"/>
          </p:nvPr>
        </p:nvSpPr>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628650" y="766763"/>
            <a:ext cx="7886700" cy="1325562"/>
          </a:xfrm>
        </p:spPr>
        <p:txBody>
          <a:bodyPr/>
          <a:lstStyle/>
          <a:p>
            <a:pPr eaLnBrk="1" hangingPunct="1"/>
            <a:r>
              <a:rPr lang="en-US" altLang="zh-CN"/>
              <a:t>3.4 </a:t>
            </a:r>
            <a:r>
              <a:rPr lang="zh-CN" altLang="en-US"/>
              <a:t>支持向量机模型实现</a:t>
            </a:r>
          </a:p>
        </p:txBody>
      </p:sp>
      <p:sp>
        <p:nvSpPr>
          <p:cNvPr id="32770" name="内容占位符 2"/>
          <p:cNvSpPr>
            <a:spLocks noGrp="1"/>
          </p:cNvSpPr>
          <p:nvPr>
            <p:ph idx="1"/>
          </p:nvPr>
        </p:nvSpPr>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628650" y="757238"/>
            <a:ext cx="7886700" cy="1325562"/>
          </a:xfrm>
        </p:spPr>
        <p:txBody>
          <a:bodyPr/>
          <a:lstStyle/>
          <a:p>
            <a:pPr eaLnBrk="1" hangingPunct="1"/>
            <a:r>
              <a:rPr lang="en-US" altLang="zh-CN"/>
              <a:t>3.5 </a:t>
            </a:r>
            <a:r>
              <a:rPr lang="zh-CN" altLang="en-US"/>
              <a:t>人机交互界面设计</a:t>
            </a:r>
          </a:p>
        </p:txBody>
      </p:sp>
      <p:sp>
        <p:nvSpPr>
          <p:cNvPr id="33794" name="内容占位符 2"/>
          <p:cNvSpPr>
            <a:spLocks noGrp="1"/>
          </p:cNvSpPr>
          <p:nvPr>
            <p:ph idx="1"/>
          </p:nvPr>
        </p:nvSpPr>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628650" y="796925"/>
            <a:ext cx="7886700" cy="1325563"/>
          </a:xfrm>
        </p:spPr>
        <p:txBody>
          <a:bodyPr/>
          <a:lstStyle/>
          <a:p>
            <a:pPr eaLnBrk="1" hangingPunct="1"/>
            <a:r>
              <a:rPr lang="en-US" altLang="zh-CN"/>
              <a:t>4. </a:t>
            </a:r>
            <a:r>
              <a:rPr lang="zh-CN" altLang="en-US"/>
              <a:t>性能分析</a:t>
            </a:r>
          </a:p>
        </p:txBody>
      </p:sp>
      <p:sp>
        <p:nvSpPr>
          <p:cNvPr id="34818" name="矩形 3"/>
          <p:cNvSpPr>
            <a:spLocks noChangeArrowheads="1"/>
          </p:cNvSpPr>
          <p:nvPr/>
        </p:nvSpPr>
        <p:spPr bwMode="auto">
          <a:xfrm>
            <a:off x="919163" y="1839913"/>
            <a:ext cx="7596187"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a:lnSpc>
                <a:spcPct val="150000"/>
              </a:lnSpc>
              <a:spcBef>
                <a:spcPct val="0"/>
              </a:spcBef>
              <a:buFontTx/>
              <a:buNone/>
            </a:pPr>
            <a:r>
              <a:rPr lang="zh-CN" altLang="zh-CN" sz="1600" dirty="0" smtClean="0"/>
              <a:t>测试集的获取的方式有几种，本次采用</a:t>
            </a:r>
            <a:r>
              <a:rPr lang="en-US" altLang="zh-CN" sz="1600" dirty="0" smtClean="0"/>
              <a:t>“</a:t>
            </a:r>
            <a:r>
              <a:rPr lang="zh-CN" altLang="zh-CN" sz="1600" dirty="0" smtClean="0"/>
              <a:t>留出法</a:t>
            </a:r>
            <a:r>
              <a:rPr lang="en-US" altLang="zh-CN" sz="1600" dirty="0" smtClean="0"/>
              <a:t>”</a:t>
            </a:r>
            <a:r>
              <a:rPr lang="zh-CN" altLang="zh-CN" sz="1600" dirty="0" smtClean="0"/>
              <a:t>。即将一个样本集</a:t>
            </a:r>
            <a:r>
              <a:rPr lang="en-US" altLang="zh-CN" sz="1600" dirty="0" smtClean="0"/>
              <a:t>D</a:t>
            </a:r>
            <a:r>
              <a:rPr lang="zh-CN" altLang="zh-CN" sz="1600" dirty="0" smtClean="0"/>
              <a:t>划分为两个，一个作为模型训练集</a:t>
            </a:r>
            <a:r>
              <a:rPr lang="en-US" altLang="zh-CN" sz="1600" dirty="0" smtClean="0"/>
              <a:t>S</a:t>
            </a:r>
            <a:r>
              <a:rPr lang="zh-CN" altLang="zh-CN" sz="1600" dirty="0" smtClean="0"/>
              <a:t>，一个作为模型测试集</a:t>
            </a:r>
            <a:r>
              <a:rPr lang="en-US" altLang="zh-CN" sz="1600" dirty="0" smtClean="0"/>
              <a:t>T</a:t>
            </a:r>
            <a:r>
              <a:rPr lang="zh-CN" altLang="zh-CN" sz="1600" dirty="0" smtClean="0"/>
              <a:t>，满足</a:t>
            </a:r>
            <a:r>
              <a:rPr lang="en-US" altLang="zh-CN" sz="1600" dirty="0" smtClean="0"/>
              <a:t>D=S</a:t>
            </a:r>
            <a:r>
              <a:rPr lang="zh-CN" altLang="zh-CN" sz="1600" dirty="0" smtClean="0"/>
              <a:t>∪</a:t>
            </a:r>
            <a:r>
              <a:rPr lang="en-US" altLang="zh-CN" sz="1600" dirty="0" smtClean="0"/>
              <a:t>T</a:t>
            </a:r>
            <a:r>
              <a:rPr lang="zh-CN" altLang="zh-CN" sz="1600" dirty="0" smtClean="0"/>
              <a:t>且</a:t>
            </a:r>
            <a:r>
              <a:rPr lang="en-US" altLang="zh-CN" sz="1600" dirty="0" smtClean="0"/>
              <a:t>S∩T=∅</a:t>
            </a:r>
            <a:r>
              <a:rPr lang="zh-CN" altLang="zh-CN" sz="1600" dirty="0" smtClean="0"/>
              <a:t>，常见的划分方式为分层抽样数据后取出三分之一到五分之一作为测试集。这一点模型通过</a:t>
            </a:r>
            <a:r>
              <a:rPr lang="en-US" altLang="zh-CN" sz="1600" dirty="0" smtClean="0"/>
              <a:t>Parameter</a:t>
            </a:r>
            <a:r>
              <a:rPr lang="zh-CN" altLang="zh-CN" sz="1600" dirty="0" smtClean="0"/>
              <a:t>这个类中的静态变量来定义。</a:t>
            </a:r>
            <a:endParaRPr lang="zh-CN" altLang="zh-CN"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628650" y="717550"/>
            <a:ext cx="7886700" cy="1325563"/>
          </a:xfrm>
        </p:spPr>
        <p:txBody>
          <a:bodyPr/>
          <a:lstStyle/>
          <a:p>
            <a:pPr eaLnBrk="1" hangingPunct="1"/>
            <a:r>
              <a:rPr lang="en-US" altLang="zh-CN"/>
              <a:t>4.1 </a:t>
            </a:r>
            <a:r>
              <a:rPr lang="zh-CN" altLang="en-US"/>
              <a:t>性能度量</a:t>
            </a:r>
          </a:p>
        </p:txBody>
      </p:sp>
      <p:pic>
        <p:nvPicPr>
          <p:cNvPr id="5" name="图片 4"/>
          <p:cNvPicPr>
            <a:picLocks noChangeAspect="1"/>
          </p:cNvPicPr>
          <p:nvPr/>
        </p:nvPicPr>
        <p:blipFill>
          <a:blip r:embed="rId3"/>
          <a:stretch>
            <a:fillRect/>
          </a:stretch>
        </p:blipFill>
        <p:spPr>
          <a:xfrm>
            <a:off x="628650" y="1634717"/>
            <a:ext cx="3042397" cy="2330455"/>
          </a:xfrm>
          <a:prstGeom prst="rect">
            <a:avLst/>
          </a:prstGeom>
        </p:spPr>
      </p:pic>
      <p:pic>
        <p:nvPicPr>
          <p:cNvPr id="7" name="图片 6"/>
          <p:cNvPicPr>
            <a:picLocks noChangeAspect="1"/>
          </p:cNvPicPr>
          <p:nvPr/>
        </p:nvPicPr>
        <p:blipFill>
          <a:blip r:embed="rId4"/>
          <a:stretch>
            <a:fillRect/>
          </a:stretch>
        </p:blipFill>
        <p:spPr>
          <a:xfrm>
            <a:off x="2901482" y="3864563"/>
            <a:ext cx="3341035" cy="2540521"/>
          </a:xfrm>
          <a:prstGeom prst="rect">
            <a:avLst/>
          </a:prstGeom>
        </p:spPr>
      </p:pic>
      <p:pic>
        <p:nvPicPr>
          <p:cNvPr id="8" name="图片 7"/>
          <p:cNvPicPr>
            <a:picLocks noChangeAspect="1"/>
          </p:cNvPicPr>
          <p:nvPr/>
        </p:nvPicPr>
        <p:blipFill>
          <a:blip r:embed="rId5"/>
          <a:stretch>
            <a:fillRect/>
          </a:stretch>
        </p:blipFill>
        <p:spPr>
          <a:xfrm>
            <a:off x="5497352" y="1634718"/>
            <a:ext cx="3084880" cy="233045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628650" y="777875"/>
            <a:ext cx="7886700" cy="1325563"/>
          </a:xfrm>
        </p:spPr>
        <p:txBody>
          <a:bodyPr/>
          <a:lstStyle/>
          <a:p>
            <a:pPr eaLnBrk="1" hangingPunct="1"/>
            <a:r>
              <a:rPr lang="en-US" altLang="zh-CN"/>
              <a:t>4.2 </a:t>
            </a:r>
            <a:r>
              <a:rPr lang="zh-CN" altLang="en-US"/>
              <a:t>对比分析</a:t>
            </a:r>
          </a:p>
        </p:txBody>
      </p:sp>
      <p:sp>
        <p:nvSpPr>
          <p:cNvPr id="36866" name="内容占位符 2"/>
          <p:cNvSpPr>
            <a:spLocks noGrp="1"/>
          </p:cNvSpPr>
          <p:nvPr>
            <p:ph idx="1"/>
          </p:nvPr>
        </p:nvSpPr>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18092" y="3766405"/>
            <a:ext cx="5592493" cy="707886"/>
          </a:xfrm>
          <a:prstGeom prst="rect">
            <a:avLst/>
          </a:prstGeom>
          <a:noFill/>
        </p:spPr>
        <p:txBody>
          <a:bodyPr wrap="none">
            <a:spAutoFit/>
          </a:bodyPr>
          <a:lstStyle/>
          <a:p>
            <a:pPr algn="ctr">
              <a:defRPr/>
            </a:pPr>
            <a:r>
              <a:rPr lang="en-US" altLang="zh-C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rPr>
              <a:t>Thanks for your listening!</a:t>
            </a:r>
            <a:endParaRPr lang="zh-CN" alt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endParaRPr>
          </a:p>
        </p:txBody>
      </p:sp>
      <p:sp>
        <p:nvSpPr>
          <p:cNvPr id="7" name="矩形 6"/>
          <p:cNvSpPr/>
          <p:nvPr/>
        </p:nvSpPr>
        <p:spPr>
          <a:xfrm>
            <a:off x="0" y="1772719"/>
            <a:ext cx="9144000" cy="1015663"/>
          </a:xfrm>
          <a:prstGeom prst="rect">
            <a:avLst/>
          </a:prstGeom>
          <a:noFill/>
        </p:spPr>
        <p:txBody>
          <a:bodyPr>
            <a:spAutoFit/>
          </a:bodyPr>
          <a:lstStyle/>
          <a:p>
            <a:pPr algn="ctr">
              <a:defRPr/>
            </a:pPr>
            <a:r>
              <a:rPr lang="zh-CN" alt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宋体" panose="02010600030101010101" pitchFamily="2" charset="-122"/>
              </a:rPr>
              <a:t>答辩完毕！</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5"/>
          <p:cNvSpPr txBox="1">
            <a:spLocks noChangeArrowheads="1"/>
          </p:cNvSpPr>
          <p:nvPr/>
        </p:nvSpPr>
        <p:spPr bwMode="auto">
          <a:xfrm>
            <a:off x="1971675" y="1781175"/>
            <a:ext cx="40322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Tx/>
              <a:buNone/>
            </a:pPr>
            <a:r>
              <a:rPr lang="zh-CN" altLang="en-US" sz="5000"/>
              <a:t>内容简介</a:t>
            </a:r>
            <a:endParaRPr lang="en-US" altLang="zh-CN" sz="5000"/>
          </a:p>
          <a:p>
            <a:pPr eaLnBrk="1" hangingPunct="1">
              <a:lnSpc>
                <a:spcPct val="100000"/>
              </a:lnSpc>
              <a:spcBef>
                <a:spcPct val="0"/>
              </a:spcBef>
              <a:buFontTx/>
              <a:buNone/>
            </a:pPr>
            <a:endParaRPr lang="en-US" altLang="zh-CN" sz="5000"/>
          </a:p>
          <a:p>
            <a:pPr eaLnBrk="1" hangingPunct="1">
              <a:lnSpc>
                <a:spcPct val="100000"/>
              </a:lnSpc>
              <a:spcBef>
                <a:spcPct val="0"/>
              </a:spcBef>
              <a:buFontTx/>
              <a:buNone/>
            </a:pPr>
            <a:r>
              <a:rPr lang="zh-CN" altLang="en-US" sz="5000"/>
              <a:t>一、选题背景</a:t>
            </a:r>
            <a:endParaRPr lang="en-US" altLang="zh-CN" sz="5000"/>
          </a:p>
          <a:p>
            <a:pPr eaLnBrk="1" hangingPunct="1">
              <a:lnSpc>
                <a:spcPct val="100000"/>
              </a:lnSpc>
              <a:spcBef>
                <a:spcPct val="0"/>
              </a:spcBef>
              <a:buFontTx/>
              <a:buNone/>
            </a:pPr>
            <a:r>
              <a:rPr lang="zh-CN" altLang="en-US" sz="5000"/>
              <a:t>二、方案设计</a:t>
            </a:r>
            <a:endParaRPr lang="en-US" altLang="zh-CN" sz="5000"/>
          </a:p>
          <a:p>
            <a:pPr eaLnBrk="1" hangingPunct="1">
              <a:lnSpc>
                <a:spcPct val="100000"/>
              </a:lnSpc>
              <a:spcBef>
                <a:spcPct val="0"/>
              </a:spcBef>
              <a:buFontTx/>
              <a:buNone/>
            </a:pPr>
            <a:r>
              <a:rPr lang="zh-CN" altLang="en-US" sz="5000"/>
              <a:t>三、内容设计</a:t>
            </a:r>
            <a:endParaRPr lang="en-US" altLang="zh-CN" sz="5000"/>
          </a:p>
          <a:p>
            <a:pPr eaLnBrk="1" hangingPunct="1">
              <a:lnSpc>
                <a:spcPct val="100000"/>
              </a:lnSpc>
              <a:spcBef>
                <a:spcPct val="0"/>
              </a:spcBef>
              <a:buFontTx/>
              <a:buNone/>
            </a:pPr>
            <a:r>
              <a:rPr lang="zh-CN" altLang="en-US" sz="5000"/>
              <a:t>四、性能分析</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538163" y="666750"/>
            <a:ext cx="7886700" cy="1325563"/>
          </a:xfrm>
        </p:spPr>
        <p:txBody>
          <a:bodyPr/>
          <a:lstStyle/>
          <a:p>
            <a:pPr eaLnBrk="1" hangingPunct="1"/>
            <a:r>
              <a:rPr lang="en-US" altLang="zh-CN"/>
              <a:t>1.1 </a:t>
            </a:r>
            <a:r>
              <a:rPr lang="zh-CN" altLang="en-US"/>
              <a:t>选题背景</a:t>
            </a:r>
          </a:p>
        </p:txBody>
      </p:sp>
      <p:pic>
        <p:nvPicPr>
          <p:cNvPr id="16386" name="内容占位符 7"/>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595438" y="4198938"/>
            <a:ext cx="2217737" cy="1784350"/>
          </a:xfrm>
        </p:spPr>
      </p:pic>
      <p:pic>
        <p:nvPicPr>
          <p:cNvPr id="16387"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2101850"/>
            <a:ext cx="3108325"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19638" y="2101850"/>
            <a:ext cx="2865437"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4197350"/>
            <a:ext cx="260032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右箭头 10"/>
          <p:cNvSpPr/>
          <p:nvPr/>
        </p:nvSpPr>
        <p:spPr>
          <a:xfrm>
            <a:off x="3792538" y="4770438"/>
            <a:ext cx="1190625" cy="517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639763" y="723900"/>
            <a:ext cx="7886700" cy="1325563"/>
          </a:xfrm>
        </p:spPr>
        <p:txBody>
          <a:bodyPr/>
          <a:lstStyle/>
          <a:p>
            <a:pPr eaLnBrk="1" hangingPunct="1"/>
            <a:r>
              <a:rPr lang="en-US" altLang="zh-CN"/>
              <a:t>1.2 </a:t>
            </a:r>
            <a:r>
              <a:rPr lang="zh-CN" altLang="en-US"/>
              <a:t>国内外发展趋势</a:t>
            </a:r>
          </a:p>
        </p:txBody>
      </p:sp>
      <p:pic>
        <p:nvPicPr>
          <p:cNvPr id="1843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1825625"/>
            <a:ext cx="27813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矩形 4"/>
          <p:cNvSpPr>
            <a:spLocks noChangeArrowheads="1"/>
          </p:cNvSpPr>
          <p:nvPr/>
        </p:nvSpPr>
        <p:spPr bwMode="auto">
          <a:xfrm>
            <a:off x="1128713" y="3597275"/>
            <a:ext cx="25447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a:lnSpc>
                <a:spcPct val="100000"/>
              </a:lnSpc>
              <a:spcBef>
                <a:spcPct val="0"/>
              </a:spcBef>
              <a:buFontTx/>
              <a:buNone/>
            </a:pPr>
            <a:r>
              <a:rPr lang="zh-CN" altLang="en-US" sz="1600">
                <a:latin typeface="宋体" charset="0"/>
              </a:rPr>
              <a:t>金风科技公司利用</a:t>
            </a:r>
            <a:r>
              <a:rPr lang="en-US" altLang="zh-CN" sz="1600">
                <a:latin typeface="宋体" charset="0"/>
              </a:rPr>
              <a:t>SCADA</a:t>
            </a:r>
            <a:r>
              <a:rPr lang="zh-CN" altLang="en-US" sz="1600">
                <a:latin typeface="宋体" charset="0"/>
              </a:rPr>
              <a:t>，</a:t>
            </a:r>
            <a:endParaRPr lang="en-US" altLang="zh-CN" sz="1600">
              <a:latin typeface="宋体" charset="0"/>
            </a:endParaRPr>
          </a:p>
          <a:p>
            <a:pPr>
              <a:lnSpc>
                <a:spcPct val="100000"/>
              </a:lnSpc>
              <a:spcBef>
                <a:spcPct val="0"/>
              </a:spcBef>
              <a:buFontTx/>
              <a:buNone/>
            </a:pPr>
            <a:r>
              <a:rPr lang="zh-CN" altLang="zh-CN" sz="1600">
                <a:latin typeface="宋体" charset="0"/>
              </a:rPr>
              <a:t>成功实现</a:t>
            </a:r>
            <a:r>
              <a:rPr lang="zh-CN" altLang="en-US" sz="1600">
                <a:latin typeface="宋体" charset="0"/>
              </a:rPr>
              <a:t>了</a:t>
            </a:r>
            <a:r>
              <a:rPr lang="zh-CN" altLang="zh-CN" sz="1600">
                <a:latin typeface="宋体" charset="0"/>
              </a:rPr>
              <a:t>预测性维护</a:t>
            </a:r>
            <a:endParaRPr lang="zh-CN" altLang="en-US" sz="1600">
              <a:latin typeface="宋体" charset="0"/>
            </a:endParaRPr>
          </a:p>
        </p:txBody>
      </p:sp>
      <p:pic>
        <p:nvPicPr>
          <p:cNvPr id="1843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6363" y="1825625"/>
            <a:ext cx="2887662"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矩形 6"/>
          <p:cNvSpPr>
            <a:spLocks noChangeArrowheads="1"/>
          </p:cNvSpPr>
          <p:nvPr/>
        </p:nvSpPr>
        <p:spPr bwMode="auto">
          <a:xfrm>
            <a:off x="4956175" y="3597275"/>
            <a:ext cx="3878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a:lnSpc>
                <a:spcPct val="100000"/>
              </a:lnSpc>
              <a:spcBef>
                <a:spcPct val="0"/>
              </a:spcBef>
              <a:buFontTx/>
              <a:buNone/>
            </a:pPr>
            <a:r>
              <a:rPr lang="zh-CN" altLang="zh-CN" sz="1600">
                <a:latin typeface="宋体" charset="0"/>
              </a:rPr>
              <a:t>张鹏将卡尔曼滤波器和基于非线性模型</a:t>
            </a:r>
            <a:endParaRPr lang="en-US" altLang="zh-CN" sz="1600">
              <a:latin typeface="宋体" charset="0"/>
            </a:endParaRPr>
          </a:p>
          <a:p>
            <a:pPr>
              <a:lnSpc>
                <a:spcPct val="100000"/>
              </a:lnSpc>
              <a:spcBef>
                <a:spcPct val="0"/>
              </a:spcBef>
              <a:buFontTx/>
              <a:buNone/>
            </a:pPr>
            <a:r>
              <a:rPr lang="zh-CN" altLang="zh-CN" sz="1600">
                <a:latin typeface="宋体" charset="0"/>
              </a:rPr>
              <a:t>相结合的方法</a:t>
            </a:r>
            <a:r>
              <a:rPr lang="zh-CN" altLang="en-US" sz="1600">
                <a:latin typeface="宋体" charset="0"/>
              </a:rPr>
              <a:t>在航空发动机上进行了验证</a:t>
            </a:r>
          </a:p>
        </p:txBody>
      </p:sp>
      <p:pic>
        <p:nvPicPr>
          <p:cNvPr id="18438"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11238" y="4241800"/>
            <a:ext cx="278130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矩形 11"/>
          <p:cNvSpPr>
            <a:spLocks noChangeArrowheads="1"/>
          </p:cNvSpPr>
          <p:nvPr/>
        </p:nvSpPr>
        <p:spPr bwMode="auto">
          <a:xfrm>
            <a:off x="560388" y="5848350"/>
            <a:ext cx="3683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a:lnSpc>
                <a:spcPct val="100000"/>
              </a:lnSpc>
              <a:spcBef>
                <a:spcPct val="0"/>
              </a:spcBef>
              <a:buFontTx/>
              <a:buNone/>
            </a:pPr>
            <a:r>
              <a:rPr lang="zh-CN" altLang="en-US" sz="1600">
                <a:latin typeface="宋体" charset="0"/>
              </a:rPr>
              <a:t>意大利</a:t>
            </a:r>
            <a:r>
              <a:rPr lang="en-US" altLang="zh-CN" sz="1600">
                <a:latin typeface="宋体" charset="0"/>
              </a:rPr>
              <a:t>Pietro Carnaghi</a:t>
            </a:r>
            <a:r>
              <a:rPr lang="zh-CN" altLang="en-US" sz="1600">
                <a:latin typeface="宋体" charset="0"/>
              </a:rPr>
              <a:t>公司</a:t>
            </a:r>
            <a:r>
              <a:rPr lang="en-US" altLang="zh-CN" sz="1600">
                <a:latin typeface="宋体" charset="0"/>
              </a:rPr>
              <a:t>“Trouble shooting”</a:t>
            </a:r>
            <a:r>
              <a:rPr lang="zh-CN" altLang="en-US" sz="1600">
                <a:latin typeface="宋体" charset="0"/>
              </a:rPr>
              <a:t>发现问题并解决故障系统</a:t>
            </a:r>
            <a:endParaRPr lang="en-US" altLang="zh-CN" sz="1600">
              <a:latin typeface="宋体" charset="0"/>
            </a:endParaRPr>
          </a:p>
        </p:txBody>
      </p:sp>
      <p:pic>
        <p:nvPicPr>
          <p:cNvPr id="18440" name="图片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56225" y="4241800"/>
            <a:ext cx="259715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矩形 13"/>
          <p:cNvSpPr>
            <a:spLocks noChangeArrowheads="1"/>
          </p:cNvSpPr>
          <p:nvPr/>
        </p:nvSpPr>
        <p:spPr bwMode="auto">
          <a:xfrm>
            <a:off x="4664075" y="5848350"/>
            <a:ext cx="39798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a:lnSpc>
                <a:spcPct val="100000"/>
              </a:lnSpc>
              <a:spcBef>
                <a:spcPct val="0"/>
              </a:spcBef>
              <a:buFontTx/>
              <a:buNone/>
            </a:pPr>
            <a:r>
              <a:rPr lang="zh-CN" altLang="zh-CN" sz="1600">
                <a:latin typeface="宋体" charset="0"/>
              </a:rPr>
              <a:t>吕勒奥理工大学的</a:t>
            </a:r>
            <a:r>
              <a:rPr lang="en-US" altLang="zh-CN" sz="1600">
                <a:latin typeface="宋体" charset="0"/>
              </a:rPr>
              <a:t>Lianwei Zhang</a:t>
            </a:r>
            <a:r>
              <a:rPr lang="zh-CN" altLang="en-US" sz="1600">
                <a:latin typeface="宋体" charset="0"/>
              </a:rPr>
              <a:t>开发出了</a:t>
            </a:r>
            <a:endParaRPr lang="en-US" altLang="zh-CN" sz="1600">
              <a:latin typeface="宋体" charset="0"/>
            </a:endParaRPr>
          </a:p>
          <a:p>
            <a:pPr>
              <a:lnSpc>
                <a:spcPct val="100000"/>
              </a:lnSpc>
              <a:spcBef>
                <a:spcPct val="0"/>
              </a:spcBef>
              <a:buFontTx/>
              <a:buNone/>
            </a:pPr>
            <a:r>
              <a:rPr lang="zh-CN" altLang="en-US" sz="1600">
                <a:latin typeface="宋体" charset="0"/>
              </a:rPr>
              <a:t>一种</a:t>
            </a:r>
            <a:r>
              <a:rPr lang="zh-CN" altLang="zh-CN" sz="1600">
                <a:latin typeface="宋体" charset="0"/>
              </a:rPr>
              <a:t>基于自适应核密度的异常检测</a:t>
            </a:r>
            <a:r>
              <a:rPr lang="zh-CN" altLang="en-US" sz="1600">
                <a:latin typeface="宋体" charset="0"/>
              </a:rPr>
              <a:t>的</a:t>
            </a:r>
            <a:r>
              <a:rPr lang="zh-CN" altLang="zh-CN" sz="1600">
                <a:latin typeface="宋体" charset="0"/>
              </a:rPr>
              <a:t>方法</a:t>
            </a:r>
            <a:endParaRPr lang="en-US" altLang="zh-CN" sz="1600">
              <a:latin typeface="宋体"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628650" y="787400"/>
            <a:ext cx="7886700" cy="1325563"/>
          </a:xfrm>
        </p:spPr>
        <p:txBody>
          <a:bodyPr/>
          <a:lstStyle/>
          <a:p>
            <a:pPr eaLnBrk="1" hangingPunct="1"/>
            <a:r>
              <a:rPr lang="en-US" altLang="zh-CN"/>
              <a:t>2 </a:t>
            </a:r>
            <a:r>
              <a:rPr lang="zh-CN" altLang="en-US"/>
              <a:t>方案设计</a:t>
            </a:r>
          </a:p>
        </p:txBody>
      </p:sp>
      <p:sp>
        <p:nvSpPr>
          <p:cNvPr id="20482" name="内容占位符 2"/>
          <p:cNvSpPr>
            <a:spLocks noGrp="1"/>
          </p:cNvSpPr>
          <p:nvPr>
            <p:ph idx="1"/>
          </p:nvPr>
        </p:nvSpPr>
        <p:spPr/>
        <p:txBody>
          <a:bodyPr/>
          <a:lstStyle/>
          <a:p>
            <a:pPr marL="0" indent="0" eaLnBrk="1" hangingPunct="1">
              <a:buFont typeface="Arial" charset="0"/>
              <a:buNone/>
            </a:pPr>
            <a:r>
              <a:rPr lang="zh-CN" altLang="en-US"/>
              <a:t>本文全部采用基于数据驱动的故障诊断方式：</a:t>
            </a:r>
            <a:endParaRPr lang="en-US" altLang="zh-CN"/>
          </a:p>
          <a:p>
            <a:pPr marL="0" indent="0" eaLnBrk="1" hangingPunct="1"/>
            <a:endParaRPr lang="en-US" altLang="zh-CN"/>
          </a:p>
          <a:p>
            <a:pPr marL="0" indent="0" eaLnBrk="1" hangingPunct="1"/>
            <a:r>
              <a:rPr lang="zh-CN" altLang="en-US"/>
              <a:t>方案一： 基于决策树算法的故障模型设计</a:t>
            </a:r>
            <a:endParaRPr lang="en-US" altLang="zh-CN"/>
          </a:p>
          <a:p>
            <a:pPr marL="0" indent="0" eaLnBrk="1" hangingPunct="1"/>
            <a:endParaRPr lang="en-US" altLang="zh-CN"/>
          </a:p>
          <a:p>
            <a:pPr marL="0" indent="0" eaLnBrk="1" hangingPunct="1"/>
            <a:r>
              <a:rPr lang="zh-CN" altLang="en-US"/>
              <a:t>方案二： 基于支持向量机的故障模型设计</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628650" y="766763"/>
            <a:ext cx="7886700" cy="1325562"/>
          </a:xfrm>
        </p:spPr>
        <p:txBody>
          <a:bodyPr/>
          <a:lstStyle/>
          <a:p>
            <a:pPr eaLnBrk="1" hangingPunct="1"/>
            <a:r>
              <a:rPr lang="en-US" altLang="zh-CN"/>
              <a:t>2.1 </a:t>
            </a:r>
            <a:r>
              <a:rPr lang="zh-CN" altLang="en-US"/>
              <a:t>故障模型的要求</a:t>
            </a:r>
          </a:p>
        </p:txBody>
      </p:sp>
      <p:sp>
        <p:nvSpPr>
          <p:cNvPr id="22530" name="内容占位符 2"/>
          <p:cNvSpPr>
            <a:spLocks noGrp="1"/>
          </p:cNvSpPr>
          <p:nvPr>
            <p:ph idx="1"/>
          </p:nvPr>
        </p:nvSpPr>
        <p:spPr/>
        <p:txBody>
          <a:bodyPr/>
          <a:lstStyle/>
          <a:p>
            <a:pPr eaLnBrk="1" hangingPunct="1"/>
            <a:r>
              <a:rPr lang="zh-CN" altLang="en-US"/>
              <a:t>故障模型基于历史运行数据建立，减少模型建立过程中对于先验知识的依赖性，并且可以根据实施运行数据进行诊断；</a:t>
            </a:r>
            <a:endParaRPr lang="en-US" altLang="zh-CN"/>
          </a:p>
          <a:p>
            <a:pPr eaLnBrk="1" hangingPunct="1"/>
            <a:endParaRPr lang="en-US" altLang="zh-CN"/>
          </a:p>
          <a:p>
            <a:pPr eaLnBrk="1" hangingPunct="1"/>
            <a:endParaRPr lang="en-US" altLang="zh-CN"/>
          </a:p>
          <a:p>
            <a:pPr eaLnBrk="1" hangingPunct="1"/>
            <a:r>
              <a:rPr lang="zh-CN" altLang="en-US"/>
              <a:t>模型的精度应能够随着数据量的增加而提高。构建模型的数据越多，则模型的泛化能力越强，对于各种实际情况的解读也会更好。</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628650" y="817563"/>
            <a:ext cx="7886700" cy="1325562"/>
          </a:xfrm>
        </p:spPr>
        <p:txBody>
          <a:bodyPr/>
          <a:lstStyle/>
          <a:p>
            <a:pPr eaLnBrk="1" hangingPunct="1"/>
            <a:r>
              <a:rPr lang="en-US" altLang="zh-CN"/>
              <a:t>2.2 </a:t>
            </a:r>
            <a:r>
              <a:rPr lang="zh-CN" altLang="en-US"/>
              <a:t>决策树算法原理</a:t>
            </a:r>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309" t="-1261"/>
            </a:stretch>
          </a:blipFill>
          <a:extLst/>
        </p:spPr>
        <p:txBody>
          <a:bodyPr/>
          <a:lstStyle/>
          <a:p>
            <a:pPr>
              <a:defRPr/>
            </a:pPr>
            <a:r>
              <a:rPr lang="zh-CN" altLang="en-US">
                <a:noFill/>
              </a:rPr>
              <a:t> </a:t>
            </a:r>
          </a:p>
        </p:txBody>
      </p:sp>
      <p:pic>
        <p:nvPicPr>
          <p:cNvPr id="2355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4825" y="2524125"/>
            <a:ext cx="20891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4825" y="3151188"/>
            <a:ext cx="26479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图片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4825" y="4651375"/>
            <a:ext cx="2517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图片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1588" y="5534025"/>
            <a:ext cx="41275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pPr eaLnBrk="1" hangingPunct="1"/>
            <a:endParaRPr lang="zh-CN" altLang="en-US"/>
          </a:p>
        </p:txBody>
      </p:sp>
      <p:sp>
        <p:nvSpPr>
          <p:cNvPr id="25602" name="内容占位符 2"/>
          <p:cNvSpPr>
            <a:spLocks noGrp="1"/>
          </p:cNvSpPr>
          <p:nvPr>
            <p:ph idx="1"/>
          </p:nvPr>
        </p:nvSpPr>
        <p:spPr/>
        <p:txBody>
          <a:bodyPr/>
          <a:lstStyle/>
          <a:p>
            <a:pPr eaLnBrk="1" hangingPunct="1"/>
            <a:r>
              <a:rPr lang="zh-CN" altLang="en-US"/>
              <a:t>画个图吧。用机械设备的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628650" y="796925"/>
            <a:ext cx="7886700" cy="1325563"/>
          </a:xfrm>
        </p:spPr>
        <p:txBody>
          <a:bodyPr/>
          <a:lstStyle/>
          <a:p>
            <a:pPr eaLnBrk="1" hangingPunct="1"/>
            <a:r>
              <a:rPr lang="en-US" altLang="zh-CN"/>
              <a:t>2.2 </a:t>
            </a:r>
            <a:r>
              <a:rPr lang="zh-CN" altLang="en-US"/>
              <a:t>支持向量机算法原理</a:t>
            </a:r>
          </a:p>
        </p:txBody>
      </p:sp>
      <p:pic>
        <p:nvPicPr>
          <p:cNvPr id="4" name="图片 3"/>
          <p:cNvPicPr/>
          <p:nvPr/>
        </p:nvPicPr>
        <p:blipFill>
          <a:blip r:embed="rId2">
            <a:extLst/>
          </a:blip>
          <a:stretch>
            <a:fillRect/>
          </a:stretch>
        </p:blipFill>
        <p:spPr>
          <a:xfrm>
            <a:off x="628649" y="1821339"/>
            <a:ext cx="2687307" cy="2218097"/>
          </a:xfrm>
          <a:prstGeom prst="rect">
            <a:avLst/>
          </a:prstGeom>
          <a:effectLst>
            <a:glow>
              <a:srgbClr val="5B9BD5"/>
            </a:glow>
            <a:outerShdw dir="5100000" sx="39000" sy="39000" algn="ctr" rotWithShape="0">
              <a:srgbClr val="000000">
                <a:alpha val="2000"/>
              </a:srgbClr>
            </a:outerShdw>
            <a:softEdge rad="50800"/>
          </a:effectLst>
        </p:spPr>
      </p:pic>
      <p:pic>
        <p:nvPicPr>
          <p:cNvPr id="26627"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1833563"/>
            <a:ext cx="30384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箭头 5"/>
          <p:cNvSpPr/>
          <p:nvPr/>
        </p:nvSpPr>
        <p:spPr>
          <a:xfrm>
            <a:off x="3787775" y="2513013"/>
            <a:ext cx="995363" cy="422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6629" name="图片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8" y="4365625"/>
            <a:ext cx="23114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矩形 7"/>
          <p:cNvSpPr>
            <a:spLocks noChangeArrowheads="1"/>
          </p:cNvSpPr>
          <p:nvPr/>
        </p:nvSpPr>
        <p:spPr bwMode="auto">
          <a:xfrm>
            <a:off x="3552825" y="3859213"/>
            <a:ext cx="172402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76200" indent="-76200">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a:lnSpc>
                <a:spcPct val="150000"/>
              </a:lnSpc>
              <a:spcBef>
                <a:spcPct val="0"/>
              </a:spcBef>
              <a:buFontTx/>
              <a:buNone/>
            </a:pPr>
            <a:r>
              <a:rPr lang="zh-CN" altLang="en-US" sz="1800">
                <a:latin typeface="Times New Roman" charset="0"/>
              </a:rPr>
              <a:t>线性可分情况</a:t>
            </a:r>
            <a:endParaRPr lang="zh-CN" altLang="zh-CN" sz="1800">
              <a:latin typeface="Times New Roman" charset="0"/>
            </a:endParaRPr>
          </a:p>
        </p:txBody>
      </p:sp>
      <p:sp>
        <p:nvSpPr>
          <p:cNvPr id="26631" name="矩形 8"/>
          <p:cNvSpPr>
            <a:spLocks noChangeArrowheads="1"/>
          </p:cNvSpPr>
          <p:nvPr/>
        </p:nvSpPr>
        <p:spPr bwMode="auto">
          <a:xfrm>
            <a:off x="3709988" y="6186488"/>
            <a:ext cx="19542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76200" indent="-76200">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宋体" charset="0"/>
              </a:defRPr>
            </a:lvl9pPr>
          </a:lstStyle>
          <a:p>
            <a:pPr>
              <a:lnSpc>
                <a:spcPct val="150000"/>
              </a:lnSpc>
              <a:spcBef>
                <a:spcPct val="0"/>
              </a:spcBef>
              <a:buFontTx/>
              <a:buNone/>
            </a:pPr>
            <a:r>
              <a:rPr lang="zh-CN" altLang="en-US" sz="1800">
                <a:latin typeface="Times New Roman" charset="0"/>
              </a:rPr>
              <a:t>线性不可分情况</a:t>
            </a:r>
            <a:endParaRPr lang="zh-CN" altLang="zh-CN" sz="1800">
              <a:latin typeface="Times New Roman" charset="0"/>
            </a:endParaRPr>
          </a:p>
        </p:txBody>
      </p:sp>
      <p:pic>
        <p:nvPicPr>
          <p:cNvPr id="26632"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200" y="4059238"/>
            <a:ext cx="285115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右箭头 10"/>
          <p:cNvSpPr/>
          <p:nvPr/>
        </p:nvSpPr>
        <p:spPr>
          <a:xfrm>
            <a:off x="3787775" y="5065713"/>
            <a:ext cx="995363" cy="422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70</TotalTime>
  <Words>1092</Words>
  <Application>Microsoft Macintosh PowerPoint</Application>
  <PresentationFormat>全屏显示(4:3)</PresentationFormat>
  <Paragraphs>99</Paragraphs>
  <Slides>19</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Calibri</vt:lpstr>
      <vt:lpstr>Calibri Light</vt:lpstr>
      <vt:lpstr>Cambria Math</vt:lpstr>
      <vt:lpstr>Times New Roman</vt:lpstr>
      <vt:lpstr>华文楷体</vt:lpstr>
      <vt:lpstr>华文新魏</vt:lpstr>
      <vt:lpstr>宋体</vt:lpstr>
      <vt:lpstr>Arial</vt:lpstr>
      <vt:lpstr>Office 主题</vt:lpstr>
      <vt:lpstr>毕业设计论文答辩</vt:lpstr>
      <vt:lpstr>PowerPoint 演示文稿</vt:lpstr>
      <vt:lpstr>1.1 选题背景</vt:lpstr>
      <vt:lpstr>1.2 国内外发展趋势</vt:lpstr>
      <vt:lpstr>2 方案设计</vt:lpstr>
      <vt:lpstr>2.1 故障模型的要求</vt:lpstr>
      <vt:lpstr>2.2 决策树算法原理</vt:lpstr>
      <vt:lpstr>PowerPoint 演示文稿</vt:lpstr>
      <vt:lpstr>2.2 支持向量机算法原理</vt:lpstr>
      <vt:lpstr>3. 内容设计</vt:lpstr>
      <vt:lpstr>3.1 数据存取</vt:lpstr>
      <vt:lpstr>3.2 连续数据离散化</vt:lpstr>
      <vt:lpstr>3.3 决策树模型实现</vt:lpstr>
      <vt:lpstr>3.4 支持向量机模型实现</vt:lpstr>
      <vt:lpstr>3.5 人机交互界面设计</vt:lpstr>
      <vt:lpstr>4. 性能分析</vt:lpstr>
      <vt:lpstr>4.1 性能度量</vt:lpstr>
      <vt:lpstr>4.2 对比分析</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毕业设计论文答辩</dc:title>
  <dc:creator>Microsoft Office 用户</dc:creator>
  <cp:lastModifiedBy>Microsoft Office 用户</cp:lastModifiedBy>
  <cp:revision>12</cp:revision>
  <dcterms:created xsi:type="dcterms:W3CDTF">2018-05-27T07:01:08Z</dcterms:created>
  <dcterms:modified xsi:type="dcterms:W3CDTF">2018-05-27T08:12:25Z</dcterms:modified>
</cp:coreProperties>
</file>