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7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0A43B-3A97-4C68-B0F5-36B285BBBE5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63BC-70F9-4DC5-A0B6-D9CB33184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9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ro_Defec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x_Sigma#cite_note-QualityIsStillFree-3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Lean – reduce waste and improve efficiency, SS – remove defects and eliminate variability – both are Japanese influenced, but are still pretty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763BC-70F9-4DC5-A0B6-D9CB33184E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5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inexpensive measure that carries a risk of a slightly higher defect rate may be rejected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more expensive measure that helps to achieve Six Sigma, but adversely affects profitability.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deserve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Zero Defects"/>
              </a:rPr>
              <a:t>defect-free products every time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under the Six Sigma standard, semiconductors which require the flawless etching of millions of tiny circuits onto a single chip are all defective, he claims.</a:t>
            </a:r>
            <a:r>
              <a:rPr lang="en-GB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[30]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763BC-70F9-4DC5-A0B6-D9CB33184E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0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239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17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60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815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AC898-7C0F-475F-A1D9-A79233E4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2A1A00"/>
                </a:solidFill>
              </a:rPr>
              <a:t>Six Sigma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0580-0154-48C8-9279-29730808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solidFill>
                  <a:srgbClr val="F3F3F2"/>
                </a:solidFill>
              </a:rPr>
              <a:t>Like “</a:t>
            </a:r>
            <a:r>
              <a:rPr lang="en-GB" dirty="0" err="1">
                <a:solidFill>
                  <a:srgbClr val="F3F3F2"/>
                </a:solidFill>
              </a:rPr>
              <a:t>ligma</a:t>
            </a:r>
            <a:r>
              <a:rPr lang="en-GB" dirty="0">
                <a:solidFill>
                  <a:srgbClr val="F3F3F2"/>
                </a:solidFill>
              </a:rPr>
              <a:t>” except sig isn’t a verb.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6FC3CA16-B977-4C65-BFF1-6904FD496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BDBCA1-8BD1-4C45-931A-C5038BD2B16F}"/>
              </a:ext>
            </a:extLst>
          </p:cNvPr>
          <p:cNvGrpSpPr/>
          <p:nvPr/>
        </p:nvGrpSpPr>
        <p:grpSpPr>
          <a:xfrm>
            <a:off x="5049707" y="1187886"/>
            <a:ext cx="1367363" cy="3678718"/>
            <a:chOff x="4868334" y="754997"/>
            <a:chExt cx="1367363" cy="36787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C89C8-B681-4AB6-BD88-EB12157B89BA}"/>
                </a:ext>
              </a:extLst>
            </p:cNvPr>
            <p:cNvSpPr txBox="1"/>
            <p:nvPr/>
          </p:nvSpPr>
          <p:spPr>
            <a:xfrm>
              <a:off x="4868334" y="177026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AF4744-D5CD-4CFD-9E15-D72B2CA0F6CF}"/>
                </a:ext>
              </a:extLst>
            </p:cNvPr>
            <p:cNvSpPr txBox="1"/>
            <p:nvPr/>
          </p:nvSpPr>
          <p:spPr>
            <a:xfrm>
              <a:off x="4873338" y="754997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515A05-EF65-4A60-9E9F-3B25351CCA8E}"/>
                </a:ext>
              </a:extLst>
            </p:cNvPr>
            <p:cNvSpPr txBox="1"/>
            <p:nvPr/>
          </p:nvSpPr>
          <p:spPr>
            <a:xfrm>
              <a:off x="4907454" y="2802499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C99E32-4C65-4960-A490-C7604ABBA7D2}"/>
                </a:ext>
              </a:extLst>
            </p:cNvPr>
            <p:cNvSpPr txBox="1"/>
            <p:nvPr/>
          </p:nvSpPr>
          <p:spPr>
            <a:xfrm>
              <a:off x="5753097" y="279163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4BAA6-F840-4BBF-B674-B13D915E314D}"/>
                </a:ext>
              </a:extLst>
            </p:cNvPr>
            <p:cNvSpPr txBox="1"/>
            <p:nvPr/>
          </p:nvSpPr>
          <p:spPr>
            <a:xfrm>
              <a:off x="5753097" y="177026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5A92CF-4738-4255-B342-BE667FF73AF1}"/>
                </a:ext>
              </a:extLst>
            </p:cNvPr>
            <p:cNvSpPr txBox="1"/>
            <p:nvPr/>
          </p:nvSpPr>
          <p:spPr>
            <a:xfrm>
              <a:off x="5753097" y="754997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20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F53A-4102-42F9-8439-2F97AE69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90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E76D-E481-4032-BBA9-11B89A63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applicable to developing safety critical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D3EB-9B70-4A78-8C0D-D551DEE9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972776" cy="3956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/>
              <a:t>Medical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EFCA5E-6338-4A4F-B4FC-14C346E412C4}"/>
              </a:ext>
            </a:extLst>
          </p:cNvPr>
          <p:cNvSpPr txBox="1">
            <a:spLocks/>
          </p:cNvSpPr>
          <p:nvPr/>
        </p:nvSpPr>
        <p:spPr>
          <a:xfrm>
            <a:off x="3171331" y="3326425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Aerospace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451CEB-84C6-4C46-A39C-70640270FF53}"/>
              </a:ext>
            </a:extLst>
          </p:cNvPr>
          <p:cNvSpPr txBox="1">
            <a:spLocks/>
          </p:cNvSpPr>
          <p:nvPr/>
        </p:nvSpPr>
        <p:spPr>
          <a:xfrm>
            <a:off x="5072056" y="2335825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Traineology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C906F5-88F7-4956-914A-5A02DA661988}"/>
              </a:ext>
            </a:extLst>
          </p:cNvPr>
          <p:cNvSpPr txBox="1">
            <a:spLocks/>
          </p:cNvSpPr>
          <p:nvPr/>
        </p:nvSpPr>
        <p:spPr>
          <a:xfrm>
            <a:off x="7500078" y="4590762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F512DD-677D-43DD-93CD-2077136DA13B}"/>
              </a:ext>
            </a:extLst>
          </p:cNvPr>
          <p:cNvSpPr txBox="1">
            <a:spLocks/>
          </p:cNvSpPr>
          <p:nvPr/>
        </p:nvSpPr>
        <p:spPr>
          <a:xfrm>
            <a:off x="3803272" y="4974694"/>
            <a:ext cx="1920519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Hair and Beauty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324946-CA4B-4232-9551-BE2F2A3231BC}"/>
              </a:ext>
            </a:extLst>
          </p:cNvPr>
          <p:cNvSpPr txBox="1">
            <a:spLocks/>
          </p:cNvSpPr>
          <p:nvPr/>
        </p:nvSpPr>
        <p:spPr>
          <a:xfrm>
            <a:off x="9029939" y="2933703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Nuclear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F83ABD-549F-4C01-8D5F-E6011729F006}"/>
              </a:ext>
            </a:extLst>
          </p:cNvPr>
          <p:cNvSpPr txBox="1">
            <a:spLocks/>
          </p:cNvSpPr>
          <p:nvPr/>
        </p:nvSpPr>
        <p:spPr>
          <a:xfrm>
            <a:off x="7274408" y="5846309"/>
            <a:ext cx="4155592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Is space travel aerospace? – Because space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32D726-FD0B-4A4A-B9CA-7E6355CC3C12}"/>
              </a:ext>
            </a:extLst>
          </p:cNvPr>
          <p:cNvSpPr txBox="1">
            <a:spLocks/>
          </p:cNvSpPr>
          <p:nvPr/>
        </p:nvSpPr>
        <p:spPr>
          <a:xfrm>
            <a:off x="6340839" y="3380354"/>
            <a:ext cx="1624992" cy="55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Roller Coasters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3D928B-12F7-42F6-A7CB-1DD5B4034026}"/>
              </a:ext>
            </a:extLst>
          </p:cNvPr>
          <p:cNvSpPr txBox="1">
            <a:spLocks/>
          </p:cNvSpPr>
          <p:nvPr/>
        </p:nvSpPr>
        <p:spPr>
          <a:xfrm>
            <a:off x="1738066" y="4214446"/>
            <a:ext cx="838080" cy="55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Cars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A646F3-F896-434F-8F73-370A116CEAEE}"/>
              </a:ext>
            </a:extLst>
          </p:cNvPr>
          <p:cNvSpPr txBox="1">
            <a:spLocks/>
          </p:cNvSpPr>
          <p:nvPr/>
        </p:nvSpPr>
        <p:spPr>
          <a:xfrm>
            <a:off x="2224454" y="5484071"/>
            <a:ext cx="1227126" cy="55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Parachutes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2E94C0-7CBC-4FB7-9F30-A4D0B8C4EE54}"/>
              </a:ext>
            </a:extLst>
          </p:cNvPr>
          <p:cNvSpPr txBox="1">
            <a:spLocks/>
          </p:cNvSpPr>
          <p:nvPr/>
        </p:nvSpPr>
        <p:spPr>
          <a:xfrm>
            <a:off x="7520905" y="2056525"/>
            <a:ext cx="2238557" cy="55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Infrastructure Systems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D4DD9D-21C7-45B3-A03A-F484C454A9B0}"/>
              </a:ext>
            </a:extLst>
          </p:cNvPr>
          <p:cNvSpPr txBox="1">
            <a:spLocks/>
          </p:cNvSpPr>
          <p:nvPr/>
        </p:nvSpPr>
        <p:spPr>
          <a:xfrm>
            <a:off x="3297180" y="2681078"/>
            <a:ext cx="1189619" cy="55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316656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C0E0-745D-41C2-8F0D-8B86E293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applicable to developing safety critical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BD3-7410-4204-AAF8-DD22A18A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201376" cy="5451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Waterfall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D0863B-F78A-4FD1-ADB1-2AA267F0C5B6}"/>
              </a:ext>
            </a:extLst>
          </p:cNvPr>
          <p:cNvSpPr txBox="1">
            <a:spLocks/>
          </p:cNvSpPr>
          <p:nvPr/>
        </p:nvSpPr>
        <p:spPr>
          <a:xfrm>
            <a:off x="3927469" y="3176956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136A10-503C-4D2D-88F6-C5E285EFF65C}"/>
              </a:ext>
            </a:extLst>
          </p:cNvPr>
          <p:cNvSpPr txBox="1">
            <a:spLocks/>
          </p:cNvSpPr>
          <p:nvPr/>
        </p:nvSpPr>
        <p:spPr>
          <a:xfrm>
            <a:off x="7218724" y="2195148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Proactive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8063E8-FB32-42E4-B1C7-FE9DCAD71E6A}"/>
              </a:ext>
            </a:extLst>
          </p:cNvPr>
          <p:cNvSpPr txBox="1">
            <a:spLocks/>
          </p:cNvSpPr>
          <p:nvPr/>
        </p:nvSpPr>
        <p:spPr>
          <a:xfrm>
            <a:off x="8593494" y="3168163"/>
            <a:ext cx="1684714" cy="74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Late defects unacceptable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DF7B6-9516-4414-A218-7E5BDA98059E}"/>
              </a:ext>
            </a:extLst>
          </p:cNvPr>
          <p:cNvSpPr txBox="1">
            <a:spLocks/>
          </p:cNvSpPr>
          <p:nvPr/>
        </p:nvSpPr>
        <p:spPr>
          <a:xfrm>
            <a:off x="5740151" y="4420778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Customer Focused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EF8E2E-10C9-486E-BBFF-FCC43D570E52}"/>
              </a:ext>
            </a:extLst>
          </p:cNvPr>
          <p:cNvSpPr txBox="1">
            <a:spLocks/>
          </p:cNvSpPr>
          <p:nvPr/>
        </p:nvSpPr>
        <p:spPr>
          <a:xfrm>
            <a:off x="1591408" y="4016332"/>
            <a:ext cx="1723292" cy="80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Many different models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E7DFC1-8571-4163-B80E-02A2872A57E0}"/>
              </a:ext>
            </a:extLst>
          </p:cNvPr>
          <p:cNvSpPr txBox="1">
            <a:spLocks/>
          </p:cNvSpPr>
          <p:nvPr/>
        </p:nvSpPr>
        <p:spPr>
          <a:xfrm>
            <a:off x="8754208" y="5809962"/>
            <a:ext cx="2605454" cy="51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Constant re-evaluation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63ECB7-8F6E-4245-AC7A-E0CE7A68C05F}"/>
              </a:ext>
            </a:extLst>
          </p:cNvPr>
          <p:cNvSpPr txBox="1">
            <a:spLocks/>
          </p:cNvSpPr>
          <p:nvPr/>
        </p:nvSpPr>
        <p:spPr>
          <a:xfrm>
            <a:off x="6471378" y="3176956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Data Driven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F839AA-BECD-44BC-A0E9-9961F7C43BE6}"/>
              </a:ext>
            </a:extLst>
          </p:cNvPr>
          <p:cNvSpPr txBox="1">
            <a:spLocks/>
          </p:cNvSpPr>
          <p:nvPr/>
        </p:nvSpPr>
        <p:spPr>
          <a:xfrm>
            <a:off x="3927469" y="5035089"/>
            <a:ext cx="1201376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Data Driven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77D86C-E334-4A0C-8D1F-F4870170CEEC}"/>
              </a:ext>
            </a:extLst>
          </p:cNvPr>
          <p:cNvSpPr txBox="1">
            <a:spLocks/>
          </p:cNvSpPr>
          <p:nvPr/>
        </p:nvSpPr>
        <p:spPr>
          <a:xfrm>
            <a:off x="6096000" y="5821685"/>
            <a:ext cx="1201376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B34C3E-068E-463C-90EF-630933D1A4D3}"/>
              </a:ext>
            </a:extLst>
          </p:cNvPr>
          <p:cNvSpPr txBox="1">
            <a:spLocks/>
          </p:cNvSpPr>
          <p:nvPr/>
        </p:nvSpPr>
        <p:spPr>
          <a:xfrm>
            <a:off x="6113584" y="5379741"/>
            <a:ext cx="1324708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Certification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FF449C-870D-499B-8EBD-575EB78C0C7A}"/>
              </a:ext>
            </a:extLst>
          </p:cNvPr>
          <p:cNvSpPr txBox="1">
            <a:spLocks/>
          </p:cNvSpPr>
          <p:nvPr/>
        </p:nvSpPr>
        <p:spPr>
          <a:xfrm>
            <a:off x="4973277" y="2286002"/>
            <a:ext cx="1324708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10223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F53A-4102-42F9-8439-2F97AE69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18BC-FD63-4826-9519-AC789D514996}"/>
              </a:ext>
            </a:extLst>
          </p:cNvPr>
          <p:cNvSpPr txBox="1"/>
          <p:nvPr/>
        </p:nvSpPr>
        <p:spPr>
          <a:xfrm>
            <a:off x="1802422" y="26552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Seriously this time.</a:t>
            </a:r>
          </a:p>
        </p:txBody>
      </p:sp>
    </p:spTree>
    <p:extLst>
      <p:ext uri="{BB962C8B-B14F-4D97-AF65-F5344CB8AC3E}">
        <p14:creationId xmlns:p14="http://schemas.microsoft.com/office/powerpoint/2010/main" val="147170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D685-0DC9-47FB-83A4-A02D28C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Six Sigma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533D-2F82-447E-9BAC-8DD17BDF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907584" cy="3593591"/>
          </a:xfrm>
        </p:spPr>
        <p:txBody>
          <a:bodyPr/>
          <a:lstStyle/>
          <a:p>
            <a:r>
              <a:rPr lang="en-GB" dirty="0"/>
              <a:t>What is it</a:t>
            </a:r>
          </a:p>
          <a:p>
            <a:pPr lvl="1"/>
            <a:r>
              <a:rPr lang="en-GB" dirty="0"/>
              <a:t>Set of tools for process improvement</a:t>
            </a:r>
          </a:p>
          <a:p>
            <a:pPr lvl="1"/>
            <a:r>
              <a:rPr lang="en-GB" dirty="0" err="1"/>
              <a:t>Similiar</a:t>
            </a:r>
            <a:r>
              <a:rPr lang="en-GB" dirty="0"/>
              <a:t> to “lean”</a:t>
            </a:r>
          </a:p>
          <a:p>
            <a:r>
              <a:rPr lang="en-GB" dirty="0"/>
              <a:t>Who did it</a:t>
            </a:r>
          </a:p>
          <a:p>
            <a:pPr lvl="1"/>
            <a:r>
              <a:rPr lang="en-GB" dirty="0"/>
              <a:t>Bill Smith at Motorola in 1980</a:t>
            </a:r>
          </a:p>
          <a:p>
            <a:pPr lvl="1"/>
            <a:r>
              <a:rPr lang="en-GB" dirty="0"/>
              <a:t>Jack Welch at GE in 1995</a:t>
            </a:r>
          </a:p>
          <a:p>
            <a:r>
              <a:rPr lang="en-GB" dirty="0"/>
              <a:t>What even is it?</a:t>
            </a:r>
          </a:p>
          <a:p>
            <a:pPr lvl="1"/>
            <a:r>
              <a:rPr lang="en-GB" dirty="0"/>
              <a:t>It means that 99.9999998027% of opportunities are “defect free”</a:t>
            </a:r>
          </a:p>
          <a:p>
            <a:pPr lvl="2"/>
            <a:r>
              <a:rPr lang="en-GB" dirty="0"/>
              <a:t>No more than 3.4 defects per million.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92918B-6B5A-4C54-945C-2E240C092410}"/>
              </a:ext>
            </a:extLst>
          </p:cNvPr>
          <p:cNvSpPr txBox="1">
            <a:spLocks/>
          </p:cNvSpPr>
          <p:nvPr/>
        </p:nvSpPr>
        <p:spPr>
          <a:xfrm>
            <a:off x="8159262" y="2286000"/>
            <a:ext cx="2781060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Etymology</a:t>
            </a:r>
          </a:p>
          <a:p>
            <a:pPr lvl="1"/>
            <a:r>
              <a:rPr lang="el-GR" dirty="0"/>
              <a:t>σ</a:t>
            </a:r>
            <a:r>
              <a:rPr lang="en-GB" dirty="0"/>
              <a:t> = “standard deviation”</a:t>
            </a:r>
          </a:p>
          <a:p>
            <a:pPr lvl="1"/>
            <a:r>
              <a:rPr lang="en-GB" dirty="0"/>
              <a:t>You can exist within a single standard deviation for defects</a:t>
            </a:r>
          </a:p>
          <a:p>
            <a:pPr lvl="1"/>
            <a:r>
              <a:rPr lang="en-GB" dirty="0"/>
              <a:t>OR YOU CAN DO IT 6 TIMES</a:t>
            </a:r>
          </a:p>
          <a:p>
            <a:pPr marL="457200" lvl="1" indent="0">
              <a:buNone/>
            </a:pPr>
            <a:r>
              <a:rPr lang="en-GB" dirty="0"/>
              <a:t>(I have a D in A-Level statistics)</a:t>
            </a:r>
          </a:p>
          <a:p>
            <a:pPr lvl="1"/>
            <a:endParaRPr lang="el-GR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57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E254-49B1-4B63-B541-DBAD778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Methododligies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064B-A47A-421F-8777-B1F5CE28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DMAIC ("duh-may-ick“) Define, Measure,  Analyse, Improve, Control</a:t>
            </a:r>
          </a:p>
          <a:p>
            <a:pPr lvl="1"/>
            <a:r>
              <a:rPr lang="en-GB" dirty="0"/>
              <a:t>Used for projects aimed at improving existing business practices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DMADV ("duh-mad-vee“) Define, Measure, Analyse, Design, Verify</a:t>
            </a:r>
          </a:p>
          <a:p>
            <a:pPr lvl="1"/>
            <a:r>
              <a:rPr lang="en-GB" dirty="0"/>
              <a:t>Used for projects aimed at creating new product or process designs</a:t>
            </a:r>
          </a:p>
        </p:txBody>
      </p:sp>
    </p:spTree>
    <p:extLst>
      <p:ext uri="{BB962C8B-B14F-4D97-AF65-F5344CB8AC3E}">
        <p14:creationId xmlns:p14="http://schemas.microsoft.com/office/powerpoint/2010/main" val="50438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248F-6F7E-49EF-92B7-4B35C90F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FFA-5B5C-46BD-B9D3-FA7F2DCB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6431"/>
            <a:ext cx="10178322" cy="5029200"/>
          </a:xfrm>
        </p:spPr>
        <p:txBody>
          <a:bodyPr>
            <a:normAutofit/>
          </a:bodyPr>
          <a:lstStyle/>
          <a:p>
            <a:r>
              <a:rPr lang="en-GB" dirty="0"/>
              <a:t>Define (the system)</a:t>
            </a:r>
          </a:p>
          <a:p>
            <a:pPr lvl="1"/>
            <a:r>
              <a:rPr lang="en-GB" dirty="0"/>
              <a:t>Voice of the customer and requirements. The project Goals</a:t>
            </a:r>
          </a:p>
          <a:p>
            <a:r>
              <a:rPr lang="en-GB" dirty="0"/>
              <a:t>Measure (key aspects)</a:t>
            </a:r>
          </a:p>
          <a:p>
            <a:pPr lvl="1"/>
            <a:r>
              <a:rPr lang="en-GB" dirty="0"/>
              <a:t>Collect relevant data regarding the current process. The ‘as-is’ process capability</a:t>
            </a:r>
          </a:p>
          <a:p>
            <a:r>
              <a:rPr lang="en-GB" dirty="0"/>
              <a:t>Analyse (the data)</a:t>
            </a:r>
          </a:p>
          <a:p>
            <a:pPr lvl="1"/>
            <a:r>
              <a:rPr lang="en-GB" dirty="0"/>
              <a:t>Investigate and verify cause-and-effect relationships. What are those relationships, make sure all factors have been considered. Why is the defect </a:t>
            </a:r>
            <a:r>
              <a:rPr lang="en-GB" dirty="0" err="1"/>
              <a:t>occuring</a:t>
            </a:r>
            <a:endParaRPr lang="en-GB" dirty="0"/>
          </a:p>
          <a:p>
            <a:r>
              <a:rPr lang="en-GB" dirty="0"/>
              <a:t>Improve (or optimise)</a:t>
            </a:r>
          </a:p>
          <a:p>
            <a:pPr lvl="1"/>
            <a:r>
              <a:rPr lang="en-GB" dirty="0"/>
              <a:t>Based on data analysis using techniques like mistake proofing and standard workflow to improve the current process. Setup pilot runs to establish “Process Capability”</a:t>
            </a:r>
          </a:p>
          <a:p>
            <a:r>
              <a:rPr lang="en-GB" dirty="0"/>
              <a:t>Control (the future)</a:t>
            </a:r>
          </a:p>
          <a:p>
            <a:pPr lvl="1"/>
            <a:r>
              <a:rPr lang="en-GB" dirty="0"/>
              <a:t>Ensure deviations are removed by controlling the future process states to correct defects.</a:t>
            </a:r>
          </a:p>
        </p:txBody>
      </p:sp>
    </p:spTree>
    <p:extLst>
      <p:ext uri="{BB962C8B-B14F-4D97-AF65-F5344CB8AC3E}">
        <p14:creationId xmlns:p14="http://schemas.microsoft.com/office/powerpoint/2010/main" val="23657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733F-9A31-4CE8-9164-0D424D8C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7FAC-CFFC-48DD-8EEF-5FEAFD52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9477"/>
            <a:ext cx="10178322" cy="4308231"/>
          </a:xfrm>
        </p:spPr>
        <p:txBody>
          <a:bodyPr>
            <a:normAutofit fontScale="92500"/>
          </a:bodyPr>
          <a:lstStyle/>
          <a:p>
            <a:r>
              <a:rPr lang="en-GB" dirty="0"/>
              <a:t>Define (design goals)</a:t>
            </a:r>
          </a:p>
          <a:p>
            <a:pPr lvl="1"/>
            <a:r>
              <a:rPr lang="en-GB" dirty="0"/>
              <a:t>That are consistent with customer demands and the “enterprise strategy”</a:t>
            </a:r>
          </a:p>
          <a:p>
            <a:r>
              <a:rPr lang="en-GB" dirty="0"/>
              <a:t>Measure</a:t>
            </a:r>
          </a:p>
          <a:p>
            <a:pPr lvl="1"/>
            <a:r>
              <a:rPr lang="en-GB" dirty="0"/>
              <a:t>And identify Characteristics that are “Critical To Quality”, measure product capabilities, production process capability, and measure risks</a:t>
            </a:r>
          </a:p>
          <a:p>
            <a:r>
              <a:rPr lang="en-GB" dirty="0"/>
              <a:t>Analyse</a:t>
            </a:r>
          </a:p>
          <a:p>
            <a:pPr lvl="1"/>
            <a:r>
              <a:rPr lang="en-GB" dirty="0"/>
              <a:t>To develop and design alternatives</a:t>
            </a:r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An improved alternative, best suited per analysis in the previous step</a:t>
            </a:r>
          </a:p>
          <a:p>
            <a:r>
              <a:rPr lang="en-GB" dirty="0"/>
              <a:t>Verify</a:t>
            </a:r>
          </a:p>
          <a:p>
            <a:pPr lvl="1"/>
            <a:r>
              <a:rPr lang="en-GB" dirty="0"/>
              <a:t>The design, setup pilot runs, implement the production process and hand it over to the process owner(s).</a:t>
            </a:r>
          </a:p>
        </p:txBody>
      </p:sp>
    </p:spTree>
    <p:extLst>
      <p:ext uri="{BB962C8B-B14F-4D97-AF65-F5344CB8AC3E}">
        <p14:creationId xmlns:p14="http://schemas.microsoft.com/office/powerpoint/2010/main" val="28883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3BA6-897C-4D25-A089-2009A2CA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Quality management tools and methods</a:t>
            </a:r>
            <a:br>
              <a:rPr lang="en-GB" b="1" dirty="0"/>
            </a:br>
            <a:br>
              <a:rPr lang="en-GB" dirty="0"/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61167-9DF7-4773-AB2D-A2547E73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729417"/>
            <a:ext cx="10179050" cy="27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DC0C-5C0A-4370-9CA4-C92A6B2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actual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1502-5484-48A4-B766-C52837D4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pros and cons of this quality process? </a:t>
            </a:r>
          </a:p>
          <a:p>
            <a:pPr lvl="1"/>
            <a:r>
              <a:rPr lang="en-GB" dirty="0"/>
              <a:t>Some things</a:t>
            </a:r>
          </a:p>
          <a:p>
            <a:r>
              <a:rPr lang="en-GB" dirty="0"/>
              <a:t>Is it applicable to developing safety critical systems?</a:t>
            </a:r>
          </a:p>
          <a:p>
            <a:pPr lvl="1"/>
            <a:r>
              <a:rPr lang="en-GB" dirty="0"/>
              <a:t>Probably</a:t>
            </a:r>
          </a:p>
        </p:txBody>
      </p:sp>
    </p:spTree>
    <p:extLst>
      <p:ext uri="{BB962C8B-B14F-4D97-AF65-F5344CB8AC3E}">
        <p14:creationId xmlns:p14="http://schemas.microsoft.com/office/powerpoint/2010/main" val="18946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56AE-9E65-43FF-B563-A44DB78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pros and cons of this quality process?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6F54-F1E7-4984-9FE9-CD659D38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2423"/>
            <a:ext cx="4844322" cy="4673192"/>
          </a:xfrm>
        </p:spPr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Quality control is customer Driven</a:t>
            </a:r>
          </a:p>
          <a:p>
            <a:pPr lvl="1"/>
            <a:r>
              <a:rPr lang="en-GB" dirty="0"/>
              <a:t>Addresses the entire process behind the production at each stage (not just the final product)</a:t>
            </a:r>
          </a:p>
          <a:p>
            <a:pPr lvl="1"/>
            <a:r>
              <a:rPr lang="en-GB" dirty="0"/>
              <a:t>Proactive as opposed to reactive; finding issues before they occur instead of waiting for them to crop up</a:t>
            </a:r>
          </a:p>
          <a:p>
            <a:pPr lvl="1"/>
            <a:r>
              <a:rPr lang="en-GB" dirty="0"/>
              <a:t>Very good to have; looks good</a:t>
            </a:r>
          </a:p>
          <a:p>
            <a:pPr lvl="1"/>
            <a:r>
              <a:rPr lang="en-GB" dirty="0"/>
              <a:t>Saves time (</a:t>
            </a:r>
            <a:r>
              <a:rPr lang="en-GB" i="1" dirty="0"/>
              <a:t>and</a:t>
            </a:r>
            <a:r>
              <a:rPr lang="en-GB" dirty="0"/>
              <a:t> money)</a:t>
            </a:r>
          </a:p>
          <a:p>
            <a:pPr lvl="1"/>
            <a:r>
              <a:rPr lang="en-GB" dirty="0"/>
              <a:t>Data driven means issues can be viewed almost in real time</a:t>
            </a:r>
          </a:p>
          <a:p>
            <a:pPr lvl="1"/>
            <a:r>
              <a:rPr lang="en-GB" dirty="0"/>
              <a:t>Skills are spread virally by dedicated teams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15C3DB-3FF4-4E48-8921-B4079269360D}"/>
              </a:ext>
            </a:extLst>
          </p:cNvPr>
          <p:cNvSpPr txBox="1">
            <a:spLocks/>
          </p:cNvSpPr>
          <p:nvPr/>
        </p:nvSpPr>
        <p:spPr>
          <a:xfrm>
            <a:off x="6340839" y="1874516"/>
            <a:ext cx="4844322" cy="4601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</a:t>
            </a:r>
          </a:p>
          <a:p>
            <a:pPr lvl="1"/>
            <a:r>
              <a:rPr lang="en-GB" dirty="0"/>
              <a:t>Rigid and bureaucratic. Can stifle creativity and cause delays.</a:t>
            </a:r>
          </a:p>
          <a:p>
            <a:pPr lvl="1"/>
            <a:r>
              <a:rPr lang="en-GB" dirty="0"/>
              <a:t>Customer driven system can go too far and internal QC that works are skipped just to satisfy Six Sigma.</a:t>
            </a:r>
          </a:p>
          <a:p>
            <a:pPr lvl="1"/>
            <a:r>
              <a:rPr lang="en-GB" dirty="0"/>
              <a:t>Expensive to implement, expensive to train</a:t>
            </a:r>
          </a:p>
          <a:p>
            <a:pPr lvl="1"/>
            <a:r>
              <a:rPr lang="en-GB" dirty="0"/>
              <a:t>Not very AGILE</a:t>
            </a:r>
          </a:p>
          <a:p>
            <a:pPr lvl="1"/>
            <a:r>
              <a:rPr lang="en-GB" dirty="0"/>
              <a:t>Can result in increased expenditure generally</a:t>
            </a:r>
          </a:p>
          <a:p>
            <a:pPr lvl="1"/>
            <a:r>
              <a:rPr lang="en-GB" dirty="0"/>
              <a:t>Can lead to greatly increased overhead</a:t>
            </a:r>
          </a:p>
          <a:p>
            <a:pPr lvl="1"/>
            <a:r>
              <a:rPr lang="en-GB" dirty="0"/>
              <a:t>Relatively limited to safety critical systems</a:t>
            </a:r>
          </a:p>
          <a:p>
            <a:pPr lvl="1"/>
            <a:r>
              <a:rPr lang="en-GB" dirty="0"/>
              <a:t>Systematic academic documentation is poor</a:t>
            </a:r>
          </a:p>
          <a:p>
            <a:pPr lvl="1"/>
            <a:r>
              <a:rPr lang="en-GB" dirty="0"/>
              <a:t>Is really limited to existing processes</a:t>
            </a:r>
          </a:p>
          <a:p>
            <a:pPr lvl="1"/>
            <a:r>
              <a:rPr lang="en-GB" dirty="0"/>
              <a:t>Doesn’t go far enough for complex manufacturing</a:t>
            </a:r>
          </a:p>
          <a:p>
            <a:pPr lvl="1"/>
            <a:r>
              <a:rPr lang="en-GB" dirty="0"/>
              <a:t>Is largely unoriginal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6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3276-2718-47D3-B3D1-589026F8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applicable to developing safety critical systems?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288-85D0-4AF6-A08D-DBF39F97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888559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692</Words>
  <Application>Microsoft Office PowerPoint</Application>
  <PresentationFormat>Widescreen</PresentationFormat>
  <Paragraphs>114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Impact</vt:lpstr>
      <vt:lpstr>Badge</vt:lpstr>
      <vt:lpstr>Six Sigma</vt:lpstr>
      <vt:lpstr>Introduction to Six Sigma</vt:lpstr>
      <vt:lpstr>Methododligies</vt:lpstr>
      <vt:lpstr>DMAIC</vt:lpstr>
      <vt:lpstr>DMADV</vt:lpstr>
      <vt:lpstr>Quality management tools and methods  </vt:lpstr>
      <vt:lpstr>The actual thing</vt:lpstr>
      <vt:lpstr>What are the pros and cons of this quality process?  </vt:lpstr>
      <vt:lpstr>Is it applicable to developing safety critical systems? </vt:lpstr>
      <vt:lpstr>Questions?</vt:lpstr>
      <vt:lpstr>Is it applicable to developing safety critical systems?</vt:lpstr>
      <vt:lpstr>Is it applicable to developing safety critical systems?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Sigma</dc:title>
  <dc:creator>Harrison Marcks</dc:creator>
  <cp:lastModifiedBy>Harrison Marcks</cp:lastModifiedBy>
  <cp:revision>43</cp:revision>
  <dcterms:created xsi:type="dcterms:W3CDTF">2018-11-12T18:14:11Z</dcterms:created>
  <dcterms:modified xsi:type="dcterms:W3CDTF">2018-11-12T21:13:23Z</dcterms:modified>
</cp:coreProperties>
</file>