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0A43B-3A97-4C68-B0F5-36B285BBBE5C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763BC-70F9-4DC5-A0B6-D9CB33184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790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Lean – reduce waste and improve efficiency, SS – remove defects and eliminate variability – both are Japanese influenced, but are still pretty different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763BC-70F9-4DC5-A0B6-D9CB33184E0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454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BF7FB77-2A18-4912-8855-3219922ABEA4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Harrison Marcks – 14024424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676F05F-8BB7-4421-B736-1C03AF20AB79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602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FB77-2A18-4912-8855-3219922ABEA4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Harrison Marcks – 14024424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F05F-8BB7-4421-B736-1C03AF20AB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37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FB77-2A18-4912-8855-3219922ABEA4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Harrison Marcks – 14024424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F05F-8BB7-4421-B736-1C03AF20AB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66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FB77-2A18-4912-8855-3219922ABEA4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Harrison Marcks – 14024424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F05F-8BB7-4421-B736-1C03AF20AB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F7FB77-2A18-4912-8855-3219922ABEA4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Harrison Marcks – 14024424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676F05F-8BB7-4421-B736-1C03AF20AB79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22398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FB77-2A18-4912-8855-3219922ABEA4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Harrison Marcks – 14024424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F05F-8BB7-4421-B736-1C03AF20AB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1177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FB77-2A18-4912-8855-3219922ABEA4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Harrison Marcks – 14024424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F05F-8BB7-4421-B736-1C03AF20AB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8605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FB77-2A18-4912-8855-3219922ABEA4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Harrison Marcks – 14024424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F05F-8BB7-4421-B736-1C03AF20AB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12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FB77-2A18-4912-8855-3219922ABEA4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Harrison Marcks – 14024424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F05F-8BB7-4421-B736-1C03AF20AB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70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BF7FB77-2A18-4912-8855-3219922ABEA4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GB" dirty="0"/>
              <a:t>Harrison Marcks – 14024424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676F05F-8BB7-4421-B736-1C03AF20AB7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28159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BF7FB77-2A18-4912-8855-3219922ABEA4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GB" dirty="0"/>
              <a:t>Harrison Marcks – 14024424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676F05F-8BB7-4421-B736-1C03AF20AB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BF7FB77-2A18-4912-8855-3219922ABEA4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 dirty="0"/>
              <a:t>Harrison Marcks – 14024424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676F05F-8BB7-4421-B736-1C03AF20AB79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192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AC898-7C0F-475F-A1D9-A79233E43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927" y="1231894"/>
            <a:ext cx="5490143" cy="4339177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rgbClr val="2A1A00"/>
                </a:solidFill>
              </a:rPr>
              <a:t>Six Sigma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70580-0154-48C8-9279-29730808A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927" y="5660572"/>
            <a:ext cx="6020627" cy="785904"/>
          </a:xfrm>
        </p:spPr>
        <p:txBody>
          <a:bodyPr anchor="ctr">
            <a:normAutofit/>
          </a:bodyPr>
          <a:lstStyle/>
          <a:p>
            <a:pPr algn="l"/>
            <a:r>
              <a:rPr lang="en-GB" dirty="0">
                <a:solidFill>
                  <a:srgbClr val="F3F3F2"/>
                </a:solidFill>
              </a:rPr>
              <a:t>Like “</a:t>
            </a:r>
            <a:r>
              <a:rPr lang="en-GB" dirty="0" err="1">
                <a:solidFill>
                  <a:srgbClr val="F3F3F2"/>
                </a:solidFill>
              </a:rPr>
              <a:t>ligma</a:t>
            </a:r>
            <a:r>
              <a:rPr lang="en-GB" dirty="0">
                <a:solidFill>
                  <a:srgbClr val="F3F3F2"/>
                </a:solidFill>
              </a:rPr>
              <a:t>” except sig isn’t a verb.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Tools">
            <a:extLst>
              <a:ext uri="{FF2B5EF4-FFF2-40B4-BE49-F238E27FC236}">
                <a16:creationId xmlns:a16="http://schemas.microsoft.com/office/drawing/2014/main" id="{6FC3CA16-B977-4C65-BFF1-6904FD496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944" y="1433476"/>
            <a:ext cx="3995592" cy="399559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9BDBCA1-8BD1-4C45-931A-C5038BD2B16F}"/>
              </a:ext>
            </a:extLst>
          </p:cNvPr>
          <p:cNvGrpSpPr/>
          <p:nvPr/>
        </p:nvGrpSpPr>
        <p:grpSpPr>
          <a:xfrm>
            <a:off x="4933963" y="1231894"/>
            <a:ext cx="1367363" cy="3678718"/>
            <a:chOff x="4868334" y="754997"/>
            <a:chExt cx="1367363" cy="36787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2C89C8-B681-4AB6-BD88-EB12157B89BA}"/>
                </a:ext>
              </a:extLst>
            </p:cNvPr>
            <p:cNvSpPr txBox="1"/>
            <p:nvPr/>
          </p:nvSpPr>
          <p:spPr>
            <a:xfrm>
              <a:off x="4868334" y="1770266"/>
              <a:ext cx="4826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000" b="1" dirty="0">
                  <a:latin typeface="Impact" panose="020B0806030902050204" pitchFamily="34" charset="0"/>
                </a:rPr>
                <a:t>σ</a:t>
              </a:r>
              <a:endParaRPr lang="en-GB" sz="10000" dirty="0">
                <a:latin typeface="Impact" panose="020B080603090205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AF4744-D5CD-4CFD-9E15-D72B2CA0F6CF}"/>
                </a:ext>
              </a:extLst>
            </p:cNvPr>
            <p:cNvSpPr txBox="1"/>
            <p:nvPr/>
          </p:nvSpPr>
          <p:spPr>
            <a:xfrm>
              <a:off x="4873338" y="754997"/>
              <a:ext cx="4826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000" b="1" dirty="0">
                  <a:latin typeface="Impact" panose="020B0806030902050204" pitchFamily="34" charset="0"/>
                </a:rPr>
                <a:t>σ</a:t>
              </a:r>
              <a:endParaRPr lang="en-GB" sz="10000" dirty="0">
                <a:latin typeface="Impact" panose="020B080603090205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A515A05-EF65-4A60-9E9F-3B25351CCA8E}"/>
                </a:ext>
              </a:extLst>
            </p:cNvPr>
            <p:cNvSpPr txBox="1"/>
            <p:nvPr/>
          </p:nvSpPr>
          <p:spPr>
            <a:xfrm>
              <a:off x="4907454" y="2802499"/>
              <a:ext cx="4826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000" b="1" dirty="0">
                  <a:latin typeface="Impact" panose="020B0806030902050204" pitchFamily="34" charset="0"/>
                </a:rPr>
                <a:t>σ</a:t>
              </a:r>
              <a:endParaRPr lang="en-GB" sz="10000" dirty="0">
                <a:latin typeface="Impact" panose="020B080603090205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C99E32-4C65-4960-A490-C7604ABBA7D2}"/>
                </a:ext>
              </a:extLst>
            </p:cNvPr>
            <p:cNvSpPr txBox="1"/>
            <p:nvPr/>
          </p:nvSpPr>
          <p:spPr>
            <a:xfrm>
              <a:off x="5753097" y="2791636"/>
              <a:ext cx="4826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000" b="1" dirty="0">
                  <a:latin typeface="Impact" panose="020B0806030902050204" pitchFamily="34" charset="0"/>
                </a:rPr>
                <a:t>σ</a:t>
              </a:r>
              <a:endParaRPr lang="en-GB" sz="10000" dirty="0">
                <a:latin typeface="Impact" panose="020B080603090205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74BAA6-F840-4BBF-B674-B13D915E314D}"/>
                </a:ext>
              </a:extLst>
            </p:cNvPr>
            <p:cNvSpPr txBox="1"/>
            <p:nvPr/>
          </p:nvSpPr>
          <p:spPr>
            <a:xfrm>
              <a:off x="5753097" y="1770266"/>
              <a:ext cx="4826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000" b="1" dirty="0">
                  <a:latin typeface="Impact" panose="020B0806030902050204" pitchFamily="34" charset="0"/>
                </a:rPr>
                <a:t>σ</a:t>
              </a:r>
              <a:endParaRPr lang="en-GB" sz="10000" dirty="0">
                <a:latin typeface="Impact" panose="020B080603090205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45A92CF-4738-4255-B342-BE667FF73AF1}"/>
                </a:ext>
              </a:extLst>
            </p:cNvPr>
            <p:cNvSpPr txBox="1"/>
            <p:nvPr/>
          </p:nvSpPr>
          <p:spPr>
            <a:xfrm>
              <a:off x="5753097" y="754997"/>
              <a:ext cx="4826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000" b="1" dirty="0">
                  <a:latin typeface="Impact" panose="020B0806030902050204" pitchFamily="34" charset="0"/>
                </a:rPr>
                <a:t>σ</a:t>
              </a:r>
              <a:endParaRPr lang="en-GB" sz="10000" dirty="0"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520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D685-0DC9-47FB-83A4-A02D28C2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Six Sigma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8533D-2F82-447E-9BAC-8DD17BDFD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it</a:t>
            </a:r>
          </a:p>
          <a:p>
            <a:pPr lvl="1"/>
            <a:r>
              <a:rPr lang="en-GB" dirty="0"/>
              <a:t>Set of tools for process improvement</a:t>
            </a:r>
          </a:p>
          <a:p>
            <a:pPr lvl="1"/>
            <a:r>
              <a:rPr lang="en-GB" dirty="0" err="1"/>
              <a:t>Similiar</a:t>
            </a:r>
            <a:r>
              <a:rPr lang="en-GB" dirty="0"/>
              <a:t> to “lean”</a:t>
            </a:r>
          </a:p>
          <a:p>
            <a:r>
              <a:rPr lang="en-GB" dirty="0"/>
              <a:t>Who did it</a:t>
            </a:r>
          </a:p>
          <a:p>
            <a:pPr lvl="1"/>
            <a:r>
              <a:rPr lang="en-GB" dirty="0"/>
              <a:t>Bill Smith at Motorola in 1980</a:t>
            </a:r>
          </a:p>
          <a:p>
            <a:pPr lvl="1"/>
            <a:r>
              <a:rPr lang="en-GB" dirty="0"/>
              <a:t>Jack Welch at GE in 1995</a:t>
            </a:r>
          </a:p>
          <a:p>
            <a:r>
              <a:rPr lang="en-GB" dirty="0"/>
              <a:t>What even is it?</a:t>
            </a:r>
          </a:p>
          <a:p>
            <a:pPr lvl="1"/>
            <a:r>
              <a:rPr lang="en-GB" dirty="0"/>
              <a:t>It means that 99.9999998027% of opportunities are “defect free”</a:t>
            </a:r>
          </a:p>
          <a:p>
            <a:pPr lvl="2"/>
            <a:r>
              <a:rPr lang="en-GB" dirty="0"/>
              <a:t>No more than 3.4 defects per million.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1578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4E254-49B1-4B63-B541-DBAD7785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Methododligies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064B-A47A-421F-8777-B1F5CE28D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DMAIC ("duh-may-ick“) Define, Measure,  Analyse, Improve, Control</a:t>
            </a:r>
          </a:p>
          <a:p>
            <a:pPr lvl="1"/>
            <a:r>
              <a:rPr lang="en-GB" dirty="0"/>
              <a:t>Used for projects aimed at improving existing business practices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DMADV ("duh-mad-vee“) Define, Measure, Analyse, Design, Verify</a:t>
            </a:r>
          </a:p>
          <a:p>
            <a:pPr lvl="1"/>
            <a:r>
              <a:rPr lang="en-GB" dirty="0"/>
              <a:t>Used for projects aimed at creating new product or process designs</a:t>
            </a:r>
          </a:p>
        </p:txBody>
      </p:sp>
    </p:spTree>
    <p:extLst>
      <p:ext uri="{BB962C8B-B14F-4D97-AF65-F5344CB8AC3E}">
        <p14:creationId xmlns:p14="http://schemas.microsoft.com/office/powerpoint/2010/main" val="50438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D248F-6F7E-49EF-92B7-4B35C90F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DMAIC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3CFFA-5B5C-46BD-B9D3-FA7F2DCB4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36431"/>
            <a:ext cx="10178322" cy="5029200"/>
          </a:xfrm>
        </p:spPr>
        <p:txBody>
          <a:bodyPr>
            <a:normAutofit/>
          </a:bodyPr>
          <a:lstStyle/>
          <a:p>
            <a:r>
              <a:rPr lang="en-GB" dirty="0"/>
              <a:t>Define (the system)</a:t>
            </a:r>
          </a:p>
          <a:p>
            <a:pPr lvl="1"/>
            <a:r>
              <a:rPr lang="en-GB" dirty="0"/>
              <a:t>Voice of the customer and requirements. The project Goals</a:t>
            </a:r>
          </a:p>
          <a:p>
            <a:r>
              <a:rPr lang="en-GB" dirty="0"/>
              <a:t>Measure (key aspects)</a:t>
            </a:r>
          </a:p>
          <a:p>
            <a:pPr lvl="1"/>
            <a:r>
              <a:rPr lang="en-GB" dirty="0"/>
              <a:t>Collect relevant data regarding the current process. The ‘as-is’ process capability</a:t>
            </a:r>
          </a:p>
          <a:p>
            <a:r>
              <a:rPr lang="en-GB" dirty="0"/>
              <a:t>Analyse (the data)</a:t>
            </a:r>
          </a:p>
          <a:p>
            <a:pPr lvl="1"/>
            <a:r>
              <a:rPr lang="en-GB" dirty="0"/>
              <a:t>Investigate and verify cause-and-effect relationships. What are those relationships, make sure all factors have been considered. Why is the defect </a:t>
            </a:r>
            <a:r>
              <a:rPr lang="en-GB" dirty="0" err="1"/>
              <a:t>occuring</a:t>
            </a:r>
            <a:endParaRPr lang="en-GB" dirty="0"/>
          </a:p>
          <a:p>
            <a:r>
              <a:rPr lang="en-GB" dirty="0"/>
              <a:t>Improve (or optimise)</a:t>
            </a:r>
          </a:p>
          <a:p>
            <a:pPr lvl="1"/>
            <a:r>
              <a:rPr lang="en-GB" dirty="0"/>
              <a:t>Based on data analysis using techniques like mistake proofing and standard workflow to improve the current process. Setup pilot runs to establish “Process Capability”</a:t>
            </a:r>
          </a:p>
          <a:p>
            <a:r>
              <a:rPr lang="en-GB" dirty="0"/>
              <a:t>Control (the future)</a:t>
            </a:r>
          </a:p>
          <a:p>
            <a:pPr lvl="1"/>
            <a:r>
              <a:rPr lang="en-GB" dirty="0"/>
              <a:t>Ensure deviations are removed by controlling the future process states to correct defects.</a:t>
            </a:r>
          </a:p>
        </p:txBody>
      </p:sp>
    </p:spTree>
    <p:extLst>
      <p:ext uri="{BB962C8B-B14F-4D97-AF65-F5344CB8AC3E}">
        <p14:creationId xmlns:p14="http://schemas.microsoft.com/office/powerpoint/2010/main" val="236570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733F-9A31-4CE8-9164-0D424D8CA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DMADV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67FAC-CFFC-48DD-8EEF-5FEAFD520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69477"/>
            <a:ext cx="10178322" cy="4308231"/>
          </a:xfrm>
        </p:spPr>
        <p:txBody>
          <a:bodyPr>
            <a:normAutofit fontScale="92500"/>
          </a:bodyPr>
          <a:lstStyle/>
          <a:p>
            <a:r>
              <a:rPr lang="en-GB" dirty="0"/>
              <a:t>Define (design goals)</a:t>
            </a:r>
          </a:p>
          <a:p>
            <a:pPr lvl="1"/>
            <a:r>
              <a:rPr lang="en-GB" dirty="0"/>
              <a:t>That are consistent with customer demands and the “enterprise strategy”</a:t>
            </a:r>
          </a:p>
          <a:p>
            <a:r>
              <a:rPr lang="en-GB" dirty="0"/>
              <a:t>Measure</a:t>
            </a:r>
          </a:p>
          <a:p>
            <a:pPr lvl="1"/>
            <a:r>
              <a:rPr lang="en-GB" dirty="0"/>
              <a:t>And identify Characteristics that are “Critical To Quality”, measure product capabilities, production process capability, and measure risks</a:t>
            </a:r>
          </a:p>
          <a:p>
            <a:r>
              <a:rPr lang="en-GB" dirty="0"/>
              <a:t>Analyse</a:t>
            </a:r>
          </a:p>
          <a:p>
            <a:pPr lvl="1"/>
            <a:r>
              <a:rPr lang="en-GB" dirty="0"/>
              <a:t>To develop and design alternatives</a:t>
            </a:r>
          </a:p>
          <a:p>
            <a:r>
              <a:rPr lang="en-GB" dirty="0"/>
              <a:t>Design</a:t>
            </a:r>
          </a:p>
          <a:p>
            <a:pPr lvl="1"/>
            <a:r>
              <a:rPr lang="en-GB" dirty="0"/>
              <a:t>An improved alternative, best suited per analysis in the previous step</a:t>
            </a:r>
          </a:p>
          <a:p>
            <a:r>
              <a:rPr lang="en-GB" dirty="0"/>
              <a:t>Verify</a:t>
            </a:r>
          </a:p>
          <a:p>
            <a:pPr lvl="1"/>
            <a:r>
              <a:rPr lang="en-GB" dirty="0"/>
              <a:t>The design, setup pilot runs, implement the production process and hand it over to the process owner(s).</a:t>
            </a:r>
          </a:p>
        </p:txBody>
      </p:sp>
    </p:spTree>
    <p:extLst>
      <p:ext uri="{BB962C8B-B14F-4D97-AF65-F5344CB8AC3E}">
        <p14:creationId xmlns:p14="http://schemas.microsoft.com/office/powerpoint/2010/main" val="2888332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BDC0C-5C0A-4370-9CA4-C92A6B28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actual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11502-5484-48A4-B766-C52837D4E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the pros and cons of this quality process? </a:t>
            </a:r>
          </a:p>
          <a:p>
            <a:pPr lvl="1"/>
            <a:r>
              <a:rPr lang="en-GB" dirty="0"/>
              <a:t>Some things</a:t>
            </a:r>
          </a:p>
          <a:p>
            <a:r>
              <a:rPr lang="en-GB" dirty="0"/>
              <a:t>Is it applicable to developing safety critical systems?</a:t>
            </a:r>
          </a:p>
          <a:p>
            <a:pPr lvl="1"/>
            <a:r>
              <a:rPr lang="en-GB"/>
              <a:t>Probably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460977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373</Words>
  <Application>Microsoft Office PowerPoint</Application>
  <PresentationFormat>Widescreen</PresentationFormat>
  <Paragraphs>54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Impact</vt:lpstr>
      <vt:lpstr>Badge</vt:lpstr>
      <vt:lpstr>Six Sigma</vt:lpstr>
      <vt:lpstr>Introduction to Six Sigma</vt:lpstr>
      <vt:lpstr>Methododligies</vt:lpstr>
      <vt:lpstr>DMAIC</vt:lpstr>
      <vt:lpstr>DMADV</vt:lpstr>
      <vt:lpstr>The actual thing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Six Sigma</dc:title>
  <dc:creator>Harrison Marcks</dc:creator>
  <cp:lastModifiedBy>Harrison Marcks</cp:lastModifiedBy>
  <cp:revision>23</cp:revision>
  <dcterms:created xsi:type="dcterms:W3CDTF">2018-11-12T18:14:11Z</dcterms:created>
  <dcterms:modified xsi:type="dcterms:W3CDTF">2018-11-12T18:57:21Z</dcterms:modified>
</cp:coreProperties>
</file>