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7137cdb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7137cdb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7137cdb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97137cdb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7137cdb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97137cdb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97137cdb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97137cdb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it’s more cost effective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97137cd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97137cd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7137cdb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97137cd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worst stage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7137cdb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7137cdb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7137cdb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7137cdb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97137cdb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97137cdb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97137cdb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97137cdb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93ea4bca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93ea4bca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7137cdb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7137cdb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rgbClr val="FFFFFF"/>
                </a:highlight>
              </a:rPr>
              <a:t>create reliable environments, where products, services and departments are proactive, efficient and productive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97137cdb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97137cdb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97137cdb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97137cdb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97137cdb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97137cdb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97137cdb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97137cdb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http://staff.itee.uq.edu.au/pal/defsafe/Publications/INCOSE2002.pdf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7137cdb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7137cdb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http://staff.itee.uq.edu.au/pal/defsafe/Publications/INCOSE2002.pdf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97137cdb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97137cdb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93ea4bca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93ea4bca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3ea4bca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93ea4bca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93ea4bca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93ea4bca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93ea4bca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93ea4bca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93ea4bcab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93ea4bca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93ea4bcab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93ea4bca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97137cd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97137cd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CMMI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Capability Maturity Model Integration</a:t>
            </a:r>
            <a:endParaRPr sz="3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 Steer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42050" y="648450"/>
            <a:ext cx="85206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/>
              <a:t>SCAMPI</a:t>
            </a:r>
            <a:endParaRPr b="1" sz="3700"/>
          </a:p>
        </p:txBody>
      </p:sp>
      <p:sp>
        <p:nvSpPr>
          <p:cNvPr id="114" name="Google Shape;114;p22"/>
          <p:cNvSpPr txBox="1"/>
          <p:nvPr/>
        </p:nvSpPr>
        <p:spPr>
          <a:xfrm>
            <a:off x="2134200" y="2895750"/>
            <a:ext cx="48756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 official appraisal method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Made up of </a:t>
            </a:r>
            <a:r>
              <a:rPr b="1" lang="en-GB" sz="2600"/>
              <a:t>three</a:t>
            </a:r>
            <a:r>
              <a:rPr lang="en-GB" sz="2600"/>
              <a:t> classes:</a:t>
            </a:r>
            <a:endParaRPr sz="2600"/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A, B and C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SCAMPI </a:t>
            </a:r>
            <a:r>
              <a:rPr b="1" lang="en-GB"/>
              <a:t>A</a:t>
            </a:r>
            <a:endParaRPr b="1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most </a:t>
            </a:r>
            <a:r>
              <a:rPr lang="en-GB"/>
              <a:t>rigorous</a:t>
            </a:r>
            <a:r>
              <a:rPr lang="en-GB"/>
              <a:t> </a:t>
            </a:r>
            <a:r>
              <a:rPr lang="en-GB"/>
              <a:t>appraisal</a:t>
            </a:r>
            <a:r>
              <a:rPr lang="en-GB"/>
              <a:t> method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useful after multiple processes have been implemented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Provides a benchmark for businesses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only SCAMPI level that results in an official rating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 must be performed by a ‘certified lead appraiser’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This person will be part of an on-site </a:t>
            </a:r>
            <a:r>
              <a:rPr lang="en-GB"/>
              <a:t>appraisal</a:t>
            </a:r>
            <a:r>
              <a:rPr lang="en-GB"/>
              <a:t> team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SCAMPI </a:t>
            </a:r>
            <a:r>
              <a:rPr b="1" lang="en-GB"/>
              <a:t>B</a:t>
            </a:r>
            <a:endParaRPr b="1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Less formal the </a:t>
            </a:r>
            <a:r>
              <a:rPr b="1" lang="en-GB"/>
              <a:t>SCAMPI A</a:t>
            </a:r>
            <a:endParaRPr b="1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Helps find a target CMMI </a:t>
            </a:r>
            <a:r>
              <a:rPr lang="en-GB"/>
              <a:t>maturity</a:t>
            </a:r>
            <a:r>
              <a:rPr lang="en-GB"/>
              <a:t> level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Predict success for evaluated practices 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Helps businesses understand where they are in the maturity process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SCAMPI </a:t>
            </a:r>
            <a:r>
              <a:rPr b="1" lang="en-GB"/>
              <a:t>C</a:t>
            </a:r>
            <a:endParaRPr b="1"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is the </a:t>
            </a:r>
            <a:r>
              <a:rPr lang="en-GB"/>
              <a:t>shortest</a:t>
            </a:r>
            <a:r>
              <a:rPr lang="en-GB"/>
              <a:t>, most flexible and less </a:t>
            </a:r>
            <a:r>
              <a:rPr lang="en-GB"/>
              <a:t>expensive</a:t>
            </a:r>
            <a:r>
              <a:rPr lang="en-GB"/>
              <a:t> than </a:t>
            </a:r>
            <a:r>
              <a:rPr b="1" lang="en-GB"/>
              <a:t>SCAMPI</a:t>
            </a:r>
            <a:r>
              <a:rPr lang="en-GB"/>
              <a:t> </a:t>
            </a:r>
            <a:r>
              <a:rPr b="1" lang="en-GB"/>
              <a:t>A</a:t>
            </a:r>
            <a:r>
              <a:rPr lang="en-GB"/>
              <a:t> and </a:t>
            </a:r>
            <a:r>
              <a:rPr b="1" lang="en-GB"/>
              <a:t>B</a:t>
            </a:r>
            <a:endParaRPr b="1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Designed to </a:t>
            </a:r>
            <a:r>
              <a:rPr lang="en-GB"/>
              <a:t>assess</a:t>
            </a:r>
            <a:r>
              <a:rPr lang="en-GB"/>
              <a:t> a </a:t>
            </a:r>
            <a:r>
              <a:rPr lang="en-GB"/>
              <a:t>business's</a:t>
            </a:r>
            <a:r>
              <a:rPr lang="en-GB"/>
              <a:t> established practices 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And how they will align with CMMI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be used to address organisational and process issues 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Involves more risk than </a:t>
            </a:r>
            <a:r>
              <a:rPr b="1" lang="en-GB"/>
              <a:t>SCAMPI</a:t>
            </a:r>
            <a:r>
              <a:rPr lang="en-GB"/>
              <a:t> </a:t>
            </a:r>
            <a:r>
              <a:rPr b="1" lang="en-GB"/>
              <a:t>A</a:t>
            </a:r>
            <a:r>
              <a:rPr lang="en-GB"/>
              <a:t> and </a:t>
            </a:r>
            <a:r>
              <a:rPr b="1" lang="en-GB"/>
              <a:t>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242050" y="648450"/>
            <a:ext cx="85206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/>
              <a:t>CMMI Maturity Levels</a:t>
            </a:r>
            <a:endParaRPr b="1" sz="3700"/>
          </a:p>
        </p:txBody>
      </p:sp>
      <p:sp>
        <p:nvSpPr>
          <p:cNvPr id="138" name="Google Shape;138;p26"/>
          <p:cNvSpPr txBox="1"/>
          <p:nvPr/>
        </p:nvSpPr>
        <p:spPr>
          <a:xfrm>
            <a:off x="56000" y="1900750"/>
            <a:ext cx="90879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CMMI breaks down organisational </a:t>
            </a:r>
            <a:r>
              <a:rPr lang="en-GB" sz="2500"/>
              <a:t>maturity</a:t>
            </a:r>
            <a:r>
              <a:rPr lang="en-GB" sz="2500"/>
              <a:t> into </a:t>
            </a:r>
            <a:r>
              <a:rPr b="1" lang="en-GB" sz="2500"/>
              <a:t>five</a:t>
            </a:r>
            <a:r>
              <a:rPr lang="en-GB" sz="2500"/>
              <a:t> </a:t>
            </a:r>
            <a:r>
              <a:rPr b="1" lang="en-GB" sz="2500"/>
              <a:t>levels</a:t>
            </a:r>
            <a:r>
              <a:rPr lang="en-GB" sz="2500"/>
              <a:t> 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The goal is to get businesses to the 5th level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At this level they aren’t done with CMMI though…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They focus on </a:t>
            </a:r>
            <a:r>
              <a:rPr lang="en-GB" sz="2500"/>
              <a:t>maintenance</a:t>
            </a:r>
            <a:r>
              <a:rPr lang="en-GB" sz="2500"/>
              <a:t> and regular </a:t>
            </a:r>
            <a:r>
              <a:rPr lang="en-GB" sz="2500"/>
              <a:t>improvements</a:t>
            </a:r>
            <a:r>
              <a:rPr lang="en-GB" sz="2500"/>
              <a:t> </a:t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Level 1: </a:t>
            </a:r>
            <a:r>
              <a:rPr lang="en-GB"/>
              <a:t>Initial 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Processes</a:t>
            </a:r>
            <a:r>
              <a:rPr lang="en-GB"/>
              <a:t> and </a:t>
            </a:r>
            <a:r>
              <a:rPr lang="en-GB"/>
              <a:t>unpredictable</a:t>
            </a:r>
            <a:r>
              <a:rPr lang="en-GB"/>
              <a:t> and reactive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 gets completed, but it’s often delayed and over budget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worst stage for a business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Level 2: </a:t>
            </a:r>
            <a:r>
              <a:rPr lang="en-GB"/>
              <a:t>Managed</a:t>
            </a:r>
            <a:r>
              <a:rPr lang="en-GB"/>
              <a:t> 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is project management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Projects</a:t>
            </a:r>
            <a:r>
              <a:rPr lang="en-GB"/>
              <a:t> are planned, performed, measured and controlled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are still lots of issues to address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Level 3: </a:t>
            </a:r>
            <a:r>
              <a:rPr lang="en-GB"/>
              <a:t>Defined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Businesses are more ‘proactive than reactive’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Organisation</a:t>
            </a:r>
            <a:r>
              <a:rPr lang="en-GB"/>
              <a:t> wide standards are in place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These provide </a:t>
            </a:r>
            <a:r>
              <a:rPr lang="en-GB"/>
              <a:t>guidance</a:t>
            </a:r>
            <a:r>
              <a:rPr lang="en-GB"/>
              <a:t> across </a:t>
            </a:r>
            <a:r>
              <a:rPr lang="en-GB"/>
              <a:t>projects</a:t>
            </a:r>
            <a:r>
              <a:rPr lang="en-GB"/>
              <a:t>, programs etc.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Businesses understand their problems, how to fix them, and the goal for </a:t>
            </a:r>
            <a:r>
              <a:rPr lang="en-GB"/>
              <a:t>improvement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Level 4: </a:t>
            </a:r>
            <a:r>
              <a:rPr lang="en-GB"/>
              <a:t>Quantitatively Managed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</a:t>
            </a:r>
            <a:r>
              <a:rPr lang="en-GB"/>
              <a:t>measured</a:t>
            </a:r>
            <a:r>
              <a:rPr lang="en-GB"/>
              <a:t> and controlled than previous levels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Businesses</a:t>
            </a:r>
            <a:r>
              <a:rPr lang="en-GB"/>
              <a:t> are using data to determine </a:t>
            </a:r>
            <a:r>
              <a:rPr lang="en-GB"/>
              <a:t>predictable</a:t>
            </a:r>
            <a:r>
              <a:rPr lang="en-GB"/>
              <a:t> </a:t>
            </a:r>
            <a:r>
              <a:rPr lang="en-GB"/>
              <a:t>processes</a:t>
            </a:r>
            <a:r>
              <a:rPr lang="en-GB"/>
              <a:t> for stakeholder needs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Ahead of risks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Lots of data driven insight into process </a:t>
            </a:r>
            <a:r>
              <a:rPr lang="en-GB"/>
              <a:t>deficiencies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Level 5: </a:t>
            </a:r>
            <a:r>
              <a:rPr lang="en-GB"/>
              <a:t>Optimising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Organisations processes are stable and </a:t>
            </a:r>
            <a:r>
              <a:rPr lang="en-GB"/>
              <a:t>flexible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Always </a:t>
            </a:r>
            <a:r>
              <a:rPr b="1" lang="en-GB"/>
              <a:t>improving</a:t>
            </a:r>
            <a:r>
              <a:rPr lang="en-GB"/>
              <a:t> and </a:t>
            </a:r>
            <a:r>
              <a:rPr b="1" lang="en-GB"/>
              <a:t>responding to change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organisation is stable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This allows for more ‘agility and innovation’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CMMI?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Process and behavioural a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Streamline process </a:t>
            </a:r>
            <a:r>
              <a:rPr lang="en-GB"/>
              <a:t>improvement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Encourage productive efficient behaviour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Decrease risks in software, products etc.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Capability Maturity Levels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organisation is considered ‘high maturity’ when they reach level 4 and 5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 these levels, they are </a:t>
            </a:r>
            <a:r>
              <a:rPr b="1" lang="en-GB"/>
              <a:t>evolving, adapting </a:t>
            </a:r>
            <a:r>
              <a:rPr lang="en-GB"/>
              <a:t>and </a:t>
            </a:r>
            <a:r>
              <a:rPr b="1" lang="en-GB"/>
              <a:t>growing</a:t>
            </a:r>
            <a:endParaRPr b="1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benefits stakeholders and customers</a:t>
            </a:r>
            <a:endParaRPr/>
          </a:p>
        </p:txBody>
      </p:sp>
      <p:sp>
        <p:nvSpPr>
          <p:cNvPr id="175" name="Google Shape;175;p32"/>
          <p:cNvSpPr/>
          <p:nvPr/>
        </p:nvSpPr>
        <p:spPr>
          <a:xfrm rot="-1165">
            <a:off x="5213810" y="2091168"/>
            <a:ext cx="885600" cy="219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2"/>
          <p:cNvSpPr/>
          <p:nvPr/>
        </p:nvSpPr>
        <p:spPr>
          <a:xfrm rot="-1165">
            <a:off x="6838760" y="1730568"/>
            <a:ext cx="885600" cy="219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/>
        </p:nvSpPr>
        <p:spPr>
          <a:xfrm rot="-900099">
            <a:off x="5542145" y="2061325"/>
            <a:ext cx="2616991" cy="457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This is the goal of CMMI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242050" y="648450"/>
            <a:ext cx="85206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/>
              <a:t>So businesses should use CMMI?</a:t>
            </a:r>
            <a:endParaRPr b="1" sz="3700"/>
          </a:p>
        </p:txBody>
      </p:sp>
      <p:sp>
        <p:nvSpPr>
          <p:cNvPr id="183" name="Google Shape;183;p33"/>
          <p:cNvSpPr txBox="1"/>
          <p:nvPr/>
        </p:nvSpPr>
        <p:spPr>
          <a:xfrm>
            <a:off x="3206350" y="2965425"/>
            <a:ext cx="25920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Maybe not...</a:t>
            </a:r>
            <a:endParaRPr b="1" sz="2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not to use CMMI...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move from US </a:t>
            </a:r>
            <a:r>
              <a:rPr lang="en-GB"/>
              <a:t>government</a:t>
            </a:r>
            <a:r>
              <a:rPr lang="en-GB"/>
              <a:t> to limit variance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Downplays </a:t>
            </a:r>
            <a:r>
              <a:rPr lang="en-GB"/>
              <a:t>uniqueness</a:t>
            </a:r>
            <a:r>
              <a:rPr lang="en-GB"/>
              <a:t> of every software project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Creates and illusion of software </a:t>
            </a:r>
            <a:r>
              <a:rPr lang="en-GB"/>
              <a:t>development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Insert requirements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Out pops software</a:t>
            </a:r>
            <a:endParaRPr sz="14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/>
              <a:t>Teams can’t have unique practices 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/>
              <a:t>This limits a business to </a:t>
            </a:r>
            <a:r>
              <a:rPr b="1" lang="en-GB" sz="1500"/>
              <a:t>Level 2</a:t>
            </a:r>
            <a:endParaRPr b="1" sz="15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500"/>
              <a:t>At </a:t>
            </a:r>
            <a:r>
              <a:rPr b="1" lang="en-GB" sz="1500"/>
              <a:t>level 3 </a:t>
            </a:r>
            <a:r>
              <a:rPr lang="en-GB" sz="1500"/>
              <a:t>processes are characterised for a whole organisation</a:t>
            </a:r>
            <a:endParaRPr sz="15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Businesses use CMMI status to win contracts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Likewise it’s used a sales pitch</a:t>
            </a:r>
            <a:r>
              <a:rPr lang="en-GB" sz="1500"/>
              <a:t> </a:t>
            </a:r>
            <a:r>
              <a:rPr lang="en-GB" sz="2000"/>
              <a:t> </a:t>
            </a:r>
            <a:r>
              <a:rPr lang="en-GB" sz="2000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242050" y="648450"/>
            <a:ext cx="85206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/>
              <a:t>Should we use CMMI for Safety </a:t>
            </a:r>
            <a:r>
              <a:rPr b="1" lang="en-GB" sz="3700"/>
              <a:t>Critical</a:t>
            </a:r>
            <a:r>
              <a:rPr b="1" lang="en-GB" sz="3700"/>
              <a:t> systems?</a:t>
            </a:r>
            <a:endParaRPr b="1" sz="3700"/>
          </a:p>
        </p:txBody>
      </p:sp>
      <p:sp>
        <p:nvSpPr>
          <p:cNvPr id="195" name="Google Shape;195;p35"/>
          <p:cNvSpPr txBox="1"/>
          <p:nvPr/>
        </p:nvSpPr>
        <p:spPr>
          <a:xfrm>
            <a:off x="3206350" y="2965425"/>
            <a:ext cx="25920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Maybe not</a:t>
            </a:r>
            <a:r>
              <a:rPr b="1" lang="en-GB" sz="2700"/>
              <a:t>..</a:t>
            </a:r>
            <a:r>
              <a:rPr b="1" lang="en-GB" sz="2700"/>
              <a:t>.</a:t>
            </a:r>
            <a:endParaRPr b="1" sz="2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CMMI for </a:t>
            </a:r>
            <a:r>
              <a:rPr lang="en-GB"/>
              <a:t>Safety</a:t>
            </a:r>
            <a:r>
              <a:rPr lang="en-GB"/>
              <a:t> </a:t>
            </a:r>
            <a:r>
              <a:rPr lang="en-GB"/>
              <a:t>Critical</a:t>
            </a:r>
            <a:r>
              <a:rPr lang="en-GB"/>
              <a:t> Systems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i="1" lang="en-GB"/>
              <a:t>“</a:t>
            </a:r>
            <a:r>
              <a:rPr i="1" lang="en-GB"/>
              <a:t>CMMI is a </a:t>
            </a:r>
            <a:r>
              <a:rPr i="1" lang="en-GB"/>
              <a:t>genetically</a:t>
            </a:r>
            <a:r>
              <a:rPr i="1" lang="en-GB"/>
              <a:t> structured framework, which requires amplification for specialised areas of software and </a:t>
            </a:r>
            <a:r>
              <a:rPr i="1" lang="en-GB"/>
              <a:t>engineering</a:t>
            </a:r>
            <a:r>
              <a:rPr i="1" lang="en-GB"/>
              <a:t>, such as safety </a:t>
            </a:r>
            <a:r>
              <a:rPr i="1" lang="en-GB"/>
              <a:t>engineering”</a:t>
            </a:r>
            <a:endParaRPr i="1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i="1" lang="en-GB"/>
              <a:t>required</a:t>
            </a:r>
            <a:r>
              <a:rPr lang="en-GB"/>
              <a:t> and </a:t>
            </a:r>
            <a:r>
              <a:rPr i="1" lang="en-GB"/>
              <a:t>expected</a:t>
            </a:r>
            <a:r>
              <a:rPr lang="en-GB"/>
              <a:t> parts of CMMI </a:t>
            </a:r>
            <a:r>
              <a:rPr b="1" lang="en-GB"/>
              <a:t>don’t </a:t>
            </a:r>
            <a:r>
              <a:rPr lang="en-GB"/>
              <a:t>mention safety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Only mentioned in the </a:t>
            </a:r>
            <a:r>
              <a:rPr i="1" lang="en-GB"/>
              <a:t>informative</a:t>
            </a:r>
            <a:r>
              <a:rPr lang="en-GB"/>
              <a:t> parts - and this is slight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Safety critical systems can still be created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CMMI is risky, and using the CMMI framework may prove inadequate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+SAFE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safety extension to CMMI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600"/>
              <a:t>Can be used with CMMI or on it’s own</a:t>
            </a:r>
            <a:endParaRPr sz="12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to </a:t>
            </a:r>
            <a:r>
              <a:rPr lang="en-GB"/>
              <a:t>assess</a:t>
            </a:r>
            <a:r>
              <a:rPr lang="en-GB"/>
              <a:t> suppliers of safety-related systems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Basically a risk management tool</a:t>
            </a:r>
            <a:endParaRPr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Measures can be taken to address weaknesses identified in </a:t>
            </a:r>
            <a:r>
              <a:rPr lang="en-GB" sz="1500"/>
              <a:t>appraisals</a:t>
            </a:r>
            <a:endParaRPr sz="1500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e.g. seeking additional expertise  </a:t>
            </a:r>
            <a:endParaRPr sz="15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+SAFE never intended to be a basis for any certification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There is still no </a:t>
            </a:r>
            <a:r>
              <a:rPr lang="en-GB" sz="1600"/>
              <a:t>guarantee</a:t>
            </a:r>
            <a:r>
              <a:rPr lang="en-GB" sz="1600"/>
              <a:t> +SAFE systems will be </a:t>
            </a:r>
            <a:r>
              <a:rPr lang="en-GB" sz="1600"/>
              <a:t>adequately</a:t>
            </a:r>
            <a:r>
              <a:rPr lang="en-GB" sz="1600"/>
              <a:t> safe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</a:t>
            </a:r>
            <a:r>
              <a:rPr lang="en-GB"/>
              <a:t>eveloped by the Software Engineering Institute at Carnegie Mellon University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Also developed by the US and DoD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Created as tool to improve projects, divisions or organisations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Born from the Software CMM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Developed </a:t>
            </a:r>
            <a:r>
              <a:rPr lang="en-GB"/>
              <a:t>between</a:t>
            </a:r>
            <a:r>
              <a:rPr lang="en-GB"/>
              <a:t> 1987 and 1997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Version 1.1 released in 2002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V1.2 released 2006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V1.3 released 2010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V1.3 currently being replaced by V2.0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V2.0 is being released in phases starting from March 2018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It’s a c</a:t>
            </a:r>
            <a:r>
              <a:rPr lang="en-GB"/>
              <a:t>ommon requirement for US government and DoD software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Currently administered by the CMMI Institute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CMMI </a:t>
            </a:r>
            <a:r>
              <a:rPr lang="en-GB"/>
              <a:t>institute</a:t>
            </a:r>
            <a:r>
              <a:rPr lang="en-GB"/>
              <a:t> is owned by ISACA (</a:t>
            </a:r>
            <a:r>
              <a:rPr lang="en-GB"/>
              <a:t>formerly</a:t>
            </a:r>
            <a:r>
              <a:rPr lang="en-GB"/>
              <a:t> Information Systems Audit and Control Association)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ISACA engages in the development, adoption and use of globally accepted, industry-leading knowledge and practices for information 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CMMI Model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</a:t>
            </a:r>
            <a:r>
              <a:rPr lang="en-GB"/>
              <a:t>tarts with an appraisal process that evaluates three specific areas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Process and service development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Service establishment and management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Product and service acquisition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Improve performance in a business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just a process model...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It’s also a behavioural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model encourages productive and efficient behaviour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Evolution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Designed to combine multiple business maturity models into one framework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first iteration, it was tailored to software engineering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latest versions are broader and can be applied to: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Software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Hardware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Service development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 iteration aims to be easier for businesses to adopt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Aims to be more cost effective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242050" y="648450"/>
            <a:ext cx="85206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/>
              <a:t>Standard CMMI </a:t>
            </a:r>
            <a:r>
              <a:rPr b="1" lang="en-GB" sz="3700"/>
              <a:t>Appraisal</a:t>
            </a:r>
            <a:r>
              <a:rPr b="1" lang="en-GB" sz="3700"/>
              <a:t> Method for Process Improvement </a:t>
            </a:r>
            <a:endParaRPr b="1" sz="3700"/>
          </a:p>
        </p:txBody>
      </p:sp>
      <p:sp>
        <p:nvSpPr>
          <p:cNvPr id="108" name="Google Shape;108;p21"/>
          <p:cNvSpPr txBox="1"/>
          <p:nvPr/>
        </p:nvSpPr>
        <p:spPr>
          <a:xfrm>
            <a:off x="3731200" y="3492750"/>
            <a:ext cx="15423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Or...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