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0" r:id="rId5"/>
    <p:sldId id="261" r:id="rId6"/>
    <p:sldId id="263"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1FA1D-5065-4A00-8D96-EEA3B549F36E}">
          <p14:sldIdLst>
            <p14:sldId id="256"/>
            <p14:sldId id="258"/>
            <p14:sldId id="257"/>
            <p14:sldId id="260"/>
            <p14:sldId id="261"/>
            <p14:sldId id="263"/>
            <p14:sldId id="264"/>
            <p14:sldId id="265"/>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D05DB-16E4-4CCD-B226-C16ACE307E88}" type="datetimeFigureOut">
              <a:rPr lang="en-GB" smtClean="0"/>
              <a:t>14/11/2018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36158-4B5E-4382-96C6-E0BF59F22CBC}" type="slidenum">
              <a:rPr lang="en-GB" smtClean="0"/>
              <a:t>‹#›</a:t>
            </a:fld>
            <a:endParaRPr lang="en-GB"/>
          </a:p>
        </p:txBody>
      </p:sp>
    </p:spTree>
    <p:extLst>
      <p:ext uri="{BB962C8B-B14F-4D97-AF65-F5344CB8AC3E}">
        <p14:creationId xmlns:p14="http://schemas.microsoft.com/office/powerpoint/2010/main" val="133480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PSO: is used for statistical global search and has before been used for neuro fuzzy and NN to solve nonlinear problems</a:t>
            </a:r>
            <a:endParaRPr lang="en-GB" dirty="0"/>
          </a:p>
        </p:txBody>
      </p:sp>
      <p:sp>
        <p:nvSpPr>
          <p:cNvPr id="4" name="Slide Number Placeholder 3"/>
          <p:cNvSpPr>
            <a:spLocks noGrp="1"/>
          </p:cNvSpPr>
          <p:nvPr>
            <p:ph type="sldNum" sz="quarter" idx="5"/>
          </p:nvPr>
        </p:nvSpPr>
        <p:spPr/>
        <p:txBody>
          <a:bodyPr/>
          <a:lstStyle/>
          <a:p>
            <a:fld id="{B4C36158-4B5E-4382-96C6-E0BF59F22CBC}" type="slidenum">
              <a:rPr lang="en-GB" smtClean="0"/>
              <a:t>3</a:t>
            </a:fld>
            <a:endParaRPr lang="en-GB"/>
          </a:p>
        </p:txBody>
      </p:sp>
    </p:spTree>
    <p:extLst>
      <p:ext uri="{BB962C8B-B14F-4D97-AF65-F5344CB8AC3E}">
        <p14:creationId xmlns:p14="http://schemas.microsoft.com/office/powerpoint/2010/main" val="326657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D39A-086C-4E5C-91D4-F4AEFA9D8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1FB28C-A3D3-4A12-9D27-ADAE78CD8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42E239-E77E-4036-97FF-5EAF2B532228}"/>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A79F9FDD-6232-4C60-B3DC-A505F38B2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3EA008-68CD-449C-A6C9-A6B7B77608B8}"/>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153320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CF0-9933-4390-9235-C50E1C9AE5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CACA77-18F7-4D4A-8EFC-E6E84816BC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0E684E-05C9-4626-BF17-1443A0C8B1B1}"/>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59BD61F5-513B-4FB4-8C51-14EB7A2C64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FE234-57AF-4AF2-9964-0844BA1984D9}"/>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32642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0FA84-1862-4BFA-85DD-DC493255B5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1F19AE-AFFC-4C06-9AF8-D43ED9A339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E20EF9-5582-4810-BD2A-44BBC9095A10}"/>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9036E14A-11C5-41CD-9590-919F9B321C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FD09E-7C86-4815-B9D2-0F08C718DBA8}"/>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368687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274F-9CB4-4B55-AD47-84DFEFCABF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B07F65-BA3D-4FF5-9389-686217928E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201A7-8AB2-41AA-93B2-D1199B39E0E5}"/>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F6C8C732-CD9C-41BA-82A5-1DF40BB612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EF4820-A968-453C-A4B8-23D265C51DBC}"/>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206154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FBBD-AC25-489E-B548-85B6C279A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C76ECD-5971-4400-BF66-844CAA9C7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CE8CCF-3174-4124-BB29-F2F6750CFCAC}"/>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C6C7FE57-80B0-4BFD-8FB3-058346E5B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5B8E23-1BED-4AA3-9462-7EA3F28B4DE4}"/>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61697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8705-7E81-45BE-B6D7-AC622CB6A2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719AB7-62F8-4CD8-B997-4BC083331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7CBE0C-97AC-4A1E-B1F0-B51D871C6F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385840-ED64-46BE-9F3A-D5FEAF4F4B4F}"/>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6" name="Footer Placeholder 5">
            <a:extLst>
              <a:ext uri="{FF2B5EF4-FFF2-40B4-BE49-F238E27FC236}">
                <a16:creationId xmlns:a16="http://schemas.microsoft.com/office/drawing/2014/main" id="{FCE7514F-C3FF-4862-ACB4-662D2F46C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603E96-54BB-4824-99F0-566C4A1E040D}"/>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284985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E394-7BFD-4E1B-B6C3-1C104CC1B6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3E92D3-D562-4EBB-A38B-DF6662D9C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43C48A-856F-4B41-A003-2DA772B89E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CE7A8A6-C985-440A-869B-086CC17F0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5536D2-0126-4C73-AFFC-4BDA2A930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1F0E06-76A3-459E-A0D6-D460A5EB9073}"/>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8" name="Footer Placeholder 7">
            <a:extLst>
              <a:ext uri="{FF2B5EF4-FFF2-40B4-BE49-F238E27FC236}">
                <a16:creationId xmlns:a16="http://schemas.microsoft.com/office/drawing/2014/main" id="{A408C24F-90DF-450D-8060-0F62D247D7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324F19-8550-4E19-B747-AF50E70E606B}"/>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172479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2E6A-AFAC-456F-A45C-2EC0EC02DE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93E873-1BED-4811-A9C0-9FAEFDF91754}"/>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4" name="Footer Placeholder 3">
            <a:extLst>
              <a:ext uri="{FF2B5EF4-FFF2-40B4-BE49-F238E27FC236}">
                <a16:creationId xmlns:a16="http://schemas.microsoft.com/office/drawing/2014/main" id="{8336B266-D7E6-43DC-880D-454A5CE5B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16EAF2A-7CCF-46E4-AD15-A5F9F9D78979}"/>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136922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D1747-FFEF-4FFC-83B2-2C1A4BCFB5C4}"/>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3" name="Footer Placeholder 2">
            <a:extLst>
              <a:ext uri="{FF2B5EF4-FFF2-40B4-BE49-F238E27FC236}">
                <a16:creationId xmlns:a16="http://schemas.microsoft.com/office/drawing/2014/main" id="{45D2BF54-747E-4D34-863F-9C339EF8B5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6E2C28-0146-4B12-9D0D-505390ED856A}"/>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383857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CF5F-E58E-46EB-B13C-A83BD04D7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6AA20F-EB45-4CC2-8E09-2A11B8FD3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D14521-1CBA-4FB0-B381-AF660FB93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E843FD-150E-4C84-8E2E-CEA51EC8E224}"/>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6" name="Footer Placeholder 5">
            <a:extLst>
              <a:ext uri="{FF2B5EF4-FFF2-40B4-BE49-F238E27FC236}">
                <a16:creationId xmlns:a16="http://schemas.microsoft.com/office/drawing/2014/main" id="{B3931728-AA1F-4DE6-910C-645551F1B8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16FD26-261D-4D73-BE75-B6166C91BF1B}"/>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142342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D845-73C5-4362-AB32-D6F42EA09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ABA6CB5-AF45-4BEB-8E70-C7917A187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195BDFC-BF18-44A3-AB0A-455420252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4B03F-94F0-4C66-8E48-81B658032312}"/>
              </a:ext>
            </a:extLst>
          </p:cNvPr>
          <p:cNvSpPr>
            <a:spLocks noGrp="1"/>
          </p:cNvSpPr>
          <p:nvPr>
            <p:ph type="dt" sz="half" idx="10"/>
          </p:nvPr>
        </p:nvSpPr>
        <p:spPr/>
        <p:txBody>
          <a:bodyPr/>
          <a:lstStyle/>
          <a:p>
            <a:fld id="{2D3711EF-C493-4F40-ADAB-645811471EF0}" type="datetimeFigureOut">
              <a:rPr lang="en-GB" smtClean="0"/>
              <a:t>14/11/2018</a:t>
            </a:fld>
            <a:endParaRPr lang="en-GB"/>
          </a:p>
        </p:txBody>
      </p:sp>
      <p:sp>
        <p:nvSpPr>
          <p:cNvPr id="6" name="Footer Placeholder 5">
            <a:extLst>
              <a:ext uri="{FF2B5EF4-FFF2-40B4-BE49-F238E27FC236}">
                <a16:creationId xmlns:a16="http://schemas.microsoft.com/office/drawing/2014/main" id="{DD390ECF-3672-4E5D-9C67-1A0335852B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3D7C9B-E060-44A6-81B5-A3CB8FBD6C7F}"/>
              </a:ext>
            </a:extLst>
          </p:cNvPr>
          <p:cNvSpPr>
            <a:spLocks noGrp="1"/>
          </p:cNvSpPr>
          <p:nvPr>
            <p:ph type="sldNum" sz="quarter" idx="12"/>
          </p:nvPr>
        </p:nvSpPr>
        <p:spPr/>
        <p:txBody>
          <a:bodyPr/>
          <a:lstStyle/>
          <a:p>
            <a:fld id="{2FDA9909-1771-4CA3-9504-E424A5A8529F}" type="slidenum">
              <a:rPr lang="en-GB" smtClean="0"/>
              <a:t>‹#›</a:t>
            </a:fld>
            <a:endParaRPr lang="en-GB"/>
          </a:p>
        </p:txBody>
      </p:sp>
    </p:spTree>
    <p:extLst>
      <p:ext uri="{BB962C8B-B14F-4D97-AF65-F5344CB8AC3E}">
        <p14:creationId xmlns:p14="http://schemas.microsoft.com/office/powerpoint/2010/main" val="308922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5796F-C38B-4A66-BB7F-753F30365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1CDB13-9BC1-4EC2-AA91-54C924491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6A25EA-944A-489B-BDEC-6FA5F4CB0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711EF-C493-4F40-ADAB-645811471EF0}" type="datetimeFigureOut">
              <a:rPr lang="en-GB" smtClean="0"/>
              <a:t>14/11/2018</a:t>
            </a:fld>
            <a:endParaRPr lang="en-GB"/>
          </a:p>
        </p:txBody>
      </p:sp>
      <p:sp>
        <p:nvSpPr>
          <p:cNvPr id="5" name="Footer Placeholder 4">
            <a:extLst>
              <a:ext uri="{FF2B5EF4-FFF2-40B4-BE49-F238E27FC236}">
                <a16:creationId xmlns:a16="http://schemas.microsoft.com/office/drawing/2014/main" id="{F7CC4E91-7544-4EE9-BC80-1D73AD39C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0DE5F4C-0CF4-4DCD-AFDE-C44E55015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A9909-1771-4CA3-9504-E424A5A8529F}" type="slidenum">
              <a:rPr lang="en-GB" smtClean="0"/>
              <a:t>‹#›</a:t>
            </a:fld>
            <a:endParaRPr lang="en-GB"/>
          </a:p>
        </p:txBody>
      </p:sp>
    </p:spTree>
    <p:extLst>
      <p:ext uri="{BB962C8B-B14F-4D97-AF65-F5344CB8AC3E}">
        <p14:creationId xmlns:p14="http://schemas.microsoft.com/office/powerpoint/2010/main" val="254366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1B44-4693-436D-A7BF-0157CDEA7542}"/>
              </a:ext>
            </a:extLst>
          </p:cNvPr>
          <p:cNvSpPr>
            <a:spLocks noGrp="1"/>
          </p:cNvSpPr>
          <p:nvPr>
            <p:ph type="ctrTitle"/>
          </p:nvPr>
        </p:nvSpPr>
        <p:spPr/>
        <p:txBody>
          <a:bodyPr>
            <a:normAutofit fontScale="90000"/>
          </a:bodyPr>
          <a:lstStyle/>
          <a:p>
            <a:r>
              <a:rPr lang="en-GB" dirty="0"/>
              <a:t>Fuzzy Implementation of a Neuro-Fuzzy System with Improved PSO Learning</a:t>
            </a:r>
          </a:p>
        </p:txBody>
      </p:sp>
      <p:sp>
        <p:nvSpPr>
          <p:cNvPr id="3" name="Subtitle 2">
            <a:extLst>
              <a:ext uri="{FF2B5EF4-FFF2-40B4-BE49-F238E27FC236}">
                <a16:creationId xmlns:a16="http://schemas.microsoft.com/office/drawing/2014/main" id="{3AA1E3B6-7838-4E6F-A669-A9D41504BC2E}"/>
              </a:ext>
            </a:extLst>
          </p:cNvPr>
          <p:cNvSpPr>
            <a:spLocks noGrp="1"/>
          </p:cNvSpPr>
          <p:nvPr>
            <p:ph type="subTitle" idx="1"/>
          </p:nvPr>
        </p:nvSpPr>
        <p:spPr/>
        <p:txBody>
          <a:bodyPr/>
          <a:lstStyle/>
          <a:p>
            <a:r>
              <a:rPr lang="en-GB" dirty="0" err="1"/>
              <a:t>Cihan</a:t>
            </a:r>
            <a:r>
              <a:rPr lang="en-GB" dirty="0"/>
              <a:t> </a:t>
            </a:r>
            <a:r>
              <a:rPr lang="en-GB" dirty="0" err="1"/>
              <a:t>Karakazu</a:t>
            </a:r>
            <a:r>
              <a:rPr lang="en-GB" dirty="0"/>
              <a:t>, </a:t>
            </a:r>
            <a:r>
              <a:rPr lang="en-GB" dirty="0" err="1"/>
              <a:t>Fuat</a:t>
            </a:r>
            <a:r>
              <a:rPr lang="en-GB" dirty="0"/>
              <a:t> </a:t>
            </a:r>
            <a:r>
              <a:rPr lang="en-GB" dirty="0" err="1"/>
              <a:t>Karakaya</a:t>
            </a:r>
            <a:r>
              <a:rPr lang="en-GB" dirty="0"/>
              <a:t>, Mehmet Ali </a:t>
            </a:r>
            <a:r>
              <a:rPr lang="en-GB" dirty="0" err="1"/>
              <a:t>Cavuslu</a:t>
            </a:r>
            <a:endParaRPr lang="en-GB" dirty="0"/>
          </a:p>
          <a:p>
            <a:r>
              <a:rPr lang="en-GB" dirty="0"/>
              <a:t>And now in </a:t>
            </a:r>
            <a:r>
              <a:rPr lang="en-GB" dirty="0" err="1"/>
              <a:t>Powerpoint</a:t>
            </a:r>
            <a:r>
              <a:rPr lang="en-GB" dirty="0"/>
              <a:t> form by: Harrison Marcks</a:t>
            </a:r>
          </a:p>
        </p:txBody>
      </p:sp>
    </p:spTree>
    <p:extLst>
      <p:ext uri="{BB962C8B-B14F-4D97-AF65-F5344CB8AC3E}">
        <p14:creationId xmlns:p14="http://schemas.microsoft.com/office/powerpoint/2010/main" val="38786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5320-F892-49BF-88E6-1808DD29D0A9}"/>
              </a:ext>
            </a:extLst>
          </p:cNvPr>
          <p:cNvSpPr>
            <a:spLocks noGrp="1"/>
          </p:cNvSpPr>
          <p:nvPr>
            <p:ph type="title"/>
          </p:nvPr>
        </p:nvSpPr>
        <p:spPr/>
        <p:txBody>
          <a:bodyPr/>
          <a:lstStyle/>
          <a:p>
            <a:r>
              <a:rPr lang="en-GB" dirty="0"/>
              <a:t>Keywords/Acronyms/Definitions</a:t>
            </a:r>
          </a:p>
        </p:txBody>
      </p:sp>
      <p:sp>
        <p:nvSpPr>
          <p:cNvPr id="3" name="Content Placeholder 2">
            <a:extLst>
              <a:ext uri="{FF2B5EF4-FFF2-40B4-BE49-F238E27FC236}">
                <a16:creationId xmlns:a16="http://schemas.microsoft.com/office/drawing/2014/main" id="{7AD7CC47-D72B-47C4-B2F1-B08AD9B69D7A}"/>
              </a:ext>
            </a:extLst>
          </p:cNvPr>
          <p:cNvSpPr>
            <a:spLocks noGrp="1"/>
          </p:cNvSpPr>
          <p:nvPr>
            <p:ph idx="1"/>
          </p:nvPr>
        </p:nvSpPr>
        <p:spPr>
          <a:xfrm>
            <a:off x="838199" y="1690688"/>
            <a:ext cx="4792133" cy="4351338"/>
          </a:xfrm>
        </p:spPr>
        <p:txBody>
          <a:bodyPr>
            <a:normAutofit lnSpcReduction="10000"/>
          </a:bodyPr>
          <a:lstStyle/>
          <a:p>
            <a:r>
              <a:rPr lang="en-GB" dirty="0"/>
              <a:t>NFS :- Neuro-Fuzzy System</a:t>
            </a:r>
          </a:p>
          <a:p>
            <a:r>
              <a:rPr lang="en-GB" dirty="0"/>
              <a:t>PSO :- Particle Swarm Optimization</a:t>
            </a:r>
          </a:p>
          <a:p>
            <a:r>
              <a:rPr lang="en-GB" dirty="0" err="1"/>
              <a:t>iPSO</a:t>
            </a:r>
            <a:r>
              <a:rPr lang="en-GB" dirty="0"/>
              <a:t> :- improved PSO</a:t>
            </a:r>
          </a:p>
          <a:p>
            <a:r>
              <a:rPr lang="en-GB" dirty="0"/>
              <a:t>ANFIS :- Artificial Neuro-Fuzzy Inference System</a:t>
            </a:r>
          </a:p>
          <a:p>
            <a:r>
              <a:rPr lang="en-GB" dirty="0"/>
              <a:t>FPGA :- Field programmable Gate Array</a:t>
            </a:r>
          </a:p>
          <a:p>
            <a:r>
              <a:rPr lang="en-GB" dirty="0"/>
              <a:t>NF :- Nero-Fuzzy</a:t>
            </a:r>
          </a:p>
          <a:p>
            <a:r>
              <a:rPr lang="en-GB" dirty="0"/>
              <a:t>MF :- Membership Function</a:t>
            </a:r>
          </a:p>
          <a:p>
            <a:pPr marL="0" indent="0">
              <a:buNone/>
            </a:pPr>
            <a:endParaRPr lang="en-GB" dirty="0"/>
          </a:p>
        </p:txBody>
      </p:sp>
      <p:sp>
        <p:nvSpPr>
          <p:cNvPr id="4" name="TextBox 3">
            <a:extLst>
              <a:ext uri="{FF2B5EF4-FFF2-40B4-BE49-F238E27FC236}">
                <a16:creationId xmlns:a16="http://schemas.microsoft.com/office/drawing/2014/main" id="{62484597-75CE-4687-B971-7BA5DD3C2066}"/>
              </a:ext>
            </a:extLst>
          </p:cNvPr>
          <p:cNvSpPr txBox="1"/>
          <p:nvPr/>
        </p:nvSpPr>
        <p:spPr>
          <a:xfrm>
            <a:off x="5892800" y="1671109"/>
            <a:ext cx="5461000" cy="2585323"/>
          </a:xfrm>
          <a:prstGeom prst="rect">
            <a:avLst/>
          </a:prstGeom>
          <a:noFill/>
        </p:spPr>
        <p:txBody>
          <a:bodyPr wrap="square" rtlCol="0">
            <a:spAutoFit/>
          </a:bodyPr>
          <a:lstStyle/>
          <a:p>
            <a:r>
              <a:rPr lang="en-GB" dirty="0"/>
              <a:t>Membership function :- A curve that defines how each point in an input is mapped to a membership value</a:t>
            </a:r>
          </a:p>
          <a:p>
            <a:endParaRPr lang="en-GB" dirty="0"/>
          </a:p>
          <a:p>
            <a:r>
              <a:rPr lang="en-GB" dirty="0"/>
              <a:t>Fuzzy system :- true or false do not exist so much as “partially” true concepts. Easier to understand for human operators compared to Genetic Algorithms and Neural Nets, yet performs just as well in some cases.</a:t>
            </a:r>
          </a:p>
          <a:p>
            <a:endParaRPr lang="en-GB" dirty="0"/>
          </a:p>
          <a:p>
            <a:endParaRPr lang="en-GB" dirty="0"/>
          </a:p>
        </p:txBody>
      </p:sp>
    </p:spTree>
    <p:extLst>
      <p:ext uri="{BB962C8B-B14F-4D97-AF65-F5344CB8AC3E}">
        <p14:creationId xmlns:p14="http://schemas.microsoft.com/office/powerpoint/2010/main" val="145204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40C6-A9E1-463C-8547-A0F500B158B4}"/>
              </a:ext>
            </a:extLst>
          </p:cNvPr>
          <p:cNvSpPr>
            <a:spLocks noGrp="1"/>
          </p:cNvSpPr>
          <p:nvPr>
            <p:ph type="title"/>
          </p:nvPr>
        </p:nvSpPr>
        <p:spPr/>
        <p:txBody>
          <a:bodyPr/>
          <a:lstStyle/>
          <a:p>
            <a:r>
              <a:rPr lang="en-GB" dirty="0"/>
              <a:t>Introduction and Motivation</a:t>
            </a:r>
          </a:p>
        </p:txBody>
      </p:sp>
      <p:sp>
        <p:nvSpPr>
          <p:cNvPr id="3" name="Content Placeholder 2">
            <a:extLst>
              <a:ext uri="{FF2B5EF4-FFF2-40B4-BE49-F238E27FC236}">
                <a16:creationId xmlns:a16="http://schemas.microsoft.com/office/drawing/2014/main" id="{F5A6B189-0D06-4DCA-AB08-AF948044C260}"/>
              </a:ext>
            </a:extLst>
          </p:cNvPr>
          <p:cNvSpPr>
            <a:spLocks noGrp="1"/>
          </p:cNvSpPr>
          <p:nvPr>
            <p:ph idx="1"/>
          </p:nvPr>
        </p:nvSpPr>
        <p:spPr>
          <a:xfrm>
            <a:off x="838200" y="1825625"/>
            <a:ext cx="4622800" cy="4351338"/>
          </a:xfrm>
        </p:spPr>
        <p:txBody>
          <a:bodyPr>
            <a:normAutofit fontScale="85000" lnSpcReduction="20000"/>
          </a:bodyPr>
          <a:lstStyle/>
          <a:p>
            <a:r>
              <a:rPr lang="en-GB" dirty="0"/>
              <a:t>NFS is a technique for system control, identification/modelling, and prediction and is trained by using gradients</a:t>
            </a:r>
          </a:p>
          <a:p>
            <a:pPr lvl="1"/>
            <a:r>
              <a:rPr lang="en-GB" dirty="0"/>
              <a:t>However, these systems require complex gradient computation and often get stuck at local minima</a:t>
            </a:r>
          </a:p>
          <a:p>
            <a:r>
              <a:rPr lang="en-GB" dirty="0"/>
              <a:t>PSO is inspired by the behaviour of animal swarms (such as birds flocking to a feeding spot).</a:t>
            </a:r>
          </a:p>
          <a:p>
            <a:r>
              <a:rPr lang="en-GB" dirty="0"/>
              <a:t>FPGAs are capable of parallel processing and have gained increased importance as a preferable platform for Neural, fuzzy and NF applications</a:t>
            </a:r>
          </a:p>
        </p:txBody>
      </p:sp>
      <p:sp>
        <p:nvSpPr>
          <p:cNvPr id="4" name="TextBox 3">
            <a:extLst>
              <a:ext uri="{FF2B5EF4-FFF2-40B4-BE49-F238E27FC236}">
                <a16:creationId xmlns:a16="http://schemas.microsoft.com/office/drawing/2014/main" id="{15E3E8F7-6233-4D0F-A8BE-FAF92C3B8325}"/>
              </a:ext>
            </a:extLst>
          </p:cNvPr>
          <p:cNvSpPr txBox="1"/>
          <p:nvPr/>
        </p:nvSpPr>
        <p:spPr>
          <a:xfrm>
            <a:off x="6731001" y="1825625"/>
            <a:ext cx="4622799" cy="2862322"/>
          </a:xfrm>
          <a:prstGeom prst="rect">
            <a:avLst/>
          </a:prstGeom>
          <a:noFill/>
        </p:spPr>
        <p:txBody>
          <a:bodyPr wrap="square" rtlCol="0">
            <a:spAutoFit/>
          </a:bodyPr>
          <a:lstStyle/>
          <a:p>
            <a:r>
              <a:rPr lang="en-GB" dirty="0"/>
              <a:t>The paper demonstrates the </a:t>
            </a:r>
            <a:r>
              <a:rPr lang="en-GB" i="1" dirty="0"/>
              <a:t>first</a:t>
            </a:r>
            <a:r>
              <a:rPr lang="en-GB" dirty="0"/>
              <a:t> hardware implementation of this (NFS) system with metaheuristic learning ability on an FPGA.</a:t>
            </a:r>
          </a:p>
          <a:p>
            <a:endParaRPr lang="en-GB" dirty="0"/>
          </a:p>
          <a:p>
            <a:r>
              <a:rPr lang="en-GB" dirty="0"/>
              <a:t>Another presented novelty is that it requires no memory nor multiplier usage when used with Gaussian MF.</a:t>
            </a:r>
          </a:p>
          <a:p>
            <a:endParaRPr lang="en-GB" dirty="0"/>
          </a:p>
          <a:p>
            <a:r>
              <a:rPr lang="en-GB" dirty="0"/>
              <a:t>Improved efficiency not by reliability but in far fewer hardware resources</a:t>
            </a:r>
          </a:p>
        </p:txBody>
      </p:sp>
    </p:spTree>
    <p:extLst>
      <p:ext uri="{BB962C8B-B14F-4D97-AF65-F5344CB8AC3E}">
        <p14:creationId xmlns:p14="http://schemas.microsoft.com/office/powerpoint/2010/main" val="41667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885E-73CB-4D33-946C-DAEA922901F7}"/>
              </a:ext>
            </a:extLst>
          </p:cNvPr>
          <p:cNvSpPr>
            <a:spLocks noGrp="1"/>
          </p:cNvSpPr>
          <p:nvPr>
            <p:ph type="title"/>
          </p:nvPr>
        </p:nvSpPr>
        <p:spPr>
          <a:xfrm>
            <a:off x="7305574" y="365125"/>
            <a:ext cx="4048225" cy="1325563"/>
          </a:xfrm>
        </p:spPr>
        <p:txBody>
          <a:bodyPr/>
          <a:lstStyle/>
          <a:p>
            <a:r>
              <a:rPr lang="en-GB" dirty="0"/>
              <a:t>Model</a:t>
            </a:r>
          </a:p>
        </p:txBody>
      </p:sp>
      <p:pic>
        <p:nvPicPr>
          <p:cNvPr id="4" name="Picture 3">
            <a:extLst>
              <a:ext uri="{FF2B5EF4-FFF2-40B4-BE49-F238E27FC236}">
                <a16:creationId xmlns:a16="http://schemas.microsoft.com/office/drawing/2014/main" id="{5ED0CAE6-8BCF-43D7-ACB6-8035C1A06010}"/>
              </a:ext>
            </a:extLst>
          </p:cNvPr>
          <p:cNvPicPr>
            <a:picLocks noChangeAspect="1"/>
          </p:cNvPicPr>
          <p:nvPr/>
        </p:nvPicPr>
        <p:blipFill rotWithShape="1">
          <a:blip r:embed="rId2"/>
          <a:srcRect l="7846" r="1101"/>
          <a:stretch/>
        </p:blipFill>
        <p:spPr>
          <a:xfrm>
            <a:off x="838200" y="392179"/>
            <a:ext cx="6201675" cy="3036821"/>
          </a:xfrm>
          <a:prstGeom prst="rect">
            <a:avLst/>
          </a:prstGeom>
        </p:spPr>
      </p:pic>
      <p:sp>
        <p:nvSpPr>
          <p:cNvPr id="5" name="TextBox 4">
            <a:extLst>
              <a:ext uri="{FF2B5EF4-FFF2-40B4-BE49-F238E27FC236}">
                <a16:creationId xmlns:a16="http://schemas.microsoft.com/office/drawing/2014/main" id="{27A303BF-D437-4695-ACD4-2479261B29FB}"/>
              </a:ext>
            </a:extLst>
          </p:cNvPr>
          <p:cNvSpPr txBox="1"/>
          <p:nvPr/>
        </p:nvSpPr>
        <p:spPr>
          <a:xfrm>
            <a:off x="7430703" y="1443789"/>
            <a:ext cx="4188795" cy="1754326"/>
          </a:xfrm>
          <a:prstGeom prst="rect">
            <a:avLst/>
          </a:prstGeom>
          <a:noFill/>
        </p:spPr>
        <p:txBody>
          <a:bodyPr wrap="square" rtlCol="0">
            <a:spAutoFit/>
          </a:bodyPr>
          <a:lstStyle/>
          <a:p>
            <a:r>
              <a:rPr lang="en-GB" u="sng" dirty="0"/>
              <a:t>First Layer (EQ 1 or EQ 2)</a:t>
            </a:r>
          </a:p>
          <a:p>
            <a:r>
              <a:rPr lang="en-GB" dirty="0"/>
              <a:t>2 inputs</a:t>
            </a:r>
          </a:p>
          <a:p>
            <a:r>
              <a:rPr lang="en-GB" dirty="0"/>
              <a:t>Four rules ( Membership functions)</a:t>
            </a:r>
          </a:p>
          <a:p>
            <a:r>
              <a:rPr lang="en-GB" u="sng" dirty="0"/>
              <a:t>Second Layer </a:t>
            </a:r>
          </a:p>
          <a:p>
            <a:r>
              <a:rPr lang="en-GB" dirty="0"/>
              <a:t>Nodes perform algebraic product of T-Norm to determine strength of a rule firing</a:t>
            </a:r>
          </a:p>
        </p:txBody>
      </p:sp>
      <p:sp>
        <p:nvSpPr>
          <p:cNvPr id="6" name="TextBox 5">
            <a:extLst>
              <a:ext uri="{FF2B5EF4-FFF2-40B4-BE49-F238E27FC236}">
                <a16:creationId xmlns:a16="http://schemas.microsoft.com/office/drawing/2014/main" id="{7E494685-EB7E-4524-9106-2F41BD5E847B}"/>
              </a:ext>
            </a:extLst>
          </p:cNvPr>
          <p:cNvSpPr txBox="1"/>
          <p:nvPr/>
        </p:nvSpPr>
        <p:spPr>
          <a:xfrm>
            <a:off x="567890" y="3561347"/>
            <a:ext cx="4446871" cy="3139321"/>
          </a:xfrm>
          <a:prstGeom prst="rect">
            <a:avLst/>
          </a:prstGeom>
          <a:noFill/>
        </p:spPr>
        <p:txBody>
          <a:bodyPr wrap="square" rtlCol="0">
            <a:spAutoFit/>
          </a:bodyPr>
          <a:lstStyle/>
          <a:p>
            <a:r>
              <a:rPr lang="en-GB" u="sng" dirty="0"/>
              <a:t>Third Layer (EQ 3)</a:t>
            </a:r>
          </a:p>
          <a:p>
            <a:r>
              <a:rPr lang="en-GB" dirty="0"/>
              <a:t>Computer different weight rule firings receiving all rule firings by being fully connected to layer 2. Normalised firing Strength.</a:t>
            </a:r>
          </a:p>
          <a:p>
            <a:r>
              <a:rPr lang="en-GB" u="sng" dirty="0"/>
              <a:t>Fourth Layer (EQ 3)</a:t>
            </a:r>
          </a:p>
          <a:p>
            <a:r>
              <a:rPr lang="en-GB" dirty="0"/>
              <a:t>Contributions of each rule are computed (As compared to the original input)</a:t>
            </a:r>
          </a:p>
          <a:p>
            <a:r>
              <a:rPr lang="en-GB" u="sng" dirty="0"/>
              <a:t>Fifth layer (EQ 3)</a:t>
            </a:r>
          </a:p>
          <a:p>
            <a:r>
              <a:rPr lang="en-GB" dirty="0"/>
              <a:t>Weight average de-fuzzification is performed and a crisp output is obtained</a:t>
            </a:r>
          </a:p>
        </p:txBody>
      </p:sp>
      <p:grpSp>
        <p:nvGrpSpPr>
          <p:cNvPr id="9" name="Group 8">
            <a:extLst>
              <a:ext uri="{FF2B5EF4-FFF2-40B4-BE49-F238E27FC236}">
                <a16:creationId xmlns:a16="http://schemas.microsoft.com/office/drawing/2014/main" id="{A12D0DFF-034A-49BC-B1D1-E1FE50C81220}"/>
              </a:ext>
            </a:extLst>
          </p:cNvPr>
          <p:cNvGrpSpPr/>
          <p:nvPr/>
        </p:nvGrpSpPr>
        <p:grpSpPr>
          <a:xfrm>
            <a:off x="5905979" y="3871553"/>
            <a:ext cx="5069417" cy="2259902"/>
            <a:chOff x="5872112" y="3441153"/>
            <a:chExt cx="5069417" cy="2259902"/>
          </a:xfrm>
        </p:grpSpPr>
        <p:pic>
          <p:nvPicPr>
            <p:cNvPr id="7" name="Picture 6">
              <a:extLst>
                <a:ext uri="{FF2B5EF4-FFF2-40B4-BE49-F238E27FC236}">
                  <a16:creationId xmlns:a16="http://schemas.microsoft.com/office/drawing/2014/main" id="{420DF25E-BD2C-4526-92C2-BD872257F94A}"/>
                </a:ext>
              </a:extLst>
            </p:cNvPr>
            <p:cNvPicPr>
              <a:picLocks noChangeAspect="1"/>
            </p:cNvPicPr>
            <p:nvPr/>
          </p:nvPicPr>
          <p:blipFill>
            <a:blip r:embed="rId3"/>
            <a:stretch>
              <a:fillRect/>
            </a:stretch>
          </p:blipFill>
          <p:spPr>
            <a:xfrm>
              <a:off x="5872112" y="3441153"/>
              <a:ext cx="5010150" cy="1238250"/>
            </a:xfrm>
            <a:prstGeom prst="rect">
              <a:avLst/>
            </a:prstGeom>
          </p:spPr>
        </p:pic>
        <p:pic>
          <p:nvPicPr>
            <p:cNvPr id="8" name="Picture 7">
              <a:extLst>
                <a:ext uri="{FF2B5EF4-FFF2-40B4-BE49-F238E27FC236}">
                  <a16:creationId xmlns:a16="http://schemas.microsoft.com/office/drawing/2014/main" id="{57FE3DD5-FFB2-4923-9BF8-0D7C6EB2CF0B}"/>
                </a:ext>
              </a:extLst>
            </p:cNvPr>
            <p:cNvPicPr>
              <a:picLocks noChangeAspect="1"/>
            </p:cNvPicPr>
            <p:nvPr/>
          </p:nvPicPr>
          <p:blipFill>
            <a:blip r:embed="rId4"/>
            <a:stretch>
              <a:fillRect/>
            </a:stretch>
          </p:blipFill>
          <p:spPr>
            <a:xfrm>
              <a:off x="5940904" y="4948580"/>
              <a:ext cx="5000625" cy="752475"/>
            </a:xfrm>
            <a:prstGeom prst="rect">
              <a:avLst/>
            </a:prstGeom>
          </p:spPr>
        </p:pic>
      </p:grpSp>
    </p:spTree>
    <p:extLst>
      <p:ext uri="{BB962C8B-B14F-4D97-AF65-F5344CB8AC3E}">
        <p14:creationId xmlns:p14="http://schemas.microsoft.com/office/powerpoint/2010/main" val="79363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DC38-4E95-45E9-9212-B99167160058}"/>
              </a:ext>
            </a:extLst>
          </p:cNvPr>
          <p:cNvSpPr>
            <a:spLocks noGrp="1"/>
          </p:cNvSpPr>
          <p:nvPr>
            <p:ph type="title"/>
          </p:nvPr>
        </p:nvSpPr>
        <p:spPr/>
        <p:txBody>
          <a:bodyPr/>
          <a:lstStyle/>
          <a:p>
            <a:r>
              <a:rPr lang="en-GB" dirty="0"/>
              <a:t>Results and determining</a:t>
            </a:r>
          </a:p>
        </p:txBody>
      </p:sp>
      <p:sp>
        <p:nvSpPr>
          <p:cNvPr id="3" name="Content Placeholder 2">
            <a:extLst>
              <a:ext uri="{FF2B5EF4-FFF2-40B4-BE49-F238E27FC236}">
                <a16:creationId xmlns:a16="http://schemas.microsoft.com/office/drawing/2014/main" id="{EA5A4680-602E-4554-A966-13F05F2BB03B}"/>
              </a:ext>
            </a:extLst>
          </p:cNvPr>
          <p:cNvSpPr>
            <a:spLocks noGrp="1"/>
          </p:cNvSpPr>
          <p:nvPr>
            <p:ph idx="1"/>
          </p:nvPr>
        </p:nvSpPr>
        <p:spPr>
          <a:xfrm>
            <a:off x="838200" y="1825625"/>
            <a:ext cx="4622800" cy="1476375"/>
          </a:xfrm>
        </p:spPr>
        <p:txBody>
          <a:bodyPr>
            <a:normAutofit/>
          </a:bodyPr>
          <a:lstStyle/>
          <a:p>
            <a:pPr marL="0" indent="0">
              <a:buNone/>
            </a:pPr>
            <a:r>
              <a:rPr lang="en-GB" sz="1800" dirty="0"/>
              <a:t>Implementation used for license plate recognition; to determine whether a region of an image includes the license plate. It did pretty good.</a:t>
            </a:r>
          </a:p>
          <a:p>
            <a:pPr marL="0" indent="0">
              <a:buNone/>
            </a:pPr>
            <a:endParaRPr lang="en-GB" sz="1800" dirty="0"/>
          </a:p>
        </p:txBody>
      </p:sp>
      <p:pic>
        <p:nvPicPr>
          <p:cNvPr id="5" name="Picture 4">
            <a:extLst>
              <a:ext uri="{FF2B5EF4-FFF2-40B4-BE49-F238E27FC236}">
                <a16:creationId xmlns:a16="http://schemas.microsoft.com/office/drawing/2014/main" id="{D490BEBF-FB21-4A2F-BFF0-4E996F0996A6}"/>
              </a:ext>
            </a:extLst>
          </p:cNvPr>
          <p:cNvPicPr>
            <a:picLocks noChangeAspect="1"/>
          </p:cNvPicPr>
          <p:nvPr/>
        </p:nvPicPr>
        <p:blipFill>
          <a:blip r:embed="rId2"/>
          <a:stretch>
            <a:fillRect/>
          </a:stretch>
        </p:blipFill>
        <p:spPr>
          <a:xfrm>
            <a:off x="838200" y="3309057"/>
            <a:ext cx="4068398" cy="3089680"/>
          </a:xfrm>
          <a:prstGeom prst="rect">
            <a:avLst/>
          </a:prstGeom>
        </p:spPr>
      </p:pic>
      <p:pic>
        <p:nvPicPr>
          <p:cNvPr id="6" name="Picture 5">
            <a:extLst>
              <a:ext uri="{FF2B5EF4-FFF2-40B4-BE49-F238E27FC236}">
                <a16:creationId xmlns:a16="http://schemas.microsoft.com/office/drawing/2014/main" id="{500131BE-A5FB-41F0-9CFB-A1801215E752}"/>
              </a:ext>
            </a:extLst>
          </p:cNvPr>
          <p:cNvPicPr>
            <a:picLocks noChangeAspect="1"/>
          </p:cNvPicPr>
          <p:nvPr/>
        </p:nvPicPr>
        <p:blipFill>
          <a:blip r:embed="rId3"/>
          <a:stretch>
            <a:fillRect/>
          </a:stretch>
        </p:blipFill>
        <p:spPr>
          <a:xfrm>
            <a:off x="5576356" y="1388232"/>
            <a:ext cx="5777444" cy="5104643"/>
          </a:xfrm>
          <a:prstGeom prst="rect">
            <a:avLst/>
          </a:prstGeom>
        </p:spPr>
      </p:pic>
    </p:spTree>
    <p:extLst>
      <p:ext uri="{BB962C8B-B14F-4D97-AF65-F5344CB8AC3E}">
        <p14:creationId xmlns:p14="http://schemas.microsoft.com/office/powerpoint/2010/main" val="275704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9165F79-348A-4003-AA3D-56DE577DD6EB}"/>
              </a:ext>
            </a:extLst>
          </p:cNvPr>
          <p:cNvPicPr>
            <a:picLocks noChangeAspect="1"/>
          </p:cNvPicPr>
          <p:nvPr/>
        </p:nvPicPr>
        <p:blipFill>
          <a:blip r:embed="rId2"/>
          <a:stretch>
            <a:fillRect/>
          </a:stretch>
        </p:blipFill>
        <p:spPr>
          <a:xfrm>
            <a:off x="3550043" y="2713351"/>
            <a:ext cx="4145446" cy="3403395"/>
          </a:xfrm>
          <a:prstGeom prst="rect">
            <a:avLst/>
          </a:prstGeom>
        </p:spPr>
      </p:pic>
      <p:pic>
        <p:nvPicPr>
          <p:cNvPr id="6" name="Picture 5">
            <a:extLst>
              <a:ext uri="{FF2B5EF4-FFF2-40B4-BE49-F238E27FC236}">
                <a16:creationId xmlns:a16="http://schemas.microsoft.com/office/drawing/2014/main" id="{8181CA73-3337-4F05-9C06-5AED166B1307}"/>
              </a:ext>
            </a:extLst>
          </p:cNvPr>
          <p:cNvPicPr>
            <a:picLocks noChangeAspect="1"/>
          </p:cNvPicPr>
          <p:nvPr/>
        </p:nvPicPr>
        <p:blipFill>
          <a:blip r:embed="rId3"/>
          <a:stretch>
            <a:fillRect/>
          </a:stretch>
        </p:blipFill>
        <p:spPr>
          <a:xfrm>
            <a:off x="838200" y="1921803"/>
            <a:ext cx="4568547" cy="1308298"/>
          </a:xfrm>
          <a:prstGeom prst="rect">
            <a:avLst/>
          </a:prstGeom>
        </p:spPr>
      </p:pic>
      <p:grpSp>
        <p:nvGrpSpPr>
          <p:cNvPr id="15" name="Group 14">
            <a:extLst>
              <a:ext uri="{FF2B5EF4-FFF2-40B4-BE49-F238E27FC236}">
                <a16:creationId xmlns:a16="http://schemas.microsoft.com/office/drawing/2014/main" id="{F43F178F-6C00-41F3-BD67-F8A5AA7359AE}"/>
              </a:ext>
            </a:extLst>
          </p:cNvPr>
          <p:cNvGrpSpPr/>
          <p:nvPr/>
        </p:nvGrpSpPr>
        <p:grpSpPr>
          <a:xfrm>
            <a:off x="5434468" y="223572"/>
            <a:ext cx="6494057" cy="2647084"/>
            <a:chOff x="838200" y="1027906"/>
            <a:chExt cx="6494057" cy="2647084"/>
          </a:xfrm>
        </p:grpSpPr>
        <p:grpSp>
          <p:nvGrpSpPr>
            <p:cNvPr id="10" name="Group 9">
              <a:extLst>
                <a:ext uri="{FF2B5EF4-FFF2-40B4-BE49-F238E27FC236}">
                  <a16:creationId xmlns:a16="http://schemas.microsoft.com/office/drawing/2014/main" id="{F79D3F3F-2972-4D97-8B1C-E509FB17D0D0}"/>
                </a:ext>
              </a:extLst>
            </p:cNvPr>
            <p:cNvGrpSpPr/>
            <p:nvPr/>
          </p:nvGrpSpPr>
          <p:grpSpPr>
            <a:xfrm>
              <a:off x="3536680" y="1027906"/>
              <a:ext cx="3795577" cy="2647084"/>
              <a:chOff x="6096000" y="806906"/>
              <a:chExt cx="4568547" cy="3186163"/>
            </a:xfrm>
          </p:grpSpPr>
          <p:pic>
            <p:nvPicPr>
              <p:cNvPr id="5" name="Picture 4">
                <a:extLst>
                  <a:ext uri="{FF2B5EF4-FFF2-40B4-BE49-F238E27FC236}">
                    <a16:creationId xmlns:a16="http://schemas.microsoft.com/office/drawing/2014/main" id="{BE5B5B48-36E1-452A-A3F7-4FB4FCB12195}"/>
                  </a:ext>
                </a:extLst>
              </p:cNvPr>
              <p:cNvPicPr>
                <a:picLocks noChangeAspect="1"/>
              </p:cNvPicPr>
              <p:nvPr/>
            </p:nvPicPr>
            <p:blipFill>
              <a:blip r:embed="rId4"/>
              <a:stretch>
                <a:fillRect/>
              </a:stretch>
            </p:blipFill>
            <p:spPr>
              <a:xfrm>
                <a:off x="6096000" y="806906"/>
                <a:ext cx="4568547" cy="3186163"/>
              </a:xfrm>
              <a:prstGeom prst="rect">
                <a:avLst/>
              </a:prstGeom>
            </p:spPr>
          </p:pic>
          <p:sp>
            <p:nvSpPr>
              <p:cNvPr id="7" name="Rectangle 6">
                <a:extLst>
                  <a:ext uri="{FF2B5EF4-FFF2-40B4-BE49-F238E27FC236}">
                    <a16:creationId xmlns:a16="http://schemas.microsoft.com/office/drawing/2014/main" id="{28F80F52-BAF2-4C5E-B17A-1808AED8A743}"/>
                  </a:ext>
                </a:extLst>
              </p:cNvPr>
              <p:cNvSpPr/>
              <p:nvPr/>
            </p:nvSpPr>
            <p:spPr>
              <a:xfrm>
                <a:off x="7016817" y="806906"/>
                <a:ext cx="2974206" cy="28314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DF08380-7BC5-4C39-A08B-4AE609EBF85A}"/>
                </a:ext>
              </a:extLst>
            </p:cNvPr>
            <p:cNvGrpSpPr/>
            <p:nvPr/>
          </p:nvGrpSpPr>
          <p:grpSpPr>
            <a:xfrm>
              <a:off x="838200" y="1568478"/>
              <a:ext cx="2559535" cy="1308298"/>
              <a:chOff x="838200" y="1299494"/>
              <a:chExt cx="4282084" cy="2188773"/>
            </a:xfrm>
          </p:grpSpPr>
          <p:pic>
            <p:nvPicPr>
              <p:cNvPr id="4" name="Picture 3">
                <a:extLst>
                  <a:ext uri="{FF2B5EF4-FFF2-40B4-BE49-F238E27FC236}">
                    <a16:creationId xmlns:a16="http://schemas.microsoft.com/office/drawing/2014/main" id="{3395FD5C-BDEE-4726-951D-B4056F150E38}"/>
                  </a:ext>
                </a:extLst>
              </p:cNvPr>
              <p:cNvPicPr>
                <a:picLocks noChangeAspect="1"/>
              </p:cNvPicPr>
              <p:nvPr/>
            </p:nvPicPr>
            <p:blipFill rotWithShape="1">
              <a:blip r:embed="rId5"/>
              <a:srcRect l="7846" r="1101"/>
              <a:stretch/>
            </p:blipFill>
            <p:spPr>
              <a:xfrm>
                <a:off x="838200" y="1370976"/>
                <a:ext cx="4202815" cy="2058024"/>
              </a:xfrm>
              <a:prstGeom prst="rect">
                <a:avLst/>
              </a:prstGeom>
            </p:spPr>
          </p:pic>
          <p:sp>
            <p:nvSpPr>
              <p:cNvPr id="8" name="Rectangle 7">
                <a:extLst>
                  <a:ext uri="{FF2B5EF4-FFF2-40B4-BE49-F238E27FC236}">
                    <a16:creationId xmlns:a16="http://schemas.microsoft.com/office/drawing/2014/main" id="{0BE3209A-D219-49BD-9C0B-154E7D9CC79D}"/>
                  </a:ext>
                </a:extLst>
              </p:cNvPr>
              <p:cNvSpPr/>
              <p:nvPr/>
            </p:nvSpPr>
            <p:spPr>
              <a:xfrm>
                <a:off x="838200" y="1299494"/>
                <a:ext cx="4282084" cy="21887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 name="Straight Arrow Connector 11">
              <a:extLst>
                <a:ext uri="{FF2B5EF4-FFF2-40B4-BE49-F238E27FC236}">
                  <a16:creationId xmlns:a16="http://schemas.microsoft.com/office/drawing/2014/main" id="{7DB82786-4DB9-481B-B800-7EB52EE1557A}"/>
                </a:ext>
              </a:extLst>
            </p:cNvPr>
            <p:cNvCxnSpPr>
              <a:stCxn id="8" idx="3"/>
              <a:endCxn id="7" idx="1"/>
            </p:cNvCxnSpPr>
            <p:nvPr/>
          </p:nvCxnSpPr>
          <p:spPr>
            <a:xfrm flipV="1">
              <a:off x="3397735" y="2204096"/>
              <a:ext cx="903965" cy="18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278444-848B-4D63-88C8-960322641E70}"/>
              </a:ext>
            </a:extLst>
          </p:cNvPr>
          <p:cNvSpPr>
            <a:spLocks noGrp="1"/>
          </p:cNvSpPr>
          <p:nvPr>
            <p:ph type="title"/>
          </p:nvPr>
        </p:nvSpPr>
        <p:spPr>
          <a:xfrm>
            <a:off x="838200" y="365125"/>
            <a:ext cx="3361267" cy="1325563"/>
          </a:xfrm>
        </p:spPr>
        <p:txBody>
          <a:bodyPr/>
          <a:lstStyle/>
          <a:p>
            <a:r>
              <a:rPr lang="en-GB" dirty="0"/>
              <a:t>Parallelisation</a:t>
            </a:r>
          </a:p>
        </p:txBody>
      </p:sp>
      <p:pic>
        <p:nvPicPr>
          <p:cNvPr id="14" name="Picture 13">
            <a:extLst>
              <a:ext uri="{FF2B5EF4-FFF2-40B4-BE49-F238E27FC236}">
                <a16:creationId xmlns:a16="http://schemas.microsoft.com/office/drawing/2014/main" id="{BCCFF9CB-EE50-4DB0-AA06-7455A0392FB8}"/>
              </a:ext>
            </a:extLst>
          </p:cNvPr>
          <p:cNvPicPr>
            <a:picLocks noChangeAspect="1"/>
          </p:cNvPicPr>
          <p:nvPr/>
        </p:nvPicPr>
        <p:blipFill>
          <a:blip r:embed="rId6"/>
          <a:stretch>
            <a:fillRect/>
          </a:stretch>
        </p:blipFill>
        <p:spPr>
          <a:xfrm>
            <a:off x="64835" y="3627900"/>
            <a:ext cx="3047749" cy="2019367"/>
          </a:xfrm>
          <a:prstGeom prst="rect">
            <a:avLst/>
          </a:prstGeom>
        </p:spPr>
      </p:pic>
      <p:pic>
        <p:nvPicPr>
          <p:cNvPr id="17" name="Picture 16">
            <a:extLst>
              <a:ext uri="{FF2B5EF4-FFF2-40B4-BE49-F238E27FC236}">
                <a16:creationId xmlns:a16="http://schemas.microsoft.com/office/drawing/2014/main" id="{B85ABC01-DFB7-405D-810F-C67B0ABEFBD7}"/>
              </a:ext>
            </a:extLst>
          </p:cNvPr>
          <p:cNvPicPr>
            <a:picLocks noChangeAspect="1"/>
          </p:cNvPicPr>
          <p:nvPr/>
        </p:nvPicPr>
        <p:blipFill>
          <a:blip r:embed="rId7"/>
          <a:stretch>
            <a:fillRect/>
          </a:stretch>
        </p:blipFill>
        <p:spPr>
          <a:xfrm>
            <a:off x="8132948" y="2732791"/>
            <a:ext cx="2600574" cy="3364517"/>
          </a:xfrm>
          <a:prstGeom prst="rect">
            <a:avLst/>
          </a:prstGeom>
        </p:spPr>
      </p:pic>
      <p:sp>
        <p:nvSpPr>
          <p:cNvPr id="18" name="TextBox 17">
            <a:extLst>
              <a:ext uri="{FF2B5EF4-FFF2-40B4-BE49-F238E27FC236}">
                <a16:creationId xmlns:a16="http://schemas.microsoft.com/office/drawing/2014/main" id="{F6534701-A5A8-4516-9C8C-9196CC79A99C}"/>
              </a:ext>
            </a:extLst>
          </p:cNvPr>
          <p:cNvSpPr txBox="1"/>
          <p:nvPr/>
        </p:nvSpPr>
        <p:spPr>
          <a:xfrm>
            <a:off x="4784566" y="4851400"/>
            <a:ext cx="1676400" cy="646331"/>
          </a:xfrm>
          <a:prstGeom prst="rect">
            <a:avLst/>
          </a:prstGeom>
          <a:noFill/>
        </p:spPr>
        <p:txBody>
          <a:bodyPr wrap="square" rtlCol="0">
            <a:spAutoFit/>
          </a:bodyPr>
          <a:lstStyle/>
          <a:p>
            <a:r>
              <a:rPr lang="en-GB" dirty="0"/>
              <a:t>Stage 2 components</a:t>
            </a:r>
          </a:p>
        </p:txBody>
      </p:sp>
      <p:sp>
        <p:nvSpPr>
          <p:cNvPr id="19" name="TextBox 18">
            <a:extLst>
              <a:ext uri="{FF2B5EF4-FFF2-40B4-BE49-F238E27FC236}">
                <a16:creationId xmlns:a16="http://schemas.microsoft.com/office/drawing/2014/main" id="{FB7FE6B7-F2F0-479F-8B03-EE9600EC159B}"/>
              </a:ext>
            </a:extLst>
          </p:cNvPr>
          <p:cNvSpPr txBox="1"/>
          <p:nvPr/>
        </p:nvSpPr>
        <p:spPr>
          <a:xfrm>
            <a:off x="211667" y="3627900"/>
            <a:ext cx="1676400" cy="369332"/>
          </a:xfrm>
          <a:prstGeom prst="rect">
            <a:avLst/>
          </a:prstGeom>
          <a:noFill/>
        </p:spPr>
        <p:txBody>
          <a:bodyPr wrap="square" rtlCol="0">
            <a:spAutoFit/>
          </a:bodyPr>
          <a:lstStyle/>
          <a:p>
            <a:r>
              <a:rPr lang="en-GB" dirty="0"/>
              <a:t>Stage 1</a:t>
            </a:r>
          </a:p>
        </p:txBody>
      </p:sp>
      <p:sp>
        <p:nvSpPr>
          <p:cNvPr id="20" name="TextBox 19">
            <a:extLst>
              <a:ext uri="{FF2B5EF4-FFF2-40B4-BE49-F238E27FC236}">
                <a16:creationId xmlns:a16="http://schemas.microsoft.com/office/drawing/2014/main" id="{EADBCE53-A86A-4848-B796-E1BF9690216C}"/>
              </a:ext>
            </a:extLst>
          </p:cNvPr>
          <p:cNvSpPr txBox="1"/>
          <p:nvPr/>
        </p:nvSpPr>
        <p:spPr>
          <a:xfrm>
            <a:off x="7994003" y="4428067"/>
            <a:ext cx="1522530" cy="369332"/>
          </a:xfrm>
          <a:prstGeom prst="rect">
            <a:avLst/>
          </a:prstGeom>
          <a:noFill/>
        </p:spPr>
        <p:txBody>
          <a:bodyPr wrap="square" rtlCol="0">
            <a:spAutoFit/>
          </a:bodyPr>
          <a:lstStyle/>
          <a:p>
            <a:r>
              <a:rPr lang="en-GB" dirty="0"/>
              <a:t>Stage 3</a:t>
            </a:r>
          </a:p>
        </p:txBody>
      </p:sp>
    </p:spTree>
    <p:extLst>
      <p:ext uri="{BB962C8B-B14F-4D97-AF65-F5344CB8AC3E}">
        <p14:creationId xmlns:p14="http://schemas.microsoft.com/office/powerpoint/2010/main" val="171845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C73A-7E7D-4B81-ADC0-450E7D10D19C}"/>
              </a:ext>
            </a:extLst>
          </p:cNvPr>
          <p:cNvSpPr>
            <a:spLocks noGrp="1"/>
          </p:cNvSpPr>
          <p:nvPr>
            <p:ph type="title"/>
          </p:nvPr>
        </p:nvSpPr>
        <p:spPr>
          <a:xfrm>
            <a:off x="838200" y="365125"/>
            <a:ext cx="3462867" cy="1325563"/>
          </a:xfrm>
        </p:spPr>
        <p:txBody>
          <a:bodyPr/>
          <a:lstStyle/>
          <a:p>
            <a:r>
              <a:rPr lang="en-GB" dirty="0"/>
              <a:t>Parallelisation</a:t>
            </a:r>
          </a:p>
        </p:txBody>
      </p:sp>
      <p:grpSp>
        <p:nvGrpSpPr>
          <p:cNvPr id="16" name="Group 15">
            <a:extLst>
              <a:ext uri="{FF2B5EF4-FFF2-40B4-BE49-F238E27FC236}">
                <a16:creationId xmlns:a16="http://schemas.microsoft.com/office/drawing/2014/main" id="{701430A0-1A45-48A9-8D30-BE6EE64EC906}"/>
              </a:ext>
            </a:extLst>
          </p:cNvPr>
          <p:cNvGrpSpPr/>
          <p:nvPr/>
        </p:nvGrpSpPr>
        <p:grpSpPr>
          <a:xfrm>
            <a:off x="635000" y="1292754"/>
            <a:ext cx="4794814" cy="2347913"/>
            <a:chOff x="838200" y="1690688"/>
            <a:chExt cx="5908096" cy="2893062"/>
          </a:xfrm>
        </p:grpSpPr>
        <p:pic>
          <p:nvPicPr>
            <p:cNvPr id="4" name="Picture 3">
              <a:extLst>
                <a:ext uri="{FF2B5EF4-FFF2-40B4-BE49-F238E27FC236}">
                  <a16:creationId xmlns:a16="http://schemas.microsoft.com/office/drawing/2014/main" id="{2ADA6558-0458-4597-BBB8-297627990318}"/>
                </a:ext>
              </a:extLst>
            </p:cNvPr>
            <p:cNvPicPr>
              <a:picLocks noChangeAspect="1"/>
            </p:cNvPicPr>
            <p:nvPr/>
          </p:nvPicPr>
          <p:blipFill rotWithShape="1">
            <a:blip r:embed="rId2"/>
            <a:srcRect l="7846" r="1101"/>
            <a:stretch/>
          </p:blipFill>
          <p:spPr>
            <a:xfrm>
              <a:off x="838200" y="1690688"/>
              <a:ext cx="5908096" cy="2893062"/>
            </a:xfrm>
            <a:prstGeom prst="rect">
              <a:avLst/>
            </a:prstGeom>
          </p:spPr>
        </p:pic>
        <p:cxnSp>
          <p:nvCxnSpPr>
            <p:cNvPr id="8" name="Straight Connector 7">
              <a:extLst>
                <a:ext uri="{FF2B5EF4-FFF2-40B4-BE49-F238E27FC236}">
                  <a16:creationId xmlns:a16="http://schemas.microsoft.com/office/drawing/2014/main" id="{99A76966-34FA-4C5F-B633-6EA4F9571036}"/>
                </a:ext>
              </a:extLst>
            </p:cNvPr>
            <p:cNvCxnSpPr/>
            <p:nvPr/>
          </p:nvCxnSpPr>
          <p:spPr>
            <a:xfrm>
              <a:off x="2438400" y="1871133"/>
              <a:ext cx="0" cy="27126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3EAEBF-F8B2-4500-89A3-969948D9DE53}"/>
                </a:ext>
              </a:extLst>
            </p:cNvPr>
            <p:cNvCxnSpPr/>
            <p:nvPr/>
          </p:nvCxnSpPr>
          <p:spPr>
            <a:xfrm>
              <a:off x="3488267" y="1871133"/>
              <a:ext cx="0" cy="27126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4E4F36-E9B8-40C1-BD28-16483449D774}"/>
                </a:ext>
              </a:extLst>
            </p:cNvPr>
            <p:cNvCxnSpPr/>
            <p:nvPr/>
          </p:nvCxnSpPr>
          <p:spPr>
            <a:xfrm>
              <a:off x="4538134" y="1871132"/>
              <a:ext cx="0" cy="27126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08BD8C8-764F-4FD5-815F-C329B3BBBB24}"/>
                </a:ext>
              </a:extLst>
            </p:cNvPr>
            <p:cNvCxnSpPr>
              <a:cxnSpLocks/>
            </p:cNvCxnSpPr>
            <p:nvPr/>
          </p:nvCxnSpPr>
          <p:spPr>
            <a:xfrm>
              <a:off x="1794933" y="2497667"/>
              <a:ext cx="42699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8185F6-3005-4030-B3C0-B9D33F23D546}"/>
                </a:ext>
              </a:extLst>
            </p:cNvPr>
            <p:cNvCxnSpPr>
              <a:cxnSpLocks/>
            </p:cNvCxnSpPr>
            <p:nvPr/>
          </p:nvCxnSpPr>
          <p:spPr>
            <a:xfrm>
              <a:off x="1794933" y="3064934"/>
              <a:ext cx="41411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D65D300-59B0-48D6-A86D-43A1B8500BA8}"/>
                </a:ext>
              </a:extLst>
            </p:cNvPr>
            <p:cNvCxnSpPr>
              <a:cxnSpLocks/>
            </p:cNvCxnSpPr>
            <p:nvPr/>
          </p:nvCxnSpPr>
          <p:spPr>
            <a:xfrm>
              <a:off x="1896534" y="3708399"/>
              <a:ext cx="40395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B6B20CE1-2631-482A-BDB3-58E2C512EC48}"/>
              </a:ext>
            </a:extLst>
          </p:cNvPr>
          <p:cNvCxnSpPr/>
          <p:nvPr/>
        </p:nvCxnSpPr>
        <p:spPr>
          <a:xfrm>
            <a:off x="4772277" y="1439196"/>
            <a:ext cx="0" cy="22014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115BC3-C069-4581-A175-8EC5C9F958FA}"/>
              </a:ext>
            </a:extLst>
          </p:cNvPr>
          <p:cNvSpPr txBox="1"/>
          <p:nvPr/>
        </p:nvSpPr>
        <p:spPr>
          <a:xfrm>
            <a:off x="5808133" y="1439196"/>
            <a:ext cx="4233334" cy="646331"/>
          </a:xfrm>
          <a:prstGeom prst="rect">
            <a:avLst/>
          </a:prstGeom>
          <a:noFill/>
        </p:spPr>
        <p:txBody>
          <a:bodyPr wrap="square" rtlCol="0">
            <a:spAutoFit/>
          </a:bodyPr>
          <a:lstStyle/>
          <a:p>
            <a:r>
              <a:rPr lang="en-GB" dirty="0"/>
              <a:t>Everything bounded by the red lines is a separate thread</a:t>
            </a:r>
          </a:p>
        </p:txBody>
      </p:sp>
      <p:sp>
        <p:nvSpPr>
          <p:cNvPr id="23" name="TextBox 22">
            <a:extLst>
              <a:ext uri="{FF2B5EF4-FFF2-40B4-BE49-F238E27FC236}">
                <a16:creationId xmlns:a16="http://schemas.microsoft.com/office/drawing/2014/main" id="{28AD8FF0-3DF3-4DFF-A708-FF00E0C3FBBE}"/>
              </a:ext>
            </a:extLst>
          </p:cNvPr>
          <p:cNvSpPr txBox="1"/>
          <p:nvPr/>
        </p:nvSpPr>
        <p:spPr>
          <a:xfrm>
            <a:off x="5867746" y="2228671"/>
            <a:ext cx="3784600" cy="1200329"/>
          </a:xfrm>
          <a:prstGeom prst="rect">
            <a:avLst/>
          </a:prstGeom>
          <a:noFill/>
        </p:spPr>
        <p:txBody>
          <a:bodyPr wrap="square" rtlCol="0">
            <a:spAutoFit/>
          </a:bodyPr>
          <a:lstStyle/>
          <a:p>
            <a:r>
              <a:rPr lang="en-GB" dirty="0"/>
              <a:t>Each column (or layer) can be computed separately to every </a:t>
            </a:r>
            <a:r>
              <a:rPr lang="en-GB" dirty="0" err="1"/>
              <a:t>toher</a:t>
            </a:r>
            <a:r>
              <a:rPr lang="en-GB" dirty="0"/>
              <a:t> column (though must be performed in sequence)</a:t>
            </a:r>
          </a:p>
        </p:txBody>
      </p:sp>
      <p:sp>
        <p:nvSpPr>
          <p:cNvPr id="24" name="TextBox 23">
            <a:extLst>
              <a:ext uri="{FF2B5EF4-FFF2-40B4-BE49-F238E27FC236}">
                <a16:creationId xmlns:a16="http://schemas.microsoft.com/office/drawing/2014/main" id="{7FA96E31-78BE-455F-8E97-693A93F898BA}"/>
              </a:ext>
            </a:extLst>
          </p:cNvPr>
          <p:cNvSpPr txBox="1"/>
          <p:nvPr/>
        </p:nvSpPr>
        <p:spPr>
          <a:xfrm>
            <a:off x="635000" y="3937000"/>
            <a:ext cx="4794812" cy="923330"/>
          </a:xfrm>
          <a:prstGeom prst="rect">
            <a:avLst/>
          </a:prstGeom>
          <a:noFill/>
        </p:spPr>
        <p:txBody>
          <a:bodyPr wrap="square" rtlCol="0">
            <a:spAutoFit/>
          </a:bodyPr>
          <a:lstStyle/>
          <a:p>
            <a:r>
              <a:rPr lang="en-GB" dirty="0"/>
              <a:t>Each thread in layer 3 and 5, however, both depend on every thread in the previous layer having finished.</a:t>
            </a:r>
          </a:p>
        </p:txBody>
      </p:sp>
      <p:sp>
        <p:nvSpPr>
          <p:cNvPr id="25" name="TextBox 24">
            <a:extLst>
              <a:ext uri="{FF2B5EF4-FFF2-40B4-BE49-F238E27FC236}">
                <a16:creationId xmlns:a16="http://schemas.microsoft.com/office/drawing/2014/main" id="{EA1722F8-3979-4047-8B25-EC689998820B}"/>
              </a:ext>
            </a:extLst>
          </p:cNvPr>
          <p:cNvSpPr txBox="1"/>
          <p:nvPr/>
        </p:nvSpPr>
        <p:spPr>
          <a:xfrm>
            <a:off x="5867746" y="3857611"/>
            <a:ext cx="4794812" cy="923330"/>
          </a:xfrm>
          <a:prstGeom prst="rect">
            <a:avLst/>
          </a:prstGeom>
          <a:noFill/>
        </p:spPr>
        <p:txBody>
          <a:bodyPr wrap="square" rtlCol="0">
            <a:spAutoFit/>
          </a:bodyPr>
          <a:lstStyle/>
          <a:p>
            <a:r>
              <a:rPr lang="en-GB" dirty="0"/>
              <a:t>Layer 2 depends on two threads (one for each used equation) from the previous layer also finishing.</a:t>
            </a:r>
          </a:p>
        </p:txBody>
      </p:sp>
    </p:spTree>
    <p:extLst>
      <p:ext uri="{BB962C8B-B14F-4D97-AF65-F5344CB8AC3E}">
        <p14:creationId xmlns:p14="http://schemas.microsoft.com/office/powerpoint/2010/main" val="292780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D84A-E052-4781-A747-E984A89A47E5}"/>
              </a:ext>
            </a:extLst>
          </p:cNvPr>
          <p:cNvSpPr>
            <a:spLocks noGrp="1"/>
          </p:cNvSpPr>
          <p:nvPr>
            <p:ph type="title"/>
          </p:nvPr>
        </p:nvSpPr>
        <p:spPr/>
        <p:txBody>
          <a:bodyPr/>
          <a:lstStyle/>
          <a:p>
            <a:r>
              <a:rPr lang="en-GB" dirty="0"/>
              <a:t>Parallelisation</a:t>
            </a:r>
          </a:p>
        </p:txBody>
      </p:sp>
      <p:sp>
        <p:nvSpPr>
          <p:cNvPr id="3" name="Content Placeholder 2">
            <a:extLst>
              <a:ext uri="{FF2B5EF4-FFF2-40B4-BE49-F238E27FC236}">
                <a16:creationId xmlns:a16="http://schemas.microsoft.com/office/drawing/2014/main" id="{E84F5807-492C-49DA-8B53-D5ADD42F56D9}"/>
              </a:ext>
            </a:extLst>
          </p:cNvPr>
          <p:cNvSpPr>
            <a:spLocks noGrp="1"/>
          </p:cNvSpPr>
          <p:nvPr>
            <p:ph idx="1"/>
          </p:nvPr>
        </p:nvSpPr>
        <p:spPr>
          <a:xfrm>
            <a:off x="838200" y="1825625"/>
            <a:ext cx="4773328" cy="1398838"/>
          </a:xfrm>
        </p:spPr>
        <p:txBody>
          <a:bodyPr>
            <a:normAutofit fontScale="85000" lnSpcReduction="20000"/>
          </a:bodyPr>
          <a:lstStyle/>
          <a:p>
            <a:pPr marL="0" indent="0">
              <a:buNone/>
            </a:pPr>
            <a:r>
              <a:rPr lang="en-GB" dirty="0"/>
              <a:t>PSO parallelisation is rarely done due to a potential loss of it’s convergence properties. However due to the large amount of computation time PSO takes, parallelisation is worth it.</a:t>
            </a:r>
          </a:p>
        </p:txBody>
      </p:sp>
      <p:pic>
        <p:nvPicPr>
          <p:cNvPr id="4" name="Picture 3">
            <a:extLst>
              <a:ext uri="{FF2B5EF4-FFF2-40B4-BE49-F238E27FC236}">
                <a16:creationId xmlns:a16="http://schemas.microsoft.com/office/drawing/2014/main" id="{EC69696D-8338-48A3-B2C3-403B5D34F6FF}"/>
              </a:ext>
            </a:extLst>
          </p:cNvPr>
          <p:cNvPicPr>
            <a:picLocks noChangeAspect="1"/>
          </p:cNvPicPr>
          <p:nvPr/>
        </p:nvPicPr>
        <p:blipFill>
          <a:blip r:embed="rId2"/>
          <a:stretch>
            <a:fillRect/>
          </a:stretch>
        </p:blipFill>
        <p:spPr>
          <a:xfrm>
            <a:off x="7854264" y="520031"/>
            <a:ext cx="3971925" cy="4010025"/>
          </a:xfrm>
          <a:prstGeom prst="rect">
            <a:avLst/>
          </a:prstGeom>
        </p:spPr>
      </p:pic>
      <p:pic>
        <p:nvPicPr>
          <p:cNvPr id="7" name="Picture 6">
            <a:extLst>
              <a:ext uri="{FF2B5EF4-FFF2-40B4-BE49-F238E27FC236}">
                <a16:creationId xmlns:a16="http://schemas.microsoft.com/office/drawing/2014/main" id="{3E1CE4D3-A853-4792-9F56-D96BA0BF5F48}"/>
              </a:ext>
            </a:extLst>
          </p:cNvPr>
          <p:cNvPicPr>
            <a:picLocks noChangeAspect="1"/>
          </p:cNvPicPr>
          <p:nvPr/>
        </p:nvPicPr>
        <p:blipFill>
          <a:blip r:embed="rId3"/>
          <a:stretch>
            <a:fillRect/>
          </a:stretch>
        </p:blipFill>
        <p:spPr>
          <a:xfrm>
            <a:off x="8181474" y="4684962"/>
            <a:ext cx="3644715" cy="1805326"/>
          </a:xfrm>
          <a:prstGeom prst="rect">
            <a:avLst/>
          </a:prstGeom>
        </p:spPr>
      </p:pic>
      <p:sp>
        <p:nvSpPr>
          <p:cNvPr id="8" name="TextBox 7">
            <a:extLst>
              <a:ext uri="{FF2B5EF4-FFF2-40B4-BE49-F238E27FC236}">
                <a16:creationId xmlns:a16="http://schemas.microsoft.com/office/drawing/2014/main" id="{38B86DA9-A9E9-4BB9-8679-E43AA2DDB9D2}"/>
              </a:ext>
            </a:extLst>
          </p:cNvPr>
          <p:cNvSpPr txBox="1"/>
          <p:nvPr/>
        </p:nvSpPr>
        <p:spPr>
          <a:xfrm>
            <a:off x="4096655" y="365125"/>
            <a:ext cx="4995560" cy="1169551"/>
          </a:xfrm>
          <a:prstGeom prst="rect">
            <a:avLst/>
          </a:prstGeom>
          <a:noFill/>
        </p:spPr>
        <p:txBody>
          <a:bodyPr wrap="square" rtlCol="0">
            <a:spAutoFit/>
          </a:bodyPr>
          <a:lstStyle/>
          <a:p>
            <a:r>
              <a:rPr lang="en-GB" sz="1400" i="1" dirty="0"/>
              <a:t>Kim, Mun, Kim, </a:t>
            </a:r>
            <a:r>
              <a:rPr lang="en-GB" sz="1400" i="1" dirty="0" err="1"/>
              <a:t>HoPark</a:t>
            </a:r>
            <a:r>
              <a:rPr lang="en-GB" sz="1400" dirty="0"/>
              <a:t> (2011), Optimal power system operation using parallel processing system and PSO algorithm in </a:t>
            </a:r>
            <a:r>
              <a:rPr lang="en-GB" sz="1400" i="1" dirty="0"/>
              <a:t>International Journal of Electrical Power &amp; Energy Systems</a:t>
            </a:r>
            <a:r>
              <a:rPr lang="en-GB" sz="1400" dirty="0"/>
              <a:t>, Volume 33, Issue 8, October 2011, Pages 1457-1461</a:t>
            </a:r>
          </a:p>
          <a:p>
            <a:endParaRPr lang="en-GB" sz="1400" dirty="0"/>
          </a:p>
        </p:txBody>
      </p:sp>
      <p:sp>
        <p:nvSpPr>
          <p:cNvPr id="9" name="Content Placeholder 2">
            <a:extLst>
              <a:ext uri="{FF2B5EF4-FFF2-40B4-BE49-F238E27FC236}">
                <a16:creationId xmlns:a16="http://schemas.microsoft.com/office/drawing/2014/main" id="{C22500B0-CCBD-4F44-9A06-168E57F0D6C0}"/>
              </a:ext>
            </a:extLst>
          </p:cNvPr>
          <p:cNvSpPr txBox="1">
            <a:spLocks/>
          </p:cNvSpPr>
          <p:nvPr/>
        </p:nvSpPr>
        <p:spPr>
          <a:xfrm>
            <a:off x="838200" y="3703637"/>
            <a:ext cx="4773328" cy="1398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The entire population is divided into sub-populations that share the burden of </a:t>
            </a:r>
            <a:r>
              <a:rPr lang="en-GB" dirty="0" err="1"/>
              <a:t>calucalation</a:t>
            </a:r>
            <a:endParaRPr lang="en-GB" dirty="0"/>
          </a:p>
        </p:txBody>
      </p:sp>
    </p:spTree>
    <p:extLst>
      <p:ext uri="{BB962C8B-B14F-4D97-AF65-F5344CB8AC3E}">
        <p14:creationId xmlns:p14="http://schemas.microsoft.com/office/powerpoint/2010/main" val="216083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9789-474B-4F5D-A89E-6723AB0F6009}"/>
              </a:ext>
            </a:extLst>
          </p:cNvPr>
          <p:cNvSpPr>
            <a:spLocks noGrp="1"/>
          </p:cNvSpPr>
          <p:nvPr>
            <p:ph type="title"/>
          </p:nvPr>
        </p:nvSpPr>
        <p:spPr/>
        <p:txBody>
          <a:bodyPr/>
          <a:lstStyle/>
          <a:p>
            <a:r>
              <a:rPr lang="en-GB" dirty="0"/>
              <a:t>QA</a:t>
            </a:r>
          </a:p>
        </p:txBody>
      </p:sp>
      <p:sp>
        <p:nvSpPr>
          <p:cNvPr id="3" name="Content Placeholder 2">
            <a:extLst>
              <a:ext uri="{FF2B5EF4-FFF2-40B4-BE49-F238E27FC236}">
                <a16:creationId xmlns:a16="http://schemas.microsoft.com/office/drawing/2014/main" id="{3804ACD0-7792-4CE6-B264-FA2F43DB252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7335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569</Words>
  <Application>Microsoft Office PowerPoint</Application>
  <PresentationFormat>Widescreen</PresentationFormat>
  <Paragraphs>54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Fuzzy Implementation of a Neuro-Fuzzy System with Improved PSO Learning</vt:lpstr>
      <vt:lpstr>Keywords/Acronyms/Definitions</vt:lpstr>
      <vt:lpstr>Introduction and Motivation</vt:lpstr>
      <vt:lpstr>Model</vt:lpstr>
      <vt:lpstr>Results and determining</vt:lpstr>
      <vt:lpstr>Parallelisation</vt:lpstr>
      <vt:lpstr>Parallelisation</vt:lpstr>
      <vt:lpstr>Parallelisation</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Implementation of a Neuro-Fuzzy System with Improved PSO Learning</dc:title>
  <dc:creator>Harrison Marcks</dc:creator>
  <cp:lastModifiedBy>Harrison Marcks</cp:lastModifiedBy>
  <cp:revision>42</cp:revision>
  <dcterms:created xsi:type="dcterms:W3CDTF">2018-10-21T10:02:13Z</dcterms:created>
  <dcterms:modified xsi:type="dcterms:W3CDTF">2018-11-14T14:30:50Z</dcterms:modified>
</cp:coreProperties>
</file>