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2/15/2020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2/15/2020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2/15/2020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97A1-ED4A-4ADB-986C-0B4EA9405C3B}"/>
              </a:ext>
            </a:extLst>
          </p:cNvPr>
          <p:cNvSpPr>
            <a:spLocks noGrp="1"/>
          </p:cNvSpPr>
          <p:nvPr>
            <p:ph type="ctrTitle"/>
          </p:nvPr>
        </p:nvSpPr>
        <p:spPr/>
        <p:txBody>
          <a:bodyPr/>
          <a:lstStyle/>
          <a:p>
            <a:r>
              <a:rPr lang="en-US" dirty="0"/>
              <a:t>Team #101</a:t>
            </a:r>
          </a:p>
        </p:txBody>
      </p:sp>
      <p:sp>
        <p:nvSpPr>
          <p:cNvPr id="3" name="Subtitle 2">
            <a:extLst>
              <a:ext uri="{FF2B5EF4-FFF2-40B4-BE49-F238E27FC236}">
                <a16:creationId xmlns:a16="http://schemas.microsoft.com/office/drawing/2014/main" id="{9B7835F5-BFAD-450A-8C19-796F67081E1E}"/>
              </a:ext>
            </a:extLst>
          </p:cNvPr>
          <p:cNvSpPr>
            <a:spLocks noGrp="1"/>
          </p:cNvSpPr>
          <p:nvPr>
            <p:ph type="subTitle" idx="1"/>
          </p:nvPr>
        </p:nvSpPr>
        <p:spPr/>
        <p:txBody>
          <a:bodyPr/>
          <a:lstStyle/>
          <a:p>
            <a:r>
              <a:rPr lang="en-US" dirty="0"/>
              <a:t>Illini </a:t>
            </a:r>
            <a:r>
              <a:rPr lang="en-US" dirty="0" err="1"/>
              <a:t>Datathon</a:t>
            </a:r>
            <a:r>
              <a:rPr lang="en-US" dirty="0"/>
              <a:t> 2020</a:t>
            </a:r>
          </a:p>
          <a:p>
            <a:r>
              <a:rPr lang="en-US" dirty="0"/>
              <a:t>2.16.2020</a:t>
            </a:r>
          </a:p>
        </p:txBody>
      </p:sp>
    </p:spTree>
    <p:extLst>
      <p:ext uri="{BB962C8B-B14F-4D97-AF65-F5344CB8AC3E}">
        <p14:creationId xmlns:p14="http://schemas.microsoft.com/office/powerpoint/2010/main" val="184326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F798-8DA5-4C25-86B5-DED6B9BE6387}"/>
              </a:ext>
            </a:extLst>
          </p:cNvPr>
          <p:cNvSpPr>
            <a:spLocks noGrp="1"/>
          </p:cNvSpPr>
          <p:nvPr>
            <p:ph type="title"/>
          </p:nvPr>
        </p:nvSpPr>
        <p:spPr/>
        <p:txBody>
          <a:bodyPr/>
          <a:lstStyle/>
          <a:p>
            <a:r>
              <a:rPr lang="en-US" dirty="0"/>
              <a:t>Zip Code to Total Income</a:t>
            </a:r>
          </a:p>
        </p:txBody>
      </p:sp>
      <p:pic>
        <p:nvPicPr>
          <p:cNvPr id="5" name="Content Placeholder 4" descr="A screenshot of a cell phone&#10;&#10;Description automatically generated">
            <a:extLst>
              <a:ext uri="{FF2B5EF4-FFF2-40B4-BE49-F238E27FC236}">
                <a16:creationId xmlns:a16="http://schemas.microsoft.com/office/drawing/2014/main" id="{20DD9A64-BF64-471C-92D3-046FD34075EE}"/>
              </a:ext>
            </a:extLst>
          </p:cNvPr>
          <p:cNvPicPr>
            <a:picLocks noGrp="1" noChangeAspect="1"/>
          </p:cNvPicPr>
          <p:nvPr>
            <p:ph idx="1"/>
          </p:nvPr>
        </p:nvPicPr>
        <p:blipFill>
          <a:blip r:embed="rId2"/>
          <a:stretch>
            <a:fillRect/>
          </a:stretch>
        </p:blipFill>
        <p:spPr>
          <a:xfrm>
            <a:off x="3562591" y="1680632"/>
            <a:ext cx="7849773" cy="5045389"/>
          </a:xfrm>
        </p:spPr>
      </p:pic>
      <p:sp>
        <p:nvSpPr>
          <p:cNvPr id="6" name="TextBox 5">
            <a:extLst>
              <a:ext uri="{FF2B5EF4-FFF2-40B4-BE49-F238E27FC236}">
                <a16:creationId xmlns:a16="http://schemas.microsoft.com/office/drawing/2014/main" id="{F4CC4AD8-375C-4C6D-A09C-6BA6B57A9801}"/>
              </a:ext>
            </a:extLst>
          </p:cNvPr>
          <p:cNvSpPr txBox="1"/>
          <p:nvPr/>
        </p:nvSpPr>
        <p:spPr>
          <a:xfrm>
            <a:off x="583096" y="2835965"/>
            <a:ext cx="2584174" cy="2862322"/>
          </a:xfrm>
          <a:prstGeom prst="rect">
            <a:avLst/>
          </a:prstGeom>
          <a:noFill/>
        </p:spPr>
        <p:txBody>
          <a:bodyPr wrap="square" rtlCol="0">
            <a:spAutoFit/>
          </a:bodyPr>
          <a:lstStyle/>
          <a:p>
            <a:r>
              <a:rPr lang="en-US" dirty="0"/>
              <a:t>We can see that income is heavily skewed with higher income zip codes being more sparse out than lower income zip codes. It is worthy to note this going forward in our data analysis</a:t>
            </a:r>
          </a:p>
        </p:txBody>
      </p:sp>
    </p:spTree>
    <p:extLst>
      <p:ext uri="{BB962C8B-B14F-4D97-AF65-F5344CB8AC3E}">
        <p14:creationId xmlns:p14="http://schemas.microsoft.com/office/powerpoint/2010/main" val="417184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526-F938-4732-82CF-A51F184A3F70}"/>
              </a:ext>
            </a:extLst>
          </p:cNvPr>
          <p:cNvSpPr>
            <a:spLocks noGrp="1"/>
          </p:cNvSpPr>
          <p:nvPr>
            <p:ph type="title"/>
          </p:nvPr>
        </p:nvSpPr>
        <p:spPr/>
        <p:txBody>
          <a:bodyPr/>
          <a:lstStyle/>
          <a:p>
            <a:pPr algn="ctr"/>
            <a:r>
              <a:rPr lang="en-US" dirty="0"/>
              <a:t>Market Potential (x-axis) to Total Income (y-axis) to Total Sales (z-axis)</a:t>
            </a:r>
          </a:p>
        </p:txBody>
      </p:sp>
      <p:pic>
        <p:nvPicPr>
          <p:cNvPr id="5" name="Content Placeholder 4" descr="A close up of a logo&#10;&#10;Description automatically generated">
            <a:extLst>
              <a:ext uri="{FF2B5EF4-FFF2-40B4-BE49-F238E27FC236}">
                <a16:creationId xmlns:a16="http://schemas.microsoft.com/office/drawing/2014/main" id="{976D0D6E-69D1-4171-87F7-D0F8B70A9DC5}"/>
              </a:ext>
            </a:extLst>
          </p:cNvPr>
          <p:cNvPicPr>
            <a:picLocks noGrp="1" noChangeAspect="1"/>
          </p:cNvPicPr>
          <p:nvPr>
            <p:ph idx="1"/>
          </p:nvPr>
        </p:nvPicPr>
        <p:blipFill>
          <a:blip r:embed="rId2"/>
          <a:stretch>
            <a:fillRect/>
          </a:stretch>
        </p:blipFill>
        <p:spPr>
          <a:xfrm>
            <a:off x="1154954" y="1951725"/>
            <a:ext cx="8960341" cy="4906275"/>
          </a:xfrm>
        </p:spPr>
      </p:pic>
      <p:sp>
        <p:nvSpPr>
          <p:cNvPr id="6" name="TextBox 5">
            <a:extLst>
              <a:ext uri="{FF2B5EF4-FFF2-40B4-BE49-F238E27FC236}">
                <a16:creationId xmlns:a16="http://schemas.microsoft.com/office/drawing/2014/main" id="{EA649201-9DD5-4FC0-BA74-8F2EE02724CB}"/>
              </a:ext>
            </a:extLst>
          </p:cNvPr>
          <p:cNvSpPr txBox="1"/>
          <p:nvPr/>
        </p:nvSpPr>
        <p:spPr>
          <a:xfrm>
            <a:off x="384313" y="2703443"/>
            <a:ext cx="3829878" cy="1200329"/>
          </a:xfrm>
          <a:prstGeom prst="rect">
            <a:avLst/>
          </a:prstGeom>
          <a:noFill/>
        </p:spPr>
        <p:txBody>
          <a:bodyPr wrap="square" rtlCol="0">
            <a:spAutoFit/>
          </a:bodyPr>
          <a:lstStyle/>
          <a:p>
            <a:r>
              <a:rPr lang="en-US" dirty="0"/>
              <a:t>We can see here that the greatest potential for growth occurs in the middle 50</a:t>
            </a:r>
            <a:r>
              <a:rPr lang="en-US" baseline="30000" dirty="0"/>
              <a:t>th</a:t>
            </a:r>
            <a:r>
              <a:rPr lang="en-US" dirty="0"/>
              <a:t> percentile of market potential</a:t>
            </a:r>
          </a:p>
        </p:txBody>
      </p:sp>
    </p:spTree>
    <p:extLst>
      <p:ext uri="{BB962C8B-B14F-4D97-AF65-F5344CB8AC3E}">
        <p14:creationId xmlns:p14="http://schemas.microsoft.com/office/powerpoint/2010/main" val="307463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893F-BF05-4FBA-BE67-2CA6B42D0C7C}"/>
              </a:ext>
            </a:extLst>
          </p:cNvPr>
          <p:cNvSpPr>
            <a:spLocks noGrp="1"/>
          </p:cNvSpPr>
          <p:nvPr>
            <p:ph type="title"/>
          </p:nvPr>
        </p:nvSpPr>
        <p:spPr/>
        <p:txBody>
          <a:bodyPr/>
          <a:lstStyle/>
          <a:p>
            <a:pPr algn="ctr"/>
            <a:r>
              <a:rPr lang="en-US" dirty="0"/>
              <a:t>Establishments operated in a year (x axis) to Zip Code (y axis) to Market Potential (z axis)</a:t>
            </a:r>
          </a:p>
        </p:txBody>
      </p:sp>
      <p:pic>
        <p:nvPicPr>
          <p:cNvPr id="5" name="Content Placeholder 4" descr="A close up of a map&#10;&#10;Description automatically generated">
            <a:extLst>
              <a:ext uri="{FF2B5EF4-FFF2-40B4-BE49-F238E27FC236}">
                <a16:creationId xmlns:a16="http://schemas.microsoft.com/office/drawing/2014/main" id="{E2BF2E4F-96B8-49EE-A88E-5D8EC9133641}"/>
              </a:ext>
            </a:extLst>
          </p:cNvPr>
          <p:cNvPicPr>
            <a:picLocks noGrp="1" noChangeAspect="1"/>
          </p:cNvPicPr>
          <p:nvPr>
            <p:ph idx="1"/>
          </p:nvPr>
        </p:nvPicPr>
        <p:blipFill>
          <a:blip r:embed="rId2"/>
          <a:stretch>
            <a:fillRect/>
          </a:stretch>
        </p:blipFill>
        <p:spPr>
          <a:xfrm>
            <a:off x="4763851" y="2239299"/>
            <a:ext cx="6977575" cy="4344319"/>
          </a:xfrm>
        </p:spPr>
      </p:pic>
      <p:sp>
        <p:nvSpPr>
          <p:cNvPr id="6" name="TextBox 5">
            <a:extLst>
              <a:ext uri="{FF2B5EF4-FFF2-40B4-BE49-F238E27FC236}">
                <a16:creationId xmlns:a16="http://schemas.microsoft.com/office/drawing/2014/main" id="{E54AC5C3-BF56-4046-BFD7-D830A72FF420}"/>
              </a:ext>
            </a:extLst>
          </p:cNvPr>
          <p:cNvSpPr txBox="1"/>
          <p:nvPr/>
        </p:nvSpPr>
        <p:spPr>
          <a:xfrm>
            <a:off x="273404" y="5884332"/>
            <a:ext cx="11229483" cy="923330"/>
          </a:xfrm>
          <a:prstGeom prst="rect">
            <a:avLst/>
          </a:prstGeom>
          <a:noFill/>
        </p:spPr>
        <p:txBody>
          <a:bodyPr wrap="square" rtlCol="0">
            <a:spAutoFit/>
          </a:bodyPr>
          <a:lstStyle/>
          <a:p>
            <a:r>
              <a:rPr lang="en-US" dirty="0"/>
              <a:t>Note: Market Potential is our indicator and is how we organize and analyze our data by taking the revenue of each industry in a zip code divided by total income of that zip code and transformed in order to find patterns in data.</a:t>
            </a:r>
          </a:p>
        </p:txBody>
      </p:sp>
      <p:sp>
        <p:nvSpPr>
          <p:cNvPr id="7" name="TextBox 6">
            <a:extLst>
              <a:ext uri="{FF2B5EF4-FFF2-40B4-BE49-F238E27FC236}">
                <a16:creationId xmlns:a16="http://schemas.microsoft.com/office/drawing/2014/main" id="{D12A2825-738A-4D00-801C-A1D4D6C6BC2F}"/>
              </a:ext>
            </a:extLst>
          </p:cNvPr>
          <p:cNvSpPr txBox="1"/>
          <p:nvPr/>
        </p:nvSpPr>
        <p:spPr>
          <a:xfrm>
            <a:off x="273404" y="2516015"/>
            <a:ext cx="6798365" cy="3139321"/>
          </a:xfrm>
          <a:prstGeom prst="rect">
            <a:avLst/>
          </a:prstGeom>
          <a:noFill/>
        </p:spPr>
        <p:txBody>
          <a:bodyPr wrap="square" rtlCol="0">
            <a:spAutoFit/>
          </a:bodyPr>
          <a:lstStyle/>
          <a:p>
            <a:r>
              <a:rPr lang="en-US" dirty="0"/>
              <a:t>This graph demonstrates that across all Zip Codes, we can identify areas of potential marketing growth in industries using the middle 50</a:t>
            </a:r>
            <a:r>
              <a:rPr lang="en-US" baseline="30000" dirty="0"/>
              <a:t>th</a:t>
            </a:r>
            <a:r>
              <a:rPr lang="en-US" dirty="0"/>
              <a:t> percentile of our market potential as an indicator. </a:t>
            </a:r>
          </a:p>
          <a:p>
            <a:r>
              <a:rPr lang="en-US" dirty="0"/>
              <a:t>We assume that too high of a concentration of establishments for a certain industry in an area can lead to the saturation of a market, and thus (as shown correlated) we want to avoid extremely high market potential values (those nearing 0). Instead, we can see that those zip codes ranked in the middle 50</a:t>
            </a:r>
            <a:r>
              <a:rPr lang="en-US" baseline="30000" dirty="0"/>
              <a:t>th</a:t>
            </a:r>
            <a:r>
              <a:rPr lang="en-US" dirty="0"/>
              <a:t> percentile of market potential values can help us identify good options for ad targeting</a:t>
            </a:r>
          </a:p>
        </p:txBody>
      </p:sp>
    </p:spTree>
    <p:extLst>
      <p:ext uri="{BB962C8B-B14F-4D97-AF65-F5344CB8AC3E}">
        <p14:creationId xmlns:p14="http://schemas.microsoft.com/office/powerpoint/2010/main" val="8588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1BB3-4630-42DC-80E6-A4205A385FE6}"/>
              </a:ext>
            </a:extLst>
          </p:cNvPr>
          <p:cNvSpPr>
            <a:spLocks noGrp="1"/>
          </p:cNvSpPr>
          <p:nvPr>
            <p:ph type="title"/>
          </p:nvPr>
        </p:nvSpPr>
        <p:spPr>
          <a:xfrm>
            <a:off x="956171" y="794583"/>
            <a:ext cx="9261255" cy="1053915"/>
          </a:xfrm>
        </p:spPr>
        <p:txBody>
          <a:bodyPr>
            <a:normAutofit fontScale="90000"/>
          </a:bodyPr>
          <a:lstStyle/>
          <a:p>
            <a:r>
              <a:rPr lang="en-US" dirty="0"/>
              <a:t>Market Potential (x axis) to Total Sales (y axis)</a:t>
            </a:r>
          </a:p>
        </p:txBody>
      </p:sp>
      <p:pic>
        <p:nvPicPr>
          <p:cNvPr id="7" name="Picture 6" descr="A screenshot of a cell phone&#10;&#10;Description automatically generated">
            <a:extLst>
              <a:ext uri="{FF2B5EF4-FFF2-40B4-BE49-F238E27FC236}">
                <a16:creationId xmlns:a16="http://schemas.microsoft.com/office/drawing/2014/main" id="{2891CCF4-CE6A-4E08-BE9E-E43E0E56B156}"/>
              </a:ext>
            </a:extLst>
          </p:cNvPr>
          <p:cNvPicPr>
            <a:picLocks noChangeAspect="1"/>
          </p:cNvPicPr>
          <p:nvPr/>
        </p:nvPicPr>
        <p:blipFill>
          <a:blip r:embed="rId2"/>
          <a:stretch>
            <a:fillRect/>
          </a:stretch>
        </p:blipFill>
        <p:spPr>
          <a:xfrm>
            <a:off x="5356017" y="2517912"/>
            <a:ext cx="6358904" cy="3878663"/>
          </a:xfrm>
          <a:prstGeom prst="roundRect">
            <a:avLst>
              <a:gd name="adj" fmla="val 1858"/>
            </a:avLst>
          </a:prstGeom>
          <a:effectLst/>
        </p:spPr>
      </p:pic>
      <p:sp>
        <p:nvSpPr>
          <p:cNvPr id="8" name="TextBox 7">
            <a:extLst>
              <a:ext uri="{FF2B5EF4-FFF2-40B4-BE49-F238E27FC236}">
                <a16:creationId xmlns:a16="http://schemas.microsoft.com/office/drawing/2014/main" id="{3BE8597E-D56C-4A43-8DA2-28F3A217DB51}"/>
              </a:ext>
            </a:extLst>
          </p:cNvPr>
          <p:cNvSpPr txBox="1"/>
          <p:nvPr/>
        </p:nvSpPr>
        <p:spPr>
          <a:xfrm>
            <a:off x="278296" y="3220278"/>
            <a:ext cx="4797287" cy="2308324"/>
          </a:xfrm>
          <a:prstGeom prst="rect">
            <a:avLst/>
          </a:prstGeom>
          <a:noFill/>
        </p:spPr>
        <p:txBody>
          <a:bodyPr wrap="square" rtlCol="0">
            <a:spAutoFit/>
          </a:bodyPr>
          <a:lstStyle/>
          <a:p>
            <a:r>
              <a:rPr lang="en-US" dirty="0"/>
              <a:t>Here we can see that the Market Potential values are most optimal between -5 to -2.5 leading up to the greatest growth in total sales. However, Total Sales reaches its saturation point at the height of this bell shaped curve and drops significantly in the upper Market Potential values. </a:t>
            </a:r>
          </a:p>
        </p:txBody>
      </p:sp>
    </p:spTree>
    <p:extLst>
      <p:ext uri="{BB962C8B-B14F-4D97-AF65-F5344CB8AC3E}">
        <p14:creationId xmlns:p14="http://schemas.microsoft.com/office/powerpoint/2010/main" val="4110132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34</TotalTime>
  <Words>325</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Team #101</vt:lpstr>
      <vt:lpstr>Zip Code to Total Income</vt:lpstr>
      <vt:lpstr>Market Potential (x-axis) to Total Income (y-axis) to Total Sales (z-axis)</vt:lpstr>
      <vt:lpstr>Establishments operated in a year (x axis) to Zip Code (y axis) to Market Potential (z axis)</vt:lpstr>
      <vt:lpstr>Market Potential (x axis) to Total Sales (y axis)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#101</dc:title>
  <dc:creator>Michael Hu</dc:creator>
  <cp:lastModifiedBy>Michael Hu</cp:lastModifiedBy>
  <cp:revision>5</cp:revision>
  <dcterms:created xsi:type="dcterms:W3CDTF">2020-02-16T05:14:31Z</dcterms:created>
  <dcterms:modified xsi:type="dcterms:W3CDTF">2020-02-16T06:02:33Z</dcterms:modified>
</cp:coreProperties>
</file>