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2c238eb1e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2c238eb1e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2c80c4a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2c80c4a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5a9010d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5a9010d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5a9010d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5a9010d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2c80c4a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2c80c4a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Agile?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Harrison LaBrecque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roles in Agile </a:t>
            </a:r>
            <a:endParaRPr/>
          </a:p>
        </p:txBody>
      </p:sp>
      <p:sp>
        <p:nvSpPr>
          <p:cNvPr id="284" name="Google Shape;284;p14"/>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Font typeface="Times New Roman"/>
              <a:buChar char="●"/>
            </a:pPr>
            <a:r>
              <a:rPr lang="en" sz="1050">
                <a:solidFill>
                  <a:srgbClr val="374C57"/>
                </a:solidFill>
                <a:highlight>
                  <a:srgbClr val="FFFFFF"/>
                </a:highlight>
                <a:latin typeface="Arial"/>
                <a:ea typeface="Arial"/>
                <a:cs typeface="Arial"/>
                <a:sym typeface="Arial"/>
              </a:rPr>
              <a:t>The product owner clearly defines why, who, and what—explaining the importance of developing a product.</a:t>
            </a:r>
            <a:endParaRPr sz="1050">
              <a:solidFill>
                <a:srgbClr val="374C57"/>
              </a:solidFill>
              <a:highlight>
                <a:srgbClr val="FFFFFF"/>
              </a:highlight>
              <a:latin typeface="Arial"/>
              <a:ea typeface="Arial"/>
              <a:cs typeface="Arial"/>
              <a:sym typeface="Arial"/>
            </a:endParaRPr>
          </a:p>
          <a:p>
            <a:pPr indent="-295275" lvl="0" marL="457200" rtl="0" algn="l">
              <a:spcBef>
                <a:spcPts val="0"/>
              </a:spcBef>
              <a:spcAft>
                <a:spcPts val="0"/>
              </a:spcAft>
              <a:buClr>
                <a:srgbClr val="374C57"/>
              </a:buClr>
              <a:buSzPts val="1050"/>
              <a:buFont typeface="Arial"/>
              <a:buChar char="●"/>
            </a:pPr>
            <a:r>
              <a:rPr lang="en" sz="1050">
                <a:solidFill>
                  <a:srgbClr val="374C57"/>
                </a:solidFill>
                <a:highlight>
                  <a:srgbClr val="FFFFFF"/>
                </a:highlight>
                <a:latin typeface="Arial"/>
                <a:ea typeface="Arial"/>
                <a:cs typeface="Arial"/>
                <a:sym typeface="Arial"/>
              </a:rPr>
              <a:t>The product owner's main responsibility is to maximize the value the product creates for users, customers, and the business by championing a vision, engaging with stakeholders and customers, and knowing when to decline.</a:t>
            </a:r>
            <a:endParaRPr sz="1050">
              <a:solidFill>
                <a:srgbClr val="374C57"/>
              </a:solidFill>
              <a:highlight>
                <a:srgbClr val="FFFFFF"/>
              </a:highlight>
              <a:latin typeface="Arial"/>
              <a:ea typeface="Arial"/>
              <a:cs typeface="Arial"/>
              <a:sym typeface="Arial"/>
            </a:endParaRPr>
          </a:p>
          <a:p>
            <a:pPr indent="-295275" lvl="0" marL="457200" rtl="0" algn="l">
              <a:spcBef>
                <a:spcPts val="0"/>
              </a:spcBef>
              <a:spcAft>
                <a:spcPts val="0"/>
              </a:spcAft>
              <a:buClr>
                <a:srgbClr val="374C57"/>
              </a:buClr>
              <a:buSzPts val="1050"/>
              <a:buFont typeface="Arial"/>
              <a:buChar char="●"/>
            </a:pPr>
            <a:r>
              <a:rPr lang="en" sz="1050">
                <a:solidFill>
                  <a:srgbClr val="374C57"/>
                </a:solidFill>
                <a:highlight>
                  <a:srgbClr val="FFFFFF"/>
                </a:highlight>
                <a:latin typeface="Arial"/>
                <a:ea typeface="Arial"/>
                <a:cs typeface="Arial"/>
                <a:sym typeface="Arial"/>
              </a:rPr>
              <a:t>Scrum masters are responsible for holding the scrum team accountable to their working agreements, scrum values, and the scrum framework.</a:t>
            </a:r>
            <a:endParaRPr sz="1050">
              <a:solidFill>
                <a:srgbClr val="374C57"/>
              </a:solidFill>
              <a:highlight>
                <a:srgbClr val="FFFFFF"/>
              </a:highlight>
              <a:latin typeface="Arial"/>
              <a:ea typeface="Arial"/>
              <a:cs typeface="Arial"/>
              <a:sym typeface="Arial"/>
            </a:endParaRPr>
          </a:p>
        </p:txBody>
      </p:sp>
      <p:sp>
        <p:nvSpPr>
          <p:cNvPr id="285" name="Google Shape;285;p14"/>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scrum master assists the scrum team in reaching their maximum potential while shielding them from internal and external distractions.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developers are responsible for determining how to complete the tasks defined by the product owner.</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Teams of developers are empowered to plan and execute their work at an agreed level of quality, known as the definition of done.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Developers collaborate to achieve the sprint goal, regularly checking in to review and adjust their plan (Scrum Alliance).</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Phases of Agile</a:t>
            </a:r>
            <a:endParaRPr/>
          </a:p>
        </p:txBody>
      </p:sp>
      <p:sp>
        <p:nvSpPr>
          <p:cNvPr id="291" name="Google Shape;291;p1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0"/>
              </a:spcBef>
              <a:spcAft>
                <a:spcPts val="0"/>
              </a:spcAft>
              <a:buSzPct val="100000"/>
              <a:buFont typeface="Times New Roman"/>
              <a:buChar char="●"/>
            </a:pPr>
            <a:r>
              <a:rPr lang="en" sz="1100">
                <a:latin typeface="Times New Roman"/>
                <a:ea typeface="Times New Roman"/>
                <a:cs typeface="Times New Roman"/>
                <a:sym typeface="Times New Roman"/>
              </a:rPr>
              <a:t>At the start of Agile development, stakeholders and product owners work together to define the project scope, priorities, and feasibility.</a:t>
            </a:r>
            <a:endParaRPr sz="1100">
              <a:latin typeface="Times New Roman"/>
              <a:ea typeface="Times New Roman"/>
              <a:cs typeface="Times New Roman"/>
              <a:sym typeface="Times New Roman"/>
            </a:endParaRPr>
          </a:p>
          <a:p>
            <a:pPr indent="-293211" lvl="0" marL="457200" rtl="0" algn="l">
              <a:spcBef>
                <a:spcPts val="0"/>
              </a:spcBef>
              <a:spcAft>
                <a:spcPts val="0"/>
              </a:spcAft>
              <a:buSzPct val="100000"/>
              <a:buFont typeface="Times New Roman"/>
              <a:buChar char="●"/>
            </a:pPr>
            <a:r>
              <a:rPr lang="en" sz="1100">
                <a:latin typeface="Times New Roman"/>
                <a:ea typeface="Times New Roman"/>
                <a:cs typeface="Times New Roman"/>
                <a:sym typeface="Times New Roman"/>
              </a:rPr>
              <a:t>The inception phase is the second of six Agile development life cycle stages. It involves selecting the team, defining roles, and preparing for development. It includes planning and establishing methods and templates for future development activities.</a:t>
            </a:r>
            <a:endParaRPr sz="1100">
              <a:latin typeface="Times New Roman"/>
              <a:ea typeface="Times New Roman"/>
              <a:cs typeface="Times New Roman"/>
              <a:sym typeface="Times New Roman"/>
            </a:endParaRPr>
          </a:p>
          <a:p>
            <a:pPr indent="-293211" lvl="0" marL="457200" rtl="0" algn="l">
              <a:spcBef>
                <a:spcPts val="0"/>
              </a:spcBef>
              <a:spcAft>
                <a:spcPts val="0"/>
              </a:spcAft>
              <a:buSzPct val="100000"/>
              <a:buFont typeface="Times New Roman"/>
              <a:buChar char="●"/>
            </a:pPr>
            <a:r>
              <a:rPr lang="en" sz="1100">
                <a:latin typeface="Times New Roman"/>
                <a:ea typeface="Times New Roman"/>
                <a:cs typeface="Times New Roman"/>
                <a:sym typeface="Times New Roman"/>
              </a:rPr>
              <a:t>In this development phase, developers and UI/UX designers work together to meet business requirements and create the product. After development, quality assurance and technical documentation are completed, and the iteration ends.</a:t>
            </a:r>
            <a:endParaRPr sz="1100">
              <a:latin typeface="Times New Roman"/>
              <a:ea typeface="Times New Roman"/>
              <a:cs typeface="Times New Roman"/>
              <a:sym typeface="Times New Roman"/>
            </a:endParaRPr>
          </a:p>
        </p:txBody>
      </p:sp>
      <p:sp>
        <p:nvSpPr>
          <p:cNvPr id="292" name="Google Shape;292;p1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20000"/>
          </a:bodyPr>
          <a:lstStyle/>
          <a:p>
            <a:pPr indent="-292100" lvl="0" marL="457200" rtl="0" algn="l">
              <a:spcBef>
                <a:spcPts val="0"/>
              </a:spcBef>
              <a:spcAft>
                <a:spcPts val="0"/>
              </a:spcAft>
              <a:buSzPts val="1000"/>
              <a:buChar char="●"/>
            </a:pPr>
            <a:r>
              <a:rPr lang="en" sz="1000"/>
              <a:t>In the Agile test phase, the product undergoes various tests, including Unit Testing, Integration Testing, Acceptance Testing, and System Testing, to ensure quality and alignment with user needs before release.</a:t>
            </a:r>
            <a:endParaRPr sz="1000"/>
          </a:p>
          <a:p>
            <a:pPr indent="-292100" lvl="0" marL="457200" rtl="0" algn="l">
              <a:spcBef>
                <a:spcPts val="0"/>
              </a:spcBef>
              <a:spcAft>
                <a:spcPts val="0"/>
              </a:spcAft>
              <a:buSzPts val="1000"/>
              <a:buChar char="●"/>
            </a:pPr>
            <a:r>
              <a:rPr lang="en" sz="1000"/>
              <a:t>In the release phase, the goal is to deliver a dependable product that meets customer requirements. Quality assurance testing is conducted to ensure the product is error-free before launch. User training may also be provided.</a:t>
            </a:r>
            <a:endParaRPr sz="1000"/>
          </a:p>
          <a:p>
            <a:pPr indent="-292100" lvl="0" marL="457200" rtl="0" algn="l">
              <a:spcBef>
                <a:spcPts val="0"/>
              </a:spcBef>
              <a:spcAft>
                <a:spcPts val="0"/>
              </a:spcAft>
              <a:buSzPts val="1000"/>
              <a:buChar char="●"/>
            </a:pPr>
            <a:r>
              <a:rPr lang="en" sz="1000"/>
              <a:t>Once an Agile software development project reaches the review stage, the focus shifts to sustaining long-term success. The teams and stakeholders ensure continuous support for the application to operate effortlessly(Dziuba,2023).</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Waterfall Model</a:t>
            </a:r>
            <a:endParaRPr/>
          </a:p>
        </p:txBody>
      </p:sp>
      <p:sp>
        <p:nvSpPr>
          <p:cNvPr id="298" name="Google Shape;298;p1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Sequential approach: Waterfall follows a sequential process where each stage, from gathering requirements to ongoing maintenance, is completed before moving to the next.</a:t>
            </a:r>
            <a:endParaRPr sz="1000"/>
          </a:p>
          <a:p>
            <a:pPr indent="-292100" lvl="0" marL="457200" rtl="0" algn="l">
              <a:spcBef>
                <a:spcPts val="0"/>
              </a:spcBef>
              <a:spcAft>
                <a:spcPts val="0"/>
              </a:spcAft>
              <a:buSzPts val="1000"/>
              <a:buChar char="●"/>
            </a:pPr>
            <a:r>
              <a:rPr lang="en" sz="1000"/>
              <a:t> Linear path: The project follows a linear path based on stakeholder or customer requirements established at the project's outset.</a:t>
            </a:r>
            <a:endParaRPr sz="1000"/>
          </a:p>
          <a:p>
            <a:pPr indent="-292100" lvl="0" marL="457200" rtl="0" algn="l">
              <a:spcBef>
                <a:spcPts val="0"/>
              </a:spcBef>
              <a:spcAft>
                <a:spcPts val="0"/>
              </a:spcAft>
              <a:buSzPts val="1000"/>
              <a:buChar char="●"/>
            </a:pPr>
            <a:r>
              <a:rPr lang="en" sz="1000"/>
              <a:t> Defined stages: Waterfall is structured into distinct stages including gathering requirements, analysis and design, building or implementation, testing and validation, deployment and delivery, and ongoing maintenance.</a:t>
            </a:r>
            <a:endParaRPr sz="1000"/>
          </a:p>
          <a:p>
            <a:pPr indent="-292100" lvl="0" marL="457200" rtl="0" algn="l">
              <a:spcBef>
                <a:spcPts val="0"/>
              </a:spcBef>
              <a:spcAft>
                <a:spcPts val="0"/>
              </a:spcAft>
              <a:buSzPts val="1000"/>
              <a:buChar char="●"/>
            </a:pPr>
            <a:r>
              <a:rPr lang="en" sz="1000"/>
              <a:t>Isolated teams: Teams typically operate in isolation with specific skills dedicated to each stage of the project.</a:t>
            </a:r>
            <a:endParaRPr sz="1000"/>
          </a:p>
          <a:p>
            <a:pPr indent="-292100" lvl="0" marL="457200" rtl="0" algn="l">
              <a:spcBef>
                <a:spcPts val="0"/>
              </a:spcBef>
              <a:spcAft>
                <a:spcPts val="0"/>
              </a:spcAft>
              <a:buSzPts val="1000"/>
              <a:buChar char="●"/>
            </a:pPr>
            <a:r>
              <a:rPr lang="en" sz="1000"/>
              <a:t>Single-team per stage: Each stage of the project typically corresponds to one team, ensuring clear responsibilities and accountability.</a:t>
            </a:r>
            <a:endParaRPr sz="1000"/>
          </a:p>
          <a:p>
            <a:pPr indent="0" lvl="0" marL="0" rtl="0" algn="l">
              <a:spcBef>
                <a:spcPts val="1200"/>
              </a:spcBef>
              <a:spcAft>
                <a:spcPts val="1200"/>
              </a:spcAft>
              <a:buNone/>
            </a:pPr>
            <a:r>
              <a:t/>
            </a:r>
            <a:endParaRPr sz="1000"/>
          </a:p>
        </p:txBody>
      </p:sp>
      <p:sp>
        <p:nvSpPr>
          <p:cNvPr id="299" name="Google Shape;299;p1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292100" lvl="0" marL="457200" rtl="0" algn="l">
              <a:lnSpc>
                <a:spcPct val="105000"/>
              </a:lnSpc>
              <a:spcBef>
                <a:spcPts val="0"/>
              </a:spcBef>
              <a:spcAft>
                <a:spcPts val="0"/>
              </a:spcAft>
              <a:buSzPts val="1000"/>
              <a:buChar char="●"/>
            </a:pPr>
            <a:r>
              <a:rPr lang="en" sz="1000"/>
              <a:t>Fixed parameters: Waterfall projects operate within fixed parameters including budget, scope, and schedule, established at the project's outset.</a:t>
            </a:r>
            <a:endParaRPr sz="1000"/>
          </a:p>
          <a:p>
            <a:pPr indent="-292100" lvl="0" marL="457200" rtl="0" algn="l">
              <a:lnSpc>
                <a:spcPct val="105000"/>
              </a:lnSpc>
              <a:spcBef>
                <a:spcPts val="0"/>
              </a:spcBef>
              <a:spcAft>
                <a:spcPts val="0"/>
              </a:spcAft>
              <a:buSzPts val="1000"/>
              <a:buChar char="●"/>
            </a:pPr>
            <a:r>
              <a:rPr lang="en" sz="1000"/>
              <a:t>Limited end-user feedback: Feedback from end-users is minimal until the entire project is complete and released, reducing opportunities for iteration during development.</a:t>
            </a:r>
            <a:endParaRPr sz="1000"/>
          </a:p>
          <a:p>
            <a:pPr indent="-292100" lvl="0" marL="457200" rtl="0" algn="l">
              <a:lnSpc>
                <a:spcPct val="105000"/>
              </a:lnSpc>
              <a:spcBef>
                <a:spcPts val="0"/>
              </a:spcBef>
              <a:spcAft>
                <a:spcPts val="0"/>
              </a:spcAft>
              <a:buSzPts val="1000"/>
              <a:buChar char="●"/>
            </a:pPr>
            <a:r>
              <a:rPr lang="en" sz="1000"/>
              <a:t>Challenges with change: Waterfall projects can be hard and expensive to introduce changes once a stage is complete, as each stage builds upon the previous one.</a:t>
            </a:r>
            <a:endParaRPr sz="1000"/>
          </a:p>
          <a:p>
            <a:pPr indent="-292100" lvl="0" marL="457200" rtl="0" algn="l">
              <a:lnSpc>
                <a:spcPct val="105000"/>
              </a:lnSpc>
              <a:spcBef>
                <a:spcPts val="0"/>
              </a:spcBef>
              <a:spcAft>
                <a:spcPts val="0"/>
              </a:spcAft>
              <a:buSzPts val="1000"/>
              <a:buChar char="●"/>
            </a:pPr>
            <a:r>
              <a:rPr lang="en" sz="1000"/>
              <a:t>Potential for delays: While it's possible to re-organize incomplete tasks, doing so may cause delays in project completion.</a:t>
            </a:r>
            <a:endParaRPr sz="1000"/>
          </a:p>
          <a:p>
            <a:pPr indent="-292100" lvl="0" marL="457200" rtl="0" algn="l">
              <a:lnSpc>
                <a:spcPct val="105000"/>
              </a:lnSpc>
              <a:spcBef>
                <a:spcPts val="0"/>
              </a:spcBef>
              <a:spcAft>
                <a:spcPts val="0"/>
              </a:spcAft>
              <a:buSzPts val="1000"/>
              <a:buChar char="●"/>
            </a:pPr>
            <a:r>
              <a:rPr lang="en" sz="1000"/>
              <a:t>Goal-oriented focus: Waterfall is suited for projects with specific, well-defined requirements aimed at achieving a particular goal, with teams specializing in specific skills to accomplish these goals (Scrum Alliance).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Waterfall or Agile Approach</a:t>
            </a:r>
            <a:endParaRPr/>
          </a:p>
        </p:txBody>
      </p:sp>
      <p:sp>
        <p:nvSpPr>
          <p:cNvPr id="305" name="Google Shape;305;p17"/>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Project complexity: Waterfall is best suited for projects with well-defined requirements and clear outcomes. If your project has a structured and predictable timeline, a Waterfall approach may be more appropriate.</a:t>
            </a:r>
            <a:endParaRPr sz="800"/>
          </a:p>
          <a:p>
            <a:pPr indent="-279400" lvl="0" marL="457200" rtl="0" algn="l">
              <a:spcBef>
                <a:spcPts val="0"/>
              </a:spcBef>
              <a:spcAft>
                <a:spcPts val="0"/>
              </a:spcAft>
              <a:buSzPts val="800"/>
              <a:buChar char="●"/>
            </a:pPr>
            <a:r>
              <a:rPr lang="en" sz="800"/>
              <a:t>Documentation requirements: Waterfall emphasizes detailed documentation at each phase of the project. If your project requires comprehensive documentation to ensure all team members are on the same page, Waterfall may be the better choice.</a:t>
            </a:r>
            <a:endParaRPr sz="800"/>
          </a:p>
          <a:p>
            <a:pPr indent="-279400" lvl="0" marL="457200" rtl="0" algn="l">
              <a:spcBef>
                <a:spcPts val="0"/>
              </a:spcBef>
              <a:spcAft>
                <a:spcPts val="0"/>
              </a:spcAft>
              <a:buSzPts val="800"/>
              <a:buChar char="●"/>
            </a:pPr>
            <a:r>
              <a:rPr lang="en" sz="800"/>
              <a:t>Predictability in cost and timeline: Waterfall offers a structured approach that allows for more accurate estimation of costs and timeline. If your project requires strict adherence to budget and timeline, Waterfall may be more suitable.</a:t>
            </a:r>
            <a:endParaRPr sz="800"/>
          </a:p>
          <a:p>
            <a:pPr indent="-279400" lvl="0" marL="457200" rtl="0" algn="l">
              <a:spcBef>
                <a:spcPts val="0"/>
              </a:spcBef>
              <a:spcAft>
                <a:spcPts val="0"/>
              </a:spcAft>
              <a:buSzPts val="800"/>
              <a:buChar char="●"/>
            </a:pPr>
            <a:r>
              <a:rPr lang="en" sz="800"/>
              <a:t>Sequential phases: Waterfall follows a sequential process where each phase must be completed before moving on to the next. If your project can benefit from a structured and sequential approach, Waterfall may be the right choice.</a:t>
            </a:r>
            <a:endParaRPr sz="800"/>
          </a:p>
          <a:p>
            <a:pPr indent="-279400" lvl="0" marL="457200" rtl="0" algn="l">
              <a:spcBef>
                <a:spcPts val="0"/>
              </a:spcBef>
              <a:spcAft>
                <a:spcPts val="0"/>
              </a:spcAft>
              <a:buSzPts val="800"/>
              <a:buChar char="●"/>
            </a:pPr>
            <a:r>
              <a:rPr lang="en" sz="800"/>
              <a:t>Limited client involvement: Waterfall works well when the client's requirements are well-defined and there is limited need for client involvement throughout the project. If your project can be executed with minimal client feedback.</a:t>
            </a:r>
            <a:endParaRPr sz="800"/>
          </a:p>
          <a:p>
            <a:pPr indent="0" lvl="0" marL="0" rtl="0" algn="l">
              <a:spcBef>
                <a:spcPts val="1200"/>
              </a:spcBef>
              <a:spcAft>
                <a:spcPts val="1200"/>
              </a:spcAft>
              <a:buNone/>
            </a:pPr>
            <a:r>
              <a:t/>
            </a:r>
            <a:endParaRPr sz="800"/>
          </a:p>
        </p:txBody>
      </p:sp>
      <p:sp>
        <p:nvSpPr>
          <p:cNvPr id="306" name="Google Shape;306;p17"/>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Iterative development: Agile focuses on iterative development and continuous feedback loops. If your project requires flexibility and the ability to adapt to changing requirements, </a:t>
            </a:r>
            <a:endParaRPr sz="800"/>
          </a:p>
          <a:p>
            <a:pPr indent="-279400" lvl="0" marL="457200" rtl="0" algn="l">
              <a:spcBef>
                <a:spcPts val="0"/>
              </a:spcBef>
              <a:spcAft>
                <a:spcPts val="0"/>
              </a:spcAft>
              <a:buSzPts val="800"/>
              <a:buChar char="●"/>
            </a:pPr>
            <a:r>
              <a:rPr lang="en" sz="800"/>
              <a:t>Customer collaboration: Agile encourages customer collaboration and feedback throughout the project. If your project relies on frequent customer input and feedback to ensure the final product meets customer needs, </a:t>
            </a:r>
            <a:endParaRPr sz="800"/>
          </a:p>
          <a:p>
            <a:pPr indent="-279400" lvl="0" marL="457200" rtl="0" algn="l">
              <a:spcBef>
                <a:spcPts val="0"/>
              </a:spcBef>
              <a:spcAft>
                <a:spcPts val="0"/>
              </a:spcAft>
              <a:buSzPts val="800"/>
              <a:buChar char="●"/>
            </a:pPr>
            <a:r>
              <a:rPr lang="en" sz="800"/>
              <a:t>Response to change: Agile is designed to respond quickly to changes in requirements or market dynamics. If your project requires the ability to pivot and adapt rapidly, </a:t>
            </a:r>
            <a:endParaRPr sz="800"/>
          </a:p>
          <a:p>
            <a:pPr indent="-279400" lvl="0" marL="457200" rtl="0" algn="l">
              <a:spcBef>
                <a:spcPts val="0"/>
              </a:spcBef>
              <a:spcAft>
                <a:spcPts val="0"/>
              </a:spcAft>
              <a:buSzPts val="800"/>
              <a:buChar char="●"/>
            </a:pPr>
            <a:r>
              <a:rPr lang="en" sz="800"/>
              <a:t>Inadequate documentation tolerance: Agile prioritizes working software over comprehensive documentation. If your project can proceed with minimal documentation and relies more on working prototypes, .</a:t>
            </a:r>
            <a:endParaRPr sz="800"/>
          </a:p>
          <a:p>
            <a:pPr indent="-279400" lvl="0" marL="457200" rtl="0" algn="l">
              <a:spcBef>
                <a:spcPts val="0"/>
              </a:spcBef>
              <a:spcAft>
                <a:spcPts val="0"/>
              </a:spcAft>
              <a:buSzPts val="800"/>
              <a:buChar char="●"/>
            </a:pPr>
            <a:r>
              <a:rPr lang="en" sz="800"/>
              <a:t>Unpredictable delivery time and costs: Agile is known for its flexibility, which can lead to unpredictable delivery times and costs. If your project's requirements are likely to change frequently, leading to uncertainty in delivery time and costs (Rodriguez,2023),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12700" lvl="0" marL="355600" rtl="0" algn="l">
              <a:spcBef>
                <a:spcPts val="1200"/>
              </a:spcBef>
              <a:spcAft>
                <a:spcPts val="0"/>
              </a:spcAft>
              <a:buNone/>
            </a:pPr>
            <a:r>
              <a:rPr lang="en" sz="1100">
                <a:solidFill>
                  <a:srgbClr val="000000"/>
                </a:solidFill>
                <a:latin typeface="Arial"/>
                <a:ea typeface="Arial"/>
                <a:cs typeface="Arial"/>
                <a:sym typeface="Arial"/>
              </a:rPr>
              <a:t>Scrum Alliance. </a:t>
            </a:r>
            <a:r>
              <a:rPr i="1" lang="en" sz="1100">
                <a:solidFill>
                  <a:srgbClr val="000000"/>
                </a:solidFill>
                <a:latin typeface="Arial"/>
                <a:ea typeface="Arial"/>
                <a:cs typeface="Arial"/>
                <a:sym typeface="Arial"/>
              </a:rPr>
              <a:t>The Scrum team: Scrum alliance</a:t>
            </a:r>
            <a:r>
              <a:rPr lang="en" sz="1100">
                <a:solidFill>
                  <a:srgbClr val="000000"/>
                </a:solidFill>
                <a:latin typeface="Arial"/>
                <a:ea typeface="Arial"/>
                <a:cs typeface="Arial"/>
                <a:sym typeface="Arial"/>
              </a:rPr>
              <a:t>. Scrum Alliance. https://resources.scrumalliance.org/Article/scrum-team </a:t>
            </a:r>
            <a:endParaRPr sz="1100">
              <a:solidFill>
                <a:srgbClr val="000000"/>
              </a:solidFill>
              <a:latin typeface="Arial"/>
              <a:ea typeface="Arial"/>
              <a:cs typeface="Arial"/>
              <a:sym typeface="Arial"/>
            </a:endParaRPr>
          </a:p>
          <a:p>
            <a:pPr indent="-12700" lvl="0" marL="355600" rtl="0" algn="l">
              <a:spcBef>
                <a:spcPts val="1200"/>
              </a:spcBef>
              <a:spcAft>
                <a:spcPts val="0"/>
              </a:spcAft>
              <a:buNone/>
            </a:pPr>
            <a:r>
              <a:rPr lang="en" sz="1100">
                <a:solidFill>
                  <a:srgbClr val="000000"/>
                </a:solidFill>
                <a:latin typeface="Arial"/>
                <a:ea typeface="Arial"/>
                <a:cs typeface="Arial"/>
                <a:sym typeface="Arial"/>
              </a:rPr>
              <a:t>Dziuba, A. (2023, April 6). </a:t>
            </a:r>
            <a:r>
              <a:rPr i="1" lang="en" sz="1100">
                <a:solidFill>
                  <a:srgbClr val="000000"/>
                </a:solidFill>
                <a:latin typeface="Arial"/>
                <a:ea typeface="Arial"/>
                <a:cs typeface="Arial"/>
                <a:sym typeface="Arial"/>
              </a:rPr>
              <a:t>Navigating the agile software development life cycle: Phases, tools, roadmap</a:t>
            </a:r>
            <a:r>
              <a:rPr lang="en" sz="1100">
                <a:solidFill>
                  <a:srgbClr val="000000"/>
                </a:solidFill>
                <a:latin typeface="Arial"/>
                <a:ea typeface="Arial"/>
                <a:cs typeface="Arial"/>
                <a:sym typeface="Arial"/>
              </a:rPr>
              <a:t>. Relevant Software. https://relevant.software/blog/agile-software-development-lifecycle-phases-explained/ </a:t>
            </a:r>
            <a:endParaRPr sz="1100">
              <a:solidFill>
                <a:srgbClr val="000000"/>
              </a:solidFill>
              <a:latin typeface="Arial"/>
              <a:ea typeface="Arial"/>
              <a:cs typeface="Arial"/>
              <a:sym typeface="Arial"/>
            </a:endParaRPr>
          </a:p>
          <a:p>
            <a:pPr indent="-12700" lvl="0" marL="355600" rtl="0" algn="l">
              <a:spcBef>
                <a:spcPts val="1200"/>
              </a:spcBef>
              <a:spcAft>
                <a:spcPts val="0"/>
              </a:spcAft>
              <a:buNone/>
            </a:pPr>
            <a:r>
              <a:t/>
            </a:r>
            <a:endParaRPr sz="1100">
              <a:solidFill>
                <a:srgbClr val="000000"/>
              </a:solidFill>
              <a:latin typeface="Arial"/>
              <a:ea typeface="Arial"/>
              <a:cs typeface="Arial"/>
              <a:sym typeface="Arial"/>
            </a:endParaRPr>
          </a:p>
          <a:p>
            <a:pPr indent="-12700" lvl="0" marL="355600" rtl="0" algn="l">
              <a:spcBef>
                <a:spcPts val="1200"/>
              </a:spcBef>
              <a:spcAft>
                <a:spcPts val="0"/>
              </a:spcAft>
              <a:buNone/>
            </a:pPr>
            <a:r>
              <a:rPr lang="en" sz="1100">
                <a:solidFill>
                  <a:srgbClr val="000000"/>
                </a:solidFill>
                <a:latin typeface="Arial"/>
                <a:ea typeface="Arial"/>
                <a:cs typeface="Arial"/>
                <a:sym typeface="Arial"/>
              </a:rPr>
              <a:t>Scrum Alliance. </a:t>
            </a:r>
            <a:r>
              <a:rPr i="1" lang="en" sz="1100">
                <a:solidFill>
                  <a:srgbClr val="000000"/>
                </a:solidFill>
                <a:latin typeface="Arial"/>
                <a:ea typeface="Arial"/>
                <a:cs typeface="Arial"/>
                <a:sym typeface="Arial"/>
              </a:rPr>
              <a:t>Choosing the right product management method: Scrum or waterfall?</a:t>
            </a:r>
            <a:r>
              <a:rPr lang="en" sz="1100">
                <a:solidFill>
                  <a:srgbClr val="000000"/>
                </a:solidFill>
                <a:latin typeface="Arial"/>
                <a:ea typeface="Arial"/>
                <a:cs typeface="Arial"/>
                <a:sym typeface="Arial"/>
              </a:rPr>
              <a:t>. Scrum Alliance. https://resources.scrumalliance.org/Article/scrum-vs-waterfall </a:t>
            </a:r>
            <a:endParaRPr sz="1100">
              <a:solidFill>
                <a:srgbClr val="000000"/>
              </a:solidFill>
              <a:latin typeface="Arial"/>
              <a:ea typeface="Arial"/>
              <a:cs typeface="Arial"/>
              <a:sym typeface="Arial"/>
            </a:endParaRPr>
          </a:p>
          <a:p>
            <a:pPr indent="0" lvl="0" marL="342900" rtl="0" algn="l">
              <a:spcBef>
                <a:spcPts val="1200"/>
              </a:spcBef>
              <a:spcAft>
                <a:spcPts val="0"/>
              </a:spcAft>
              <a:buNone/>
            </a:pPr>
            <a:r>
              <a:t/>
            </a:r>
            <a:endParaRPr sz="1100">
              <a:solidFill>
                <a:srgbClr val="000000"/>
              </a:solidFill>
              <a:latin typeface="Arial"/>
              <a:ea typeface="Arial"/>
              <a:cs typeface="Arial"/>
              <a:sym typeface="Arial"/>
            </a:endParaRPr>
          </a:p>
          <a:p>
            <a:pPr indent="-12700" lvl="0" marL="355600" rtl="0" algn="l">
              <a:spcBef>
                <a:spcPts val="1200"/>
              </a:spcBef>
              <a:spcAft>
                <a:spcPts val="0"/>
              </a:spcAft>
              <a:buNone/>
            </a:pPr>
            <a:r>
              <a:rPr lang="en" sz="1100">
                <a:solidFill>
                  <a:srgbClr val="000000"/>
                </a:solidFill>
                <a:latin typeface="Arial"/>
                <a:ea typeface="Arial"/>
                <a:cs typeface="Arial"/>
                <a:sym typeface="Arial"/>
              </a:rPr>
              <a:t>Nieto-Rodriguez, A. (2023, October 10). </a:t>
            </a:r>
            <a:r>
              <a:rPr i="1" lang="en" sz="1100">
                <a:solidFill>
                  <a:srgbClr val="000000"/>
                </a:solidFill>
                <a:latin typeface="Arial"/>
                <a:ea typeface="Arial"/>
                <a:cs typeface="Arial"/>
                <a:sym typeface="Arial"/>
              </a:rPr>
              <a:t>It’s time to end the battle between Waterfall and Agile</a:t>
            </a:r>
            <a:r>
              <a:rPr lang="en" sz="1100">
                <a:solidFill>
                  <a:srgbClr val="000000"/>
                </a:solidFill>
                <a:latin typeface="Arial"/>
                <a:ea typeface="Arial"/>
                <a:cs typeface="Arial"/>
                <a:sym typeface="Arial"/>
              </a:rPr>
              <a:t>. Harvard Business Review. https://hbr.org/2023/10/its-time-to-end-the-battle-between-waterfall-and-agile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