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6" r:id="rId8"/>
    <p:sldId id="267" r:id="rId9"/>
    <p:sldId id="258" r:id="rId10"/>
    <p:sldId id="265" r:id="rId11"/>
    <p:sldId id="270" r:id="rId12"/>
    <p:sldId id="271" r:id="rId13"/>
    <p:sldId id="272" r:id="rId14"/>
    <p:sldId id="260" r:id="rId15"/>
    <p:sldId id="257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rime_combo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cov_crime21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19mont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Capstone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nash20month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Documents\NSS\Capstone\Data\df_to_csv\usethis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n2b\AppData\Roaming\Microsoft\Excel\crime_combo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Reported Crimes for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nash19test!$A$2:$A$52</c:f>
              <c:strCache>
                <c:ptCount val="51"/>
                <c:pt idx="0">
                  <c:v>Runaway</c:v>
                </c:pt>
                <c:pt idx="1">
                  <c:v>Liquor Law Violation</c:v>
                </c:pt>
                <c:pt idx="2">
                  <c:v>Escape</c:v>
                </c:pt>
                <c:pt idx="3">
                  <c:v>Bribery</c:v>
                </c:pt>
                <c:pt idx="4">
                  <c:v>Promoting Prostitution</c:v>
                </c:pt>
                <c:pt idx="5">
                  <c:v>Possession of Stolen Property</c:v>
                </c:pt>
                <c:pt idx="6">
                  <c:v>Identity Theft</c:v>
                </c:pt>
                <c:pt idx="7">
                  <c:v>Justifiable Homicide</c:v>
                </c:pt>
                <c:pt idx="8">
                  <c:v>Pornographic Material</c:v>
                </c:pt>
                <c:pt idx="9">
                  <c:v>Patronizing Prostitution</c:v>
                </c:pt>
                <c:pt idx="10">
                  <c:v>Gambling Equipment</c:v>
                </c:pt>
                <c:pt idx="11">
                  <c:v>DUI</c:v>
                </c:pt>
                <c:pt idx="12">
                  <c:v>Public Intoxication</c:v>
                </c:pt>
                <c:pt idx="13">
                  <c:v>Disorderly Conduct</c:v>
                </c:pt>
                <c:pt idx="14">
                  <c:v>Computer Hacking</c:v>
                </c:pt>
                <c:pt idx="15">
                  <c:v>Theft From Coin Machine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Arson</c:v>
                </c:pt>
                <c:pt idx="19">
                  <c:v>Murder</c:v>
                </c:pt>
                <c:pt idx="20">
                  <c:v>All Other Offenses</c:v>
                </c:pt>
                <c:pt idx="21">
                  <c:v>Blackmail/Extortion</c:v>
                </c:pt>
                <c:pt idx="22">
                  <c:v>Stalking</c:v>
                </c:pt>
                <c:pt idx="23">
                  <c:v>Prostitution</c:v>
                </c:pt>
                <c:pt idx="24">
                  <c:v>Kidnapping/Abduction</c:v>
                </c:pt>
                <c:pt idx="25">
                  <c:v>Wire Fraud</c:v>
                </c:pt>
                <c:pt idx="26">
                  <c:v>Trespassing</c:v>
                </c:pt>
                <c:pt idx="27">
                  <c:v>Embezzlement</c:v>
                </c:pt>
                <c:pt idx="28">
                  <c:v>Pick-Pocket</c:v>
                </c:pt>
                <c:pt idx="29">
                  <c:v>Order of Protection Violation</c:v>
                </c:pt>
                <c:pt idx="30">
                  <c:v>Family Offense - Nonviolent</c:v>
                </c:pt>
                <c:pt idx="31">
                  <c:v>Impersonation</c:v>
                </c:pt>
                <c:pt idx="32">
                  <c:v>Counterfeiting/Forgery</c:v>
                </c:pt>
                <c:pt idx="33">
                  <c:v>Harrassment</c:v>
                </c:pt>
                <c:pt idx="34">
                  <c:v>Theft of Motor Vehicle Parts</c:v>
                </c:pt>
                <c:pt idx="35">
                  <c:v>Credit Card Fraud</c:v>
                </c:pt>
                <c:pt idx="36">
                  <c:v>Drug Equipment</c:v>
                </c:pt>
                <c:pt idx="37">
                  <c:v>Robbery</c:v>
                </c:pt>
                <c:pt idx="38">
                  <c:v>Fraud</c:v>
                </c:pt>
                <c:pt idx="39">
                  <c:v>Motor Vehicle Theft</c:v>
                </c:pt>
                <c:pt idx="40">
                  <c:v>Weapon Law Violation</c:v>
                </c:pt>
                <c:pt idx="41">
                  <c:v>All Other Theft</c:v>
                </c:pt>
                <c:pt idx="42">
                  <c:v>Theft from Building</c:v>
                </c:pt>
                <c:pt idx="43">
                  <c:v>Intimidation</c:v>
                </c:pt>
                <c:pt idx="44">
                  <c:v>Aggravated Assault</c:v>
                </c:pt>
                <c:pt idx="45">
                  <c:v>Drug Offense</c:v>
                </c:pt>
                <c:pt idx="46">
                  <c:v>Burglary</c:v>
                </c:pt>
                <c:pt idx="47">
                  <c:v>Shoplifting</c:v>
                </c:pt>
                <c:pt idx="48">
                  <c:v>Vandalism</c:v>
                </c:pt>
                <c:pt idx="49">
                  <c:v>Theft from Motor Vehicle</c:v>
                </c:pt>
                <c:pt idx="50">
                  <c:v>Simple Assault</c:v>
                </c:pt>
              </c:strCache>
            </c:strRef>
          </c:cat>
          <c:val>
            <c:numRef>
              <c:f>nash19test!$B$2:$B$52</c:f>
              <c:numCache>
                <c:formatCode>_(* #,##0_);_(* \(#,##0\);_(* "-"??_);_(@_)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13</c:v>
                </c:pt>
                <c:pt idx="11">
                  <c:v>16</c:v>
                </c:pt>
                <c:pt idx="12">
                  <c:v>18</c:v>
                </c:pt>
                <c:pt idx="13">
                  <c:v>35</c:v>
                </c:pt>
                <c:pt idx="14">
                  <c:v>37</c:v>
                </c:pt>
                <c:pt idx="15">
                  <c:v>49</c:v>
                </c:pt>
                <c:pt idx="16">
                  <c:v>51</c:v>
                </c:pt>
                <c:pt idx="17">
                  <c:v>52</c:v>
                </c:pt>
                <c:pt idx="18">
                  <c:v>61</c:v>
                </c:pt>
                <c:pt idx="19">
                  <c:v>67</c:v>
                </c:pt>
                <c:pt idx="20">
                  <c:v>104</c:v>
                </c:pt>
                <c:pt idx="21">
                  <c:v>105</c:v>
                </c:pt>
                <c:pt idx="22">
                  <c:v>125</c:v>
                </c:pt>
                <c:pt idx="23">
                  <c:v>147</c:v>
                </c:pt>
                <c:pt idx="24">
                  <c:v>178</c:v>
                </c:pt>
                <c:pt idx="25">
                  <c:v>201</c:v>
                </c:pt>
                <c:pt idx="26">
                  <c:v>379</c:v>
                </c:pt>
                <c:pt idx="27">
                  <c:v>439</c:v>
                </c:pt>
                <c:pt idx="28">
                  <c:v>469</c:v>
                </c:pt>
                <c:pt idx="29">
                  <c:v>490</c:v>
                </c:pt>
                <c:pt idx="30">
                  <c:v>629</c:v>
                </c:pt>
                <c:pt idx="31">
                  <c:v>812</c:v>
                </c:pt>
                <c:pt idx="32">
                  <c:v>887</c:v>
                </c:pt>
                <c:pt idx="33">
                  <c:v>1064</c:v>
                </c:pt>
                <c:pt idx="34">
                  <c:v>1657</c:v>
                </c:pt>
                <c:pt idx="35">
                  <c:v>2237</c:v>
                </c:pt>
                <c:pt idx="36">
                  <c:v>2353</c:v>
                </c:pt>
                <c:pt idx="37">
                  <c:v>2463</c:v>
                </c:pt>
                <c:pt idx="38">
                  <c:v>2673</c:v>
                </c:pt>
                <c:pt idx="39">
                  <c:v>2957</c:v>
                </c:pt>
                <c:pt idx="40">
                  <c:v>3144</c:v>
                </c:pt>
                <c:pt idx="41">
                  <c:v>3207</c:v>
                </c:pt>
                <c:pt idx="42">
                  <c:v>3378</c:v>
                </c:pt>
                <c:pt idx="43">
                  <c:v>3464</c:v>
                </c:pt>
                <c:pt idx="44">
                  <c:v>3968</c:v>
                </c:pt>
                <c:pt idx="45">
                  <c:v>4051</c:v>
                </c:pt>
                <c:pt idx="46">
                  <c:v>4078</c:v>
                </c:pt>
                <c:pt idx="47">
                  <c:v>5577</c:v>
                </c:pt>
                <c:pt idx="48">
                  <c:v>7285</c:v>
                </c:pt>
                <c:pt idx="49">
                  <c:v>9513</c:v>
                </c:pt>
                <c:pt idx="50">
                  <c:v>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5-41F6-8B29-842BA7A0D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11246319"/>
        <c:axId val="1711240911"/>
      </c:barChart>
      <c:catAx>
        <c:axId val="1711246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0911"/>
        <c:crosses val="autoZero"/>
        <c:auto val="1"/>
        <c:lblAlgn val="ctr"/>
        <c:lblOffset val="100"/>
        <c:noMultiLvlLbl val="0"/>
      </c:catAx>
      <c:valAx>
        <c:axId val="171124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4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/>
              <a:t>Monthly Covid-19 Case Comparison for 2020 &amp;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_(* #,##0_);_(* \(#,##0\);_(* "-"??_);_(@_)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39547</c:v>
                </c:pt>
                <c:pt idx="9">
                  <c:v>61807</c:v>
                </c:pt>
                <c:pt idx="10">
                  <c:v>111236</c:v>
                </c:pt>
                <c:pt idx="11">
                  <c:v>207857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86-4A3F-9920-04DA8066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_(* #,##0_);_(* \(#,##0\);_(* "-"??_);_(@_)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86-4A3F-9920-04DA8066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068719"/>
        <c:axId val="1970069135"/>
      </c:barChart>
      <c:catAx>
        <c:axId val="1970068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47398373498767199"/>
              <c:y val="0.83927428501076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9135"/>
        <c:crosses val="autoZero"/>
        <c:auto val="1"/>
        <c:lblAlgn val="ctr"/>
        <c:lblOffset val="100"/>
        <c:noMultiLvlLbl val="0"/>
      </c:catAx>
      <c:valAx>
        <c:axId val="197006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6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47725284339464"/>
          <c:y val="0.90197067394134789"/>
          <c:w val="0.17362115246957766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Reported Crimes for 2021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twentyonetest!$B$1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twentyonetest!$A$2:$A$54</c:f>
              <c:strCache>
                <c:ptCount val="53"/>
                <c:pt idx="0">
                  <c:v>Runaway</c:v>
                </c:pt>
                <c:pt idx="1">
                  <c:v>Forcible Sodomy</c:v>
                </c:pt>
                <c:pt idx="2">
                  <c:v>Patronizing Prostitution</c:v>
                </c:pt>
                <c:pt idx="3">
                  <c:v>Gambling Equipment</c:v>
                </c:pt>
                <c:pt idx="4">
                  <c:v>Human Trafficking</c:v>
                </c:pt>
                <c:pt idx="5">
                  <c:v>Curfew/Loitering</c:v>
                </c:pt>
                <c:pt idx="6">
                  <c:v>Identity Theft</c:v>
                </c:pt>
                <c:pt idx="7">
                  <c:v>Promoting Prostitution</c:v>
                </c:pt>
                <c:pt idx="8">
                  <c:v>Possession of Stolen Property</c:v>
                </c:pt>
                <c:pt idx="9">
                  <c:v>Liquor Law Violation</c:v>
                </c:pt>
                <c:pt idx="10">
                  <c:v>Escape</c:v>
                </c:pt>
                <c:pt idx="11">
                  <c:v>Justifiable Homicide</c:v>
                </c:pt>
                <c:pt idx="12">
                  <c:v>Prostitution</c:v>
                </c:pt>
                <c:pt idx="13">
                  <c:v>DUI</c:v>
                </c:pt>
                <c:pt idx="14">
                  <c:v>Public Intoxication</c:v>
                </c:pt>
                <c:pt idx="15">
                  <c:v>Pornographic Material</c:v>
                </c:pt>
                <c:pt idx="16">
                  <c:v>Purse Snatching</c:v>
                </c:pt>
                <c:pt idx="17">
                  <c:v>Bad Check</c:v>
                </c:pt>
                <c:pt idx="18">
                  <c:v>Theft From Coin Machine</c:v>
                </c:pt>
                <c:pt idx="19">
                  <c:v>Disorderly Conduct</c:v>
                </c:pt>
                <c:pt idx="20">
                  <c:v>Computer Hacking</c:v>
                </c:pt>
                <c:pt idx="21">
                  <c:v>Arson</c:v>
                </c:pt>
                <c:pt idx="22">
                  <c:v>Murder</c:v>
                </c:pt>
                <c:pt idx="23">
                  <c:v>Stalking</c:v>
                </c:pt>
                <c:pt idx="24">
                  <c:v>Blackmail/Extortion</c:v>
                </c:pt>
                <c:pt idx="25">
                  <c:v>Kidnapping/Abduction</c:v>
                </c:pt>
                <c:pt idx="26">
                  <c:v>All Other Offenses</c:v>
                </c:pt>
                <c:pt idx="27">
                  <c:v>Embezzlement</c:v>
                </c:pt>
                <c:pt idx="28">
                  <c:v>Wire Fraud</c:v>
                </c:pt>
                <c:pt idx="29">
                  <c:v>Pick-Pocket</c:v>
                </c:pt>
                <c:pt idx="30">
                  <c:v>Counterfeiting/Forgery</c:v>
                </c:pt>
                <c:pt idx="31">
                  <c:v>Order of Protection Violation</c:v>
                </c:pt>
                <c:pt idx="32">
                  <c:v>Trespassing</c:v>
                </c:pt>
                <c:pt idx="33">
                  <c:v>Family Offense - Nonviolent</c:v>
                </c:pt>
                <c:pt idx="34">
                  <c:v>Impersonation</c:v>
                </c:pt>
                <c:pt idx="35">
                  <c:v>Harrassment</c:v>
                </c:pt>
                <c:pt idx="36">
                  <c:v>Drug Equipment</c:v>
                </c:pt>
                <c:pt idx="37">
                  <c:v>Credit Card Fraud</c:v>
                </c:pt>
                <c:pt idx="38">
                  <c:v>Robbery</c:v>
                </c:pt>
                <c:pt idx="39">
                  <c:v>Fraud</c:v>
                </c:pt>
                <c:pt idx="40">
                  <c:v>Theft of Motor Vehicle Parts</c:v>
                </c:pt>
                <c:pt idx="41">
                  <c:v>Drug Offense</c:v>
                </c:pt>
                <c:pt idx="42">
                  <c:v>Theft from Building</c:v>
                </c:pt>
                <c:pt idx="43">
                  <c:v>All Other Theft</c:v>
                </c:pt>
                <c:pt idx="44">
                  <c:v>Motor Vehicle Theft</c:v>
                </c:pt>
                <c:pt idx="45">
                  <c:v>Weapon Law Violation</c:v>
                </c:pt>
                <c:pt idx="46">
                  <c:v>Intimidation</c:v>
                </c:pt>
                <c:pt idx="47">
                  <c:v>Burglary</c:v>
                </c:pt>
                <c:pt idx="48">
                  <c:v>Shoplifting</c:v>
                </c:pt>
                <c:pt idx="49">
                  <c:v>Aggravated Assault</c:v>
                </c:pt>
                <c:pt idx="50">
                  <c:v>Vandalism</c:v>
                </c:pt>
                <c:pt idx="51">
                  <c:v>Theft from Motor Vehicle</c:v>
                </c:pt>
                <c:pt idx="52">
                  <c:v>Simple Assault</c:v>
                </c:pt>
              </c:strCache>
            </c:strRef>
          </c:cat>
          <c:val>
            <c:numRef>
              <c:f>twentyonetest!$B$2:$B$54</c:f>
              <c:numCache>
                <c:formatCode>_(* #,##0_);_(* \(#,##0\);_(* "-"??_);_(@_)</c:formatCode>
                <c:ptCount val="5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10</c:v>
                </c:pt>
                <c:pt idx="13">
                  <c:v>15</c:v>
                </c:pt>
                <c:pt idx="14">
                  <c:v>21</c:v>
                </c:pt>
                <c:pt idx="15">
                  <c:v>28</c:v>
                </c:pt>
                <c:pt idx="16">
                  <c:v>31</c:v>
                </c:pt>
                <c:pt idx="17">
                  <c:v>32</c:v>
                </c:pt>
                <c:pt idx="18">
                  <c:v>35</c:v>
                </c:pt>
                <c:pt idx="19">
                  <c:v>38</c:v>
                </c:pt>
                <c:pt idx="20">
                  <c:v>40</c:v>
                </c:pt>
                <c:pt idx="21">
                  <c:v>75</c:v>
                </c:pt>
                <c:pt idx="22">
                  <c:v>82</c:v>
                </c:pt>
                <c:pt idx="23">
                  <c:v>126</c:v>
                </c:pt>
                <c:pt idx="24">
                  <c:v>155</c:v>
                </c:pt>
                <c:pt idx="25">
                  <c:v>173</c:v>
                </c:pt>
                <c:pt idx="26">
                  <c:v>186</c:v>
                </c:pt>
                <c:pt idx="27">
                  <c:v>224</c:v>
                </c:pt>
                <c:pt idx="28">
                  <c:v>248</c:v>
                </c:pt>
                <c:pt idx="29">
                  <c:v>266</c:v>
                </c:pt>
                <c:pt idx="30">
                  <c:v>372</c:v>
                </c:pt>
                <c:pt idx="31">
                  <c:v>444</c:v>
                </c:pt>
                <c:pt idx="32">
                  <c:v>539</c:v>
                </c:pt>
                <c:pt idx="33">
                  <c:v>567</c:v>
                </c:pt>
                <c:pt idx="34">
                  <c:v>660</c:v>
                </c:pt>
                <c:pt idx="35">
                  <c:v>877</c:v>
                </c:pt>
                <c:pt idx="36">
                  <c:v>1217</c:v>
                </c:pt>
                <c:pt idx="37">
                  <c:v>1522</c:v>
                </c:pt>
                <c:pt idx="38">
                  <c:v>1692</c:v>
                </c:pt>
                <c:pt idx="39">
                  <c:v>1692</c:v>
                </c:pt>
                <c:pt idx="40">
                  <c:v>1916</c:v>
                </c:pt>
                <c:pt idx="41">
                  <c:v>2064</c:v>
                </c:pt>
                <c:pt idx="42">
                  <c:v>2230</c:v>
                </c:pt>
                <c:pt idx="43">
                  <c:v>2874</c:v>
                </c:pt>
                <c:pt idx="44">
                  <c:v>2895</c:v>
                </c:pt>
                <c:pt idx="45">
                  <c:v>3006</c:v>
                </c:pt>
                <c:pt idx="46">
                  <c:v>3494</c:v>
                </c:pt>
                <c:pt idx="47">
                  <c:v>3512</c:v>
                </c:pt>
                <c:pt idx="48">
                  <c:v>3926</c:v>
                </c:pt>
                <c:pt idx="49">
                  <c:v>4404</c:v>
                </c:pt>
                <c:pt idx="50">
                  <c:v>6821</c:v>
                </c:pt>
                <c:pt idx="51">
                  <c:v>7745</c:v>
                </c:pt>
                <c:pt idx="52">
                  <c:v>8364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A-4FC7-85B2-30A621034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55042127"/>
        <c:axId val="1704183807"/>
      </c:barChart>
      <c:catAx>
        <c:axId val="13550421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183807"/>
        <c:crosses val="autoZero"/>
        <c:auto val="1"/>
        <c:lblAlgn val="ctr"/>
        <c:lblOffset val="100"/>
        <c:noMultiLvlLbl val="0"/>
      </c:catAx>
      <c:valAx>
        <c:axId val="170418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4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</a:t>
            </a:r>
            <a:r>
              <a:rPr lang="en-US" baseline="0" dirty="0"/>
              <a:t> vs. Covid-19 Cases in 2021</a:t>
            </a:r>
            <a:endParaRPr lang="en-US" dirty="0"/>
          </a:p>
        </c:rich>
      </c:tx>
      <c:layout>
        <c:manualLayout>
          <c:xMode val="edge"/>
          <c:yMode val="edge"/>
          <c:x val="0.27910222703652754"/>
          <c:y val="2.860726982863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9690747973784"/>
          <c:y val="0.18833733018502599"/>
          <c:w val="0.77545335920115732"/>
          <c:h val="0.61027835741664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cov_crime21!$B$1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cov_crime21!$B$2:$B$13</c:f>
              <c:numCache>
                <c:formatCode>General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  <c:pt idx="10">
                  <c:v>2672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2983407"/>
        <c:axId val="1712997967"/>
      </c:barChart>
      <c:lineChart>
        <c:grouping val="standard"/>
        <c:varyColors val="0"/>
        <c:ser>
          <c:idx val="1"/>
          <c:order val="1"/>
          <c:tx>
            <c:strRef>
              <c:f>cov_crime21!$C$1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cov_crime21!$C$2:$C$13</c:f>
              <c:numCache>
                <c:formatCode>General</c:formatCode>
                <c:ptCount val="12"/>
                <c:pt idx="0">
                  <c:v>129445</c:v>
                </c:pt>
                <c:pt idx="1">
                  <c:v>45613</c:v>
                </c:pt>
                <c:pt idx="2">
                  <c:v>37123</c:v>
                </c:pt>
                <c:pt idx="3">
                  <c:v>34276</c:v>
                </c:pt>
                <c:pt idx="4">
                  <c:v>16625</c:v>
                </c:pt>
                <c:pt idx="5">
                  <c:v>6194</c:v>
                </c:pt>
                <c:pt idx="6">
                  <c:v>31870</c:v>
                </c:pt>
                <c:pt idx="7">
                  <c:v>160595</c:v>
                </c:pt>
                <c:pt idx="8">
                  <c:v>167263</c:v>
                </c:pt>
                <c:pt idx="9">
                  <c:v>47312</c:v>
                </c:pt>
                <c:pt idx="10">
                  <c:v>35290</c:v>
                </c:pt>
                <c:pt idx="11">
                  <c:v>10759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5-4AA3-A58E-8B38205ED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154560"/>
        <c:axId val="1804149152"/>
      </c:lineChart>
      <c:catAx>
        <c:axId val="171298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97967"/>
        <c:crosses val="autoZero"/>
        <c:auto val="1"/>
        <c:lblAlgn val="ctr"/>
        <c:lblOffset val="100"/>
        <c:noMultiLvlLbl val="0"/>
      </c:catAx>
      <c:valAx>
        <c:axId val="171299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983407"/>
        <c:crosses val="autoZero"/>
        <c:crossBetween val="between"/>
      </c:valAx>
      <c:valAx>
        <c:axId val="18041491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Covid-19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154560"/>
        <c:crosses val="max"/>
        <c:crossBetween val="between"/>
      </c:valAx>
      <c:catAx>
        <c:axId val="180415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4149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333574250676735"/>
          <c:y val="0.90702599987882115"/>
          <c:w val="0.2427668417227615"/>
          <c:h val="8.862535094395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Top 5 Crimes</a:t>
            </a:r>
            <a:r>
              <a:rPr lang="en-US" b="1" u="none" baseline="0" dirty="0"/>
              <a:t>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82067803464136"/>
          <c:y val="0.18634342846884971"/>
          <c:w val="0.8559206121229207"/>
          <c:h val="0.533390216317955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8.2994135647445101E-3"/>
                  <c:y val="-1.61976211816419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E6-4462-8693-2E66E3DF315F}"/>
                </c:ext>
              </c:extLst>
            </c:dLbl>
            <c:dLbl>
              <c:idx val="3"/>
              <c:layout>
                <c:manualLayout>
                  <c:x val="0"/>
                  <c:y val="-2.0247026477052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E6-4462-8693-2E66E3DF315F}"/>
                </c:ext>
              </c:extLst>
            </c:dLbl>
            <c:dLbl>
              <c:idx val="4"/>
              <c:layout>
                <c:manualLayout>
                  <c:x val="-1.2172332612466901E-16"/>
                  <c:y val="8.09881059082098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E6-4462-8693-2E66E3DF31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Aggravated Assault</c:v>
                </c:pt>
                <c:pt idx="4">
                  <c:v>Shoplifiting</c:v>
                </c:pt>
              </c:strCache>
            </c:strRef>
          </c:cat>
          <c:val>
            <c:numRef>
              <c:f>'2021 crime top 5'!$B$1:$B$5</c:f>
              <c:numCache>
                <c:formatCode>_(* #,##0_);_(* \(#,##0\);_(* "-"??_);_(@_)</c:formatCode>
                <c:ptCount val="5"/>
                <c:pt idx="0">
                  <c:v>8364</c:v>
                </c:pt>
                <c:pt idx="1">
                  <c:v>7745</c:v>
                </c:pt>
                <c:pt idx="2">
                  <c:v>6821</c:v>
                </c:pt>
                <c:pt idx="3">
                  <c:v>4404</c:v>
                </c:pt>
                <c:pt idx="4">
                  <c:v>3926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6-4462-8693-2E66E3DF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7926031"/>
        <c:axId val="1357925615"/>
      </c:barChart>
      <c:catAx>
        <c:axId val="1357926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5615"/>
        <c:crosses val="autoZero"/>
        <c:auto val="1"/>
        <c:lblAlgn val="ctr"/>
        <c:lblOffset val="100"/>
        <c:noMultiLvlLbl val="0"/>
      </c:catAx>
      <c:valAx>
        <c:axId val="135792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92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6C-4C59-8B49-CA6D50CBD927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6C-4C59-8B49-CA6D50CBD927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6C-4C59-8B49-CA6D50CBD9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6C-4C59-8B49-CA6D50CBD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Monthly Crime Comparison for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crime_combo!$B$2:$B$13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0-4925-9FDE-516B7E259A6F}"/>
            </c:ext>
          </c:extLst>
        </c:ser>
        <c:ser>
          <c:idx val="1"/>
          <c:order val="1"/>
          <c:tx>
            <c:strRef>
              <c:f>crime_combo!$C$1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crime_combo!$C$2:$C$13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0-4925-9FDE-516B7E259A6F}"/>
            </c:ext>
          </c:extLst>
        </c:ser>
        <c:ser>
          <c:idx val="2"/>
          <c:order val="2"/>
          <c:tx>
            <c:strRef>
              <c:f>crime_combo!$D$1</c:f>
              <c:strCache>
                <c:ptCount val="1"/>
                <c:pt idx="0">
                  <c:v>2021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crime_combo!$D$2:$D$13</c:f>
              <c:numCache>
                <c:formatCode>_(* #,##0_);_(* \(#,##0\);_(* "-"??_);_(@_)</c:formatCode>
                <c:ptCount val="12"/>
                <c:pt idx="0">
                  <c:v>6082</c:v>
                </c:pt>
                <c:pt idx="1">
                  <c:v>5062</c:v>
                </c:pt>
                <c:pt idx="2">
                  <c:v>5320</c:v>
                </c:pt>
                <c:pt idx="3">
                  <c:v>5392</c:v>
                </c:pt>
                <c:pt idx="4">
                  <c:v>6334</c:v>
                </c:pt>
                <c:pt idx="5">
                  <c:v>6496</c:v>
                </c:pt>
                <c:pt idx="6">
                  <c:v>7202</c:v>
                </c:pt>
                <c:pt idx="7">
                  <c:v>6716</c:v>
                </c:pt>
                <c:pt idx="8">
                  <c:v>6741</c:v>
                </c:pt>
                <c:pt idx="9">
                  <c:v>6622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0-4925-9FDE-516B7E259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3777423"/>
        <c:axId val="1803774095"/>
      </c:lineChart>
      <c:catAx>
        <c:axId val="1803777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4095"/>
        <c:crosses val="autoZero"/>
        <c:auto val="1"/>
        <c:lblAlgn val="ctr"/>
        <c:lblOffset val="100"/>
        <c:noMultiLvlLbl val="0"/>
      </c:catAx>
      <c:valAx>
        <c:axId val="180377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Shifting Crime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'additional crimes'!$B$1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crimes'!$B$2:$B$6</c:f>
              <c:numCache>
                <c:formatCode>_(* #,##0_);_(* \(#,##0\);_(* "-"??_);_(@_)</c:formatCode>
                <c:ptCount val="5"/>
                <c:pt idx="0">
                  <c:v>3006</c:v>
                </c:pt>
                <c:pt idx="1">
                  <c:v>2957</c:v>
                </c:pt>
                <c:pt idx="2">
                  <c:v>1657</c:v>
                </c:pt>
                <c:pt idx="3">
                  <c:v>469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B-4DCA-AF33-FDC8FA8EDE23}"/>
            </c:ext>
          </c:extLst>
        </c:ser>
        <c:ser>
          <c:idx val="1"/>
          <c:order val="1"/>
          <c:tx>
            <c:strRef>
              <c:f>'additional crimes'!$C$1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crimes'!$C$2:$C$6</c:f>
              <c:numCache>
                <c:formatCode>_(* #,##0_);_(* \(#,##0\);_(* "-"??_);_(@_)</c:formatCode>
                <c:ptCount val="5"/>
                <c:pt idx="0">
                  <c:v>3485</c:v>
                </c:pt>
                <c:pt idx="1">
                  <c:v>3356</c:v>
                </c:pt>
                <c:pt idx="2">
                  <c:v>1769</c:v>
                </c:pt>
                <c:pt idx="3">
                  <c:v>190</c:v>
                </c:pt>
                <c:pt idx="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B-4DCA-AF33-FDC8FA8EDE23}"/>
            </c:ext>
          </c:extLst>
        </c:ser>
        <c:ser>
          <c:idx val="2"/>
          <c:order val="2"/>
          <c:tx>
            <c:strRef>
              <c:f>'additional crimes'!$D$1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'additional crimes'!$A$2:$A$6</c:f>
              <c:strCache>
                <c:ptCount val="5"/>
                <c:pt idx="0">
                  <c:v>Weapons Violations</c:v>
                </c:pt>
                <c:pt idx="1">
                  <c:v>Vehicle Theft</c:v>
                </c:pt>
                <c:pt idx="2">
                  <c:v>Theft of Vehicle Parts</c:v>
                </c:pt>
                <c:pt idx="3">
                  <c:v>Pick-Pocketing</c:v>
                </c:pt>
                <c:pt idx="4">
                  <c:v>Blackmail/Extortion</c:v>
                </c:pt>
              </c:strCache>
            </c:strRef>
          </c:cat>
          <c:val>
            <c:numRef>
              <c:f>'additional crimes'!$D$2:$D$6</c:f>
              <c:numCache>
                <c:formatCode>_(* #,##0_);_(* \(#,##0\);_(* "-"??_);_(@_)</c:formatCode>
                <c:ptCount val="5"/>
                <c:pt idx="0">
                  <c:v>3144</c:v>
                </c:pt>
                <c:pt idx="1">
                  <c:v>2895</c:v>
                </c:pt>
                <c:pt idx="2">
                  <c:v>1916</c:v>
                </c:pt>
                <c:pt idx="3">
                  <c:v>266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B-4DCA-AF33-FDC8FA8ED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6859839"/>
        <c:axId val="1136856095"/>
      </c:barChart>
      <c:catAx>
        <c:axId val="113685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Type of 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6095"/>
        <c:crosses val="autoZero"/>
        <c:auto val="1"/>
        <c:lblAlgn val="ctr"/>
        <c:lblOffset val="100"/>
        <c:noMultiLvlLbl val="0"/>
      </c:catAx>
      <c:valAx>
        <c:axId val="113685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Crimes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8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Crimes Per Month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nash19month!$A$2:$A$13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nash19month!$B$2:$B$13</c:f>
              <c:numCache>
                <c:formatCode>General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D-4995-A9F6-5088B29DD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39167919"/>
        <c:axId val="1839168335"/>
      </c:barChart>
      <c:catAx>
        <c:axId val="183916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8335"/>
        <c:crosses val="autoZero"/>
        <c:auto val="1"/>
        <c:lblAlgn val="ctr"/>
        <c:lblOffset val="100"/>
        <c:noMultiLvlLbl val="0"/>
      </c:catAx>
      <c:valAx>
        <c:axId val="183916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16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0" dirty="0"/>
              <a:t>Reported</a:t>
            </a:r>
            <a:r>
              <a:rPr lang="en-US" i="0" baseline="0" dirty="0"/>
              <a:t> Crimes for 2020</a:t>
            </a:r>
            <a:endParaRPr lang="en-US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nash20test!$B$1</c:f>
              <c:strCache>
                <c:ptCount val="1"/>
                <c:pt idx="0">
                  <c:v> count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4000"/>
                  </a:schemeClr>
                </a:gs>
                <a:gs pos="69000">
                  <a:schemeClr val="accent1">
                    <a:shade val="86000"/>
                    <a:satMod val="130000"/>
                    <a:lumMod val="102000"/>
                  </a:schemeClr>
                </a:gs>
                <a:gs pos="100000">
                  <a:schemeClr val="accent1">
                    <a:shade val="72000"/>
                    <a:satMod val="13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nash20test!$A$2:$A$53</c:f>
              <c:strCache>
                <c:ptCount val="52"/>
                <c:pt idx="0">
                  <c:v>Bribery</c:v>
                </c:pt>
                <c:pt idx="1">
                  <c:v>Welfare Fraud</c:v>
                </c:pt>
                <c:pt idx="2">
                  <c:v>Identity Theft</c:v>
                </c:pt>
                <c:pt idx="3">
                  <c:v>Escape</c:v>
                </c:pt>
                <c:pt idx="4">
                  <c:v>Promoting Prostitution</c:v>
                </c:pt>
                <c:pt idx="5">
                  <c:v>Human Trafficking</c:v>
                </c:pt>
                <c:pt idx="6">
                  <c:v>Liquor Law Violation</c:v>
                </c:pt>
                <c:pt idx="7">
                  <c:v>Possession of Stolen Property</c:v>
                </c:pt>
                <c:pt idx="8">
                  <c:v>Patronizing Prostitution</c:v>
                </c:pt>
                <c:pt idx="9">
                  <c:v>Gambling Equipment</c:v>
                </c:pt>
                <c:pt idx="10">
                  <c:v>Pornographic Material</c:v>
                </c:pt>
                <c:pt idx="11">
                  <c:v>DUI</c:v>
                </c:pt>
                <c:pt idx="12">
                  <c:v>Justifiable Homicide</c:v>
                </c:pt>
                <c:pt idx="13">
                  <c:v>Public Intoxication</c:v>
                </c:pt>
                <c:pt idx="14">
                  <c:v>Disorderly Conduct</c:v>
                </c:pt>
                <c:pt idx="15">
                  <c:v>Bad Check</c:v>
                </c:pt>
                <c:pt idx="16">
                  <c:v>Purse Snatching</c:v>
                </c:pt>
                <c:pt idx="17">
                  <c:v>Theft From Coin Machine</c:v>
                </c:pt>
                <c:pt idx="18">
                  <c:v>Computer Hacking</c:v>
                </c:pt>
                <c:pt idx="19">
                  <c:v>Prostitution</c:v>
                </c:pt>
                <c:pt idx="20">
                  <c:v>Murder</c:v>
                </c:pt>
                <c:pt idx="21">
                  <c:v>Stalking</c:v>
                </c:pt>
                <c:pt idx="22">
                  <c:v>Arson</c:v>
                </c:pt>
                <c:pt idx="23">
                  <c:v>Blackmail/Extortion</c:v>
                </c:pt>
                <c:pt idx="24">
                  <c:v>Kidnapping/Abduction</c:v>
                </c:pt>
                <c:pt idx="25">
                  <c:v>Pick-Pocket</c:v>
                </c:pt>
                <c:pt idx="26">
                  <c:v>All Other Offenses</c:v>
                </c:pt>
                <c:pt idx="27">
                  <c:v>Wire Fraud</c:v>
                </c:pt>
                <c:pt idx="28">
                  <c:v>Embezzlement</c:v>
                </c:pt>
                <c:pt idx="29">
                  <c:v>Trespassing</c:v>
                </c:pt>
                <c:pt idx="30">
                  <c:v>Order of Protection Violation</c:v>
                </c:pt>
                <c:pt idx="31">
                  <c:v>Counterfeiting/Forgery</c:v>
                </c:pt>
                <c:pt idx="32">
                  <c:v>Impersonation</c:v>
                </c:pt>
                <c:pt idx="33">
                  <c:v>Family Offense - Nonviolent</c:v>
                </c:pt>
                <c:pt idx="34">
                  <c:v>Harrassment</c:v>
                </c:pt>
                <c:pt idx="35">
                  <c:v>Drug Equipment</c:v>
                </c:pt>
                <c:pt idx="36">
                  <c:v>Credit Card Fraud</c:v>
                </c:pt>
                <c:pt idx="37">
                  <c:v>Theft of Motor Vehicle Parts</c:v>
                </c:pt>
                <c:pt idx="38">
                  <c:v>Robbery</c:v>
                </c:pt>
                <c:pt idx="39">
                  <c:v>Fraud</c:v>
                </c:pt>
                <c:pt idx="40">
                  <c:v>Theft from Building</c:v>
                </c:pt>
                <c:pt idx="41">
                  <c:v>Drug Offense</c:v>
                </c:pt>
                <c:pt idx="42">
                  <c:v>Motor Vehicle Theft</c:v>
                </c:pt>
                <c:pt idx="43">
                  <c:v>Intimidation</c:v>
                </c:pt>
                <c:pt idx="44">
                  <c:v>Weapon Law Violation</c:v>
                </c:pt>
                <c:pt idx="45">
                  <c:v>All Other Theft</c:v>
                </c:pt>
                <c:pt idx="46">
                  <c:v>Burglary</c:v>
                </c:pt>
                <c:pt idx="47">
                  <c:v>Aggravated Assault</c:v>
                </c:pt>
                <c:pt idx="48">
                  <c:v>Shoplifting</c:v>
                </c:pt>
                <c:pt idx="49">
                  <c:v>Vandalism</c:v>
                </c:pt>
                <c:pt idx="50">
                  <c:v>Simple Assault</c:v>
                </c:pt>
                <c:pt idx="51">
                  <c:v>Theft from Motor Vehicle</c:v>
                </c:pt>
              </c:strCache>
            </c:strRef>
          </c:cat>
          <c:val>
            <c:numRef>
              <c:f>nash20test!$B$2:$B$53</c:f>
              <c:numCache>
                <c:formatCode>_(* #,##0_);_(* \(#,##0\);_(* "-"??_);_(@_)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20</c:v>
                </c:pt>
                <c:pt idx="14">
                  <c:v>31</c:v>
                </c:pt>
                <c:pt idx="15">
                  <c:v>33</c:v>
                </c:pt>
                <c:pt idx="16">
                  <c:v>39</c:v>
                </c:pt>
                <c:pt idx="17">
                  <c:v>46</c:v>
                </c:pt>
                <c:pt idx="18">
                  <c:v>51</c:v>
                </c:pt>
                <c:pt idx="19">
                  <c:v>53</c:v>
                </c:pt>
                <c:pt idx="20">
                  <c:v>92</c:v>
                </c:pt>
                <c:pt idx="21">
                  <c:v>107</c:v>
                </c:pt>
                <c:pt idx="22">
                  <c:v>112</c:v>
                </c:pt>
                <c:pt idx="23">
                  <c:v>164</c:v>
                </c:pt>
                <c:pt idx="24">
                  <c:v>178</c:v>
                </c:pt>
                <c:pt idx="25">
                  <c:v>190</c:v>
                </c:pt>
                <c:pt idx="26">
                  <c:v>195</c:v>
                </c:pt>
                <c:pt idx="27">
                  <c:v>270</c:v>
                </c:pt>
                <c:pt idx="28">
                  <c:v>334</c:v>
                </c:pt>
                <c:pt idx="29">
                  <c:v>398</c:v>
                </c:pt>
                <c:pt idx="30">
                  <c:v>490</c:v>
                </c:pt>
                <c:pt idx="31">
                  <c:v>575</c:v>
                </c:pt>
                <c:pt idx="32">
                  <c:v>758</c:v>
                </c:pt>
                <c:pt idx="33">
                  <c:v>780</c:v>
                </c:pt>
                <c:pt idx="34">
                  <c:v>1014</c:v>
                </c:pt>
                <c:pt idx="35">
                  <c:v>1402</c:v>
                </c:pt>
                <c:pt idx="36">
                  <c:v>1756</c:v>
                </c:pt>
                <c:pt idx="37">
                  <c:v>1769</c:v>
                </c:pt>
                <c:pt idx="38">
                  <c:v>2260</c:v>
                </c:pt>
                <c:pt idx="39">
                  <c:v>2466</c:v>
                </c:pt>
                <c:pt idx="40">
                  <c:v>2630</c:v>
                </c:pt>
                <c:pt idx="41">
                  <c:v>2724</c:v>
                </c:pt>
                <c:pt idx="42">
                  <c:v>3356</c:v>
                </c:pt>
                <c:pt idx="43">
                  <c:v>3444</c:v>
                </c:pt>
                <c:pt idx="44">
                  <c:v>3485</c:v>
                </c:pt>
                <c:pt idx="45">
                  <c:v>3621</c:v>
                </c:pt>
                <c:pt idx="46">
                  <c:v>4223</c:v>
                </c:pt>
                <c:pt idx="47">
                  <c:v>4844</c:v>
                </c:pt>
                <c:pt idx="48">
                  <c:v>5445</c:v>
                </c:pt>
                <c:pt idx="49">
                  <c:v>8101</c:v>
                </c:pt>
                <c:pt idx="50">
                  <c:v>9240</c:v>
                </c:pt>
                <c:pt idx="51">
                  <c:v>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7-4728-90CA-00C90B177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07364927"/>
        <c:axId val="1707360351"/>
      </c:barChart>
      <c:catAx>
        <c:axId val="17073649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0351"/>
        <c:crosses val="autoZero"/>
        <c:auto val="1"/>
        <c:lblAlgn val="ctr"/>
        <c:lblOffset val="100"/>
        <c:noMultiLvlLbl val="0"/>
      </c:catAx>
      <c:valAx>
        <c:axId val="170736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6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For January</a:t>
            </a:r>
            <a:r>
              <a:rPr lang="en-US" baseline="0" dirty="0"/>
              <a:t> Through </a:t>
            </a:r>
            <a:r>
              <a:rPr lang="en-US" dirty="0"/>
              <a:t>March In</a:t>
            </a:r>
            <a:r>
              <a:rPr lang="en-US" baseline="0" dirty="0"/>
              <a:t> 2019 &amp;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'combo short'!$B$1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short'!$B$2:$B$4</c:f>
              <c:numCache>
                <c:formatCode>_(* #,##0_);_(* \(#,##0\);_(* "-"??_);_(@_)</c:formatCode>
                <c:ptCount val="3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FA-4730-916F-CA5BA511E0BB}"/>
            </c:ext>
          </c:extLst>
        </c:ser>
        <c:ser>
          <c:idx val="1"/>
          <c:order val="1"/>
          <c:tx>
            <c:strRef>
              <c:f>'combo short'!$C$1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'combo short'!$A$2:$A$4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'combo short'!$C$2:$C$4</c:f>
              <c:numCache>
                <c:formatCode>_(* #,##0_);_(* \(#,##0\);_(* "-"??_);_(@_)</c:formatCode>
                <c:ptCount val="3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FA-4730-916F-CA5BA511E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113871"/>
        <c:axId val="1351115951"/>
      </c:lineChart>
      <c:catAx>
        <c:axId val="135111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5951"/>
        <c:crosses val="autoZero"/>
        <c:auto val="1"/>
        <c:lblAlgn val="ctr"/>
        <c:lblOffset val="100"/>
        <c:noMultiLvlLbl val="0"/>
      </c:catAx>
      <c:valAx>
        <c:axId val="135111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11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Number of Crimes Per Month In</a:t>
            </a:r>
            <a:r>
              <a:rPr lang="en-US" sz="2000" b="1" baseline="0" dirty="0"/>
              <a:t> 2020</a:t>
            </a:r>
          </a:p>
        </c:rich>
      </c:tx>
      <c:layout>
        <c:manualLayout>
          <c:xMode val="edge"/>
          <c:yMode val="edge"/>
          <c:x val="0.14957597555846044"/>
          <c:y val="2.1288085942645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52023799628886"/>
          <c:y val="0.21333168670402392"/>
          <c:w val="0.82334665729707401"/>
          <c:h val="0.6309529454533959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4515295"/>
        <c:axId val="1133012303"/>
      </c:barChart>
      <c:catAx>
        <c:axId val="1144515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012303"/>
        <c:crosses val="autoZero"/>
        <c:auto val="1"/>
        <c:lblAlgn val="ctr"/>
        <c:lblOffset val="100"/>
        <c:noMultiLvlLbl val="0"/>
      </c:catAx>
      <c:valAx>
        <c:axId val="113301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51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Crimes vs. Covid-19 Cases in 2020</a:t>
            </a:r>
          </a:p>
        </c:rich>
      </c:tx>
      <c:layout>
        <c:manualLayout>
          <c:xMode val="edge"/>
          <c:yMode val="edge"/>
          <c:x val="0.26993806743004972"/>
          <c:y val="4.218193813673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072909022866"/>
          <c:y val="0.23040484760819449"/>
          <c:w val="0.75406739481575713"/>
          <c:h val="0.58453242801506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cov_crime20!$B$1</c:f>
              <c:strCache>
                <c:ptCount val="1"/>
                <c:pt idx="0">
                  <c:v>Crimes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cov_crime20!$B$2:$B$12</c:f>
              <c:numCache>
                <c:formatCode>General</c:formatCode>
                <c:ptCount val="11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9457455"/>
        <c:axId val="1809460783"/>
      </c:barChart>
      <c:lineChart>
        <c:grouping val="standard"/>
        <c:varyColors val="0"/>
        <c:ser>
          <c:idx val="1"/>
          <c:order val="1"/>
          <c:tx>
            <c:strRef>
              <c:f>cov_crime20!$C$1</c:f>
              <c:strCache>
                <c:ptCount val="1"/>
                <c:pt idx="0">
                  <c:v>Covid-19 Cases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cov_crime20!$A$2:$A$12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Dec</c:v>
                </c:pt>
              </c:strCache>
            </c:strRef>
          </c:cat>
          <c:val>
            <c:numRef>
              <c:f>cov_crime20!$C$2:$C$12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2268</c:v>
                </c:pt>
                <c:pt idx="3">
                  <c:v>9183</c:v>
                </c:pt>
                <c:pt idx="4">
                  <c:v>10699</c:v>
                </c:pt>
                <c:pt idx="5">
                  <c:v>19824</c:v>
                </c:pt>
                <c:pt idx="6">
                  <c:v>59447</c:v>
                </c:pt>
                <c:pt idx="7">
                  <c:v>46662</c:v>
                </c:pt>
                <c:pt idx="8">
                  <c:v>39457</c:v>
                </c:pt>
                <c:pt idx="9">
                  <c:v>61807</c:v>
                </c:pt>
                <c:pt idx="10">
                  <c:v>207857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06-4A68-A4F6-2CD00D1C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3611824"/>
        <c:axId val="1773610160"/>
      </c:lineChart>
      <c:catAx>
        <c:axId val="1809457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u="none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60783"/>
        <c:crosses val="autoZero"/>
        <c:auto val="1"/>
        <c:lblAlgn val="ctr"/>
        <c:lblOffset val="100"/>
        <c:noMultiLvlLbl val="0"/>
      </c:catAx>
      <c:valAx>
        <c:axId val="18094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 Reported</a:t>
                </a:r>
              </a:p>
            </c:rich>
          </c:tx>
          <c:layout>
            <c:manualLayout>
              <c:xMode val="edge"/>
              <c:yMode val="edge"/>
              <c:x val="3.0102906365133405E-2"/>
              <c:y val="0.2113118561811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457455"/>
        <c:crosses val="autoZero"/>
        <c:crossBetween val="between"/>
      </c:valAx>
      <c:valAx>
        <c:axId val="1773610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</a:t>
                </a:r>
                <a:r>
                  <a:rPr lang="en-US" i="1" baseline="0" dirty="0"/>
                  <a:t> of Covid-19 Cases</a:t>
                </a:r>
                <a:endParaRPr lang="en-US" i="1" dirty="0"/>
              </a:p>
            </c:rich>
          </c:tx>
          <c:layout>
            <c:manualLayout>
              <c:xMode val="edge"/>
              <c:yMode val="edge"/>
              <c:x val="0.94449787907330185"/>
              <c:y val="0.25801203368866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1824"/>
        <c:crosses val="max"/>
        <c:crossBetween val="between"/>
      </c:valAx>
      <c:catAx>
        <c:axId val="1773611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3610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252094309547313"/>
          <c:y val="0.92216696093890149"/>
          <c:w val="0.23481341466437711"/>
          <c:h val="7.4624271794242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2"/>
              <c:layout>
                <c:manualLayout>
                  <c:x val="6.6398649650139243E-3"/>
                  <c:y val="-3.50707870699254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DD-4A9F-B155-1D5BA2059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'2019 crime top 5'!$A$1:$A$5</c:f>
              <c:strCache>
                <c:ptCount val="5"/>
                <c:pt idx="0">
                  <c:v>Simple Assault</c:v>
                </c:pt>
                <c:pt idx="1">
                  <c:v>Theft From Vehicle</c:v>
                </c:pt>
                <c:pt idx="2">
                  <c:v>Vandalism</c:v>
                </c:pt>
                <c:pt idx="3">
                  <c:v>Shoplifting</c:v>
                </c:pt>
                <c:pt idx="4">
                  <c:v>Burglary</c:v>
                </c:pt>
              </c:strCache>
            </c:strRef>
          </c:cat>
          <c:val>
            <c:numRef>
              <c:f>'2019 crime top 5'!$B$1:$B$5</c:f>
              <c:numCache>
                <c:formatCode>_(* #,##0_);_(* \(#,##0\);_(* "-"??_);_(@_)</c:formatCode>
                <c:ptCount val="5"/>
                <c:pt idx="0">
                  <c:v>9697</c:v>
                </c:pt>
                <c:pt idx="1">
                  <c:v>9513</c:v>
                </c:pt>
                <c:pt idx="2">
                  <c:v>7285</c:v>
                </c:pt>
                <c:pt idx="3">
                  <c:v>5577</c:v>
                </c:pt>
                <c:pt idx="4">
                  <c:v>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D-4A9F-B155-1D5BA2059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0472351"/>
        <c:axId val="1350474431"/>
      </c:barChart>
      <c:catAx>
        <c:axId val="1350472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4431"/>
        <c:crosses val="autoZero"/>
        <c:auto val="1"/>
        <c:lblAlgn val="ctr"/>
        <c:lblOffset val="100"/>
        <c:noMultiLvlLbl val="0"/>
      </c:catAx>
      <c:valAx>
        <c:axId val="135047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47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Crimes in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/>
            </a:scene3d>
            <a:sp3d prstMaterial="matte">
              <a:bevelT w="25400" h="25400"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D9-4F1A-B5AD-D901B0AB7015}"/>
                </c:ext>
              </c:extLst>
            </c:dLbl>
            <c:dLbl>
              <c:idx val="1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D9-4F1A-B5AD-D901B0AB7015}"/>
                </c:ext>
              </c:extLst>
            </c:dLbl>
            <c:dLbl>
              <c:idx val="4"/>
              <c:layout>
                <c:manualLayout>
                  <c:x val="-1.2172945146291105E-16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D9-4F1A-B5AD-D901B0AB70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'2020 crime top 5'!$A$1:$A$5</c:f>
              <c:strCache>
                <c:ptCount val="5"/>
                <c:pt idx="0">
                  <c:v>Theft From Vehicle</c:v>
                </c:pt>
                <c:pt idx="1">
                  <c:v>Simple Assault</c:v>
                </c:pt>
                <c:pt idx="2">
                  <c:v>Vandalism</c:v>
                </c:pt>
                <c:pt idx="3">
                  <c:v>Shoplifting</c:v>
                </c:pt>
                <c:pt idx="4">
                  <c:v>Aggravated Assault</c:v>
                </c:pt>
              </c:strCache>
            </c:strRef>
          </c:cat>
          <c:val>
            <c:numRef>
              <c:f>'2020 crime top 5'!$B$1:$B$5</c:f>
              <c:numCache>
                <c:formatCode>_(* #,##0_);_(* \(#,##0\);_(* "-"??_);_(@_)</c:formatCode>
                <c:ptCount val="5"/>
                <c:pt idx="0">
                  <c:v>11111</c:v>
                </c:pt>
                <c:pt idx="1">
                  <c:v>9240</c:v>
                </c:pt>
                <c:pt idx="2">
                  <c:v>8101</c:v>
                </c:pt>
                <c:pt idx="3">
                  <c:v>5445</c:v>
                </c:pt>
                <c:pt idx="4">
                  <c:v>4844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9-4F1A-B5AD-D901B0AB7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11413119"/>
        <c:axId val="1711413951"/>
      </c:barChart>
      <c:catAx>
        <c:axId val="171141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Crime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951"/>
        <c:crosses val="autoZero"/>
        <c:auto val="1"/>
        <c:lblAlgn val="ctr"/>
        <c:lblOffset val="100"/>
        <c:noMultiLvlLbl val="0"/>
      </c:catAx>
      <c:valAx>
        <c:axId val="17114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Times Reported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1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Month-to-Month Crime Comparison For</a:t>
            </a:r>
            <a:r>
              <a:rPr lang="en-US" baseline="0" dirty="0"/>
              <a:t> 2019 &amp; 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crime_combo!$B$17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crime_combo!$B$18:$B$29</c:f>
              <c:numCache>
                <c:formatCode>_(* #,##0_);_(* \(#,##0\);_(* "-"??_);_(@_)</c:formatCode>
                <c:ptCount val="12"/>
                <c:pt idx="0">
                  <c:v>6439</c:v>
                </c:pt>
                <c:pt idx="1">
                  <c:v>5381</c:v>
                </c:pt>
                <c:pt idx="2">
                  <c:v>5723</c:v>
                </c:pt>
                <c:pt idx="3">
                  <c:v>6356</c:v>
                </c:pt>
                <c:pt idx="4">
                  <c:v>6734</c:v>
                </c:pt>
                <c:pt idx="5">
                  <c:v>7044</c:v>
                </c:pt>
                <c:pt idx="6">
                  <c:v>7396</c:v>
                </c:pt>
                <c:pt idx="7">
                  <c:v>6929</c:v>
                </c:pt>
                <c:pt idx="8">
                  <c:v>6717</c:v>
                </c:pt>
                <c:pt idx="9">
                  <c:v>7115</c:v>
                </c:pt>
                <c:pt idx="10">
                  <c:v>5960</c:v>
                </c:pt>
                <c:pt idx="11">
                  <c:v>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F7-4DBF-A9F5-80FA7726A9FD}"/>
            </c:ext>
          </c:extLst>
        </c:ser>
        <c:ser>
          <c:idx val="1"/>
          <c:order val="1"/>
          <c:tx>
            <c:strRef>
              <c:f>crime_combo!$C$17</c:f>
              <c:strCache>
                <c:ptCount val="1"/>
                <c:pt idx="0">
                  <c:v>2020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cat>
            <c:strRef>
              <c:f>crime_combo!$A$18:$A$29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crime_combo!$C$18:$C$29</c:f>
              <c:numCache>
                <c:formatCode>_(* #,##0_);_(* \(#,##0\);_(* "-"??_);_(@_)</c:formatCode>
                <c:ptCount val="12"/>
                <c:pt idx="0">
                  <c:v>6514</c:v>
                </c:pt>
                <c:pt idx="1">
                  <c:v>5999</c:v>
                </c:pt>
                <c:pt idx="2">
                  <c:v>5920</c:v>
                </c:pt>
                <c:pt idx="3">
                  <c:v>5559</c:v>
                </c:pt>
                <c:pt idx="4">
                  <c:v>6168</c:v>
                </c:pt>
                <c:pt idx="5">
                  <c:v>6427</c:v>
                </c:pt>
                <c:pt idx="6">
                  <c:v>7152</c:v>
                </c:pt>
                <c:pt idx="7">
                  <c:v>7548</c:v>
                </c:pt>
                <c:pt idx="8">
                  <c:v>6678</c:v>
                </c:pt>
                <c:pt idx="9">
                  <c:v>7006</c:v>
                </c:pt>
                <c:pt idx="10">
                  <c:v>6558</c:v>
                </c:pt>
                <c:pt idx="11">
                  <c:v>6331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F7-4DBF-A9F5-80FA7726A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234255"/>
        <c:axId val="1703233007"/>
      </c:lineChart>
      <c:catAx>
        <c:axId val="170323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3007"/>
        <c:crosses val="autoZero"/>
        <c:auto val="1"/>
        <c:lblAlgn val="ctr"/>
        <c:lblOffset val="100"/>
        <c:noMultiLvlLbl val="0"/>
      </c:catAx>
      <c:valAx>
        <c:axId val="17032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/>
                  <a:t>Number of Crimes</a:t>
                </a:r>
              </a:p>
            </c:rich>
          </c:tx>
          <c:layout>
            <c:manualLayout>
              <c:xMode val="edge"/>
              <c:yMode val="edge"/>
              <c:x val="1.9943909716904445E-2"/>
              <c:y val="0.39143819980197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3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7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4A7B-5EDC-4FA3-827F-D29A8269D9F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B653-8C84-44F3-9258-21199AB1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0EE-E9FC-48AA-B86D-13884981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Crimes: </a:t>
            </a:r>
            <a:br>
              <a:rPr lang="en-US" dirty="0"/>
            </a:br>
            <a:r>
              <a:rPr lang="en-US" dirty="0"/>
              <a:t>Pre-Covid, Covid, &amp; 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11A22-544A-4BF7-94FD-9337383F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5830"/>
            <a:ext cx="9001462" cy="86196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Barrett Nearn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NSS DDA 5</a:t>
            </a:r>
          </a:p>
        </p:txBody>
      </p:sp>
    </p:spTree>
    <p:extLst>
      <p:ext uri="{BB962C8B-B14F-4D97-AF65-F5344CB8AC3E}">
        <p14:creationId xmlns:p14="http://schemas.microsoft.com/office/powerpoint/2010/main" val="29063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13E5-287E-4CBC-8444-24F4BB7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2019 &amp; 2020: </a:t>
            </a:r>
            <a:br>
              <a:rPr lang="en-US" dirty="0"/>
            </a:br>
            <a:r>
              <a:rPr lang="en-US" dirty="0"/>
              <a:t>Month-to-Month Crime Comparison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3E4F7-5E5E-4B0D-A152-4BF882CD7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2019: Steep decline from January to February then continuous increase until peaking in July; then constant fluctuation for the last half of the year before trending upward in December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2020: Gradual decline from January through April, then continuous four month increase until August. 2020 then finished with a gradual decrease in reported crimes 2020’s fourth quarter.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F766F8-D55C-44FB-A2AB-EC018759F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0885532"/>
              </p:ext>
            </p:extLst>
          </p:nvPr>
        </p:nvGraphicFramePr>
        <p:xfrm>
          <a:off x="6183918" y="2087563"/>
          <a:ext cx="5094287" cy="370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3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2CF-EF51-4F3D-9805-5E4E78E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Moving on with Covid-19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6C86E37C-9CC0-4DA8-9C4C-51B72F8F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97479"/>
              </p:ext>
            </p:extLst>
          </p:nvPr>
        </p:nvGraphicFramePr>
        <p:xfrm>
          <a:off x="1097280" y="2197916"/>
          <a:ext cx="10058400" cy="367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89939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B6B2C-5D91-40AD-932A-4940E4E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561"/>
            <a:ext cx="3200400" cy="897621"/>
          </a:xfrm>
        </p:spPr>
        <p:txBody>
          <a:bodyPr/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9BBFD8-3959-4FCE-B7A0-659E3765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26127"/>
            <a:ext cx="3200400" cy="51676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64,640 total reported crimes as of November 14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of 203.3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4.7% less than 2020, 5.1% less than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Simple Assault(8,364)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(7,745)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(6,821)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Aggravated Assault (4,404)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Shoplifting (3,926)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9,625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30.3 domestic-related crimes per day as compared to 29.1 from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4.1% higher than 2020, 3.4% higher than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EA08F5E-9BA3-4125-A5C8-686D6335B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305041"/>
              </p:ext>
            </p:extLst>
          </p:nvPr>
        </p:nvGraphicFramePr>
        <p:xfrm>
          <a:off x="3884103" y="335561"/>
          <a:ext cx="7383972" cy="625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A68D3-09E1-480F-9A92-59451166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702"/>
            <a:ext cx="10353761" cy="6967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EE44F2-2741-476F-B688-AE2A9B1A1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43197"/>
              </p:ext>
            </p:extLst>
          </p:nvPr>
        </p:nvGraphicFramePr>
        <p:xfrm>
          <a:off x="461614" y="3908809"/>
          <a:ext cx="10996856" cy="285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7A456F-7153-4863-90AF-E65293E0DB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4568" y="1750964"/>
            <a:ext cx="4522363" cy="8255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more pronounced positive correlation of 0.36 between occurrences of crime and Covid-19 cases in 2021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8B687-D699-4D63-A612-C702F0FD9B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0607" y="1055077"/>
            <a:ext cx="5097864" cy="285373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is 2021’s highest crime month with 7,202 crimes reported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July averaged 232.3 crimes per day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14.2%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4.6% decrease from 2020, 8.4% increase from 2019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1,024 crimes were domestic-related, which averages to 33 per day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300" dirty="0"/>
              <a:t>8.9% higher than the daily average for the year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13.4% higher than in August of 2020 and 12.6% higher than in July of 2019</a:t>
            </a:r>
          </a:p>
        </p:txBody>
      </p:sp>
    </p:spTree>
    <p:extLst>
      <p:ext uri="{BB962C8B-B14F-4D97-AF65-F5344CB8AC3E}">
        <p14:creationId xmlns:p14="http://schemas.microsoft.com/office/powerpoint/2010/main" val="37318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0F3C-0072-4145-8A96-6186FBDF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397"/>
            <a:ext cx="3200400" cy="949937"/>
          </a:xfrm>
        </p:spPr>
        <p:txBody>
          <a:bodyPr>
            <a:normAutofit fontScale="90000"/>
          </a:bodyPr>
          <a:lstStyle/>
          <a:p>
            <a:r>
              <a:rPr lang="en-US" dirty="0"/>
              <a:t>2020 &amp; 2021: Top</a:t>
            </a:r>
            <a:br>
              <a:rPr lang="en-US" dirty="0"/>
            </a:br>
            <a:r>
              <a:rPr lang="en-US" dirty="0"/>
              <a:t>5 Crimes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FE6643-007F-4E2A-8226-F3BCA0EC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87156"/>
            <a:ext cx="3200400" cy="511497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Simple assault has returned to number one most reported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3.9% from 2020, and down 1%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back to second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20% decrease from 2020 and 6.5% decrease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remains third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3.5% from 2020, but up 7.4%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assaults up to fourth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of 4.3% from 2020, and up 27.4% from 2019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Shoplifting has fallen to 5</a:t>
            </a:r>
            <a:r>
              <a:rPr lang="en-US" baseline="30000" dirty="0"/>
              <a:t>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 17.2% from 2020 and 19.2% from 2019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36FEE0E-FC86-4361-AED3-4CC66A87C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9460"/>
              </p:ext>
            </p:extLst>
          </p:nvPr>
        </p:nvGraphicFramePr>
        <p:xfrm>
          <a:off x="4166340" y="3465872"/>
          <a:ext cx="7651143" cy="313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4871BD8-E67F-4BF8-85E6-214890034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35337"/>
              </p:ext>
            </p:extLst>
          </p:nvPr>
        </p:nvGraphicFramePr>
        <p:xfrm>
          <a:off x="4084042" y="473978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56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7609-A1F1-4C70-8596-766AAB7D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856"/>
          </a:xfrm>
        </p:spPr>
        <p:txBody>
          <a:bodyPr/>
          <a:lstStyle/>
          <a:p>
            <a:r>
              <a:rPr lang="en-US" dirty="0"/>
              <a:t>Crime Rate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3FF7-896E-4EE1-B62B-62B1EAD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088319"/>
            <a:ext cx="3793672" cy="37028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four months of 2021 are lower than both 2019 and 2020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July is 2021’s month with highest crimes reported, but remains less than both previous years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2021 has downward trend since July, unlike both previous years that have spikes in October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5994E3-BFBE-4046-B2E5-E1D9CFA216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6495611"/>
              </p:ext>
            </p:extLst>
          </p:nvPr>
        </p:nvGraphicFramePr>
        <p:xfrm>
          <a:off x="4793064" y="1436914"/>
          <a:ext cx="6475011" cy="486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88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E9B9-B868-4799-9945-84730671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25384"/>
          </a:xfrm>
        </p:spPr>
        <p:txBody>
          <a:bodyPr/>
          <a:lstStyle/>
          <a:p>
            <a:r>
              <a:rPr lang="en-US" dirty="0"/>
              <a:t>Interesting Crime Trends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ACC7242-3476-4D4E-A0BE-50FC6A252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044258"/>
              </p:ext>
            </p:extLst>
          </p:nvPr>
        </p:nvGraphicFramePr>
        <p:xfrm>
          <a:off x="4269996" y="609599"/>
          <a:ext cx="6998079" cy="559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4368-F529-474E-9363-F4D7000C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17511"/>
            <a:ext cx="3200400" cy="448769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Reports of crimes involving weapons violations have seen an overall increase of nearly 20%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Vehicle thefts increased 13.5% in 2020 and have remained constant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of vehicle parts has risen 32% since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Pick-pocketing decreased 60% in 2020 and increased 60% in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Blackmail/Extortions increased 56% in 2020 and showed an additional increase of 8.5% in 2021</a:t>
            </a:r>
          </a:p>
        </p:txBody>
      </p:sp>
    </p:spTree>
    <p:extLst>
      <p:ext uri="{BB962C8B-B14F-4D97-AF65-F5344CB8AC3E}">
        <p14:creationId xmlns:p14="http://schemas.microsoft.com/office/powerpoint/2010/main" val="374772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FC2C-6022-4660-88CD-4BAE890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4E48-6258-44B0-BD5B-2D325C2A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09644"/>
            <a:ext cx="10353762" cy="3081556"/>
          </a:xfrm>
        </p:spPr>
        <p:txBody>
          <a:bodyPr/>
          <a:lstStyle/>
          <a:p>
            <a:r>
              <a:rPr lang="en-US" dirty="0"/>
              <a:t>2021 is on track to have fewer instances of reported crimes overall than both previous years</a:t>
            </a:r>
          </a:p>
          <a:p>
            <a:r>
              <a:rPr lang="en-US" dirty="0"/>
              <a:t>Significant increases in aggravated assaults, crimes involving weapons, and thefts involving vehicles</a:t>
            </a:r>
          </a:p>
          <a:p>
            <a:r>
              <a:rPr lang="en-US" dirty="0"/>
              <a:t>Increase in the frequency of domestic-related crimes</a:t>
            </a:r>
          </a:p>
          <a:p>
            <a:r>
              <a:rPr lang="en-US" dirty="0"/>
              <a:t>Decreases in amount of burglaries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9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D5977E-A438-4802-B09D-BEC68A9F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D21A38-EBF8-46B1-82FB-31CBEF9E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075"/>
            <a:ext cx="10353762" cy="4172125"/>
          </a:xfrm>
        </p:spPr>
        <p:txBody>
          <a:bodyPr/>
          <a:lstStyle/>
          <a:p>
            <a:r>
              <a:rPr lang="en-US" b="1" u="sng" dirty="0"/>
              <a:t>Nashville-Davidson County Crime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https://data.nashville.gov/Police/Metro-Nashville-Police-Department-Incidents/2u6v-ujjs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Covid-19 Case Data</a:t>
            </a:r>
            <a:r>
              <a:rPr lang="en-US" dirty="0"/>
              <a:t>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https://www.tn.gov/content/dam/tn/health/documents/cedep/novel-coronavirus/datasets/Public-Dataset-Daily-Case-Info.XLSX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u="sng" dirty="0"/>
              <a:t>Technologies Used</a:t>
            </a:r>
            <a:r>
              <a:rPr lang="en-US" dirty="0"/>
              <a:t>: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Python, Excel, Power BI, &amp; PowerPoint</a:t>
            </a:r>
          </a:p>
        </p:txBody>
      </p:sp>
    </p:spTree>
    <p:extLst>
      <p:ext uri="{BB962C8B-B14F-4D97-AF65-F5344CB8AC3E}">
        <p14:creationId xmlns:p14="http://schemas.microsoft.com/office/powerpoint/2010/main" val="336233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745E9-BB71-4082-ABC1-B14E31E2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FF3A31-CD4B-4B42-8087-8F74160E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22DB9-21B0-452A-9E4C-D533531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CC588-6320-431B-9D5F-376F3A16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32138"/>
            <a:ext cx="10058400" cy="353695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Prior to enrolling in Nashville Software School, I was employed by the Metropolitan Nashville Police Department (MNPD) as an Officer and Detective since October of 2009.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those years of service, I learned that certain crimes fluctuate more than others during certain times of the year.  For instance, when school breaks for the summer the number of juvenile-related crimes tend to increase.  Additionally, when it’s the holiday season, domestic-related crimes also tend to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that in mind, I wanted to see how crimes statistics were impacted by Covid-19 and what trends and anomalies, if any, were formed.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FC9-37F7-4877-BE89-80226806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A6D2-DBF9-47CC-B2CD-58A42943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582"/>
            <a:ext cx="10058400" cy="357051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crime data was obtained </a:t>
            </a:r>
            <a:r>
              <a:rPr lang="en-US" b="0" i="0" dirty="0">
                <a:effectLst/>
              </a:rPr>
              <a:t>for all of 2019 and 2020; however, for 2021, I was </a:t>
            </a:r>
            <a:r>
              <a:rPr lang="en-US" dirty="0"/>
              <a:t>only </a:t>
            </a:r>
            <a:r>
              <a:rPr lang="en-US" b="0" i="0" dirty="0">
                <a:effectLst/>
              </a:rPr>
              <a:t>able to pull data until November 14</a:t>
            </a:r>
            <a:r>
              <a:rPr lang="en-US" b="0" i="0" baseline="30000" dirty="0">
                <a:effectLst/>
              </a:rPr>
              <a:t>th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data consisted of information gleaned from every report MNPD officers have taken during that timeframe.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reports that did not involve crimes (matter of record, lost property, found property, etc.) were omitted.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Reports were filtered by their National Incident-Based Reporting System (NIBRS), Tennessee Incident-Based Report System (TIBRS), or MNPD report codes.  This allowed crimes to be sorted into their respective categories (assault, theft, burglary,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Covid-19 data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 all Covid-19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beginning on March 5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2020, to December 7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2021, and details the number of total cases and new cases across the entire state of Tennessee.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EBD3B-9203-4D1D-A6DF-EF540AA8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644"/>
            <a:ext cx="3200400" cy="1058272"/>
          </a:xfrm>
        </p:spPr>
        <p:txBody>
          <a:bodyPr>
            <a:normAutofit/>
          </a:bodyPr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 The Baseline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1193D9-7096-4A73-9265-F54B9CA8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70745"/>
            <a:ext cx="3200400" cy="45636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78,166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214.2 reported crimes per day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Simple Assault (9,967)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Theft from Vehicle (9,513)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(7,285)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(5,577)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Burglary (4,078)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10,686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29.3 domestic-related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ACF104-0AD4-4926-9FC5-66A2F3CF4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610770"/>
              </p:ext>
            </p:extLst>
          </p:nvPr>
        </p:nvGraphicFramePr>
        <p:xfrm>
          <a:off x="4068661" y="609600"/>
          <a:ext cx="7174247" cy="600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43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A55A-F5AE-410B-AF64-BD855EB2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2019:</a:t>
            </a:r>
            <a:br>
              <a:rPr lang="en-US" dirty="0"/>
            </a:br>
            <a:r>
              <a:rPr lang="en-US" dirty="0"/>
              <a:t>The Baseline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3FEB-1DF4-4F7D-AA8F-75DFCDCE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5475" y="1845735"/>
            <a:ext cx="4050204" cy="41229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Generally, the hotter months and the months when school is not in session tend to see higher crime rates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months with highest crime: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July – 7,396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October  - 7,115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– 7,044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July averaged 238.6 crimes per day with 881 reported to be domestic-related.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11.4% above the daily average rate for overall 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decrease of 3.1% below the daily average rate for domestic-related crimes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22C6B4-1377-481E-96EE-D601DEE3CA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8507868"/>
              </p:ext>
            </p:extLst>
          </p:nvPr>
        </p:nvGraphicFramePr>
        <p:xfrm>
          <a:off x="617960" y="1845735"/>
          <a:ext cx="6140742" cy="426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7BF-9B28-405D-9D9F-AF17CE3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54933"/>
          </a:xfrm>
        </p:spPr>
        <p:txBody>
          <a:bodyPr>
            <a:normAutofit fontScale="90000"/>
          </a:bodyPr>
          <a:lstStyle/>
          <a:p>
            <a:r>
              <a:rPr lang="en-US" dirty="0"/>
              <a:t>2020: </a:t>
            </a:r>
            <a:br>
              <a:rPr lang="en-US" dirty="0"/>
            </a:br>
            <a:r>
              <a:rPr lang="en-US" dirty="0"/>
              <a:t>Crimes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414681-2E5D-4A32-87DC-1334B3EA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342239"/>
            <a:ext cx="3200400" cy="496296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77,860 total reported crimes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average of 213.3 reported crimes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Approximately 1 less crime reported per day than 2019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most reported crimes: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 Theft from Vehicle (11,111)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– Simple Assault (9,240)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– Vandalism (8,101)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– Shoplifting (5,445)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– Aggravated Assault (4,844)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10,632 of the reported crimes were domestic-related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29.1 domestic-related crimes per day as compared to 29.3 from 2019.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003B43-295C-4C99-9A00-631BBDD48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8961"/>
              </p:ext>
            </p:extLst>
          </p:nvPr>
        </p:nvGraphicFramePr>
        <p:xfrm>
          <a:off x="3875714" y="419450"/>
          <a:ext cx="7575258" cy="617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819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2A58A-75D3-4ED8-9B9B-0F46255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74382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Arrives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ED8572-9035-48D4-84AE-5D5216E4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04301"/>
            <a:ext cx="3200400" cy="40183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starts with higher crimes compared to the previous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March 5</a:t>
            </a:r>
            <a:r>
              <a:rPr lang="en-US" baseline="30000" dirty="0"/>
              <a:t>th</a:t>
            </a:r>
            <a:r>
              <a:rPr lang="en-US" dirty="0"/>
              <a:t>, 2020, the first case of Covid-19 is reported in Tennessee.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8</a:t>
            </a:r>
            <a:r>
              <a:rPr lang="en-US" baseline="30000" dirty="0"/>
              <a:t>th</a:t>
            </a:r>
            <a:r>
              <a:rPr lang="en-US" dirty="0"/>
              <a:t>, Nashville reports first Covid-19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of March sees Tennessee cities beginning shutdown.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26F602-E90D-41C5-9C3D-E35B091F9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15695"/>
              </p:ext>
            </p:extLst>
          </p:nvPr>
        </p:nvGraphicFramePr>
        <p:xfrm>
          <a:off x="5078413" y="609600"/>
          <a:ext cx="6189662" cy="569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F89-C523-4125-87E7-5CA9C586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587"/>
            <a:ext cx="10353761" cy="848958"/>
          </a:xfrm>
        </p:spPr>
        <p:txBody>
          <a:bodyPr>
            <a:normAutofit fontScale="90000"/>
          </a:bodyPr>
          <a:lstStyle/>
          <a:p>
            <a:r>
              <a:rPr lang="en-US" dirty="0"/>
              <a:t>2020:</a:t>
            </a:r>
            <a:br>
              <a:rPr lang="en-US" dirty="0"/>
            </a:br>
            <a:r>
              <a:rPr lang="en-US" dirty="0"/>
              <a:t>Covid-19 &amp; Crime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1CED42-C86C-4210-A1B4-C78B9839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89" y="1725821"/>
            <a:ext cx="4879199" cy="97312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very slight positive correlation of 0.18 between occurrences of crime and Covid-19 cases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5289B7-D10C-4FEF-9824-0ECB9C21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40" y="1024932"/>
            <a:ext cx="5065319" cy="259247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is 2020’s highest crime month with 7,548 crimes reported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August averaged 243.5 crimes reported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14.2%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2.1% higher than July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980 crimes were domestic-related, an average of 31.6 per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11.3% higher than the daily average for the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22.8% higher than July 2019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5B2CCC-0DC4-4173-ACA7-AA07587E640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96353320"/>
              </p:ext>
            </p:extLst>
          </p:nvPr>
        </p:nvGraphicFramePr>
        <p:xfrm>
          <a:off x="6172200" y="3429000"/>
          <a:ext cx="5558406" cy="31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4BBB1373-66F9-4C53-8B2F-C63C85285C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3836411"/>
              </p:ext>
            </p:extLst>
          </p:nvPr>
        </p:nvGraphicFramePr>
        <p:xfrm>
          <a:off x="826841" y="3567613"/>
          <a:ext cx="10538318" cy="3114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958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B3B7-E58D-4500-88C4-0E8218E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7880"/>
          </a:xfrm>
        </p:spPr>
        <p:txBody>
          <a:bodyPr>
            <a:normAutofit fontScale="90000"/>
          </a:bodyPr>
          <a:lstStyle/>
          <a:p>
            <a:r>
              <a:rPr lang="en-US" dirty="0"/>
              <a:t>2019 &amp; 2020: Top 5 Crimes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03BE98-2149-491B-844B-C423E25D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37399"/>
            <a:ext cx="3200400" cy="51817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Theft from vehicle became the number one most reported crime.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increase of 16.8%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Vandalism remained the third, but eclipsed over 8,100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11.2% increase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Burglary fell to the 6th most reported crime for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still an increase of 3.6% from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Aggravated assault rose from the 7</a:t>
            </a:r>
            <a:r>
              <a:rPr lang="en-US" baseline="30000" dirty="0"/>
              <a:t>th</a:t>
            </a:r>
            <a:r>
              <a:rPr lang="en-US" dirty="0"/>
              <a:t> in 2019 to 5th in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22.1% more than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BD8C29-9EE3-4550-8F68-6D2FAC85D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30616"/>
              </p:ext>
            </p:extLst>
          </p:nvPr>
        </p:nvGraphicFramePr>
        <p:xfrm>
          <a:off x="3951216" y="609600"/>
          <a:ext cx="7650758" cy="289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B64E1C-DBEE-4E64-BE6C-7D8BBF84F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661042"/>
              </p:ext>
            </p:extLst>
          </p:nvPr>
        </p:nvGraphicFramePr>
        <p:xfrm>
          <a:off x="3951216" y="3505200"/>
          <a:ext cx="76507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96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4326</TotalTime>
  <Words>1514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Nashville Crimes:  Pre-Covid, Covid, &amp; Now</vt:lpstr>
      <vt:lpstr>The Reason</vt:lpstr>
      <vt:lpstr>The Process</vt:lpstr>
      <vt:lpstr>2019:  The Baseline</vt:lpstr>
      <vt:lpstr>2019: The Baseline</vt:lpstr>
      <vt:lpstr>2020:  Crimes</vt:lpstr>
      <vt:lpstr>2020: Covid-19 Arrives</vt:lpstr>
      <vt:lpstr>2020: Covid-19 &amp; Crime</vt:lpstr>
      <vt:lpstr>2019 &amp; 2020: Top 5 Crimes</vt:lpstr>
      <vt:lpstr>2019 &amp; 2020:  Month-to-Month Crime Comparison </vt:lpstr>
      <vt:lpstr>2021: Moving on with Covid-19</vt:lpstr>
      <vt:lpstr>2021: Crimes</vt:lpstr>
      <vt:lpstr>2021: Covid-19 &amp; Crime</vt:lpstr>
      <vt:lpstr>2020 &amp; 2021: Top 5 Crimes</vt:lpstr>
      <vt:lpstr>Crime Rate Comparison</vt:lpstr>
      <vt:lpstr>Interesting Crime Trends</vt:lpstr>
      <vt:lpstr>Summary</vt:lpstr>
      <vt:lpstr>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 Crimes: Pre-Covid, Covid, &amp; Now</dc:title>
  <dc:creator>Barrett Nearn</dc:creator>
  <cp:lastModifiedBy>Barrett Nearn</cp:lastModifiedBy>
  <cp:revision>24</cp:revision>
  <dcterms:created xsi:type="dcterms:W3CDTF">2021-12-13T15:46:19Z</dcterms:created>
  <dcterms:modified xsi:type="dcterms:W3CDTF">2021-12-27T21:10:23Z</dcterms:modified>
</cp:coreProperties>
</file>