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53"/>
  </p:notesMasterIdLst>
  <p:sldIdLst>
    <p:sldId id="256" r:id="rId2"/>
    <p:sldId id="257" r:id="rId3"/>
    <p:sldId id="334" r:id="rId4"/>
    <p:sldId id="259" r:id="rId5"/>
    <p:sldId id="336" r:id="rId6"/>
    <p:sldId id="335" r:id="rId7"/>
    <p:sldId id="260" r:id="rId8"/>
    <p:sldId id="318" r:id="rId9"/>
    <p:sldId id="264" r:id="rId10"/>
    <p:sldId id="266" r:id="rId11"/>
    <p:sldId id="267" r:id="rId12"/>
    <p:sldId id="270" r:id="rId13"/>
    <p:sldId id="272" r:id="rId14"/>
    <p:sldId id="274" r:id="rId15"/>
    <p:sldId id="319" r:id="rId16"/>
    <p:sldId id="276" r:id="rId17"/>
    <p:sldId id="278" r:id="rId18"/>
    <p:sldId id="320" r:id="rId19"/>
    <p:sldId id="321" r:id="rId20"/>
    <p:sldId id="279" r:id="rId21"/>
    <p:sldId id="323" r:id="rId22"/>
    <p:sldId id="324" r:id="rId23"/>
    <p:sldId id="322" r:id="rId24"/>
    <p:sldId id="280" r:id="rId25"/>
    <p:sldId id="282" r:id="rId26"/>
    <p:sldId id="325" r:id="rId27"/>
    <p:sldId id="326" r:id="rId28"/>
    <p:sldId id="284" r:id="rId29"/>
    <p:sldId id="285" r:id="rId30"/>
    <p:sldId id="286" r:id="rId31"/>
    <p:sldId id="289" r:id="rId32"/>
    <p:sldId id="290" r:id="rId33"/>
    <p:sldId id="291" r:id="rId34"/>
    <p:sldId id="292" r:id="rId35"/>
    <p:sldId id="293" r:id="rId36"/>
    <p:sldId id="327" r:id="rId37"/>
    <p:sldId id="295" r:id="rId38"/>
    <p:sldId id="328" r:id="rId39"/>
    <p:sldId id="329" r:id="rId40"/>
    <p:sldId id="300" r:id="rId41"/>
    <p:sldId id="330" r:id="rId42"/>
    <p:sldId id="303" r:id="rId43"/>
    <p:sldId id="297" r:id="rId44"/>
    <p:sldId id="316" r:id="rId45"/>
    <p:sldId id="331" r:id="rId46"/>
    <p:sldId id="332" r:id="rId47"/>
    <p:sldId id="310" r:id="rId48"/>
    <p:sldId id="333" r:id="rId49"/>
    <p:sldId id="311" r:id="rId50"/>
    <p:sldId id="313" r:id="rId51"/>
    <p:sldId id="314"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97" d="100"/>
          <a:sy n="97" d="100"/>
        </p:scale>
        <p:origin x="128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8900CCD-8A10-4D49-BB79-792FE2AD7547}" type="datetimeFigureOut">
              <a:rPr lang="en-US"/>
              <a:pPr>
                <a:defRPr/>
              </a:pPr>
              <a:t>1/25/2018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D8EF7D4-693D-4308-8526-5D7856EBEEC3}" type="slidenum">
              <a:rPr lang="en-US"/>
              <a:pPr>
                <a:defRPr/>
              </a:pPr>
              <a:t>‹#›</a:t>
            </a:fld>
            <a:endParaRPr lang="en-US"/>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Companies live and die by information</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a:t>
            </a:fld>
            <a:endParaRPr lang="en-US"/>
          </a:p>
        </p:txBody>
      </p:sp>
    </p:spTree>
    <p:extLst>
      <p:ext uri="{BB962C8B-B14F-4D97-AF65-F5344CB8AC3E}">
        <p14:creationId xmlns:p14="http://schemas.microsoft.com/office/powerpoint/2010/main" val="487589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Systems</a:t>
            </a:r>
            <a:r>
              <a:rPr lang="en-US" baseline="0" dirty="0" smtClean="0"/>
              <a:t> analysts use modeling to represent company operations and information systems.  Part B of the Toolkit at the back of the book.</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16</a:t>
            </a:fld>
            <a:endParaRPr lang="en-US"/>
          </a:p>
        </p:txBody>
      </p:sp>
    </p:spTree>
    <p:extLst>
      <p:ext uri="{BB962C8B-B14F-4D97-AF65-F5344CB8AC3E}">
        <p14:creationId xmlns:p14="http://schemas.microsoft.com/office/powerpoint/2010/main" val="3780638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a:t>
            </a:r>
            <a:r>
              <a:rPr lang="en-US" baseline="0" dirty="0" smtClean="0"/>
              <a:t> cases a sketch will work, in other situations there are computer-tools (Visible Analyst is the one shown on the left) that use standard shapers and symbols to represent events, process, workflows, etc.</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17</a:t>
            </a:fld>
            <a:endParaRPr lang="en-US"/>
          </a:p>
        </p:txBody>
      </p:sp>
    </p:spTree>
    <p:extLst>
      <p:ext uri="{BB962C8B-B14F-4D97-AF65-F5344CB8AC3E}">
        <p14:creationId xmlns:p14="http://schemas.microsoft.com/office/powerpoint/2010/main" val="1097430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past systems were identified based on their primary users.  Now all employees use a wide variety</a:t>
            </a:r>
            <a:r>
              <a:rPr lang="en-US" baseline="0" dirty="0" smtClean="0"/>
              <a:t> of systems to complete their jobs.</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18</a:t>
            </a:fld>
            <a:endParaRPr lang="en-US"/>
          </a:p>
        </p:txBody>
      </p:sp>
    </p:spTree>
    <p:extLst>
      <p:ext uri="{BB962C8B-B14F-4D97-AF65-F5344CB8AC3E}">
        <p14:creationId xmlns:p14="http://schemas.microsoft.com/office/powerpoint/2010/main" val="3238496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company wide.  For Example a car rental company can use ERP to forecast customer demand for rental cars at hundreds of locations.</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20</a:t>
            </a:fld>
            <a:endParaRPr lang="en-US"/>
          </a:p>
        </p:txBody>
      </p:sp>
    </p:spTree>
    <p:extLst>
      <p:ext uri="{BB962C8B-B14F-4D97-AF65-F5344CB8AC3E}">
        <p14:creationId xmlns:p14="http://schemas.microsoft.com/office/powerpoint/2010/main" val="129083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specific transaction occurs,</a:t>
            </a:r>
            <a:r>
              <a:rPr lang="en-US" baseline="0" dirty="0" smtClean="0"/>
              <a:t> these are the 6 steps that will be executed.  TP systems generally involve large amounts of data and are mission-critical.  The business can’t function </a:t>
            </a:r>
            <a:r>
              <a:rPr lang="en-US" baseline="0" smtClean="0"/>
              <a:t>without them.</a:t>
            </a:r>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21</a:t>
            </a:fld>
            <a:endParaRPr lang="en-US"/>
          </a:p>
        </p:txBody>
      </p:sp>
    </p:spTree>
    <p:extLst>
      <p:ext uri="{BB962C8B-B14F-4D97-AF65-F5344CB8AC3E}">
        <p14:creationId xmlns:p14="http://schemas.microsoft.com/office/powerpoint/2010/main" val="1644417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Business Support Systems give job-related information support to users at all levels.</a:t>
            </a:r>
            <a:r>
              <a:rPr lang="en-US" baseline="0" dirty="0" smtClean="0"/>
              <a:t>  In the old days only managers got the needed information, know employees at all levels need information to get their jobs done.</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22</a:t>
            </a:fld>
            <a:endParaRPr lang="en-US"/>
          </a:p>
        </p:txBody>
      </p:sp>
    </p:spTree>
    <p:extLst>
      <p:ext uri="{BB962C8B-B14F-4D97-AF65-F5344CB8AC3E}">
        <p14:creationId xmlns:p14="http://schemas.microsoft.com/office/powerpoint/2010/main" val="3092417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example would be using the Dell</a:t>
            </a:r>
            <a:r>
              <a:rPr lang="en-US" baseline="0" dirty="0" smtClean="0"/>
              <a:t> computer site support area to find a solution to a problem</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23</a:t>
            </a:fld>
            <a:endParaRPr lang="en-US"/>
          </a:p>
        </p:txBody>
      </p:sp>
    </p:spTree>
    <p:extLst>
      <p:ext uri="{BB962C8B-B14F-4D97-AF65-F5344CB8AC3E}">
        <p14:creationId xmlns:p14="http://schemas.microsoft.com/office/powerpoint/2010/main" val="1481764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Productivity</a:t>
            </a:r>
            <a:r>
              <a:rPr lang="en-US" baseline="0" dirty="0" smtClean="0"/>
              <a:t> systems – email, voice mail, fax, video and Web conferencing, word processing, spreadsheets, databases, presentation software, automated calendars, desktop publishing, company intranets.  For instance, a customer service rep could enter a complaint into the system that would then update two other systems.  A knowledge management system that tracks problems and warranty claims and a quality control system which uses the info to determine if changes need to be made to the product.</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24</a:t>
            </a:fld>
            <a:endParaRPr lang="en-US"/>
          </a:p>
        </p:txBody>
      </p:sp>
    </p:spTree>
    <p:extLst>
      <p:ext uri="{BB962C8B-B14F-4D97-AF65-F5344CB8AC3E}">
        <p14:creationId xmlns:p14="http://schemas.microsoft.com/office/powerpoint/2010/main" val="962263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system analyst must understand the company’s organizational model to recognize who is responsible for specific processes and decisions and to be aware of what information is required by whom.</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25</a:t>
            </a:fld>
            <a:endParaRPr lang="en-US"/>
          </a:p>
        </p:txBody>
      </p:sp>
    </p:spTree>
    <p:extLst>
      <p:ext uri="{BB962C8B-B14F-4D97-AF65-F5344CB8AC3E}">
        <p14:creationId xmlns:p14="http://schemas.microsoft.com/office/powerpoint/2010/main" val="1624525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 Managers – ask how much should the company invest in _______________?, or How much will Internet sales grow in the next 5 years?  They are looking 3,5,10 years down the road.</a:t>
            </a:r>
          </a:p>
          <a:p>
            <a:r>
              <a:rPr lang="en-US" dirty="0" smtClean="0"/>
              <a:t>Middle</a:t>
            </a:r>
            <a:r>
              <a:rPr lang="en-US" baseline="0" dirty="0" smtClean="0"/>
              <a:t> Managers – might review weekly sales for a 3 state area</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26</a:t>
            </a:fld>
            <a:endParaRPr lang="en-US"/>
          </a:p>
        </p:txBody>
      </p:sp>
    </p:spTree>
    <p:extLst>
      <p:ext uri="{BB962C8B-B14F-4D97-AF65-F5344CB8AC3E}">
        <p14:creationId xmlns:p14="http://schemas.microsoft.com/office/powerpoint/2010/main" val="3255171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SDLC – some include a 6</a:t>
            </a:r>
            <a:r>
              <a:rPr lang="en-US" baseline="30000" dirty="0" smtClean="0"/>
              <a:t>th</a:t>
            </a:r>
            <a:r>
              <a:rPr lang="en-US" dirty="0" smtClean="0"/>
              <a:t> maintenance</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a:t>
            </a:fld>
            <a:endParaRPr lang="en-US"/>
          </a:p>
        </p:txBody>
      </p:sp>
    </p:spTree>
    <p:extLst>
      <p:ext uri="{BB962C8B-B14F-4D97-AF65-F5344CB8AC3E}">
        <p14:creationId xmlns:p14="http://schemas.microsoft.com/office/powerpoint/2010/main" val="24969180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Supervisors – oversee operational employees and see to day to day operations</a:t>
            </a:r>
          </a:p>
          <a:p>
            <a:r>
              <a:rPr lang="en-US" dirty="0" smtClean="0"/>
              <a:t>Operational</a:t>
            </a:r>
            <a:r>
              <a:rPr lang="en-US" baseline="0" dirty="0" smtClean="0"/>
              <a:t> Employees - </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27</a:t>
            </a:fld>
            <a:endParaRPr lang="en-US"/>
          </a:p>
        </p:txBody>
      </p:sp>
    </p:spTree>
    <p:extLst>
      <p:ext uri="{BB962C8B-B14F-4D97-AF65-F5344CB8AC3E}">
        <p14:creationId xmlns:p14="http://schemas.microsoft.com/office/powerpoint/2010/main" val="1018757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several types of tools to plan,</a:t>
            </a:r>
            <a:r>
              <a:rPr lang="en-US" baseline="0" dirty="0" smtClean="0"/>
              <a:t> design and implement information systems.  Modeling produces a graphical representation of a concept or process.</a:t>
            </a:r>
          </a:p>
          <a:p>
            <a:r>
              <a:rPr lang="en-US" baseline="0" dirty="0" smtClean="0"/>
              <a:t>Business model – describes the information that a system must provide.</a:t>
            </a:r>
          </a:p>
          <a:p>
            <a:r>
              <a:rPr lang="en-US" baseline="0" dirty="0" smtClean="0"/>
              <a:t>Requirements model – show what elements are absolutely required</a:t>
            </a:r>
          </a:p>
          <a:p>
            <a:r>
              <a:rPr lang="en-US" baseline="0" dirty="0" smtClean="0"/>
              <a:t>Data model – show how data moves through a company</a:t>
            </a:r>
          </a:p>
          <a:p>
            <a:r>
              <a:rPr lang="en-US" baseline="0" dirty="0" smtClean="0"/>
              <a:t>Object model – combine data and processes</a:t>
            </a:r>
          </a:p>
          <a:p>
            <a:r>
              <a:rPr lang="en-US" baseline="0" dirty="0" smtClean="0"/>
              <a:t>Network model – </a:t>
            </a:r>
          </a:p>
          <a:p>
            <a:r>
              <a:rPr lang="en-US" baseline="0" dirty="0" smtClean="0"/>
              <a:t>Process model – how processes move through a company</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28</a:t>
            </a:fld>
            <a:endParaRPr lang="en-US"/>
          </a:p>
        </p:txBody>
      </p:sp>
    </p:spTree>
    <p:extLst>
      <p:ext uri="{BB962C8B-B14F-4D97-AF65-F5344CB8AC3E}">
        <p14:creationId xmlns:p14="http://schemas.microsoft.com/office/powerpoint/2010/main" val="2040864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a:t>
            </a:fld>
            <a:endParaRPr lang="en-US"/>
          </a:p>
        </p:txBody>
      </p:sp>
    </p:spTree>
    <p:extLst>
      <p:ext uri="{BB962C8B-B14F-4D97-AF65-F5344CB8AC3E}">
        <p14:creationId xmlns:p14="http://schemas.microsoft.com/office/powerpoint/2010/main" val="2611771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systems can handle routine day to day tasks, others help managers make better decisions, spot marketplace trends, reveal patterns in data.</a:t>
            </a:r>
          </a:p>
          <a:p>
            <a:r>
              <a:rPr lang="en-US" baseline="0" dirty="0" smtClean="0"/>
              <a:t>Information systems are designed by a mix of managers, users, network administrators, Web designers, programmers and systems Analysts.</a:t>
            </a:r>
          </a:p>
          <a:p>
            <a:r>
              <a:rPr lang="en-US" baseline="0" dirty="0" smtClean="0"/>
              <a:t>Systems Analysts are often assigned to the IT </a:t>
            </a:r>
            <a:r>
              <a:rPr lang="en-US" baseline="0" dirty="0" err="1" smtClean="0"/>
              <a:t>dept</a:t>
            </a:r>
            <a:r>
              <a:rPr lang="en-US" baseline="0" dirty="0" smtClean="0"/>
              <a:t> but they can be assigned to any department.</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8</a:t>
            </a:fld>
            <a:endParaRPr lang="en-US"/>
          </a:p>
        </p:txBody>
      </p:sp>
    </p:spTree>
    <p:extLst>
      <p:ext uri="{BB962C8B-B14F-4D97-AF65-F5344CB8AC3E}">
        <p14:creationId xmlns:p14="http://schemas.microsoft.com/office/powerpoint/2010/main" val="161791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5 components are necessary</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9</a:t>
            </a:fld>
            <a:endParaRPr lang="en-US"/>
          </a:p>
        </p:txBody>
      </p:sp>
    </p:spTree>
    <p:extLst>
      <p:ext uri="{BB962C8B-B14F-4D97-AF65-F5344CB8AC3E}">
        <p14:creationId xmlns:p14="http://schemas.microsoft.com/office/powerpoint/2010/main" val="3136864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1965 Gordon Moore the co-founder of Fairchild Semiconductor and Intel stated -  the number of transistors on an integrated circuit chip would double about every</a:t>
            </a:r>
            <a:r>
              <a:rPr lang="en-US" baseline="0" dirty="0" smtClean="0"/>
              <a:t> 24 months.  This has remained valid for almost 50 years.  It was called Moore’s Law after him.  Moore’s Law is an observation not an actual law.  The rate held study from 1975 until 2012 when Moore noticed a slowing.  In 2015 the pace of advancement slowed as stated by Intel.  The pace now is about 2 and ½ years.</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10</a:t>
            </a:fld>
            <a:endParaRPr lang="en-US"/>
          </a:p>
        </p:txBody>
      </p:sp>
    </p:spTree>
    <p:extLst>
      <p:ext uri="{BB962C8B-B14F-4D97-AF65-F5344CB8AC3E}">
        <p14:creationId xmlns:p14="http://schemas.microsoft.com/office/powerpoint/2010/main" val="3397179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is raw material, such</a:t>
            </a:r>
            <a:r>
              <a:rPr lang="en-US" baseline="0" dirty="0" smtClean="0"/>
              <a:t> as the hours people work in a payroll system.</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11</a:t>
            </a:fld>
            <a:endParaRPr lang="en-US"/>
          </a:p>
        </p:txBody>
      </p:sp>
    </p:spTree>
    <p:extLst>
      <p:ext uri="{BB962C8B-B14F-4D97-AF65-F5344CB8AC3E}">
        <p14:creationId xmlns:p14="http://schemas.microsoft.com/office/powerpoint/2010/main" val="1186480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design a successful</a:t>
            </a:r>
            <a:r>
              <a:rPr lang="en-US" baseline="0" dirty="0" smtClean="0"/>
              <a:t> project, the designers must understand how the business works – it’s day to day operations, all the way up to the boss.  Every business is different, a small retail shop, a veterinarian, and a hotel chain all have different requirements.  Business will be shaped by the 3 major trends above.</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12</a:t>
            </a:fld>
            <a:endParaRPr lang="en-US"/>
          </a:p>
        </p:txBody>
      </p:sp>
    </p:spTree>
    <p:extLst>
      <p:ext uri="{BB962C8B-B14F-4D97-AF65-F5344CB8AC3E}">
        <p14:creationId xmlns:p14="http://schemas.microsoft.com/office/powerpoint/2010/main" val="1360321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Internet</a:t>
            </a:r>
            <a:r>
              <a:rPr lang="en-US" baseline="0" dirty="0" smtClean="0"/>
              <a:t> based commerce:  e-commerce or I-commerce (Internet commerce) .  Internet based business involves various hardware and software designs, but a typical model is a series of Web pages that provide a user-interface, which communicates with database management software and a Web-based data server.  </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13</a:t>
            </a:fld>
            <a:endParaRPr lang="en-US"/>
          </a:p>
        </p:txBody>
      </p:sp>
    </p:spTree>
    <p:extLst>
      <p:ext uri="{BB962C8B-B14F-4D97-AF65-F5344CB8AC3E}">
        <p14:creationId xmlns:p14="http://schemas.microsoft.com/office/powerpoint/2010/main" val="33618082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29C7DC90-A538-4D3C-9401-92C2D8DD97AE}" type="datetime1">
              <a:rPr lang="en-US" smtClean="0"/>
              <a:pPr>
                <a:defRPr/>
              </a:pPr>
              <a:t>1/25/2018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779199C9-98F9-422D-8DB5-945D31ACEA8F}" type="slidenum">
              <a:rPr lang="en-US" smtClean="0"/>
              <a:pPr>
                <a:defRPr/>
              </a:pPr>
              <a:t>‹#›</a:t>
            </a:fld>
            <a:endParaRPr lang="en-US"/>
          </a:p>
        </p:txBody>
      </p:sp>
      <p:pic>
        <p:nvPicPr>
          <p:cNvPr id="13" name="Picture 5" descr="Cengage.gif"/>
          <p:cNvPicPr>
            <a:picLocks noChangeAspect="1"/>
          </p:cNvPicPr>
          <p:nvPr userDrawn="1"/>
        </p:nvPicPr>
        <p:blipFill>
          <a:blip r:embed="rId3" cstate="print"/>
          <a:srcRect/>
          <a:stretch>
            <a:fillRect/>
          </a:stretch>
        </p:blipFill>
        <p:spPr bwMode="auto">
          <a:xfrm>
            <a:off x="0" y="0"/>
            <a:ext cx="1597025" cy="942975"/>
          </a:xfrm>
          <a:prstGeom prst="rect">
            <a:avLst/>
          </a:prstGeom>
          <a:noFill/>
          <a:ln w="9525">
            <a:noFill/>
            <a:miter lim="800000"/>
            <a:headEnd/>
            <a:tailEnd/>
          </a:ln>
        </p:spPr>
      </p:pic>
      <p:pic>
        <p:nvPicPr>
          <p:cNvPr id="14" name="Picture 2" descr="C:\renger\SADProject\SAD_New\new\SAD 9e_Home Page_Template_files\slide0001_image0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858000" y="3962400"/>
            <a:ext cx="2286000" cy="289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7BE16E6E-BC5F-40BA-8EF2-F72E2EF6898B}" type="datetime1">
              <a:rPr lang="en-US" smtClean="0"/>
              <a:pPr>
                <a:defRPr/>
              </a:pPr>
              <a:t>1/25/2018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FF7A705-15A9-4FB3-BB83-4414C5BD27ED}"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9296201B-5135-4C7A-B164-D207B1FBBDD2}" type="datetime1">
              <a:rPr lang="en-US" smtClean="0"/>
              <a:pPr>
                <a:defRPr/>
              </a:pPr>
              <a:t>1/25/2018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1824122-7DA4-439C-8E1C-2685A4CDC00B}"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66499632-BA1C-411F-BC01-932C63E5E55C}" type="datetime1">
              <a:rPr lang="en-US" smtClean="0"/>
              <a:pPr>
                <a:defRPr/>
              </a:pPr>
              <a:t>1/25/2018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B9CF567-92F2-4868-AE5F-6064AF3DA266}" type="slidenum">
              <a:rPr lang="en-US" smtClean="0"/>
              <a:pPr>
                <a:defRPr/>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B5295DC0-BDF4-4946-95FC-61C4F2C15E4D}" type="datetime1">
              <a:rPr lang="en-US" smtClean="0"/>
              <a:pPr>
                <a:defRPr/>
              </a:pPr>
              <a:t>1/25/2018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D2CAABE-7C30-4EA4-B5F3-01358C5E740E}"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E5F46BC3-41DA-4098-8CA3-5AE4500AA7C8}" type="datetime1">
              <a:rPr lang="en-US" smtClean="0"/>
              <a:pPr>
                <a:defRPr/>
              </a:pPr>
              <a:t>1/25/2018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45C1710-DF5A-49B1-AD3F-FCC479A1A2A8}" type="slidenum">
              <a:rPr lang="en-US" smtClean="0"/>
              <a:pPr>
                <a:defRPr/>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5733D5C7-06BD-4A57-9316-AFFC05FB9A2D}" type="datetime1">
              <a:rPr lang="en-US" smtClean="0"/>
              <a:pPr>
                <a:defRPr/>
              </a:pPr>
              <a:t>1/25/2018</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986D10E8-0367-4E5D-9E4A-DD9E1662923B}"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05B6098F-756C-4371-8629-D7887CAE58D3}" type="datetime1">
              <a:rPr lang="en-US" smtClean="0"/>
              <a:pPr>
                <a:defRPr/>
              </a:pPr>
              <a:t>1/25/2018</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4182478-D854-4386-B19D-338899BFC4A3}" type="slidenum">
              <a:rPr lang="en-US" smtClean="0"/>
              <a:pPr>
                <a:defRPr/>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BF1234E-A55B-461F-95E4-6E9D08D8F588}" type="datetime1">
              <a:rPr lang="en-US" smtClean="0"/>
              <a:pPr>
                <a:defRPr/>
              </a:pPr>
              <a:t>1/25/2018</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3A6B547-B69A-4B3E-824B-F8B9F77F30B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fld id="{57B0C22D-B331-43E5-B1B9-EFA38C5EA6F6}" type="datetime1">
              <a:rPr lang="en-US" smtClean="0"/>
              <a:pPr>
                <a:defRPr/>
              </a:pPr>
              <a:t>1/25/2018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5D84466-CB37-49EF-9CF4-ADD313A8598B}"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5EFE5778-8BFC-4536-9703-0D28E9F70237}" type="datetime1">
              <a:rPr lang="en-US" smtClean="0"/>
              <a:pPr>
                <a:defRPr/>
              </a:pPr>
              <a:t>1/25/2018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420B8259-93AD-49B5-837E-5FA1F175561B}"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B41E24F9-DA40-43C1-89CE-AAA16B93C677}" type="datetime1">
              <a:rPr lang="en-US" smtClean="0"/>
              <a:pPr>
                <a:defRPr/>
              </a:pPr>
              <a:t>1/25/2018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A966EB8-3645-45BA-B837-242CADC3AE92}"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normAutofit/>
          </a:bodyPr>
          <a:lstStyle/>
          <a:p>
            <a:pPr eaLnBrk="1" hangingPunct="1"/>
            <a:r>
              <a:rPr lang="en-US" dirty="0" smtClean="0"/>
              <a:t>Systems Analysis </a:t>
            </a:r>
            <a:r>
              <a:rPr lang="en-US" smtClean="0"/>
              <a:t>and Design</a:t>
            </a:r>
            <a:endParaRPr lang="en-US" dirty="0" smtClean="0"/>
          </a:p>
        </p:txBody>
      </p:sp>
      <p:sp>
        <p:nvSpPr>
          <p:cNvPr id="15362" name="Subtitle 2"/>
          <p:cNvSpPr>
            <a:spLocks noGrp="1"/>
          </p:cNvSpPr>
          <p:nvPr>
            <p:ph type="body" idx="1"/>
          </p:nvPr>
        </p:nvSpPr>
        <p:spPr>
          <a:xfrm>
            <a:off x="4038600" y="2895600"/>
            <a:ext cx="5135880" cy="1491000"/>
          </a:xfrm>
        </p:spPr>
        <p:txBody>
          <a:bodyPr/>
          <a:lstStyle/>
          <a:p>
            <a:pPr eaLnBrk="1" hangingPunct="1"/>
            <a:r>
              <a:rPr lang="en-US" dirty="0" smtClean="0"/>
              <a:t>Chapter 1</a:t>
            </a:r>
          </a:p>
          <a:p>
            <a:pPr eaLnBrk="1" hangingPunct="1"/>
            <a:r>
              <a:rPr lang="en-US" dirty="0" smtClean="0">
                <a:solidFill>
                  <a:schemeClr val="tx1"/>
                </a:solidFill>
              </a:rPr>
              <a:t>Introduction to Systems Analysis and Design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Placeholder 2"/>
          <p:cNvSpPr>
            <a:spLocks noGrp="1"/>
          </p:cNvSpPr>
          <p:nvPr>
            <p:ph idx="1"/>
          </p:nvPr>
        </p:nvSpPr>
        <p:spPr/>
        <p:txBody>
          <a:bodyPr/>
          <a:lstStyle/>
          <a:p>
            <a:pPr eaLnBrk="1" hangingPunct="1"/>
            <a:r>
              <a:rPr lang="en-US" dirty="0" smtClean="0"/>
              <a:t>Hardware </a:t>
            </a:r>
          </a:p>
          <a:p>
            <a:pPr lvl="1" eaLnBrk="1" hangingPunct="1"/>
            <a:r>
              <a:rPr lang="en-US" dirty="0" smtClean="0"/>
              <a:t>Is the physical layer of the information system</a:t>
            </a:r>
          </a:p>
          <a:p>
            <a:pPr lvl="1" eaLnBrk="1" hangingPunct="1"/>
            <a:r>
              <a:rPr lang="en-US" dirty="0" smtClean="0"/>
              <a:t>Moore’s Law</a:t>
            </a:r>
          </a:p>
          <a:p>
            <a:pPr eaLnBrk="1" hangingPunct="1"/>
            <a:r>
              <a:rPr lang="en-US" dirty="0" smtClean="0"/>
              <a:t>Software</a:t>
            </a:r>
          </a:p>
          <a:p>
            <a:pPr lvl="1" eaLnBrk="1" hangingPunct="1"/>
            <a:r>
              <a:rPr lang="en-US" dirty="0" smtClean="0"/>
              <a:t>System software</a:t>
            </a:r>
          </a:p>
          <a:p>
            <a:pPr lvl="1" eaLnBrk="1" hangingPunct="1"/>
            <a:r>
              <a:rPr lang="en-US" dirty="0" smtClean="0"/>
              <a:t>Application software </a:t>
            </a:r>
          </a:p>
          <a:p>
            <a:pPr lvl="2"/>
            <a:r>
              <a:rPr lang="en-US" dirty="0"/>
              <a:t>Horizontal system</a:t>
            </a:r>
          </a:p>
          <a:p>
            <a:pPr lvl="2"/>
            <a:r>
              <a:rPr lang="en-US" dirty="0"/>
              <a:t>Vertical system</a:t>
            </a:r>
          </a:p>
          <a:p>
            <a:pPr lvl="2"/>
            <a:r>
              <a:rPr lang="en-US" dirty="0"/>
              <a:t>Legacy systems</a:t>
            </a:r>
          </a:p>
          <a:p>
            <a:pPr lvl="2"/>
            <a:endParaRPr lang="en-US" dirty="0" smtClean="0"/>
          </a:p>
          <a:p>
            <a:pPr eaLnBrk="1" hangingPunct="1"/>
            <a:endParaRPr lang="en-US" dirty="0" smtClean="0"/>
          </a:p>
        </p:txBody>
      </p:sp>
      <p:sp>
        <p:nvSpPr>
          <p:cNvPr id="6" name="Slide Number Placeholder 5"/>
          <p:cNvSpPr>
            <a:spLocks noGrp="1"/>
          </p:cNvSpPr>
          <p:nvPr>
            <p:ph type="sldNum" sz="quarter" idx="12"/>
          </p:nvPr>
        </p:nvSpPr>
        <p:spPr/>
        <p:txBody>
          <a:bodyPr/>
          <a:lstStyle/>
          <a:p>
            <a:pPr>
              <a:defRPr/>
            </a:pPr>
            <a:fld id="{3A8CE51E-CFE8-4606-ADE8-C69348B3C7DD}" type="slidenum">
              <a:rPr lang="en-US"/>
              <a:pPr>
                <a:defRPr/>
              </a:pPr>
              <a:t>10</a:t>
            </a:fld>
            <a:endParaRPr lang="en-US"/>
          </a:p>
        </p:txBody>
      </p:sp>
      <p:sp>
        <p:nvSpPr>
          <p:cNvPr id="23553" name="Title 1"/>
          <p:cNvSpPr>
            <a:spLocks noGrp="1"/>
          </p:cNvSpPr>
          <p:nvPr>
            <p:ph type="title"/>
          </p:nvPr>
        </p:nvSpPr>
        <p:spPr/>
        <p:txBody>
          <a:bodyPr>
            <a:normAutofit fontScale="90000"/>
          </a:bodyPr>
          <a:lstStyle/>
          <a:p>
            <a:pPr eaLnBrk="1" hangingPunct="1"/>
            <a:r>
              <a:rPr lang="en-US" dirty="0" smtClean="0"/>
              <a:t>Information System Components </a:t>
            </a:r>
            <a:r>
              <a:rPr lang="en-US" sz="1300" dirty="0" smtClean="0"/>
              <a:t>(Cont.)</a:t>
            </a:r>
          </a:p>
        </p:txBody>
      </p:sp>
      <p:pic>
        <p:nvPicPr>
          <p:cNvPr id="4098" name="Picture 2"/>
          <p:cNvPicPr>
            <a:picLocks noGrp="1" noChangeAspect="1" noChangeArrowheads="1"/>
          </p:cNvPicPr>
          <p:nvPr>
            <p:ph sz="half" idx="4294967295"/>
          </p:nvPr>
        </p:nvPicPr>
        <p:blipFill>
          <a:blip r:embed="rId3" cstate="print"/>
          <a:srcRect/>
          <a:stretch>
            <a:fillRect/>
          </a:stretch>
        </p:blipFill>
        <p:spPr bwMode="auto">
          <a:xfrm>
            <a:off x="5122863" y="2590800"/>
            <a:ext cx="4021137" cy="2635250"/>
          </a:xfrm>
          <a:prstGeom prst="rect">
            <a:avLst/>
          </a:prstGeom>
          <a:noFill/>
          <a:ln w="9525">
            <a:noFill/>
            <a:miter lim="800000"/>
            <a:headEnd/>
            <a:tailEnd/>
          </a:ln>
        </p:spPr>
      </p:pic>
      <p:sp>
        <p:nvSpPr>
          <p:cNvPr id="2" name="Rectangle 1"/>
          <p:cNvSpPr/>
          <p:nvPr/>
        </p:nvSpPr>
        <p:spPr>
          <a:xfrm>
            <a:off x="5257800" y="5257800"/>
            <a:ext cx="3886200" cy="830997"/>
          </a:xfrm>
          <a:prstGeom prst="rect">
            <a:avLst/>
          </a:prstGeom>
        </p:spPr>
        <p:txBody>
          <a:bodyPr wrap="square">
            <a:spAutoFit/>
          </a:bodyPr>
          <a:lstStyle/>
          <a:p>
            <a:r>
              <a:rPr lang="en-US" sz="1600" b="1" dirty="0"/>
              <a:t>FIGURE 1-7 </a:t>
            </a:r>
            <a:r>
              <a:rPr lang="en-US" sz="1600" dirty="0"/>
              <a:t>Server farms provide the </a:t>
            </a:r>
            <a:r>
              <a:rPr lang="en-US" sz="1600" dirty="0" smtClean="0"/>
              <a:t>enormous power </a:t>
            </a:r>
            <a:r>
              <a:rPr lang="en-US" sz="1600" dirty="0"/>
              <a:t>and speed that modern IT systems need.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3729" y="1752600"/>
            <a:ext cx="5244071"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8" name="Text Placeholder 2"/>
          <p:cNvSpPr>
            <a:spLocks noGrp="1"/>
          </p:cNvSpPr>
          <p:nvPr>
            <p:ph idx="1"/>
          </p:nvPr>
        </p:nvSpPr>
        <p:spPr/>
        <p:txBody>
          <a:bodyPr>
            <a:normAutofit fontScale="92500" lnSpcReduction="20000"/>
          </a:bodyPr>
          <a:lstStyle/>
          <a:p>
            <a:pPr eaLnBrk="1" hangingPunct="1"/>
            <a:r>
              <a:rPr lang="en-US" b="1" dirty="0" smtClean="0"/>
              <a:t>Data </a:t>
            </a:r>
          </a:p>
          <a:p>
            <a:pPr lvl="1" eaLnBrk="1" hangingPunct="1"/>
            <a:r>
              <a:rPr lang="en-US" dirty="0" smtClean="0"/>
              <a:t>Tables store data</a:t>
            </a:r>
          </a:p>
          <a:p>
            <a:pPr lvl="1" eaLnBrk="1" hangingPunct="1"/>
            <a:r>
              <a:rPr lang="en-US" dirty="0"/>
              <a:t>Linked tables </a:t>
            </a:r>
            <a:r>
              <a:rPr lang="en-US" dirty="0" smtClean="0"/>
              <a:t>work</a:t>
            </a:r>
            <a:br>
              <a:rPr lang="en-US" dirty="0" smtClean="0"/>
            </a:br>
            <a:r>
              <a:rPr lang="en-US" dirty="0" smtClean="0"/>
              <a:t>together </a:t>
            </a:r>
            <a:r>
              <a:rPr lang="en-US" dirty="0"/>
              <a:t>to supply </a:t>
            </a:r>
            <a:r>
              <a:rPr lang="en-US" dirty="0" smtClean="0"/>
              <a:t/>
            </a:r>
            <a:br>
              <a:rPr lang="en-US" dirty="0" smtClean="0"/>
            </a:br>
            <a:r>
              <a:rPr lang="en-US" dirty="0" smtClean="0"/>
              <a:t>data</a:t>
            </a:r>
          </a:p>
          <a:p>
            <a:r>
              <a:rPr lang="en-US" b="1" dirty="0"/>
              <a:t>Processes </a:t>
            </a:r>
          </a:p>
          <a:p>
            <a:pPr lvl="1"/>
            <a:r>
              <a:rPr lang="en-US" dirty="0"/>
              <a:t>Describe the tasks and </a:t>
            </a:r>
            <a:r>
              <a:rPr lang="en-US" dirty="0" smtClean="0"/>
              <a:t/>
            </a:r>
            <a:br>
              <a:rPr lang="en-US" dirty="0" smtClean="0"/>
            </a:br>
            <a:r>
              <a:rPr lang="en-US" dirty="0" smtClean="0"/>
              <a:t>business </a:t>
            </a:r>
            <a:r>
              <a:rPr lang="en-US" dirty="0"/>
              <a:t>functions that </a:t>
            </a:r>
            <a:r>
              <a:rPr lang="en-US" dirty="0" smtClean="0"/>
              <a:t/>
            </a:r>
            <a:br>
              <a:rPr lang="en-US" dirty="0" smtClean="0"/>
            </a:br>
            <a:r>
              <a:rPr lang="en-US" dirty="0" smtClean="0"/>
              <a:t>users</a:t>
            </a:r>
            <a:r>
              <a:rPr lang="en-US" dirty="0"/>
              <a:t>, managers, and IT </a:t>
            </a:r>
            <a:r>
              <a:rPr lang="en-US" dirty="0" smtClean="0"/>
              <a:t/>
            </a:r>
            <a:br>
              <a:rPr lang="en-US" dirty="0" smtClean="0"/>
            </a:br>
            <a:r>
              <a:rPr lang="en-US" dirty="0" smtClean="0"/>
              <a:t>staff </a:t>
            </a:r>
            <a:r>
              <a:rPr lang="en-US" dirty="0"/>
              <a:t>members perform to </a:t>
            </a:r>
            <a:r>
              <a:rPr lang="en-US" dirty="0" smtClean="0"/>
              <a:t/>
            </a:r>
            <a:br>
              <a:rPr lang="en-US" dirty="0" smtClean="0"/>
            </a:br>
            <a:r>
              <a:rPr lang="en-US" dirty="0" smtClean="0"/>
              <a:t>achieve </a:t>
            </a:r>
            <a:r>
              <a:rPr lang="en-US" dirty="0"/>
              <a:t>specific results</a:t>
            </a:r>
          </a:p>
          <a:p>
            <a:r>
              <a:rPr lang="en-US" b="1" dirty="0"/>
              <a:t>People</a:t>
            </a:r>
          </a:p>
          <a:p>
            <a:pPr lvl="1"/>
            <a:r>
              <a:rPr lang="en-US" dirty="0"/>
              <a:t>Stakeholders</a:t>
            </a:r>
          </a:p>
          <a:p>
            <a:pPr lvl="1"/>
            <a:r>
              <a:rPr lang="en-US" dirty="0" smtClean="0"/>
              <a:t>Users </a:t>
            </a:r>
            <a:r>
              <a:rPr lang="en-US" dirty="0"/>
              <a:t>or end users</a:t>
            </a:r>
          </a:p>
          <a:p>
            <a:pPr lvl="1" eaLnBrk="1" hangingPunct="1"/>
            <a:endParaRPr lang="en-US" dirty="0"/>
          </a:p>
        </p:txBody>
      </p:sp>
      <p:sp>
        <p:nvSpPr>
          <p:cNvPr id="6" name="Slide Number Placeholder 5"/>
          <p:cNvSpPr>
            <a:spLocks noGrp="1"/>
          </p:cNvSpPr>
          <p:nvPr>
            <p:ph type="sldNum" sz="quarter" idx="12"/>
          </p:nvPr>
        </p:nvSpPr>
        <p:spPr/>
        <p:txBody>
          <a:bodyPr/>
          <a:lstStyle/>
          <a:p>
            <a:pPr>
              <a:defRPr/>
            </a:pPr>
            <a:fld id="{BEC08D5F-4D3C-44FD-9553-37759A7D110D}" type="slidenum">
              <a:rPr lang="en-US"/>
              <a:pPr>
                <a:defRPr/>
              </a:pPr>
              <a:t>11</a:t>
            </a:fld>
            <a:endParaRPr lang="en-US"/>
          </a:p>
        </p:txBody>
      </p:sp>
      <p:sp>
        <p:nvSpPr>
          <p:cNvPr id="24577" name="Title 1"/>
          <p:cNvSpPr>
            <a:spLocks noGrp="1"/>
          </p:cNvSpPr>
          <p:nvPr>
            <p:ph type="title"/>
          </p:nvPr>
        </p:nvSpPr>
        <p:spPr/>
        <p:txBody>
          <a:bodyPr>
            <a:normAutofit fontScale="90000"/>
          </a:bodyPr>
          <a:lstStyle/>
          <a:p>
            <a:r>
              <a:rPr lang="en-US" dirty="0" smtClean="0"/>
              <a:t>Information System Components</a:t>
            </a:r>
            <a:br>
              <a:rPr lang="en-US" dirty="0" smtClean="0"/>
            </a:br>
            <a:r>
              <a:rPr lang="en-US" sz="1300" b="0" dirty="0" smtClean="0"/>
              <a:t> (Cont.)</a:t>
            </a:r>
          </a:p>
        </p:txBody>
      </p:sp>
      <p:sp>
        <p:nvSpPr>
          <p:cNvPr id="3" name="Rectangle 2"/>
          <p:cNvSpPr/>
          <p:nvPr/>
        </p:nvSpPr>
        <p:spPr>
          <a:xfrm>
            <a:off x="4648200" y="5724525"/>
            <a:ext cx="4083564" cy="830997"/>
          </a:xfrm>
          <a:prstGeom prst="rect">
            <a:avLst/>
          </a:prstGeom>
        </p:spPr>
        <p:txBody>
          <a:bodyPr wrap="square">
            <a:spAutoFit/>
          </a:bodyPr>
          <a:lstStyle/>
          <a:p>
            <a:r>
              <a:rPr lang="en-US" sz="1600" b="1" dirty="0"/>
              <a:t>FIGURE 1-8 </a:t>
            </a:r>
            <a:r>
              <a:rPr lang="en-US" sz="1600" dirty="0"/>
              <a:t>In a typical payroll system, data is stored in separate tables that are linked </a:t>
            </a:r>
            <a:r>
              <a:rPr lang="en-US" sz="1600" dirty="0" smtClean="0"/>
              <a:t>to form </a:t>
            </a:r>
            <a:r>
              <a:rPr lang="en-US" sz="1600" dirty="0"/>
              <a:t>an overall database.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EC882E2-8A7D-423D-8A20-C8D8064ACAA6}" type="slidenum">
              <a:rPr lang="en-US"/>
              <a:pPr>
                <a:defRPr/>
              </a:pPr>
              <a:t>12</a:t>
            </a:fld>
            <a:endParaRPr lang="en-US"/>
          </a:p>
        </p:txBody>
      </p:sp>
      <p:sp>
        <p:nvSpPr>
          <p:cNvPr id="26625" name="Title 1"/>
          <p:cNvSpPr>
            <a:spLocks noGrp="1"/>
          </p:cNvSpPr>
          <p:nvPr>
            <p:ph type="title"/>
          </p:nvPr>
        </p:nvSpPr>
        <p:spPr/>
        <p:txBody>
          <a:bodyPr/>
          <a:lstStyle/>
          <a:p>
            <a:pPr eaLnBrk="1" hangingPunct="1"/>
            <a:r>
              <a:rPr lang="en-US" dirty="0" smtClean="0"/>
              <a:t>Business in the 21</a:t>
            </a:r>
            <a:r>
              <a:rPr lang="en-US" baseline="30000" dirty="0" smtClean="0"/>
              <a:t>st</a:t>
            </a:r>
            <a:r>
              <a:rPr lang="en-US" dirty="0" smtClean="0"/>
              <a:t> Century</a:t>
            </a:r>
          </a:p>
        </p:txBody>
      </p:sp>
      <p:sp>
        <p:nvSpPr>
          <p:cNvPr id="26626" name="Text Placeholder 2"/>
          <p:cNvSpPr>
            <a:spLocks noGrp="1"/>
          </p:cNvSpPr>
          <p:nvPr>
            <p:ph idx="4294967295"/>
          </p:nvPr>
        </p:nvSpPr>
        <p:spPr>
          <a:xfrm>
            <a:off x="0" y="1481138"/>
            <a:ext cx="8229600" cy="4525962"/>
          </a:xfrm>
        </p:spPr>
        <p:txBody>
          <a:bodyPr/>
          <a:lstStyle/>
          <a:p>
            <a:pPr eaLnBrk="1" hangingPunct="1"/>
            <a:r>
              <a:rPr lang="en-US" dirty="0" smtClean="0"/>
              <a:t>Three major trends:</a:t>
            </a:r>
          </a:p>
          <a:p>
            <a:pPr lvl="1"/>
            <a:r>
              <a:rPr lang="en-US" dirty="0" smtClean="0"/>
              <a:t>Rapidly increasing globalization</a:t>
            </a:r>
          </a:p>
          <a:p>
            <a:pPr lvl="1"/>
            <a:r>
              <a:rPr lang="en-US" dirty="0" smtClean="0"/>
              <a:t>Technology integration for seamless information access</a:t>
            </a:r>
          </a:p>
          <a:p>
            <a:pPr lvl="1"/>
            <a:r>
              <a:rPr lang="en-US" dirty="0" smtClean="0"/>
              <a:t>Rapid growth of cloud-based computing and services</a:t>
            </a:r>
          </a:p>
          <a:p>
            <a:r>
              <a:rPr lang="en-US" dirty="0" smtClean="0"/>
              <a:t>All trends are Internet-centric and driven by the immense power of the Web</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Placeholder 2"/>
          <p:cNvSpPr>
            <a:spLocks noGrp="1"/>
          </p:cNvSpPr>
          <p:nvPr>
            <p:ph idx="1"/>
          </p:nvPr>
        </p:nvSpPr>
        <p:spPr>
          <a:xfrm>
            <a:off x="457200" y="1481328"/>
            <a:ext cx="8229600" cy="4843272"/>
          </a:xfrm>
        </p:spPr>
        <p:txBody>
          <a:bodyPr>
            <a:normAutofit lnSpcReduction="10000"/>
          </a:bodyPr>
          <a:lstStyle/>
          <a:p>
            <a:pPr eaLnBrk="1" hangingPunct="1"/>
            <a:r>
              <a:rPr lang="en-US" dirty="0" smtClean="0"/>
              <a:t>E-commerce or I-commerce</a:t>
            </a:r>
            <a:br>
              <a:rPr lang="en-US" dirty="0" smtClean="0"/>
            </a:br>
            <a:r>
              <a:rPr lang="en-US" dirty="0" smtClean="0"/>
              <a:t>Two main sectors:</a:t>
            </a:r>
          </a:p>
          <a:p>
            <a:pPr eaLnBrk="1" hangingPunct="1"/>
            <a:r>
              <a:rPr lang="en-US" dirty="0" smtClean="0"/>
              <a:t>B2C (Business-to-Consumer)</a:t>
            </a:r>
          </a:p>
          <a:p>
            <a:pPr eaLnBrk="1" hangingPunct="1"/>
            <a:r>
              <a:rPr lang="en-US" dirty="0" smtClean="0"/>
              <a:t>B2B (Business-to-Business)</a:t>
            </a:r>
          </a:p>
          <a:p>
            <a:pPr lvl="1" eaLnBrk="1" hangingPunct="1"/>
            <a:r>
              <a:rPr lang="en-US" dirty="0" smtClean="0"/>
              <a:t>EDI</a:t>
            </a:r>
          </a:p>
          <a:p>
            <a:pPr lvl="1" eaLnBrk="1" hangingPunct="1"/>
            <a:r>
              <a:rPr lang="en-US" dirty="0" smtClean="0"/>
              <a:t>Supply </a:t>
            </a:r>
            <a:r>
              <a:rPr lang="en-US" dirty="0"/>
              <a:t>chain management (SCM)</a:t>
            </a:r>
          </a:p>
          <a:p>
            <a:pPr lvl="1" eaLnBrk="1" hangingPunct="1"/>
            <a:r>
              <a:rPr lang="en-US" dirty="0"/>
              <a:t>Supplier relationship management (SRM</a:t>
            </a:r>
            <a:r>
              <a:rPr lang="en-US" dirty="0" smtClean="0"/>
              <a:t>)</a:t>
            </a:r>
          </a:p>
          <a:p>
            <a:r>
              <a:rPr lang="en-US" b="1" dirty="0" smtClean="0"/>
              <a:t>What’s Next?</a:t>
            </a:r>
          </a:p>
          <a:p>
            <a:pPr lvl="1"/>
            <a:r>
              <a:rPr lang="en-US" dirty="0" smtClean="0"/>
              <a:t>Traditionally, IT companies were product-oriented or service-oriented</a:t>
            </a:r>
          </a:p>
          <a:p>
            <a:pPr lvl="1"/>
            <a:r>
              <a:rPr lang="en-US" dirty="0" smtClean="0"/>
              <a:t>Today’s IT companies offer a mix of products, services, and support</a:t>
            </a:r>
            <a:endParaRPr lang="en-US" dirty="0"/>
          </a:p>
        </p:txBody>
      </p:sp>
      <p:sp>
        <p:nvSpPr>
          <p:cNvPr id="6" name="Slide Number Placeholder 5"/>
          <p:cNvSpPr>
            <a:spLocks noGrp="1"/>
          </p:cNvSpPr>
          <p:nvPr>
            <p:ph type="sldNum" sz="quarter" idx="12"/>
          </p:nvPr>
        </p:nvSpPr>
        <p:spPr/>
        <p:txBody>
          <a:bodyPr/>
          <a:lstStyle/>
          <a:p>
            <a:pPr>
              <a:defRPr/>
            </a:pPr>
            <a:fld id="{1D108906-412E-4F3E-B937-E25619F0D712}" type="slidenum">
              <a:rPr lang="en-US"/>
              <a:pPr>
                <a:defRPr/>
              </a:pPr>
              <a:t>13</a:t>
            </a:fld>
            <a:endParaRPr lang="en-US"/>
          </a:p>
        </p:txBody>
      </p:sp>
      <p:sp>
        <p:nvSpPr>
          <p:cNvPr id="28673" name="Title 1"/>
          <p:cNvSpPr>
            <a:spLocks noGrp="1"/>
          </p:cNvSpPr>
          <p:nvPr>
            <p:ph type="title"/>
          </p:nvPr>
        </p:nvSpPr>
        <p:spPr/>
        <p:txBody>
          <a:bodyPr>
            <a:normAutofit/>
          </a:bodyPr>
          <a:lstStyle/>
          <a:p>
            <a:r>
              <a:rPr lang="en-US" dirty="0"/>
              <a:t>Business in the 21</a:t>
            </a:r>
            <a:r>
              <a:rPr lang="en-US" baseline="30000" dirty="0"/>
              <a:t>st</a:t>
            </a:r>
            <a:r>
              <a:rPr lang="en-US" dirty="0"/>
              <a:t> Century </a:t>
            </a:r>
            <a:r>
              <a:rPr lang="en-US" sz="1300" dirty="0"/>
              <a:t>(Cont</a:t>
            </a:r>
            <a:r>
              <a:rPr lang="en-US" sz="1300" dirty="0" smtClean="0"/>
              <a:t>.)</a:t>
            </a:r>
            <a:br>
              <a:rPr lang="en-US" sz="1300" dirty="0" smtClean="0"/>
            </a:br>
            <a:r>
              <a:rPr lang="en-US" sz="1300" dirty="0" smtClean="0"/>
              <a:t>The Internet Model</a:t>
            </a: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Placeholder 2"/>
          <p:cNvSpPr>
            <a:spLocks noGrp="1"/>
          </p:cNvSpPr>
          <p:nvPr>
            <p:ph idx="1"/>
          </p:nvPr>
        </p:nvSpPr>
        <p:spPr/>
        <p:txBody>
          <a:bodyPr>
            <a:normAutofit lnSpcReduction="10000"/>
          </a:bodyPr>
          <a:lstStyle/>
          <a:p>
            <a:pPr eaLnBrk="1" hangingPunct="1"/>
            <a:r>
              <a:rPr lang="en-US" dirty="0" smtClean="0"/>
              <a:t>Internet-dependent firms</a:t>
            </a:r>
          </a:p>
          <a:p>
            <a:pPr lvl="1" eaLnBrk="1" hangingPunct="1"/>
            <a:r>
              <a:rPr lang="en-US" dirty="0" smtClean="0"/>
              <a:t>Primary business depends on the Internet rather than a traditional business channel</a:t>
            </a:r>
          </a:p>
          <a:p>
            <a:r>
              <a:rPr lang="en-US" dirty="0" smtClean="0"/>
              <a:t>Brick-and-mortar firms</a:t>
            </a:r>
          </a:p>
          <a:p>
            <a:pPr lvl="1" eaLnBrk="1" hangingPunct="1"/>
            <a:r>
              <a:rPr lang="en-US" dirty="0" smtClean="0"/>
              <a:t>Have physical stores where customers can see and touch the products</a:t>
            </a:r>
          </a:p>
          <a:p>
            <a:pPr lvl="1" eaLnBrk="1" hangingPunct="1"/>
            <a:r>
              <a:rPr lang="en-US" dirty="0" smtClean="0"/>
              <a:t>Have expanded their Web-based marketing channels to increase sales and serve customers better</a:t>
            </a:r>
          </a:p>
          <a:p>
            <a:pPr lvl="2"/>
            <a:r>
              <a:rPr lang="en-US" dirty="0" smtClean="0"/>
              <a:t>Combine convenience of online shopping and the alternative of hands-on purchasing</a:t>
            </a:r>
          </a:p>
          <a:p>
            <a:pPr lvl="2"/>
            <a:r>
              <a:rPr lang="en-US" dirty="0" smtClean="0"/>
              <a:t>Lowe’s, Costco, Target, and Wal-Mart are examples</a:t>
            </a:r>
          </a:p>
        </p:txBody>
      </p:sp>
      <p:sp>
        <p:nvSpPr>
          <p:cNvPr id="6" name="Slide Number Placeholder 5"/>
          <p:cNvSpPr>
            <a:spLocks noGrp="1"/>
          </p:cNvSpPr>
          <p:nvPr>
            <p:ph type="sldNum" sz="quarter" idx="12"/>
          </p:nvPr>
        </p:nvSpPr>
        <p:spPr/>
        <p:txBody>
          <a:bodyPr/>
          <a:lstStyle/>
          <a:p>
            <a:pPr>
              <a:defRPr/>
            </a:pPr>
            <a:fld id="{A37BBA22-22BC-4A93-9B81-F7A3F68FCBD9}" type="slidenum">
              <a:rPr lang="en-US"/>
              <a:pPr>
                <a:defRPr/>
              </a:pPr>
              <a:t>14</a:t>
            </a:fld>
            <a:endParaRPr lang="en-US"/>
          </a:p>
        </p:txBody>
      </p:sp>
      <p:sp>
        <p:nvSpPr>
          <p:cNvPr id="2" name="Title 1"/>
          <p:cNvSpPr>
            <a:spLocks noGrp="1"/>
          </p:cNvSpPr>
          <p:nvPr>
            <p:ph type="title"/>
          </p:nvPr>
        </p:nvSpPr>
        <p:spPr/>
        <p:txBody>
          <a:bodyPr rtlCol="0">
            <a:normAutofit/>
          </a:bodyPr>
          <a:lstStyle/>
          <a:p>
            <a:pPr>
              <a:defRPr/>
            </a:pPr>
            <a:r>
              <a:rPr lang="en-US" dirty="0"/>
              <a:t>Business in the 21</a:t>
            </a:r>
            <a:r>
              <a:rPr lang="en-US" baseline="30000" dirty="0"/>
              <a:t>st</a:t>
            </a:r>
            <a:r>
              <a:rPr lang="en-US" dirty="0"/>
              <a:t> Century </a:t>
            </a:r>
            <a:r>
              <a:rPr lang="en-US" sz="1300" dirty="0"/>
              <a:t>(Cont.)</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Placeholder 2"/>
          <p:cNvSpPr>
            <a:spLocks noGrp="1"/>
          </p:cNvSpPr>
          <p:nvPr>
            <p:ph idx="1"/>
          </p:nvPr>
        </p:nvSpPr>
        <p:spPr/>
        <p:txBody>
          <a:bodyPr/>
          <a:lstStyle/>
          <a:p>
            <a:pPr eaLnBrk="1" hangingPunct="1"/>
            <a:r>
              <a:rPr lang="en-US" dirty="0" smtClean="0"/>
              <a:t>The Web-based business model leveled the playing field for small firms that now can reach a global marketplace</a:t>
            </a:r>
            <a:endParaRPr lang="en-US" dirty="0"/>
          </a:p>
          <a:p>
            <a:r>
              <a:rPr lang="en-US" dirty="0" smtClean="0"/>
              <a:t>Discount coupon business gets a new life</a:t>
            </a:r>
          </a:p>
          <a:p>
            <a:pPr lvl="1"/>
            <a:r>
              <a:rPr lang="en-US" dirty="0" smtClean="0"/>
              <a:t>eBay and </a:t>
            </a:r>
            <a:r>
              <a:rPr lang="en-US" dirty="0" err="1" smtClean="0"/>
              <a:t>Groupon</a:t>
            </a:r>
            <a:endParaRPr lang="en-US" dirty="0" smtClean="0"/>
          </a:p>
          <a:p>
            <a:pPr lvl="1"/>
            <a:r>
              <a:rPr lang="en-US" dirty="0" smtClean="0"/>
              <a:t>Firms now using global positioning system (GPS) coordinates to tempt buyers with nearby deals</a:t>
            </a:r>
            <a:endParaRPr lang="en-US" dirty="0"/>
          </a:p>
        </p:txBody>
      </p:sp>
      <p:sp>
        <p:nvSpPr>
          <p:cNvPr id="6" name="Slide Number Placeholder 5"/>
          <p:cNvSpPr>
            <a:spLocks noGrp="1"/>
          </p:cNvSpPr>
          <p:nvPr>
            <p:ph type="sldNum" sz="quarter" idx="12"/>
          </p:nvPr>
        </p:nvSpPr>
        <p:spPr/>
        <p:txBody>
          <a:bodyPr/>
          <a:lstStyle/>
          <a:p>
            <a:pPr>
              <a:defRPr/>
            </a:pPr>
            <a:fld id="{A37BBA22-22BC-4A93-9B81-F7A3F68FCBD9}" type="slidenum">
              <a:rPr lang="en-US"/>
              <a:pPr>
                <a:defRPr/>
              </a:pPr>
              <a:t>15</a:t>
            </a:fld>
            <a:endParaRPr lang="en-US"/>
          </a:p>
        </p:txBody>
      </p:sp>
      <p:sp>
        <p:nvSpPr>
          <p:cNvPr id="2" name="Title 1"/>
          <p:cNvSpPr>
            <a:spLocks noGrp="1"/>
          </p:cNvSpPr>
          <p:nvPr>
            <p:ph type="title"/>
          </p:nvPr>
        </p:nvSpPr>
        <p:spPr/>
        <p:txBody>
          <a:bodyPr rtlCol="0">
            <a:normAutofit/>
          </a:bodyPr>
          <a:lstStyle/>
          <a:p>
            <a:pPr>
              <a:defRPr/>
            </a:pPr>
            <a:r>
              <a:rPr lang="en-US" dirty="0"/>
              <a:t>Business in the 21</a:t>
            </a:r>
            <a:r>
              <a:rPr lang="en-US" baseline="30000" dirty="0"/>
              <a:t>st</a:t>
            </a:r>
            <a:r>
              <a:rPr lang="en-US" dirty="0"/>
              <a:t> Century </a:t>
            </a:r>
            <a:r>
              <a:rPr lang="en-US" sz="1300" dirty="0"/>
              <a:t>(Cont.)</a:t>
            </a:r>
            <a:endParaRPr lang="en-US" dirty="0" smtClean="0"/>
          </a:p>
        </p:txBody>
      </p:sp>
    </p:spTree>
    <p:extLst>
      <p:ext uri="{BB962C8B-B14F-4D97-AF65-F5344CB8AC3E}">
        <p14:creationId xmlns:p14="http://schemas.microsoft.com/office/powerpoint/2010/main" val="3244417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7026609-6863-40F1-BC02-A28E67BC8DA9}" type="slidenum">
              <a:rPr lang="en-US"/>
              <a:pPr>
                <a:defRPr/>
              </a:pPr>
              <a:t>16</a:t>
            </a:fld>
            <a:endParaRPr lang="en-US"/>
          </a:p>
        </p:txBody>
      </p:sp>
      <p:sp>
        <p:nvSpPr>
          <p:cNvPr id="3" name="Text Placeholder 2"/>
          <p:cNvSpPr>
            <a:spLocks noGrp="1"/>
          </p:cNvSpPr>
          <p:nvPr>
            <p:ph sz="half" idx="4294967295"/>
          </p:nvPr>
        </p:nvSpPr>
        <p:spPr>
          <a:xfrm>
            <a:off x="609600" y="1481138"/>
            <a:ext cx="7924800" cy="4525962"/>
          </a:xfrm>
        </p:spPr>
        <p:txBody>
          <a:bodyPr rtlCol="0">
            <a:normAutofit lnSpcReduction="10000"/>
          </a:bodyPr>
          <a:lstStyle/>
          <a:p>
            <a:pPr eaLnBrk="1" fontAlgn="auto" hangingPunct="1">
              <a:spcAft>
                <a:spcPts val="0"/>
              </a:spcAft>
              <a:buFont typeface="Arial" pitchFamily="34" charset="0"/>
              <a:buChar char="•"/>
              <a:defRPr/>
            </a:pPr>
            <a:r>
              <a:rPr lang="en-US" b="1" dirty="0" smtClean="0"/>
              <a:t>Business Profiles</a:t>
            </a:r>
          </a:p>
          <a:p>
            <a:pPr lvl="1" eaLnBrk="1" fontAlgn="auto" hangingPunct="1">
              <a:spcAft>
                <a:spcPts val="0"/>
              </a:spcAft>
              <a:buFont typeface="Arial" pitchFamily="34" charset="0"/>
              <a:buChar char="–"/>
              <a:defRPr/>
            </a:pPr>
            <a:r>
              <a:rPr lang="en-US" dirty="0" smtClean="0"/>
              <a:t>Overview of a company’s mission, functions, organization, products, services, customers, suppliers, competitors, constraints, and future direction</a:t>
            </a:r>
          </a:p>
          <a:p>
            <a:pPr>
              <a:buFont typeface="Arial" pitchFamily="34" charset="0"/>
              <a:buChar char="–"/>
              <a:defRPr/>
            </a:pPr>
            <a:r>
              <a:rPr lang="en-US" b="1" dirty="0" smtClean="0"/>
              <a:t>Business Processes</a:t>
            </a:r>
          </a:p>
          <a:p>
            <a:pPr lvl="1" eaLnBrk="1" fontAlgn="auto" hangingPunct="1">
              <a:spcAft>
                <a:spcPts val="0"/>
              </a:spcAft>
              <a:buFont typeface="Arial" pitchFamily="34" charset="0"/>
              <a:buChar char="–"/>
              <a:defRPr/>
            </a:pPr>
            <a:r>
              <a:rPr lang="en-US" dirty="0" smtClean="0"/>
              <a:t>Specific set of transactions, events, and results that can be described and documented</a:t>
            </a:r>
          </a:p>
          <a:p>
            <a:pPr lvl="1">
              <a:buFont typeface="Arial" pitchFamily="34" charset="0"/>
              <a:buChar char="–"/>
              <a:defRPr/>
            </a:pPr>
            <a:r>
              <a:rPr lang="en-US" dirty="0" smtClean="0"/>
              <a:t>A</a:t>
            </a:r>
            <a:r>
              <a:rPr lang="en-US" b="1" dirty="0" smtClean="0"/>
              <a:t> business process model (</a:t>
            </a:r>
            <a:r>
              <a:rPr lang="en-US" b="1" dirty="0"/>
              <a:t>BPM </a:t>
            </a:r>
            <a:r>
              <a:rPr lang="en-US" b="1" dirty="0" smtClean="0"/>
              <a:t>) </a:t>
            </a:r>
            <a:r>
              <a:rPr lang="en-US" dirty="0" smtClean="0"/>
              <a:t>graphically displays one or more business processes</a:t>
            </a:r>
            <a:br>
              <a:rPr lang="en-US" dirty="0" smtClean="0"/>
            </a:br>
            <a:r>
              <a:rPr lang="en-US" dirty="0" smtClean="0"/>
              <a:t>next slide shows a simple model that includes an even, three processes and a result.</a:t>
            </a:r>
          </a:p>
        </p:txBody>
      </p:sp>
      <p:sp>
        <p:nvSpPr>
          <p:cNvPr id="2" name="Title 1"/>
          <p:cNvSpPr>
            <a:spLocks noGrp="1"/>
          </p:cNvSpPr>
          <p:nvPr>
            <p:ph type="title" idx="4294967295"/>
          </p:nvPr>
        </p:nvSpPr>
        <p:spPr>
          <a:xfrm>
            <a:off x="457200" y="274638"/>
            <a:ext cx="8229600" cy="1143000"/>
          </a:xfrm>
        </p:spPr>
        <p:txBody>
          <a:bodyPr rtlCol="0">
            <a:normAutofit/>
          </a:bodyPr>
          <a:lstStyle/>
          <a:p>
            <a:pPr>
              <a:defRPr/>
            </a:pPr>
            <a:r>
              <a:rPr lang="en-US" dirty="0"/>
              <a:t>Business in the 21</a:t>
            </a:r>
            <a:r>
              <a:rPr lang="en-US" baseline="30000" dirty="0"/>
              <a:t>st</a:t>
            </a:r>
            <a:r>
              <a:rPr lang="en-US" dirty="0"/>
              <a:t> Century </a:t>
            </a:r>
            <a:r>
              <a:rPr lang="en-US" sz="1300" dirty="0"/>
              <a:t>(Cont.)</a:t>
            </a: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1DB0926E-770E-492C-AA22-CB109B55E7F1}" type="slidenum">
              <a:rPr lang="en-US"/>
              <a:pPr>
                <a:defRPr/>
              </a:pPr>
              <a:t>17</a:t>
            </a:fld>
            <a:endParaRPr lang="en-US"/>
          </a:p>
        </p:txBody>
      </p:sp>
      <p:sp>
        <p:nvSpPr>
          <p:cNvPr id="2" name="Title 1"/>
          <p:cNvSpPr>
            <a:spLocks noGrp="1"/>
          </p:cNvSpPr>
          <p:nvPr>
            <p:ph type="title"/>
          </p:nvPr>
        </p:nvSpPr>
        <p:spPr/>
        <p:txBody>
          <a:bodyPr rtlCol="0">
            <a:normAutofit/>
          </a:bodyPr>
          <a:lstStyle/>
          <a:p>
            <a:pPr>
              <a:defRPr/>
            </a:pPr>
            <a:r>
              <a:rPr lang="en-US" dirty="0"/>
              <a:t>Business in the 21</a:t>
            </a:r>
            <a:r>
              <a:rPr lang="en-US" baseline="30000" dirty="0"/>
              <a:t>st</a:t>
            </a:r>
            <a:r>
              <a:rPr lang="en-US" dirty="0"/>
              <a:t> Century </a:t>
            </a:r>
            <a:r>
              <a:rPr lang="en-US" sz="1300" dirty="0"/>
              <a:t>(Cont.)</a:t>
            </a:r>
            <a:endParaRPr lang="en-US" dirty="0" smtClean="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 y="1066800"/>
            <a:ext cx="8001000"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288280" y="5486400"/>
            <a:ext cx="3886200" cy="1323439"/>
          </a:xfrm>
          <a:prstGeom prst="rect">
            <a:avLst/>
          </a:prstGeom>
        </p:spPr>
        <p:txBody>
          <a:bodyPr wrap="square">
            <a:spAutoFit/>
          </a:bodyPr>
          <a:lstStyle/>
          <a:p>
            <a:r>
              <a:rPr lang="en-US" sz="1600" b="1" dirty="0" smtClean="0"/>
              <a:t>FIGURE 1-15 </a:t>
            </a:r>
            <a:r>
              <a:rPr lang="en-US" sz="1600" dirty="0" smtClean="0"/>
              <a:t>This sample uses business process modeling notation (BPMN) to represent the same events,</a:t>
            </a:r>
          </a:p>
          <a:p>
            <a:r>
              <a:rPr lang="en-US" sz="1600" dirty="0" smtClean="0"/>
              <a:t>processes, and workflow shown in Figure 1-14.</a:t>
            </a:r>
            <a:endParaRPr lang="en-US" sz="1600" dirty="0"/>
          </a:p>
        </p:txBody>
      </p:sp>
      <p:sp>
        <p:nvSpPr>
          <p:cNvPr id="4" name="Rectangle 3"/>
          <p:cNvSpPr/>
          <p:nvPr/>
        </p:nvSpPr>
        <p:spPr>
          <a:xfrm>
            <a:off x="381000" y="1676400"/>
            <a:ext cx="3733800" cy="830997"/>
          </a:xfrm>
          <a:prstGeom prst="rect">
            <a:avLst/>
          </a:prstGeom>
        </p:spPr>
        <p:txBody>
          <a:bodyPr wrap="square">
            <a:spAutoFit/>
          </a:bodyPr>
          <a:lstStyle/>
          <a:p>
            <a:r>
              <a:rPr lang="en-US" sz="1600" b="1" dirty="0"/>
              <a:t>FIGURE 1-14 </a:t>
            </a:r>
            <a:r>
              <a:rPr lang="en-US" sz="1600" dirty="0"/>
              <a:t>A simple business model </a:t>
            </a:r>
            <a:r>
              <a:rPr lang="en-US" sz="1600" dirty="0" smtClean="0"/>
              <a:t>might consist </a:t>
            </a:r>
            <a:r>
              <a:rPr lang="en-US" sz="1600" dirty="0"/>
              <a:t>of an event, three processes, and a result.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Placeholder 2"/>
          <p:cNvSpPr>
            <a:spLocks noGrp="1"/>
          </p:cNvSpPr>
          <p:nvPr>
            <p:ph idx="1"/>
          </p:nvPr>
        </p:nvSpPr>
        <p:spPr/>
        <p:txBody>
          <a:bodyPr/>
          <a:lstStyle/>
          <a:p>
            <a:pPr marL="109728" indent="0" eaLnBrk="1" hangingPunct="1">
              <a:buNone/>
            </a:pPr>
            <a:r>
              <a:rPr lang="en-US" sz="2800" b="1" dirty="0" smtClean="0"/>
              <a:t>Business Information Systems</a:t>
            </a:r>
          </a:p>
          <a:p>
            <a:pPr lvl="1" eaLnBrk="1" hangingPunct="1"/>
            <a:r>
              <a:rPr lang="en-US" dirty="0" smtClean="0"/>
              <a:t>The old way:</a:t>
            </a:r>
          </a:p>
          <a:p>
            <a:pPr lvl="2"/>
            <a:r>
              <a:rPr lang="en-US" dirty="0" smtClean="0"/>
              <a:t>Administrative staff used office systems</a:t>
            </a:r>
          </a:p>
          <a:p>
            <a:pPr lvl="2"/>
            <a:r>
              <a:rPr lang="en-US" dirty="0" smtClean="0"/>
              <a:t>Operational people used operational systems</a:t>
            </a:r>
          </a:p>
          <a:p>
            <a:pPr lvl="2"/>
            <a:r>
              <a:rPr lang="en-US" dirty="0" smtClean="0"/>
              <a:t>Middle managers used decision support systems</a:t>
            </a:r>
          </a:p>
          <a:p>
            <a:pPr lvl="2"/>
            <a:r>
              <a:rPr lang="en-US" dirty="0" smtClean="0"/>
              <a:t>Top managers used executive information systems</a:t>
            </a:r>
          </a:p>
          <a:p>
            <a:pPr lvl="1"/>
            <a:r>
              <a:rPr lang="en-US" dirty="0" smtClean="0"/>
              <a:t>The “now” way</a:t>
            </a:r>
          </a:p>
          <a:p>
            <a:pPr lvl="2"/>
            <a:r>
              <a:rPr lang="en-US" dirty="0" smtClean="0"/>
              <a:t>All employees use office productivity systems</a:t>
            </a:r>
          </a:p>
          <a:p>
            <a:pPr lvl="2"/>
            <a:r>
              <a:rPr lang="en-US" dirty="0" smtClean="0"/>
              <a:t>Operations users require decision support systems</a:t>
            </a:r>
          </a:p>
          <a:p>
            <a:pPr lvl="2"/>
            <a:endParaRPr lang="en-US" dirty="0" smtClean="0"/>
          </a:p>
        </p:txBody>
      </p:sp>
      <p:sp>
        <p:nvSpPr>
          <p:cNvPr id="6" name="Slide Number Placeholder 5"/>
          <p:cNvSpPr>
            <a:spLocks noGrp="1"/>
          </p:cNvSpPr>
          <p:nvPr>
            <p:ph type="sldNum" sz="quarter" idx="12"/>
          </p:nvPr>
        </p:nvSpPr>
        <p:spPr/>
        <p:txBody>
          <a:bodyPr/>
          <a:lstStyle/>
          <a:p>
            <a:pPr>
              <a:defRPr/>
            </a:pPr>
            <a:fld id="{1DB0926E-770E-492C-AA22-CB109B55E7F1}" type="slidenum">
              <a:rPr lang="en-US"/>
              <a:pPr>
                <a:defRPr/>
              </a:pPr>
              <a:t>18</a:t>
            </a:fld>
            <a:endParaRPr lang="en-US"/>
          </a:p>
        </p:txBody>
      </p:sp>
      <p:sp>
        <p:nvSpPr>
          <p:cNvPr id="2" name="Title 1"/>
          <p:cNvSpPr>
            <a:spLocks noGrp="1"/>
          </p:cNvSpPr>
          <p:nvPr>
            <p:ph type="title"/>
          </p:nvPr>
        </p:nvSpPr>
        <p:spPr/>
        <p:txBody>
          <a:bodyPr rtlCol="0">
            <a:normAutofit/>
          </a:bodyPr>
          <a:lstStyle/>
          <a:p>
            <a:pPr>
              <a:defRPr/>
            </a:pPr>
            <a:r>
              <a:rPr lang="en-US" dirty="0"/>
              <a:t>Business in the 21</a:t>
            </a:r>
            <a:r>
              <a:rPr lang="en-US" baseline="30000" dirty="0"/>
              <a:t>st</a:t>
            </a:r>
            <a:r>
              <a:rPr lang="en-US" dirty="0"/>
              <a:t> Century </a:t>
            </a:r>
            <a:r>
              <a:rPr lang="en-US" sz="1300" dirty="0"/>
              <a:t>(Cont.)</a:t>
            </a:r>
            <a:endParaRPr lang="en-US" dirty="0" smtClean="0"/>
          </a:p>
        </p:txBody>
      </p:sp>
    </p:spTree>
    <p:extLst>
      <p:ext uri="{BB962C8B-B14F-4D97-AF65-F5344CB8AC3E}">
        <p14:creationId xmlns:p14="http://schemas.microsoft.com/office/powerpoint/2010/main" val="26503029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Placeholder 2"/>
          <p:cNvSpPr>
            <a:spLocks noGrp="1"/>
          </p:cNvSpPr>
          <p:nvPr>
            <p:ph idx="1"/>
          </p:nvPr>
        </p:nvSpPr>
        <p:spPr/>
        <p:txBody>
          <a:bodyPr/>
          <a:lstStyle/>
          <a:p>
            <a:pPr eaLnBrk="1" hangingPunct="1"/>
            <a:r>
              <a:rPr lang="en-US" sz="3200" dirty="0" smtClean="0"/>
              <a:t>A new set of system definitions</a:t>
            </a:r>
          </a:p>
          <a:p>
            <a:pPr lvl="1" eaLnBrk="1" hangingPunct="1"/>
            <a:r>
              <a:rPr lang="en-US" sz="2800" dirty="0" smtClean="0"/>
              <a:t>Enterprise computing systems</a:t>
            </a:r>
          </a:p>
          <a:p>
            <a:pPr lvl="1" eaLnBrk="1" hangingPunct="1"/>
            <a:r>
              <a:rPr lang="en-US" sz="2800" dirty="0" smtClean="0"/>
              <a:t>Transaction processing systems</a:t>
            </a:r>
          </a:p>
          <a:p>
            <a:pPr lvl="1" eaLnBrk="1" hangingPunct="1"/>
            <a:r>
              <a:rPr lang="en-US" sz="2800" dirty="0" smtClean="0"/>
              <a:t>Business support systems</a:t>
            </a:r>
          </a:p>
          <a:p>
            <a:pPr lvl="1" eaLnBrk="1" hangingPunct="1"/>
            <a:r>
              <a:rPr lang="en-US" sz="2800" dirty="0" smtClean="0"/>
              <a:t>Knowledge management systems</a:t>
            </a:r>
          </a:p>
          <a:p>
            <a:pPr lvl="1" eaLnBrk="1" hangingPunct="1"/>
            <a:r>
              <a:rPr lang="en-US" sz="2800" dirty="0" smtClean="0"/>
              <a:t>User productivity systems</a:t>
            </a:r>
          </a:p>
          <a:p>
            <a:pPr lvl="2"/>
            <a:endParaRPr lang="en-US" dirty="0" smtClean="0"/>
          </a:p>
        </p:txBody>
      </p:sp>
      <p:sp>
        <p:nvSpPr>
          <p:cNvPr id="6" name="Slide Number Placeholder 5"/>
          <p:cNvSpPr>
            <a:spLocks noGrp="1"/>
          </p:cNvSpPr>
          <p:nvPr>
            <p:ph type="sldNum" sz="quarter" idx="12"/>
          </p:nvPr>
        </p:nvSpPr>
        <p:spPr/>
        <p:txBody>
          <a:bodyPr/>
          <a:lstStyle/>
          <a:p>
            <a:pPr>
              <a:defRPr/>
            </a:pPr>
            <a:fld id="{1DB0926E-770E-492C-AA22-CB109B55E7F1}" type="slidenum">
              <a:rPr lang="en-US"/>
              <a:pPr>
                <a:defRPr/>
              </a:pPr>
              <a:t>19</a:t>
            </a:fld>
            <a:endParaRPr lang="en-US"/>
          </a:p>
        </p:txBody>
      </p:sp>
      <p:sp>
        <p:nvSpPr>
          <p:cNvPr id="2" name="Title 1"/>
          <p:cNvSpPr>
            <a:spLocks noGrp="1"/>
          </p:cNvSpPr>
          <p:nvPr>
            <p:ph type="title"/>
          </p:nvPr>
        </p:nvSpPr>
        <p:spPr/>
        <p:txBody>
          <a:bodyPr rtlCol="0">
            <a:normAutofit/>
          </a:bodyPr>
          <a:lstStyle/>
          <a:p>
            <a:pPr>
              <a:defRPr/>
            </a:pPr>
            <a:r>
              <a:rPr lang="en-US" dirty="0"/>
              <a:t>Business in the 21</a:t>
            </a:r>
            <a:r>
              <a:rPr lang="en-US" baseline="30000" dirty="0"/>
              <a:t>st</a:t>
            </a:r>
            <a:r>
              <a:rPr lang="en-US" dirty="0"/>
              <a:t> Century </a:t>
            </a:r>
            <a:r>
              <a:rPr lang="en-US" sz="1300" dirty="0"/>
              <a:t>(Cont.)</a:t>
            </a:r>
            <a:endParaRPr lang="en-US" dirty="0" smtClean="0"/>
          </a:p>
        </p:txBody>
      </p:sp>
    </p:spTree>
    <p:extLst>
      <p:ext uri="{BB962C8B-B14F-4D97-AF65-F5344CB8AC3E}">
        <p14:creationId xmlns:p14="http://schemas.microsoft.com/office/powerpoint/2010/main" val="1424379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idx="1"/>
          </p:nvPr>
        </p:nvSpPr>
        <p:spPr/>
        <p:txBody>
          <a:bodyPr>
            <a:normAutofit lnSpcReduction="10000"/>
          </a:bodyPr>
          <a:lstStyle/>
          <a:p>
            <a:r>
              <a:rPr lang="en-US" sz="2800" dirty="0" smtClean="0"/>
              <a:t>Describe the impact of information technology</a:t>
            </a:r>
          </a:p>
          <a:p>
            <a:r>
              <a:rPr lang="en-US" sz="2800" dirty="0" smtClean="0"/>
              <a:t>Define systems analysis and design and the role of a systems analyst</a:t>
            </a:r>
          </a:p>
          <a:p>
            <a:r>
              <a:rPr lang="en-US" sz="2800" dirty="0" smtClean="0"/>
              <a:t>Define an information system and describe its components</a:t>
            </a:r>
          </a:p>
          <a:p>
            <a:r>
              <a:rPr lang="en-US" sz="2800" dirty="0" smtClean="0"/>
              <a:t>Explain how to use business profiles and models</a:t>
            </a:r>
          </a:p>
          <a:p>
            <a:r>
              <a:rPr lang="en-US" sz="2800" dirty="0" smtClean="0"/>
              <a:t>Explain Internet business strategies and relationships, including B2C and B2B</a:t>
            </a:r>
            <a:endParaRPr lang="en-US" sz="2800" dirty="0"/>
          </a:p>
        </p:txBody>
      </p:sp>
      <p:sp>
        <p:nvSpPr>
          <p:cNvPr id="6" name="Slide Number Placeholder 5"/>
          <p:cNvSpPr>
            <a:spLocks noGrp="1"/>
          </p:cNvSpPr>
          <p:nvPr>
            <p:ph type="sldNum" sz="quarter" idx="12"/>
          </p:nvPr>
        </p:nvSpPr>
        <p:spPr/>
        <p:txBody>
          <a:bodyPr/>
          <a:lstStyle/>
          <a:p>
            <a:pPr>
              <a:defRPr/>
            </a:pPr>
            <a:fld id="{046585E2-4C0B-443F-A25D-E625A79689EE}" type="slidenum">
              <a:rPr lang="en-US"/>
              <a:pPr>
                <a:defRPr/>
              </a:pPr>
              <a:t>2</a:t>
            </a:fld>
            <a:endParaRPr lang="en-US"/>
          </a:p>
        </p:txBody>
      </p:sp>
      <p:sp>
        <p:nvSpPr>
          <p:cNvPr id="16385" name="Title 1"/>
          <p:cNvSpPr>
            <a:spLocks noGrp="1"/>
          </p:cNvSpPr>
          <p:nvPr>
            <p:ph type="title"/>
          </p:nvPr>
        </p:nvSpPr>
        <p:spPr/>
        <p:txBody>
          <a:bodyPr/>
          <a:lstStyle/>
          <a:p>
            <a:pPr eaLnBrk="1" hangingPunct="1"/>
            <a:r>
              <a:rPr lang="en-US" dirty="0" smtClean="0"/>
              <a:t>Chapter Objectives</a:t>
            </a:r>
            <a:endParaRPr lang="en-US" sz="1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fade">
                                      <p:cBhvr>
                                        <p:cTn id="7" dur="500"/>
                                        <p:tgtEl>
                                          <p:spTgt spid="163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86">
                                            <p:txEl>
                                              <p:pRg st="1" end="1"/>
                                            </p:txEl>
                                          </p:spTgt>
                                        </p:tgtEl>
                                        <p:attrNameLst>
                                          <p:attrName>style.visibility</p:attrName>
                                        </p:attrNameLst>
                                      </p:cBhvr>
                                      <p:to>
                                        <p:strVal val="visible"/>
                                      </p:to>
                                    </p:set>
                                    <p:animEffect transition="in" filter="fade">
                                      <p:cBhvr>
                                        <p:cTn id="12" dur="500"/>
                                        <p:tgtEl>
                                          <p:spTgt spid="163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386">
                                            <p:txEl>
                                              <p:pRg st="2" end="2"/>
                                            </p:txEl>
                                          </p:spTgt>
                                        </p:tgtEl>
                                        <p:attrNameLst>
                                          <p:attrName>style.visibility</p:attrName>
                                        </p:attrNameLst>
                                      </p:cBhvr>
                                      <p:to>
                                        <p:strVal val="visible"/>
                                      </p:to>
                                    </p:set>
                                    <p:animEffect transition="in" filter="fade">
                                      <p:cBhvr>
                                        <p:cTn id="17" dur="500"/>
                                        <p:tgtEl>
                                          <p:spTgt spid="163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386">
                                            <p:txEl>
                                              <p:pRg st="3" end="3"/>
                                            </p:txEl>
                                          </p:spTgt>
                                        </p:tgtEl>
                                        <p:attrNameLst>
                                          <p:attrName>style.visibility</p:attrName>
                                        </p:attrNameLst>
                                      </p:cBhvr>
                                      <p:to>
                                        <p:strVal val="visible"/>
                                      </p:to>
                                    </p:set>
                                    <p:animEffect transition="in" filter="fade">
                                      <p:cBhvr>
                                        <p:cTn id="22" dur="500"/>
                                        <p:tgtEl>
                                          <p:spTgt spid="1638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386">
                                            <p:txEl>
                                              <p:pRg st="4" end="4"/>
                                            </p:txEl>
                                          </p:spTgt>
                                        </p:tgtEl>
                                        <p:attrNameLst>
                                          <p:attrName>style.visibility</p:attrName>
                                        </p:attrNameLst>
                                      </p:cBhvr>
                                      <p:to>
                                        <p:strVal val="visible"/>
                                      </p:to>
                                    </p:set>
                                    <p:animEffect transition="in" filter="fade">
                                      <p:cBhvr>
                                        <p:cTn id="27" dur="500"/>
                                        <p:tgtEl>
                                          <p:spTgt spid="1638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Placeholder 2"/>
          <p:cNvSpPr>
            <a:spLocks noGrp="1"/>
          </p:cNvSpPr>
          <p:nvPr>
            <p:ph idx="1"/>
          </p:nvPr>
        </p:nvSpPr>
        <p:spPr/>
        <p:txBody>
          <a:bodyPr>
            <a:normAutofit/>
          </a:bodyPr>
          <a:lstStyle/>
          <a:p>
            <a:pPr marL="109728" indent="0" eaLnBrk="1" hangingPunct="1">
              <a:buNone/>
            </a:pPr>
            <a:r>
              <a:rPr lang="en-US" sz="2800" b="1" dirty="0" smtClean="0"/>
              <a:t>Enterprise Computing</a:t>
            </a:r>
          </a:p>
          <a:p>
            <a:pPr lvl="1" eaLnBrk="1" hangingPunct="1"/>
            <a:r>
              <a:rPr lang="en-US" dirty="0" smtClean="0"/>
              <a:t>Information systems that support company-wide operations and data management requirements</a:t>
            </a:r>
          </a:p>
          <a:p>
            <a:pPr lvl="1" eaLnBrk="1" hangingPunct="1"/>
            <a:r>
              <a:rPr lang="en-US" dirty="0" smtClean="0"/>
              <a:t>Examples:</a:t>
            </a:r>
          </a:p>
          <a:p>
            <a:pPr lvl="2"/>
            <a:r>
              <a:rPr lang="en-US" dirty="0"/>
              <a:t>Wal-Mart’s inventory control </a:t>
            </a:r>
            <a:r>
              <a:rPr lang="en-US" dirty="0" smtClean="0"/>
              <a:t>system</a:t>
            </a:r>
            <a:endParaRPr lang="en-US" dirty="0"/>
          </a:p>
          <a:p>
            <a:pPr lvl="2"/>
            <a:r>
              <a:rPr lang="en-US" dirty="0"/>
              <a:t>Boeing’s production control </a:t>
            </a:r>
            <a:r>
              <a:rPr lang="en-US" dirty="0" smtClean="0"/>
              <a:t>system</a:t>
            </a:r>
          </a:p>
          <a:p>
            <a:pPr lvl="2"/>
            <a:r>
              <a:rPr lang="en-US" dirty="0" smtClean="0"/>
              <a:t>Hilton </a:t>
            </a:r>
            <a:r>
              <a:rPr lang="en-US" dirty="0"/>
              <a:t>Hotels’ reservation </a:t>
            </a:r>
            <a:r>
              <a:rPr lang="en-US" dirty="0" smtClean="0"/>
              <a:t>system</a:t>
            </a:r>
          </a:p>
          <a:p>
            <a:r>
              <a:rPr lang="en-US" sz="2300" dirty="0"/>
              <a:t>A</a:t>
            </a:r>
            <a:r>
              <a:rPr lang="en-US" sz="2300" dirty="0" smtClean="0"/>
              <a:t>pplications </a:t>
            </a:r>
            <a:r>
              <a:rPr lang="en-US" sz="2300" dirty="0"/>
              <a:t>called enterprise resource planning (</a:t>
            </a:r>
            <a:r>
              <a:rPr lang="en-US" sz="2300" dirty="0" smtClean="0"/>
              <a:t>ERP) systems </a:t>
            </a:r>
            <a:r>
              <a:rPr lang="en-US" sz="2300" dirty="0"/>
              <a:t>provide cost-effective support for users and managers throughout the company</a:t>
            </a:r>
          </a:p>
        </p:txBody>
      </p:sp>
      <p:sp>
        <p:nvSpPr>
          <p:cNvPr id="6" name="Slide Number Placeholder 5"/>
          <p:cNvSpPr>
            <a:spLocks noGrp="1"/>
          </p:cNvSpPr>
          <p:nvPr>
            <p:ph type="sldNum" sz="quarter" idx="12"/>
          </p:nvPr>
        </p:nvSpPr>
        <p:spPr/>
        <p:txBody>
          <a:bodyPr/>
          <a:lstStyle/>
          <a:p>
            <a:pPr>
              <a:defRPr/>
            </a:pPr>
            <a:fld id="{03636DE0-0ED2-4592-9483-A5D0A9A5EA4C}" type="slidenum">
              <a:rPr lang="en-US"/>
              <a:pPr>
                <a:defRPr/>
              </a:pPr>
              <a:t>20</a:t>
            </a:fld>
            <a:endParaRPr lang="en-US"/>
          </a:p>
        </p:txBody>
      </p:sp>
      <p:sp>
        <p:nvSpPr>
          <p:cNvPr id="2" name="Title 1"/>
          <p:cNvSpPr>
            <a:spLocks noGrp="1"/>
          </p:cNvSpPr>
          <p:nvPr>
            <p:ph type="title"/>
          </p:nvPr>
        </p:nvSpPr>
        <p:spPr/>
        <p:txBody>
          <a:bodyPr rtlCol="0">
            <a:normAutofit/>
          </a:bodyPr>
          <a:lstStyle/>
          <a:p>
            <a:pPr>
              <a:defRPr/>
            </a:pPr>
            <a:r>
              <a:rPr lang="en-US" dirty="0"/>
              <a:t>Business in the 21</a:t>
            </a:r>
            <a:r>
              <a:rPr lang="en-US" baseline="30000" dirty="0"/>
              <a:t>st</a:t>
            </a:r>
            <a:r>
              <a:rPr lang="en-US" dirty="0"/>
              <a:t> Century </a:t>
            </a:r>
            <a:r>
              <a:rPr lang="en-US" sz="1300" dirty="0"/>
              <a:t>(Cont.)</a:t>
            </a: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8675" y="2800350"/>
            <a:ext cx="3971925"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8" name="Text Placeholder 2"/>
          <p:cNvSpPr>
            <a:spLocks noGrp="1"/>
          </p:cNvSpPr>
          <p:nvPr>
            <p:ph idx="1"/>
          </p:nvPr>
        </p:nvSpPr>
        <p:spPr/>
        <p:txBody>
          <a:bodyPr>
            <a:normAutofit fontScale="92500" lnSpcReduction="20000"/>
          </a:bodyPr>
          <a:lstStyle/>
          <a:p>
            <a:pPr marL="109728" indent="0" eaLnBrk="1" hangingPunct="1">
              <a:buNone/>
            </a:pPr>
            <a:r>
              <a:rPr lang="en-US" sz="3000" b="1" dirty="0" smtClean="0"/>
              <a:t>Transaction Processing</a:t>
            </a:r>
          </a:p>
          <a:p>
            <a:r>
              <a:rPr lang="en-US" sz="2500" dirty="0"/>
              <a:t>Transaction processing (TP) systems process data generated by day-to-day </a:t>
            </a:r>
            <a:r>
              <a:rPr lang="en-US" sz="2500" dirty="0" smtClean="0"/>
              <a:t>business operations Examples:</a:t>
            </a:r>
          </a:p>
          <a:p>
            <a:pPr lvl="2"/>
            <a:r>
              <a:rPr lang="en-US" dirty="0"/>
              <a:t>C</a:t>
            </a:r>
            <a:r>
              <a:rPr lang="en-US" dirty="0" smtClean="0"/>
              <a:t>ustomer </a:t>
            </a:r>
            <a:r>
              <a:rPr lang="en-US" dirty="0"/>
              <a:t>order </a:t>
            </a:r>
            <a:r>
              <a:rPr lang="en-US" dirty="0" smtClean="0"/>
              <a:t>processing</a:t>
            </a:r>
          </a:p>
          <a:p>
            <a:pPr lvl="2"/>
            <a:r>
              <a:rPr lang="en-US" dirty="0" smtClean="0"/>
              <a:t>Accounts receivable</a:t>
            </a:r>
          </a:p>
          <a:p>
            <a:pPr lvl="2"/>
            <a:r>
              <a:rPr lang="en-US" dirty="0" smtClean="0"/>
              <a:t>Warranty </a:t>
            </a:r>
            <a:r>
              <a:rPr lang="en-US" dirty="0"/>
              <a:t>claim </a:t>
            </a:r>
            <a:r>
              <a:rPr lang="en-US" dirty="0" smtClean="0"/>
              <a:t>processing</a:t>
            </a:r>
          </a:p>
          <a:p>
            <a:r>
              <a:rPr lang="en-US" sz="2500" dirty="0"/>
              <a:t>A</a:t>
            </a:r>
            <a:r>
              <a:rPr lang="en-US" sz="2500" dirty="0" smtClean="0"/>
              <a:t> </a:t>
            </a:r>
            <a:r>
              <a:rPr lang="en-US" sz="2500" dirty="0"/>
              <a:t>TP system </a:t>
            </a:r>
            <a:r>
              <a:rPr lang="en-US" sz="2500" dirty="0" smtClean="0"/>
              <a:t>verifies</a:t>
            </a:r>
            <a:br>
              <a:rPr lang="en-US" sz="2500" dirty="0" smtClean="0"/>
            </a:br>
            <a:r>
              <a:rPr lang="en-US" sz="2500" dirty="0" smtClean="0"/>
              <a:t>customer </a:t>
            </a:r>
            <a:r>
              <a:rPr lang="en-US" sz="2500" dirty="0"/>
              <a:t>data, checks </a:t>
            </a:r>
            <a:r>
              <a:rPr lang="en-US" sz="2500" dirty="0" smtClean="0"/>
              <a:t/>
            </a:r>
            <a:br>
              <a:rPr lang="en-US" sz="2500" dirty="0" smtClean="0"/>
            </a:br>
            <a:r>
              <a:rPr lang="en-US" sz="2500" dirty="0" smtClean="0"/>
              <a:t>customer credit, </a:t>
            </a:r>
            <a:r>
              <a:rPr lang="en-US" sz="2500" dirty="0"/>
              <a:t>checks </a:t>
            </a:r>
            <a:r>
              <a:rPr lang="en-US" sz="2500" dirty="0" smtClean="0"/>
              <a:t/>
            </a:r>
            <a:br>
              <a:rPr lang="en-US" sz="2500" dirty="0" smtClean="0"/>
            </a:br>
            <a:r>
              <a:rPr lang="en-US" sz="2500" dirty="0" smtClean="0"/>
              <a:t>stock status</a:t>
            </a:r>
            <a:r>
              <a:rPr lang="en-US" sz="2500" dirty="0"/>
              <a:t>, posts to </a:t>
            </a:r>
            <a:r>
              <a:rPr lang="en-US" sz="2500" dirty="0" smtClean="0"/>
              <a:t/>
            </a:r>
            <a:br>
              <a:rPr lang="en-US" sz="2500" dirty="0" smtClean="0"/>
            </a:br>
            <a:r>
              <a:rPr lang="en-US" sz="2500" dirty="0" smtClean="0"/>
              <a:t>accounts receivable,</a:t>
            </a:r>
            <a:br>
              <a:rPr lang="en-US" sz="2500" dirty="0" smtClean="0"/>
            </a:br>
            <a:r>
              <a:rPr lang="en-US" sz="2500" dirty="0" smtClean="0"/>
              <a:t>adjusts inventory levels, </a:t>
            </a:r>
            <a:br>
              <a:rPr lang="en-US" sz="2500" dirty="0" smtClean="0"/>
            </a:br>
            <a:r>
              <a:rPr lang="en-US" sz="2500" dirty="0" smtClean="0"/>
              <a:t>and </a:t>
            </a:r>
            <a:r>
              <a:rPr lang="en-US" sz="2500" dirty="0"/>
              <a:t>updates </a:t>
            </a:r>
            <a:r>
              <a:rPr lang="en-US" sz="2500" dirty="0" smtClean="0"/>
              <a:t>the </a:t>
            </a:r>
            <a:r>
              <a:rPr lang="en-US" sz="2500" dirty="0"/>
              <a:t>sales </a:t>
            </a:r>
            <a:r>
              <a:rPr lang="en-US" sz="2500" dirty="0" smtClean="0"/>
              <a:t>file</a:t>
            </a:r>
            <a:endParaRPr lang="en-US" sz="2500" dirty="0"/>
          </a:p>
        </p:txBody>
      </p:sp>
      <p:sp>
        <p:nvSpPr>
          <p:cNvPr id="6" name="Slide Number Placeholder 5"/>
          <p:cNvSpPr>
            <a:spLocks noGrp="1"/>
          </p:cNvSpPr>
          <p:nvPr>
            <p:ph type="sldNum" sz="quarter" idx="12"/>
          </p:nvPr>
        </p:nvSpPr>
        <p:spPr/>
        <p:txBody>
          <a:bodyPr/>
          <a:lstStyle/>
          <a:p>
            <a:pPr>
              <a:defRPr/>
            </a:pPr>
            <a:fld id="{03636DE0-0ED2-4592-9483-A5D0A9A5EA4C}" type="slidenum">
              <a:rPr lang="en-US"/>
              <a:pPr>
                <a:defRPr/>
              </a:pPr>
              <a:t>21</a:t>
            </a:fld>
            <a:endParaRPr lang="en-US"/>
          </a:p>
        </p:txBody>
      </p:sp>
      <p:sp>
        <p:nvSpPr>
          <p:cNvPr id="2" name="Title 1"/>
          <p:cNvSpPr>
            <a:spLocks noGrp="1"/>
          </p:cNvSpPr>
          <p:nvPr>
            <p:ph type="title"/>
          </p:nvPr>
        </p:nvSpPr>
        <p:spPr/>
        <p:txBody>
          <a:bodyPr rtlCol="0">
            <a:normAutofit/>
          </a:bodyPr>
          <a:lstStyle/>
          <a:p>
            <a:pPr>
              <a:defRPr/>
            </a:pPr>
            <a:r>
              <a:rPr lang="en-US" dirty="0"/>
              <a:t>Business in the 21</a:t>
            </a:r>
            <a:r>
              <a:rPr lang="en-US" baseline="30000" dirty="0"/>
              <a:t>st</a:t>
            </a:r>
            <a:r>
              <a:rPr lang="en-US" dirty="0"/>
              <a:t> Century </a:t>
            </a:r>
            <a:r>
              <a:rPr lang="en-US" sz="1300" dirty="0"/>
              <a:t>(Cont.)</a:t>
            </a:r>
            <a:endParaRPr lang="en-US" dirty="0" smtClean="0"/>
          </a:p>
        </p:txBody>
      </p:sp>
      <p:sp>
        <p:nvSpPr>
          <p:cNvPr id="3" name="Rectangle 2"/>
          <p:cNvSpPr/>
          <p:nvPr/>
        </p:nvSpPr>
        <p:spPr>
          <a:xfrm>
            <a:off x="4876799" y="5486400"/>
            <a:ext cx="4033837" cy="830997"/>
          </a:xfrm>
          <a:prstGeom prst="rect">
            <a:avLst/>
          </a:prstGeom>
        </p:spPr>
        <p:txBody>
          <a:bodyPr wrap="square">
            <a:spAutoFit/>
          </a:bodyPr>
          <a:lstStyle/>
          <a:p>
            <a:r>
              <a:rPr lang="en-US" sz="1600" b="1" dirty="0"/>
              <a:t>FIGURE 1-17 </a:t>
            </a:r>
            <a:r>
              <a:rPr lang="en-US" sz="1600" dirty="0"/>
              <a:t>A single sales transaction consists of six </a:t>
            </a:r>
            <a:r>
              <a:rPr lang="en-US" sz="1600" dirty="0" smtClean="0"/>
              <a:t>separate tasks</a:t>
            </a:r>
            <a:r>
              <a:rPr lang="en-US" sz="1600" dirty="0"/>
              <a:t>, which the TP system processes as a group.</a:t>
            </a:r>
          </a:p>
        </p:txBody>
      </p:sp>
    </p:spTree>
    <p:extLst>
      <p:ext uri="{BB962C8B-B14F-4D97-AF65-F5344CB8AC3E}">
        <p14:creationId xmlns:p14="http://schemas.microsoft.com/office/powerpoint/2010/main" val="7520700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Placeholder 2"/>
          <p:cNvSpPr>
            <a:spLocks noGrp="1"/>
          </p:cNvSpPr>
          <p:nvPr>
            <p:ph idx="1"/>
          </p:nvPr>
        </p:nvSpPr>
        <p:spPr>
          <a:xfrm>
            <a:off x="457200" y="1447800"/>
            <a:ext cx="8229600" cy="4525963"/>
          </a:xfrm>
        </p:spPr>
        <p:txBody>
          <a:bodyPr>
            <a:normAutofit/>
          </a:bodyPr>
          <a:lstStyle/>
          <a:p>
            <a:pPr marL="109728" indent="0" eaLnBrk="1" hangingPunct="1">
              <a:buNone/>
            </a:pPr>
            <a:r>
              <a:rPr lang="en-US" sz="2800" b="1" dirty="0" smtClean="0"/>
              <a:t>Business Support</a:t>
            </a:r>
          </a:p>
          <a:p>
            <a:r>
              <a:rPr lang="en-US" sz="2400" dirty="0" smtClean="0"/>
              <a:t>Provide job-related information support </a:t>
            </a:r>
            <a:r>
              <a:rPr lang="en-US" sz="2400" dirty="0"/>
              <a:t>to users at all </a:t>
            </a:r>
            <a:r>
              <a:rPr lang="en-US" sz="2400" dirty="0" smtClean="0"/>
              <a:t>levels of </a:t>
            </a:r>
            <a:r>
              <a:rPr lang="en-US" sz="2400" dirty="0"/>
              <a:t>a </a:t>
            </a:r>
            <a:r>
              <a:rPr lang="en-US" sz="2400" dirty="0" smtClean="0"/>
              <a:t>company</a:t>
            </a:r>
          </a:p>
          <a:p>
            <a:pPr lvl="2"/>
            <a:r>
              <a:rPr lang="en-US" dirty="0" smtClean="0"/>
              <a:t>Can work hand-in-hand with a TP system</a:t>
            </a:r>
          </a:p>
          <a:p>
            <a:pPr lvl="2"/>
            <a:r>
              <a:rPr lang="en-US" dirty="0" smtClean="0"/>
              <a:t>A New </a:t>
            </a:r>
            <a:r>
              <a:rPr lang="en-US" dirty="0" smtClean="0"/>
              <a:t>development is RFID</a:t>
            </a:r>
          </a:p>
          <a:p>
            <a:r>
              <a:rPr lang="en-US" sz="2400" dirty="0" smtClean="0"/>
              <a:t>Radio </a:t>
            </a:r>
            <a:r>
              <a:rPr lang="en-US" sz="2400" dirty="0"/>
              <a:t>frequency </a:t>
            </a:r>
            <a:r>
              <a:rPr lang="en-US" sz="2400" dirty="0" smtClean="0"/>
              <a:t/>
            </a:r>
            <a:br>
              <a:rPr lang="en-US" sz="2400" dirty="0" smtClean="0"/>
            </a:br>
            <a:r>
              <a:rPr lang="en-US" sz="2400" dirty="0" smtClean="0"/>
              <a:t>identification </a:t>
            </a:r>
            <a:r>
              <a:rPr lang="en-US" sz="2400" dirty="0"/>
              <a:t>(RFID) </a:t>
            </a:r>
            <a:r>
              <a:rPr lang="en-US" sz="2400" dirty="0" smtClean="0"/>
              <a:t/>
            </a:r>
            <a:br>
              <a:rPr lang="en-US" sz="2400" dirty="0" smtClean="0"/>
            </a:br>
            <a:r>
              <a:rPr lang="en-US" sz="2400" dirty="0" smtClean="0"/>
              <a:t>technology uses </a:t>
            </a:r>
            <a:br>
              <a:rPr lang="en-US" sz="2400" dirty="0" smtClean="0"/>
            </a:br>
            <a:r>
              <a:rPr lang="en-US" sz="2400" dirty="0" smtClean="0"/>
              <a:t>high-frequency </a:t>
            </a:r>
            <a:r>
              <a:rPr lang="en-US" sz="2400" dirty="0"/>
              <a:t>radio </a:t>
            </a:r>
            <a:r>
              <a:rPr lang="en-US" sz="2400" dirty="0" smtClean="0"/>
              <a:t/>
            </a:r>
            <a:br>
              <a:rPr lang="en-US" sz="2400" dirty="0" smtClean="0"/>
            </a:br>
            <a:r>
              <a:rPr lang="en-US" sz="2400" dirty="0" smtClean="0"/>
              <a:t>waves </a:t>
            </a:r>
            <a:r>
              <a:rPr lang="en-US" sz="2400" dirty="0"/>
              <a:t>to track physical </a:t>
            </a:r>
            <a:r>
              <a:rPr lang="en-US" sz="2400" dirty="0" smtClean="0"/>
              <a:t/>
            </a:r>
            <a:br>
              <a:rPr lang="en-US" sz="2400" dirty="0" smtClean="0"/>
            </a:br>
            <a:r>
              <a:rPr lang="en-US" sz="2400" dirty="0" smtClean="0"/>
              <a:t>objects</a:t>
            </a:r>
            <a:r>
              <a:rPr lang="en-US" sz="2400" dirty="0"/>
              <a:t>.</a:t>
            </a:r>
          </a:p>
        </p:txBody>
      </p:sp>
      <p:sp>
        <p:nvSpPr>
          <p:cNvPr id="6" name="Slide Number Placeholder 5"/>
          <p:cNvSpPr>
            <a:spLocks noGrp="1"/>
          </p:cNvSpPr>
          <p:nvPr>
            <p:ph type="sldNum" sz="quarter" idx="12"/>
          </p:nvPr>
        </p:nvSpPr>
        <p:spPr/>
        <p:txBody>
          <a:bodyPr/>
          <a:lstStyle/>
          <a:p>
            <a:pPr>
              <a:defRPr/>
            </a:pPr>
            <a:fld id="{03636DE0-0ED2-4592-9483-A5D0A9A5EA4C}" type="slidenum">
              <a:rPr lang="en-US"/>
              <a:pPr>
                <a:defRPr/>
              </a:pPr>
              <a:t>22</a:t>
            </a:fld>
            <a:endParaRPr lang="en-US"/>
          </a:p>
        </p:txBody>
      </p:sp>
      <p:sp>
        <p:nvSpPr>
          <p:cNvPr id="2" name="Title 1"/>
          <p:cNvSpPr>
            <a:spLocks noGrp="1"/>
          </p:cNvSpPr>
          <p:nvPr>
            <p:ph type="title"/>
          </p:nvPr>
        </p:nvSpPr>
        <p:spPr/>
        <p:txBody>
          <a:bodyPr rtlCol="0">
            <a:normAutofit/>
          </a:bodyPr>
          <a:lstStyle/>
          <a:p>
            <a:pPr>
              <a:defRPr/>
            </a:pPr>
            <a:r>
              <a:rPr lang="en-US" dirty="0"/>
              <a:t>Business in the 21</a:t>
            </a:r>
            <a:r>
              <a:rPr lang="en-US" baseline="30000" dirty="0"/>
              <a:t>st</a:t>
            </a:r>
            <a:r>
              <a:rPr lang="en-US" dirty="0"/>
              <a:t> Century </a:t>
            </a:r>
            <a:r>
              <a:rPr lang="en-US" sz="1300" dirty="0"/>
              <a:t>(Cont.)</a:t>
            </a:r>
            <a:endParaRPr lang="en-US" dirty="0" smtClean="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2665" y="3124200"/>
            <a:ext cx="3929094"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953000" y="5715000"/>
            <a:ext cx="3829050" cy="830997"/>
          </a:xfrm>
          <a:prstGeom prst="rect">
            <a:avLst/>
          </a:prstGeom>
        </p:spPr>
        <p:txBody>
          <a:bodyPr wrap="square">
            <a:spAutoFit/>
          </a:bodyPr>
          <a:lstStyle/>
          <a:p>
            <a:r>
              <a:rPr lang="en-US" sz="1600" b="1" dirty="0"/>
              <a:t>FIGURE 1-18 </a:t>
            </a:r>
            <a:r>
              <a:rPr lang="en-US" sz="1600" dirty="0"/>
              <a:t>With an RFID tag, items can be tracked and </a:t>
            </a:r>
            <a:r>
              <a:rPr lang="en-US" sz="1600" dirty="0" smtClean="0"/>
              <a:t>monitored throughout </a:t>
            </a:r>
            <a:r>
              <a:rPr lang="en-US" sz="1600" dirty="0"/>
              <a:t>the shipping process.</a:t>
            </a:r>
          </a:p>
        </p:txBody>
      </p:sp>
    </p:spTree>
    <p:extLst>
      <p:ext uri="{BB962C8B-B14F-4D97-AF65-F5344CB8AC3E}">
        <p14:creationId xmlns:p14="http://schemas.microsoft.com/office/powerpoint/2010/main" val="15811682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Placeholder 2"/>
          <p:cNvSpPr>
            <a:spLocks noGrp="1"/>
          </p:cNvSpPr>
          <p:nvPr>
            <p:ph idx="1"/>
          </p:nvPr>
        </p:nvSpPr>
        <p:spPr/>
        <p:txBody>
          <a:bodyPr/>
          <a:lstStyle/>
          <a:p>
            <a:pPr eaLnBrk="1" hangingPunct="1"/>
            <a:r>
              <a:rPr lang="en-US" sz="2800" b="1" dirty="0" smtClean="0"/>
              <a:t>Knowledge </a:t>
            </a:r>
            <a:r>
              <a:rPr lang="en-US" sz="2800" b="1" dirty="0"/>
              <a:t>M</a:t>
            </a:r>
            <a:r>
              <a:rPr lang="en-US" sz="2800" b="1" dirty="0" smtClean="0"/>
              <a:t>anagement</a:t>
            </a:r>
          </a:p>
          <a:p>
            <a:pPr lvl="1" eaLnBrk="1" hangingPunct="1"/>
            <a:r>
              <a:rPr lang="en-US" sz="2800" dirty="0" smtClean="0"/>
              <a:t>Uses a large database called a knowledge base</a:t>
            </a:r>
          </a:p>
          <a:p>
            <a:pPr lvl="1" eaLnBrk="1" hangingPunct="1"/>
            <a:r>
              <a:rPr lang="en-US" sz="2800" dirty="0" smtClean="0"/>
              <a:t>Allows users to find information by entering keywords</a:t>
            </a:r>
          </a:p>
          <a:p>
            <a:pPr lvl="1" eaLnBrk="1" hangingPunct="1"/>
            <a:r>
              <a:rPr lang="en-US" sz="2800" dirty="0" smtClean="0"/>
              <a:t>Uses inference rules, which are logical rules that identify data patterns and relationships</a:t>
            </a:r>
          </a:p>
        </p:txBody>
      </p:sp>
      <p:sp>
        <p:nvSpPr>
          <p:cNvPr id="6" name="Slide Number Placeholder 5"/>
          <p:cNvSpPr>
            <a:spLocks noGrp="1"/>
          </p:cNvSpPr>
          <p:nvPr>
            <p:ph type="sldNum" sz="quarter" idx="12"/>
          </p:nvPr>
        </p:nvSpPr>
        <p:spPr/>
        <p:txBody>
          <a:bodyPr/>
          <a:lstStyle/>
          <a:p>
            <a:pPr>
              <a:defRPr/>
            </a:pPr>
            <a:fld id="{03636DE0-0ED2-4592-9483-A5D0A9A5EA4C}" type="slidenum">
              <a:rPr lang="en-US"/>
              <a:pPr>
                <a:defRPr/>
              </a:pPr>
              <a:t>23</a:t>
            </a:fld>
            <a:endParaRPr lang="en-US"/>
          </a:p>
        </p:txBody>
      </p:sp>
      <p:sp>
        <p:nvSpPr>
          <p:cNvPr id="2" name="Title 1"/>
          <p:cNvSpPr>
            <a:spLocks noGrp="1"/>
          </p:cNvSpPr>
          <p:nvPr>
            <p:ph type="title"/>
          </p:nvPr>
        </p:nvSpPr>
        <p:spPr/>
        <p:txBody>
          <a:bodyPr rtlCol="0">
            <a:normAutofit/>
          </a:bodyPr>
          <a:lstStyle/>
          <a:p>
            <a:pPr>
              <a:defRPr/>
            </a:pPr>
            <a:r>
              <a:rPr lang="en-US" dirty="0"/>
              <a:t>Business in the 21</a:t>
            </a:r>
            <a:r>
              <a:rPr lang="en-US" baseline="30000" dirty="0"/>
              <a:t>st</a:t>
            </a:r>
            <a:r>
              <a:rPr lang="en-US" dirty="0"/>
              <a:t> Century </a:t>
            </a:r>
            <a:r>
              <a:rPr lang="en-US" sz="1300" dirty="0"/>
              <a:t>(Cont.)</a:t>
            </a:r>
            <a:endParaRPr lang="en-US" dirty="0" smtClean="0"/>
          </a:p>
        </p:txBody>
      </p:sp>
    </p:spTree>
    <p:extLst>
      <p:ext uri="{BB962C8B-B14F-4D97-AF65-F5344CB8AC3E}">
        <p14:creationId xmlns:p14="http://schemas.microsoft.com/office/powerpoint/2010/main" val="27412171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Placeholder 2"/>
          <p:cNvSpPr>
            <a:spLocks noGrp="1"/>
          </p:cNvSpPr>
          <p:nvPr>
            <p:ph idx="1"/>
          </p:nvPr>
        </p:nvSpPr>
        <p:spPr/>
        <p:txBody>
          <a:bodyPr>
            <a:normAutofit/>
          </a:bodyPr>
          <a:lstStyle/>
          <a:p>
            <a:pPr eaLnBrk="1" hangingPunct="1"/>
            <a:r>
              <a:rPr lang="en-US" sz="2800" b="1" dirty="0" smtClean="0"/>
              <a:t>User </a:t>
            </a:r>
            <a:r>
              <a:rPr lang="en-US" sz="2800" b="1" dirty="0"/>
              <a:t>P</a:t>
            </a:r>
            <a:r>
              <a:rPr lang="en-US" sz="2800" b="1" dirty="0" smtClean="0"/>
              <a:t>roductivity</a:t>
            </a:r>
          </a:p>
          <a:p>
            <a:pPr lvl="1" eaLnBrk="1" hangingPunct="1"/>
            <a:r>
              <a:rPr lang="en-US" sz="2800" dirty="0" smtClean="0"/>
              <a:t>Technology that improves productivity</a:t>
            </a:r>
          </a:p>
          <a:p>
            <a:pPr lvl="1" eaLnBrk="1" hangingPunct="1"/>
            <a:r>
              <a:rPr lang="en-US" sz="2800" dirty="0" smtClean="0"/>
              <a:t>Groupware</a:t>
            </a:r>
          </a:p>
          <a:p>
            <a:pPr eaLnBrk="1" hangingPunct="1"/>
            <a:r>
              <a:rPr lang="en-US" sz="2800" b="1" dirty="0" smtClean="0"/>
              <a:t>Systems Integration</a:t>
            </a:r>
          </a:p>
          <a:p>
            <a:pPr lvl="1" eaLnBrk="1" hangingPunct="1"/>
            <a:r>
              <a:rPr lang="en-US" sz="2800" dirty="0" smtClean="0"/>
              <a:t>Most large companies require systems that combine transaction processing, business support, knowledge management, and user productivity features</a:t>
            </a:r>
          </a:p>
        </p:txBody>
      </p:sp>
      <p:sp>
        <p:nvSpPr>
          <p:cNvPr id="6" name="Slide Number Placeholder 5"/>
          <p:cNvSpPr>
            <a:spLocks noGrp="1"/>
          </p:cNvSpPr>
          <p:nvPr>
            <p:ph type="sldNum" sz="quarter" idx="12"/>
          </p:nvPr>
        </p:nvSpPr>
        <p:spPr/>
        <p:txBody>
          <a:bodyPr/>
          <a:lstStyle/>
          <a:p>
            <a:pPr>
              <a:defRPr/>
            </a:pPr>
            <a:fld id="{FA1B7F05-D7B2-4859-A296-B0141AD468D3}" type="slidenum">
              <a:rPr lang="en-US"/>
              <a:pPr>
                <a:defRPr/>
              </a:pPr>
              <a:t>24</a:t>
            </a:fld>
            <a:endParaRPr lang="en-US"/>
          </a:p>
        </p:txBody>
      </p:sp>
      <p:sp>
        <p:nvSpPr>
          <p:cNvPr id="2" name="Title 1"/>
          <p:cNvSpPr>
            <a:spLocks noGrp="1"/>
          </p:cNvSpPr>
          <p:nvPr>
            <p:ph type="title"/>
          </p:nvPr>
        </p:nvSpPr>
        <p:spPr/>
        <p:txBody>
          <a:bodyPr rtlCol="0">
            <a:normAutofit/>
          </a:bodyPr>
          <a:lstStyle/>
          <a:p>
            <a:pPr>
              <a:defRPr/>
            </a:pPr>
            <a:r>
              <a:rPr lang="en-US" dirty="0"/>
              <a:t>Business in the 21</a:t>
            </a:r>
            <a:r>
              <a:rPr lang="en-US" baseline="30000" dirty="0"/>
              <a:t>st</a:t>
            </a:r>
            <a:r>
              <a:rPr lang="en-US" dirty="0"/>
              <a:t> Century </a:t>
            </a:r>
            <a:r>
              <a:rPr lang="en-US" sz="1300" dirty="0"/>
              <a:t>(Cont.)</a:t>
            </a: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3D122FE-C649-4972-A5B0-0460445CA6B8}" type="slidenum">
              <a:rPr lang="en-US"/>
              <a:pPr>
                <a:defRPr/>
              </a:pPr>
              <a:t>25</a:t>
            </a:fld>
            <a:endParaRPr lang="en-US"/>
          </a:p>
        </p:txBody>
      </p: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What Information Do Users Need?</a:t>
            </a:r>
            <a:endParaRPr lang="en-US" dirty="0" smtClean="0"/>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447800"/>
            <a:ext cx="7803896" cy="421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676400" y="5651837"/>
            <a:ext cx="6813296" cy="584775"/>
          </a:xfrm>
          <a:prstGeom prst="rect">
            <a:avLst/>
          </a:prstGeom>
        </p:spPr>
        <p:txBody>
          <a:bodyPr wrap="square">
            <a:spAutoFit/>
          </a:bodyPr>
          <a:lstStyle/>
          <a:p>
            <a:r>
              <a:rPr lang="en-US" sz="1600" b="1" dirty="0"/>
              <a:t>FIGURE 1-20 </a:t>
            </a:r>
            <a:r>
              <a:rPr lang="en-US" sz="1600" dirty="0"/>
              <a:t>A typical organizational model identifies business functions and organizational levels.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Placeholder 2"/>
          <p:cNvSpPr>
            <a:spLocks noGrp="1"/>
          </p:cNvSpPr>
          <p:nvPr>
            <p:ph idx="1"/>
          </p:nvPr>
        </p:nvSpPr>
        <p:spPr/>
        <p:txBody>
          <a:bodyPr>
            <a:normAutofit lnSpcReduction="10000"/>
          </a:bodyPr>
          <a:lstStyle/>
          <a:p>
            <a:pPr eaLnBrk="1" hangingPunct="1"/>
            <a:r>
              <a:rPr lang="en-US" sz="2800" b="1" dirty="0" smtClean="0"/>
              <a:t>Top Managers</a:t>
            </a:r>
          </a:p>
          <a:p>
            <a:pPr lvl="1"/>
            <a:r>
              <a:rPr lang="en-US" sz="2400" dirty="0" smtClean="0"/>
              <a:t>Develop long-range </a:t>
            </a:r>
            <a:r>
              <a:rPr lang="en-US" sz="2400" b="1" dirty="0"/>
              <a:t>strategic plans</a:t>
            </a:r>
            <a:r>
              <a:rPr lang="en-US" sz="2400" dirty="0"/>
              <a:t>, which define the </a:t>
            </a:r>
            <a:r>
              <a:rPr lang="en-US" sz="2400" dirty="0" smtClean="0"/>
              <a:t>company’s </a:t>
            </a:r>
            <a:r>
              <a:rPr lang="en-US" sz="2400" dirty="0"/>
              <a:t>overall mission and </a:t>
            </a:r>
            <a:r>
              <a:rPr lang="en-US" sz="2400" dirty="0" smtClean="0"/>
              <a:t>goals</a:t>
            </a:r>
          </a:p>
          <a:p>
            <a:pPr lvl="1"/>
            <a:r>
              <a:rPr lang="en-US" sz="2400" dirty="0" smtClean="0"/>
              <a:t>Need information on economic </a:t>
            </a:r>
            <a:r>
              <a:rPr lang="en-US" sz="2400" dirty="0"/>
              <a:t>forecasts, </a:t>
            </a:r>
            <a:r>
              <a:rPr lang="en-US" sz="2400" dirty="0" smtClean="0"/>
              <a:t>technology  trends</a:t>
            </a:r>
            <a:r>
              <a:rPr lang="en-US" sz="2400" dirty="0"/>
              <a:t>, competitive threats, and governmental issue</a:t>
            </a:r>
            <a:endParaRPr lang="en-US" sz="2400" dirty="0" smtClean="0"/>
          </a:p>
          <a:p>
            <a:r>
              <a:rPr lang="en-US" sz="2800" b="1" dirty="0" smtClean="0"/>
              <a:t>Middle Managers and Knowledge Workers</a:t>
            </a:r>
            <a:endParaRPr lang="en-US" sz="2800" b="1" dirty="0"/>
          </a:p>
          <a:p>
            <a:pPr lvl="1"/>
            <a:r>
              <a:rPr lang="en-US" sz="2400" dirty="0" smtClean="0"/>
              <a:t>Provide </a:t>
            </a:r>
            <a:r>
              <a:rPr lang="en-US" sz="2400" dirty="0"/>
              <a:t>direction, necessary resources, and </a:t>
            </a:r>
            <a:r>
              <a:rPr lang="en-US" sz="2400" dirty="0" smtClean="0"/>
              <a:t>performance feedback </a:t>
            </a:r>
            <a:r>
              <a:rPr lang="en-US" sz="2400" dirty="0"/>
              <a:t>to supervisors and team </a:t>
            </a:r>
            <a:r>
              <a:rPr lang="en-US" sz="2400" dirty="0" smtClean="0"/>
              <a:t>leaders</a:t>
            </a:r>
          </a:p>
          <a:p>
            <a:pPr lvl="1"/>
            <a:r>
              <a:rPr lang="en-US" sz="2400" dirty="0" smtClean="0"/>
              <a:t>Need more detailed information than top managers</a:t>
            </a:r>
            <a:endParaRPr lang="en-US" sz="2400" dirty="0"/>
          </a:p>
        </p:txBody>
      </p:sp>
      <p:sp>
        <p:nvSpPr>
          <p:cNvPr id="6" name="Slide Number Placeholder 5"/>
          <p:cNvSpPr>
            <a:spLocks noGrp="1"/>
          </p:cNvSpPr>
          <p:nvPr>
            <p:ph type="sldNum" sz="quarter" idx="12"/>
          </p:nvPr>
        </p:nvSpPr>
        <p:spPr/>
        <p:txBody>
          <a:bodyPr/>
          <a:lstStyle/>
          <a:p>
            <a:pPr>
              <a:defRPr/>
            </a:pPr>
            <a:fld id="{FA1B7F05-D7B2-4859-A296-B0141AD468D3}" type="slidenum">
              <a:rPr lang="en-US"/>
              <a:pPr>
                <a:defRPr/>
              </a:pPr>
              <a:t>26</a:t>
            </a:fld>
            <a:endParaRPr lang="en-US"/>
          </a:p>
        </p:txBody>
      </p:sp>
      <p:sp>
        <p:nvSpPr>
          <p:cNvPr id="2" name="Title 1"/>
          <p:cNvSpPr>
            <a:spLocks noGrp="1"/>
          </p:cNvSpPr>
          <p:nvPr>
            <p:ph type="title"/>
          </p:nvPr>
        </p:nvSpPr>
        <p:spPr/>
        <p:txBody>
          <a:bodyPr rtlCol="0">
            <a:normAutofit fontScale="90000"/>
          </a:bodyPr>
          <a:lstStyle/>
          <a:p>
            <a:pPr>
              <a:defRPr/>
            </a:pPr>
            <a:r>
              <a:rPr lang="en-US" dirty="0"/>
              <a:t>What Information Do Users Need</a:t>
            </a:r>
            <a:r>
              <a:rPr lang="en-US" dirty="0" smtClean="0"/>
              <a:t>? </a:t>
            </a:r>
            <a:r>
              <a:rPr lang="en-US" sz="1300" dirty="0" smtClean="0"/>
              <a:t>(</a:t>
            </a:r>
            <a:r>
              <a:rPr lang="en-US" sz="1300" dirty="0"/>
              <a:t>Cont.)</a:t>
            </a:r>
            <a:endParaRPr lang="en-US" dirty="0" smtClean="0"/>
          </a:p>
        </p:txBody>
      </p:sp>
    </p:spTree>
    <p:extLst>
      <p:ext uri="{BB962C8B-B14F-4D97-AF65-F5344CB8AC3E}">
        <p14:creationId xmlns:p14="http://schemas.microsoft.com/office/powerpoint/2010/main" val="16460570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Placeholder 2"/>
          <p:cNvSpPr>
            <a:spLocks noGrp="1"/>
          </p:cNvSpPr>
          <p:nvPr>
            <p:ph idx="1"/>
          </p:nvPr>
        </p:nvSpPr>
        <p:spPr/>
        <p:txBody>
          <a:bodyPr>
            <a:normAutofit/>
          </a:bodyPr>
          <a:lstStyle/>
          <a:p>
            <a:pPr eaLnBrk="1" hangingPunct="1"/>
            <a:r>
              <a:rPr lang="en-US" sz="2800" b="1" dirty="0" smtClean="0"/>
              <a:t>Supervisors and Team Leaders</a:t>
            </a:r>
          </a:p>
          <a:p>
            <a:pPr lvl="1"/>
            <a:r>
              <a:rPr lang="en-US" sz="2400" dirty="0" smtClean="0"/>
              <a:t>Oversee </a:t>
            </a:r>
            <a:r>
              <a:rPr lang="en-US" sz="2400" dirty="0"/>
              <a:t>operational employees and carry out </a:t>
            </a:r>
            <a:r>
              <a:rPr lang="en-US" sz="2400" dirty="0" smtClean="0"/>
              <a:t>day-to-day functions</a:t>
            </a:r>
          </a:p>
          <a:p>
            <a:pPr lvl="1"/>
            <a:r>
              <a:rPr lang="en-US" sz="2400" dirty="0"/>
              <a:t>Need decision support information, knowledge management systems, and user productivity systems </a:t>
            </a:r>
          </a:p>
          <a:p>
            <a:r>
              <a:rPr lang="en-US" sz="2800" b="1" dirty="0" smtClean="0"/>
              <a:t>Operational Employees</a:t>
            </a:r>
            <a:endParaRPr lang="en-US" sz="2800" b="1" dirty="0"/>
          </a:p>
          <a:p>
            <a:pPr lvl="1"/>
            <a:r>
              <a:rPr lang="en-US" sz="2400" dirty="0" smtClean="0"/>
              <a:t>Rely </a:t>
            </a:r>
            <a:r>
              <a:rPr lang="en-US" sz="2400" dirty="0"/>
              <a:t>on TP systems to enter and </a:t>
            </a:r>
            <a:r>
              <a:rPr lang="en-US" sz="2400" dirty="0" smtClean="0"/>
              <a:t>receive data </a:t>
            </a:r>
            <a:r>
              <a:rPr lang="en-US" sz="2400" dirty="0"/>
              <a:t>they need to perform their </a:t>
            </a:r>
            <a:r>
              <a:rPr lang="en-US" sz="2400" dirty="0" smtClean="0"/>
              <a:t>jobs</a:t>
            </a:r>
          </a:p>
          <a:p>
            <a:pPr lvl="1"/>
            <a:r>
              <a:rPr lang="en-US" sz="2400" dirty="0" smtClean="0"/>
              <a:t>Need information to handle tasks and make decisions previously made by supervisors</a:t>
            </a:r>
            <a:endParaRPr lang="en-US" sz="2400" dirty="0"/>
          </a:p>
        </p:txBody>
      </p:sp>
      <p:sp>
        <p:nvSpPr>
          <p:cNvPr id="6" name="Slide Number Placeholder 5"/>
          <p:cNvSpPr>
            <a:spLocks noGrp="1"/>
          </p:cNvSpPr>
          <p:nvPr>
            <p:ph type="sldNum" sz="quarter" idx="12"/>
          </p:nvPr>
        </p:nvSpPr>
        <p:spPr/>
        <p:txBody>
          <a:bodyPr/>
          <a:lstStyle/>
          <a:p>
            <a:pPr>
              <a:defRPr/>
            </a:pPr>
            <a:fld id="{FA1B7F05-D7B2-4859-A296-B0141AD468D3}" type="slidenum">
              <a:rPr lang="en-US"/>
              <a:pPr>
                <a:defRPr/>
              </a:pPr>
              <a:t>27</a:t>
            </a:fld>
            <a:endParaRPr lang="en-US"/>
          </a:p>
        </p:txBody>
      </p:sp>
      <p:sp>
        <p:nvSpPr>
          <p:cNvPr id="2" name="Title 1"/>
          <p:cNvSpPr>
            <a:spLocks noGrp="1"/>
          </p:cNvSpPr>
          <p:nvPr>
            <p:ph type="title"/>
          </p:nvPr>
        </p:nvSpPr>
        <p:spPr/>
        <p:txBody>
          <a:bodyPr rtlCol="0">
            <a:normAutofit fontScale="90000"/>
          </a:bodyPr>
          <a:lstStyle/>
          <a:p>
            <a:pPr>
              <a:defRPr/>
            </a:pPr>
            <a:r>
              <a:rPr lang="en-US" dirty="0"/>
              <a:t>What Information Do Users Need</a:t>
            </a:r>
            <a:r>
              <a:rPr lang="en-US" dirty="0" smtClean="0"/>
              <a:t>? </a:t>
            </a:r>
            <a:r>
              <a:rPr lang="en-US" sz="1300" dirty="0" smtClean="0"/>
              <a:t>(</a:t>
            </a:r>
            <a:r>
              <a:rPr lang="en-US" sz="1300" dirty="0"/>
              <a:t>Cont.)</a:t>
            </a:r>
            <a:endParaRPr lang="en-US" dirty="0" smtClean="0"/>
          </a:p>
        </p:txBody>
      </p:sp>
    </p:spTree>
    <p:extLst>
      <p:ext uri="{BB962C8B-B14F-4D97-AF65-F5344CB8AC3E}">
        <p14:creationId xmlns:p14="http://schemas.microsoft.com/office/powerpoint/2010/main" val="21497935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Placeholder 2"/>
          <p:cNvSpPr>
            <a:spLocks noGrp="1"/>
          </p:cNvSpPr>
          <p:nvPr>
            <p:ph sz="half" idx="1"/>
          </p:nvPr>
        </p:nvSpPr>
        <p:spPr/>
        <p:txBody>
          <a:bodyPr/>
          <a:lstStyle/>
          <a:p>
            <a:pPr eaLnBrk="1" hangingPunct="1"/>
            <a:r>
              <a:rPr lang="en-US" b="1" dirty="0" smtClean="0"/>
              <a:t>Modeling</a:t>
            </a:r>
          </a:p>
          <a:p>
            <a:pPr lvl="1" eaLnBrk="1" hangingPunct="1"/>
            <a:r>
              <a:rPr lang="en-US" dirty="0" smtClean="0"/>
              <a:t>Business model</a:t>
            </a:r>
          </a:p>
          <a:p>
            <a:pPr lvl="1" eaLnBrk="1" hangingPunct="1"/>
            <a:r>
              <a:rPr lang="en-US" dirty="0" smtClean="0"/>
              <a:t>Requirements model</a:t>
            </a:r>
          </a:p>
          <a:p>
            <a:pPr lvl="1" eaLnBrk="1" hangingPunct="1"/>
            <a:r>
              <a:rPr lang="en-US" dirty="0" smtClean="0"/>
              <a:t>Data model</a:t>
            </a:r>
          </a:p>
          <a:p>
            <a:pPr lvl="1" eaLnBrk="1" hangingPunct="1"/>
            <a:r>
              <a:rPr lang="en-US" dirty="0" smtClean="0"/>
              <a:t>Object model</a:t>
            </a:r>
          </a:p>
          <a:p>
            <a:pPr lvl="1" eaLnBrk="1" hangingPunct="1"/>
            <a:r>
              <a:rPr lang="en-US" dirty="0" smtClean="0"/>
              <a:t>Network model</a:t>
            </a:r>
          </a:p>
          <a:p>
            <a:pPr lvl="1" eaLnBrk="1" hangingPunct="1"/>
            <a:r>
              <a:rPr lang="en-US" dirty="0" smtClean="0"/>
              <a:t>Process model</a:t>
            </a:r>
          </a:p>
        </p:txBody>
      </p:sp>
      <p:sp>
        <p:nvSpPr>
          <p:cNvPr id="6" name="Slide Number Placeholder 5"/>
          <p:cNvSpPr>
            <a:spLocks noGrp="1"/>
          </p:cNvSpPr>
          <p:nvPr>
            <p:ph type="sldNum" sz="quarter" idx="12"/>
          </p:nvPr>
        </p:nvSpPr>
        <p:spPr/>
        <p:txBody>
          <a:bodyPr/>
          <a:lstStyle/>
          <a:p>
            <a:pPr>
              <a:defRPr/>
            </a:pPr>
            <a:fld id="{32904BDD-46E6-4D85-A6BF-BC6C0A7141B2}" type="slidenum">
              <a:rPr lang="en-US"/>
              <a:pPr>
                <a:defRPr/>
              </a:pPr>
              <a:t>28</a:t>
            </a:fld>
            <a:endParaRPr lang="en-US"/>
          </a:p>
        </p:txBody>
      </p:sp>
      <p:sp>
        <p:nvSpPr>
          <p:cNvPr id="37889" name="Title 1"/>
          <p:cNvSpPr>
            <a:spLocks noGrp="1"/>
          </p:cNvSpPr>
          <p:nvPr>
            <p:ph type="title"/>
          </p:nvPr>
        </p:nvSpPr>
        <p:spPr/>
        <p:txBody>
          <a:bodyPr/>
          <a:lstStyle/>
          <a:p>
            <a:pPr eaLnBrk="1" hangingPunct="1"/>
            <a:r>
              <a:rPr lang="en-US" smtClean="0"/>
              <a:t>Systems Development Tools</a:t>
            </a:r>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1524000"/>
            <a:ext cx="4333875"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419599" y="5105400"/>
            <a:ext cx="4333875" cy="830997"/>
          </a:xfrm>
          <a:prstGeom prst="rect">
            <a:avLst/>
          </a:prstGeom>
        </p:spPr>
        <p:txBody>
          <a:bodyPr wrap="square">
            <a:spAutoFit/>
          </a:bodyPr>
          <a:lstStyle/>
          <a:p>
            <a:r>
              <a:rPr lang="en-US" sz="1600" b="1" dirty="0"/>
              <a:t>FIGURE 1-21 </a:t>
            </a:r>
            <a:r>
              <a:rPr lang="en-US" sz="1600" dirty="0"/>
              <a:t>Microsoft Visio allows you to drag and drop various </a:t>
            </a:r>
            <a:r>
              <a:rPr lang="en-US" sz="1600" dirty="0" smtClean="0"/>
              <a:t>symbols and </a:t>
            </a:r>
            <a:r>
              <a:rPr lang="en-US" sz="1600" dirty="0"/>
              <a:t>connect them to show a business process.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Placeholder 2"/>
          <p:cNvSpPr>
            <a:spLocks noGrp="1"/>
          </p:cNvSpPr>
          <p:nvPr>
            <p:ph idx="1"/>
          </p:nvPr>
        </p:nvSpPr>
        <p:spPr/>
        <p:txBody>
          <a:bodyPr/>
          <a:lstStyle/>
          <a:p>
            <a:pPr eaLnBrk="1" hangingPunct="1"/>
            <a:r>
              <a:rPr lang="en-US" sz="2800" b="1" dirty="0" smtClean="0"/>
              <a:t>Prototyping</a:t>
            </a:r>
          </a:p>
          <a:p>
            <a:pPr lvl="1" eaLnBrk="1" hangingPunct="1"/>
            <a:r>
              <a:rPr lang="en-US" sz="2400" dirty="0" smtClean="0"/>
              <a:t>Early working version of an information system</a:t>
            </a:r>
          </a:p>
          <a:p>
            <a:pPr lvl="1" eaLnBrk="1" hangingPunct="1"/>
            <a:r>
              <a:rPr lang="en-US" sz="2400" dirty="0" smtClean="0"/>
              <a:t>Speeds up the development process significantly</a:t>
            </a:r>
          </a:p>
          <a:p>
            <a:pPr lvl="1" eaLnBrk="1" hangingPunct="1"/>
            <a:r>
              <a:rPr lang="en-US" sz="2400" dirty="0" smtClean="0"/>
              <a:t>Important decisions might be made too early, before business or IT issues are thoroughly understood</a:t>
            </a:r>
          </a:p>
          <a:p>
            <a:pPr lvl="1" eaLnBrk="1" hangingPunct="1"/>
            <a:r>
              <a:rPr lang="en-US" sz="2400" dirty="0" smtClean="0"/>
              <a:t>A prototype based on careful fact-finding and modeling techniques can be an extremely valuable tool</a:t>
            </a:r>
          </a:p>
        </p:txBody>
      </p:sp>
      <p:sp>
        <p:nvSpPr>
          <p:cNvPr id="6" name="Slide Number Placeholder 5"/>
          <p:cNvSpPr>
            <a:spLocks noGrp="1"/>
          </p:cNvSpPr>
          <p:nvPr>
            <p:ph type="sldNum" sz="quarter" idx="12"/>
          </p:nvPr>
        </p:nvSpPr>
        <p:spPr/>
        <p:txBody>
          <a:bodyPr/>
          <a:lstStyle/>
          <a:p>
            <a:pPr>
              <a:defRPr/>
            </a:pPr>
            <a:fld id="{68E4D351-78DE-4D60-A10B-300A7ECF43D5}" type="slidenum">
              <a:rPr lang="en-US"/>
              <a:pPr>
                <a:defRPr/>
              </a:pPr>
              <a:t>29</a:t>
            </a:fld>
            <a:endParaRPr lang="en-US"/>
          </a:p>
        </p:txBody>
      </p:sp>
      <p:sp>
        <p:nvSpPr>
          <p:cNvPr id="38913" name="Title 1"/>
          <p:cNvSpPr>
            <a:spLocks noGrp="1"/>
          </p:cNvSpPr>
          <p:nvPr>
            <p:ph type="title"/>
          </p:nvPr>
        </p:nvSpPr>
        <p:spPr/>
        <p:txBody>
          <a:bodyPr>
            <a:normAutofit/>
          </a:bodyPr>
          <a:lstStyle/>
          <a:p>
            <a:pPr eaLnBrk="1" hangingPunct="1"/>
            <a:r>
              <a:rPr lang="en-US" dirty="0" smtClean="0"/>
              <a:t>Systems Development Tools </a:t>
            </a:r>
            <a:r>
              <a:rPr lang="en-US" sz="1300" dirty="0" smtClean="0"/>
              <a:t>(Cont.)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idx="1"/>
          </p:nvPr>
        </p:nvSpPr>
        <p:spPr/>
        <p:txBody>
          <a:bodyPr/>
          <a:lstStyle/>
          <a:p>
            <a:r>
              <a:rPr lang="en-US" sz="2800" dirty="0"/>
              <a:t>Identify various types of information </a:t>
            </a:r>
            <a:r>
              <a:rPr lang="en-US" sz="2800" dirty="0" smtClean="0"/>
              <a:t>systems and </a:t>
            </a:r>
            <a:r>
              <a:rPr lang="en-US" sz="2800" dirty="0"/>
              <a:t>explain who uses them</a:t>
            </a:r>
          </a:p>
          <a:p>
            <a:r>
              <a:rPr lang="en-US" sz="2800" dirty="0" smtClean="0"/>
              <a:t>Distinguish </a:t>
            </a:r>
            <a:r>
              <a:rPr lang="en-US" sz="2800" dirty="0"/>
              <a:t>among structured analysis</a:t>
            </a:r>
            <a:r>
              <a:rPr lang="en-US" sz="2800" dirty="0" smtClean="0"/>
              <a:t>, object-oriented </a:t>
            </a:r>
            <a:r>
              <a:rPr lang="en-US" sz="2800" dirty="0"/>
              <a:t>analysis, and agile methods</a:t>
            </a:r>
          </a:p>
          <a:p>
            <a:r>
              <a:rPr lang="en-US" sz="2800" dirty="0" smtClean="0"/>
              <a:t>Explain </a:t>
            </a:r>
            <a:r>
              <a:rPr lang="en-US" sz="2800" dirty="0"/>
              <a:t>the waterfall model, and how it </a:t>
            </a:r>
            <a:r>
              <a:rPr lang="en-US" sz="2800" dirty="0" smtClean="0"/>
              <a:t>has evolved</a:t>
            </a:r>
            <a:endParaRPr lang="en-US" sz="2800" dirty="0"/>
          </a:p>
          <a:p>
            <a:r>
              <a:rPr lang="en-US" sz="2800" dirty="0" smtClean="0"/>
              <a:t>Discuss </a:t>
            </a:r>
            <a:r>
              <a:rPr lang="en-US" sz="2800" dirty="0"/>
              <a:t>the role of the </a:t>
            </a:r>
            <a:r>
              <a:rPr lang="en-US" sz="2800" dirty="0" smtClean="0"/>
              <a:t>information technology </a:t>
            </a:r>
            <a:r>
              <a:rPr lang="en-US" sz="2800" dirty="0"/>
              <a:t>department and the </a:t>
            </a:r>
            <a:r>
              <a:rPr lang="en-US" sz="2800" dirty="0" smtClean="0"/>
              <a:t>systems analysts </a:t>
            </a:r>
            <a:r>
              <a:rPr lang="en-US" sz="2800" dirty="0"/>
              <a:t>who work there</a:t>
            </a:r>
          </a:p>
        </p:txBody>
      </p:sp>
      <p:sp>
        <p:nvSpPr>
          <p:cNvPr id="6" name="Slide Number Placeholder 5"/>
          <p:cNvSpPr>
            <a:spLocks noGrp="1"/>
          </p:cNvSpPr>
          <p:nvPr>
            <p:ph type="sldNum" sz="quarter" idx="12"/>
          </p:nvPr>
        </p:nvSpPr>
        <p:spPr/>
        <p:txBody>
          <a:bodyPr/>
          <a:lstStyle/>
          <a:p>
            <a:pPr>
              <a:defRPr/>
            </a:pPr>
            <a:fld id="{046585E2-4C0B-443F-A25D-E625A79689EE}" type="slidenum">
              <a:rPr lang="en-US"/>
              <a:pPr>
                <a:defRPr/>
              </a:pPr>
              <a:t>3</a:t>
            </a:fld>
            <a:endParaRPr lang="en-US"/>
          </a:p>
        </p:txBody>
      </p:sp>
      <p:sp>
        <p:nvSpPr>
          <p:cNvPr id="16385" name="Title 1"/>
          <p:cNvSpPr>
            <a:spLocks noGrp="1"/>
          </p:cNvSpPr>
          <p:nvPr>
            <p:ph type="title"/>
          </p:nvPr>
        </p:nvSpPr>
        <p:spPr/>
        <p:txBody>
          <a:bodyPr/>
          <a:lstStyle/>
          <a:p>
            <a:pPr eaLnBrk="1" hangingPunct="1"/>
            <a:r>
              <a:rPr lang="en-US" dirty="0" smtClean="0"/>
              <a:t>Chapter Objectives </a:t>
            </a:r>
            <a:r>
              <a:rPr lang="en-US" sz="1200" dirty="0" smtClean="0"/>
              <a:t>(Cont.)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Placeholder 2"/>
          <p:cNvSpPr>
            <a:spLocks noGrp="1"/>
          </p:cNvSpPr>
          <p:nvPr>
            <p:ph idx="1"/>
          </p:nvPr>
        </p:nvSpPr>
        <p:spPr/>
        <p:txBody>
          <a:bodyPr/>
          <a:lstStyle/>
          <a:p>
            <a:pPr eaLnBrk="1" hangingPunct="1"/>
            <a:r>
              <a:rPr lang="en-US" sz="2800" b="1" dirty="0" smtClean="0"/>
              <a:t>Computer-Aided Systems Engineering (CASE) Tools</a:t>
            </a:r>
          </a:p>
          <a:p>
            <a:pPr lvl="1" eaLnBrk="1" hangingPunct="1"/>
            <a:r>
              <a:rPr lang="en-US" sz="2400" dirty="0" smtClean="0"/>
              <a:t>Provide an overall framework for systems development and support a wide variety of design methodologies such as:</a:t>
            </a:r>
          </a:p>
          <a:p>
            <a:pPr lvl="2"/>
            <a:r>
              <a:rPr lang="en-US" dirty="0" smtClean="0"/>
              <a:t>Structured analysis</a:t>
            </a:r>
          </a:p>
          <a:p>
            <a:pPr lvl="2"/>
            <a:r>
              <a:rPr lang="en-US" dirty="0" smtClean="0"/>
              <a:t>Object-oriented analysis</a:t>
            </a:r>
          </a:p>
          <a:p>
            <a:pPr lvl="1" eaLnBrk="1" hangingPunct="1"/>
            <a:r>
              <a:rPr lang="en-US" sz="2400" dirty="0" smtClean="0"/>
              <a:t>Can generate program code, which speeds the implementation process</a:t>
            </a:r>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30</a:t>
            </a:fld>
            <a:endParaRPr lang="en-US"/>
          </a:p>
        </p:txBody>
      </p:sp>
      <p:sp>
        <p:nvSpPr>
          <p:cNvPr id="39937" name="Title 1"/>
          <p:cNvSpPr>
            <a:spLocks noGrp="1"/>
          </p:cNvSpPr>
          <p:nvPr>
            <p:ph type="title"/>
          </p:nvPr>
        </p:nvSpPr>
        <p:spPr/>
        <p:txBody>
          <a:bodyPr/>
          <a:lstStyle/>
          <a:p>
            <a:r>
              <a:rPr lang="en-US" dirty="0"/>
              <a:t>Systems Development Tools </a:t>
            </a:r>
            <a:r>
              <a:rPr lang="en-US" sz="1300" dirty="0"/>
              <a:t>(Cont.)</a:t>
            </a: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2"/>
          <p:cNvSpPr>
            <a:spLocks noGrp="1"/>
          </p:cNvSpPr>
          <p:nvPr>
            <p:ph sz="half" idx="1"/>
          </p:nvPr>
        </p:nvSpPr>
        <p:spPr>
          <a:xfrm>
            <a:off x="457200" y="1481328"/>
            <a:ext cx="8305800" cy="4525963"/>
          </a:xfrm>
        </p:spPr>
        <p:txBody>
          <a:bodyPr/>
          <a:lstStyle/>
          <a:p>
            <a:pPr eaLnBrk="1" hangingPunct="1"/>
            <a:r>
              <a:rPr lang="en-US" b="1" dirty="0" smtClean="0"/>
              <a:t>Structured Analysis</a:t>
            </a:r>
          </a:p>
          <a:p>
            <a:pPr lvl="1" eaLnBrk="1" hangingPunct="1"/>
            <a:r>
              <a:rPr lang="en-US" dirty="0" smtClean="0"/>
              <a:t>Traditional method for developing systems</a:t>
            </a:r>
          </a:p>
          <a:p>
            <a:pPr lvl="1" eaLnBrk="1" hangingPunct="1"/>
            <a:r>
              <a:rPr lang="en-US" dirty="0" smtClean="0"/>
              <a:t>Organized into phases</a:t>
            </a:r>
          </a:p>
          <a:p>
            <a:r>
              <a:rPr lang="en-US" b="1" dirty="0" smtClean="0"/>
              <a:t>Object-Oriented Analysis</a:t>
            </a:r>
            <a:endParaRPr lang="en-US" b="1" dirty="0"/>
          </a:p>
          <a:p>
            <a:pPr lvl="1"/>
            <a:r>
              <a:rPr lang="en-US" dirty="0" smtClean="0"/>
              <a:t>More recent method </a:t>
            </a:r>
            <a:r>
              <a:rPr lang="en-US" dirty="0"/>
              <a:t>for developing systems</a:t>
            </a:r>
          </a:p>
          <a:p>
            <a:pPr lvl="1"/>
            <a:r>
              <a:rPr lang="en-US" dirty="0" smtClean="0"/>
              <a:t>Objects represent actual people, things, or events</a:t>
            </a:r>
            <a:endParaRPr lang="en-US" dirty="0"/>
          </a:p>
          <a:p>
            <a:r>
              <a:rPr lang="en-US" b="1" dirty="0" smtClean="0"/>
              <a:t>Agile/Adaptive Methods</a:t>
            </a:r>
            <a:endParaRPr lang="en-US" b="1" dirty="0"/>
          </a:p>
          <a:p>
            <a:pPr lvl="1"/>
            <a:r>
              <a:rPr lang="en-US" dirty="0" smtClean="0"/>
              <a:t>Latest trend in software development</a:t>
            </a:r>
            <a:endParaRPr lang="en-US" dirty="0"/>
          </a:p>
          <a:p>
            <a:pPr lvl="1"/>
            <a:r>
              <a:rPr lang="en-US" dirty="0" smtClean="0"/>
              <a:t>Team-based effort broken down into cycles</a:t>
            </a:r>
            <a:endParaRPr lang="en-US" dirty="0"/>
          </a:p>
          <a:p>
            <a:pPr lvl="1" eaLnBrk="1" hangingPunct="1"/>
            <a:endParaRPr lang="en-US" dirty="0" smtClean="0"/>
          </a:p>
        </p:txBody>
      </p:sp>
      <p:sp>
        <p:nvSpPr>
          <p:cNvPr id="6" name="Slide Number Placeholder 5"/>
          <p:cNvSpPr>
            <a:spLocks noGrp="1"/>
          </p:cNvSpPr>
          <p:nvPr>
            <p:ph type="sldNum" sz="quarter" idx="12"/>
          </p:nvPr>
        </p:nvSpPr>
        <p:spPr/>
        <p:txBody>
          <a:bodyPr/>
          <a:lstStyle/>
          <a:p>
            <a:pPr>
              <a:defRPr/>
            </a:pPr>
            <a:fld id="{9B42CFBA-F963-45CC-AE7A-AFD9B1BFFADB}" type="slidenum">
              <a:rPr lang="en-US"/>
              <a:pPr>
                <a:defRPr/>
              </a:pPr>
              <a:t>31</a:t>
            </a:fld>
            <a:endParaRPr lang="en-US"/>
          </a:p>
        </p:txBody>
      </p:sp>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Systems Development Methods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7600" y="2819400"/>
            <a:ext cx="4995168" cy="260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86" name="Text Placeholder 2"/>
          <p:cNvSpPr>
            <a:spLocks noGrp="1"/>
          </p:cNvSpPr>
          <p:nvPr>
            <p:ph idx="1"/>
          </p:nvPr>
        </p:nvSpPr>
        <p:spPr/>
        <p:txBody>
          <a:bodyPr/>
          <a:lstStyle/>
          <a:p>
            <a:pPr eaLnBrk="1" hangingPunct="1"/>
            <a:r>
              <a:rPr lang="en-US" b="1" dirty="0" smtClean="0"/>
              <a:t>Structured Analysis</a:t>
            </a:r>
          </a:p>
          <a:p>
            <a:pPr lvl="1" eaLnBrk="1" hangingPunct="1"/>
            <a:r>
              <a:rPr lang="en-US" sz="2400" dirty="0" smtClean="0"/>
              <a:t>Time-tested and easy to understand</a:t>
            </a:r>
          </a:p>
          <a:p>
            <a:pPr lvl="1" eaLnBrk="1" hangingPunct="1"/>
            <a:r>
              <a:rPr lang="en-US" sz="2400" dirty="0" smtClean="0"/>
              <a:t>Uses phases called the systems development life cycle (SDLC)</a:t>
            </a:r>
          </a:p>
          <a:p>
            <a:pPr lvl="1" eaLnBrk="1" hangingPunct="1"/>
            <a:r>
              <a:rPr lang="en-US" sz="2400" dirty="0" smtClean="0"/>
              <a:t>Predictive approach</a:t>
            </a:r>
          </a:p>
          <a:p>
            <a:pPr lvl="1" eaLnBrk="1" hangingPunct="1"/>
            <a:r>
              <a:rPr lang="en-US" sz="2400" dirty="0" smtClean="0"/>
              <a:t>Uses process </a:t>
            </a:r>
            <a:br>
              <a:rPr lang="en-US" sz="2400" dirty="0" smtClean="0"/>
            </a:br>
            <a:r>
              <a:rPr lang="en-US" sz="2400" dirty="0" smtClean="0"/>
              <a:t>models to </a:t>
            </a:r>
            <a:br>
              <a:rPr lang="en-US" sz="2400" dirty="0" smtClean="0"/>
            </a:br>
            <a:r>
              <a:rPr lang="en-US" sz="2400" dirty="0" smtClean="0"/>
              <a:t>describe a </a:t>
            </a:r>
            <a:br>
              <a:rPr lang="en-US" sz="2400" dirty="0" smtClean="0"/>
            </a:br>
            <a:r>
              <a:rPr lang="en-US" sz="2400" dirty="0" smtClean="0"/>
              <a:t>system </a:t>
            </a:r>
            <a:br>
              <a:rPr lang="en-US" sz="2400" dirty="0" smtClean="0"/>
            </a:br>
            <a:r>
              <a:rPr lang="en-US" sz="2400" dirty="0" smtClean="0"/>
              <a:t>graphically</a:t>
            </a:r>
          </a:p>
        </p:txBody>
      </p:sp>
      <p:sp>
        <p:nvSpPr>
          <p:cNvPr id="6" name="Slide Number Placeholder 5"/>
          <p:cNvSpPr>
            <a:spLocks noGrp="1"/>
          </p:cNvSpPr>
          <p:nvPr>
            <p:ph type="sldNum" sz="quarter" idx="12"/>
          </p:nvPr>
        </p:nvSpPr>
        <p:spPr/>
        <p:txBody>
          <a:bodyPr/>
          <a:lstStyle/>
          <a:p>
            <a:pPr>
              <a:defRPr/>
            </a:pPr>
            <a:fld id="{36D0CAFA-4443-4243-B3CF-3AFEB9866026}" type="slidenum">
              <a:rPr lang="en-US"/>
              <a:pPr>
                <a:defRPr/>
              </a:pPr>
              <a:t>32</a:t>
            </a:fld>
            <a:endParaRPr lang="en-US"/>
          </a:p>
        </p:txBody>
      </p:sp>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Systems Development Methods </a:t>
            </a:r>
            <a:r>
              <a:rPr lang="en-US" sz="1300" dirty="0" smtClean="0"/>
              <a:t>(Cont.)</a:t>
            </a:r>
          </a:p>
        </p:txBody>
      </p:sp>
      <p:sp>
        <p:nvSpPr>
          <p:cNvPr id="3" name="Rectangle 2"/>
          <p:cNvSpPr/>
          <p:nvPr/>
        </p:nvSpPr>
        <p:spPr>
          <a:xfrm>
            <a:off x="4343400" y="5427024"/>
            <a:ext cx="4495800" cy="1323439"/>
          </a:xfrm>
          <a:prstGeom prst="rect">
            <a:avLst/>
          </a:prstGeom>
        </p:spPr>
        <p:txBody>
          <a:bodyPr wrap="square">
            <a:spAutoFit/>
          </a:bodyPr>
          <a:lstStyle/>
          <a:p>
            <a:r>
              <a:rPr lang="en-US" sz="1600" b="1" dirty="0"/>
              <a:t>FIGURE 1-24 </a:t>
            </a:r>
            <a:r>
              <a:rPr lang="en-US" sz="1600" dirty="0"/>
              <a:t>This Visible Analyst </a:t>
            </a:r>
            <a:r>
              <a:rPr lang="en-US" sz="1600" dirty="0" smtClean="0"/>
              <a:t>screen shows </a:t>
            </a:r>
            <a:r>
              <a:rPr lang="en-US" sz="1600" dirty="0"/>
              <a:t>a process model for a </a:t>
            </a:r>
            <a:r>
              <a:rPr lang="en-US" sz="1600" dirty="0" smtClean="0"/>
              <a:t>school registration </a:t>
            </a:r>
            <a:r>
              <a:rPr lang="en-US" sz="1600" dirty="0"/>
              <a:t>system. </a:t>
            </a:r>
            <a:r>
              <a:rPr lang="en-US" sz="1600" dirty="0" smtClean="0"/>
              <a:t>The REGISTER </a:t>
            </a:r>
            <a:r>
              <a:rPr lang="en-US" sz="1600" dirty="0"/>
              <a:t>STUDENTS process accepts input data from two sources and transforms it into output data.</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Placeholder 2"/>
          <p:cNvSpPr>
            <a:spLocks noGrp="1"/>
          </p:cNvSpPr>
          <p:nvPr>
            <p:ph idx="1"/>
          </p:nvPr>
        </p:nvSpPr>
        <p:spPr/>
        <p:txBody>
          <a:bodyPr/>
          <a:lstStyle/>
          <a:p>
            <a:pPr lvl="1" eaLnBrk="1" hangingPunct="1"/>
            <a:r>
              <a:rPr lang="en-US" sz="2800" dirty="0" smtClean="0"/>
              <a:t>The SDLC model usually includes five steps</a:t>
            </a:r>
          </a:p>
          <a:p>
            <a:pPr lvl="2" eaLnBrk="1" hangingPunct="1"/>
            <a:r>
              <a:rPr lang="en-US" sz="2400" dirty="0" smtClean="0"/>
              <a:t>Systems Planning</a:t>
            </a:r>
          </a:p>
          <a:p>
            <a:pPr lvl="2" eaLnBrk="1" hangingPunct="1"/>
            <a:r>
              <a:rPr lang="en-US" sz="2400" dirty="0" smtClean="0"/>
              <a:t>Systems Analysis</a:t>
            </a:r>
          </a:p>
          <a:p>
            <a:pPr lvl="2" eaLnBrk="1" hangingPunct="1"/>
            <a:r>
              <a:rPr lang="en-US" sz="2400" dirty="0" smtClean="0"/>
              <a:t>Systems </a:t>
            </a:r>
            <a:r>
              <a:rPr lang="en-US" sz="2400" dirty="0"/>
              <a:t>D</a:t>
            </a:r>
            <a:r>
              <a:rPr lang="en-US" sz="2400" dirty="0" smtClean="0"/>
              <a:t>esign</a:t>
            </a:r>
          </a:p>
          <a:p>
            <a:pPr lvl="2" eaLnBrk="1" hangingPunct="1"/>
            <a:r>
              <a:rPr lang="en-US" sz="2400" dirty="0" smtClean="0"/>
              <a:t>Systems Implementation</a:t>
            </a:r>
          </a:p>
          <a:p>
            <a:pPr lvl="2" eaLnBrk="1" hangingPunct="1"/>
            <a:r>
              <a:rPr lang="en-US" sz="2400" smtClean="0"/>
              <a:t>Systems </a:t>
            </a:r>
            <a:r>
              <a:rPr lang="en-US" sz="2400" dirty="0"/>
              <a:t>S</a:t>
            </a:r>
            <a:r>
              <a:rPr lang="en-US" sz="2400" smtClean="0"/>
              <a:t>ecurity </a:t>
            </a:r>
            <a:r>
              <a:rPr lang="en-US" sz="2400" dirty="0" smtClean="0"/>
              <a:t>and </a:t>
            </a:r>
            <a:r>
              <a:rPr lang="en-US" sz="2400" smtClean="0"/>
              <a:t/>
            </a:r>
            <a:br>
              <a:rPr lang="en-US" sz="2400" smtClean="0"/>
            </a:br>
            <a:r>
              <a:rPr lang="en-US" sz="2400" smtClean="0"/>
              <a:t>Support</a:t>
            </a:r>
            <a:endParaRPr lang="en-US" sz="2400" dirty="0" smtClean="0"/>
          </a:p>
        </p:txBody>
      </p:sp>
      <p:sp>
        <p:nvSpPr>
          <p:cNvPr id="6" name="Slide Number Placeholder 5"/>
          <p:cNvSpPr>
            <a:spLocks noGrp="1"/>
          </p:cNvSpPr>
          <p:nvPr>
            <p:ph type="sldNum" sz="quarter" idx="12"/>
          </p:nvPr>
        </p:nvSpPr>
        <p:spPr/>
        <p:txBody>
          <a:bodyPr/>
          <a:lstStyle/>
          <a:p>
            <a:pPr>
              <a:defRPr/>
            </a:pPr>
            <a:fld id="{B12529EB-2143-40D4-85F0-98C354539AA8}" type="slidenum">
              <a:rPr lang="en-US"/>
              <a:pPr>
                <a:defRPr/>
              </a:pPr>
              <a:t>33</a:t>
            </a:fld>
            <a:endParaRPr lang="en-US"/>
          </a:p>
        </p:txBody>
      </p:sp>
      <p:sp>
        <p:nvSpPr>
          <p:cNvPr id="2" name="Title 1"/>
          <p:cNvSpPr>
            <a:spLocks noGrp="1"/>
          </p:cNvSpPr>
          <p:nvPr>
            <p:ph type="title"/>
          </p:nvPr>
        </p:nvSpPr>
        <p:spPr/>
        <p:txBody>
          <a:bodyPr rtlCol="0">
            <a:normAutofit/>
          </a:bodyPr>
          <a:lstStyle/>
          <a:p>
            <a:pPr>
              <a:defRPr/>
            </a:pPr>
            <a:r>
              <a:rPr lang="en-US" dirty="0"/>
              <a:t>Systems Development Methods </a:t>
            </a:r>
            <a:r>
              <a:rPr lang="en-US" sz="1300" dirty="0"/>
              <a:t>(Cont.)</a:t>
            </a:r>
            <a:endParaRPr lang="en-US" dirty="0" smtClean="0"/>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1895475"/>
            <a:ext cx="2809462"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895600" y="5181599"/>
            <a:ext cx="3352800" cy="1323439"/>
          </a:xfrm>
          <a:prstGeom prst="rect">
            <a:avLst/>
          </a:prstGeom>
        </p:spPr>
        <p:txBody>
          <a:bodyPr wrap="square">
            <a:spAutoFit/>
          </a:bodyPr>
          <a:lstStyle/>
          <a:p>
            <a:r>
              <a:rPr lang="en-US" sz="1600" b="1" dirty="0"/>
              <a:t>FIGURE 1-25 </a:t>
            </a:r>
            <a:r>
              <a:rPr lang="en-US" sz="1600" dirty="0"/>
              <a:t>Development phases and deliverables are</a:t>
            </a:r>
          </a:p>
          <a:p>
            <a:r>
              <a:rPr lang="en-US" sz="1600" dirty="0"/>
              <a:t>shown in the waterfall model. </a:t>
            </a:r>
            <a:r>
              <a:rPr lang="en-US" sz="1600" dirty="0" smtClean="0"/>
              <a:t/>
            </a:r>
            <a:br>
              <a:rPr lang="en-US" sz="1600" dirty="0" smtClean="0"/>
            </a:br>
            <a:r>
              <a:rPr lang="en-US" sz="1600" dirty="0" smtClean="0"/>
              <a:t>The </a:t>
            </a:r>
            <a:r>
              <a:rPr lang="en-US" sz="1600" dirty="0"/>
              <a:t>circular symbols indicate</a:t>
            </a:r>
          </a:p>
          <a:p>
            <a:r>
              <a:rPr lang="en-US" sz="1600" dirty="0"/>
              <a:t>interaction among the phases.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p:txBody>
          <a:bodyPr/>
          <a:lstStyle/>
          <a:p>
            <a:r>
              <a:rPr lang="en-US" b="1" dirty="0" smtClean="0"/>
              <a:t>Systems Planning</a:t>
            </a:r>
          </a:p>
          <a:p>
            <a:pPr lvl="2" eaLnBrk="1" hangingPunct="1"/>
            <a:r>
              <a:rPr lang="en-US" dirty="0" smtClean="0"/>
              <a:t>Systems request – begins the process and describes problems or desired changes</a:t>
            </a:r>
          </a:p>
          <a:p>
            <a:pPr lvl="2" eaLnBrk="1" hangingPunct="1"/>
            <a:r>
              <a:rPr lang="en-US" dirty="0" smtClean="0"/>
              <a:t>Purpose of this phase is to perform a preliminary investigation – a critical step </a:t>
            </a:r>
          </a:p>
          <a:p>
            <a:pPr lvl="2" eaLnBrk="1" hangingPunct="1"/>
            <a:r>
              <a:rPr lang="en-US" dirty="0" smtClean="0"/>
              <a:t>Key part of preliminary investigation is a feasibility study</a:t>
            </a:r>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34</a:t>
            </a:fld>
            <a:endParaRPr lang="en-US"/>
          </a:p>
        </p:txBody>
      </p:sp>
      <p:sp>
        <p:nvSpPr>
          <p:cNvPr id="2" name="Title 1"/>
          <p:cNvSpPr>
            <a:spLocks noGrp="1"/>
          </p:cNvSpPr>
          <p:nvPr>
            <p:ph type="title"/>
          </p:nvPr>
        </p:nvSpPr>
        <p:spPr/>
        <p:txBody>
          <a:bodyPr rtlCol="0">
            <a:normAutofit/>
          </a:bodyPr>
          <a:lstStyle/>
          <a:p>
            <a:pPr>
              <a:defRPr/>
            </a:pPr>
            <a:r>
              <a:rPr lang="en-US" dirty="0"/>
              <a:t>Systems Development Methods </a:t>
            </a:r>
            <a:r>
              <a:rPr lang="en-US" sz="1300" dirty="0"/>
              <a:t>(Cont.)</a:t>
            </a: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Placeholder 2"/>
          <p:cNvSpPr>
            <a:spLocks noGrp="1"/>
          </p:cNvSpPr>
          <p:nvPr>
            <p:ph idx="1"/>
          </p:nvPr>
        </p:nvSpPr>
        <p:spPr/>
        <p:txBody>
          <a:bodyPr/>
          <a:lstStyle/>
          <a:p>
            <a:r>
              <a:rPr lang="en-US" b="1" dirty="0"/>
              <a:t>Systems </a:t>
            </a:r>
            <a:r>
              <a:rPr lang="en-US" b="1" dirty="0" smtClean="0"/>
              <a:t>Analysis</a:t>
            </a:r>
            <a:endParaRPr lang="en-US" b="1" dirty="0"/>
          </a:p>
          <a:p>
            <a:pPr lvl="2" eaLnBrk="1" hangingPunct="1"/>
            <a:r>
              <a:rPr lang="en-US" dirty="0" smtClean="0"/>
              <a:t>Build a logical model of the new system</a:t>
            </a:r>
          </a:p>
          <a:p>
            <a:pPr lvl="2" eaLnBrk="1" hangingPunct="1"/>
            <a:r>
              <a:rPr lang="en-US" dirty="0" smtClean="0"/>
              <a:t>Perform fact-finding techniques</a:t>
            </a:r>
          </a:p>
          <a:p>
            <a:pPr lvl="2" eaLnBrk="1" hangingPunct="1"/>
            <a:r>
              <a:rPr lang="en-US" dirty="0" smtClean="0"/>
              <a:t>Build business models, data and process models, and object models</a:t>
            </a:r>
          </a:p>
          <a:p>
            <a:pPr lvl="2" eaLnBrk="1" hangingPunct="1"/>
            <a:r>
              <a:rPr lang="en-US" dirty="0" smtClean="0"/>
              <a:t>Deliverable is the system requirements document</a:t>
            </a:r>
          </a:p>
        </p:txBody>
      </p:sp>
      <p:sp>
        <p:nvSpPr>
          <p:cNvPr id="6" name="Slide Number Placeholder 5"/>
          <p:cNvSpPr>
            <a:spLocks noGrp="1"/>
          </p:cNvSpPr>
          <p:nvPr>
            <p:ph type="sldNum" sz="quarter" idx="12"/>
          </p:nvPr>
        </p:nvSpPr>
        <p:spPr/>
        <p:txBody>
          <a:bodyPr/>
          <a:lstStyle/>
          <a:p>
            <a:pPr>
              <a:defRPr/>
            </a:pPr>
            <a:fld id="{ABD0C8C2-640E-450C-AD18-15D01774FFF9}" type="slidenum">
              <a:rPr lang="en-US"/>
              <a:pPr>
                <a:defRPr/>
              </a:pPr>
              <a:t>35</a:t>
            </a:fld>
            <a:endParaRPr lang="en-US"/>
          </a:p>
        </p:txBody>
      </p:sp>
      <p:sp>
        <p:nvSpPr>
          <p:cNvPr id="2" name="Title 1"/>
          <p:cNvSpPr>
            <a:spLocks noGrp="1"/>
          </p:cNvSpPr>
          <p:nvPr>
            <p:ph type="title"/>
          </p:nvPr>
        </p:nvSpPr>
        <p:spPr/>
        <p:txBody>
          <a:bodyPr rtlCol="0">
            <a:normAutofit/>
          </a:bodyPr>
          <a:lstStyle/>
          <a:p>
            <a:pPr>
              <a:defRPr/>
            </a:pPr>
            <a:r>
              <a:rPr lang="en-US" dirty="0"/>
              <a:t>Systems Development Methods </a:t>
            </a:r>
            <a:r>
              <a:rPr lang="en-US" sz="1300" dirty="0"/>
              <a:t>(Cont.)</a:t>
            </a:r>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Placeholder 2"/>
          <p:cNvSpPr>
            <a:spLocks noGrp="1"/>
          </p:cNvSpPr>
          <p:nvPr>
            <p:ph idx="1"/>
          </p:nvPr>
        </p:nvSpPr>
        <p:spPr/>
        <p:txBody>
          <a:bodyPr/>
          <a:lstStyle/>
          <a:p>
            <a:r>
              <a:rPr lang="en-US" b="1" dirty="0"/>
              <a:t>Systems Design</a:t>
            </a:r>
          </a:p>
          <a:p>
            <a:pPr lvl="2"/>
            <a:r>
              <a:rPr lang="en-US" dirty="0" smtClean="0"/>
              <a:t>Create a physical model that satisfies all documented requirements </a:t>
            </a:r>
          </a:p>
          <a:p>
            <a:pPr lvl="2"/>
            <a:r>
              <a:rPr lang="en-US" dirty="0" smtClean="0"/>
              <a:t>Design user interface</a:t>
            </a:r>
          </a:p>
          <a:p>
            <a:pPr lvl="2"/>
            <a:r>
              <a:rPr lang="en-US" dirty="0" smtClean="0"/>
              <a:t>Identify outputs, inputs, and processes</a:t>
            </a:r>
          </a:p>
          <a:p>
            <a:pPr lvl="2"/>
            <a:r>
              <a:rPr lang="en-US" dirty="0" smtClean="0"/>
              <a:t>Deliverable </a:t>
            </a:r>
            <a:r>
              <a:rPr lang="en-US" dirty="0"/>
              <a:t>is </a:t>
            </a:r>
            <a:r>
              <a:rPr lang="en-US" dirty="0" smtClean="0"/>
              <a:t>the system </a:t>
            </a:r>
            <a:r>
              <a:rPr lang="en-US" dirty="0"/>
              <a:t>design specification</a:t>
            </a:r>
          </a:p>
          <a:p>
            <a:pPr lvl="2"/>
            <a:r>
              <a:rPr lang="en-US" dirty="0"/>
              <a:t>Management and user involvement is critical</a:t>
            </a:r>
          </a:p>
        </p:txBody>
      </p:sp>
      <p:sp>
        <p:nvSpPr>
          <p:cNvPr id="6" name="Slide Number Placeholder 5"/>
          <p:cNvSpPr>
            <a:spLocks noGrp="1"/>
          </p:cNvSpPr>
          <p:nvPr>
            <p:ph type="sldNum" sz="quarter" idx="12"/>
          </p:nvPr>
        </p:nvSpPr>
        <p:spPr/>
        <p:txBody>
          <a:bodyPr/>
          <a:lstStyle/>
          <a:p>
            <a:pPr>
              <a:defRPr/>
            </a:pPr>
            <a:fld id="{ABD0C8C2-640E-450C-AD18-15D01774FFF9}" type="slidenum">
              <a:rPr lang="en-US"/>
              <a:pPr>
                <a:defRPr/>
              </a:pPr>
              <a:t>36</a:t>
            </a:fld>
            <a:endParaRPr lang="en-US"/>
          </a:p>
        </p:txBody>
      </p:sp>
      <p:sp>
        <p:nvSpPr>
          <p:cNvPr id="2" name="Title 1"/>
          <p:cNvSpPr>
            <a:spLocks noGrp="1"/>
          </p:cNvSpPr>
          <p:nvPr>
            <p:ph type="title"/>
          </p:nvPr>
        </p:nvSpPr>
        <p:spPr/>
        <p:txBody>
          <a:bodyPr rtlCol="0">
            <a:normAutofit/>
          </a:bodyPr>
          <a:lstStyle/>
          <a:p>
            <a:pPr>
              <a:defRPr/>
            </a:pPr>
            <a:r>
              <a:rPr lang="en-US" dirty="0"/>
              <a:t>Systems Development Methods </a:t>
            </a:r>
            <a:r>
              <a:rPr lang="en-US" sz="1300" dirty="0"/>
              <a:t>(Cont.)</a:t>
            </a:r>
            <a:endParaRPr lang="en-US" dirty="0" smtClean="0"/>
          </a:p>
        </p:txBody>
      </p:sp>
    </p:spTree>
    <p:extLst>
      <p:ext uri="{BB962C8B-B14F-4D97-AF65-F5344CB8AC3E}">
        <p14:creationId xmlns:p14="http://schemas.microsoft.com/office/powerpoint/2010/main" val="31235376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Placeholder 2"/>
          <p:cNvSpPr>
            <a:spLocks noGrp="1"/>
          </p:cNvSpPr>
          <p:nvPr>
            <p:ph idx="1"/>
          </p:nvPr>
        </p:nvSpPr>
        <p:spPr/>
        <p:txBody>
          <a:bodyPr/>
          <a:lstStyle/>
          <a:p>
            <a:r>
              <a:rPr lang="en-US" b="1" dirty="0" smtClean="0"/>
              <a:t>Systems Implementation</a:t>
            </a:r>
          </a:p>
          <a:p>
            <a:pPr lvl="2" eaLnBrk="1" hangingPunct="1"/>
            <a:r>
              <a:rPr lang="en-US" dirty="0" smtClean="0"/>
              <a:t>New system is constructed</a:t>
            </a:r>
          </a:p>
          <a:p>
            <a:pPr lvl="2" eaLnBrk="1" hangingPunct="1"/>
            <a:r>
              <a:rPr lang="en-US" dirty="0" smtClean="0"/>
              <a:t>Programs are written and tested</a:t>
            </a:r>
          </a:p>
          <a:p>
            <a:pPr lvl="2" eaLnBrk="1" hangingPunct="1"/>
            <a:r>
              <a:rPr lang="en-US" dirty="0" smtClean="0"/>
              <a:t>System is installed</a:t>
            </a:r>
          </a:p>
          <a:p>
            <a:pPr lvl="2" eaLnBrk="1" hangingPunct="1"/>
            <a:r>
              <a:rPr lang="en-US" dirty="0" smtClean="0"/>
              <a:t>Deliverable is a completely functioning and documented information system</a:t>
            </a:r>
          </a:p>
          <a:p>
            <a:r>
              <a:rPr lang="en-US" b="1" dirty="0" smtClean="0"/>
              <a:t>Systems Support and Security</a:t>
            </a:r>
          </a:p>
          <a:p>
            <a:pPr lvl="2" eaLnBrk="1" hangingPunct="1"/>
            <a:r>
              <a:rPr lang="en-US" dirty="0" smtClean="0"/>
              <a:t>A well-designed system must be secure, reliable, maintainable, and scalable</a:t>
            </a:r>
          </a:p>
          <a:p>
            <a:pPr lvl="2" eaLnBrk="1" hangingPunct="1"/>
            <a:r>
              <a:rPr lang="en-US" dirty="0" smtClean="0"/>
              <a:t>Most information systems need to be updated significantly or replaced after several years of operation</a:t>
            </a:r>
          </a:p>
        </p:txBody>
      </p:sp>
      <p:sp>
        <p:nvSpPr>
          <p:cNvPr id="6" name="Slide Number Placeholder 5"/>
          <p:cNvSpPr>
            <a:spLocks noGrp="1"/>
          </p:cNvSpPr>
          <p:nvPr>
            <p:ph type="sldNum" sz="quarter" idx="12"/>
          </p:nvPr>
        </p:nvSpPr>
        <p:spPr/>
        <p:txBody>
          <a:bodyPr/>
          <a:lstStyle/>
          <a:p>
            <a:pPr>
              <a:defRPr/>
            </a:pPr>
            <a:fld id="{56606C46-9134-4B1F-BA0C-9C627178FB47}" type="slidenum">
              <a:rPr lang="en-US"/>
              <a:pPr>
                <a:defRPr/>
              </a:pPr>
              <a:t>37</a:t>
            </a:fld>
            <a:endParaRPr lang="en-US"/>
          </a:p>
        </p:txBody>
      </p:sp>
      <p:sp>
        <p:nvSpPr>
          <p:cNvPr id="2" name="Title 1"/>
          <p:cNvSpPr>
            <a:spLocks noGrp="1"/>
          </p:cNvSpPr>
          <p:nvPr>
            <p:ph type="title"/>
          </p:nvPr>
        </p:nvSpPr>
        <p:spPr/>
        <p:txBody>
          <a:bodyPr rtlCol="0">
            <a:normAutofit/>
          </a:bodyPr>
          <a:lstStyle/>
          <a:p>
            <a:pPr>
              <a:defRPr/>
            </a:pPr>
            <a:r>
              <a:rPr lang="en-US" dirty="0"/>
              <a:t>Systems Development Methods </a:t>
            </a:r>
            <a:r>
              <a:rPr lang="en-US" sz="1300" dirty="0"/>
              <a:t>(Cont.)</a:t>
            </a:r>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4004" y="2286000"/>
            <a:ext cx="4547596"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2" name="Text Placeholder 2"/>
          <p:cNvSpPr>
            <a:spLocks noGrp="1"/>
          </p:cNvSpPr>
          <p:nvPr>
            <p:ph idx="1"/>
          </p:nvPr>
        </p:nvSpPr>
        <p:spPr>
          <a:xfrm>
            <a:off x="329204" y="1524000"/>
            <a:ext cx="8229600" cy="4525963"/>
          </a:xfrm>
        </p:spPr>
        <p:txBody>
          <a:bodyPr>
            <a:normAutofit lnSpcReduction="10000"/>
          </a:bodyPr>
          <a:lstStyle/>
          <a:p>
            <a:r>
              <a:rPr lang="en-US" b="1" dirty="0" smtClean="0"/>
              <a:t>Object-Oriented Analysis</a:t>
            </a:r>
          </a:p>
          <a:p>
            <a:pPr lvl="2" eaLnBrk="1" hangingPunct="1"/>
            <a:r>
              <a:rPr lang="en-US" dirty="0" smtClean="0"/>
              <a:t>Combines data and the processes that act on the data into things called objects</a:t>
            </a:r>
          </a:p>
          <a:p>
            <a:pPr lvl="2" eaLnBrk="1" hangingPunct="1"/>
            <a:r>
              <a:rPr lang="en-US" dirty="0" smtClean="0"/>
              <a:t>Objects are members of a </a:t>
            </a:r>
            <a:br>
              <a:rPr lang="en-US" dirty="0" smtClean="0"/>
            </a:br>
            <a:r>
              <a:rPr lang="en-US" dirty="0" smtClean="0"/>
              <a:t>class, which is a collection</a:t>
            </a:r>
            <a:br>
              <a:rPr lang="en-US" dirty="0" smtClean="0"/>
            </a:br>
            <a:r>
              <a:rPr lang="en-US" dirty="0" smtClean="0"/>
              <a:t>of similar objects</a:t>
            </a:r>
          </a:p>
          <a:p>
            <a:pPr lvl="2" eaLnBrk="1" hangingPunct="1"/>
            <a:r>
              <a:rPr lang="en-US" dirty="0" smtClean="0"/>
              <a:t>Built-in processes, </a:t>
            </a:r>
            <a:br>
              <a:rPr lang="en-US" dirty="0" smtClean="0"/>
            </a:br>
            <a:r>
              <a:rPr lang="en-US" dirty="0" smtClean="0"/>
              <a:t>called methods, can </a:t>
            </a:r>
            <a:br>
              <a:rPr lang="en-US" dirty="0" smtClean="0"/>
            </a:br>
            <a:r>
              <a:rPr lang="en-US" dirty="0" smtClean="0"/>
              <a:t>change an object’s </a:t>
            </a:r>
            <a:br>
              <a:rPr lang="en-US" dirty="0" smtClean="0"/>
            </a:br>
            <a:r>
              <a:rPr lang="en-US" dirty="0" smtClean="0"/>
              <a:t>properties</a:t>
            </a:r>
          </a:p>
          <a:p>
            <a:pPr lvl="2" eaLnBrk="1" hangingPunct="1"/>
            <a:r>
              <a:rPr lang="en-US" dirty="0" smtClean="0"/>
              <a:t>O-O methodology</a:t>
            </a:r>
            <a:br>
              <a:rPr lang="en-US" dirty="0" smtClean="0"/>
            </a:br>
            <a:r>
              <a:rPr lang="en-US" dirty="0" smtClean="0"/>
              <a:t>provides easy transition </a:t>
            </a:r>
            <a:br>
              <a:rPr lang="en-US" dirty="0" smtClean="0"/>
            </a:br>
            <a:r>
              <a:rPr lang="en-US" dirty="0" smtClean="0"/>
              <a:t>to O-O programming </a:t>
            </a:r>
            <a:br>
              <a:rPr lang="en-US" dirty="0" smtClean="0"/>
            </a:br>
            <a:r>
              <a:rPr lang="en-US" dirty="0" smtClean="0"/>
              <a:t>languages like Java</a:t>
            </a:r>
          </a:p>
          <a:p>
            <a:pPr lvl="2" eaLnBrk="1" hangingPunct="1"/>
            <a:endParaRPr lang="en-US" dirty="0" smtClean="0"/>
          </a:p>
        </p:txBody>
      </p:sp>
      <p:sp>
        <p:nvSpPr>
          <p:cNvPr id="6" name="Slide Number Placeholder 5"/>
          <p:cNvSpPr>
            <a:spLocks noGrp="1"/>
          </p:cNvSpPr>
          <p:nvPr>
            <p:ph type="sldNum" sz="quarter" idx="12"/>
          </p:nvPr>
        </p:nvSpPr>
        <p:spPr/>
        <p:txBody>
          <a:bodyPr/>
          <a:lstStyle/>
          <a:p>
            <a:pPr>
              <a:defRPr/>
            </a:pPr>
            <a:fld id="{56606C46-9134-4B1F-BA0C-9C627178FB47}" type="slidenum">
              <a:rPr lang="en-US"/>
              <a:pPr>
                <a:defRPr/>
              </a:pPr>
              <a:t>38</a:t>
            </a:fld>
            <a:endParaRPr lang="en-US"/>
          </a:p>
        </p:txBody>
      </p:sp>
      <p:sp>
        <p:nvSpPr>
          <p:cNvPr id="2" name="Title 1"/>
          <p:cNvSpPr>
            <a:spLocks noGrp="1"/>
          </p:cNvSpPr>
          <p:nvPr>
            <p:ph type="title"/>
          </p:nvPr>
        </p:nvSpPr>
        <p:spPr/>
        <p:txBody>
          <a:bodyPr rtlCol="0">
            <a:normAutofit/>
          </a:bodyPr>
          <a:lstStyle/>
          <a:p>
            <a:pPr>
              <a:defRPr/>
            </a:pPr>
            <a:r>
              <a:rPr lang="en-US" dirty="0"/>
              <a:t>Systems Development Methods </a:t>
            </a:r>
            <a:r>
              <a:rPr lang="en-US" sz="1300" dirty="0"/>
              <a:t>(Cont.)</a:t>
            </a:r>
            <a:endParaRPr lang="en-US" dirty="0" smtClean="0"/>
          </a:p>
        </p:txBody>
      </p:sp>
      <p:sp>
        <p:nvSpPr>
          <p:cNvPr id="3" name="Rectangle 2"/>
          <p:cNvSpPr/>
          <p:nvPr/>
        </p:nvSpPr>
        <p:spPr>
          <a:xfrm>
            <a:off x="4444004" y="5790248"/>
            <a:ext cx="4395196" cy="1077218"/>
          </a:xfrm>
          <a:prstGeom prst="rect">
            <a:avLst/>
          </a:prstGeom>
        </p:spPr>
        <p:txBody>
          <a:bodyPr wrap="square">
            <a:spAutoFit/>
          </a:bodyPr>
          <a:lstStyle/>
          <a:p>
            <a:r>
              <a:rPr lang="en-US" sz="1600" b="1" dirty="0"/>
              <a:t>FIGURE 1-26 </a:t>
            </a:r>
            <a:r>
              <a:rPr lang="en-US" sz="1600" dirty="0"/>
              <a:t>The PERSON class includes INSTRUCTOR </a:t>
            </a:r>
            <a:r>
              <a:rPr lang="en-US" sz="1600" dirty="0" smtClean="0"/>
              <a:t>and STUDENT </a:t>
            </a:r>
            <a:r>
              <a:rPr lang="en-US" sz="1600" dirty="0"/>
              <a:t>objects, which have their own properties and inherited</a:t>
            </a:r>
          </a:p>
          <a:p>
            <a:r>
              <a:rPr lang="en-US" sz="1600" dirty="0"/>
              <a:t>properties.</a:t>
            </a:r>
          </a:p>
        </p:txBody>
      </p:sp>
    </p:spTree>
    <p:extLst>
      <p:ext uri="{BB962C8B-B14F-4D97-AF65-F5344CB8AC3E}">
        <p14:creationId xmlns:p14="http://schemas.microsoft.com/office/powerpoint/2010/main" val="41246778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Placeholder 2"/>
          <p:cNvSpPr>
            <a:spLocks noGrp="1"/>
          </p:cNvSpPr>
          <p:nvPr>
            <p:ph idx="1"/>
          </p:nvPr>
        </p:nvSpPr>
        <p:spPr>
          <a:xfrm>
            <a:off x="329204" y="1524000"/>
            <a:ext cx="8433796" cy="4525963"/>
          </a:xfrm>
        </p:spPr>
        <p:txBody>
          <a:bodyPr>
            <a:normAutofit lnSpcReduction="10000"/>
          </a:bodyPr>
          <a:lstStyle/>
          <a:p>
            <a:r>
              <a:rPr lang="en-US" b="1" dirty="0" smtClean="0"/>
              <a:t>Agile Methods</a:t>
            </a:r>
          </a:p>
          <a:p>
            <a:pPr lvl="2" eaLnBrk="1" hangingPunct="1"/>
            <a:r>
              <a:rPr lang="en-US" sz="2400" dirty="0" smtClean="0"/>
              <a:t>Newest development technique as </a:t>
            </a:r>
            <a:r>
              <a:rPr lang="en-US" sz="2400" dirty="0"/>
              <a:t>s</a:t>
            </a:r>
            <a:r>
              <a:rPr lang="en-US" sz="2400" dirty="0" smtClean="0"/>
              <a:t>ystems are developed incrementally</a:t>
            </a:r>
          </a:p>
          <a:p>
            <a:pPr lvl="2" eaLnBrk="1" hangingPunct="1"/>
            <a:r>
              <a:rPr lang="en-US" sz="2400" dirty="0" smtClean="0"/>
              <a:t>A series of prototypes are built and adjusted to meet user requirements</a:t>
            </a:r>
          </a:p>
          <a:p>
            <a:pPr lvl="2" eaLnBrk="1" hangingPunct="1"/>
            <a:r>
              <a:rPr lang="en-US" sz="2400" dirty="0" smtClean="0"/>
              <a:t>As the process continues, developers revise, extend, and merge earlier versions into the final product</a:t>
            </a:r>
          </a:p>
          <a:p>
            <a:pPr lvl="2" eaLnBrk="1" hangingPunct="1"/>
            <a:r>
              <a:rPr lang="en-US" sz="2400" dirty="0" smtClean="0"/>
              <a:t>Agile method emphasizes continuous feedback</a:t>
            </a:r>
          </a:p>
          <a:p>
            <a:pPr lvl="3"/>
            <a:r>
              <a:rPr lang="en-US" dirty="0"/>
              <a:t>Iterative development</a:t>
            </a:r>
          </a:p>
          <a:p>
            <a:pPr lvl="1"/>
            <a:r>
              <a:rPr lang="en-US" dirty="0"/>
              <a:t>Agile community has published the Agile Manifesto</a:t>
            </a:r>
          </a:p>
          <a:p>
            <a:pPr lvl="1"/>
            <a:r>
              <a:rPr lang="en-US" dirty="0"/>
              <a:t>Spiral model</a:t>
            </a:r>
          </a:p>
          <a:p>
            <a:pPr lvl="2" eaLnBrk="1" hangingPunct="1"/>
            <a:endParaRPr lang="en-US" sz="2400" dirty="0" smtClean="0"/>
          </a:p>
          <a:p>
            <a:pPr lvl="2" eaLnBrk="1" hangingPunct="1"/>
            <a:endParaRPr lang="en-US" dirty="0" smtClean="0"/>
          </a:p>
        </p:txBody>
      </p:sp>
      <p:sp>
        <p:nvSpPr>
          <p:cNvPr id="6" name="Slide Number Placeholder 5"/>
          <p:cNvSpPr>
            <a:spLocks noGrp="1"/>
          </p:cNvSpPr>
          <p:nvPr>
            <p:ph type="sldNum" sz="quarter" idx="12"/>
          </p:nvPr>
        </p:nvSpPr>
        <p:spPr/>
        <p:txBody>
          <a:bodyPr/>
          <a:lstStyle/>
          <a:p>
            <a:pPr>
              <a:defRPr/>
            </a:pPr>
            <a:fld id="{56606C46-9134-4B1F-BA0C-9C627178FB47}" type="slidenum">
              <a:rPr lang="en-US"/>
              <a:pPr>
                <a:defRPr/>
              </a:pPr>
              <a:t>39</a:t>
            </a:fld>
            <a:endParaRPr lang="en-US"/>
          </a:p>
        </p:txBody>
      </p:sp>
      <p:sp>
        <p:nvSpPr>
          <p:cNvPr id="2" name="Title 1"/>
          <p:cNvSpPr>
            <a:spLocks noGrp="1"/>
          </p:cNvSpPr>
          <p:nvPr>
            <p:ph type="title"/>
          </p:nvPr>
        </p:nvSpPr>
        <p:spPr/>
        <p:txBody>
          <a:bodyPr rtlCol="0">
            <a:normAutofit/>
          </a:bodyPr>
          <a:lstStyle/>
          <a:p>
            <a:pPr>
              <a:defRPr/>
            </a:pPr>
            <a:r>
              <a:rPr lang="en-US" dirty="0"/>
              <a:t>Systems Development Methods </a:t>
            </a:r>
            <a:r>
              <a:rPr lang="en-US" sz="1300" dirty="0"/>
              <a:t>(Cont.)</a:t>
            </a:r>
            <a:endParaRPr lang="en-US" dirty="0" smtClean="0"/>
          </a:p>
        </p:txBody>
      </p:sp>
    </p:spTree>
    <p:extLst>
      <p:ext uri="{BB962C8B-B14F-4D97-AF65-F5344CB8AC3E}">
        <p14:creationId xmlns:p14="http://schemas.microsoft.com/office/powerpoint/2010/main" val="1305111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half" idx="1"/>
          </p:nvPr>
        </p:nvSpPr>
        <p:spPr>
          <a:xfrm>
            <a:off x="23191" y="1521867"/>
            <a:ext cx="4038600" cy="4525963"/>
          </a:xfrm>
        </p:spPr>
        <p:txBody>
          <a:bodyPr rtlCol="0">
            <a:normAutofit fontScale="85000" lnSpcReduction="10000"/>
          </a:bodyPr>
          <a:lstStyle/>
          <a:p>
            <a:pPr eaLnBrk="1" fontAlgn="auto" hangingPunct="1">
              <a:spcAft>
                <a:spcPts val="0"/>
              </a:spcAft>
              <a:buFont typeface="Arial" pitchFamily="34" charset="0"/>
              <a:buChar char="•"/>
              <a:defRPr/>
            </a:pPr>
            <a:r>
              <a:rPr lang="en-US" dirty="0" smtClean="0"/>
              <a:t>Companies use information as a weapon in the battle</a:t>
            </a:r>
          </a:p>
          <a:p>
            <a:pPr lvl="1">
              <a:buFont typeface="Arial" pitchFamily="34" charset="0"/>
              <a:buChar char="•"/>
              <a:defRPr/>
            </a:pPr>
            <a:r>
              <a:rPr lang="en-US" dirty="0" smtClean="0"/>
              <a:t> to increase productivity, </a:t>
            </a:r>
          </a:p>
          <a:p>
            <a:pPr lvl="1">
              <a:buFont typeface="Arial" pitchFamily="34" charset="0"/>
              <a:buChar char="•"/>
              <a:defRPr/>
            </a:pPr>
            <a:r>
              <a:rPr lang="en-US" dirty="0" smtClean="0"/>
              <a:t>deliver quality products and services, </a:t>
            </a:r>
          </a:p>
          <a:p>
            <a:pPr lvl="1">
              <a:buFont typeface="Arial" pitchFamily="34" charset="0"/>
              <a:buChar char="•"/>
              <a:defRPr/>
            </a:pPr>
            <a:r>
              <a:rPr lang="en-US" dirty="0" smtClean="0"/>
              <a:t>maintain customer loyalty, and </a:t>
            </a:r>
          </a:p>
          <a:p>
            <a:pPr lvl="1">
              <a:buFont typeface="Arial" pitchFamily="34" charset="0"/>
              <a:buChar char="•"/>
              <a:defRPr/>
            </a:pPr>
            <a:r>
              <a:rPr lang="en-US" dirty="0" smtClean="0"/>
              <a:t>make sound decisions </a:t>
            </a:r>
          </a:p>
          <a:p>
            <a:pPr eaLnBrk="1" fontAlgn="auto" hangingPunct="1">
              <a:spcAft>
                <a:spcPts val="0"/>
              </a:spcAft>
              <a:buFont typeface="Arial" pitchFamily="34" charset="0"/>
              <a:buChar char="•"/>
              <a:defRPr/>
            </a:pPr>
            <a:r>
              <a:rPr lang="en-US" dirty="0" smtClean="0"/>
              <a:t>Information technology can mean the difference between success and failure</a:t>
            </a:r>
          </a:p>
        </p:txBody>
      </p:sp>
      <p:sp>
        <p:nvSpPr>
          <p:cNvPr id="6" name="Slide Number Placeholder 5"/>
          <p:cNvSpPr>
            <a:spLocks noGrp="1"/>
          </p:cNvSpPr>
          <p:nvPr>
            <p:ph type="sldNum" sz="quarter" idx="12"/>
          </p:nvPr>
        </p:nvSpPr>
        <p:spPr/>
        <p:txBody>
          <a:bodyPr/>
          <a:lstStyle/>
          <a:p>
            <a:pPr>
              <a:defRPr/>
            </a:pPr>
            <a:fld id="{98EA92CD-D419-4283-9BBC-2F82B51D8DB9}" type="slidenum">
              <a:rPr lang="en-US"/>
              <a:pPr>
                <a:defRPr/>
              </a:pPr>
              <a:t>4</a:t>
            </a:fld>
            <a:endParaRPr lang="en-US"/>
          </a:p>
        </p:txBody>
      </p:sp>
      <p:sp>
        <p:nvSpPr>
          <p:cNvPr id="18433" name="Title 1"/>
          <p:cNvSpPr>
            <a:spLocks noGrp="1"/>
          </p:cNvSpPr>
          <p:nvPr>
            <p:ph type="title"/>
          </p:nvPr>
        </p:nvSpPr>
        <p:spPr/>
        <p:txBody>
          <a:bodyPr/>
          <a:lstStyle/>
          <a:p>
            <a:pPr eaLnBrk="1" hangingPunct="1"/>
            <a:r>
              <a:rPr lang="en-US" smtClean="0"/>
              <a:t>Introduction</a:t>
            </a: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2890" y="381000"/>
            <a:ext cx="4682569"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724400" y="5635645"/>
            <a:ext cx="4019550" cy="830997"/>
          </a:xfrm>
          <a:prstGeom prst="rect">
            <a:avLst/>
          </a:prstGeom>
        </p:spPr>
        <p:txBody>
          <a:bodyPr wrap="square">
            <a:spAutoFit/>
          </a:bodyPr>
          <a:lstStyle/>
          <a:p>
            <a:r>
              <a:rPr lang="en-US" sz="1600" b="1" dirty="0"/>
              <a:t>FIGURE 1-1 </a:t>
            </a:r>
            <a:r>
              <a:rPr lang="en-US" sz="1600" dirty="0"/>
              <a:t>These headlines show the enormous impact </a:t>
            </a:r>
            <a:r>
              <a:rPr lang="en-US" sz="1600" dirty="0" smtClean="0"/>
              <a:t>of information </a:t>
            </a:r>
            <a:r>
              <a:rPr lang="en-US" sz="1600" dirty="0"/>
              <a:t>technology on our lives.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Placeholder 2"/>
          <p:cNvSpPr>
            <a:spLocks noGrp="1"/>
          </p:cNvSpPr>
          <p:nvPr>
            <p:ph idx="1"/>
          </p:nvPr>
        </p:nvSpPr>
        <p:spPr/>
        <p:txBody>
          <a:bodyPr/>
          <a:lstStyle/>
          <a:p>
            <a:pPr eaLnBrk="1" hangingPunct="1"/>
            <a:r>
              <a:rPr lang="en-US" smtClean="0"/>
              <a:t>Agile Methods</a:t>
            </a:r>
          </a:p>
          <a:p>
            <a:pPr lvl="1" eaLnBrk="1" hangingPunct="1"/>
            <a:r>
              <a:rPr lang="en-US" smtClean="0"/>
              <a:t>Agile process determines the end result</a:t>
            </a:r>
          </a:p>
          <a:p>
            <a:pPr lvl="1" eaLnBrk="1" hangingPunct="1"/>
            <a:r>
              <a:rPr lang="en-US" smtClean="0"/>
              <a:t>Other adaptive variations and related methods exist</a:t>
            </a:r>
          </a:p>
          <a:p>
            <a:pPr lvl="1" eaLnBrk="1" hangingPunct="1"/>
            <a:r>
              <a:rPr lang="en-US" smtClean="0"/>
              <a:t>Two examples are Scrum and Extreme Programming (XP)</a:t>
            </a:r>
          </a:p>
          <a:p>
            <a:pPr lvl="1" eaLnBrk="1" hangingPunct="1"/>
            <a:r>
              <a:rPr lang="en-US" smtClean="0"/>
              <a:t>Analysts should understand the pros and cons of any approach before selecting a development method</a:t>
            </a:r>
          </a:p>
        </p:txBody>
      </p:sp>
      <p:sp>
        <p:nvSpPr>
          <p:cNvPr id="6" name="Slide Number Placeholder 5"/>
          <p:cNvSpPr>
            <a:spLocks noGrp="1"/>
          </p:cNvSpPr>
          <p:nvPr>
            <p:ph type="sldNum" sz="quarter" idx="12"/>
          </p:nvPr>
        </p:nvSpPr>
        <p:spPr/>
        <p:txBody>
          <a:bodyPr/>
          <a:lstStyle/>
          <a:p>
            <a:pPr>
              <a:defRPr/>
            </a:pPr>
            <a:fld id="{8E8E0209-5DCA-477C-9BA2-C2D75A3342B5}" type="slidenum">
              <a:rPr lang="en-US"/>
              <a:pPr>
                <a:defRPr/>
              </a:pPr>
              <a:t>40</a:t>
            </a:fld>
            <a:endParaRPr lang="en-US"/>
          </a:p>
        </p:txBody>
      </p:sp>
      <p:sp>
        <p:nvSpPr>
          <p:cNvPr id="2" name="Title 1"/>
          <p:cNvSpPr>
            <a:spLocks noGrp="1"/>
          </p:cNvSpPr>
          <p:nvPr>
            <p:ph type="title"/>
          </p:nvPr>
        </p:nvSpPr>
        <p:spPr/>
        <p:txBody>
          <a:bodyPr rtlCol="0">
            <a:normAutofit/>
          </a:bodyPr>
          <a:lstStyle/>
          <a:p>
            <a:pPr>
              <a:defRPr/>
            </a:pPr>
            <a:r>
              <a:rPr lang="en-US" dirty="0"/>
              <a:t>Systems Development Methods </a:t>
            </a:r>
            <a:r>
              <a:rPr lang="en-US" sz="1300" dirty="0"/>
              <a:t>(Cont.)</a:t>
            </a:r>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Placeholder 2"/>
          <p:cNvSpPr>
            <a:spLocks noGrp="1"/>
          </p:cNvSpPr>
          <p:nvPr>
            <p:ph idx="1"/>
          </p:nvPr>
        </p:nvSpPr>
        <p:spPr>
          <a:xfrm>
            <a:off x="329204" y="1524000"/>
            <a:ext cx="8229600" cy="4525963"/>
          </a:xfrm>
        </p:spPr>
        <p:txBody>
          <a:bodyPr>
            <a:normAutofit/>
          </a:bodyPr>
          <a:lstStyle/>
          <a:p>
            <a:r>
              <a:rPr lang="en-US" b="1" dirty="0" smtClean="0"/>
              <a:t>Other Development Methods</a:t>
            </a:r>
          </a:p>
          <a:p>
            <a:pPr marL="594360" lvl="4" indent="-256032">
              <a:spcBef>
                <a:spcPts val="400"/>
              </a:spcBef>
              <a:buClr>
                <a:schemeClr val="accent1"/>
              </a:buClr>
              <a:buSzPct val="68000"/>
              <a:buFont typeface="Wingdings 3"/>
              <a:buChar char=""/>
            </a:pPr>
            <a:r>
              <a:rPr lang="en-US" sz="2100" dirty="0" smtClean="0"/>
              <a:t>Teams </a:t>
            </a:r>
            <a:r>
              <a:rPr lang="en-US" sz="2100" dirty="0"/>
              <a:t>consists of IT staff, users, and managers</a:t>
            </a:r>
          </a:p>
          <a:p>
            <a:pPr lvl="2" eaLnBrk="1" hangingPunct="1"/>
            <a:r>
              <a:rPr lang="en-US" sz="2400" dirty="0" smtClean="0"/>
              <a:t>joint application development (JAD)</a:t>
            </a:r>
          </a:p>
          <a:p>
            <a:pPr lvl="3"/>
            <a:r>
              <a:rPr lang="en-US" sz="2200" dirty="0" smtClean="0"/>
              <a:t>Focuses on team-based fact-finding</a:t>
            </a:r>
          </a:p>
          <a:p>
            <a:pPr lvl="2" eaLnBrk="1" hangingPunct="1"/>
            <a:r>
              <a:rPr lang="en-US" sz="2400" dirty="0" smtClean="0"/>
              <a:t>Rapid application development (RAD)</a:t>
            </a:r>
          </a:p>
          <a:p>
            <a:pPr lvl="3"/>
            <a:r>
              <a:rPr lang="en-US" sz="2200" dirty="0" smtClean="0"/>
              <a:t>A compressed version of the entire development process</a:t>
            </a:r>
          </a:p>
          <a:p>
            <a:pPr lvl="2" eaLnBrk="1" hangingPunct="1"/>
            <a:endParaRPr lang="en-US" dirty="0" smtClean="0"/>
          </a:p>
        </p:txBody>
      </p:sp>
      <p:sp>
        <p:nvSpPr>
          <p:cNvPr id="6" name="Slide Number Placeholder 5"/>
          <p:cNvSpPr>
            <a:spLocks noGrp="1"/>
          </p:cNvSpPr>
          <p:nvPr>
            <p:ph type="sldNum" sz="quarter" idx="12"/>
          </p:nvPr>
        </p:nvSpPr>
        <p:spPr/>
        <p:txBody>
          <a:bodyPr/>
          <a:lstStyle/>
          <a:p>
            <a:pPr>
              <a:defRPr/>
            </a:pPr>
            <a:fld id="{56606C46-9134-4B1F-BA0C-9C627178FB47}" type="slidenum">
              <a:rPr lang="en-US"/>
              <a:pPr>
                <a:defRPr/>
              </a:pPr>
              <a:t>41</a:t>
            </a:fld>
            <a:endParaRPr lang="en-US"/>
          </a:p>
        </p:txBody>
      </p:sp>
      <p:sp>
        <p:nvSpPr>
          <p:cNvPr id="2" name="Title 1"/>
          <p:cNvSpPr>
            <a:spLocks noGrp="1"/>
          </p:cNvSpPr>
          <p:nvPr>
            <p:ph type="title"/>
          </p:nvPr>
        </p:nvSpPr>
        <p:spPr/>
        <p:txBody>
          <a:bodyPr rtlCol="0">
            <a:normAutofit/>
          </a:bodyPr>
          <a:lstStyle/>
          <a:p>
            <a:pPr>
              <a:defRPr/>
            </a:pPr>
            <a:r>
              <a:rPr lang="en-US" dirty="0"/>
              <a:t>Systems Development Methods </a:t>
            </a:r>
            <a:r>
              <a:rPr lang="en-US" sz="1300" dirty="0"/>
              <a:t>(Cont.)</a:t>
            </a:r>
            <a:endParaRPr lang="en-US" dirty="0" smtClean="0"/>
          </a:p>
        </p:txBody>
      </p:sp>
    </p:spTree>
    <p:extLst>
      <p:ext uri="{BB962C8B-B14F-4D97-AF65-F5344CB8AC3E}">
        <p14:creationId xmlns:p14="http://schemas.microsoft.com/office/powerpoint/2010/main" val="2819259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Placeholder 2"/>
          <p:cNvSpPr>
            <a:spLocks noGrp="1"/>
          </p:cNvSpPr>
          <p:nvPr>
            <p:ph idx="1"/>
          </p:nvPr>
        </p:nvSpPr>
        <p:spPr/>
        <p:txBody>
          <a:bodyPr/>
          <a:lstStyle/>
          <a:p>
            <a:pPr eaLnBrk="1" hangingPunct="1"/>
            <a:r>
              <a:rPr lang="en-US" dirty="0" smtClean="0"/>
              <a:t>Develop a project plan</a:t>
            </a:r>
          </a:p>
          <a:p>
            <a:pPr eaLnBrk="1" hangingPunct="1"/>
            <a:r>
              <a:rPr lang="en-US" dirty="0" smtClean="0"/>
              <a:t>Involve users and listen carefully to them</a:t>
            </a:r>
          </a:p>
          <a:p>
            <a:pPr eaLnBrk="1" hangingPunct="1"/>
            <a:r>
              <a:rPr lang="en-US" dirty="0" smtClean="0"/>
              <a:t>Use project management tools to identify tasks and milestones</a:t>
            </a:r>
          </a:p>
          <a:p>
            <a:pPr eaLnBrk="1" hangingPunct="1"/>
            <a:r>
              <a:rPr lang="en-US" dirty="0" smtClean="0"/>
              <a:t>Develop accurate cost and benefit information</a:t>
            </a:r>
          </a:p>
          <a:p>
            <a:pPr eaLnBrk="1" hangingPunct="1"/>
            <a:r>
              <a:rPr lang="en-US" dirty="0" smtClean="0"/>
              <a:t>Remain flexible</a:t>
            </a:r>
          </a:p>
        </p:txBody>
      </p:sp>
      <p:sp>
        <p:nvSpPr>
          <p:cNvPr id="6" name="Slide Number Placeholder 5"/>
          <p:cNvSpPr>
            <a:spLocks noGrp="1"/>
          </p:cNvSpPr>
          <p:nvPr>
            <p:ph type="sldNum" sz="quarter" idx="12"/>
          </p:nvPr>
        </p:nvSpPr>
        <p:spPr/>
        <p:txBody>
          <a:bodyPr/>
          <a:lstStyle/>
          <a:p>
            <a:pPr>
              <a:defRPr/>
            </a:pPr>
            <a:fld id="{5115DD0B-709F-4D72-A100-A7A98C0AD205}" type="slidenum">
              <a:rPr lang="en-US"/>
              <a:pPr>
                <a:defRPr/>
              </a:pPr>
              <a:t>42</a:t>
            </a:fld>
            <a:endParaRPr lang="en-US"/>
          </a:p>
        </p:txBody>
      </p:sp>
      <p:sp>
        <p:nvSpPr>
          <p:cNvPr id="52225" name="Title 1"/>
          <p:cNvSpPr>
            <a:spLocks noGrp="1"/>
          </p:cNvSpPr>
          <p:nvPr>
            <p:ph type="title"/>
          </p:nvPr>
        </p:nvSpPr>
        <p:spPr/>
        <p:txBody>
          <a:bodyPr>
            <a:normAutofit/>
          </a:bodyPr>
          <a:lstStyle/>
          <a:p>
            <a:r>
              <a:rPr lang="en-US" dirty="0"/>
              <a:t>Systems Development Methods </a:t>
            </a:r>
            <a:r>
              <a:rPr lang="en-US" sz="1300" dirty="0"/>
              <a:t>(Cont.)</a:t>
            </a:r>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FDBA22A-8A1F-405A-BF0D-C84DDF89E168}" type="slidenum">
              <a:rPr lang="en-US"/>
              <a:pPr>
                <a:defRPr/>
              </a:pPr>
              <a:t>43</a:t>
            </a:fld>
            <a:endParaRPr lang="en-US"/>
          </a:p>
        </p:txBody>
      </p:sp>
      <p:sp>
        <p:nvSpPr>
          <p:cNvPr id="2" name="Title 1"/>
          <p:cNvSpPr>
            <a:spLocks noGrp="1"/>
          </p:cNvSpPr>
          <p:nvPr>
            <p:ph type="title"/>
          </p:nvPr>
        </p:nvSpPr>
        <p:spPr>
          <a:xfrm>
            <a:off x="0" y="274638"/>
            <a:ext cx="9144000" cy="1143000"/>
          </a:xfrm>
        </p:spPr>
        <p:txBody>
          <a:bodyPr rtlCol="0">
            <a:noAutofit/>
          </a:bodyPr>
          <a:lstStyle/>
          <a:p>
            <a:pPr eaLnBrk="1" fontAlgn="auto" hangingPunct="1">
              <a:spcAft>
                <a:spcPts val="0"/>
              </a:spcAft>
              <a:defRPr/>
            </a:pPr>
            <a:r>
              <a:rPr lang="en-US" sz="3500" dirty="0" smtClean="0"/>
              <a:t>The Information Technology Department</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524000"/>
            <a:ext cx="8686800" cy="23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90500" y="3848937"/>
            <a:ext cx="8763000" cy="584775"/>
          </a:xfrm>
          <a:prstGeom prst="rect">
            <a:avLst/>
          </a:prstGeom>
        </p:spPr>
        <p:txBody>
          <a:bodyPr wrap="square">
            <a:spAutoFit/>
          </a:bodyPr>
          <a:lstStyle/>
          <a:p>
            <a:r>
              <a:rPr lang="en-US" sz="1600" b="1" dirty="0"/>
              <a:t>FIGURE 1-29 </a:t>
            </a:r>
            <a:r>
              <a:rPr lang="en-US" sz="1600" dirty="0"/>
              <a:t>Depending on its size, an IT department might have separate organizational units for these functions, or they might </a:t>
            </a:r>
            <a:r>
              <a:rPr lang="en-US" sz="1600" dirty="0" smtClean="0"/>
              <a:t>be combined </a:t>
            </a:r>
            <a:r>
              <a:rPr lang="en-US" sz="1600" dirty="0"/>
              <a:t>into a smaller number of teams.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a:bodyPr>
          <a:lstStyle/>
          <a:p>
            <a:pPr marL="109728" indent="0" eaLnBrk="1" fontAlgn="auto" hangingPunct="1">
              <a:spcAft>
                <a:spcPts val="0"/>
              </a:spcAft>
              <a:buNone/>
              <a:defRPr/>
            </a:pPr>
            <a:r>
              <a:rPr lang="en-US" b="1" dirty="0" smtClean="0"/>
              <a:t>Application Development</a:t>
            </a:r>
          </a:p>
          <a:p>
            <a:pPr lvl="1" eaLnBrk="1" fontAlgn="auto" hangingPunct="1">
              <a:spcAft>
                <a:spcPts val="0"/>
              </a:spcAft>
              <a:buFont typeface="Arial" pitchFamily="34" charset="0"/>
              <a:buChar char="–"/>
              <a:defRPr/>
            </a:pPr>
            <a:r>
              <a:rPr lang="en-US" dirty="0" smtClean="0"/>
              <a:t>Systems are developed by teams consisting of users, managers, and IT staff members</a:t>
            </a:r>
          </a:p>
          <a:p>
            <a:pPr eaLnBrk="1" fontAlgn="auto" hangingPunct="1">
              <a:spcAft>
                <a:spcPts val="0"/>
              </a:spcAft>
              <a:buFont typeface="Arial" pitchFamily="34" charset="0"/>
              <a:buChar char="•"/>
              <a:defRPr/>
            </a:pPr>
            <a:r>
              <a:rPr lang="en-US" dirty="0"/>
              <a:t>Knowledge, Skills, and Education</a:t>
            </a:r>
          </a:p>
          <a:p>
            <a:pPr lvl="1" eaLnBrk="1" fontAlgn="auto" hangingPunct="1">
              <a:spcAft>
                <a:spcPts val="0"/>
              </a:spcAft>
              <a:buFont typeface="Arial" pitchFamily="34" charset="0"/>
              <a:buChar char="•"/>
              <a:defRPr/>
            </a:pPr>
            <a:r>
              <a:rPr lang="en-US" dirty="0" smtClean="0"/>
              <a:t>Need </a:t>
            </a:r>
            <a:r>
              <a:rPr lang="en-US" dirty="0"/>
              <a:t>technical knowledge, strong oral and written communication </a:t>
            </a:r>
            <a:r>
              <a:rPr lang="en-US" dirty="0" smtClean="0"/>
              <a:t>skills </a:t>
            </a:r>
            <a:r>
              <a:rPr lang="en-US" dirty="0"/>
              <a:t>and analytic ability, an understanding of  business operations, and critical thinking skills</a:t>
            </a:r>
          </a:p>
          <a:p>
            <a:pPr eaLnBrk="1" fontAlgn="auto" hangingPunct="1">
              <a:spcAft>
                <a:spcPts val="0"/>
              </a:spcAft>
              <a:buFont typeface="Arial" pitchFamily="34" charset="0"/>
              <a:buChar char="•"/>
              <a:defRPr/>
            </a:pPr>
            <a:r>
              <a:rPr lang="en-US" dirty="0" smtClean="0"/>
              <a:t>Certification</a:t>
            </a:r>
          </a:p>
          <a:p>
            <a:pPr lvl="1" eaLnBrk="1" fontAlgn="auto" hangingPunct="1">
              <a:spcAft>
                <a:spcPts val="0"/>
              </a:spcAft>
              <a:buFont typeface="Arial" pitchFamily="34" charset="0"/>
              <a:buChar char="–"/>
              <a:defRPr/>
            </a:pPr>
            <a:r>
              <a:rPr lang="en-US" dirty="0" smtClean="0"/>
              <a:t>Important credential</a:t>
            </a:r>
          </a:p>
        </p:txBody>
      </p:sp>
      <p:sp>
        <p:nvSpPr>
          <p:cNvPr id="4" name="Slide Number Placeholder 3"/>
          <p:cNvSpPr>
            <a:spLocks noGrp="1"/>
          </p:cNvSpPr>
          <p:nvPr>
            <p:ph type="sldNum" sz="quarter" idx="12"/>
          </p:nvPr>
        </p:nvSpPr>
        <p:spPr/>
        <p:txBody>
          <a:bodyPr/>
          <a:lstStyle/>
          <a:p>
            <a:pPr>
              <a:defRPr/>
            </a:pPr>
            <a:fld id="{7EF850C6-D602-426F-B528-E29A6AF873CA}" type="slidenum">
              <a:rPr lang="en-US"/>
              <a:pPr>
                <a:defRPr/>
              </a:pPr>
              <a:t>44</a:t>
            </a:fld>
            <a:endParaRPr lang="en-US"/>
          </a:p>
        </p:txBody>
      </p:sp>
      <p:sp>
        <p:nvSpPr>
          <p:cNvPr id="54273" name="Title 1"/>
          <p:cNvSpPr>
            <a:spLocks noGrp="1"/>
          </p:cNvSpPr>
          <p:nvPr>
            <p:ph type="title"/>
          </p:nvPr>
        </p:nvSpPr>
        <p:spPr>
          <a:xfrm>
            <a:off x="0" y="274638"/>
            <a:ext cx="9144000" cy="1143000"/>
          </a:xfrm>
        </p:spPr>
        <p:txBody>
          <a:bodyPr>
            <a:normAutofit fontScale="90000"/>
          </a:bodyPr>
          <a:lstStyle/>
          <a:p>
            <a:r>
              <a:rPr lang="en-US" sz="3900" dirty="0"/>
              <a:t>The Information Technology </a:t>
            </a:r>
            <a:r>
              <a:rPr lang="en-US" sz="3900" dirty="0" smtClean="0"/>
              <a:t>Department </a:t>
            </a:r>
            <a:r>
              <a:rPr lang="en-US" sz="1300" dirty="0" smtClean="0"/>
              <a:t>(Cont.)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a:bodyPr>
          <a:lstStyle/>
          <a:p>
            <a:pPr marL="109728" indent="0" eaLnBrk="1" fontAlgn="auto" hangingPunct="1">
              <a:spcAft>
                <a:spcPts val="0"/>
              </a:spcAft>
              <a:buNone/>
              <a:defRPr/>
            </a:pPr>
            <a:r>
              <a:rPr lang="en-US" b="1" dirty="0" smtClean="0"/>
              <a:t>Application Development</a:t>
            </a:r>
          </a:p>
          <a:p>
            <a:pPr lvl="1" fontAlgn="auto">
              <a:spcAft>
                <a:spcPts val="0"/>
              </a:spcAft>
              <a:buFont typeface="Arial" pitchFamily="34" charset="0"/>
              <a:buChar char="•"/>
              <a:defRPr/>
            </a:pPr>
            <a:r>
              <a:rPr lang="en-US" dirty="0" smtClean="0"/>
              <a:t>Systems are developed by teams consisting of users, managers, and IT staff members</a:t>
            </a:r>
          </a:p>
          <a:p>
            <a:pPr marL="109728" indent="0" eaLnBrk="1" fontAlgn="auto" hangingPunct="1">
              <a:spcAft>
                <a:spcPts val="0"/>
              </a:spcAft>
              <a:buNone/>
              <a:defRPr/>
            </a:pPr>
            <a:r>
              <a:rPr lang="en-US" b="1" dirty="0"/>
              <a:t>Systems Support and Security</a:t>
            </a:r>
          </a:p>
          <a:p>
            <a:pPr lvl="1">
              <a:buFont typeface="Arial" pitchFamily="34" charset="0"/>
              <a:buChar char="•"/>
              <a:defRPr/>
            </a:pPr>
            <a:r>
              <a:rPr lang="en-US" dirty="0" smtClean="0"/>
              <a:t>Provides </a:t>
            </a:r>
            <a:r>
              <a:rPr lang="en-US" dirty="0"/>
              <a:t>vital protection and maintenance </a:t>
            </a:r>
            <a:r>
              <a:rPr lang="en-US" dirty="0" smtClean="0"/>
              <a:t>services</a:t>
            </a:r>
          </a:p>
          <a:p>
            <a:pPr marL="109728" indent="0">
              <a:buNone/>
              <a:defRPr/>
            </a:pPr>
            <a:r>
              <a:rPr lang="en-US" b="1" dirty="0" smtClean="0"/>
              <a:t>User Support</a:t>
            </a:r>
            <a:endParaRPr lang="en-US" b="1" dirty="0"/>
          </a:p>
          <a:p>
            <a:pPr lvl="1">
              <a:buFont typeface="Arial" pitchFamily="34" charset="0"/>
              <a:buChar char="•"/>
              <a:defRPr/>
            </a:pPr>
            <a:r>
              <a:rPr lang="en-US" dirty="0" smtClean="0"/>
              <a:t>Provides users with technical information, training, and productivity support</a:t>
            </a:r>
          </a:p>
        </p:txBody>
      </p:sp>
      <p:sp>
        <p:nvSpPr>
          <p:cNvPr id="4" name="Slide Number Placeholder 3"/>
          <p:cNvSpPr>
            <a:spLocks noGrp="1"/>
          </p:cNvSpPr>
          <p:nvPr>
            <p:ph type="sldNum" sz="quarter" idx="12"/>
          </p:nvPr>
        </p:nvSpPr>
        <p:spPr/>
        <p:txBody>
          <a:bodyPr/>
          <a:lstStyle/>
          <a:p>
            <a:pPr>
              <a:defRPr/>
            </a:pPr>
            <a:fld id="{7EF850C6-D602-426F-B528-E29A6AF873CA}" type="slidenum">
              <a:rPr lang="en-US"/>
              <a:pPr>
                <a:defRPr/>
              </a:pPr>
              <a:t>45</a:t>
            </a:fld>
            <a:endParaRPr lang="en-US"/>
          </a:p>
        </p:txBody>
      </p:sp>
      <p:sp>
        <p:nvSpPr>
          <p:cNvPr id="54273" name="Title 1"/>
          <p:cNvSpPr>
            <a:spLocks noGrp="1"/>
          </p:cNvSpPr>
          <p:nvPr>
            <p:ph type="title"/>
          </p:nvPr>
        </p:nvSpPr>
        <p:spPr>
          <a:xfrm>
            <a:off x="0" y="274638"/>
            <a:ext cx="9144000" cy="1143000"/>
          </a:xfrm>
        </p:spPr>
        <p:txBody>
          <a:bodyPr>
            <a:normAutofit fontScale="90000"/>
          </a:bodyPr>
          <a:lstStyle/>
          <a:p>
            <a:r>
              <a:rPr lang="en-US" sz="3900" dirty="0"/>
              <a:t>The Information Technology </a:t>
            </a:r>
            <a:r>
              <a:rPr lang="en-US" sz="3900" dirty="0" smtClean="0"/>
              <a:t>Department </a:t>
            </a:r>
            <a:r>
              <a:rPr lang="en-US" sz="1300" dirty="0" smtClean="0"/>
              <a:t>(Cont.)</a:t>
            </a:r>
          </a:p>
        </p:txBody>
      </p:sp>
    </p:spTree>
    <p:extLst>
      <p:ext uri="{BB962C8B-B14F-4D97-AF65-F5344CB8AC3E}">
        <p14:creationId xmlns:p14="http://schemas.microsoft.com/office/powerpoint/2010/main" val="9868507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fontScale="92500"/>
          </a:bodyPr>
          <a:lstStyle/>
          <a:p>
            <a:pPr marL="109728" indent="0" eaLnBrk="1" fontAlgn="auto" hangingPunct="1">
              <a:spcAft>
                <a:spcPts val="0"/>
              </a:spcAft>
              <a:buNone/>
              <a:defRPr/>
            </a:pPr>
            <a:r>
              <a:rPr lang="en-US" b="1" dirty="0" smtClean="0"/>
              <a:t>Database Administration</a:t>
            </a:r>
          </a:p>
          <a:p>
            <a:r>
              <a:rPr lang="en-US" sz="1900" dirty="0"/>
              <a:t>I</a:t>
            </a:r>
            <a:r>
              <a:rPr lang="en-US" sz="1900" dirty="0" smtClean="0"/>
              <a:t>nvolves </a:t>
            </a:r>
            <a:r>
              <a:rPr lang="en-US" sz="1900" dirty="0"/>
              <a:t>data design, management, security, backup, </a:t>
            </a:r>
            <a:r>
              <a:rPr lang="en-US" sz="1900" dirty="0" smtClean="0"/>
              <a:t>and access systems </a:t>
            </a:r>
          </a:p>
          <a:p>
            <a:pPr marL="109728" indent="0">
              <a:buNone/>
            </a:pPr>
            <a:r>
              <a:rPr lang="en-US" b="1" dirty="0" smtClean="0"/>
              <a:t>Network Administration</a:t>
            </a:r>
            <a:endParaRPr lang="en-US" b="1" dirty="0"/>
          </a:p>
          <a:p>
            <a:r>
              <a:rPr lang="en-US" sz="1900" dirty="0" smtClean="0"/>
              <a:t>Includes </a:t>
            </a:r>
            <a:r>
              <a:rPr lang="en-US" sz="1900" dirty="0"/>
              <a:t>hardware and software maintenance</a:t>
            </a:r>
            <a:r>
              <a:rPr lang="en-US" sz="1900" dirty="0" smtClean="0"/>
              <a:t>, support</a:t>
            </a:r>
            <a:r>
              <a:rPr lang="en-US" sz="1900" dirty="0"/>
              <a:t>, and </a:t>
            </a:r>
            <a:r>
              <a:rPr lang="en-US" sz="1900" dirty="0" smtClean="0"/>
              <a:t>security</a:t>
            </a:r>
          </a:p>
          <a:p>
            <a:pPr marL="109728" indent="0">
              <a:buNone/>
            </a:pPr>
            <a:r>
              <a:rPr lang="en-US" b="1" dirty="0" smtClean="0"/>
              <a:t>Web Support</a:t>
            </a:r>
            <a:endParaRPr lang="en-US" b="1" dirty="0"/>
          </a:p>
          <a:p>
            <a:r>
              <a:rPr lang="en-US" sz="1900" dirty="0"/>
              <a:t>Web support specialists </a:t>
            </a:r>
            <a:r>
              <a:rPr lang="en-US" sz="1900" dirty="0" smtClean="0"/>
              <a:t>design and </a:t>
            </a:r>
            <a:r>
              <a:rPr lang="en-US" sz="1900" dirty="0"/>
              <a:t>construct Web pages, </a:t>
            </a:r>
            <a:r>
              <a:rPr lang="en-US" sz="1900" dirty="0" smtClean="0"/>
              <a:t>monitor </a:t>
            </a:r>
            <a:r>
              <a:rPr lang="en-US" sz="1900" dirty="0"/>
              <a:t>traffic, manage hardware and software, and </a:t>
            </a:r>
            <a:r>
              <a:rPr lang="en-US" sz="1900" dirty="0" smtClean="0"/>
              <a:t>link Web-based </a:t>
            </a:r>
            <a:r>
              <a:rPr lang="en-US" sz="2000" dirty="0" smtClean="0"/>
              <a:t>applications to the company’s information systems</a:t>
            </a:r>
            <a:endParaRPr lang="en-US" sz="1900" dirty="0" smtClean="0"/>
          </a:p>
          <a:p>
            <a:pPr marL="109728" indent="0">
              <a:buNone/>
            </a:pPr>
            <a:r>
              <a:rPr lang="en-US" b="1" dirty="0" smtClean="0"/>
              <a:t>Quality Assurance</a:t>
            </a:r>
            <a:endParaRPr lang="en-US" b="1" dirty="0"/>
          </a:p>
          <a:p>
            <a:r>
              <a:rPr lang="en-US" sz="2000" dirty="0" smtClean="0"/>
              <a:t>Team </a:t>
            </a:r>
            <a:r>
              <a:rPr lang="en-US" sz="2000" dirty="0"/>
              <a:t>that reviews and </a:t>
            </a:r>
            <a:r>
              <a:rPr lang="en-US" sz="2000" dirty="0" smtClean="0"/>
              <a:t>tests all </a:t>
            </a:r>
            <a:r>
              <a:rPr lang="en-US" sz="2000" dirty="0"/>
              <a:t>applications and systems changes to verify specifications and software quality standards</a:t>
            </a:r>
            <a:endParaRPr lang="en-US" sz="1900" dirty="0"/>
          </a:p>
        </p:txBody>
      </p:sp>
      <p:sp>
        <p:nvSpPr>
          <p:cNvPr id="4" name="Slide Number Placeholder 3"/>
          <p:cNvSpPr>
            <a:spLocks noGrp="1"/>
          </p:cNvSpPr>
          <p:nvPr>
            <p:ph type="sldNum" sz="quarter" idx="12"/>
          </p:nvPr>
        </p:nvSpPr>
        <p:spPr/>
        <p:txBody>
          <a:bodyPr/>
          <a:lstStyle/>
          <a:p>
            <a:pPr>
              <a:defRPr/>
            </a:pPr>
            <a:fld id="{7EF850C6-D602-426F-B528-E29A6AF873CA}" type="slidenum">
              <a:rPr lang="en-US"/>
              <a:pPr>
                <a:defRPr/>
              </a:pPr>
              <a:t>46</a:t>
            </a:fld>
            <a:endParaRPr lang="en-US"/>
          </a:p>
        </p:txBody>
      </p:sp>
      <p:sp>
        <p:nvSpPr>
          <p:cNvPr id="54273" name="Title 1"/>
          <p:cNvSpPr>
            <a:spLocks noGrp="1"/>
          </p:cNvSpPr>
          <p:nvPr>
            <p:ph type="title"/>
          </p:nvPr>
        </p:nvSpPr>
        <p:spPr>
          <a:xfrm>
            <a:off x="0" y="274638"/>
            <a:ext cx="9144000" cy="1143000"/>
          </a:xfrm>
        </p:spPr>
        <p:txBody>
          <a:bodyPr>
            <a:normAutofit fontScale="90000"/>
          </a:bodyPr>
          <a:lstStyle/>
          <a:p>
            <a:r>
              <a:rPr lang="en-US" sz="3900" dirty="0"/>
              <a:t>The Information Technology </a:t>
            </a:r>
            <a:r>
              <a:rPr lang="en-US" sz="3900" dirty="0" smtClean="0"/>
              <a:t>Department </a:t>
            </a:r>
            <a:r>
              <a:rPr lang="en-US" sz="1300" dirty="0" smtClean="0"/>
              <a:t>(Cont.)</a:t>
            </a:r>
          </a:p>
        </p:txBody>
      </p:sp>
    </p:spTree>
    <p:extLst>
      <p:ext uri="{BB962C8B-B14F-4D97-AF65-F5344CB8AC3E}">
        <p14:creationId xmlns:p14="http://schemas.microsoft.com/office/powerpoint/2010/main" val="35361493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Placeholder 2"/>
          <p:cNvSpPr>
            <a:spLocks noGrp="1"/>
          </p:cNvSpPr>
          <p:nvPr>
            <p:ph sz="half" idx="1"/>
          </p:nvPr>
        </p:nvSpPr>
        <p:spPr/>
        <p:txBody>
          <a:bodyPr>
            <a:normAutofit/>
          </a:bodyPr>
          <a:lstStyle/>
          <a:p>
            <a:pPr eaLnBrk="1" hangingPunct="1"/>
            <a:r>
              <a:rPr lang="en-US" b="1" dirty="0" smtClean="0"/>
              <a:t>Role</a:t>
            </a:r>
          </a:p>
          <a:p>
            <a:pPr lvl="1"/>
            <a:r>
              <a:rPr lang="en-US" sz="1900" dirty="0" smtClean="0"/>
              <a:t>Analysts build </a:t>
            </a:r>
            <a:r>
              <a:rPr lang="en-US" sz="1900" dirty="0"/>
              <a:t>a series </a:t>
            </a:r>
            <a:r>
              <a:rPr lang="en-US" sz="1900" dirty="0" smtClean="0"/>
              <a:t>of models</a:t>
            </a:r>
            <a:r>
              <a:rPr lang="en-US" sz="1900" dirty="0"/>
              <a:t>, diagrams, </a:t>
            </a:r>
            <a:r>
              <a:rPr lang="en-US" sz="1900" dirty="0" smtClean="0"/>
              <a:t>and decision tables </a:t>
            </a:r>
            <a:r>
              <a:rPr lang="en-US" sz="1900" dirty="0"/>
              <a:t>and uses other descriptive tools and </a:t>
            </a:r>
            <a:r>
              <a:rPr lang="en-US" sz="1900" dirty="0" smtClean="0"/>
              <a:t>techniques</a:t>
            </a:r>
            <a:endParaRPr lang="en-US" sz="1900" dirty="0"/>
          </a:p>
          <a:p>
            <a:pPr lvl="1"/>
            <a:r>
              <a:rPr lang="en-US" sz="1900" dirty="0" smtClean="0"/>
              <a:t>An analyst’s most </a:t>
            </a:r>
            <a:r>
              <a:rPr lang="en-US" sz="1900" dirty="0"/>
              <a:t>valuable skill is the ability to </a:t>
            </a:r>
            <a:r>
              <a:rPr lang="en-US" sz="1900" dirty="0" smtClean="0"/>
              <a:t>listen</a:t>
            </a:r>
          </a:p>
          <a:p>
            <a:pPr lvl="1"/>
            <a:r>
              <a:rPr lang="en-US" sz="1900" dirty="0"/>
              <a:t>An effective analyst will involve users in every step of the development process</a:t>
            </a:r>
          </a:p>
          <a:p>
            <a:pPr lvl="1" eaLnBrk="1" hangingPunct="1"/>
            <a:endParaRPr lang="en-US" dirty="0" smtClean="0"/>
          </a:p>
        </p:txBody>
      </p:sp>
      <p:sp>
        <p:nvSpPr>
          <p:cNvPr id="2" name="Content Placeholder 1"/>
          <p:cNvSpPr>
            <a:spLocks noGrp="1"/>
          </p:cNvSpPr>
          <p:nvPr>
            <p:ph sz="half" idx="2"/>
          </p:nvPr>
        </p:nvSpPr>
        <p:spPr/>
        <p:txBody>
          <a:bodyPr>
            <a:normAutofit/>
          </a:bodyPr>
          <a:lstStyle/>
          <a:p>
            <a:r>
              <a:rPr lang="en-US" b="1" dirty="0" smtClean="0"/>
              <a:t>Knowledge, </a:t>
            </a:r>
            <a:r>
              <a:rPr lang="en-US" b="1" dirty="0"/>
              <a:t>Skills, and Education</a:t>
            </a:r>
          </a:p>
          <a:p>
            <a:pPr lvl="1"/>
            <a:r>
              <a:rPr lang="en-US" dirty="0"/>
              <a:t>Technical Knowledge</a:t>
            </a:r>
          </a:p>
          <a:p>
            <a:pPr lvl="1"/>
            <a:r>
              <a:rPr lang="en-US" dirty="0"/>
              <a:t>Communication Skills</a:t>
            </a:r>
          </a:p>
          <a:p>
            <a:pPr lvl="1"/>
            <a:r>
              <a:rPr lang="en-US" dirty="0"/>
              <a:t>Business Skills</a:t>
            </a:r>
          </a:p>
          <a:p>
            <a:pPr lvl="1"/>
            <a:r>
              <a:rPr lang="en-US" dirty="0"/>
              <a:t>Critical Thinking Skills</a:t>
            </a:r>
          </a:p>
          <a:p>
            <a:pPr lvl="1"/>
            <a:r>
              <a:rPr lang="en-US" dirty="0"/>
              <a:t>Education</a:t>
            </a:r>
          </a:p>
          <a:p>
            <a:pPr lvl="1"/>
            <a:r>
              <a:rPr lang="en-US" dirty="0"/>
              <a:t>Certification</a:t>
            </a:r>
          </a:p>
          <a:p>
            <a:endParaRPr lang="en-US" dirty="0"/>
          </a:p>
        </p:txBody>
      </p:sp>
      <p:sp>
        <p:nvSpPr>
          <p:cNvPr id="6" name="Slide Number Placeholder 5"/>
          <p:cNvSpPr>
            <a:spLocks noGrp="1"/>
          </p:cNvSpPr>
          <p:nvPr>
            <p:ph type="sldNum" sz="quarter" idx="12"/>
          </p:nvPr>
        </p:nvSpPr>
        <p:spPr/>
        <p:txBody>
          <a:bodyPr/>
          <a:lstStyle/>
          <a:p>
            <a:pPr>
              <a:defRPr/>
            </a:pPr>
            <a:fld id="{B4665F65-C17D-41AB-B229-DCCF02D93F09}" type="slidenum">
              <a:rPr lang="en-US"/>
              <a:pPr>
                <a:defRPr/>
              </a:pPr>
              <a:t>47</a:t>
            </a:fld>
            <a:endParaRPr lang="en-US"/>
          </a:p>
        </p:txBody>
      </p:sp>
      <p:sp>
        <p:nvSpPr>
          <p:cNvPr id="55297" name="Title 1"/>
          <p:cNvSpPr>
            <a:spLocks noGrp="1"/>
          </p:cNvSpPr>
          <p:nvPr>
            <p:ph type="title"/>
          </p:nvPr>
        </p:nvSpPr>
        <p:spPr/>
        <p:txBody>
          <a:bodyPr/>
          <a:lstStyle/>
          <a:p>
            <a:pPr eaLnBrk="1" hangingPunct="1"/>
            <a:r>
              <a:rPr lang="en-US" dirty="0" smtClean="0"/>
              <a:t>The Systems Analyst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Placeholder 2"/>
          <p:cNvSpPr>
            <a:spLocks noGrp="1"/>
          </p:cNvSpPr>
          <p:nvPr>
            <p:ph idx="1"/>
          </p:nvPr>
        </p:nvSpPr>
        <p:spPr/>
        <p:txBody>
          <a:bodyPr>
            <a:normAutofit/>
          </a:bodyPr>
          <a:lstStyle/>
          <a:p>
            <a:pPr eaLnBrk="1" hangingPunct="1"/>
            <a:r>
              <a:rPr lang="en-US" b="1" dirty="0" smtClean="0"/>
              <a:t>Career Opportunities</a:t>
            </a:r>
          </a:p>
          <a:p>
            <a:pPr lvl="1"/>
            <a:r>
              <a:rPr lang="en-US" sz="1900" dirty="0"/>
              <a:t>Companies will </a:t>
            </a:r>
            <a:r>
              <a:rPr lang="en-US" sz="1900" dirty="0" smtClean="0"/>
              <a:t>need systems </a:t>
            </a:r>
            <a:r>
              <a:rPr lang="en-US" sz="1900" dirty="0"/>
              <a:t>analysts to apply new information technology, and the explosion in </a:t>
            </a:r>
            <a:r>
              <a:rPr lang="en-US" sz="1900" dirty="0" smtClean="0"/>
              <a:t>e-commerce </a:t>
            </a:r>
            <a:r>
              <a:rPr lang="en-US" sz="1900" dirty="0"/>
              <a:t>will fuel IT job growth</a:t>
            </a:r>
          </a:p>
          <a:p>
            <a:r>
              <a:rPr lang="en-US" sz="2300" dirty="0" smtClean="0"/>
              <a:t>What’s important?</a:t>
            </a:r>
            <a:endParaRPr lang="en-US" b="1" dirty="0" smtClean="0"/>
          </a:p>
          <a:p>
            <a:pPr lvl="1" eaLnBrk="1" hangingPunct="1"/>
            <a:r>
              <a:rPr lang="en-US" dirty="0" smtClean="0"/>
              <a:t>Job Titles</a:t>
            </a:r>
          </a:p>
          <a:p>
            <a:pPr lvl="1" eaLnBrk="1" hangingPunct="1"/>
            <a:r>
              <a:rPr lang="en-US" dirty="0" smtClean="0"/>
              <a:t>Company Organization</a:t>
            </a:r>
          </a:p>
          <a:p>
            <a:pPr lvl="1" eaLnBrk="1" hangingPunct="1"/>
            <a:r>
              <a:rPr lang="en-US" dirty="0" smtClean="0"/>
              <a:t>Company Size</a:t>
            </a:r>
          </a:p>
          <a:p>
            <a:pPr lvl="1" eaLnBrk="1" hangingPunct="1"/>
            <a:r>
              <a:rPr lang="en-US" dirty="0" smtClean="0"/>
              <a:t>Salary, Location and Future Growth</a:t>
            </a:r>
          </a:p>
          <a:p>
            <a:pPr lvl="1" eaLnBrk="1" hangingPunct="1"/>
            <a:r>
              <a:rPr lang="en-US" dirty="0" smtClean="0"/>
              <a:t>Corporate Culture</a:t>
            </a:r>
          </a:p>
          <a:p>
            <a:pPr lvl="1" eaLnBrk="1" hangingPunct="1"/>
            <a:endParaRPr lang="en-US" dirty="0" smtClean="0"/>
          </a:p>
        </p:txBody>
      </p:sp>
      <p:sp>
        <p:nvSpPr>
          <p:cNvPr id="6" name="Slide Number Placeholder 5"/>
          <p:cNvSpPr>
            <a:spLocks noGrp="1"/>
          </p:cNvSpPr>
          <p:nvPr>
            <p:ph type="sldNum" sz="quarter" idx="12"/>
          </p:nvPr>
        </p:nvSpPr>
        <p:spPr/>
        <p:txBody>
          <a:bodyPr/>
          <a:lstStyle/>
          <a:p>
            <a:pPr>
              <a:defRPr/>
            </a:pPr>
            <a:fld id="{B4665F65-C17D-41AB-B229-DCCF02D93F09}" type="slidenum">
              <a:rPr lang="en-US"/>
              <a:pPr>
                <a:defRPr/>
              </a:pPr>
              <a:t>48</a:t>
            </a:fld>
            <a:endParaRPr lang="en-US"/>
          </a:p>
        </p:txBody>
      </p:sp>
      <p:sp>
        <p:nvSpPr>
          <p:cNvPr id="55297" name="Title 1"/>
          <p:cNvSpPr>
            <a:spLocks noGrp="1"/>
          </p:cNvSpPr>
          <p:nvPr>
            <p:ph type="title"/>
          </p:nvPr>
        </p:nvSpPr>
        <p:spPr/>
        <p:txBody>
          <a:bodyPr/>
          <a:lstStyle/>
          <a:p>
            <a:pPr eaLnBrk="1" hangingPunct="1"/>
            <a:r>
              <a:rPr lang="en-US" dirty="0" smtClean="0"/>
              <a:t>The Systems Analyst </a:t>
            </a:r>
            <a:r>
              <a:rPr lang="en-US" sz="1200" dirty="0" smtClean="0"/>
              <a:t>(Cont.)</a:t>
            </a:r>
          </a:p>
        </p:txBody>
      </p:sp>
    </p:spTree>
    <p:extLst>
      <p:ext uri="{BB962C8B-B14F-4D97-AF65-F5344CB8AC3E}">
        <p14:creationId xmlns:p14="http://schemas.microsoft.com/office/powerpoint/2010/main" val="42282062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34F6CA3-9192-46C9-AAD1-2E4D59A9260C}" type="slidenum">
              <a:rPr lang="en-US"/>
              <a:pPr>
                <a:defRPr/>
              </a:pPr>
              <a:t>49</a:t>
            </a:fld>
            <a:endParaRPr lang="en-US"/>
          </a:p>
        </p:txBody>
      </p:sp>
      <p:sp>
        <p:nvSpPr>
          <p:cNvPr id="56321" name="Title 1"/>
          <p:cNvSpPr>
            <a:spLocks noGrp="1"/>
          </p:cNvSpPr>
          <p:nvPr>
            <p:ph type="title"/>
          </p:nvPr>
        </p:nvSpPr>
        <p:spPr/>
        <p:txBody>
          <a:bodyPr/>
          <a:lstStyle/>
          <a:p>
            <a:pPr eaLnBrk="1" hangingPunct="1"/>
            <a:r>
              <a:rPr lang="en-US" smtClean="0"/>
              <a:t>Chapter Summary</a:t>
            </a:r>
          </a:p>
        </p:txBody>
      </p:sp>
      <p:sp>
        <p:nvSpPr>
          <p:cNvPr id="3" name="Text Placeholder 2"/>
          <p:cNvSpPr>
            <a:spLocks noGrp="1"/>
          </p:cNvSpPr>
          <p:nvPr>
            <p:ph idx="4294967295"/>
          </p:nvPr>
        </p:nvSpPr>
        <p:spPr>
          <a:xfrm>
            <a:off x="0" y="1481138"/>
            <a:ext cx="8229600" cy="4525962"/>
          </a:xfrm>
        </p:spPr>
        <p:txBody>
          <a:bodyPr rtlCol="0">
            <a:normAutofit/>
          </a:bodyPr>
          <a:lstStyle/>
          <a:p>
            <a:pPr eaLnBrk="1" fontAlgn="auto" hangingPunct="1">
              <a:spcAft>
                <a:spcPts val="0"/>
              </a:spcAft>
              <a:buFont typeface="Arial" pitchFamily="34" charset="0"/>
              <a:buChar char="•"/>
              <a:defRPr/>
            </a:pPr>
            <a:r>
              <a:rPr lang="en-US" dirty="0" smtClean="0"/>
              <a:t>IT refers to the combination of hardware and software resources that companies use to manage, access, communicate, and share information</a:t>
            </a:r>
          </a:p>
          <a:p>
            <a:pPr eaLnBrk="1" fontAlgn="auto" hangingPunct="1">
              <a:spcAft>
                <a:spcPts val="0"/>
              </a:spcAft>
              <a:buFont typeface="Arial" pitchFamily="34" charset="0"/>
              <a:buChar char="•"/>
              <a:defRPr/>
            </a:pPr>
            <a:r>
              <a:rPr lang="en-US" dirty="0" smtClean="0"/>
              <a:t>The essential components of an information system are hardware, software, data, processes, and people</a:t>
            </a:r>
          </a:p>
          <a:p>
            <a:pPr eaLnBrk="1" fontAlgn="auto" hangingPunct="1">
              <a:spcAft>
                <a:spcPts val="0"/>
              </a:spcAft>
              <a:buFont typeface="Arial" pitchFamily="34" charset="0"/>
              <a:buChar char="•"/>
              <a:defRPr/>
            </a:pPr>
            <a:r>
              <a:rPr lang="en-US" dirty="0"/>
              <a:t>Successful companies offer a mix of products, technical and financial services, consulting, and customer support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34939"/>
            <a:ext cx="8229600" cy="4018359"/>
          </a:xfrm>
        </p:spPr>
      </p:pic>
      <p:sp>
        <p:nvSpPr>
          <p:cNvPr id="4" name="Slide Number Placeholder 3"/>
          <p:cNvSpPr>
            <a:spLocks noGrp="1"/>
          </p:cNvSpPr>
          <p:nvPr>
            <p:ph type="sldNum" sz="quarter" idx="12"/>
          </p:nvPr>
        </p:nvSpPr>
        <p:spPr/>
        <p:txBody>
          <a:bodyPr/>
          <a:lstStyle/>
          <a:p>
            <a:pPr>
              <a:defRPr/>
            </a:pPr>
            <a:fld id="{045C1710-DF5A-49B1-AD3F-FCC479A1A2A8}" type="slidenum">
              <a:rPr lang="en-US" smtClean="0"/>
              <a:pPr>
                <a:defRPr/>
              </a:pPr>
              <a:t>5</a:t>
            </a:fld>
            <a:endParaRPr lang="en-US"/>
          </a:p>
        </p:txBody>
      </p:sp>
      <p:sp>
        <p:nvSpPr>
          <p:cNvPr id="5" name="Title 4"/>
          <p:cNvSpPr>
            <a:spLocks noGrp="1"/>
          </p:cNvSpPr>
          <p:nvPr>
            <p:ph type="title"/>
          </p:nvPr>
        </p:nvSpPr>
        <p:spPr/>
        <p:txBody>
          <a:bodyPr>
            <a:normAutofit fontScale="90000"/>
          </a:bodyPr>
          <a:lstStyle/>
          <a:p>
            <a:r>
              <a:rPr lang="en-US" dirty="0" smtClean="0"/>
              <a:t>Systems Development Life Cycle - SDLC</a:t>
            </a:r>
            <a:endParaRPr lang="en-US" dirty="0"/>
          </a:p>
        </p:txBody>
      </p:sp>
    </p:spTree>
    <p:extLst>
      <p:ext uri="{BB962C8B-B14F-4D97-AF65-F5344CB8AC3E}">
        <p14:creationId xmlns:p14="http://schemas.microsoft.com/office/powerpoint/2010/main" val="502276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US" dirty="0"/>
              <a:t>Information systems are identified as enterprise computing systems, transaction processing systems, business support systems, knowledge management systems, or user productivity systems</a:t>
            </a:r>
          </a:p>
          <a:p>
            <a:pPr eaLnBrk="1" fontAlgn="auto" hangingPunct="1">
              <a:spcAft>
                <a:spcPts val="0"/>
              </a:spcAft>
              <a:buFont typeface="Arial" pitchFamily="34" charset="0"/>
              <a:buChar char="•"/>
              <a:defRPr/>
            </a:pPr>
            <a:r>
              <a:rPr lang="en-US" dirty="0"/>
              <a:t>Organization structure includes top managers, middle managers and knowledge workers, supervisors and team leaders</a:t>
            </a:r>
          </a:p>
        </p:txBody>
      </p:sp>
      <p:sp>
        <p:nvSpPr>
          <p:cNvPr id="6" name="Slide Number Placeholder 5"/>
          <p:cNvSpPr>
            <a:spLocks noGrp="1"/>
          </p:cNvSpPr>
          <p:nvPr>
            <p:ph type="sldNum" sz="quarter" idx="12"/>
          </p:nvPr>
        </p:nvSpPr>
        <p:spPr/>
        <p:txBody>
          <a:bodyPr/>
          <a:lstStyle/>
          <a:p>
            <a:pPr>
              <a:defRPr/>
            </a:pPr>
            <a:fld id="{F0FD7164-DFD5-47FD-8CCF-BCF749ED2AE7}" type="slidenum">
              <a:rPr lang="en-US"/>
              <a:pPr>
                <a:defRPr/>
              </a:pPr>
              <a:t>50</a:t>
            </a:fld>
            <a:endParaRPr lang="en-US"/>
          </a:p>
        </p:txBody>
      </p:sp>
      <p:sp>
        <p:nvSpPr>
          <p:cNvPr id="57345" name="Title 1"/>
          <p:cNvSpPr>
            <a:spLocks noGrp="1"/>
          </p:cNvSpPr>
          <p:nvPr>
            <p:ph type="title"/>
          </p:nvPr>
        </p:nvSpPr>
        <p:spPr/>
        <p:txBody>
          <a:bodyPr/>
          <a:lstStyle/>
          <a:p>
            <a:pPr eaLnBrk="1" hangingPunct="1"/>
            <a:r>
              <a:rPr lang="en-US" dirty="0" smtClean="0"/>
              <a:t>Chapter Summary </a:t>
            </a:r>
            <a:r>
              <a:rPr lang="en-US" sz="1200" dirty="0" smtClean="0"/>
              <a:t>(Cont.)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Placeholder 2"/>
          <p:cNvSpPr>
            <a:spLocks noGrp="1"/>
          </p:cNvSpPr>
          <p:nvPr>
            <p:ph idx="1"/>
          </p:nvPr>
        </p:nvSpPr>
        <p:spPr/>
        <p:txBody>
          <a:bodyPr/>
          <a:lstStyle/>
          <a:p>
            <a:pPr eaLnBrk="1" hangingPunct="1"/>
            <a:r>
              <a:rPr lang="en-US" smtClean="0"/>
              <a:t>The IT department develops, maintains, and operates a company’s information systems</a:t>
            </a:r>
          </a:p>
          <a:p>
            <a:pPr eaLnBrk="1" hangingPunct="1"/>
            <a:r>
              <a:rPr lang="en-US" dirty="0" smtClean="0"/>
              <a:t>Systems analysts need a combination of technical and business knowledge, analytical ability, and communication skills</a:t>
            </a:r>
          </a:p>
          <a:p>
            <a:pPr eaLnBrk="1" hangingPunct="1"/>
            <a:r>
              <a:rPr lang="en-US" dirty="0" smtClean="0"/>
              <a:t>Systems analysts need to consider salary, location, and future growth potential when making a career decision</a:t>
            </a:r>
          </a:p>
        </p:txBody>
      </p:sp>
      <p:sp>
        <p:nvSpPr>
          <p:cNvPr id="6" name="Slide Number Placeholder 5"/>
          <p:cNvSpPr>
            <a:spLocks noGrp="1"/>
          </p:cNvSpPr>
          <p:nvPr>
            <p:ph type="sldNum" sz="quarter" idx="12"/>
          </p:nvPr>
        </p:nvSpPr>
        <p:spPr/>
        <p:txBody>
          <a:bodyPr/>
          <a:lstStyle/>
          <a:p>
            <a:pPr>
              <a:defRPr/>
            </a:pPr>
            <a:fld id="{A20224D9-4FF4-46B3-A3E8-9F839995C551}" type="slidenum">
              <a:rPr lang="en-US"/>
              <a:pPr>
                <a:defRPr/>
              </a:pPr>
              <a:t>51</a:t>
            </a:fld>
            <a:endParaRPr lang="en-US"/>
          </a:p>
        </p:txBody>
      </p:sp>
      <p:sp>
        <p:nvSpPr>
          <p:cNvPr id="58369" name="Title 1"/>
          <p:cNvSpPr>
            <a:spLocks noGrp="1"/>
          </p:cNvSpPr>
          <p:nvPr>
            <p:ph type="title"/>
          </p:nvPr>
        </p:nvSpPr>
        <p:spPr/>
        <p:txBody>
          <a:bodyPr/>
          <a:lstStyle/>
          <a:p>
            <a:r>
              <a:rPr lang="en-US" dirty="0"/>
              <a:t>Chapter Summary </a:t>
            </a:r>
            <a:r>
              <a:rPr lang="en-US" sz="1200" dirty="0"/>
              <a:t>(Cont.)</a:t>
            </a: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4182478-D854-4386-B19D-338899BFC4A3}" type="slidenum">
              <a:rPr lang="en-US" smtClean="0"/>
              <a:pPr>
                <a:defRPr/>
              </a:pPr>
              <a:t>6</a:t>
            </a:fld>
            <a:endParaRPr lang="en-US"/>
          </a:p>
        </p:txBody>
      </p:sp>
      <p:sp>
        <p:nvSpPr>
          <p:cNvPr id="3" name="Title 2"/>
          <p:cNvSpPr>
            <a:spLocks noGrp="1"/>
          </p:cNvSpPr>
          <p:nvPr>
            <p:ph type="title"/>
          </p:nvPr>
        </p:nvSpPr>
        <p:spPr/>
        <p:txBody>
          <a:bodyPr>
            <a:normAutofit fontScale="90000"/>
          </a:bodyPr>
          <a:lstStyle/>
          <a:p>
            <a:r>
              <a:rPr lang="en-US" dirty="0" smtClean="0"/>
              <a:t>Typical Introductory Tasks for </a:t>
            </a:r>
            <a:r>
              <a:rPr lang="en-US" smtClean="0"/>
              <a:t>System Projects</a:t>
            </a: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33600"/>
            <a:ext cx="9753600"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1908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7</a:t>
            </a:fld>
            <a:endParaRPr lang="en-US"/>
          </a:p>
        </p:txBody>
      </p: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What Is Information Technology?</a:t>
            </a:r>
          </a:p>
        </p:txBody>
      </p:sp>
      <p:sp>
        <p:nvSpPr>
          <p:cNvPr id="19458" name="Text Placeholder 2"/>
          <p:cNvSpPr>
            <a:spLocks noGrp="1"/>
          </p:cNvSpPr>
          <p:nvPr>
            <p:ph idx="4294967295"/>
          </p:nvPr>
        </p:nvSpPr>
        <p:spPr>
          <a:xfrm>
            <a:off x="0" y="1481138"/>
            <a:ext cx="8229600" cy="4525962"/>
          </a:xfrm>
        </p:spPr>
        <p:txBody>
          <a:bodyPr/>
          <a:lstStyle/>
          <a:p>
            <a:pPr eaLnBrk="1" hangingPunct="1"/>
            <a:r>
              <a:rPr lang="en-US" b="1" dirty="0" smtClean="0"/>
              <a:t>Information Technology (IT) </a:t>
            </a:r>
          </a:p>
          <a:p>
            <a:pPr lvl="1" eaLnBrk="1" hangingPunct="1"/>
            <a:r>
              <a:rPr lang="en-US" dirty="0" smtClean="0"/>
              <a:t>Combination of hardware and software products and services that companies use to manage, access, communicate, and share information</a:t>
            </a:r>
          </a:p>
          <a:p>
            <a:pPr eaLnBrk="1" hangingPunct="1"/>
            <a:r>
              <a:rPr lang="en-US" b="1" dirty="0" smtClean="0"/>
              <a:t>Welcome to the 21</a:t>
            </a:r>
            <a:r>
              <a:rPr lang="en-US" b="1" baseline="30000" dirty="0" smtClean="0"/>
              <a:t>st</a:t>
            </a:r>
            <a:r>
              <a:rPr lang="en-US" b="1" dirty="0" smtClean="0"/>
              <a:t> Century: The IT Journey Continues</a:t>
            </a:r>
            <a:endParaRPr lang="en-US" b="1" dirty="0"/>
          </a:p>
          <a:p>
            <a:pPr lvl="1"/>
            <a:r>
              <a:rPr lang="en-US" sz="1800" dirty="0" smtClean="0"/>
              <a:t>Changes </a:t>
            </a:r>
            <a:r>
              <a:rPr lang="en-US" sz="1800" dirty="0"/>
              <a:t>in </a:t>
            </a:r>
            <a:r>
              <a:rPr lang="en-US" sz="1800" dirty="0" smtClean="0"/>
              <a:t>the world</a:t>
            </a:r>
            <a:endParaRPr lang="en-US" sz="1800" dirty="0"/>
          </a:p>
          <a:p>
            <a:pPr lvl="1"/>
            <a:r>
              <a:rPr lang="en-US" sz="1800" dirty="0"/>
              <a:t>Changes in technology</a:t>
            </a:r>
          </a:p>
          <a:p>
            <a:pPr lvl="1"/>
            <a:r>
              <a:rPr lang="en-US" sz="1800" dirty="0"/>
              <a:t>Changes in client demand</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4800" y="4594491"/>
            <a:ext cx="2133600" cy="19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3657600"/>
            <a:ext cx="2133600" cy="175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348166" y="5606237"/>
            <a:ext cx="2543668" cy="584775"/>
          </a:xfrm>
          <a:prstGeom prst="rect">
            <a:avLst/>
          </a:prstGeom>
        </p:spPr>
        <p:txBody>
          <a:bodyPr wrap="square">
            <a:spAutoFit/>
          </a:bodyPr>
          <a:lstStyle/>
          <a:p>
            <a:r>
              <a:rPr lang="en-US" sz="1600" b="1" dirty="0"/>
              <a:t>FIGURE 1-3 </a:t>
            </a:r>
            <a:r>
              <a:rPr lang="en-US" sz="1600" dirty="0"/>
              <a:t>How times have changed!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fade">
                                      <p:cBhvr>
                                        <p:cTn id="7" dur="500"/>
                                        <p:tgtEl>
                                          <p:spTgt spid="1945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9458">
                                            <p:txEl>
                                              <p:pRg st="1" end="1"/>
                                            </p:txEl>
                                          </p:spTgt>
                                        </p:tgtEl>
                                        <p:attrNameLst>
                                          <p:attrName>style.visibility</p:attrName>
                                        </p:attrNameLst>
                                      </p:cBhvr>
                                      <p:to>
                                        <p:strVal val="visible"/>
                                      </p:to>
                                    </p:set>
                                    <p:animEffect transition="in" filter="fade">
                                      <p:cBhvr>
                                        <p:cTn id="10" dur="500"/>
                                        <p:tgtEl>
                                          <p:spTgt spid="1945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458">
                                            <p:txEl>
                                              <p:pRg st="2" end="2"/>
                                            </p:txEl>
                                          </p:spTgt>
                                        </p:tgtEl>
                                        <p:attrNameLst>
                                          <p:attrName>style.visibility</p:attrName>
                                        </p:attrNameLst>
                                      </p:cBhvr>
                                      <p:to>
                                        <p:strVal val="visible"/>
                                      </p:to>
                                    </p:set>
                                    <p:animEffect transition="in" filter="fade">
                                      <p:cBhvr>
                                        <p:cTn id="15" dur="500"/>
                                        <p:tgtEl>
                                          <p:spTgt spid="19458">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9458">
                                            <p:txEl>
                                              <p:pRg st="3" end="3"/>
                                            </p:txEl>
                                          </p:spTgt>
                                        </p:tgtEl>
                                        <p:attrNameLst>
                                          <p:attrName>style.visibility</p:attrName>
                                        </p:attrNameLst>
                                      </p:cBhvr>
                                      <p:to>
                                        <p:strVal val="visible"/>
                                      </p:to>
                                    </p:set>
                                    <p:animEffect transition="in" filter="fade">
                                      <p:cBhvr>
                                        <p:cTn id="18" dur="500"/>
                                        <p:tgtEl>
                                          <p:spTgt spid="19458">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9458">
                                            <p:txEl>
                                              <p:pRg st="4" end="4"/>
                                            </p:txEl>
                                          </p:spTgt>
                                        </p:tgtEl>
                                        <p:attrNameLst>
                                          <p:attrName>style.visibility</p:attrName>
                                        </p:attrNameLst>
                                      </p:cBhvr>
                                      <p:to>
                                        <p:strVal val="visible"/>
                                      </p:to>
                                    </p:set>
                                    <p:animEffect transition="in" filter="fade">
                                      <p:cBhvr>
                                        <p:cTn id="21" dur="500"/>
                                        <p:tgtEl>
                                          <p:spTgt spid="19458">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9458">
                                            <p:txEl>
                                              <p:pRg st="5" end="5"/>
                                            </p:txEl>
                                          </p:spTgt>
                                        </p:tgtEl>
                                        <p:attrNameLst>
                                          <p:attrName>style.visibility</p:attrName>
                                        </p:attrNameLst>
                                      </p:cBhvr>
                                      <p:to>
                                        <p:strVal val="visible"/>
                                      </p:to>
                                    </p:set>
                                    <p:animEffect transition="in" filter="fade">
                                      <p:cBhvr>
                                        <p:cTn id="24" dur="500"/>
                                        <p:tgtEl>
                                          <p:spTgt spid="19458">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074"/>
                                        </p:tgtEl>
                                        <p:attrNameLst>
                                          <p:attrName>style.visibility</p:attrName>
                                        </p:attrNameLst>
                                      </p:cBhvr>
                                      <p:to>
                                        <p:strVal val="visible"/>
                                      </p:to>
                                    </p:set>
                                    <p:animEffect transition="in" filter="fade">
                                      <p:cBhvr>
                                        <p:cTn id="29" dur="500"/>
                                        <p:tgtEl>
                                          <p:spTgt spid="307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075"/>
                                        </p:tgtEl>
                                        <p:attrNameLst>
                                          <p:attrName>style.visibility</p:attrName>
                                        </p:attrNameLst>
                                      </p:cBhvr>
                                      <p:to>
                                        <p:strVal val="visible"/>
                                      </p:to>
                                    </p:set>
                                    <p:animEffect transition="in" filter="fade">
                                      <p:cBhvr>
                                        <p:cTn id="34" dur="500"/>
                                        <p:tgtEl>
                                          <p:spTgt spid="307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Placeholder 2"/>
          <p:cNvSpPr>
            <a:spLocks noGrp="1"/>
          </p:cNvSpPr>
          <p:nvPr>
            <p:ph idx="1"/>
          </p:nvPr>
        </p:nvSpPr>
        <p:spPr/>
        <p:txBody>
          <a:bodyPr/>
          <a:lstStyle/>
          <a:p>
            <a:pPr eaLnBrk="1" hangingPunct="1"/>
            <a:r>
              <a:rPr lang="en-US" b="1" dirty="0"/>
              <a:t>Systems Analysis and Design</a:t>
            </a:r>
          </a:p>
          <a:p>
            <a:pPr lvl="2" eaLnBrk="1" hangingPunct="1"/>
            <a:r>
              <a:rPr lang="en-US" dirty="0" smtClean="0"/>
              <a:t>Step-by-step </a:t>
            </a:r>
            <a:r>
              <a:rPr lang="en-US" dirty="0"/>
              <a:t>process for developing high-quality information systems</a:t>
            </a:r>
          </a:p>
          <a:p>
            <a:pPr lvl="1" eaLnBrk="1" hangingPunct="1"/>
            <a:r>
              <a:rPr lang="en-US" b="1" dirty="0" smtClean="0"/>
              <a:t>What Does a Systems Analyst Do?</a:t>
            </a:r>
            <a:endParaRPr lang="en-US" b="1" dirty="0"/>
          </a:p>
          <a:p>
            <a:pPr lvl="2" eaLnBrk="1" hangingPunct="1"/>
            <a:r>
              <a:rPr lang="en-US" dirty="0"/>
              <a:t>Plan, develop, </a:t>
            </a:r>
            <a:r>
              <a:rPr lang="en-US" dirty="0" smtClean="0"/>
              <a:t>and </a:t>
            </a:r>
            <a:r>
              <a:rPr lang="en-US" dirty="0"/>
              <a:t>maintain information </a:t>
            </a:r>
            <a:r>
              <a:rPr lang="en-US" dirty="0" smtClean="0"/>
              <a:t>systems</a:t>
            </a:r>
          </a:p>
          <a:p>
            <a:pPr lvl="2" eaLnBrk="1" hangingPunct="1"/>
            <a:r>
              <a:rPr lang="en-US" dirty="0" smtClean="0"/>
              <a:t>Also manages IT projects, including tasks, resources, schedules, and costs</a:t>
            </a:r>
          </a:p>
          <a:p>
            <a:pPr lvl="2" eaLnBrk="1" hangingPunct="1"/>
            <a:r>
              <a:rPr lang="en-US" dirty="0" smtClean="0"/>
              <a:t>Conducts meetings, delivers presentations, and writes memos, reports, and documentation</a:t>
            </a:r>
            <a:endParaRPr lang="en-US"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8</a:t>
            </a:fld>
            <a:endParaRPr lang="en-US"/>
          </a:p>
        </p:txBody>
      </p: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What Is Information Technology</a:t>
            </a:r>
            <a:r>
              <a:rPr lang="en-US" dirty="0" smtClean="0"/>
              <a:t>? </a:t>
            </a:r>
            <a:r>
              <a:rPr lang="en-US" sz="1300" dirty="0" smtClean="0"/>
              <a:t>(Cont.)</a:t>
            </a:r>
          </a:p>
        </p:txBody>
      </p:sp>
    </p:spTree>
    <p:extLst>
      <p:ext uri="{BB962C8B-B14F-4D97-AF65-F5344CB8AC3E}">
        <p14:creationId xmlns:p14="http://schemas.microsoft.com/office/powerpoint/2010/main" val="3634744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FED4F1C-06F7-4A04-9457-CA53CDF0EA00}" type="slidenum">
              <a:rPr lang="en-US"/>
              <a:pPr>
                <a:defRPr/>
              </a:pPr>
              <a:t>9</a:t>
            </a:fld>
            <a:endParaRPr lang="en-US"/>
          </a:p>
        </p:txBody>
      </p:sp>
      <p:sp>
        <p:nvSpPr>
          <p:cNvPr id="22529" name="Title 1"/>
          <p:cNvSpPr>
            <a:spLocks noGrp="1"/>
          </p:cNvSpPr>
          <p:nvPr>
            <p:ph type="title"/>
          </p:nvPr>
        </p:nvSpPr>
        <p:spPr/>
        <p:txBody>
          <a:bodyPr>
            <a:normAutofit fontScale="90000"/>
          </a:bodyPr>
          <a:lstStyle/>
          <a:p>
            <a:pPr eaLnBrk="1" hangingPunct="1"/>
            <a:r>
              <a:rPr lang="en-US" smtClean="0"/>
              <a:t>Information System Components</a:t>
            </a:r>
          </a:p>
        </p:txBody>
      </p:sp>
      <p:sp>
        <p:nvSpPr>
          <p:cNvPr id="3" name="Text Placeholder 2"/>
          <p:cNvSpPr>
            <a:spLocks noGrp="1"/>
          </p:cNvSpPr>
          <p:nvPr>
            <p:ph idx="4294967295"/>
          </p:nvPr>
        </p:nvSpPr>
        <p:spPr>
          <a:xfrm>
            <a:off x="0" y="1481138"/>
            <a:ext cx="8229600" cy="4525962"/>
          </a:xfrm>
        </p:spPr>
        <p:txBody>
          <a:bodyPr rtlCol="0">
            <a:normAutofit/>
          </a:bodyPr>
          <a:lstStyle/>
          <a:p>
            <a:pPr eaLnBrk="1" fontAlgn="auto" hangingPunct="1">
              <a:spcAft>
                <a:spcPts val="0"/>
              </a:spcAft>
              <a:buFont typeface="Arial" pitchFamily="34" charset="0"/>
              <a:buChar char="•"/>
              <a:defRPr/>
            </a:pPr>
            <a:r>
              <a:rPr lang="en-US" dirty="0" smtClean="0"/>
              <a:t>A system is a set of related</a:t>
            </a:r>
            <a:br>
              <a:rPr lang="en-US" dirty="0" smtClean="0"/>
            </a:br>
            <a:r>
              <a:rPr lang="en-US" dirty="0" smtClean="0"/>
              <a:t>components that produces </a:t>
            </a:r>
            <a:br>
              <a:rPr lang="en-US" dirty="0" smtClean="0"/>
            </a:br>
            <a:r>
              <a:rPr lang="en-US" dirty="0" smtClean="0"/>
              <a:t>specific results</a:t>
            </a:r>
          </a:p>
          <a:p>
            <a:pPr eaLnBrk="1" fontAlgn="auto" hangingPunct="1">
              <a:spcAft>
                <a:spcPts val="0"/>
              </a:spcAft>
              <a:buFont typeface="Arial" pitchFamily="34" charset="0"/>
              <a:buChar char="•"/>
              <a:defRPr/>
            </a:pPr>
            <a:r>
              <a:rPr lang="en-US" dirty="0" smtClean="0"/>
              <a:t>Mission-critical systems are</a:t>
            </a:r>
            <a:br>
              <a:rPr lang="en-US" dirty="0" smtClean="0"/>
            </a:br>
            <a:r>
              <a:rPr lang="en-US" dirty="0" smtClean="0"/>
              <a:t>vital to a company’s </a:t>
            </a:r>
            <a:br>
              <a:rPr lang="en-US" dirty="0" smtClean="0"/>
            </a:br>
            <a:r>
              <a:rPr lang="en-US" dirty="0" smtClean="0"/>
              <a:t>operations</a:t>
            </a:r>
          </a:p>
          <a:p>
            <a:pPr eaLnBrk="1" fontAlgn="auto" hangingPunct="1">
              <a:spcAft>
                <a:spcPts val="0"/>
              </a:spcAft>
              <a:buFont typeface="Arial" pitchFamily="34" charset="0"/>
              <a:buChar char="•"/>
              <a:defRPr/>
            </a:pPr>
            <a:r>
              <a:rPr lang="en-US" dirty="0" smtClean="0"/>
              <a:t>Information systems have</a:t>
            </a:r>
            <a:br>
              <a:rPr lang="en-US" dirty="0" smtClean="0"/>
            </a:br>
            <a:r>
              <a:rPr lang="en-US" dirty="0" smtClean="0"/>
              <a:t>five key components:  </a:t>
            </a:r>
            <a:br>
              <a:rPr lang="en-US" dirty="0" smtClean="0"/>
            </a:br>
            <a:r>
              <a:rPr lang="en-US" dirty="0" smtClean="0"/>
              <a:t>hardware, software, </a:t>
            </a:r>
            <a:br>
              <a:rPr lang="en-US" dirty="0" smtClean="0"/>
            </a:br>
            <a:r>
              <a:rPr lang="en-US" dirty="0" smtClean="0"/>
              <a:t>data, processes, and people</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5486" y="1524000"/>
            <a:ext cx="3432314"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635486" y="5791200"/>
            <a:ext cx="3432314" cy="584775"/>
          </a:xfrm>
          <a:prstGeom prst="rect">
            <a:avLst/>
          </a:prstGeom>
        </p:spPr>
        <p:txBody>
          <a:bodyPr wrap="square">
            <a:spAutoFit/>
          </a:bodyPr>
          <a:lstStyle/>
          <a:p>
            <a:r>
              <a:rPr lang="en-US" sz="1600" b="1" dirty="0"/>
              <a:t>FIGURE 1-6 </a:t>
            </a:r>
            <a:r>
              <a:rPr lang="en-US" sz="1600" dirty="0"/>
              <a:t>An information</a:t>
            </a:r>
          </a:p>
          <a:p>
            <a:r>
              <a:rPr lang="en-US" sz="1600" dirty="0"/>
              <a:t>system needs these components.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756</TotalTime>
  <Words>3168</Words>
  <Application>Microsoft Office PowerPoint</Application>
  <PresentationFormat>On-screen Show (4:3)</PresentationFormat>
  <Paragraphs>441</Paragraphs>
  <Slides>51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Lucida Sans Unicode</vt:lpstr>
      <vt:lpstr>Verdana</vt:lpstr>
      <vt:lpstr>Wingdings 2</vt:lpstr>
      <vt:lpstr>Wingdings 3</vt:lpstr>
      <vt:lpstr>Concourse</vt:lpstr>
      <vt:lpstr>Systems Analysis and Design</vt:lpstr>
      <vt:lpstr>Chapter Objectives</vt:lpstr>
      <vt:lpstr>Chapter Objectives (Cont.)</vt:lpstr>
      <vt:lpstr>Introduction</vt:lpstr>
      <vt:lpstr>Systems Development Life Cycle - SDLC</vt:lpstr>
      <vt:lpstr>Typical Introductory Tasks for System Projects</vt:lpstr>
      <vt:lpstr>What Is Information Technology?</vt:lpstr>
      <vt:lpstr>What Is Information Technology? (Cont.)</vt:lpstr>
      <vt:lpstr>Information System Components</vt:lpstr>
      <vt:lpstr>Information System Components (Cont.)</vt:lpstr>
      <vt:lpstr>Information System Components  (Cont.)</vt:lpstr>
      <vt:lpstr>Business in the 21st Century</vt:lpstr>
      <vt:lpstr>Business in the 21st Century (Cont.) The Internet Model</vt:lpstr>
      <vt:lpstr>Business in the 21st Century (Cont.)</vt:lpstr>
      <vt:lpstr>Business in the 21st Century (Cont.)</vt:lpstr>
      <vt:lpstr>Business in the 21st Century (Cont.)</vt:lpstr>
      <vt:lpstr>Business in the 21st Century (Cont.)</vt:lpstr>
      <vt:lpstr>Business in the 21st Century (Cont.)</vt:lpstr>
      <vt:lpstr>Business in the 21st Century (Cont.)</vt:lpstr>
      <vt:lpstr>Business in the 21st Century (Cont.)</vt:lpstr>
      <vt:lpstr>Business in the 21st Century (Cont.)</vt:lpstr>
      <vt:lpstr>Business in the 21st Century (Cont.)</vt:lpstr>
      <vt:lpstr>Business in the 21st Century (Cont.)</vt:lpstr>
      <vt:lpstr>Business in the 21st Century (Cont.)</vt:lpstr>
      <vt:lpstr>What Information Do Users Need?</vt:lpstr>
      <vt:lpstr>What Information Do Users Need? (Cont.)</vt:lpstr>
      <vt:lpstr>What Information Do Users Need? (Cont.)</vt:lpstr>
      <vt:lpstr>Systems Development Tools</vt:lpstr>
      <vt:lpstr>Systems Development Tools (Cont.)</vt:lpstr>
      <vt:lpstr>Systems Development Tools (Cont.)</vt:lpstr>
      <vt:lpstr>Systems Development Methods</vt:lpstr>
      <vt:lpstr>Systems Development Methods (Cont.)</vt:lpstr>
      <vt:lpstr>Systems Development Methods (Cont.)</vt:lpstr>
      <vt:lpstr>Systems Development Methods (Cont.)</vt:lpstr>
      <vt:lpstr>Systems Development Methods (Cont.)</vt:lpstr>
      <vt:lpstr>Systems Development Methods (Cont.)</vt:lpstr>
      <vt:lpstr>Systems Development Methods (Cont.)</vt:lpstr>
      <vt:lpstr>Systems Development Methods (Cont.)</vt:lpstr>
      <vt:lpstr>Systems Development Methods (Cont.)</vt:lpstr>
      <vt:lpstr>Systems Development Methods (Cont.)</vt:lpstr>
      <vt:lpstr>Systems Development Methods (Cont.)</vt:lpstr>
      <vt:lpstr>Systems Development Methods (Cont.)</vt:lpstr>
      <vt:lpstr>The Information Technology Department</vt:lpstr>
      <vt:lpstr>The Information Technology Department (Cont.)</vt:lpstr>
      <vt:lpstr>The Information Technology Department (Cont.)</vt:lpstr>
      <vt:lpstr>The Information Technology Department (Cont.)</vt:lpstr>
      <vt:lpstr>The Systems Analyst</vt:lpstr>
      <vt:lpstr>The Systems Analyst (Cont.)</vt:lpstr>
      <vt:lpstr>Chapter Summary</vt:lpstr>
      <vt:lpstr>Chapter Summary (Cont.)</vt:lpstr>
      <vt:lpstr>Chapter Summary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renger</dc:creator>
  <cp:lastModifiedBy>HARMAN, DOROTHY</cp:lastModifiedBy>
  <cp:revision>71</cp:revision>
  <dcterms:created xsi:type="dcterms:W3CDTF">2009-02-03T18:32:10Z</dcterms:created>
  <dcterms:modified xsi:type="dcterms:W3CDTF">2018-01-26T01:25:43Z</dcterms:modified>
</cp:coreProperties>
</file>