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2"/>
  </p:notesMasterIdLst>
  <p:sldIdLst>
    <p:sldId id="256" r:id="rId2"/>
    <p:sldId id="257" r:id="rId3"/>
    <p:sldId id="334" r:id="rId4"/>
    <p:sldId id="259" r:id="rId5"/>
    <p:sldId id="335" r:id="rId6"/>
    <p:sldId id="260" r:id="rId7"/>
    <p:sldId id="318" r:id="rId8"/>
    <p:sldId id="264" r:id="rId9"/>
    <p:sldId id="266" r:id="rId10"/>
    <p:sldId id="267" r:id="rId11"/>
    <p:sldId id="270" r:id="rId12"/>
    <p:sldId id="272" r:id="rId13"/>
    <p:sldId id="274" r:id="rId14"/>
    <p:sldId id="319" r:id="rId15"/>
    <p:sldId id="276" r:id="rId16"/>
    <p:sldId id="278" r:id="rId17"/>
    <p:sldId id="320" r:id="rId18"/>
    <p:sldId id="321" r:id="rId19"/>
    <p:sldId id="279" r:id="rId20"/>
    <p:sldId id="323" r:id="rId21"/>
    <p:sldId id="324" r:id="rId22"/>
    <p:sldId id="322" r:id="rId23"/>
    <p:sldId id="280" r:id="rId24"/>
    <p:sldId id="282" r:id="rId25"/>
    <p:sldId id="325" r:id="rId26"/>
    <p:sldId id="326" r:id="rId27"/>
    <p:sldId id="284" r:id="rId28"/>
    <p:sldId id="285" r:id="rId29"/>
    <p:sldId id="286" r:id="rId30"/>
    <p:sldId id="289" r:id="rId31"/>
    <p:sldId id="290" r:id="rId32"/>
    <p:sldId id="291" r:id="rId33"/>
    <p:sldId id="292" r:id="rId34"/>
    <p:sldId id="293" r:id="rId35"/>
    <p:sldId id="327" r:id="rId36"/>
    <p:sldId id="295" r:id="rId37"/>
    <p:sldId id="328" r:id="rId38"/>
    <p:sldId id="329" r:id="rId39"/>
    <p:sldId id="300" r:id="rId40"/>
    <p:sldId id="330" r:id="rId41"/>
    <p:sldId id="303" r:id="rId42"/>
    <p:sldId id="297" r:id="rId43"/>
    <p:sldId id="316" r:id="rId44"/>
    <p:sldId id="331" r:id="rId45"/>
    <p:sldId id="332" r:id="rId46"/>
    <p:sldId id="310" r:id="rId47"/>
    <p:sldId id="333" r:id="rId48"/>
    <p:sldId id="311" r:id="rId49"/>
    <p:sldId id="313" r:id="rId50"/>
    <p:sldId id="31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-3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Introduction to Systems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29" y="1752600"/>
            <a:ext cx="5244071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 smtClean="0"/>
              <a:t>Data </a:t>
            </a:r>
          </a:p>
          <a:p>
            <a:pPr lvl="1" eaLnBrk="1" hangingPunct="1"/>
            <a:r>
              <a:rPr lang="en-US" dirty="0" smtClean="0"/>
              <a:t>Tables store data</a:t>
            </a:r>
          </a:p>
          <a:p>
            <a:pPr lvl="1" eaLnBrk="1" hangingPunct="1"/>
            <a:r>
              <a:rPr lang="en-US" dirty="0"/>
              <a:t>Linked tables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dirty="0" smtClean="0"/>
              <a:t>together </a:t>
            </a:r>
            <a:r>
              <a:rPr lang="en-US" dirty="0"/>
              <a:t>to supply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</a:t>
            </a:r>
          </a:p>
          <a:p>
            <a:r>
              <a:rPr lang="en-US" b="1" dirty="0"/>
              <a:t>Processes </a:t>
            </a:r>
          </a:p>
          <a:p>
            <a:pPr lvl="1"/>
            <a:r>
              <a:rPr lang="en-US" dirty="0"/>
              <a:t>Describe the tasks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</a:t>
            </a:r>
            <a:r>
              <a:rPr lang="en-US" dirty="0"/>
              <a:t>functions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</a:t>
            </a:r>
            <a:r>
              <a:rPr lang="en-US" dirty="0"/>
              <a:t>, managers, and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staff </a:t>
            </a:r>
            <a:r>
              <a:rPr lang="en-US" dirty="0"/>
              <a:t>members perform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achieve </a:t>
            </a:r>
            <a:r>
              <a:rPr lang="en-US" dirty="0"/>
              <a:t>specific results</a:t>
            </a:r>
          </a:p>
          <a:p>
            <a:r>
              <a:rPr lang="en-US" b="1" dirty="0"/>
              <a:t>People</a:t>
            </a:r>
          </a:p>
          <a:p>
            <a:pPr lvl="1"/>
            <a:r>
              <a:rPr lang="en-US" dirty="0"/>
              <a:t>Stakeholders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or end users</a:t>
            </a:r>
          </a:p>
          <a:p>
            <a:pPr lvl="1"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08D5F-4D3C-44FD-9553-37759A7D110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System Components</a:t>
            </a:r>
            <a:br>
              <a:rPr lang="en-US" dirty="0" smtClean="0"/>
            </a:br>
            <a:r>
              <a:rPr lang="en-US" sz="1300" b="0" dirty="0" smtClean="0"/>
              <a:t>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648200" y="5724525"/>
            <a:ext cx="4083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1-8 </a:t>
            </a:r>
            <a:r>
              <a:rPr lang="en-US" sz="1600" dirty="0"/>
              <a:t>In a typical payroll system, data is stored in separate tables that are linked </a:t>
            </a:r>
            <a:r>
              <a:rPr lang="en-US" sz="1600" dirty="0" smtClean="0"/>
              <a:t>to form </a:t>
            </a:r>
            <a:r>
              <a:rPr lang="en-US" sz="1600" dirty="0"/>
              <a:t>an overall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Three major trends:</a:t>
            </a:r>
          </a:p>
          <a:p>
            <a:pPr lvl="1"/>
            <a:r>
              <a:rPr lang="en-US" dirty="0" smtClean="0"/>
              <a:t>Rapidly increasing globalization</a:t>
            </a:r>
          </a:p>
          <a:p>
            <a:pPr lvl="1"/>
            <a:r>
              <a:rPr lang="en-US" dirty="0" smtClean="0"/>
              <a:t>Technology integration for seamless information access</a:t>
            </a:r>
          </a:p>
          <a:p>
            <a:pPr lvl="1"/>
            <a:r>
              <a:rPr lang="en-US" dirty="0" smtClean="0"/>
              <a:t>Rapid growth of cloud-based computing and services</a:t>
            </a:r>
          </a:p>
          <a:p>
            <a:r>
              <a:rPr lang="en-US" dirty="0" smtClean="0"/>
              <a:t>All trends are Internet-centric and driven by the immense power of the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E-commerce or I-commerce</a:t>
            </a:r>
          </a:p>
          <a:p>
            <a:pPr eaLnBrk="1" hangingPunct="1"/>
            <a:r>
              <a:rPr lang="en-US" dirty="0" smtClean="0"/>
              <a:t>B2C (Business-to-Consumer)</a:t>
            </a:r>
          </a:p>
          <a:p>
            <a:pPr eaLnBrk="1" hangingPunct="1"/>
            <a:r>
              <a:rPr lang="en-US" dirty="0" smtClean="0"/>
              <a:t>B2B (Business-to-Business)</a:t>
            </a:r>
          </a:p>
          <a:p>
            <a:pPr lvl="1" eaLnBrk="1" hangingPunct="1"/>
            <a:r>
              <a:rPr lang="en-US" dirty="0" smtClean="0"/>
              <a:t>EDI</a:t>
            </a:r>
          </a:p>
          <a:p>
            <a:pPr lvl="1" eaLnBrk="1" hangingPunct="1"/>
            <a:r>
              <a:rPr lang="en-US" dirty="0" smtClean="0"/>
              <a:t>Supply </a:t>
            </a:r>
            <a:r>
              <a:rPr lang="en-US" dirty="0"/>
              <a:t>chain management (SCM)</a:t>
            </a:r>
          </a:p>
          <a:p>
            <a:pPr lvl="1" eaLnBrk="1" hangingPunct="1"/>
            <a:r>
              <a:rPr lang="en-US" dirty="0"/>
              <a:t>Supplier relationship management (SRM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What’s Next?</a:t>
            </a:r>
          </a:p>
          <a:p>
            <a:pPr lvl="1"/>
            <a:r>
              <a:rPr lang="en-US" dirty="0" smtClean="0"/>
              <a:t>Traditionally, IT companies were product-oriented or service-oriented</a:t>
            </a:r>
          </a:p>
          <a:p>
            <a:pPr lvl="1"/>
            <a:r>
              <a:rPr lang="en-US" dirty="0" smtClean="0"/>
              <a:t>Today’s IT companies offer a mix of products, services, and support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Internet-dependent firms</a:t>
            </a:r>
          </a:p>
          <a:p>
            <a:pPr lvl="1" eaLnBrk="1" hangingPunct="1"/>
            <a:r>
              <a:rPr lang="en-US" dirty="0" smtClean="0"/>
              <a:t>Primary business depends on the Internet rather than a traditional business channel</a:t>
            </a:r>
          </a:p>
          <a:p>
            <a:r>
              <a:rPr lang="en-US" dirty="0" smtClean="0"/>
              <a:t>Brick-and-mortar firms</a:t>
            </a:r>
          </a:p>
          <a:p>
            <a:pPr lvl="1" eaLnBrk="1" hangingPunct="1"/>
            <a:r>
              <a:rPr lang="en-US" dirty="0" smtClean="0"/>
              <a:t>Have physical stores where customers can see and touch the products</a:t>
            </a:r>
          </a:p>
          <a:p>
            <a:pPr lvl="1" eaLnBrk="1" hangingPunct="1"/>
            <a:r>
              <a:rPr lang="en-US" dirty="0" smtClean="0"/>
              <a:t>Have expanded their Web-based marketing channels to increase sales and serve customers better</a:t>
            </a:r>
          </a:p>
          <a:p>
            <a:pPr lvl="2"/>
            <a:r>
              <a:rPr lang="en-US" dirty="0" smtClean="0"/>
              <a:t>Combine convenience of online shopping and the alternative of hands-on purchasing</a:t>
            </a:r>
          </a:p>
          <a:p>
            <a:pPr lvl="2"/>
            <a:r>
              <a:rPr lang="en-US" dirty="0" smtClean="0"/>
              <a:t>Lowe’s, Costco, Target, and Wal-Mart are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Web-based business model leveled the playing field for small firms that now can reach a global marketplace</a:t>
            </a:r>
            <a:endParaRPr lang="en-US" dirty="0"/>
          </a:p>
          <a:p>
            <a:r>
              <a:rPr lang="en-US" dirty="0" smtClean="0"/>
              <a:t>Discount coupon business gets a new life</a:t>
            </a:r>
          </a:p>
          <a:p>
            <a:pPr lvl="1"/>
            <a:r>
              <a:rPr lang="en-US" dirty="0" smtClean="0"/>
              <a:t>eBay and </a:t>
            </a:r>
            <a:r>
              <a:rPr lang="en-US" dirty="0" err="1" smtClean="0"/>
              <a:t>Groupon</a:t>
            </a:r>
            <a:endParaRPr lang="en-US" dirty="0" smtClean="0"/>
          </a:p>
          <a:p>
            <a:pPr lvl="1"/>
            <a:r>
              <a:rPr lang="en-US" dirty="0" smtClean="0"/>
              <a:t>Firms now using global positioning system (GPS) coordinates to tempt buyers with nearby deals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4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26609-6863-40F1-BC02-A28E67BC8DA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sz="half" idx="4294967295"/>
          </p:nvPr>
        </p:nvSpPr>
        <p:spPr>
          <a:xfrm>
            <a:off x="609600" y="1481138"/>
            <a:ext cx="79248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Business Profiles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Overview of a company’s mission, functions, organization, products, services, customers, suppliers, competitors, constraints, and future direction</a:t>
            </a:r>
          </a:p>
          <a:p>
            <a:pPr>
              <a:buFont typeface="Arial" pitchFamily="34" charset="0"/>
              <a:buChar char="–"/>
              <a:defRPr/>
            </a:pPr>
            <a:r>
              <a:rPr lang="en-US" b="1" dirty="0" smtClean="0"/>
              <a:t>Business Processes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Specific set of transactions, events, and results that can be described and documented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A</a:t>
            </a:r>
            <a:r>
              <a:rPr lang="en-US" b="1" dirty="0" smtClean="0"/>
              <a:t> business process model (</a:t>
            </a:r>
            <a:r>
              <a:rPr lang="en-US" b="1" dirty="0"/>
              <a:t>BPM </a:t>
            </a:r>
            <a:r>
              <a:rPr lang="en-US" b="1" dirty="0" smtClean="0"/>
              <a:t>) </a:t>
            </a:r>
            <a:r>
              <a:rPr lang="en-US" dirty="0" smtClean="0"/>
              <a:t>graphically displays one or more business processes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0926E-770E-492C-AA22-CB109B55E7F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80010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88280" y="5486400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1-15 </a:t>
            </a:r>
            <a:r>
              <a:rPr lang="en-US" sz="1600" dirty="0" smtClean="0"/>
              <a:t>This sample uses business process modeling notation (BPMN) to represent the same events,</a:t>
            </a:r>
          </a:p>
          <a:p>
            <a:r>
              <a:rPr lang="en-US" sz="1600" dirty="0" smtClean="0"/>
              <a:t>processes, and workflow shown in Figure 1-14.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1-14 </a:t>
            </a:r>
            <a:r>
              <a:rPr lang="en-US" sz="1600" dirty="0"/>
              <a:t>A simple business model </a:t>
            </a:r>
            <a:r>
              <a:rPr lang="en-US" sz="1600" dirty="0" smtClean="0"/>
              <a:t>might consist </a:t>
            </a:r>
            <a:r>
              <a:rPr lang="en-US" sz="1600" dirty="0"/>
              <a:t>of an event, three processes, and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eaLnBrk="1" hangingPunct="1">
              <a:buNone/>
            </a:pPr>
            <a:r>
              <a:rPr lang="en-US" sz="2800" b="1" dirty="0" smtClean="0"/>
              <a:t>Business Information Systems</a:t>
            </a:r>
          </a:p>
          <a:p>
            <a:pPr lvl="1" eaLnBrk="1" hangingPunct="1"/>
            <a:r>
              <a:rPr lang="en-US" dirty="0" smtClean="0"/>
              <a:t>The old way:</a:t>
            </a:r>
          </a:p>
          <a:p>
            <a:pPr lvl="2"/>
            <a:r>
              <a:rPr lang="en-US" dirty="0" smtClean="0"/>
              <a:t>Administrative staff used office systems</a:t>
            </a:r>
          </a:p>
          <a:p>
            <a:pPr lvl="2"/>
            <a:r>
              <a:rPr lang="en-US" dirty="0" smtClean="0"/>
              <a:t>Operational people used operational systems</a:t>
            </a:r>
          </a:p>
          <a:p>
            <a:pPr lvl="2"/>
            <a:r>
              <a:rPr lang="en-US" dirty="0" smtClean="0"/>
              <a:t>Middle managers used decision support systems</a:t>
            </a:r>
          </a:p>
          <a:p>
            <a:pPr lvl="2"/>
            <a:r>
              <a:rPr lang="en-US" dirty="0" smtClean="0"/>
              <a:t>Top managers used executive information systems</a:t>
            </a:r>
          </a:p>
          <a:p>
            <a:pPr lvl="1"/>
            <a:r>
              <a:rPr lang="en-US" dirty="0" smtClean="0"/>
              <a:t>The “now” way</a:t>
            </a:r>
          </a:p>
          <a:p>
            <a:pPr lvl="2"/>
            <a:r>
              <a:rPr lang="en-US" dirty="0" smtClean="0"/>
              <a:t>All employees use office productivity systems</a:t>
            </a:r>
          </a:p>
          <a:p>
            <a:pPr lvl="2"/>
            <a:r>
              <a:rPr lang="en-US" dirty="0" smtClean="0"/>
              <a:t>Operations users require decision support systems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0926E-770E-492C-AA22-CB109B55E7F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3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new set of system definitions</a:t>
            </a:r>
          </a:p>
          <a:p>
            <a:pPr lvl="1" eaLnBrk="1" hangingPunct="1"/>
            <a:r>
              <a:rPr lang="en-US" sz="2800" dirty="0" smtClean="0"/>
              <a:t>Enterprise computing systems</a:t>
            </a:r>
          </a:p>
          <a:p>
            <a:pPr lvl="1" eaLnBrk="1" hangingPunct="1"/>
            <a:r>
              <a:rPr lang="en-US" sz="2800" dirty="0" smtClean="0"/>
              <a:t>Transaction processing systems</a:t>
            </a:r>
          </a:p>
          <a:p>
            <a:pPr lvl="1" eaLnBrk="1" hangingPunct="1"/>
            <a:r>
              <a:rPr lang="en-US" sz="2800" dirty="0" smtClean="0"/>
              <a:t>Business support systems</a:t>
            </a:r>
          </a:p>
          <a:p>
            <a:pPr lvl="1" eaLnBrk="1" hangingPunct="1"/>
            <a:r>
              <a:rPr lang="en-US" sz="2800" dirty="0" smtClean="0"/>
              <a:t>Knowledge management systems</a:t>
            </a:r>
          </a:p>
          <a:p>
            <a:pPr lvl="1" eaLnBrk="1" hangingPunct="1"/>
            <a:r>
              <a:rPr lang="en-US" sz="2800" dirty="0" smtClean="0"/>
              <a:t>User productivity systems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0926E-770E-492C-AA22-CB109B55E7F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3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sz="2800" b="1" dirty="0" smtClean="0"/>
              <a:t>Enterprise Computing</a:t>
            </a:r>
          </a:p>
          <a:p>
            <a:pPr lvl="1" eaLnBrk="1" hangingPunct="1"/>
            <a:r>
              <a:rPr lang="en-US" dirty="0" smtClean="0"/>
              <a:t>Information systems that support company-wide operations and data management requirements</a:t>
            </a:r>
          </a:p>
          <a:p>
            <a:pPr lvl="1" eaLnBrk="1" hangingPunct="1"/>
            <a:r>
              <a:rPr lang="en-US" dirty="0" smtClean="0"/>
              <a:t>Examples:</a:t>
            </a:r>
          </a:p>
          <a:p>
            <a:pPr lvl="2"/>
            <a:r>
              <a:rPr lang="en-US" dirty="0"/>
              <a:t>Wal-Mart’s inventory control </a:t>
            </a:r>
            <a:r>
              <a:rPr lang="en-US" dirty="0" smtClean="0"/>
              <a:t>system</a:t>
            </a:r>
            <a:endParaRPr lang="en-US" dirty="0"/>
          </a:p>
          <a:p>
            <a:pPr lvl="2"/>
            <a:r>
              <a:rPr lang="en-US" dirty="0"/>
              <a:t>Boeing’s production control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Hilton </a:t>
            </a:r>
            <a:r>
              <a:rPr lang="en-US" dirty="0"/>
              <a:t>Hotels’ reservation </a:t>
            </a:r>
            <a:r>
              <a:rPr lang="en-US" dirty="0" smtClean="0"/>
              <a:t>system</a:t>
            </a:r>
          </a:p>
          <a:p>
            <a:r>
              <a:rPr lang="en-US" sz="2300" dirty="0"/>
              <a:t>A</a:t>
            </a:r>
            <a:r>
              <a:rPr lang="en-US" sz="2300" dirty="0" smtClean="0"/>
              <a:t>pplications </a:t>
            </a:r>
            <a:r>
              <a:rPr lang="en-US" sz="2300" dirty="0"/>
              <a:t>called enterprise resource planning (</a:t>
            </a:r>
            <a:r>
              <a:rPr lang="en-US" sz="2300" dirty="0" smtClean="0"/>
              <a:t>ERP) systems </a:t>
            </a:r>
            <a:r>
              <a:rPr lang="en-US" sz="2300" dirty="0"/>
              <a:t>provide cost-effective support for users and managers throughout the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Describe the impact of information technology</a:t>
            </a:r>
          </a:p>
          <a:p>
            <a:r>
              <a:rPr lang="en-US" sz="2800" dirty="0" smtClean="0"/>
              <a:t>Define systems analysis and design and the role of a systems analyst</a:t>
            </a:r>
          </a:p>
          <a:p>
            <a:r>
              <a:rPr lang="en-US" sz="2800" dirty="0" smtClean="0"/>
              <a:t>Define an information system and describe its components</a:t>
            </a:r>
          </a:p>
          <a:p>
            <a:r>
              <a:rPr lang="en-US" sz="2800" dirty="0" smtClean="0"/>
              <a:t>Explain how to use business profiles and models</a:t>
            </a:r>
          </a:p>
          <a:p>
            <a:r>
              <a:rPr lang="en-US" sz="2800" dirty="0" smtClean="0"/>
              <a:t>Explain Internet business strategies and relationships, including B2C and B2B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2800350"/>
            <a:ext cx="39719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eaLnBrk="1" hangingPunct="1">
              <a:buNone/>
            </a:pPr>
            <a:r>
              <a:rPr lang="en-US" sz="3000" b="1" dirty="0" smtClean="0"/>
              <a:t>Transaction Processing</a:t>
            </a:r>
          </a:p>
          <a:p>
            <a:r>
              <a:rPr lang="en-US" sz="2500" dirty="0"/>
              <a:t>Transaction processing (TP) systems process data generated by day-to-day </a:t>
            </a:r>
            <a:r>
              <a:rPr lang="en-US" sz="2500" dirty="0" smtClean="0"/>
              <a:t>business operations Examples: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ustomer </a:t>
            </a:r>
            <a:r>
              <a:rPr lang="en-US" dirty="0"/>
              <a:t>order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Accounts receivable</a:t>
            </a:r>
          </a:p>
          <a:p>
            <a:pPr lvl="2"/>
            <a:r>
              <a:rPr lang="en-US" dirty="0" smtClean="0"/>
              <a:t>Warranty </a:t>
            </a:r>
            <a:r>
              <a:rPr lang="en-US" dirty="0"/>
              <a:t>claim </a:t>
            </a:r>
            <a:r>
              <a:rPr lang="en-US" dirty="0" smtClean="0"/>
              <a:t>processing</a:t>
            </a:r>
          </a:p>
          <a:p>
            <a:r>
              <a:rPr lang="en-US" sz="2500" dirty="0"/>
              <a:t>A</a:t>
            </a:r>
            <a:r>
              <a:rPr lang="en-US" sz="2500" dirty="0" smtClean="0"/>
              <a:t> </a:t>
            </a:r>
            <a:r>
              <a:rPr lang="en-US" sz="2500" dirty="0"/>
              <a:t>TP system </a:t>
            </a:r>
            <a:r>
              <a:rPr lang="en-US" sz="2500" dirty="0" smtClean="0"/>
              <a:t>verifies</a:t>
            </a:r>
            <a:br>
              <a:rPr lang="en-US" sz="2500" dirty="0" smtClean="0"/>
            </a:br>
            <a:r>
              <a:rPr lang="en-US" sz="2500" dirty="0" smtClean="0"/>
              <a:t>customer </a:t>
            </a:r>
            <a:r>
              <a:rPr lang="en-US" sz="2500" dirty="0"/>
              <a:t>data, checks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customer credit, </a:t>
            </a:r>
            <a:r>
              <a:rPr lang="en-US" sz="2500" dirty="0"/>
              <a:t>checks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stock status</a:t>
            </a:r>
            <a:r>
              <a:rPr lang="en-US" sz="2500" dirty="0"/>
              <a:t>, posts to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accounts receivable,</a:t>
            </a:r>
            <a:br>
              <a:rPr lang="en-US" sz="2500" dirty="0" smtClean="0"/>
            </a:br>
            <a:r>
              <a:rPr lang="en-US" sz="2500" dirty="0" smtClean="0"/>
              <a:t>adjusts inventory levels, </a:t>
            </a:r>
            <a:br>
              <a:rPr lang="en-US" sz="2500" dirty="0" smtClean="0"/>
            </a:br>
            <a:r>
              <a:rPr lang="en-US" sz="2500" dirty="0" smtClean="0"/>
              <a:t>and </a:t>
            </a:r>
            <a:r>
              <a:rPr lang="en-US" sz="2500" dirty="0"/>
              <a:t>updates </a:t>
            </a:r>
            <a:r>
              <a:rPr lang="en-US" sz="2500" dirty="0" smtClean="0"/>
              <a:t>the </a:t>
            </a:r>
            <a:r>
              <a:rPr lang="en-US" sz="2500" dirty="0"/>
              <a:t>sales </a:t>
            </a:r>
            <a:r>
              <a:rPr lang="en-US" sz="2500" dirty="0" smtClean="0"/>
              <a:t>file</a:t>
            </a:r>
            <a:endParaRPr lang="en-US" sz="2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876799" y="5486400"/>
            <a:ext cx="403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1-17 </a:t>
            </a:r>
            <a:r>
              <a:rPr lang="en-US" sz="1600" dirty="0"/>
              <a:t>A single sales transaction consists of six </a:t>
            </a:r>
            <a:r>
              <a:rPr lang="en-US" sz="1600" dirty="0" smtClean="0"/>
              <a:t>separate tasks</a:t>
            </a:r>
            <a:r>
              <a:rPr lang="en-US" sz="1600" dirty="0"/>
              <a:t>, which the TP system processes as a group.</a:t>
            </a:r>
          </a:p>
        </p:txBody>
      </p:sp>
    </p:spTree>
    <p:extLst>
      <p:ext uri="{BB962C8B-B14F-4D97-AF65-F5344CB8AC3E}">
        <p14:creationId xmlns:p14="http://schemas.microsoft.com/office/powerpoint/2010/main" val="7520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sz="2800" b="1" dirty="0" smtClean="0"/>
              <a:t>Business Support</a:t>
            </a:r>
          </a:p>
          <a:p>
            <a:r>
              <a:rPr lang="en-US" sz="2400" dirty="0" smtClean="0"/>
              <a:t>Provide job-related information support </a:t>
            </a:r>
            <a:r>
              <a:rPr lang="en-US" sz="2400" dirty="0"/>
              <a:t>to users at all </a:t>
            </a:r>
            <a:r>
              <a:rPr lang="en-US" sz="2400" dirty="0" smtClean="0"/>
              <a:t>levels of </a:t>
            </a:r>
            <a:r>
              <a:rPr lang="en-US" sz="2400" dirty="0"/>
              <a:t>a </a:t>
            </a:r>
            <a:r>
              <a:rPr lang="en-US" sz="2400" dirty="0" smtClean="0"/>
              <a:t>company</a:t>
            </a:r>
          </a:p>
          <a:p>
            <a:pPr lvl="2"/>
            <a:r>
              <a:rPr lang="en-US" dirty="0" smtClean="0"/>
              <a:t>Can work hand-in-hand with a TP system</a:t>
            </a:r>
          </a:p>
          <a:p>
            <a:pPr lvl="2"/>
            <a:r>
              <a:rPr lang="en-US" dirty="0" smtClean="0"/>
              <a:t>New development is RFID</a:t>
            </a:r>
          </a:p>
          <a:p>
            <a:r>
              <a:rPr lang="en-US" sz="2400" dirty="0" smtClean="0"/>
              <a:t>Radio </a:t>
            </a:r>
            <a:r>
              <a:rPr lang="en-US" sz="2400" dirty="0"/>
              <a:t>frequency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identification </a:t>
            </a:r>
            <a:r>
              <a:rPr lang="en-US" sz="2400" dirty="0"/>
              <a:t>(RFID)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technology uses </a:t>
            </a:r>
            <a:br>
              <a:rPr lang="en-US" sz="2400" dirty="0" smtClean="0"/>
            </a:br>
            <a:r>
              <a:rPr lang="en-US" sz="2400" dirty="0" smtClean="0"/>
              <a:t>high-frequency </a:t>
            </a:r>
            <a:r>
              <a:rPr lang="en-US" sz="2400" dirty="0"/>
              <a:t>radio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waves </a:t>
            </a:r>
            <a:r>
              <a:rPr lang="en-US" sz="2400" dirty="0"/>
              <a:t>to track physical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objects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56" y="3124200"/>
            <a:ext cx="392909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0" y="5715000"/>
            <a:ext cx="3829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1-18 </a:t>
            </a:r>
            <a:r>
              <a:rPr lang="en-US" sz="1600" dirty="0"/>
              <a:t>With an RFID tag, items can be tracked and </a:t>
            </a:r>
            <a:r>
              <a:rPr lang="en-US" sz="1600" dirty="0" smtClean="0"/>
              <a:t>monitored throughout </a:t>
            </a:r>
            <a:r>
              <a:rPr lang="en-US" sz="1600" dirty="0"/>
              <a:t>the shipping process.</a:t>
            </a:r>
          </a:p>
        </p:txBody>
      </p:sp>
    </p:spTree>
    <p:extLst>
      <p:ext uri="{BB962C8B-B14F-4D97-AF65-F5344CB8AC3E}">
        <p14:creationId xmlns:p14="http://schemas.microsoft.com/office/powerpoint/2010/main" val="15811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Knowledge </a:t>
            </a:r>
            <a:r>
              <a:rPr lang="en-US" sz="2800" b="1" dirty="0"/>
              <a:t>M</a:t>
            </a:r>
            <a:r>
              <a:rPr lang="en-US" sz="2800" b="1" dirty="0" smtClean="0"/>
              <a:t>anagement</a:t>
            </a:r>
          </a:p>
          <a:p>
            <a:pPr lvl="1" eaLnBrk="1" hangingPunct="1"/>
            <a:r>
              <a:rPr lang="en-US" sz="2800" dirty="0" smtClean="0"/>
              <a:t>Uses a large database called a knowledge base</a:t>
            </a:r>
          </a:p>
          <a:p>
            <a:pPr lvl="1" eaLnBrk="1" hangingPunct="1"/>
            <a:r>
              <a:rPr lang="en-US" sz="2800" dirty="0" smtClean="0"/>
              <a:t>Allows users to find information by entering keywords</a:t>
            </a:r>
          </a:p>
          <a:p>
            <a:pPr lvl="1" eaLnBrk="1" hangingPunct="1"/>
            <a:r>
              <a:rPr lang="en-US" sz="2800" dirty="0" smtClean="0"/>
              <a:t>Uses inference rules, which are logical rules that identify data patterns and relationships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2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User </a:t>
            </a:r>
            <a:r>
              <a:rPr lang="en-US" sz="2800" b="1" dirty="0"/>
              <a:t>P</a:t>
            </a:r>
            <a:r>
              <a:rPr lang="en-US" sz="2800" b="1" dirty="0" smtClean="0"/>
              <a:t>roductivity</a:t>
            </a:r>
          </a:p>
          <a:p>
            <a:pPr lvl="1" eaLnBrk="1" hangingPunct="1"/>
            <a:r>
              <a:rPr lang="en-US" sz="2800" dirty="0" smtClean="0"/>
              <a:t>Technology that improves productivity</a:t>
            </a:r>
          </a:p>
          <a:p>
            <a:pPr lvl="1" eaLnBrk="1" hangingPunct="1"/>
            <a:r>
              <a:rPr lang="en-US" sz="2800" dirty="0" smtClean="0"/>
              <a:t>Groupware</a:t>
            </a:r>
          </a:p>
          <a:p>
            <a:pPr eaLnBrk="1" hangingPunct="1"/>
            <a:r>
              <a:rPr lang="en-US" sz="2800" b="1" dirty="0" smtClean="0"/>
              <a:t>Systems Integration</a:t>
            </a:r>
          </a:p>
          <a:p>
            <a:pPr lvl="1" eaLnBrk="1" hangingPunct="1"/>
            <a:r>
              <a:rPr lang="en-US" sz="2800" dirty="0" smtClean="0"/>
              <a:t>Most large companies require systems that combine transaction processing, business support, knowledge management, and user productivity 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Information Do Users Need?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03896" cy="421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5651837"/>
            <a:ext cx="6813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1-20 </a:t>
            </a:r>
            <a:r>
              <a:rPr lang="en-US" sz="1600" dirty="0"/>
              <a:t>A typical organizational model identifies business functions and organizational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/>
              <a:t>Top Managers</a:t>
            </a:r>
          </a:p>
          <a:p>
            <a:pPr lvl="1"/>
            <a:r>
              <a:rPr lang="en-US" sz="2400" dirty="0" smtClean="0"/>
              <a:t>Develop long-range </a:t>
            </a:r>
            <a:r>
              <a:rPr lang="en-US" sz="2400" b="1" dirty="0"/>
              <a:t>strategic plans</a:t>
            </a:r>
            <a:r>
              <a:rPr lang="en-US" sz="2400" dirty="0"/>
              <a:t>, which define the </a:t>
            </a:r>
            <a:r>
              <a:rPr lang="en-US" sz="2400" dirty="0" smtClean="0"/>
              <a:t>company’s </a:t>
            </a:r>
            <a:r>
              <a:rPr lang="en-US" sz="2400" dirty="0"/>
              <a:t>overall mission and </a:t>
            </a:r>
            <a:r>
              <a:rPr lang="en-US" sz="2400" dirty="0" smtClean="0"/>
              <a:t>goals</a:t>
            </a:r>
          </a:p>
          <a:p>
            <a:pPr lvl="1"/>
            <a:r>
              <a:rPr lang="en-US" sz="2400" dirty="0" smtClean="0"/>
              <a:t>Need information on economic </a:t>
            </a:r>
            <a:r>
              <a:rPr lang="en-US" sz="2400" dirty="0"/>
              <a:t>forecasts, </a:t>
            </a:r>
            <a:r>
              <a:rPr lang="en-US" sz="2400" dirty="0" smtClean="0"/>
              <a:t>technology  trends</a:t>
            </a:r>
            <a:r>
              <a:rPr lang="en-US" sz="2400" dirty="0"/>
              <a:t>, competitive threats, and governmental issue</a:t>
            </a:r>
            <a:endParaRPr lang="en-US" sz="2400" dirty="0" smtClean="0"/>
          </a:p>
          <a:p>
            <a:r>
              <a:rPr lang="en-US" sz="2800" b="1" dirty="0" smtClean="0"/>
              <a:t>Middle Managers and Knowledge Workers</a:t>
            </a:r>
            <a:endParaRPr lang="en-US" sz="2800" b="1" dirty="0"/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direction, necessary resources, and </a:t>
            </a:r>
            <a:r>
              <a:rPr lang="en-US" sz="2400" dirty="0" smtClean="0"/>
              <a:t>performance feedback </a:t>
            </a:r>
            <a:r>
              <a:rPr lang="en-US" sz="2400" dirty="0"/>
              <a:t>to supervisors and team </a:t>
            </a:r>
            <a:r>
              <a:rPr lang="en-US" sz="2400" dirty="0" smtClean="0"/>
              <a:t>leaders</a:t>
            </a:r>
          </a:p>
          <a:p>
            <a:pPr lvl="1"/>
            <a:r>
              <a:rPr lang="en-US" sz="2400" dirty="0" smtClean="0"/>
              <a:t>Need more detailed information than top managers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What Information Do Users Need</a:t>
            </a:r>
            <a:r>
              <a:rPr lang="en-US" dirty="0" smtClean="0"/>
              <a:t>?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Supervisors and Team Leaders</a:t>
            </a:r>
          </a:p>
          <a:p>
            <a:pPr lvl="1"/>
            <a:r>
              <a:rPr lang="en-US" sz="2400" dirty="0" smtClean="0"/>
              <a:t>Oversee </a:t>
            </a:r>
            <a:r>
              <a:rPr lang="en-US" sz="2400" dirty="0"/>
              <a:t>operational employees and carry out </a:t>
            </a:r>
            <a:r>
              <a:rPr lang="en-US" sz="2400" dirty="0" smtClean="0"/>
              <a:t>day-to-day functions</a:t>
            </a:r>
          </a:p>
          <a:p>
            <a:pPr lvl="1"/>
            <a:r>
              <a:rPr lang="en-US" sz="2400" dirty="0"/>
              <a:t>Need decision support information, knowledge management systems, and user productivity systems </a:t>
            </a:r>
          </a:p>
          <a:p>
            <a:r>
              <a:rPr lang="en-US" sz="2800" b="1" dirty="0" smtClean="0"/>
              <a:t>Operational Employees</a:t>
            </a:r>
            <a:endParaRPr lang="en-US" sz="2800" b="1" dirty="0"/>
          </a:p>
          <a:p>
            <a:pPr lvl="1"/>
            <a:r>
              <a:rPr lang="en-US" sz="2400" dirty="0" smtClean="0"/>
              <a:t>Rely </a:t>
            </a:r>
            <a:r>
              <a:rPr lang="en-US" sz="2400" dirty="0"/>
              <a:t>on TP systems to enter and </a:t>
            </a:r>
            <a:r>
              <a:rPr lang="en-US" sz="2400" dirty="0" smtClean="0"/>
              <a:t>receive data </a:t>
            </a:r>
            <a:r>
              <a:rPr lang="en-US" sz="2400" dirty="0"/>
              <a:t>they need to perform their </a:t>
            </a:r>
            <a:r>
              <a:rPr lang="en-US" sz="2400" dirty="0" smtClean="0"/>
              <a:t>jobs</a:t>
            </a:r>
          </a:p>
          <a:p>
            <a:pPr lvl="1"/>
            <a:r>
              <a:rPr lang="en-US" sz="2400" dirty="0" smtClean="0"/>
              <a:t>Need information to handle tasks and make decisions previously made by supervisors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What Information Do Users Need</a:t>
            </a:r>
            <a:r>
              <a:rPr lang="en-US" dirty="0" smtClean="0"/>
              <a:t>?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Modeling</a:t>
            </a:r>
          </a:p>
          <a:p>
            <a:pPr lvl="1" eaLnBrk="1" hangingPunct="1"/>
            <a:r>
              <a:rPr lang="en-US" dirty="0" smtClean="0"/>
              <a:t>Business model</a:t>
            </a:r>
          </a:p>
          <a:p>
            <a:pPr lvl="1" eaLnBrk="1" hangingPunct="1"/>
            <a:r>
              <a:rPr lang="en-US" dirty="0" smtClean="0"/>
              <a:t>Requirements model</a:t>
            </a:r>
          </a:p>
          <a:p>
            <a:pPr lvl="1" eaLnBrk="1" hangingPunct="1"/>
            <a:r>
              <a:rPr lang="en-US" dirty="0" smtClean="0"/>
              <a:t>Data model</a:t>
            </a:r>
          </a:p>
          <a:p>
            <a:pPr lvl="1" eaLnBrk="1" hangingPunct="1"/>
            <a:r>
              <a:rPr lang="en-US" dirty="0" smtClean="0"/>
              <a:t>Object model</a:t>
            </a:r>
          </a:p>
          <a:p>
            <a:pPr lvl="1" eaLnBrk="1" hangingPunct="1"/>
            <a:r>
              <a:rPr lang="en-US" dirty="0" smtClean="0"/>
              <a:t>Network model</a:t>
            </a:r>
          </a:p>
          <a:p>
            <a:pPr lvl="1" eaLnBrk="1" hangingPunct="1"/>
            <a:r>
              <a:rPr lang="en-US" dirty="0" smtClean="0"/>
              <a:t>Process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Systems Development Tools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3338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19599" y="5105400"/>
            <a:ext cx="4333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1-21 </a:t>
            </a:r>
            <a:r>
              <a:rPr lang="en-US" sz="1600" dirty="0"/>
              <a:t>Microsoft Visio allows you to drag and drop various </a:t>
            </a:r>
            <a:r>
              <a:rPr lang="en-US" sz="1600" dirty="0" smtClean="0"/>
              <a:t>symbols and </a:t>
            </a:r>
            <a:r>
              <a:rPr lang="en-US" sz="1600" dirty="0"/>
              <a:t>connect them to show a business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Prototyping</a:t>
            </a:r>
          </a:p>
          <a:p>
            <a:pPr lvl="1" eaLnBrk="1" hangingPunct="1"/>
            <a:r>
              <a:rPr lang="en-US" sz="2400" dirty="0" smtClean="0"/>
              <a:t>Early working version of an information system</a:t>
            </a:r>
          </a:p>
          <a:p>
            <a:pPr lvl="1" eaLnBrk="1" hangingPunct="1"/>
            <a:r>
              <a:rPr lang="en-US" sz="2400" dirty="0" smtClean="0"/>
              <a:t>Speeds up the development process significantly</a:t>
            </a:r>
          </a:p>
          <a:p>
            <a:pPr lvl="1" eaLnBrk="1" hangingPunct="1"/>
            <a:r>
              <a:rPr lang="en-US" sz="2400" dirty="0" smtClean="0"/>
              <a:t>Important decisions might be made too early, before business or IT issues are thoroughly understood</a:t>
            </a:r>
          </a:p>
          <a:p>
            <a:pPr lvl="1" eaLnBrk="1" hangingPunct="1"/>
            <a:r>
              <a:rPr lang="en-US" sz="2400" dirty="0" smtClean="0"/>
              <a:t>A prototype based on careful fact-finding and modeling techniques can be an extremely valuable tool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Development Tools </a:t>
            </a:r>
            <a:r>
              <a:rPr lang="en-US" sz="13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Computer-Aided Systems Engineering (CASE) Tools</a:t>
            </a:r>
          </a:p>
          <a:p>
            <a:pPr lvl="1" eaLnBrk="1" hangingPunct="1"/>
            <a:r>
              <a:rPr lang="en-US" sz="2400" dirty="0" smtClean="0"/>
              <a:t>Provide an overall framework for systems development and support a wide variety of design methodologies such as:</a:t>
            </a:r>
          </a:p>
          <a:p>
            <a:pPr lvl="2"/>
            <a:r>
              <a:rPr lang="en-US" dirty="0" smtClean="0"/>
              <a:t>Structured analysis</a:t>
            </a:r>
          </a:p>
          <a:p>
            <a:pPr lvl="2"/>
            <a:r>
              <a:rPr lang="en-US" dirty="0" smtClean="0"/>
              <a:t>Object-oriented analysis</a:t>
            </a:r>
          </a:p>
          <a:p>
            <a:pPr lvl="1" eaLnBrk="1" hangingPunct="1"/>
            <a:r>
              <a:rPr lang="en-US" sz="2400" dirty="0" smtClean="0"/>
              <a:t>Can generate program code, which speeds the implementation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Development Tools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Identify various types of information </a:t>
            </a:r>
            <a:r>
              <a:rPr lang="en-US" sz="2800" dirty="0" smtClean="0"/>
              <a:t>systems and </a:t>
            </a:r>
            <a:r>
              <a:rPr lang="en-US" sz="2800" dirty="0"/>
              <a:t>explain who uses them</a:t>
            </a:r>
          </a:p>
          <a:p>
            <a:r>
              <a:rPr lang="en-US" sz="2800" dirty="0" smtClean="0"/>
              <a:t>Distinguish </a:t>
            </a:r>
            <a:r>
              <a:rPr lang="en-US" sz="2800" dirty="0"/>
              <a:t>among structured analysis</a:t>
            </a:r>
            <a:r>
              <a:rPr lang="en-US" sz="2800" dirty="0" smtClean="0"/>
              <a:t>, object-oriented </a:t>
            </a:r>
            <a:r>
              <a:rPr lang="en-US" sz="2800" dirty="0"/>
              <a:t>analysis, and agile methods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the waterfall model, and how it </a:t>
            </a:r>
            <a:r>
              <a:rPr lang="en-US" sz="2800" dirty="0" smtClean="0"/>
              <a:t>has evolved</a:t>
            </a:r>
            <a:endParaRPr lang="en-US" sz="2800" dirty="0"/>
          </a:p>
          <a:p>
            <a:r>
              <a:rPr lang="en-US" sz="2800" dirty="0" smtClean="0"/>
              <a:t>Discuss </a:t>
            </a:r>
            <a:r>
              <a:rPr lang="en-US" sz="2800" dirty="0"/>
              <a:t>the role of the </a:t>
            </a:r>
            <a:r>
              <a:rPr lang="en-US" sz="2800" dirty="0" smtClean="0"/>
              <a:t>information technology </a:t>
            </a:r>
            <a:r>
              <a:rPr lang="en-US" sz="2800" dirty="0"/>
              <a:t>department and the </a:t>
            </a:r>
            <a:r>
              <a:rPr lang="en-US" sz="2800" dirty="0" smtClean="0"/>
              <a:t>systems analysts </a:t>
            </a:r>
            <a:r>
              <a:rPr lang="en-US" sz="2800" dirty="0"/>
              <a:t>who work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Structured Analysis</a:t>
            </a:r>
          </a:p>
          <a:p>
            <a:pPr lvl="1" eaLnBrk="1" hangingPunct="1"/>
            <a:r>
              <a:rPr lang="en-US" dirty="0" smtClean="0"/>
              <a:t>Traditional method for developing systems</a:t>
            </a:r>
          </a:p>
          <a:p>
            <a:pPr lvl="1" eaLnBrk="1" hangingPunct="1"/>
            <a:r>
              <a:rPr lang="en-US" dirty="0" smtClean="0"/>
              <a:t>Organized into phases</a:t>
            </a:r>
          </a:p>
          <a:p>
            <a:r>
              <a:rPr lang="en-US" b="1" dirty="0" smtClean="0"/>
              <a:t>Object-Oriented Analysis</a:t>
            </a:r>
            <a:endParaRPr lang="en-US" b="1" dirty="0"/>
          </a:p>
          <a:p>
            <a:pPr lvl="1"/>
            <a:r>
              <a:rPr lang="en-US" dirty="0" smtClean="0"/>
              <a:t>More recent method </a:t>
            </a:r>
            <a:r>
              <a:rPr lang="en-US" dirty="0"/>
              <a:t>for developing systems</a:t>
            </a:r>
          </a:p>
          <a:p>
            <a:pPr lvl="1"/>
            <a:r>
              <a:rPr lang="en-US" dirty="0" smtClean="0"/>
              <a:t>Objects represent actual people, things, or events</a:t>
            </a:r>
            <a:endParaRPr lang="en-US" dirty="0"/>
          </a:p>
          <a:p>
            <a:r>
              <a:rPr lang="en-US" b="1" dirty="0" smtClean="0"/>
              <a:t>Agile/Adaptive Methods</a:t>
            </a:r>
            <a:endParaRPr lang="en-US" b="1" dirty="0"/>
          </a:p>
          <a:p>
            <a:pPr lvl="1"/>
            <a:r>
              <a:rPr lang="en-US" dirty="0" smtClean="0"/>
              <a:t>Latest trend in software development</a:t>
            </a:r>
            <a:endParaRPr lang="en-US" dirty="0"/>
          </a:p>
          <a:p>
            <a:pPr lvl="1"/>
            <a:r>
              <a:rPr lang="en-US" dirty="0" smtClean="0"/>
              <a:t>Team-based effort broken down into cycles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Systems Development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4995168" cy="260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Structured Analysis</a:t>
            </a:r>
          </a:p>
          <a:p>
            <a:pPr lvl="1" eaLnBrk="1" hangingPunct="1"/>
            <a:r>
              <a:rPr lang="en-US" sz="2400" dirty="0" smtClean="0"/>
              <a:t>Time-tested and easy to understand</a:t>
            </a:r>
          </a:p>
          <a:p>
            <a:pPr lvl="1" eaLnBrk="1" hangingPunct="1"/>
            <a:r>
              <a:rPr lang="en-US" sz="2400" dirty="0" smtClean="0"/>
              <a:t>Uses phases called the systems development life cycle (SDLC)</a:t>
            </a:r>
          </a:p>
          <a:p>
            <a:pPr lvl="1" eaLnBrk="1" hangingPunct="1"/>
            <a:r>
              <a:rPr lang="en-US" sz="2400" dirty="0" smtClean="0"/>
              <a:t>Predictive approach</a:t>
            </a:r>
          </a:p>
          <a:p>
            <a:pPr lvl="1" eaLnBrk="1" hangingPunct="1"/>
            <a:r>
              <a:rPr lang="en-US" sz="2400" dirty="0" smtClean="0"/>
              <a:t>Uses process </a:t>
            </a:r>
            <a:br>
              <a:rPr lang="en-US" sz="2400" dirty="0" smtClean="0"/>
            </a:br>
            <a:r>
              <a:rPr lang="en-US" sz="2400" dirty="0" smtClean="0"/>
              <a:t>models to </a:t>
            </a:r>
            <a:br>
              <a:rPr lang="en-US" sz="2400" dirty="0" smtClean="0"/>
            </a:br>
            <a:r>
              <a:rPr lang="en-US" sz="2400" dirty="0" smtClean="0"/>
              <a:t>describe a </a:t>
            </a:r>
            <a:br>
              <a:rPr lang="en-US" sz="2400" dirty="0" smtClean="0"/>
            </a:br>
            <a:r>
              <a:rPr lang="en-US" sz="2400" dirty="0" smtClean="0"/>
              <a:t>system </a:t>
            </a:r>
            <a:br>
              <a:rPr lang="en-US" sz="2400" dirty="0" smtClean="0"/>
            </a:br>
            <a:r>
              <a:rPr lang="en-US" sz="2400" dirty="0" smtClean="0"/>
              <a:t>graphically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0CAFA-4443-4243-B3CF-3AFEB986602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Systems Development Methods </a:t>
            </a:r>
            <a:r>
              <a:rPr lang="en-US" sz="1300" dirty="0" smtClean="0"/>
              <a:t>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3400" y="5427024"/>
            <a:ext cx="449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1-24 </a:t>
            </a:r>
            <a:r>
              <a:rPr lang="en-US" sz="1600" dirty="0"/>
              <a:t>This Visible Analyst </a:t>
            </a:r>
            <a:r>
              <a:rPr lang="en-US" sz="1600" dirty="0" smtClean="0"/>
              <a:t>screen shows </a:t>
            </a:r>
            <a:r>
              <a:rPr lang="en-US" sz="1600" dirty="0"/>
              <a:t>a process model for a </a:t>
            </a:r>
            <a:r>
              <a:rPr lang="en-US" sz="1600" dirty="0" smtClean="0"/>
              <a:t>school registration </a:t>
            </a:r>
            <a:r>
              <a:rPr lang="en-US" sz="1600" dirty="0"/>
              <a:t>system. </a:t>
            </a:r>
            <a:r>
              <a:rPr lang="en-US" sz="1600" dirty="0" smtClean="0"/>
              <a:t>The REGISTER </a:t>
            </a:r>
            <a:r>
              <a:rPr lang="en-US" sz="1600" dirty="0"/>
              <a:t>STUDENTS process accepts input data from two sources and transforms it into output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800" dirty="0" smtClean="0"/>
              <a:t>The SDLC model usually includes five steps</a:t>
            </a:r>
          </a:p>
          <a:p>
            <a:pPr lvl="2" eaLnBrk="1" hangingPunct="1"/>
            <a:r>
              <a:rPr lang="en-US" sz="2400" dirty="0" smtClean="0"/>
              <a:t>Systems Planning</a:t>
            </a:r>
          </a:p>
          <a:p>
            <a:pPr lvl="2" eaLnBrk="1" hangingPunct="1"/>
            <a:r>
              <a:rPr lang="en-US" sz="2400" dirty="0" smtClean="0"/>
              <a:t>Systems Analysis</a:t>
            </a:r>
          </a:p>
          <a:p>
            <a:pPr lvl="2" eaLnBrk="1" hangingPunct="1"/>
            <a:r>
              <a:rPr lang="en-US" sz="2400" dirty="0" smtClean="0"/>
              <a:t>Systems </a:t>
            </a:r>
            <a:r>
              <a:rPr lang="en-US" sz="2400" dirty="0"/>
              <a:t>D</a:t>
            </a:r>
            <a:r>
              <a:rPr lang="en-US" sz="2400" dirty="0" smtClean="0"/>
              <a:t>esign</a:t>
            </a:r>
          </a:p>
          <a:p>
            <a:pPr lvl="2" eaLnBrk="1" hangingPunct="1"/>
            <a:r>
              <a:rPr lang="en-US" sz="2400" dirty="0" smtClean="0"/>
              <a:t>Systems Implementation</a:t>
            </a:r>
          </a:p>
          <a:p>
            <a:pPr lvl="2" eaLnBrk="1" hangingPunct="1"/>
            <a:r>
              <a:rPr lang="en-US" sz="2400" smtClean="0"/>
              <a:t>Systems </a:t>
            </a:r>
            <a:r>
              <a:rPr lang="en-US" sz="2400" dirty="0"/>
              <a:t>S</a:t>
            </a:r>
            <a:r>
              <a:rPr lang="en-US" sz="2400" smtClean="0"/>
              <a:t>ecurity </a:t>
            </a:r>
            <a:r>
              <a:rPr lang="en-US" sz="2400" dirty="0" smtClean="0"/>
              <a:t>and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Support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95475"/>
            <a:ext cx="2809462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95600" y="5181599"/>
            <a:ext cx="335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1-25 </a:t>
            </a:r>
            <a:r>
              <a:rPr lang="en-US" sz="1600" dirty="0"/>
              <a:t>Development phases and deliverables are</a:t>
            </a:r>
          </a:p>
          <a:p>
            <a:r>
              <a:rPr lang="en-US" sz="1600" dirty="0"/>
              <a:t>shown in the waterfall model.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</a:t>
            </a:r>
            <a:r>
              <a:rPr lang="en-US" sz="1600" dirty="0"/>
              <a:t>circular symbols indicate</a:t>
            </a:r>
          </a:p>
          <a:p>
            <a:r>
              <a:rPr lang="en-US" sz="1600" dirty="0"/>
              <a:t>interaction among the phases.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Systems Planning</a:t>
            </a:r>
          </a:p>
          <a:p>
            <a:pPr lvl="2" eaLnBrk="1" hangingPunct="1"/>
            <a:r>
              <a:rPr lang="en-US" dirty="0" smtClean="0"/>
              <a:t>Systems request – begins the process and describes problems or desired changes</a:t>
            </a:r>
          </a:p>
          <a:p>
            <a:pPr lvl="2" eaLnBrk="1" hangingPunct="1"/>
            <a:r>
              <a:rPr lang="en-US" dirty="0" smtClean="0"/>
              <a:t>Purpose of this phase is to perform a preliminary investigation – a critical step </a:t>
            </a:r>
          </a:p>
          <a:p>
            <a:pPr lvl="2" eaLnBrk="1" hangingPunct="1"/>
            <a:r>
              <a:rPr lang="en-US" dirty="0" smtClean="0"/>
              <a:t>Key part of preliminary investigation is a feasibility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Systems </a:t>
            </a:r>
            <a:r>
              <a:rPr lang="en-US" b="1" dirty="0" smtClean="0"/>
              <a:t>Analysis</a:t>
            </a:r>
            <a:endParaRPr lang="en-US" b="1" dirty="0"/>
          </a:p>
          <a:p>
            <a:pPr lvl="2" eaLnBrk="1" hangingPunct="1"/>
            <a:r>
              <a:rPr lang="en-US" dirty="0" smtClean="0"/>
              <a:t>Build a logical model of the new system</a:t>
            </a:r>
          </a:p>
          <a:p>
            <a:pPr lvl="2" eaLnBrk="1" hangingPunct="1"/>
            <a:r>
              <a:rPr lang="en-US" dirty="0" smtClean="0"/>
              <a:t>Perform fact-finding techniques</a:t>
            </a:r>
          </a:p>
          <a:p>
            <a:pPr lvl="2" eaLnBrk="1" hangingPunct="1"/>
            <a:r>
              <a:rPr lang="en-US" dirty="0" smtClean="0"/>
              <a:t>Build business models, data and process models, and object models</a:t>
            </a:r>
          </a:p>
          <a:p>
            <a:pPr lvl="2" eaLnBrk="1" hangingPunct="1"/>
            <a:r>
              <a:rPr lang="en-US" dirty="0" smtClean="0"/>
              <a:t>Deliverable is the system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0C8C2-640E-450C-AD18-15D01774FFF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Systems Design</a:t>
            </a:r>
          </a:p>
          <a:p>
            <a:pPr lvl="2"/>
            <a:r>
              <a:rPr lang="en-US" dirty="0" smtClean="0"/>
              <a:t>Create a physical model that satisfies all documented requirements </a:t>
            </a:r>
          </a:p>
          <a:p>
            <a:pPr lvl="2"/>
            <a:r>
              <a:rPr lang="en-US" dirty="0" smtClean="0"/>
              <a:t>Design user interface</a:t>
            </a:r>
          </a:p>
          <a:p>
            <a:pPr lvl="2"/>
            <a:r>
              <a:rPr lang="en-US" dirty="0" smtClean="0"/>
              <a:t>Identify outputs, inputs, and processes</a:t>
            </a:r>
          </a:p>
          <a:p>
            <a:pPr lvl="2"/>
            <a:r>
              <a:rPr lang="en-US" dirty="0" smtClean="0"/>
              <a:t>Deliverable </a:t>
            </a:r>
            <a:r>
              <a:rPr lang="en-US" dirty="0"/>
              <a:t>is </a:t>
            </a:r>
            <a:r>
              <a:rPr lang="en-US" dirty="0" smtClean="0"/>
              <a:t>the system </a:t>
            </a:r>
            <a:r>
              <a:rPr lang="en-US" dirty="0"/>
              <a:t>design specification</a:t>
            </a:r>
          </a:p>
          <a:p>
            <a:pPr lvl="2"/>
            <a:r>
              <a:rPr lang="en-US" dirty="0"/>
              <a:t>Management and user involvement is critical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0C8C2-640E-450C-AD18-15D01774FFF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5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Systems Implementation</a:t>
            </a:r>
          </a:p>
          <a:p>
            <a:pPr lvl="2" eaLnBrk="1" hangingPunct="1"/>
            <a:r>
              <a:rPr lang="en-US" dirty="0" smtClean="0"/>
              <a:t>New system is constructed</a:t>
            </a:r>
          </a:p>
          <a:p>
            <a:pPr lvl="2" eaLnBrk="1" hangingPunct="1"/>
            <a:r>
              <a:rPr lang="en-US" dirty="0" smtClean="0"/>
              <a:t>Programs are written and tested</a:t>
            </a:r>
          </a:p>
          <a:p>
            <a:pPr lvl="2" eaLnBrk="1" hangingPunct="1"/>
            <a:r>
              <a:rPr lang="en-US" dirty="0" smtClean="0"/>
              <a:t>System is installed</a:t>
            </a:r>
          </a:p>
          <a:p>
            <a:pPr lvl="2" eaLnBrk="1" hangingPunct="1"/>
            <a:r>
              <a:rPr lang="en-US" dirty="0" smtClean="0"/>
              <a:t>Deliverable is a completely functioning and documented information system</a:t>
            </a:r>
          </a:p>
          <a:p>
            <a:r>
              <a:rPr lang="en-US" b="1" dirty="0" smtClean="0"/>
              <a:t>Systems Support and Security</a:t>
            </a:r>
          </a:p>
          <a:p>
            <a:pPr lvl="2" eaLnBrk="1" hangingPunct="1"/>
            <a:r>
              <a:rPr lang="en-US" dirty="0" smtClean="0"/>
              <a:t>A well-designed system must be secure, reliable, maintainable, and scalable</a:t>
            </a:r>
          </a:p>
          <a:p>
            <a:pPr lvl="2" eaLnBrk="1" hangingPunct="1"/>
            <a:r>
              <a:rPr lang="en-US" dirty="0" smtClean="0"/>
              <a:t>Most information systems need to be updated significantly or replaced after several years of operation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04" y="2286000"/>
            <a:ext cx="454759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2" name="Text Placeholder 2"/>
          <p:cNvSpPr>
            <a:spLocks noGrp="1"/>
          </p:cNvSpPr>
          <p:nvPr>
            <p:ph idx="1"/>
          </p:nvPr>
        </p:nvSpPr>
        <p:spPr>
          <a:xfrm>
            <a:off x="329204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Object-Oriented Analysis</a:t>
            </a:r>
          </a:p>
          <a:p>
            <a:pPr lvl="2" eaLnBrk="1" hangingPunct="1"/>
            <a:r>
              <a:rPr lang="en-US" dirty="0" smtClean="0"/>
              <a:t>Combines data and the processes that act on the data into things called objects</a:t>
            </a:r>
          </a:p>
          <a:p>
            <a:pPr lvl="2" eaLnBrk="1" hangingPunct="1"/>
            <a:r>
              <a:rPr lang="en-US" dirty="0" smtClean="0"/>
              <a:t>Objects are members of a </a:t>
            </a:r>
            <a:br>
              <a:rPr lang="en-US" dirty="0" smtClean="0"/>
            </a:br>
            <a:r>
              <a:rPr lang="en-US" dirty="0" smtClean="0"/>
              <a:t>class, which is a collection</a:t>
            </a:r>
            <a:br>
              <a:rPr lang="en-US" dirty="0" smtClean="0"/>
            </a:br>
            <a:r>
              <a:rPr lang="en-US" dirty="0" smtClean="0"/>
              <a:t>of similar objects</a:t>
            </a:r>
          </a:p>
          <a:p>
            <a:pPr lvl="2" eaLnBrk="1" hangingPunct="1"/>
            <a:r>
              <a:rPr lang="en-US" dirty="0" smtClean="0"/>
              <a:t>Built-in processes, </a:t>
            </a:r>
            <a:br>
              <a:rPr lang="en-US" dirty="0" smtClean="0"/>
            </a:br>
            <a:r>
              <a:rPr lang="en-US" dirty="0" smtClean="0"/>
              <a:t>called methods, can </a:t>
            </a:r>
            <a:br>
              <a:rPr lang="en-US" dirty="0" smtClean="0"/>
            </a:br>
            <a:r>
              <a:rPr lang="en-US" dirty="0" smtClean="0"/>
              <a:t>change an object’s </a:t>
            </a:r>
            <a:br>
              <a:rPr lang="en-US" dirty="0" smtClean="0"/>
            </a:br>
            <a:r>
              <a:rPr lang="en-US" dirty="0" smtClean="0"/>
              <a:t>properties</a:t>
            </a:r>
          </a:p>
          <a:p>
            <a:pPr lvl="2" eaLnBrk="1" hangingPunct="1"/>
            <a:r>
              <a:rPr lang="en-US" dirty="0" smtClean="0"/>
              <a:t>O-O methodology</a:t>
            </a:r>
            <a:br>
              <a:rPr lang="en-US" dirty="0" smtClean="0"/>
            </a:br>
            <a:r>
              <a:rPr lang="en-US" dirty="0" smtClean="0"/>
              <a:t>provides easy transition </a:t>
            </a:r>
            <a:br>
              <a:rPr lang="en-US" dirty="0" smtClean="0"/>
            </a:br>
            <a:r>
              <a:rPr lang="en-US" dirty="0" smtClean="0"/>
              <a:t>to O-O programming </a:t>
            </a:r>
            <a:br>
              <a:rPr lang="en-US" dirty="0" smtClean="0"/>
            </a:br>
            <a:r>
              <a:rPr lang="en-US" dirty="0" smtClean="0"/>
              <a:t>languages like Java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44004" y="5790248"/>
            <a:ext cx="43951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1-26 </a:t>
            </a:r>
            <a:r>
              <a:rPr lang="en-US" sz="1600" dirty="0"/>
              <a:t>The PERSON class includes INSTRUCTOR </a:t>
            </a:r>
            <a:r>
              <a:rPr lang="en-US" sz="1600" dirty="0" smtClean="0"/>
              <a:t>and STUDENT </a:t>
            </a:r>
            <a:r>
              <a:rPr lang="en-US" sz="1600" dirty="0"/>
              <a:t>objects, which have their own properties and inherited</a:t>
            </a:r>
          </a:p>
          <a:p>
            <a:r>
              <a:rPr lang="en-US" sz="1600" dirty="0"/>
              <a:t>properties.</a:t>
            </a:r>
          </a:p>
        </p:txBody>
      </p:sp>
    </p:spTree>
    <p:extLst>
      <p:ext uri="{BB962C8B-B14F-4D97-AF65-F5344CB8AC3E}">
        <p14:creationId xmlns:p14="http://schemas.microsoft.com/office/powerpoint/2010/main" val="41246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2"/>
          <p:cNvSpPr>
            <a:spLocks noGrp="1"/>
          </p:cNvSpPr>
          <p:nvPr>
            <p:ph idx="1"/>
          </p:nvPr>
        </p:nvSpPr>
        <p:spPr>
          <a:xfrm>
            <a:off x="329204" y="1524000"/>
            <a:ext cx="8433796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Agile Methods</a:t>
            </a:r>
          </a:p>
          <a:p>
            <a:pPr lvl="2" eaLnBrk="1" hangingPunct="1"/>
            <a:r>
              <a:rPr lang="en-US" sz="2400" dirty="0" smtClean="0"/>
              <a:t>Newest development technique as </a:t>
            </a:r>
            <a:r>
              <a:rPr lang="en-US" sz="2400" dirty="0"/>
              <a:t>s</a:t>
            </a:r>
            <a:r>
              <a:rPr lang="en-US" sz="2400" dirty="0" smtClean="0"/>
              <a:t>ystems are developed incrementally</a:t>
            </a:r>
          </a:p>
          <a:p>
            <a:pPr lvl="2" eaLnBrk="1" hangingPunct="1"/>
            <a:r>
              <a:rPr lang="en-US" sz="2400" dirty="0" smtClean="0"/>
              <a:t>A series of prototypes are built and adjusted to meet user requirements</a:t>
            </a:r>
          </a:p>
          <a:p>
            <a:pPr lvl="2" eaLnBrk="1" hangingPunct="1"/>
            <a:r>
              <a:rPr lang="en-US" sz="2400" dirty="0" smtClean="0"/>
              <a:t>As the process continues, developers revise, extend, and merge earlier versions into the final product</a:t>
            </a:r>
          </a:p>
          <a:p>
            <a:pPr lvl="2" eaLnBrk="1" hangingPunct="1"/>
            <a:r>
              <a:rPr lang="en-US" sz="2400" dirty="0" smtClean="0"/>
              <a:t>Agile method emphasizes continuous feedback</a:t>
            </a:r>
          </a:p>
          <a:p>
            <a:pPr lvl="3"/>
            <a:r>
              <a:rPr lang="en-US" dirty="0"/>
              <a:t>Iterative development</a:t>
            </a:r>
          </a:p>
          <a:p>
            <a:pPr lvl="1"/>
            <a:r>
              <a:rPr lang="en-US" dirty="0"/>
              <a:t>Agile community has published the Agile Manifesto</a:t>
            </a:r>
          </a:p>
          <a:p>
            <a:pPr lvl="1"/>
            <a:r>
              <a:rPr lang="en-US" dirty="0"/>
              <a:t>Spiral model</a:t>
            </a:r>
          </a:p>
          <a:p>
            <a:pPr lvl="2" eaLnBrk="1" hangingPunct="1"/>
            <a:endParaRPr lang="en-US" sz="2400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1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 Methods</a:t>
            </a:r>
          </a:p>
          <a:p>
            <a:pPr lvl="1" eaLnBrk="1" hangingPunct="1"/>
            <a:r>
              <a:rPr lang="en-US" smtClean="0"/>
              <a:t>Agile process determines the end result</a:t>
            </a:r>
          </a:p>
          <a:p>
            <a:pPr lvl="1" eaLnBrk="1" hangingPunct="1"/>
            <a:r>
              <a:rPr lang="en-US" smtClean="0"/>
              <a:t>Other adaptive variations and related methods exist</a:t>
            </a:r>
          </a:p>
          <a:p>
            <a:pPr lvl="1" eaLnBrk="1" hangingPunct="1"/>
            <a:r>
              <a:rPr lang="en-US" smtClean="0"/>
              <a:t>Two examples are Scrum and Extreme Programming (XP)</a:t>
            </a:r>
          </a:p>
          <a:p>
            <a:pPr lvl="1" eaLnBrk="1" hangingPunct="1"/>
            <a:r>
              <a:rPr lang="en-US" smtClean="0"/>
              <a:t>Analysts should understand the pros and cons of any approach before selecting a development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E0209-5DCA-477C-9BA2-C2D75A3342B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23191" y="1521867"/>
            <a:ext cx="4038600" cy="4525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Companies use information as a weapon in the battle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 to increase productivity,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deliver quality products and services,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maintain customer loyalty, and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make sound decisions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Information technology can mean the difference between success and failure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A92CD-D419-4283-9BBC-2F82B51D8DB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90" y="381000"/>
            <a:ext cx="4682569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24400" y="5635645"/>
            <a:ext cx="401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 </a:t>
            </a:r>
            <a:r>
              <a:rPr lang="en-US" sz="1600" dirty="0"/>
              <a:t>These headlines show the enormous impact </a:t>
            </a:r>
            <a:r>
              <a:rPr lang="en-US" sz="1600" dirty="0" smtClean="0"/>
              <a:t>of information </a:t>
            </a:r>
            <a:r>
              <a:rPr lang="en-US" sz="1600" dirty="0"/>
              <a:t>technology on our lives.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2"/>
          <p:cNvSpPr>
            <a:spLocks noGrp="1"/>
          </p:cNvSpPr>
          <p:nvPr>
            <p:ph idx="1"/>
          </p:nvPr>
        </p:nvSpPr>
        <p:spPr>
          <a:xfrm>
            <a:off x="329204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Other Development Methods</a:t>
            </a:r>
          </a:p>
          <a:p>
            <a:pPr marL="594360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100" dirty="0" smtClean="0"/>
              <a:t>Teams </a:t>
            </a:r>
            <a:r>
              <a:rPr lang="en-US" sz="2100" dirty="0"/>
              <a:t>consists of IT staff, users, and managers</a:t>
            </a:r>
          </a:p>
          <a:p>
            <a:pPr lvl="2" eaLnBrk="1" hangingPunct="1"/>
            <a:r>
              <a:rPr lang="en-US" sz="2400" dirty="0" smtClean="0"/>
              <a:t>joint application development (JAD)</a:t>
            </a:r>
          </a:p>
          <a:p>
            <a:pPr lvl="3"/>
            <a:r>
              <a:rPr lang="en-US" sz="2200" dirty="0" smtClean="0"/>
              <a:t>Focuses on team-based fact-finding</a:t>
            </a:r>
          </a:p>
          <a:p>
            <a:pPr lvl="2" eaLnBrk="1" hangingPunct="1"/>
            <a:r>
              <a:rPr lang="en-US" sz="2400" dirty="0" smtClean="0"/>
              <a:t>Rapid application development (RAD)</a:t>
            </a:r>
          </a:p>
          <a:p>
            <a:pPr lvl="3"/>
            <a:r>
              <a:rPr lang="en-US" sz="2200" dirty="0" smtClean="0"/>
              <a:t>A compressed version of the entire development process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 a project plan</a:t>
            </a:r>
          </a:p>
          <a:p>
            <a:pPr eaLnBrk="1" hangingPunct="1"/>
            <a:r>
              <a:rPr lang="en-US" dirty="0" smtClean="0"/>
              <a:t>Involve users and listen carefully to them</a:t>
            </a:r>
          </a:p>
          <a:p>
            <a:pPr eaLnBrk="1" hangingPunct="1"/>
            <a:r>
              <a:rPr lang="en-US" dirty="0" smtClean="0"/>
              <a:t>Use project management tools to identify tasks and milestones</a:t>
            </a:r>
          </a:p>
          <a:p>
            <a:pPr eaLnBrk="1" hangingPunct="1"/>
            <a:r>
              <a:rPr lang="en-US" dirty="0" smtClean="0"/>
              <a:t>Develop accurate cost and benefit information</a:t>
            </a:r>
          </a:p>
          <a:p>
            <a:pPr eaLnBrk="1" hangingPunct="1"/>
            <a:r>
              <a:rPr lang="en-US" dirty="0" smtClean="0"/>
              <a:t>Remain flexible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5DD0B-709F-4D72-A100-A7A98C0AD20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BA22A-8A1F-405A-BF0D-C84DDF89E168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smtClean="0"/>
              <a:t>The Information Technology Department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23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" y="3848937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1-29 </a:t>
            </a:r>
            <a:r>
              <a:rPr lang="en-US" sz="1600" dirty="0"/>
              <a:t>Depending on its size, an IT department might have separate organizational units for these functions, or they might </a:t>
            </a:r>
            <a:r>
              <a:rPr lang="en-US" sz="1600" dirty="0" smtClean="0"/>
              <a:t>be combined </a:t>
            </a:r>
            <a:r>
              <a:rPr lang="en-US" sz="1600" dirty="0"/>
              <a:t>into a smaller number of teams.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Application Development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Systems are developed by teams consisting of users, managers, and IT staff members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Knowledge, Skills, and Education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Need </a:t>
            </a:r>
            <a:r>
              <a:rPr lang="en-US" dirty="0"/>
              <a:t>technical knowledge, strong oral and written communication </a:t>
            </a:r>
            <a:r>
              <a:rPr lang="en-US" dirty="0" smtClean="0"/>
              <a:t>skills </a:t>
            </a:r>
            <a:r>
              <a:rPr lang="en-US" dirty="0"/>
              <a:t>and analytic ability, an understanding of  business operations, and critical thinking skills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Certification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Important credential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50C6-D602-426F-B528-E29A6AF873CA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The Information Technology </a:t>
            </a:r>
            <a:r>
              <a:rPr lang="en-US" sz="3900" dirty="0" smtClean="0"/>
              <a:t>Department </a:t>
            </a:r>
            <a:r>
              <a:rPr lang="en-US" sz="13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Application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Systems are developed by teams consisting of users, managers, and IT staff members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Systems Support and Security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Provides </a:t>
            </a:r>
            <a:r>
              <a:rPr lang="en-US" dirty="0"/>
              <a:t>vital protection and maintenance </a:t>
            </a:r>
            <a:r>
              <a:rPr lang="en-US" dirty="0" smtClean="0"/>
              <a:t>services</a:t>
            </a:r>
          </a:p>
          <a:p>
            <a:pPr marL="109728" indent="0">
              <a:buNone/>
              <a:defRPr/>
            </a:pPr>
            <a:r>
              <a:rPr lang="en-US" b="1" dirty="0" smtClean="0"/>
              <a:t>User Support</a:t>
            </a:r>
            <a:endParaRPr lang="en-US" b="1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Provides users with technical information, training, and productivity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50C6-D602-426F-B528-E29A6AF873C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The Information Technology </a:t>
            </a:r>
            <a:r>
              <a:rPr lang="en-US" sz="3900" dirty="0" smtClean="0"/>
              <a:t>Department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986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Database Administration</a:t>
            </a:r>
          </a:p>
          <a:p>
            <a:r>
              <a:rPr lang="en-US" sz="1900" dirty="0"/>
              <a:t>I</a:t>
            </a:r>
            <a:r>
              <a:rPr lang="en-US" sz="1900" dirty="0" smtClean="0"/>
              <a:t>nvolves </a:t>
            </a:r>
            <a:r>
              <a:rPr lang="en-US" sz="1900" dirty="0"/>
              <a:t>data design, management, security, backup, </a:t>
            </a:r>
            <a:r>
              <a:rPr lang="en-US" sz="1900" dirty="0" smtClean="0"/>
              <a:t>and access systems </a:t>
            </a:r>
          </a:p>
          <a:p>
            <a:pPr marL="109728" indent="0">
              <a:buNone/>
            </a:pPr>
            <a:r>
              <a:rPr lang="en-US" b="1" dirty="0" smtClean="0"/>
              <a:t>Network Administration</a:t>
            </a:r>
            <a:endParaRPr lang="en-US" b="1" dirty="0"/>
          </a:p>
          <a:p>
            <a:r>
              <a:rPr lang="en-US" sz="1900" dirty="0" smtClean="0"/>
              <a:t>Includes </a:t>
            </a:r>
            <a:r>
              <a:rPr lang="en-US" sz="1900" dirty="0"/>
              <a:t>hardware and software maintenance</a:t>
            </a:r>
            <a:r>
              <a:rPr lang="en-US" sz="1900" dirty="0" smtClean="0"/>
              <a:t>, support</a:t>
            </a:r>
            <a:r>
              <a:rPr lang="en-US" sz="1900" dirty="0"/>
              <a:t>, and </a:t>
            </a:r>
            <a:r>
              <a:rPr lang="en-US" sz="1900" dirty="0" smtClean="0"/>
              <a:t>security</a:t>
            </a:r>
          </a:p>
          <a:p>
            <a:pPr marL="109728" indent="0">
              <a:buNone/>
            </a:pPr>
            <a:r>
              <a:rPr lang="en-US" b="1" dirty="0" smtClean="0"/>
              <a:t>Web Support</a:t>
            </a:r>
            <a:endParaRPr lang="en-US" b="1" dirty="0"/>
          </a:p>
          <a:p>
            <a:r>
              <a:rPr lang="en-US" sz="1900" dirty="0"/>
              <a:t>Web support specialists </a:t>
            </a:r>
            <a:r>
              <a:rPr lang="en-US" sz="1900" dirty="0" smtClean="0"/>
              <a:t>design and </a:t>
            </a:r>
            <a:r>
              <a:rPr lang="en-US" sz="1900" dirty="0"/>
              <a:t>construct Web pages, </a:t>
            </a:r>
            <a:r>
              <a:rPr lang="en-US" sz="1900" dirty="0" smtClean="0"/>
              <a:t>monitor </a:t>
            </a:r>
            <a:r>
              <a:rPr lang="en-US" sz="1900" dirty="0"/>
              <a:t>traffic, manage hardware and software, and </a:t>
            </a:r>
            <a:r>
              <a:rPr lang="en-US" sz="1900" dirty="0" smtClean="0"/>
              <a:t>link Web-based </a:t>
            </a:r>
            <a:r>
              <a:rPr lang="en-US" sz="2000" dirty="0" smtClean="0"/>
              <a:t>applications to the company’s information systems</a:t>
            </a:r>
            <a:endParaRPr lang="en-US" sz="1900" dirty="0" smtClean="0"/>
          </a:p>
          <a:p>
            <a:pPr marL="109728" indent="0">
              <a:buNone/>
            </a:pPr>
            <a:r>
              <a:rPr lang="en-US" b="1" dirty="0" smtClean="0"/>
              <a:t>Quality Assurance</a:t>
            </a:r>
            <a:endParaRPr lang="en-US" b="1" dirty="0"/>
          </a:p>
          <a:p>
            <a:r>
              <a:rPr lang="en-US" sz="2000" dirty="0" smtClean="0"/>
              <a:t>Team </a:t>
            </a:r>
            <a:r>
              <a:rPr lang="en-US" sz="2000" dirty="0"/>
              <a:t>that reviews and </a:t>
            </a:r>
            <a:r>
              <a:rPr lang="en-US" sz="2000" dirty="0" smtClean="0"/>
              <a:t>tests all </a:t>
            </a:r>
            <a:r>
              <a:rPr lang="en-US" sz="2000" dirty="0"/>
              <a:t>applications and systems changes to verify specifications and software quality standards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50C6-D602-426F-B528-E29A6AF873CA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The Information Technology </a:t>
            </a:r>
            <a:r>
              <a:rPr lang="en-US" sz="3900" dirty="0" smtClean="0"/>
              <a:t>Department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536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Role</a:t>
            </a:r>
          </a:p>
          <a:p>
            <a:pPr lvl="1"/>
            <a:r>
              <a:rPr lang="en-US" sz="1900" dirty="0" smtClean="0"/>
              <a:t>Analysts build </a:t>
            </a:r>
            <a:r>
              <a:rPr lang="en-US" sz="1900" dirty="0"/>
              <a:t>a series </a:t>
            </a:r>
            <a:r>
              <a:rPr lang="en-US" sz="1900" dirty="0" smtClean="0"/>
              <a:t>of models</a:t>
            </a:r>
            <a:r>
              <a:rPr lang="en-US" sz="1900" dirty="0"/>
              <a:t>, diagrams, </a:t>
            </a:r>
            <a:r>
              <a:rPr lang="en-US" sz="1900" dirty="0" smtClean="0"/>
              <a:t>and decision tables </a:t>
            </a:r>
            <a:r>
              <a:rPr lang="en-US" sz="1900" dirty="0"/>
              <a:t>and uses other descriptive tools and </a:t>
            </a:r>
            <a:r>
              <a:rPr lang="en-US" sz="1900" dirty="0" smtClean="0"/>
              <a:t>techniques</a:t>
            </a:r>
            <a:endParaRPr lang="en-US" sz="1900" dirty="0"/>
          </a:p>
          <a:p>
            <a:pPr lvl="1"/>
            <a:r>
              <a:rPr lang="en-US" sz="1900" dirty="0" smtClean="0"/>
              <a:t>An analyst’s most </a:t>
            </a:r>
            <a:r>
              <a:rPr lang="en-US" sz="1900" dirty="0"/>
              <a:t>valuable skill is the ability to </a:t>
            </a:r>
            <a:r>
              <a:rPr lang="en-US" sz="1900" dirty="0" smtClean="0"/>
              <a:t>listen</a:t>
            </a:r>
          </a:p>
          <a:p>
            <a:pPr lvl="1"/>
            <a:r>
              <a:rPr lang="en-US" sz="1900" dirty="0"/>
              <a:t>An effective analyst will involve users in every step of the development process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Knowledge, </a:t>
            </a:r>
            <a:r>
              <a:rPr lang="en-US" b="1" dirty="0"/>
              <a:t>Skills, and Education</a:t>
            </a:r>
          </a:p>
          <a:p>
            <a:pPr lvl="1"/>
            <a:r>
              <a:rPr lang="en-US" dirty="0"/>
              <a:t>Technical Knowledge</a:t>
            </a:r>
          </a:p>
          <a:p>
            <a:pPr lvl="1"/>
            <a:r>
              <a:rPr lang="en-US" dirty="0"/>
              <a:t>Communication Skills</a:t>
            </a:r>
          </a:p>
          <a:p>
            <a:pPr lvl="1"/>
            <a:r>
              <a:rPr lang="en-US" dirty="0"/>
              <a:t>Business Skills</a:t>
            </a:r>
          </a:p>
          <a:p>
            <a:pPr lvl="1"/>
            <a:r>
              <a:rPr lang="en-US" dirty="0"/>
              <a:t>Critical Thinking Skills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Certification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65F65-C17D-41AB-B229-DCCF02D93F09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Systems Analyst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Career Opportunities</a:t>
            </a:r>
          </a:p>
          <a:p>
            <a:pPr lvl="1"/>
            <a:r>
              <a:rPr lang="en-US" sz="1900" dirty="0"/>
              <a:t>Companies will </a:t>
            </a:r>
            <a:r>
              <a:rPr lang="en-US" sz="1900" dirty="0" smtClean="0"/>
              <a:t>need systems </a:t>
            </a:r>
            <a:r>
              <a:rPr lang="en-US" sz="1900" dirty="0"/>
              <a:t>analysts to apply new information technology, and the explosion in </a:t>
            </a:r>
            <a:r>
              <a:rPr lang="en-US" sz="1900" dirty="0" smtClean="0"/>
              <a:t>e-commerce </a:t>
            </a:r>
            <a:r>
              <a:rPr lang="en-US" sz="1900" dirty="0"/>
              <a:t>will fuel IT job growth</a:t>
            </a:r>
          </a:p>
          <a:p>
            <a:r>
              <a:rPr lang="en-US" sz="2300" dirty="0" smtClean="0"/>
              <a:t>What’s important?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Job Titles</a:t>
            </a:r>
          </a:p>
          <a:p>
            <a:pPr lvl="1" eaLnBrk="1" hangingPunct="1"/>
            <a:r>
              <a:rPr lang="en-US" dirty="0" smtClean="0"/>
              <a:t>Company Organization</a:t>
            </a:r>
          </a:p>
          <a:p>
            <a:pPr lvl="1" eaLnBrk="1" hangingPunct="1"/>
            <a:r>
              <a:rPr lang="en-US" dirty="0" smtClean="0"/>
              <a:t>Company Size</a:t>
            </a:r>
          </a:p>
          <a:p>
            <a:pPr lvl="1" eaLnBrk="1" hangingPunct="1"/>
            <a:r>
              <a:rPr lang="en-US" dirty="0" smtClean="0"/>
              <a:t>Salary, Location and Future Growth</a:t>
            </a:r>
          </a:p>
          <a:p>
            <a:pPr lvl="1" eaLnBrk="1" hangingPunct="1"/>
            <a:r>
              <a:rPr lang="en-US" dirty="0" smtClean="0"/>
              <a:t>Corporate Culture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65F65-C17D-41AB-B229-DCCF02D93F09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Systems Analyst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2282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refers to the combination of hardware and software resources that companies use to manage, access, communicate, and share information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essential components of an information system are hardware, software, data, processes, and people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Successful companies offer a mix of products, technical and financial services, consulting, and customer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systems are identified as enterprise computing systems, transaction processing systems, business support systems, knowledge management systems, or user productivity systems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Organization structure includes top managers, middle managers and knowledge workers, supervisors and team leaders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Introductory Tasks for </a:t>
            </a:r>
            <a:r>
              <a:rPr lang="en-US" smtClean="0"/>
              <a:t>System Projects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133600"/>
            <a:ext cx="97536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908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IT department develops, maintains, and operates a company’s information systems</a:t>
            </a:r>
          </a:p>
          <a:p>
            <a:pPr eaLnBrk="1" hangingPunct="1"/>
            <a:r>
              <a:rPr lang="en-US" dirty="0" smtClean="0"/>
              <a:t>Systems analysts need a combination of technical and business knowledge, analytical ability, and communication skills</a:t>
            </a:r>
          </a:p>
          <a:p>
            <a:pPr eaLnBrk="1" hangingPunct="1"/>
            <a:r>
              <a:rPr lang="en-US" dirty="0" smtClean="0"/>
              <a:t>Systems analysts need to consider salary, location, and future growth potential when making a career decision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224D9-4FF4-46B3-A3E8-9F839995C55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 </a:t>
            </a:r>
            <a:r>
              <a:rPr lang="en-US" sz="12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Information Technology?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eaLnBrk="1" hangingPunct="1"/>
            <a:r>
              <a:rPr lang="en-US" b="1" dirty="0" smtClean="0"/>
              <a:t>Information Technology (IT) </a:t>
            </a:r>
          </a:p>
          <a:p>
            <a:pPr lvl="1" eaLnBrk="1" hangingPunct="1"/>
            <a:r>
              <a:rPr lang="en-US" dirty="0" smtClean="0"/>
              <a:t>Combination of hardware and software products and services that companies use to manage, access, communicate, and share information</a:t>
            </a:r>
          </a:p>
          <a:p>
            <a:pPr eaLnBrk="1" hangingPunct="1"/>
            <a:r>
              <a:rPr lang="en-US" b="1" dirty="0" smtClean="0"/>
              <a:t>Welcome to the 21</a:t>
            </a:r>
            <a:r>
              <a:rPr lang="en-US" b="1" baseline="30000" dirty="0" smtClean="0"/>
              <a:t>st</a:t>
            </a:r>
            <a:r>
              <a:rPr lang="en-US" b="1" dirty="0" smtClean="0"/>
              <a:t> Century: The IT Journey Continues</a:t>
            </a:r>
            <a:endParaRPr lang="en-US" b="1" dirty="0"/>
          </a:p>
          <a:p>
            <a:pPr lvl="1"/>
            <a:r>
              <a:rPr lang="en-US" sz="1800" dirty="0" smtClean="0"/>
              <a:t>Changes </a:t>
            </a:r>
            <a:r>
              <a:rPr lang="en-US" sz="1800" dirty="0"/>
              <a:t>in </a:t>
            </a:r>
            <a:r>
              <a:rPr lang="en-US" sz="1800" dirty="0" smtClean="0"/>
              <a:t>the world</a:t>
            </a:r>
            <a:endParaRPr lang="en-US" sz="1800" dirty="0"/>
          </a:p>
          <a:p>
            <a:pPr lvl="1"/>
            <a:r>
              <a:rPr lang="en-US" sz="1800" dirty="0"/>
              <a:t>Changes in technology</a:t>
            </a:r>
          </a:p>
          <a:p>
            <a:pPr lvl="1"/>
            <a:r>
              <a:rPr lang="en-US" sz="1800" dirty="0"/>
              <a:t>Changes in client demand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94491"/>
            <a:ext cx="2133600" cy="19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7600"/>
            <a:ext cx="2133600" cy="17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48166" y="5606237"/>
            <a:ext cx="254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1-3 </a:t>
            </a:r>
            <a:r>
              <a:rPr lang="en-US" sz="1600" dirty="0"/>
              <a:t>How times have changed!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Systems Analysis and Design</a:t>
            </a:r>
          </a:p>
          <a:p>
            <a:pPr lvl="2" eaLnBrk="1" hangingPunct="1"/>
            <a:r>
              <a:rPr lang="en-US" dirty="0" smtClean="0"/>
              <a:t>Step-by-step </a:t>
            </a:r>
            <a:r>
              <a:rPr lang="en-US" dirty="0"/>
              <a:t>process for developing high-quality information systems</a:t>
            </a:r>
          </a:p>
          <a:p>
            <a:pPr lvl="1" eaLnBrk="1" hangingPunct="1"/>
            <a:r>
              <a:rPr lang="en-US" b="1" dirty="0" smtClean="0"/>
              <a:t>What Does a Systems Analyst Do?</a:t>
            </a:r>
            <a:endParaRPr lang="en-US" b="1" dirty="0"/>
          </a:p>
          <a:p>
            <a:pPr lvl="2" eaLnBrk="1" hangingPunct="1"/>
            <a:r>
              <a:rPr lang="en-US" dirty="0"/>
              <a:t>Plan, develop, </a:t>
            </a:r>
            <a:r>
              <a:rPr lang="en-US" dirty="0" smtClean="0"/>
              <a:t>and </a:t>
            </a:r>
            <a:r>
              <a:rPr lang="en-US" dirty="0"/>
              <a:t>maintain information </a:t>
            </a:r>
            <a:r>
              <a:rPr lang="en-US" dirty="0" smtClean="0"/>
              <a:t>systems</a:t>
            </a:r>
          </a:p>
          <a:p>
            <a:pPr lvl="2" eaLnBrk="1" hangingPunct="1"/>
            <a:r>
              <a:rPr lang="en-US" dirty="0" smtClean="0"/>
              <a:t>Also manages IT projects, including tasks, resources, schedules, and costs</a:t>
            </a:r>
          </a:p>
          <a:p>
            <a:pPr lvl="2" eaLnBrk="1" hangingPunct="1"/>
            <a:r>
              <a:rPr lang="en-US" dirty="0" smtClean="0"/>
              <a:t>Conducts meetings, delivers presentations, and writes memos, reports, and documentation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Information Technology</a:t>
            </a:r>
            <a:r>
              <a:rPr lang="en-US" dirty="0" smtClean="0"/>
              <a:t>?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Information System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system is a set of related</a:t>
            </a:r>
            <a:br>
              <a:rPr lang="en-US" dirty="0" smtClean="0"/>
            </a:br>
            <a:r>
              <a:rPr lang="en-US" dirty="0" smtClean="0"/>
              <a:t>components that produces </a:t>
            </a:r>
            <a:br>
              <a:rPr lang="en-US" dirty="0" smtClean="0"/>
            </a:br>
            <a:r>
              <a:rPr lang="en-US" dirty="0" smtClean="0"/>
              <a:t>specific results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Mission-critical systems are</a:t>
            </a:r>
            <a:br>
              <a:rPr lang="en-US" dirty="0" smtClean="0"/>
            </a:br>
            <a:r>
              <a:rPr lang="en-US" dirty="0" smtClean="0"/>
              <a:t>vital to a company’s </a:t>
            </a:r>
            <a:br>
              <a:rPr lang="en-US" dirty="0" smtClean="0"/>
            </a:br>
            <a:r>
              <a:rPr lang="en-US" dirty="0" smtClean="0"/>
              <a:t>operations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Information systems have</a:t>
            </a:r>
            <a:br>
              <a:rPr lang="en-US" dirty="0" smtClean="0"/>
            </a:br>
            <a:r>
              <a:rPr lang="en-US" dirty="0" smtClean="0"/>
              <a:t>five key components:  </a:t>
            </a:r>
            <a:br>
              <a:rPr lang="en-US" dirty="0" smtClean="0"/>
            </a:br>
            <a:r>
              <a:rPr lang="en-US" dirty="0" smtClean="0"/>
              <a:t>hardware, software, </a:t>
            </a:r>
            <a:br>
              <a:rPr lang="en-US" dirty="0" smtClean="0"/>
            </a:br>
            <a:r>
              <a:rPr lang="en-US" dirty="0" smtClean="0"/>
              <a:t>data, processes, and people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86" y="1524000"/>
            <a:ext cx="343231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5486" y="5791200"/>
            <a:ext cx="3432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1-6 </a:t>
            </a:r>
            <a:r>
              <a:rPr lang="en-US" sz="1600" dirty="0"/>
              <a:t>An information</a:t>
            </a:r>
          </a:p>
          <a:p>
            <a:r>
              <a:rPr lang="en-US" sz="1600" dirty="0"/>
              <a:t>system needs these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</a:t>
            </a:r>
          </a:p>
          <a:p>
            <a:pPr lvl="1" eaLnBrk="1" hangingPunct="1"/>
            <a:r>
              <a:rPr lang="en-US" dirty="0" smtClean="0"/>
              <a:t>Is the physical layer of the information system</a:t>
            </a:r>
          </a:p>
          <a:p>
            <a:pPr lvl="1" eaLnBrk="1" hangingPunct="1"/>
            <a:r>
              <a:rPr lang="en-US" dirty="0" smtClean="0"/>
              <a:t>Moore’s Law</a:t>
            </a:r>
          </a:p>
          <a:p>
            <a:pPr eaLnBrk="1" hangingPunct="1"/>
            <a:r>
              <a:rPr lang="en-US" dirty="0" smtClean="0"/>
              <a:t>Software</a:t>
            </a:r>
          </a:p>
          <a:p>
            <a:pPr lvl="1" eaLnBrk="1" hangingPunct="1"/>
            <a:r>
              <a:rPr lang="en-US" dirty="0" smtClean="0"/>
              <a:t>System software</a:t>
            </a:r>
          </a:p>
          <a:p>
            <a:pPr lvl="1" eaLnBrk="1" hangingPunct="1"/>
            <a:r>
              <a:rPr lang="en-US" dirty="0" smtClean="0"/>
              <a:t>Application software </a:t>
            </a:r>
          </a:p>
          <a:p>
            <a:pPr lvl="2"/>
            <a:r>
              <a:rPr lang="en-US" dirty="0"/>
              <a:t>Horizontal system</a:t>
            </a:r>
          </a:p>
          <a:p>
            <a:pPr lvl="2"/>
            <a:r>
              <a:rPr lang="en-US" dirty="0"/>
              <a:t>Vertical system</a:t>
            </a:r>
          </a:p>
          <a:p>
            <a:pPr lvl="2"/>
            <a:r>
              <a:rPr lang="en-US" dirty="0"/>
              <a:t>Legacy systems</a:t>
            </a:r>
          </a:p>
          <a:p>
            <a:pPr lvl="2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Information System Components </a:t>
            </a:r>
            <a:r>
              <a:rPr lang="en-US" sz="1300" dirty="0" smtClean="0"/>
              <a:t>(Cont.)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863" y="2590800"/>
            <a:ext cx="4021137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57800" y="5257800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1-7 </a:t>
            </a:r>
            <a:r>
              <a:rPr lang="en-US" sz="1600" dirty="0"/>
              <a:t>Server farms provide the </a:t>
            </a:r>
            <a:r>
              <a:rPr lang="en-US" sz="1600" dirty="0" smtClean="0"/>
              <a:t>enormous power </a:t>
            </a:r>
            <a:r>
              <a:rPr lang="en-US" sz="1600" dirty="0"/>
              <a:t>and speed that modern IT systems need.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653</TotalTime>
  <Words>2421</Words>
  <Application>Microsoft Office PowerPoint</Application>
  <PresentationFormat>On-screen Show (4:3)</PresentationFormat>
  <Paragraphs>388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Systems Analysis and Design  10th Edition</vt:lpstr>
      <vt:lpstr>Chapter Objectives</vt:lpstr>
      <vt:lpstr>Chapter Objectives (Cont.)</vt:lpstr>
      <vt:lpstr>Introduction</vt:lpstr>
      <vt:lpstr>Typical Introductory Tasks for System Projects</vt:lpstr>
      <vt:lpstr>What Is Information Technology?</vt:lpstr>
      <vt:lpstr>What Is Information Technology? (Cont.)</vt:lpstr>
      <vt:lpstr>Information System Components</vt:lpstr>
      <vt:lpstr>Information System Components (Cont.)</vt:lpstr>
      <vt:lpstr>Information System Components  (Cont.)</vt:lpstr>
      <vt:lpstr>Business in the 21st Century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What Information Do Users Need?</vt:lpstr>
      <vt:lpstr>What Information Do Users Need? (Cont.)</vt:lpstr>
      <vt:lpstr>What Information Do Users Need? (Cont.)</vt:lpstr>
      <vt:lpstr>Systems Development Tools</vt:lpstr>
      <vt:lpstr>Systems Development Tools (Cont.)</vt:lpstr>
      <vt:lpstr>Systems Development Tools (Cont.)</vt:lpstr>
      <vt:lpstr>Systems Development Methods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The Information Technology Department</vt:lpstr>
      <vt:lpstr>The Information Technology Department (Cont.)</vt:lpstr>
      <vt:lpstr>The Information Technology Department (Cont.)</vt:lpstr>
      <vt:lpstr>The Information Technology Department (Cont.)</vt:lpstr>
      <vt:lpstr>The Systems Analyst</vt:lpstr>
      <vt:lpstr>The Systems Analyst (Cont.)</vt:lpstr>
      <vt:lpstr>Chapter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Normal User</cp:lastModifiedBy>
  <cp:revision>60</cp:revision>
  <dcterms:created xsi:type="dcterms:W3CDTF">2009-02-03T18:32:10Z</dcterms:created>
  <dcterms:modified xsi:type="dcterms:W3CDTF">2014-08-27T21:33:54Z</dcterms:modified>
</cp:coreProperties>
</file>