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318" r:id="rId6"/>
    <p:sldId id="624" r:id="rId7"/>
    <p:sldId id="571" r:id="rId8"/>
    <p:sldId id="444" r:id="rId9"/>
    <p:sldId id="625" r:id="rId10"/>
    <p:sldId id="626" r:id="rId11"/>
    <p:sldId id="627" r:id="rId12"/>
    <p:sldId id="572" r:id="rId13"/>
    <p:sldId id="628" r:id="rId14"/>
    <p:sldId id="629" r:id="rId15"/>
    <p:sldId id="630" r:id="rId16"/>
    <p:sldId id="631" r:id="rId17"/>
    <p:sldId id="591" r:id="rId18"/>
    <p:sldId id="592" r:id="rId19"/>
    <p:sldId id="593" r:id="rId20"/>
    <p:sldId id="632" r:id="rId21"/>
    <p:sldId id="633" r:id="rId22"/>
    <p:sldId id="634" r:id="rId23"/>
    <p:sldId id="535" r:id="rId24"/>
    <p:sldId id="449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525" r:id="rId33"/>
    <p:sldId id="536" r:id="rId34"/>
    <p:sldId id="642" r:id="rId35"/>
    <p:sldId id="621" r:id="rId36"/>
    <p:sldId id="442" r:id="rId37"/>
    <p:sldId id="56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ToolKit</a:t>
            </a:r>
            <a:r>
              <a:rPr lang="en-US" dirty="0" smtClean="0"/>
              <a:t> A– The Systems Analyst’s Toolkit – Communication Tools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4525" y="4108450"/>
            <a:ext cx="6646914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</a:t>
            </a:r>
            <a:r>
              <a:rPr lang="en-US" dirty="0" smtClean="0"/>
              <a:t>Communications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400" dirty="0"/>
              <a:t>Writing Style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Readability (Cont.) </a:t>
            </a:r>
            <a:endParaRPr lang="en-US" sz="2400" dirty="0"/>
          </a:p>
          <a:p>
            <a:r>
              <a:rPr lang="en-US" sz="2000" dirty="0"/>
              <a:t>The </a:t>
            </a:r>
            <a:r>
              <a:rPr lang="en-US" sz="2000" dirty="0" err="1"/>
              <a:t>Flesch</a:t>
            </a:r>
            <a:r>
              <a:rPr lang="en-US" sz="2000" dirty="0"/>
              <a:t> Reading Ease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score </a:t>
            </a:r>
            <a:r>
              <a:rPr lang="en-US" sz="2000" dirty="0"/>
              <a:t>measures </a:t>
            </a:r>
            <a:r>
              <a:rPr lang="en-US" sz="2000" dirty="0" smtClean="0"/>
              <a:t>the average </a:t>
            </a:r>
            <a:br>
              <a:rPr lang="en-US" sz="2000" dirty="0" smtClean="0"/>
            </a:br>
            <a:r>
              <a:rPr lang="en-US" sz="2000" dirty="0" smtClean="0"/>
              <a:t>sentence </a:t>
            </a:r>
            <a:r>
              <a:rPr lang="en-US" sz="2000" dirty="0"/>
              <a:t>length and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average number of </a:t>
            </a:r>
            <a:r>
              <a:rPr lang="en-US" sz="2000" dirty="0"/>
              <a:t>syllables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per </a:t>
            </a:r>
            <a:r>
              <a:rPr lang="en-US" sz="2000" dirty="0"/>
              <a:t>word and rates the text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 a 100-point scale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066800"/>
            <a:ext cx="4232650" cy="56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4953000"/>
            <a:ext cx="396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A-4 </a:t>
            </a:r>
            <a:r>
              <a:rPr lang="en-US" sz="1400" dirty="0"/>
              <a:t>Two popular readability measurement tools are the </a:t>
            </a:r>
            <a:r>
              <a:rPr lang="en-US" sz="1400" dirty="0" err="1"/>
              <a:t>Flesch</a:t>
            </a:r>
            <a:r>
              <a:rPr lang="en-US" sz="1400" dirty="0"/>
              <a:t> Reading </a:t>
            </a:r>
            <a:r>
              <a:rPr lang="en-US" sz="1400" dirty="0" smtClean="0"/>
              <a:t>Ease Score </a:t>
            </a:r>
            <a:r>
              <a:rPr lang="en-US" sz="1400" dirty="0"/>
              <a:t>and the Flesch-Kincaid Grade Level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5434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6053" y="1371600"/>
            <a:ext cx="4617947" cy="390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</a:t>
            </a:r>
            <a:r>
              <a:rPr lang="en-US" dirty="0" smtClean="0"/>
              <a:t>Communications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E-Mail, Memos, and</a:t>
            </a:r>
            <a:br>
              <a:rPr lang="en-US" sz="2400" dirty="0" smtClean="0"/>
            </a:br>
            <a:r>
              <a:rPr lang="en-US" sz="2400" dirty="0" smtClean="0"/>
              <a:t>Letters</a:t>
            </a:r>
            <a:endParaRPr lang="en-US" sz="2400" dirty="0"/>
          </a:p>
          <a:p>
            <a:r>
              <a:rPr lang="en-US" sz="2000" dirty="0"/>
              <a:t>E-mail usually is </a:t>
            </a:r>
            <a:r>
              <a:rPr lang="en-US" sz="2000" dirty="0" smtClean="0"/>
              <a:t>less formal </a:t>
            </a:r>
            <a:br>
              <a:rPr lang="en-US" sz="2000" dirty="0" smtClean="0"/>
            </a:br>
            <a:r>
              <a:rPr lang="en-US" sz="2000" dirty="0" smtClean="0"/>
              <a:t>than </a:t>
            </a:r>
            <a:r>
              <a:rPr lang="en-US" sz="2000" dirty="0"/>
              <a:t>other written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correspondence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emember </a:t>
            </a:r>
            <a:r>
              <a:rPr lang="en-US" sz="2000" dirty="0"/>
              <a:t>that e-mail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messages </a:t>
            </a:r>
            <a:r>
              <a:rPr lang="en-US" sz="2000" dirty="0"/>
              <a:t>often </a:t>
            </a:r>
            <a:r>
              <a:rPr lang="en-US" sz="2000" dirty="0" smtClean="0"/>
              <a:t>are </a:t>
            </a:r>
            <a:br>
              <a:rPr lang="en-US" sz="2000" dirty="0" smtClean="0"/>
            </a:br>
            <a:r>
              <a:rPr lang="en-US" sz="2000" dirty="0" smtClean="0"/>
              <a:t>forwarded </a:t>
            </a:r>
            <a:r>
              <a:rPr lang="en-US" sz="2000" dirty="0"/>
              <a:t>to other recipients or </a:t>
            </a:r>
            <a:r>
              <a:rPr lang="en-US" sz="2000" dirty="0" smtClean="0"/>
              <a:t>groups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a distribution </a:t>
            </a:r>
            <a:r>
              <a:rPr lang="en-US" sz="2000" dirty="0" smtClean="0"/>
              <a:t>list that </a:t>
            </a:r>
            <a:r>
              <a:rPr lang="en-US" sz="2000" dirty="0"/>
              <a:t>includes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members and </a:t>
            </a:r>
            <a:r>
              <a:rPr lang="en-US" sz="2000" dirty="0"/>
              <a:t>their e-mail </a:t>
            </a:r>
            <a:r>
              <a:rPr lang="en-US" sz="2000" dirty="0" smtClean="0"/>
              <a:t>addresses</a:t>
            </a:r>
          </a:p>
          <a:p>
            <a:r>
              <a:rPr lang="en-US" sz="2000" dirty="0" smtClean="0"/>
              <a:t>External communications often require </a:t>
            </a:r>
            <a:br>
              <a:rPr lang="en-US" sz="2000" dirty="0" smtClean="0"/>
            </a:br>
            <a:r>
              <a:rPr lang="en-US" sz="2000" dirty="0" smtClean="0"/>
              <a:t>letters </a:t>
            </a:r>
            <a:r>
              <a:rPr lang="en-US" sz="2000" dirty="0"/>
              <a:t>printed on </a:t>
            </a:r>
            <a:r>
              <a:rPr lang="en-US" sz="2000" dirty="0" smtClean="0"/>
              <a:t>company </a:t>
            </a:r>
            <a:br>
              <a:rPr lang="en-US" sz="2000" dirty="0" smtClean="0"/>
            </a:br>
            <a:r>
              <a:rPr lang="en-US" sz="2000" dirty="0" smtClean="0"/>
              <a:t>letterhead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5430053"/>
            <a:ext cx="396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A-5 </a:t>
            </a:r>
            <a:r>
              <a:rPr lang="en-US" sz="1400" dirty="0"/>
              <a:t>Microsoft Outlook allows users to create distribution lists </a:t>
            </a:r>
            <a:r>
              <a:rPr lang="en-US" sz="1400" dirty="0" smtClean="0"/>
              <a:t>for sending </a:t>
            </a:r>
            <a:r>
              <a:rPr lang="en-US" sz="1400" dirty="0"/>
              <a:t>e-mail </a:t>
            </a:r>
            <a:r>
              <a:rPr lang="en-US" sz="1400" dirty="0" smtClean="0"/>
              <a:t>messages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73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7630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Social Media at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THE BACKDROP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- </a:t>
            </a:r>
            <a:r>
              <a:rPr lang="en-US" sz="2000" dirty="0" smtClean="0">
                <a:latin typeface="+mn-lt"/>
              </a:rPr>
              <a:t>Social </a:t>
            </a:r>
            <a:r>
              <a:rPr lang="en-US" sz="2000" dirty="0">
                <a:latin typeface="+mn-lt"/>
              </a:rPr>
              <a:t>media </a:t>
            </a:r>
            <a:r>
              <a:rPr lang="en-US" sz="2000" dirty="0" smtClean="0">
                <a:latin typeface="+mn-lt"/>
              </a:rPr>
              <a:t>is used in corporate marketing plans to create </a:t>
            </a:r>
            <a:r>
              <a:rPr lang="en-US" sz="2000" dirty="0">
                <a:latin typeface="+mn-lt"/>
              </a:rPr>
              <a:t>excitement, call attention to </a:t>
            </a:r>
            <a:r>
              <a:rPr lang="en-US" sz="2000" dirty="0" smtClean="0">
                <a:latin typeface="+mn-lt"/>
              </a:rPr>
              <a:t>products</a:t>
            </a:r>
            <a:r>
              <a:rPr lang="en-US" sz="2000" dirty="0">
                <a:latin typeface="+mn-lt"/>
              </a:rPr>
              <a:t>, and reach out to a young, active, socially aware </a:t>
            </a:r>
            <a:r>
              <a:rPr lang="en-US" sz="2000" dirty="0" smtClean="0">
                <a:latin typeface="+mn-lt"/>
              </a:rPr>
              <a:t>market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ADVANTAGES- IT professionals can use social media to network with others</a:t>
            </a:r>
            <a:r>
              <a:rPr lang="en-US" sz="2000" dirty="0" smtClean="0">
                <a:latin typeface="+mn-lt"/>
              </a:rPr>
              <a:t>, find </a:t>
            </a:r>
            <a:r>
              <a:rPr lang="en-US" sz="2000" dirty="0">
                <a:latin typeface="+mn-lt"/>
              </a:rPr>
              <a:t>out about new technology, meet colleagues, discuss career issues, and maintain </a:t>
            </a:r>
            <a:r>
              <a:rPr lang="en-US" sz="2000" dirty="0" smtClean="0">
                <a:latin typeface="+mn-lt"/>
              </a:rPr>
              <a:t>a Web-based </a:t>
            </a:r>
            <a:r>
              <a:rPr lang="en-US" sz="2000" dirty="0">
                <a:latin typeface="+mn-lt"/>
              </a:rPr>
              <a:t>presence that would have been impossible just a few years </a:t>
            </a:r>
            <a:r>
              <a:rPr lang="en-US" sz="2000" dirty="0" smtClean="0">
                <a:latin typeface="+mn-lt"/>
              </a:rPr>
              <a:t>ago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RISKS -  know the rules, observe the rules, and </a:t>
            </a:r>
            <a:r>
              <a:rPr lang="en-US" sz="2000" dirty="0" smtClean="0">
                <a:latin typeface="+mn-lt"/>
              </a:rPr>
              <a:t>when in </a:t>
            </a:r>
            <a:r>
              <a:rPr lang="en-US" sz="2000" dirty="0">
                <a:latin typeface="+mn-lt"/>
              </a:rPr>
              <a:t>doubt — don’t</a:t>
            </a:r>
            <a:r>
              <a:rPr lang="en-US" sz="2000" dirty="0" smtClean="0">
                <a:latin typeface="+mn-lt"/>
              </a:rPr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THREE WAYS TO GET FIRED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Brag </a:t>
            </a:r>
            <a:r>
              <a:rPr lang="en-US" sz="2000" dirty="0">
                <a:latin typeface="+mn-lt"/>
              </a:rPr>
              <a:t>about a new marketing strategy before it has </a:t>
            </a:r>
            <a:r>
              <a:rPr lang="en-US" sz="2000" dirty="0" smtClean="0">
                <a:latin typeface="+mn-lt"/>
              </a:rPr>
              <a:t>been publicly </a:t>
            </a:r>
            <a:r>
              <a:rPr lang="en-US" sz="2000" dirty="0">
                <a:latin typeface="+mn-lt"/>
              </a:rPr>
              <a:t>announced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Be </a:t>
            </a:r>
            <a:r>
              <a:rPr lang="en-US" sz="2000" dirty="0">
                <a:latin typeface="+mn-lt"/>
              </a:rPr>
              <a:t>somewhere or do something that </a:t>
            </a:r>
            <a:r>
              <a:rPr lang="en-US" sz="2000" dirty="0" smtClean="0">
                <a:latin typeface="+mn-lt"/>
              </a:rPr>
              <a:t>might degrade </a:t>
            </a:r>
            <a:r>
              <a:rPr lang="en-US" sz="2000" dirty="0">
                <a:latin typeface="+mn-lt"/>
              </a:rPr>
              <a:t>your company’s </a:t>
            </a:r>
            <a:r>
              <a:rPr lang="en-US" sz="2000" dirty="0" smtClean="0">
                <a:latin typeface="+mn-lt"/>
              </a:rPr>
              <a:t>image launch an angry </a:t>
            </a:r>
            <a:r>
              <a:rPr lang="en-US" sz="2000" dirty="0">
                <a:latin typeface="+mn-lt"/>
              </a:rPr>
              <a:t>verbal attack on your fellow employees or managers</a:t>
            </a:r>
          </a:p>
        </p:txBody>
      </p:sp>
    </p:spTree>
    <p:extLst>
      <p:ext uri="{BB962C8B-B14F-4D97-AF65-F5344CB8AC3E}">
        <p14:creationId xmlns:p14="http://schemas.microsoft.com/office/powerpoint/2010/main" xmlns="" val="1022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763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Social Media at Work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OTHER ISSUES </a:t>
            </a:r>
            <a:r>
              <a:rPr lang="en-US" sz="2400" dirty="0" smtClean="0">
                <a:latin typeface="+mn-lt"/>
              </a:rPr>
              <a:t>– Use a </a:t>
            </a:r>
            <a:r>
              <a:rPr lang="en-US" sz="2400" dirty="0">
                <a:latin typeface="+mn-lt"/>
              </a:rPr>
              <a:t>“need to know” </a:t>
            </a:r>
            <a:r>
              <a:rPr lang="en-US" sz="2400" dirty="0" smtClean="0">
                <a:latin typeface="+mn-lt"/>
              </a:rPr>
              <a:t>approach and direct your messages </a:t>
            </a:r>
            <a:r>
              <a:rPr lang="en-US" sz="2400" dirty="0">
                <a:latin typeface="+mn-lt"/>
              </a:rPr>
              <a:t>to those who have a legitimate interest, and are people you </a:t>
            </a:r>
            <a:r>
              <a:rPr lang="en-US" sz="2400" dirty="0" smtClean="0">
                <a:latin typeface="+mn-lt"/>
              </a:rPr>
              <a:t>trust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Avoid blanket </a:t>
            </a:r>
            <a:r>
              <a:rPr lang="en-US" sz="2400" dirty="0">
                <a:latin typeface="+mn-lt"/>
              </a:rPr>
              <a:t>messaging and </a:t>
            </a:r>
            <a:r>
              <a:rPr lang="en-US" sz="2400" dirty="0" smtClean="0">
                <a:latin typeface="+mn-lt"/>
              </a:rPr>
              <a:t>broadcasting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Think </a:t>
            </a:r>
            <a:r>
              <a:rPr lang="en-US" sz="2400" dirty="0">
                <a:latin typeface="+mn-lt"/>
              </a:rPr>
              <a:t>about whether the content is </a:t>
            </a:r>
            <a:r>
              <a:rPr lang="en-US" sz="2400" dirty="0" smtClean="0">
                <a:latin typeface="+mn-lt"/>
              </a:rPr>
              <a:t>appropriate for </a:t>
            </a:r>
            <a:r>
              <a:rPr lang="en-US" sz="2400" dirty="0">
                <a:latin typeface="+mn-lt"/>
              </a:rPr>
              <a:t>the site you are </a:t>
            </a:r>
            <a:r>
              <a:rPr lang="en-US" sz="2400" dirty="0" smtClean="0">
                <a:latin typeface="+mn-lt"/>
              </a:rPr>
              <a:t>using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Social </a:t>
            </a:r>
            <a:r>
              <a:rPr lang="en-US" sz="2400" dirty="0">
                <a:latin typeface="+mn-lt"/>
              </a:rPr>
              <a:t>networking, instant messaging, and cell-phone </a:t>
            </a:r>
            <a:r>
              <a:rPr lang="en-US" sz="2400" dirty="0" smtClean="0">
                <a:latin typeface="+mn-lt"/>
              </a:rPr>
              <a:t>texting are </a:t>
            </a:r>
            <a:r>
              <a:rPr lang="en-US" sz="2400" dirty="0">
                <a:latin typeface="+mn-lt"/>
              </a:rPr>
              <a:t>popular because they allow informal, interactive, and immediate </a:t>
            </a:r>
            <a:r>
              <a:rPr lang="en-US" sz="2400" dirty="0" smtClean="0">
                <a:latin typeface="+mn-lt"/>
              </a:rPr>
              <a:t>communication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Exercise good judgment </a:t>
            </a:r>
            <a:r>
              <a:rPr lang="en-US" sz="2400" dirty="0">
                <a:latin typeface="+mn-lt"/>
              </a:rPr>
              <a:t>and common </a:t>
            </a:r>
            <a:r>
              <a:rPr lang="en-US" sz="2400" dirty="0" smtClean="0">
                <a:latin typeface="+mn-lt"/>
              </a:rPr>
              <a:t>sense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No one will remember all your excellent </a:t>
            </a:r>
            <a:r>
              <a:rPr lang="en-US" sz="2400" dirty="0" smtClean="0">
                <a:latin typeface="+mn-lt"/>
              </a:rPr>
              <a:t>messages - </a:t>
            </a:r>
            <a:r>
              <a:rPr lang="en-US" sz="2400" dirty="0">
                <a:latin typeface="+mn-lt"/>
              </a:rPr>
              <a:t>b</a:t>
            </a:r>
            <a:r>
              <a:rPr lang="en-US" sz="2400" dirty="0" smtClean="0">
                <a:latin typeface="+mn-lt"/>
              </a:rPr>
              <a:t>ut they will never forget the </a:t>
            </a:r>
            <a:r>
              <a:rPr lang="en-US" sz="2400" dirty="0">
                <a:latin typeface="+mn-lt"/>
              </a:rPr>
              <a:t>inappropriate </a:t>
            </a:r>
            <a:r>
              <a:rPr lang="en-US" sz="2400" dirty="0" smtClean="0">
                <a:latin typeface="+mn-lt"/>
              </a:rPr>
              <a:t>ones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7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763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Netiquette</a:t>
            </a:r>
            <a:endParaRPr lang="en-US" sz="12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Netiquette combines the words </a:t>
            </a:r>
            <a:r>
              <a:rPr lang="en-US" sz="2300" dirty="0" smtClean="0">
                <a:latin typeface="+mn-lt"/>
              </a:rPr>
              <a:t>Internet and etiquette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C</a:t>
            </a:r>
            <a:r>
              <a:rPr lang="en-US" sz="2300" dirty="0" smtClean="0">
                <a:latin typeface="+mn-lt"/>
              </a:rPr>
              <a:t>ommon </a:t>
            </a:r>
            <a:r>
              <a:rPr lang="en-US" sz="2300" dirty="0">
                <a:latin typeface="+mn-lt"/>
              </a:rPr>
              <a:t>rules and tips: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Always </a:t>
            </a:r>
            <a:r>
              <a:rPr lang="en-US" sz="2300" dirty="0">
                <a:latin typeface="+mn-lt"/>
              </a:rPr>
              <a:t>fill in the subject field with a brief </a:t>
            </a:r>
            <a:r>
              <a:rPr lang="en-US" sz="2300" dirty="0" smtClean="0">
                <a:latin typeface="+mn-lt"/>
              </a:rPr>
              <a:t> description </a:t>
            </a:r>
            <a:r>
              <a:rPr lang="en-US" sz="2300" dirty="0">
                <a:latin typeface="+mn-lt"/>
              </a:rPr>
              <a:t>of the </a:t>
            </a:r>
            <a:r>
              <a:rPr lang="en-US" sz="2300" dirty="0" smtClean="0">
                <a:latin typeface="+mn-lt"/>
              </a:rPr>
              <a:t>contents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Be </a:t>
            </a:r>
            <a:r>
              <a:rPr lang="en-US" sz="2300" dirty="0">
                <a:latin typeface="+mn-lt"/>
              </a:rPr>
              <a:t>brief — in most cases, less is </a:t>
            </a:r>
            <a:r>
              <a:rPr lang="en-US" sz="2300" dirty="0" smtClean="0">
                <a:latin typeface="+mn-lt"/>
              </a:rPr>
              <a:t>more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Be professional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Be </a:t>
            </a:r>
            <a:r>
              <a:rPr lang="en-US" sz="2300" dirty="0">
                <a:latin typeface="+mn-lt"/>
              </a:rPr>
              <a:t>sure to check your </a:t>
            </a:r>
            <a:r>
              <a:rPr lang="en-US" sz="2300" dirty="0" smtClean="0">
                <a:latin typeface="+mn-lt"/>
              </a:rPr>
              <a:t>spelling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Don’t </a:t>
            </a:r>
            <a:r>
              <a:rPr lang="en-US" sz="2300" dirty="0">
                <a:latin typeface="+mn-lt"/>
              </a:rPr>
              <a:t>forward jokes or chain letters without the permission of the </a:t>
            </a:r>
            <a:r>
              <a:rPr lang="en-US" sz="2300" dirty="0" smtClean="0">
                <a:latin typeface="+mn-lt"/>
              </a:rPr>
              <a:t>recipient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Don’t </a:t>
            </a:r>
            <a:r>
              <a:rPr lang="en-US" sz="2300" dirty="0">
                <a:latin typeface="+mn-lt"/>
              </a:rPr>
              <a:t>overuse humor or sarcasm that might work in a face-to-face situation, </a:t>
            </a:r>
            <a:r>
              <a:rPr lang="en-US" sz="2300" dirty="0" smtClean="0">
                <a:latin typeface="+mn-lt"/>
              </a:rPr>
              <a:t>but not </a:t>
            </a:r>
            <a:r>
              <a:rPr lang="en-US" sz="2300" dirty="0">
                <a:latin typeface="+mn-lt"/>
              </a:rPr>
              <a:t>in an e-mail </a:t>
            </a:r>
            <a:endParaRPr lang="en-US" sz="23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7630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Netiquette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Don’t </a:t>
            </a:r>
            <a:r>
              <a:rPr lang="en-US" sz="2300" dirty="0">
                <a:latin typeface="+mn-lt"/>
              </a:rPr>
              <a:t>type in all caps — it is like YELLING!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Don’t </a:t>
            </a:r>
            <a:r>
              <a:rPr lang="en-US" sz="2300" dirty="0">
                <a:latin typeface="+mn-lt"/>
              </a:rPr>
              <a:t>use colored fonts, background, or images 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Don’t </a:t>
            </a:r>
            <a:r>
              <a:rPr lang="en-US" sz="2300" dirty="0">
                <a:latin typeface="+mn-lt"/>
              </a:rPr>
              <a:t>use the return receipt request feature unless there is a valid business </a:t>
            </a:r>
            <a:r>
              <a:rPr lang="en-US" sz="2300" dirty="0" smtClean="0">
                <a:latin typeface="+mn-lt"/>
              </a:rPr>
              <a:t>reason to </a:t>
            </a:r>
            <a:r>
              <a:rPr lang="en-US" sz="2300" dirty="0">
                <a:latin typeface="+mn-lt"/>
              </a:rPr>
              <a:t>do </a:t>
            </a:r>
            <a:r>
              <a:rPr lang="en-US" sz="2300" dirty="0" smtClean="0">
                <a:latin typeface="+mn-lt"/>
              </a:rPr>
              <a:t>so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If </a:t>
            </a:r>
            <a:r>
              <a:rPr lang="en-US" sz="2300" dirty="0">
                <a:latin typeface="+mn-lt"/>
              </a:rPr>
              <a:t>you have large attachment files, try to zip or compress them before </a:t>
            </a:r>
            <a:r>
              <a:rPr lang="en-US" sz="2300" dirty="0" smtClean="0">
                <a:latin typeface="+mn-lt"/>
              </a:rPr>
              <a:t>sending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If </a:t>
            </a:r>
            <a:r>
              <a:rPr lang="en-US" sz="2300" dirty="0">
                <a:latin typeface="+mn-lt"/>
              </a:rPr>
              <a:t>you send a message to a group of people, especially if they don’t know </a:t>
            </a:r>
            <a:r>
              <a:rPr lang="en-US" sz="2300" dirty="0" smtClean="0">
                <a:latin typeface="+mn-lt"/>
              </a:rPr>
              <a:t>each other</a:t>
            </a:r>
            <a:r>
              <a:rPr lang="en-US" sz="2300" dirty="0">
                <a:latin typeface="+mn-lt"/>
              </a:rPr>
              <a:t>, use a blind copy (Bcc) for all of the recipients in order to shield </a:t>
            </a:r>
            <a:r>
              <a:rPr lang="en-US" sz="2300" dirty="0" smtClean="0">
                <a:latin typeface="+mn-lt"/>
              </a:rPr>
              <a:t>the addresses </a:t>
            </a:r>
            <a:r>
              <a:rPr lang="en-US" sz="2300" dirty="0">
                <a:latin typeface="+mn-lt"/>
              </a:rPr>
              <a:t>from the entire </a:t>
            </a:r>
            <a:r>
              <a:rPr lang="en-US" sz="2300" dirty="0" smtClean="0">
                <a:latin typeface="+mn-lt"/>
              </a:rPr>
              <a:t>group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763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Netiquette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Never </a:t>
            </a:r>
            <a:r>
              <a:rPr lang="en-US" sz="2300" dirty="0">
                <a:latin typeface="+mn-lt"/>
              </a:rPr>
              <a:t>give out personal contact information of others without their </a:t>
            </a:r>
            <a:r>
              <a:rPr lang="en-US" sz="2300" dirty="0" smtClean="0">
                <a:latin typeface="+mn-lt"/>
              </a:rPr>
              <a:t>specific permission </a:t>
            </a:r>
            <a:r>
              <a:rPr lang="en-US" sz="2300" dirty="0">
                <a:latin typeface="+mn-lt"/>
              </a:rPr>
              <a:t>to do </a:t>
            </a:r>
            <a:r>
              <a:rPr lang="en-US" sz="2300" dirty="0" smtClean="0">
                <a:latin typeface="+mn-lt"/>
              </a:rPr>
              <a:t>so</a:t>
            </a:r>
            <a:endParaRPr lang="en-US" sz="23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Never </a:t>
            </a:r>
            <a:r>
              <a:rPr lang="en-US" sz="2300" dirty="0">
                <a:latin typeface="+mn-lt"/>
              </a:rPr>
              <a:t>include personal information unless you are 100% sure of your </a:t>
            </a:r>
            <a:r>
              <a:rPr lang="en-US" sz="2300" dirty="0" smtClean="0">
                <a:latin typeface="+mn-lt"/>
              </a:rPr>
              <a:t>recipient and </a:t>
            </a:r>
            <a:r>
              <a:rPr lang="en-US" sz="2300" dirty="0">
                <a:latin typeface="+mn-lt"/>
              </a:rPr>
              <a:t>no other means of communication would provide better privacy and </a:t>
            </a:r>
            <a:r>
              <a:rPr lang="en-US" sz="2300" dirty="0" smtClean="0">
                <a:latin typeface="+mn-lt"/>
              </a:rPr>
              <a:t>security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Remember </a:t>
            </a:r>
            <a:r>
              <a:rPr lang="en-US" sz="2300" dirty="0">
                <a:latin typeface="+mn-lt"/>
              </a:rPr>
              <a:t>that there are copyright </a:t>
            </a:r>
            <a:r>
              <a:rPr lang="en-US" sz="2300" dirty="0" smtClean="0">
                <a:latin typeface="+mn-lt"/>
              </a:rPr>
              <a:t>laws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When </a:t>
            </a:r>
            <a:r>
              <a:rPr lang="en-US" sz="2300" dirty="0">
                <a:latin typeface="+mn-lt"/>
              </a:rPr>
              <a:t>replying, don’t include all the earlier </a:t>
            </a:r>
            <a:r>
              <a:rPr lang="en-US" sz="2300" dirty="0" smtClean="0">
                <a:latin typeface="+mn-lt"/>
              </a:rPr>
              <a:t>messages </a:t>
            </a:r>
            <a:r>
              <a:rPr lang="en-US" sz="2300" dirty="0">
                <a:latin typeface="+mn-lt"/>
              </a:rPr>
              <a:t>unless there is a </a:t>
            </a:r>
            <a:r>
              <a:rPr lang="en-US" sz="2300" dirty="0" smtClean="0">
                <a:latin typeface="+mn-lt"/>
              </a:rPr>
              <a:t>reason to </a:t>
            </a:r>
            <a:r>
              <a:rPr lang="en-US" sz="2300" dirty="0">
                <a:latin typeface="+mn-lt"/>
              </a:rPr>
              <a:t>do </a:t>
            </a:r>
            <a:r>
              <a:rPr lang="en-US" sz="2300" dirty="0" smtClean="0">
                <a:latin typeface="+mn-lt"/>
              </a:rPr>
              <a:t>so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Workgroup Software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Groupware enhances </a:t>
            </a:r>
            <a:r>
              <a:rPr lang="en-US" sz="2000" dirty="0">
                <a:latin typeface="+mn-lt"/>
              </a:rPr>
              <a:t>employee productivity and </a:t>
            </a:r>
            <a:r>
              <a:rPr lang="en-US" sz="2000" dirty="0" smtClean="0">
                <a:latin typeface="+mn-lt"/>
              </a:rPr>
              <a:t>teamwork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Users can </a:t>
            </a:r>
            <a:r>
              <a:rPr lang="en-US" sz="2000" dirty="0">
                <a:latin typeface="+mn-lt"/>
              </a:rPr>
              <a:t>manage and share their calendars, task lists, </a:t>
            </a:r>
            <a:r>
              <a:rPr lang="en-US" sz="2000" dirty="0" smtClean="0">
                <a:latin typeface="+mn-lt"/>
              </a:rPr>
              <a:t>schedules, contact </a:t>
            </a:r>
            <a:r>
              <a:rPr lang="en-US" sz="2000" dirty="0">
                <a:latin typeface="+mn-lt"/>
              </a:rPr>
              <a:t>lists, and </a:t>
            </a:r>
            <a:r>
              <a:rPr lang="en-US" sz="2000" dirty="0" smtClean="0">
                <a:latin typeface="+mn-lt"/>
              </a:rPr>
              <a:t>documents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Popular </a:t>
            </a:r>
            <a:r>
              <a:rPr lang="en-US" sz="2000" dirty="0">
                <a:latin typeface="+mn-lt"/>
              </a:rPr>
              <a:t>examples of workgroup software </a:t>
            </a:r>
            <a:r>
              <a:rPr lang="en-US" sz="2000" dirty="0" smtClean="0">
                <a:latin typeface="+mn-lt"/>
              </a:rPr>
              <a:t>include Microsoft </a:t>
            </a:r>
            <a:r>
              <a:rPr lang="en-US" sz="2000" dirty="0">
                <a:latin typeface="+mn-lt"/>
              </a:rPr>
              <a:t>Outlook and Novell’s </a:t>
            </a:r>
            <a:r>
              <a:rPr lang="en-US" sz="2000" dirty="0" smtClean="0">
                <a:latin typeface="+mn-lt"/>
              </a:rPr>
              <a:t>GroupWise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Google </a:t>
            </a:r>
            <a:r>
              <a:rPr lang="en-US" sz="2000" dirty="0" smtClean="0">
                <a:latin typeface="+mn-lt"/>
              </a:rPr>
              <a:t>Docs </a:t>
            </a:r>
            <a:r>
              <a:rPr lang="en-US" sz="2000" dirty="0">
                <a:latin typeface="+mn-lt"/>
              </a:rPr>
              <a:t>offers free, Web-based </a:t>
            </a:r>
            <a:r>
              <a:rPr lang="en-US" sz="2000" dirty="0" smtClean="0">
                <a:latin typeface="+mn-lt"/>
              </a:rPr>
              <a:t>collaboration</a:t>
            </a:r>
            <a:endParaRPr lang="en-US" sz="2000" dirty="0">
              <a:latin typeface="+mn-l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Teams </a:t>
            </a:r>
            <a:r>
              <a:rPr lang="en-US" sz="2000" dirty="0">
                <a:latin typeface="+mn-lt"/>
              </a:rPr>
              <a:t>can work on centrally stored documents instead of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e-mailing drafts back and </a:t>
            </a:r>
            <a:r>
              <a:rPr lang="en-US" sz="2000" dirty="0" smtClean="0">
                <a:latin typeface="+mn-lt"/>
              </a:rPr>
              <a:t>forth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Teams </a:t>
            </a:r>
            <a:r>
              <a:rPr lang="en-US" sz="2000" dirty="0">
                <a:latin typeface="+mn-lt"/>
              </a:rPr>
              <a:t>also can use powerful </a:t>
            </a:r>
            <a:r>
              <a:rPr lang="en-US" sz="2000" dirty="0" smtClean="0">
                <a:latin typeface="+mn-lt"/>
              </a:rPr>
              <a:t>multi-authoring </a:t>
            </a:r>
            <a:r>
              <a:rPr lang="en-US" sz="2000" dirty="0">
                <a:latin typeface="+mn-lt"/>
              </a:rPr>
              <a:t>software</a:t>
            </a:r>
            <a:r>
              <a:rPr lang="en-US" sz="2000" dirty="0" smtClean="0">
                <a:latin typeface="+mn-lt"/>
              </a:rPr>
              <a:t>, such </a:t>
            </a:r>
            <a:r>
              <a:rPr lang="en-US" sz="2000" dirty="0">
                <a:latin typeface="+mn-lt"/>
              </a:rPr>
              <a:t>as Adobe Acrobat, to add revisions, notes, and comments to PDF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7301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4335" y="5090160"/>
            <a:ext cx="4222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TK </a:t>
            </a:r>
            <a:r>
              <a:rPr lang="en-US" sz="1400" b="1" dirty="0" smtClean="0"/>
              <a:t>A-7  </a:t>
            </a:r>
            <a:r>
              <a:rPr lang="en-US" sz="1400" dirty="0" smtClean="0"/>
              <a:t>Workgroup </a:t>
            </a:r>
            <a:r>
              <a:rPr lang="en-US" sz="1400" dirty="0"/>
              <a:t>software, such as Novell’s GroupWise, allows a </a:t>
            </a:r>
            <a:r>
              <a:rPr lang="en-US" sz="1400" dirty="0" smtClean="0"/>
              <a:t>user to </a:t>
            </a:r>
            <a:r>
              <a:rPr lang="en-US" sz="1400" dirty="0"/>
              <a:t>collaborate with others by sharing documents and folders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53" y="1191491"/>
            <a:ext cx="437514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8648" y="1219200"/>
            <a:ext cx="440707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76800" y="5541451"/>
            <a:ext cx="4070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TK </a:t>
            </a:r>
            <a:r>
              <a:rPr lang="en-US" sz="1400" b="1" dirty="0" smtClean="0"/>
              <a:t>A-8  </a:t>
            </a:r>
            <a:r>
              <a:rPr lang="en-US" sz="1400" dirty="0"/>
              <a:t>An employee team can use Google Docs to work </a:t>
            </a:r>
            <a:r>
              <a:rPr lang="en-US" sz="1400" dirty="0" smtClean="0"/>
              <a:t>on centrally </a:t>
            </a:r>
            <a:r>
              <a:rPr lang="en-US" sz="1400" dirty="0"/>
              <a:t>stored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30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Reports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Include the preliminary investigation report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The </a:t>
            </a:r>
            <a:r>
              <a:rPr lang="en-US" sz="2300" dirty="0">
                <a:latin typeface="+mn-lt"/>
              </a:rPr>
              <a:t>system requirements document at the end of the </a:t>
            </a:r>
            <a:r>
              <a:rPr lang="en-US" sz="2300" dirty="0" smtClean="0">
                <a:latin typeface="+mn-lt"/>
              </a:rPr>
              <a:t>systems analysis phase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The </a:t>
            </a:r>
            <a:r>
              <a:rPr lang="en-US" sz="2300" dirty="0">
                <a:latin typeface="+mn-lt"/>
              </a:rPr>
              <a:t>system design specification at the end of the system </a:t>
            </a:r>
            <a:r>
              <a:rPr lang="en-US" sz="2300" dirty="0" smtClean="0">
                <a:latin typeface="+mn-lt"/>
              </a:rPr>
              <a:t>design phase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The </a:t>
            </a:r>
            <a:r>
              <a:rPr lang="en-US" sz="2300" dirty="0">
                <a:latin typeface="+mn-lt"/>
              </a:rPr>
              <a:t>final report to management when the system goes into </a:t>
            </a:r>
            <a:r>
              <a:rPr lang="en-US" sz="2300" dirty="0" smtClean="0">
                <a:latin typeface="+mn-lt"/>
              </a:rPr>
              <a:t>operation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Microsoft Word </a:t>
            </a:r>
            <a:r>
              <a:rPr lang="en-US" sz="2300" dirty="0">
                <a:latin typeface="+mn-lt"/>
              </a:rPr>
              <a:t>provides many </a:t>
            </a:r>
            <a:r>
              <a:rPr lang="en-US" sz="2300" dirty="0" smtClean="0">
                <a:latin typeface="+mn-lt"/>
              </a:rPr>
              <a:t>pre-made templates </a:t>
            </a:r>
            <a:r>
              <a:rPr lang="en-US" sz="2300" dirty="0">
                <a:latin typeface="+mn-lt"/>
              </a:rPr>
              <a:t>that you might be able </a:t>
            </a:r>
            <a:r>
              <a:rPr lang="en-US" sz="2300" dirty="0" smtClean="0">
                <a:latin typeface="+mn-lt"/>
              </a:rPr>
              <a:t>to use </a:t>
            </a:r>
            <a:r>
              <a:rPr lang="en-US" sz="2300" dirty="0">
                <a:latin typeface="+mn-lt"/>
              </a:rPr>
              <a:t>for your </a:t>
            </a:r>
            <a:r>
              <a:rPr lang="en-US" sz="2300" dirty="0" smtClean="0">
                <a:latin typeface="+mn-lt"/>
              </a:rPr>
              <a:t>report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Word documents can be transformed into </a:t>
            </a:r>
            <a:r>
              <a:rPr lang="en-US" sz="2300" dirty="0">
                <a:latin typeface="+mn-lt"/>
              </a:rPr>
              <a:t>Adobe </a:t>
            </a:r>
            <a:r>
              <a:rPr lang="en-US" sz="2300" dirty="0" smtClean="0">
                <a:latin typeface="+mn-lt"/>
              </a:rPr>
              <a:t>PDF format</a:t>
            </a:r>
            <a:r>
              <a:rPr lang="en-US" sz="2300" dirty="0">
                <a:latin typeface="+mn-lt"/>
              </a:rPr>
              <a:t>, which offers several </a:t>
            </a:r>
            <a:r>
              <a:rPr lang="en-US" sz="2300" dirty="0" smtClean="0">
                <a:latin typeface="+mn-lt"/>
              </a:rPr>
              <a:t>advantages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1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</a:t>
            </a:r>
            <a:r>
              <a:rPr lang="en-US" sz="2800" dirty="0"/>
              <a:t>overall guidelines for </a:t>
            </a:r>
            <a:r>
              <a:rPr lang="en-US" sz="2800" dirty="0" smtClean="0"/>
              <a:t>successful communications</a:t>
            </a:r>
            <a:endParaRPr lang="en-US" sz="2800" dirty="0"/>
          </a:p>
          <a:p>
            <a:r>
              <a:rPr lang="en-US" sz="2800" dirty="0" smtClean="0"/>
              <a:t>Write </a:t>
            </a:r>
            <a:r>
              <a:rPr lang="en-US" sz="2800" dirty="0"/>
              <a:t>effective letters, memos, and </a:t>
            </a:r>
            <a:r>
              <a:rPr lang="en-US" sz="2800" dirty="0" smtClean="0"/>
              <a:t>e-mail messages</a:t>
            </a:r>
            <a:endParaRPr lang="en-US" sz="2800" dirty="0"/>
          </a:p>
          <a:p>
            <a:r>
              <a:rPr lang="en-US" sz="2800" dirty="0" smtClean="0"/>
              <a:t>Measure </a:t>
            </a:r>
            <a:r>
              <a:rPr lang="en-US" sz="2800" dirty="0"/>
              <a:t>the readability of written material</a:t>
            </a:r>
          </a:p>
          <a:p>
            <a:r>
              <a:rPr lang="en-US" sz="2800" dirty="0" smtClean="0"/>
              <a:t>Organize </a:t>
            </a:r>
            <a:r>
              <a:rPr lang="en-US" sz="2800" dirty="0"/>
              <a:t>and prepare written reports </a:t>
            </a:r>
            <a:r>
              <a:rPr lang="en-US" sz="2800" dirty="0" smtClean="0"/>
              <a:t>that are </a:t>
            </a:r>
            <a:r>
              <a:rPr lang="en-US" sz="2800" dirty="0"/>
              <a:t>required during systems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Reports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PDF FILES: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Totally </a:t>
            </a:r>
            <a:r>
              <a:rPr lang="en-US" sz="2300" dirty="0" smtClean="0">
                <a:latin typeface="+mn-lt"/>
              </a:rPr>
              <a:t>compatible because the </a:t>
            </a:r>
            <a:r>
              <a:rPr lang="en-US" sz="2300" dirty="0">
                <a:latin typeface="+mn-lt"/>
              </a:rPr>
              <a:t>PDF </a:t>
            </a:r>
            <a:r>
              <a:rPr lang="en-US" sz="2300" dirty="0" smtClean="0">
                <a:latin typeface="+mn-lt"/>
              </a:rPr>
              <a:t>format travels </a:t>
            </a:r>
            <a:r>
              <a:rPr lang="en-US" sz="2300" dirty="0">
                <a:latin typeface="+mn-lt"/>
              </a:rPr>
              <a:t>well, and can be </a:t>
            </a:r>
            <a:r>
              <a:rPr lang="en-US" sz="2300" dirty="0" smtClean="0">
                <a:latin typeface="+mn-lt"/>
              </a:rPr>
              <a:t>used and </a:t>
            </a:r>
            <a:r>
              <a:rPr lang="en-US" sz="2300" dirty="0">
                <a:latin typeface="+mn-lt"/>
              </a:rPr>
              <a:t>interchanged among </a:t>
            </a:r>
            <a:r>
              <a:rPr lang="en-US" sz="2300" dirty="0" smtClean="0">
                <a:latin typeface="+mn-lt"/>
              </a:rPr>
              <a:t>virtually all </a:t>
            </a:r>
            <a:r>
              <a:rPr lang="en-US" sz="2300" dirty="0">
                <a:latin typeface="+mn-lt"/>
              </a:rPr>
              <a:t>devices, operating systems</a:t>
            </a:r>
            <a:r>
              <a:rPr lang="en-US" sz="2300" dirty="0" smtClean="0">
                <a:latin typeface="+mn-lt"/>
              </a:rPr>
              <a:t>, applications</a:t>
            </a:r>
            <a:r>
              <a:rPr lang="en-US" sz="2300" dirty="0">
                <a:latin typeface="+mn-lt"/>
              </a:rPr>
              <a:t>, and </a:t>
            </a:r>
            <a:r>
              <a:rPr lang="en-US" sz="2300" dirty="0" smtClean="0">
                <a:latin typeface="+mn-lt"/>
              </a:rPr>
              <a:t>hardware platforms</a:t>
            </a:r>
            <a:endParaRPr lang="en-US" sz="23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More secure because a </a:t>
            </a:r>
            <a:r>
              <a:rPr lang="en-US" sz="2300" dirty="0">
                <a:latin typeface="+mn-lt"/>
              </a:rPr>
              <a:t>PDF document can’t </a:t>
            </a:r>
            <a:r>
              <a:rPr lang="en-US" sz="2300" dirty="0" smtClean="0">
                <a:latin typeface="+mn-lt"/>
              </a:rPr>
              <a:t>readily be </a:t>
            </a:r>
            <a:r>
              <a:rPr lang="en-US" sz="2300" dirty="0">
                <a:latin typeface="+mn-lt"/>
              </a:rPr>
              <a:t>changed without </a:t>
            </a:r>
            <a:r>
              <a:rPr lang="en-US" sz="2300" dirty="0" smtClean="0">
                <a:latin typeface="+mn-lt"/>
              </a:rPr>
              <a:t>leaving some </a:t>
            </a:r>
            <a:r>
              <a:rPr lang="en-US" sz="2300" dirty="0">
                <a:latin typeface="+mn-lt"/>
              </a:rPr>
              <a:t>trace, and the PDF </a:t>
            </a:r>
            <a:r>
              <a:rPr lang="en-US" sz="2300" dirty="0" smtClean="0">
                <a:latin typeface="+mn-lt"/>
              </a:rPr>
              <a:t>format does </a:t>
            </a:r>
            <a:r>
              <a:rPr lang="en-US" sz="2300" dirty="0">
                <a:latin typeface="+mn-lt"/>
              </a:rPr>
              <a:t>not permit executable code</a:t>
            </a:r>
            <a:r>
              <a:rPr lang="en-US" sz="2300" dirty="0" smtClean="0">
                <a:latin typeface="+mn-lt"/>
              </a:rPr>
              <a:t>, such </a:t>
            </a:r>
            <a:r>
              <a:rPr lang="en-US" sz="2300" dirty="0">
                <a:latin typeface="+mn-lt"/>
              </a:rPr>
              <a:t>as macros, to be </a:t>
            </a:r>
            <a:r>
              <a:rPr lang="en-US" sz="2300" dirty="0" smtClean="0">
                <a:latin typeface="+mn-lt"/>
              </a:rPr>
              <a:t>embedded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0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Reports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INTRODUCTION: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Usually </a:t>
            </a:r>
            <a:r>
              <a:rPr lang="en-US" dirty="0">
                <a:latin typeface="+mn-lt"/>
              </a:rPr>
              <a:t>includes a title page, table of contents</a:t>
            </a:r>
            <a:r>
              <a:rPr lang="en-US" dirty="0" smtClean="0">
                <a:latin typeface="+mn-lt"/>
              </a:rPr>
              <a:t>, and </a:t>
            </a:r>
            <a:r>
              <a:rPr lang="en-US" dirty="0">
                <a:latin typeface="+mn-lt"/>
              </a:rPr>
              <a:t>brief description of the </a:t>
            </a:r>
            <a:r>
              <a:rPr lang="en-US" dirty="0" smtClean="0">
                <a:latin typeface="+mn-lt"/>
              </a:rPr>
              <a:t>proposal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EXECUTIVE </a:t>
            </a:r>
            <a:r>
              <a:rPr lang="en-US" sz="2300" dirty="0" smtClean="0">
                <a:latin typeface="+mn-lt"/>
              </a:rPr>
              <a:t>SUMMARY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Used </a:t>
            </a:r>
            <a:r>
              <a:rPr lang="en-US" dirty="0">
                <a:latin typeface="+mn-lt"/>
              </a:rPr>
              <a:t>to summarize the </a:t>
            </a:r>
            <a:r>
              <a:rPr lang="en-US" dirty="0" smtClean="0">
                <a:latin typeface="+mn-lt"/>
              </a:rPr>
              <a:t>entire project</a:t>
            </a:r>
            <a:r>
              <a:rPr lang="en-US" dirty="0">
                <a:latin typeface="+mn-lt"/>
              </a:rPr>
              <a:t>, including your recommendations, in several </a:t>
            </a:r>
            <a:r>
              <a:rPr lang="en-US" dirty="0" smtClean="0">
                <a:latin typeface="+mn-lt"/>
              </a:rPr>
              <a:t>paragraphs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Generally</a:t>
            </a:r>
            <a:r>
              <a:rPr lang="en-US" dirty="0">
                <a:latin typeface="+mn-lt"/>
              </a:rPr>
              <a:t>, the </a:t>
            </a:r>
            <a:r>
              <a:rPr lang="en-US" dirty="0" smtClean="0">
                <a:latin typeface="+mn-lt"/>
              </a:rPr>
              <a:t>executive summary </a:t>
            </a:r>
            <a:r>
              <a:rPr lang="en-US" dirty="0">
                <a:latin typeface="+mn-lt"/>
              </a:rPr>
              <a:t>should not exceed 200 words or one </a:t>
            </a:r>
            <a:r>
              <a:rPr lang="en-US" dirty="0" smtClean="0">
                <a:latin typeface="+mn-lt"/>
              </a:rPr>
              <a:t>page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FINDINGS </a:t>
            </a:r>
            <a:endParaRPr lang="en-US" sz="2300" dirty="0" smtClean="0">
              <a:latin typeface="+mn-l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Describes </a:t>
            </a:r>
            <a:r>
              <a:rPr lang="en-US" dirty="0">
                <a:latin typeface="+mn-lt"/>
              </a:rPr>
              <a:t>the major conclusions </a:t>
            </a:r>
            <a:r>
              <a:rPr lang="en-US" dirty="0" smtClean="0">
                <a:latin typeface="+mn-lt"/>
              </a:rPr>
              <a:t>reached </a:t>
            </a:r>
            <a:r>
              <a:rPr lang="en-US" dirty="0">
                <a:latin typeface="+mn-lt"/>
              </a:rPr>
              <a:t>during the systems analysis </a:t>
            </a:r>
            <a:r>
              <a:rPr lang="en-US" dirty="0" smtClean="0">
                <a:latin typeface="+mn-lt"/>
              </a:rPr>
              <a:t>phase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Can be detailed </a:t>
            </a:r>
            <a:r>
              <a:rPr lang="en-US" dirty="0">
                <a:latin typeface="+mn-lt"/>
              </a:rPr>
              <a:t>or summarized, depending on the </a:t>
            </a:r>
            <a:r>
              <a:rPr lang="en-US" dirty="0" smtClean="0">
                <a:latin typeface="+mn-lt"/>
              </a:rPr>
              <a:t>project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Must </a:t>
            </a:r>
            <a:r>
              <a:rPr lang="en-US" dirty="0">
                <a:latin typeface="+mn-lt"/>
              </a:rPr>
              <a:t>explain the </a:t>
            </a:r>
            <a:r>
              <a:rPr lang="en-US" dirty="0" smtClean="0">
                <a:latin typeface="+mn-lt"/>
              </a:rPr>
              <a:t>logical design </a:t>
            </a:r>
            <a:r>
              <a:rPr lang="en-US" dirty="0">
                <a:latin typeface="+mn-lt"/>
              </a:rPr>
              <a:t>of the new system in a way that nontechnical managers can understand clearly</a:t>
            </a:r>
          </a:p>
        </p:txBody>
      </p:sp>
    </p:spTree>
    <p:extLst>
      <p:ext uri="{BB962C8B-B14F-4D97-AF65-F5344CB8AC3E}">
        <p14:creationId xmlns:p14="http://schemas.microsoft.com/office/powerpoint/2010/main" xmlns="" val="19792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Communications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Reports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RECOMMENDATIONS </a:t>
            </a:r>
            <a:endParaRPr lang="en-US" sz="2300" dirty="0" smtClean="0">
              <a:latin typeface="+mn-l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Presents </a:t>
            </a:r>
            <a:r>
              <a:rPr lang="en-US" sz="2000" dirty="0">
                <a:latin typeface="+mn-lt"/>
              </a:rPr>
              <a:t>the best system alternative</a:t>
            </a:r>
            <a:r>
              <a:rPr lang="en-US" sz="2000" dirty="0" smtClean="0">
                <a:latin typeface="+mn-lt"/>
              </a:rPr>
              <a:t>, with </a:t>
            </a:r>
            <a:r>
              <a:rPr lang="en-US" sz="2000" dirty="0">
                <a:latin typeface="+mn-lt"/>
              </a:rPr>
              <a:t>a brief explanation that </a:t>
            </a:r>
            <a:r>
              <a:rPr lang="en-US" sz="2000" dirty="0" smtClean="0">
                <a:latin typeface="+mn-lt"/>
              </a:rPr>
              <a:t>should mention </a:t>
            </a:r>
            <a:r>
              <a:rPr lang="en-US" sz="2000" dirty="0">
                <a:latin typeface="+mn-lt"/>
              </a:rPr>
              <a:t>economic, technical, operational</a:t>
            </a:r>
            <a:r>
              <a:rPr lang="en-US" sz="2000" dirty="0" smtClean="0">
                <a:latin typeface="+mn-lt"/>
              </a:rPr>
              <a:t>, and </a:t>
            </a:r>
            <a:r>
              <a:rPr lang="en-US" sz="2000" dirty="0">
                <a:latin typeface="+mn-lt"/>
              </a:rPr>
              <a:t>schedule </a:t>
            </a:r>
            <a:r>
              <a:rPr lang="en-US" sz="2000" dirty="0" smtClean="0">
                <a:latin typeface="+mn-lt"/>
              </a:rPr>
              <a:t>feasibility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COSTS AND BENEFITS 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List </a:t>
            </a:r>
            <a:r>
              <a:rPr lang="en-US" sz="2000" dirty="0">
                <a:latin typeface="+mn-lt"/>
              </a:rPr>
              <a:t>the advantages</a:t>
            </a:r>
            <a:r>
              <a:rPr lang="en-US" sz="2000" dirty="0" smtClean="0">
                <a:latin typeface="+mn-lt"/>
              </a:rPr>
              <a:t>, disadvantages</a:t>
            </a:r>
            <a:r>
              <a:rPr lang="en-US" sz="2000" dirty="0">
                <a:latin typeface="+mn-lt"/>
              </a:rPr>
              <a:t>, costs, and benefits </a:t>
            </a:r>
            <a:r>
              <a:rPr lang="en-US" sz="2000" dirty="0" smtClean="0">
                <a:latin typeface="+mn-lt"/>
              </a:rPr>
              <a:t>of each </a:t>
            </a:r>
            <a:r>
              <a:rPr lang="en-US" sz="2000" dirty="0">
                <a:latin typeface="+mn-lt"/>
              </a:rPr>
              <a:t>major system </a:t>
            </a:r>
            <a:r>
              <a:rPr lang="en-US" sz="2000" dirty="0" smtClean="0">
                <a:latin typeface="+mn-lt"/>
              </a:rPr>
              <a:t>alternative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APPENDIX </a:t>
            </a:r>
            <a:endParaRPr lang="en-US" sz="23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Put supporting documents </a:t>
            </a: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an appendix located at </a:t>
            </a:r>
            <a:r>
              <a:rPr lang="en-US" sz="2000" dirty="0" smtClean="0">
                <a:latin typeface="+mn-lt"/>
              </a:rPr>
              <a:t>the end </a:t>
            </a:r>
            <a:r>
              <a:rPr lang="en-US" sz="2000" dirty="0">
                <a:latin typeface="+mn-lt"/>
              </a:rPr>
              <a:t>of the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22262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Oral Communication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65280"/>
            <a:ext cx="89153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Define the Audience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Senior </a:t>
            </a:r>
            <a:r>
              <a:rPr lang="en-US" sz="2400" dirty="0">
                <a:latin typeface="+mn-lt"/>
              </a:rPr>
              <a:t>managers often </a:t>
            </a:r>
            <a:r>
              <a:rPr lang="en-US" sz="2400" dirty="0" smtClean="0">
                <a:latin typeface="+mn-lt"/>
              </a:rPr>
              <a:t>prefer an </a:t>
            </a:r>
            <a:r>
              <a:rPr lang="en-US" sz="2400" dirty="0">
                <a:latin typeface="+mn-lt"/>
              </a:rPr>
              <a:t>executive summary rather than a </a:t>
            </a:r>
            <a:r>
              <a:rPr lang="en-US" sz="2400" dirty="0" smtClean="0">
                <a:latin typeface="+mn-lt"/>
              </a:rPr>
              <a:t>detailed presentation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 </a:t>
            </a:r>
            <a:r>
              <a:rPr lang="en-US" sz="2400" dirty="0">
                <a:latin typeface="+mn-lt"/>
              </a:rPr>
              <a:t>smaller </a:t>
            </a:r>
            <a:r>
              <a:rPr lang="en-US" sz="2400" dirty="0" smtClean="0">
                <a:latin typeface="+mn-lt"/>
              </a:rPr>
              <a:t>companies top </a:t>
            </a:r>
            <a:r>
              <a:rPr lang="en-US" sz="2400" dirty="0">
                <a:latin typeface="+mn-lt"/>
              </a:rPr>
              <a:t>management </a:t>
            </a:r>
            <a:r>
              <a:rPr lang="en-US" sz="2400" dirty="0" smtClean="0">
                <a:latin typeface="+mn-lt"/>
              </a:rPr>
              <a:t>may be </a:t>
            </a:r>
            <a:r>
              <a:rPr lang="en-US" sz="2400" dirty="0">
                <a:latin typeface="+mn-lt"/>
              </a:rPr>
              <a:t>more involved in day-to-day </a:t>
            </a:r>
            <a:r>
              <a:rPr lang="en-US" sz="2400" dirty="0" smtClean="0">
                <a:latin typeface="+mn-lt"/>
              </a:rPr>
              <a:t>activities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If you </a:t>
            </a:r>
            <a:r>
              <a:rPr lang="en-US" sz="2400" dirty="0">
                <a:latin typeface="+mn-lt"/>
              </a:rPr>
              <a:t>consider the </a:t>
            </a:r>
            <a:r>
              <a:rPr lang="en-US" sz="2400" dirty="0" smtClean="0">
                <a:latin typeface="+mn-lt"/>
              </a:rPr>
              <a:t>expectations of </a:t>
            </a:r>
            <a:r>
              <a:rPr lang="en-US" sz="2400" dirty="0">
                <a:latin typeface="+mn-lt"/>
              </a:rPr>
              <a:t>your audience and design your presentation accordingly, you will </a:t>
            </a:r>
            <a:r>
              <a:rPr lang="en-US" sz="2400" dirty="0" smtClean="0">
                <a:latin typeface="+mn-lt"/>
              </a:rPr>
              <a:t>improve your </a:t>
            </a:r>
            <a:r>
              <a:rPr lang="en-US" sz="2400" dirty="0">
                <a:latin typeface="+mn-lt"/>
              </a:rPr>
              <a:t>chances of success</a:t>
            </a:r>
          </a:p>
        </p:txBody>
      </p:sp>
    </p:spTree>
    <p:extLst>
      <p:ext uri="{BB962C8B-B14F-4D97-AF65-F5344CB8AC3E}">
        <p14:creationId xmlns:p14="http://schemas.microsoft.com/office/powerpoint/2010/main" xmlns="" val="262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Define the Objectives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Inform management of the status of the current system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Describe your findings concerning the current system problems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Explain the alternative solutions that you developed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Provide detailed cost and time estimates for the alternative solutions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Recommend the best alternative and explain the reasons for your selection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Organize the Presentation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Plan </a:t>
            </a:r>
            <a:r>
              <a:rPr lang="en-US" sz="2000" dirty="0" smtClean="0">
                <a:latin typeface="+mn-lt"/>
              </a:rPr>
              <a:t>for three </a:t>
            </a:r>
            <a:r>
              <a:rPr lang="en-US" sz="2000" dirty="0">
                <a:latin typeface="+mn-lt"/>
              </a:rPr>
              <a:t>stages: the introduction, the information, and </a:t>
            </a:r>
            <a:r>
              <a:rPr lang="en-US" sz="2000" dirty="0" smtClean="0">
                <a:latin typeface="+mn-lt"/>
              </a:rPr>
              <a:t>the summary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Define Any Technical Terms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void </a:t>
            </a:r>
            <a:r>
              <a:rPr lang="en-US" sz="2000" dirty="0">
                <a:latin typeface="+mn-lt"/>
              </a:rPr>
              <a:t>specialized or technical terminology whenever </a:t>
            </a:r>
            <a:r>
              <a:rPr lang="en-US" sz="2000" dirty="0" smtClean="0">
                <a:latin typeface="+mn-lt"/>
              </a:rPr>
              <a:t>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Prepare Presentation Aids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Much of what people learn is acquired </a:t>
            </a:r>
            <a:r>
              <a:rPr lang="en-US" sz="2000" dirty="0" smtClean="0">
                <a:latin typeface="+mn-lt"/>
              </a:rPr>
              <a:t>visually so  </a:t>
            </a:r>
            <a:r>
              <a:rPr lang="en-US" sz="2000" dirty="0">
                <a:latin typeface="+mn-lt"/>
              </a:rPr>
              <a:t>help the audience follow the logic of your presentation and hold their </a:t>
            </a:r>
            <a:r>
              <a:rPr lang="en-US" sz="2000" dirty="0" smtClean="0">
                <a:latin typeface="+mn-lt"/>
              </a:rPr>
              <a:t>attention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Visual aids also can direct audience attention away from you, which is helpful if </a:t>
            </a:r>
            <a:r>
              <a:rPr lang="en-US" sz="2000" dirty="0" smtClean="0">
                <a:latin typeface="+mn-lt"/>
              </a:rPr>
              <a:t>you are </a:t>
            </a:r>
            <a:r>
              <a:rPr lang="en-US" sz="2000" dirty="0">
                <a:latin typeface="+mn-lt"/>
              </a:rPr>
              <a:t>nervous when you give the </a:t>
            </a:r>
            <a:r>
              <a:rPr lang="en-US" sz="2000" dirty="0" smtClean="0">
                <a:latin typeface="+mn-lt"/>
              </a:rPr>
              <a:t>presentation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You </a:t>
            </a:r>
            <a:r>
              <a:rPr lang="en-US" sz="2000" dirty="0">
                <a:latin typeface="+mn-lt"/>
              </a:rPr>
              <a:t>can use a visual aid with an outline </a:t>
            </a:r>
            <a:r>
              <a:rPr lang="en-US" sz="2000" dirty="0" smtClean="0">
                <a:latin typeface="+mn-lt"/>
              </a:rPr>
              <a:t>of topics </a:t>
            </a:r>
            <a:r>
              <a:rPr lang="en-US" sz="2000" dirty="0">
                <a:latin typeface="+mn-lt"/>
              </a:rPr>
              <a:t>that will help you stay on track</a:t>
            </a:r>
          </a:p>
        </p:txBody>
      </p:sp>
    </p:spTree>
    <p:extLst>
      <p:ext uri="{BB962C8B-B14F-4D97-AF65-F5344CB8AC3E}">
        <p14:creationId xmlns:p14="http://schemas.microsoft.com/office/powerpoint/2010/main" xmlns="" val="42623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Visual Aids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se </a:t>
            </a:r>
            <a:r>
              <a:rPr lang="en-US" sz="2000" dirty="0">
                <a:latin typeface="+mn-lt"/>
              </a:rPr>
              <a:t>whiteboards, flip charts, overhead transparencies, slides, films, and videotapes </a:t>
            </a:r>
            <a:r>
              <a:rPr lang="en-US" sz="2000" dirty="0" smtClean="0">
                <a:latin typeface="+mn-lt"/>
              </a:rPr>
              <a:t>to enhance </a:t>
            </a:r>
            <a:r>
              <a:rPr lang="en-US" sz="2000" dirty="0">
                <a:latin typeface="+mn-lt"/>
              </a:rPr>
              <a:t>your </a:t>
            </a:r>
            <a:r>
              <a:rPr lang="en-US" sz="2000" dirty="0" smtClean="0">
                <a:latin typeface="+mn-lt"/>
              </a:rPr>
              <a:t>presentation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Presentation Software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Multimedia Slide shows can be created using Microsoft </a:t>
            </a:r>
            <a:r>
              <a:rPr lang="en-US" sz="2000" dirty="0">
                <a:latin typeface="+mn-lt"/>
              </a:rPr>
              <a:t>PowerPoint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Some overall guidelines include the following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prepare an overall </a:t>
            </a:r>
            <a:r>
              <a:rPr lang="en-US" sz="2000" dirty="0" smtClean="0">
                <a:latin typeface="+mn-lt"/>
              </a:rPr>
              <a:t>outline that </a:t>
            </a:r>
            <a:r>
              <a:rPr lang="en-US" sz="2000" dirty="0">
                <a:latin typeface="+mn-lt"/>
              </a:rPr>
              <a:t>will be the foundation of your </a:t>
            </a:r>
            <a:r>
              <a:rPr lang="en-US" sz="2000" dirty="0" smtClean="0">
                <a:latin typeface="+mn-lt"/>
              </a:rPr>
              <a:t>presentation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fine </a:t>
            </a:r>
            <a:r>
              <a:rPr lang="en-US" sz="2000" dirty="0">
                <a:latin typeface="+mn-lt"/>
              </a:rPr>
              <a:t>line </a:t>
            </a:r>
            <a:r>
              <a:rPr lang="en-US" sz="2000" dirty="0" smtClean="0">
                <a:latin typeface="+mn-lt"/>
              </a:rPr>
              <a:t>exists between </a:t>
            </a:r>
            <a:r>
              <a:rPr lang="en-US" sz="2000" dirty="0">
                <a:latin typeface="+mn-lt"/>
              </a:rPr>
              <a:t>providing too </a:t>
            </a:r>
            <a:r>
              <a:rPr lang="en-US" sz="2000" dirty="0" smtClean="0">
                <a:latin typeface="+mn-lt"/>
              </a:rPr>
              <a:t>little information </a:t>
            </a:r>
            <a:r>
              <a:rPr lang="en-US" sz="2000" dirty="0">
                <a:latin typeface="+mn-lt"/>
              </a:rPr>
              <a:t>and too much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Display one topic per slide, </a:t>
            </a:r>
            <a:r>
              <a:rPr lang="en-US" sz="2000" dirty="0" smtClean="0">
                <a:latin typeface="+mn-lt"/>
              </a:rPr>
              <a:t>and try </a:t>
            </a:r>
            <a:r>
              <a:rPr lang="en-US" sz="2000" dirty="0">
                <a:latin typeface="+mn-lt"/>
              </a:rPr>
              <a:t>to follow the rule </a:t>
            </a:r>
            <a:r>
              <a:rPr lang="en-US" sz="2000" dirty="0" smtClean="0">
                <a:latin typeface="+mn-lt"/>
              </a:rPr>
              <a:t>often called </a:t>
            </a:r>
            <a:r>
              <a:rPr lang="en-US" sz="2000" dirty="0">
                <a:latin typeface="+mn-lt"/>
              </a:rPr>
              <a:t>the 7 by 7 rule: no </a:t>
            </a:r>
            <a:r>
              <a:rPr lang="en-US" sz="2000" dirty="0" smtClean="0">
                <a:latin typeface="+mn-lt"/>
              </a:rPr>
              <a:t>more than </a:t>
            </a:r>
            <a:r>
              <a:rPr lang="en-US" sz="2000" dirty="0">
                <a:latin typeface="+mn-lt"/>
              </a:rPr>
              <a:t>seven items per slide, </a:t>
            </a:r>
            <a:r>
              <a:rPr lang="en-US" sz="2000" dirty="0" smtClean="0">
                <a:latin typeface="+mn-lt"/>
              </a:rPr>
              <a:t>and no </a:t>
            </a:r>
            <a:r>
              <a:rPr lang="en-US" sz="2000" dirty="0">
                <a:latin typeface="+mn-lt"/>
              </a:rPr>
              <a:t>more than seven words </a:t>
            </a:r>
            <a:r>
              <a:rPr lang="en-US" sz="2000" dirty="0" smtClean="0">
                <a:latin typeface="+mn-lt"/>
              </a:rPr>
              <a:t>per item </a:t>
            </a:r>
            <a:r>
              <a:rPr lang="en-US" sz="1200" dirty="0" smtClean="0">
                <a:latin typeface="+mn-lt"/>
              </a:rPr>
              <a:t>(this slide breaks that rule)</a:t>
            </a:r>
            <a:endParaRPr lang="en-US" sz="12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6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Presentation Software </a:t>
            </a:r>
            <a:r>
              <a:rPr lang="en-US" sz="1200" dirty="0" smtClean="0">
                <a:latin typeface="+mn-lt"/>
              </a:rPr>
              <a:t>(Cont.)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When displaying a list of items</a:t>
            </a:r>
            <a:r>
              <a:rPr lang="en-US" sz="2400" dirty="0" smtClean="0">
                <a:latin typeface="+mn-lt"/>
              </a:rPr>
              <a:t>, consider </a:t>
            </a:r>
            <a:r>
              <a:rPr lang="en-US" sz="2400" dirty="0">
                <a:latin typeface="+mn-lt"/>
              </a:rPr>
              <a:t>using a series of </a:t>
            </a:r>
            <a:r>
              <a:rPr lang="en-US" sz="2400" dirty="0" smtClean="0">
                <a:latin typeface="+mn-lt"/>
              </a:rPr>
              <a:t>slides to </a:t>
            </a:r>
            <a:r>
              <a:rPr lang="en-US" sz="2400" dirty="0">
                <a:latin typeface="+mn-lt"/>
              </a:rPr>
              <a:t>add each point sequentially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Use bullets rather than numbers</a:t>
            </a:r>
            <a:r>
              <a:rPr lang="en-US" sz="2400" dirty="0" smtClean="0">
                <a:latin typeface="+mn-lt"/>
              </a:rPr>
              <a:t>, unless </a:t>
            </a:r>
            <a:r>
              <a:rPr lang="en-US" sz="2400" dirty="0">
                <a:latin typeface="+mn-lt"/>
              </a:rPr>
              <a:t>you are showing a </a:t>
            </a:r>
            <a:r>
              <a:rPr lang="en-US" sz="2400" dirty="0" smtClean="0">
                <a:latin typeface="+mn-lt"/>
              </a:rPr>
              <a:t>specific sequence </a:t>
            </a:r>
            <a:r>
              <a:rPr lang="en-US" sz="2400" dirty="0">
                <a:latin typeface="+mn-lt"/>
              </a:rPr>
              <a:t>or </a:t>
            </a:r>
            <a:r>
              <a:rPr lang="en-US" sz="2400" dirty="0" smtClean="0">
                <a:latin typeface="+mn-lt"/>
              </a:rPr>
              <a:t>order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Choose easily readable sans serif </a:t>
            </a:r>
            <a:r>
              <a:rPr lang="en-US" sz="2400" dirty="0" smtClean="0">
                <a:latin typeface="+mn-lt"/>
              </a:rPr>
              <a:t>style fonts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Use appropriate point sizes </a:t>
            </a:r>
            <a:r>
              <a:rPr lang="en-US" sz="2400" dirty="0" smtClean="0">
                <a:latin typeface="+mn-lt"/>
              </a:rPr>
              <a:t>for titles </a:t>
            </a:r>
            <a:r>
              <a:rPr lang="en-US" sz="2400" dirty="0">
                <a:latin typeface="+mn-lt"/>
              </a:rPr>
              <a:t>and body text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Select special effects carefully — too many graphics, colors, sounds, or </a:t>
            </a:r>
            <a:r>
              <a:rPr lang="en-US" sz="2400" dirty="0" smtClean="0">
                <a:latin typeface="+mn-lt"/>
              </a:rPr>
              <a:t>other special </a:t>
            </a:r>
            <a:r>
              <a:rPr lang="en-US" sz="2400" dirty="0">
                <a:latin typeface="+mn-lt"/>
              </a:rPr>
              <a:t>effects will distract your </a:t>
            </a:r>
            <a:r>
              <a:rPr lang="en-US" sz="2400" dirty="0" smtClean="0">
                <a:latin typeface="+mn-lt"/>
              </a:rPr>
              <a:t>audience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nclude </a:t>
            </a:r>
            <a:r>
              <a:rPr lang="en-US" sz="2400" dirty="0">
                <a:latin typeface="+mn-lt"/>
              </a:rPr>
              <a:t>tables or graphics, but keep them simple and easy to understand</a:t>
            </a:r>
          </a:p>
        </p:txBody>
      </p:sp>
    </p:spTree>
    <p:extLst>
      <p:ext uri="{BB962C8B-B14F-4D97-AF65-F5344CB8AC3E}">
        <p14:creationId xmlns:p14="http://schemas.microsoft.com/office/powerpoint/2010/main" xmlns="" val="26373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Presentation Software </a:t>
            </a:r>
            <a:r>
              <a:rPr lang="en-US" sz="1200" dirty="0" smtClean="0">
                <a:latin typeface="+mn-lt"/>
              </a:rPr>
              <a:t>(Cont.)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Strive </a:t>
            </a:r>
            <a:r>
              <a:rPr lang="en-US" sz="2400" dirty="0">
                <a:latin typeface="+mn-lt"/>
              </a:rPr>
              <a:t>for a consistent look and feel among your slides, and position visual </a:t>
            </a:r>
            <a:r>
              <a:rPr lang="en-US" sz="2400" dirty="0" smtClean="0">
                <a:latin typeface="+mn-lt"/>
              </a:rPr>
              <a:t>elements in </a:t>
            </a:r>
            <a:r>
              <a:rPr lang="en-US" sz="2400" dirty="0">
                <a:latin typeface="+mn-lt"/>
              </a:rPr>
              <a:t>the same place on each </a:t>
            </a:r>
            <a:r>
              <a:rPr lang="en-US" sz="2400" dirty="0" smtClean="0">
                <a:latin typeface="+mn-lt"/>
              </a:rPr>
              <a:t>slide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Be </a:t>
            </a:r>
            <a:r>
              <a:rPr lang="en-US" sz="2400" dirty="0">
                <a:latin typeface="+mn-lt"/>
              </a:rPr>
              <a:t>sure to check spelling and grammar</a:t>
            </a:r>
            <a:r>
              <a:rPr lang="en-US" sz="2400" dirty="0" smtClean="0">
                <a:latin typeface="+mn-lt"/>
              </a:rPr>
              <a:t>!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During </a:t>
            </a:r>
            <a:r>
              <a:rPr lang="en-US" sz="2400" dirty="0">
                <a:latin typeface="+mn-lt"/>
              </a:rPr>
              <a:t>the presentation, do not read your slides to the audience! 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eliver </a:t>
            </a:r>
            <a:r>
              <a:rPr lang="en-US" sz="2400" dirty="0">
                <a:latin typeface="+mn-lt"/>
              </a:rPr>
              <a:t>a presentation that can be viewed easily from </a:t>
            </a:r>
            <a:r>
              <a:rPr lang="en-US" sz="2400" dirty="0" smtClean="0">
                <a:latin typeface="+mn-lt"/>
              </a:rPr>
              <a:t>anywhere in </a:t>
            </a:r>
            <a:r>
              <a:rPr lang="en-US" sz="2400" dirty="0">
                <a:latin typeface="+mn-lt"/>
              </a:rPr>
              <a:t>the room</a:t>
            </a:r>
          </a:p>
        </p:txBody>
      </p:sp>
    </p:spTree>
    <p:extLst>
      <p:ext uri="{BB962C8B-B14F-4D97-AF65-F5344CB8AC3E}">
        <p14:creationId xmlns:p14="http://schemas.microsoft.com/office/powerpoint/2010/main" xmlns="" val="1847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Practice</a:t>
            </a:r>
            <a:endParaRPr lang="en-US" sz="12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ehearse several times </a:t>
            </a:r>
            <a:r>
              <a:rPr lang="en-US" sz="2400" dirty="0">
                <a:latin typeface="+mn-lt"/>
              </a:rPr>
              <a:t>to ensure that the presentation flows smoothly and the timing is </a:t>
            </a:r>
            <a:r>
              <a:rPr lang="en-US" sz="2400" dirty="0" smtClean="0">
                <a:latin typeface="+mn-lt"/>
              </a:rPr>
              <a:t>correct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Practicing will make you more comfortable and build your confidence!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Presentation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SELL </a:t>
            </a:r>
            <a:r>
              <a:rPr lang="en-US" sz="2400" dirty="0">
                <a:latin typeface="+mn-lt"/>
              </a:rPr>
              <a:t>YOURSELF AND YOUR CREDIBILITY!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Show confidence </a:t>
            </a:r>
            <a:r>
              <a:rPr lang="en-US" sz="2400" dirty="0">
                <a:latin typeface="+mn-lt"/>
              </a:rPr>
              <a:t>about the subject and your </a:t>
            </a:r>
            <a:r>
              <a:rPr lang="en-US" sz="2400" dirty="0" smtClean="0">
                <a:latin typeface="+mn-lt"/>
              </a:rPr>
              <a:t>recommendations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 smtClean="0"/>
              <a:t>Follow </a:t>
            </a:r>
            <a:r>
              <a:rPr lang="en-US" sz="2800" dirty="0"/>
              <a:t>guidelines for effective </a:t>
            </a:r>
            <a:r>
              <a:rPr lang="en-US" sz="2800" dirty="0" smtClean="0"/>
              <a:t>oral communication</a:t>
            </a:r>
            <a:endParaRPr lang="en-US" sz="2800" dirty="0"/>
          </a:p>
          <a:p>
            <a:r>
              <a:rPr lang="en-US" sz="2800" dirty="0" smtClean="0"/>
              <a:t>Plan</a:t>
            </a:r>
            <a:r>
              <a:rPr lang="en-US" sz="2800" dirty="0"/>
              <a:t>, develop, and deliver a </a:t>
            </a:r>
            <a:r>
              <a:rPr lang="en-US" sz="2800" dirty="0" smtClean="0"/>
              <a:t>successful presentation</a:t>
            </a:r>
            <a:endParaRPr lang="en-US" sz="2800" dirty="0"/>
          </a:p>
          <a:p>
            <a:r>
              <a:rPr lang="en-US" sz="2800" dirty="0" smtClean="0"/>
              <a:t>Use </a:t>
            </a:r>
            <a:r>
              <a:rPr lang="en-US" sz="2800" dirty="0"/>
              <a:t>effective speaking techniques to </a:t>
            </a:r>
            <a:r>
              <a:rPr lang="en-US" sz="2800" dirty="0" smtClean="0"/>
              <a:t> achieve your </a:t>
            </a:r>
            <a:r>
              <a:rPr lang="en-US" sz="2800" dirty="0"/>
              <a:t>objectives</a:t>
            </a:r>
          </a:p>
          <a:p>
            <a:r>
              <a:rPr lang="en-US" sz="2800" dirty="0" smtClean="0"/>
              <a:t>Manage </a:t>
            </a:r>
            <a:r>
              <a:rPr lang="en-US" sz="2800" dirty="0"/>
              <a:t>and strengthen your </a:t>
            </a:r>
            <a:r>
              <a:rPr lang="en-US" sz="2800" dirty="0" smtClean="0"/>
              <a:t> communication skills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</a:t>
            </a:r>
            <a:r>
              <a:rPr lang="en-US" dirty="0" smtClean="0"/>
              <a:t>Communication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Presentation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CONTROL THE PRESENTATION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Control </a:t>
            </a:r>
            <a:r>
              <a:rPr lang="en-US" sz="2400" dirty="0">
                <a:latin typeface="+mn-lt"/>
              </a:rPr>
              <a:t>the discussion</a:t>
            </a:r>
            <a:r>
              <a:rPr lang="en-US" sz="2400" dirty="0" smtClean="0">
                <a:latin typeface="+mn-lt"/>
              </a:rPr>
              <a:t>, maintain </a:t>
            </a:r>
            <a:r>
              <a:rPr lang="en-US" sz="2400" dirty="0">
                <a:latin typeface="+mn-lt"/>
              </a:rPr>
              <a:t>the pace of the </a:t>
            </a:r>
            <a:r>
              <a:rPr lang="en-US" sz="2400" dirty="0" smtClean="0">
                <a:latin typeface="+mn-lt"/>
              </a:rPr>
              <a:t> presentation</a:t>
            </a:r>
            <a:r>
              <a:rPr lang="en-US" sz="2400" dirty="0">
                <a:latin typeface="+mn-lt"/>
              </a:rPr>
              <a:t>, and stay focused on the agenda </a:t>
            </a:r>
            <a:r>
              <a:rPr lang="en-US" sz="2400" dirty="0" smtClean="0">
                <a:latin typeface="+mn-lt"/>
              </a:rPr>
              <a:t>— especially </a:t>
            </a:r>
            <a:r>
              <a:rPr lang="en-US" sz="2400" dirty="0">
                <a:latin typeface="+mn-lt"/>
              </a:rPr>
              <a:t>when answering </a:t>
            </a:r>
            <a:r>
              <a:rPr lang="en-US" sz="2400" dirty="0" smtClean="0">
                <a:latin typeface="+mn-lt"/>
              </a:rPr>
              <a:t>questions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ANSWER QUESTIONS APPROPRIATELY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Let your audience know whether </a:t>
            </a:r>
            <a:r>
              <a:rPr lang="en-US" sz="2400" dirty="0" smtClean="0">
                <a:latin typeface="+mn-lt"/>
              </a:rPr>
              <a:t>you would </a:t>
            </a:r>
            <a:r>
              <a:rPr lang="en-US" sz="2400" dirty="0">
                <a:latin typeface="+mn-lt"/>
              </a:rPr>
              <a:t>prefer to take questions as you go along or have a question-and-answer </a:t>
            </a:r>
            <a:r>
              <a:rPr lang="en-US" sz="2400" dirty="0" smtClean="0">
                <a:latin typeface="+mn-lt"/>
              </a:rPr>
              <a:t>session at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 smtClean="0">
                <a:latin typeface="+mn-lt"/>
              </a:rPr>
              <a:t>end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ake </a:t>
            </a:r>
            <a:r>
              <a:rPr lang="en-US" sz="2400" dirty="0">
                <a:latin typeface="+mn-lt"/>
              </a:rPr>
              <a:t>sure that you </a:t>
            </a:r>
            <a:r>
              <a:rPr lang="en-US" sz="2400" dirty="0" smtClean="0">
                <a:latin typeface="+mn-lt"/>
              </a:rPr>
              <a:t>understand the question before you answer it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Oral Communication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Presentation </a:t>
            </a:r>
            <a:r>
              <a:rPr lang="en-US" sz="1200" dirty="0" smtClean="0">
                <a:latin typeface="+mn-lt"/>
              </a:rPr>
              <a:t>(Cont.)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 EFFECTIVE SPEAKING TECHNIQUES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peak </a:t>
            </a:r>
            <a:r>
              <a:rPr lang="en-US" sz="2400" dirty="0">
                <a:latin typeface="+mn-lt"/>
              </a:rPr>
              <a:t>clearly </a:t>
            </a:r>
            <a:r>
              <a:rPr lang="en-US" sz="2400" dirty="0" smtClean="0">
                <a:latin typeface="+mn-lt"/>
              </a:rPr>
              <a:t>and confidently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>a relaxed </a:t>
            </a:r>
            <a:r>
              <a:rPr lang="en-US" sz="2400" dirty="0" smtClean="0">
                <a:latin typeface="+mn-lt"/>
              </a:rPr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Online Presentations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B</a:t>
            </a:r>
            <a:r>
              <a:rPr lang="en-US" sz="2400" dirty="0" smtClean="0">
                <a:latin typeface="+mn-lt"/>
              </a:rPr>
              <a:t>roadcast </a:t>
            </a:r>
            <a:r>
              <a:rPr lang="en-US" sz="2400" dirty="0">
                <a:latin typeface="+mn-lt"/>
              </a:rPr>
              <a:t>a live </a:t>
            </a:r>
            <a:r>
              <a:rPr lang="en-US" sz="2400" dirty="0" smtClean="0">
                <a:latin typeface="+mn-lt"/>
              </a:rPr>
              <a:t>presentation as slides with an </a:t>
            </a:r>
            <a:r>
              <a:rPr lang="en-US" sz="2400" dirty="0">
                <a:latin typeface="+mn-lt"/>
              </a:rPr>
              <a:t>audio </a:t>
            </a:r>
            <a:r>
              <a:rPr lang="en-US" sz="2400" dirty="0" smtClean="0">
                <a:latin typeface="+mn-lt"/>
              </a:rPr>
              <a:t>narrative or use Cisco’s WebEx to get real-time participation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9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Oral Communication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4939335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A-11 </a:t>
            </a:r>
            <a:r>
              <a:rPr lang="en-US" sz="1400" dirty="0"/>
              <a:t>With PowerPoint 2010, you can broadcast </a:t>
            </a:r>
            <a:r>
              <a:rPr lang="en-US" sz="1400" dirty="0" smtClean="0"/>
              <a:t>a live </a:t>
            </a:r>
            <a:r>
              <a:rPr lang="en-US" sz="1400" dirty="0"/>
              <a:t>presentation to a remote audience, who can view it in a </a:t>
            </a:r>
            <a:r>
              <a:rPr lang="en-US" sz="1400" dirty="0" smtClean="0"/>
              <a:t>Web browser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6095999" cy="383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971800"/>
            <a:ext cx="530194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09999" y="6275827"/>
            <a:ext cx="4800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A-12 </a:t>
            </a:r>
            <a:r>
              <a:rPr lang="en-US" sz="1400" dirty="0"/>
              <a:t>Cisco’s WebEx can handle live audio </a:t>
            </a:r>
            <a:r>
              <a:rPr lang="en-US" sz="1400" dirty="0" smtClean="0"/>
              <a:t>and video</a:t>
            </a:r>
            <a:r>
              <a:rPr lang="en-US" sz="1400" dirty="0"/>
              <a:t>, and allows you deliver an interactive Webinar.</a:t>
            </a:r>
          </a:p>
        </p:txBody>
      </p:sp>
    </p:spTree>
    <p:extLst>
      <p:ext uri="{BB962C8B-B14F-4D97-AF65-F5344CB8AC3E}">
        <p14:creationId xmlns:p14="http://schemas.microsoft.com/office/powerpoint/2010/main" xmlns="" val="1499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Managing Your Communication Skills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563448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Communicating is like any other activity — the more you practice, the better </a:t>
            </a:r>
            <a:r>
              <a:rPr lang="en-US" sz="2400" dirty="0" smtClean="0">
                <a:latin typeface="+mn-lt"/>
              </a:rPr>
              <a:t>you become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Some </a:t>
            </a:r>
            <a:r>
              <a:rPr lang="en-US" sz="2400" dirty="0">
                <a:latin typeface="+mn-lt"/>
              </a:rPr>
              <a:t>people find it difficult to stand in front of a group and deliver a </a:t>
            </a:r>
            <a:r>
              <a:rPr lang="en-US" sz="2400" dirty="0" smtClean="0">
                <a:latin typeface="+mn-lt"/>
              </a:rPr>
              <a:t>presentation or report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Toastmasters offers a friendly </a:t>
            </a:r>
            <a:r>
              <a:rPr lang="en-US" sz="2400" dirty="0" smtClean="0">
                <a:latin typeface="+mn-lt"/>
              </a:rPr>
              <a:t>environment where </a:t>
            </a:r>
            <a:r>
              <a:rPr lang="en-US" sz="2400" dirty="0">
                <a:latin typeface="+mn-lt"/>
              </a:rPr>
              <a:t>members critique each speech in a </a:t>
            </a:r>
            <a:r>
              <a:rPr lang="en-US" sz="2400" dirty="0" smtClean="0">
                <a:latin typeface="+mn-lt"/>
              </a:rPr>
              <a:t>positive manner</a:t>
            </a:r>
            <a:r>
              <a:rPr lang="en-US" sz="2400" dirty="0">
                <a:latin typeface="+mn-lt"/>
              </a:rPr>
              <a:t>, note the strengths, </a:t>
            </a:r>
            <a:r>
              <a:rPr lang="en-US" sz="2400" dirty="0" smtClean="0">
                <a:latin typeface="+mn-lt"/>
              </a:rPr>
              <a:t>and offer </a:t>
            </a:r>
            <a:r>
              <a:rPr lang="en-US" sz="2400" dirty="0">
                <a:latin typeface="+mn-lt"/>
              </a:rPr>
              <a:t>suggestions about what might </a:t>
            </a:r>
            <a:r>
              <a:rPr lang="en-US" sz="2400" dirty="0" smtClean="0">
                <a:latin typeface="+mn-lt"/>
              </a:rPr>
              <a:t>be improved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51" y="1447800"/>
            <a:ext cx="591289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Managing Your Communication </a:t>
            </a:r>
            <a:r>
              <a:rPr lang="en-US" dirty="0" smtClean="0"/>
              <a:t>Skills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99289" y="5766268"/>
            <a:ext cx="39385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A-15 </a:t>
            </a:r>
            <a:r>
              <a:rPr lang="en-US" sz="1400" dirty="0"/>
              <a:t>Toastmasters International is famous for </a:t>
            </a:r>
            <a:r>
              <a:rPr lang="en-US" sz="1400" dirty="0" smtClean="0"/>
              <a:t>helping people </a:t>
            </a:r>
            <a:r>
              <a:rPr lang="en-US" sz="1400" dirty="0"/>
              <a:t>become better public speakers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448" y="2514600"/>
            <a:ext cx="487419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5579" y="4378964"/>
            <a:ext cx="2090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A-14 </a:t>
            </a:r>
            <a:r>
              <a:rPr lang="en-US" sz="1400" dirty="0"/>
              <a:t>The Vocational Information Center offers many online courses and tutorials on</a:t>
            </a:r>
          </a:p>
          <a:p>
            <a:r>
              <a:rPr lang="en-US" sz="1400" dirty="0"/>
              <a:t>communications skills.</a:t>
            </a:r>
          </a:p>
        </p:txBody>
      </p:sp>
    </p:spTree>
    <p:extLst>
      <p:ext uri="{BB962C8B-B14F-4D97-AF65-F5344CB8AC3E}">
        <p14:creationId xmlns:p14="http://schemas.microsoft.com/office/powerpoint/2010/main" xmlns="" val="15279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Toolkit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Your success as a systems analyst depends </a:t>
            </a:r>
            <a:r>
              <a:rPr lang="en-US" sz="2400" dirty="0" smtClean="0"/>
              <a:t>on your </a:t>
            </a:r>
            <a:r>
              <a:rPr lang="en-US" sz="2400" dirty="0"/>
              <a:t>ability to communicate </a:t>
            </a:r>
            <a:r>
              <a:rPr lang="en-US" sz="2400" dirty="0" smtClean="0"/>
              <a:t>effectively</a:t>
            </a:r>
          </a:p>
          <a:p>
            <a:r>
              <a:rPr lang="en-US" sz="2400" dirty="0" smtClean="0"/>
              <a:t>Know </a:t>
            </a:r>
            <a:r>
              <a:rPr lang="en-US" sz="2400" dirty="0"/>
              <a:t>why you are communicating</a:t>
            </a:r>
            <a:r>
              <a:rPr lang="en-US" sz="2400" dirty="0" smtClean="0"/>
              <a:t>, what </a:t>
            </a:r>
            <a:r>
              <a:rPr lang="en-US" sz="2400" dirty="0"/>
              <a:t>you want to accomplish, who your </a:t>
            </a:r>
            <a:r>
              <a:rPr lang="en-US" sz="2400" dirty="0" smtClean="0"/>
              <a:t>targets are</a:t>
            </a:r>
            <a:r>
              <a:rPr lang="en-US" sz="2400" dirty="0"/>
              <a:t>, what is expected of you, and when </a:t>
            </a:r>
            <a:r>
              <a:rPr lang="en-US" sz="2400" dirty="0" smtClean="0"/>
              <a:t>to go </a:t>
            </a:r>
            <a:r>
              <a:rPr lang="en-US" sz="2400" dirty="0"/>
              <a:t>into </a:t>
            </a:r>
            <a:r>
              <a:rPr lang="en-US" sz="2400" dirty="0" smtClean="0"/>
              <a:t>detail</a:t>
            </a:r>
          </a:p>
          <a:p>
            <a:r>
              <a:rPr lang="en-US" sz="2400" dirty="0"/>
              <a:t>You will be judged by your written work, so it must be free of grammatical, spelling</a:t>
            </a:r>
            <a:r>
              <a:rPr lang="en-US" sz="2400" dirty="0" smtClean="0"/>
              <a:t>, and </a:t>
            </a:r>
            <a:r>
              <a:rPr lang="en-US" sz="2400" dirty="0"/>
              <a:t>punctuation </a:t>
            </a:r>
            <a:r>
              <a:rPr lang="en-US" sz="2400" dirty="0" smtClean="0"/>
              <a:t>errors</a:t>
            </a:r>
          </a:p>
          <a:p>
            <a:r>
              <a:rPr lang="en-US" sz="2400" dirty="0"/>
              <a:t>Social media is extremely popular because it allows informal, interactive, </a:t>
            </a:r>
            <a:r>
              <a:rPr lang="en-US" sz="2400" dirty="0" smtClean="0"/>
              <a:t>and immediate </a:t>
            </a:r>
            <a:r>
              <a:rPr lang="en-US" sz="24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readability </a:t>
            </a:r>
            <a:r>
              <a:rPr lang="en-US" sz="2400" dirty="0" smtClean="0"/>
              <a:t>measurement tools </a:t>
            </a:r>
            <a:r>
              <a:rPr lang="en-US" sz="2400" dirty="0"/>
              <a:t>such as the </a:t>
            </a:r>
            <a:r>
              <a:rPr lang="en-US" sz="2400" dirty="0" err="1"/>
              <a:t>Flesch</a:t>
            </a:r>
            <a:r>
              <a:rPr lang="en-US" sz="2400" dirty="0"/>
              <a:t> Reading Ease score and the Flesch-Kincaid Grade Level </a:t>
            </a:r>
            <a:r>
              <a:rPr lang="en-US" sz="2400" dirty="0" smtClean="0"/>
              <a:t>score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eports </a:t>
            </a:r>
            <a:r>
              <a:rPr lang="en-US" sz="2400" dirty="0"/>
              <a:t>should have a cover </a:t>
            </a:r>
            <a:r>
              <a:rPr lang="en-US" sz="2400" dirty="0" smtClean="0"/>
              <a:t>memo and </a:t>
            </a:r>
            <a:r>
              <a:rPr lang="en-US" sz="2400" dirty="0"/>
              <a:t>might include an introduction, an executive summary, findings, recommendations</a:t>
            </a:r>
            <a:r>
              <a:rPr lang="en-US" sz="2400" dirty="0" smtClean="0"/>
              <a:t>, time </a:t>
            </a:r>
            <a:r>
              <a:rPr lang="en-US" sz="2400" dirty="0"/>
              <a:t>and cost estimates, expected benefits, and a data </a:t>
            </a:r>
            <a:r>
              <a:rPr lang="en-US" sz="2400" dirty="0" smtClean="0"/>
              <a:t>section</a:t>
            </a:r>
          </a:p>
          <a:p>
            <a:r>
              <a:rPr lang="en-US" sz="2400" dirty="0"/>
              <a:t>You might have to deliver several presentations to different audiences at </a:t>
            </a:r>
            <a:r>
              <a:rPr lang="en-US" sz="2400" dirty="0" smtClean="0"/>
              <a:t>different times </a:t>
            </a:r>
            <a:r>
              <a:rPr lang="en-US" sz="2400" dirty="0"/>
              <a:t>during the </a:t>
            </a:r>
            <a:r>
              <a:rPr lang="en-US" sz="2400" dirty="0" smtClean="0"/>
              <a:t>SDLC</a:t>
            </a:r>
          </a:p>
          <a:p>
            <a:r>
              <a:rPr lang="en-US" sz="2400" dirty="0"/>
              <a:t>Presentations are an important form of oral communication</a:t>
            </a:r>
            <a:r>
              <a:rPr lang="en-US" sz="2400" dirty="0" smtClean="0"/>
              <a:t>, and </a:t>
            </a:r>
            <a:r>
              <a:rPr lang="en-US" sz="2400" dirty="0"/>
              <a:t>you should follow specific guidelines in preparing your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400" dirty="0"/>
              <a:t>When you develop slide presentations, you should follow the 6 by 6 rule or 7 </a:t>
            </a:r>
            <a:r>
              <a:rPr lang="en-US" sz="2400" dirty="0" smtClean="0"/>
              <a:t>by 7 </a:t>
            </a:r>
            <a:r>
              <a:rPr lang="en-US" sz="2400" dirty="0"/>
              <a:t>rule and other guidelines that will make your slides easy to read and </a:t>
            </a:r>
            <a:r>
              <a:rPr lang="en-US" sz="2400" dirty="0" smtClean="0"/>
              <a:t>understand</a:t>
            </a:r>
          </a:p>
          <a:p>
            <a:r>
              <a:rPr lang="en-US" sz="2400" dirty="0"/>
              <a:t>When you give the presentation, you are selling your ideas and your </a:t>
            </a:r>
            <a:r>
              <a:rPr lang="en-US" sz="2400" dirty="0" smtClean="0"/>
              <a:t>credibility</a:t>
            </a:r>
          </a:p>
          <a:p>
            <a:r>
              <a:rPr lang="en-US" sz="2400" dirty="0"/>
              <a:t>Every IT professional should have a strategic plan to manage and improve </a:t>
            </a:r>
            <a:r>
              <a:rPr lang="en-US" sz="2400" dirty="0" smtClean="0"/>
              <a:t>written and </a:t>
            </a:r>
            <a:r>
              <a:rPr lang="en-US" sz="2400" dirty="0"/>
              <a:t>oral communication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1439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Successful Communication Strategies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Why, Who, What, When and How </a:t>
            </a:r>
            <a:r>
              <a:rPr lang="en-US" sz="2800" smtClean="0"/>
              <a:t>are important </a:t>
            </a:r>
            <a:r>
              <a:rPr lang="en-US" sz="2800" dirty="0"/>
              <a:t>questions </a:t>
            </a:r>
            <a:r>
              <a:rPr lang="en-US" sz="2800" dirty="0" smtClean="0"/>
              <a:t>that you </a:t>
            </a:r>
            <a:r>
              <a:rPr lang="en-US" sz="2800" dirty="0"/>
              <a:t>must answer before you communicate</a:t>
            </a:r>
            <a:endParaRPr lang="en-US" sz="2800" dirty="0" smtClean="0"/>
          </a:p>
          <a:p>
            <a:r>
              <a:rPr lang="en-US" sz="2800" dirty="0" smtClean="0"/>
              <a:t>WHY </a:t>
            </a:r>
            <a:r>
              <a:rPr lang="en-US" sz="2800" dirty="0"/>
              <a:t>- </a:t>
            </a:r>
            <a:r>
              <a:rPr lang="en-US" sz="2800" dirty="0" smtClean="0"/>
              <a:t>Know </a:t>
            </a:r>
            <a:r>
              <a:rPr lang="en-US" sz="2800" dirty="0"/>
              <a:t>why you are communicating, and what you want to </a:t>
            </a:r>
            <a:r>
              <a:rPr lang="en-US" sz="2800" dirty="0" smtClean="0"/>
              <a:t>accomplish</a:t>
            </a:r>
          </a:p>
          <a:p>
            <a:r>
              <a:rPr lang="en-US" sz="2800" dirty="0" smtClean="0"/>
              <a:t>WHO – The needs of users </a:t>
            </a:r>
            <a:r>
              <a:rPr lang="en-US" sz="2800" dirty="0"/>
              <a:t>depend on their organizational and knowledge </a:t>
            </a:r>
            <a:r>
              <a:rPr lang="en-US" sz="2800" dirty="0" smtClean="0"/>
              <a:t>levels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- Know </a:t>
            </a:r>
            <a:r>
              <a:rPr lang="en-US" sz="2800" i="1" dirty="0"/>
              <a:t>what </a:t>
            </a:r>
            <a:r>
              <a:rPr lang="en-US" sz="2800" dirty="0"/>
              <a:t>is expected of you and when to go into detail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Successful Communication </a:t>
            </a:r>
            <a:r>
              <a:rPr lang="en-US" dirty="0" smtClean="0"/>
              <a:t>Strategies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415636" y="1676400"/>
            <a:ext cx="8271164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 - Know </a:t>
            </a:r>
            <a:r>
              <a:rPr lang="en-US" sz="2800" i="1" dirty="0"/>
              <a:t>when </a:t>
            </a:r>
            <a:r>
              <a:rPr lang="en-US" sz="2800" dirty="0"/>
              <a:t>to speak and </a:t>
            </a:r>
            <a:r>
              <a:rPr lang="en-US" sz="2800" i="1" dirty="0"/>
              <a:t>when </a:t>
            </a:r>
            <a:r>
              <a:rPr lang="en-US" sz="2800" dirty="0" smtClean="0"/>
              <a:t>to remain </a:t>
            </a:r>
            <a:r>
              <a:rPr lang="en-US" sz="2800" dirty="0"/>
              <a:t>silent and let others continue the discussion</a:t>
            </a:r>
            <a:endParaRPr lang="en-US" sz="2800" dirty="0" smtClean="0"/>
          </a:p>
          <a:p>
            <a:r>
              <a:rPr lang="en-US" sz="2800" dirty="0" smtClean="0"/>
              <a:t>HOW - </a:t>
            </a:r>
            <a:r>
              <a:rPr lang="en-US" sz="2800" dirty="0" smtClean="0"/>
              <a:t>Strengthen </a:t>
            </a:r>
            <a:r>
              <a:rPr lang="en-US" sz="2800" dirty="0"/>
              <a:t>your </a:t>
            </a:r>
            <a:r>
              <a:rPr lang="en-US" sz="2800" dirty="0" smtClean="0"/>
              <a:t>communication skills </a:t>
            </a:r>
            <a:r>
              <a:rPr lang="en-US" sz="2800" dirty="0"/>
              <a:t>by using </a:t>
            </a:r>
            <a:r>
              <a:rPr lang="en-US" sz="2800" dirty="0" smtClean="0"/>
              <a:t>Toolkit suggestions, </a:t>
            </a:r>
            <a:br>
              <a:rPr lang="en-US" sz="2800" dirty="0" smtClean="0"/>
            </a:br>
            <a:r>
              <a:rPr lang="en-US" sz="2800" dirty="0" smtClean="0"/>
              <a:t>reflecting </a:t>
            </a:r>
            <a:r>
              <a:rPr lang="en-US" sz="2800" dirty="0"/>
              <a:t>upon your </a:t>
            </a:r>
            <a:r>
              <a:rPr lang="en-US" sz="2800" dirty="0" smtClean="0"/>
              <a:t>own </a:t>
            </a:r>
            <a:r>
              <a:rPr lang="en-US" sz="2800" dirty="0"/>
              <a:t>experiences,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observing successful </a:t>
            </a:r>
            <a:r>
              <a:rPr lang="en-US" sz="2800" dirty="0"/>
              <a:t>and </a:t>
            </a:r>
            <a:r>
              <a:rPr lang="en-US" sz="2800" dirty="0" smtClean="0"/>
              <a:t>unsuccessful </a:t>
            </a:r>
            <a:br>
              <a:rPr lang="en-US" sz="2800" dirty="0" smtClean="0"/>
            </a:br>
            <a:r>
              <a:rPr lang="en-US" sz="2800" dirty="0" smtClean="0"/>
              <a:t>techniques used </a:t>
            </a:r>
            <a:r>
              <a:rPr lang="en-US" sz="2800" dirty="0"/>
              <a:t>by </a:t>
            </a:r>
            <a:r>
              <a:rPr lang="en-US" sz="2800" dirty="0" smtClean="0"/>
              <a:t>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0033"/>
            <a:ext cx="4267200" cy="307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Successful Communication </a:t>
            </a:r>
            <a:r>
              <a:rPr lang="en-US" dirty="0" smtClean="0"/>
              <a:t>Strategies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415636" y="1447800"/>
            <a:ext cx="6899564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Cultural Context</a:t>
            </a:r>
          </a:p>
          <a:p>
            <a:pPr lvl="1"/>
            <a:r>
              <a:rPr lang="en-US" sz="2000" dirty="0"/>
              <a:t>Cultural factors can include </a:t>
            </a:r>
            <a:r>
              <a:rPr lang="en-US" sz="2000" dirty="0" smtClean="0"/>
              <a:t>geography </a:t>
            </a:r>
            <a:r>
              <a:rPr lang="en-US" sz="2000" dirty="0"/>
              <a:t>background, </a:t>
            </a:r>
            <a:r>
              <a:rPr lang="en-US" sz="2000" dirty="0" smtClean="0"/>
              <a:t>educational level</a:t>
            </a:r>
            <a:r>
              <a:rPr lang="en-US" sz="2000" dirty="0"/>
              <a:t>, and societal differences, among </a:t>
            </a:r>
            <a:r>
              <a:rPr lang="en-US" sz="2000" dirty="0" smtClean="0"/>
              <a:t>others</a:t>
            </a:r>
          </a:p>
          <a:p>
            <a:pPr lvl="2"/>
            <a:r>
              <a:rPr lang="en-US" sz="1800" dirty="0"/>
              <a:t>T</a:t>
            </a:r>
            <a:r>
              <a:rPr lang="en-US" sz="1800" dirty="0" smtClean="0"/>
              <a:t>hese differences must </a:t>
            </a:r>
            <a:r>
              <a:rPr lang="en-US" sz="1800" dirty="0"/>
              <a:t>be considered </a:t>
            </a:r>
            <a:r>
              <a:rPr lang="en-US" sz="1800" dirty="0" smtClean="0"/>
              <a:t>when </a:t>
            </a:r>
            <a:r>
              <a:rPr lang="en-US" sz="1800" dirty="0"/>
              <a:t>asking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ans</a:t>
            </a:r>
            <a:r>
              <a:rPr lang="en-US" sz="1800" dirty="0"/>
              <a:t>wering </a:t>
            </a:r>
            <a:r>
              <a:rPr lang="en-US" sz="1800" dirty="0" smtClean="0"/>
              <a:t>questions</a:t>
            </a:r>
          </a:p>
          <a:p>
            <a:r>
              <a:rPr lang="en-US" sz="2400" dirty="0" smtClean="0"/>
              <a:t>Know Your Subject</a:t>
            </a:r>
            <a:endParaRPr lang="en-US" sz="2400" dirty="0"/>
          </a:p>
          <a:p>
            <a:pPr lvl="1"/>
            <a:r>
              <a:rPr lang="en-US" sz="2000" dirty="0" smtClean="0"/>
              <a:t>Adopt </a:t>
            </a:r>
            <a:r>
              <a:rPr lang="en-US" sz="2000" dirty="0"/>
              <a:t>a specific </a:t>
            </a:r>
            <a:r>
              <a:rPr lang="en-US" sz="2000" dirty="0" smtClean="0"/>
              <a:t>preparation </a:t>
            </a:r>
            <a:br>
              <a:rPr lang="en-US" sz="2000" dirty="0" smtClean="0"/>
            </a:br>
            <a:r>
              <a:rPr lang="en-US" sz="2000" dirty="0" smtClean="0"/>
              <a:t>strategy and before </a:t>
            </a:r>
            <a:r>
              <a:rPr lang="en-US" sz="2000" dirty="0"/>
              <a:t>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presentation</a:t>
            </a:r>
            <a:r>
              <a:rPr lang="en-US" sz="2000" dirty="0"/>
              <a:t>, </a:t>
            </a:r>
            <a:r>
              <a:rPr lang="en-US" sz="2000" dirty="0" smtClean="0"/>
              <a:t>consider </a:t>
            </a:r>
            <a:br>
              <a:rPr lang="en-US" sz="2000" dirty="0" smtClean="0"/>
            </a:br>
            <a:r>
              <a:rPr lang="en-US" sz="2000" dirty="0" smtClean="0"/>
              <a:t>what </a:t>
            </a:r>
            <a:r>
              <a:rPr lang="en-US" sz="2000" dirty="0"/>
              <a:t>others </a:t>
            </a:r>
            <a:r>
              <a:rPr lang="en-US" sz="2000" dirty="0" smtClean="0"/>
              <a:t>expect </a:t>
            </a:r>
            <a:r>
              <a:rPr lang="en-US" sz="2000" dirty="0"/>
              <a:t>you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know </a:t>
            </a:r>
            <a:r>
              <a:rPr lang="en-US" sz="2000" dirty="0" smtClean="0"/>
              <a:t>and </a:t>
            </a:r>
            <a:r>
              <a:rPr lang="en-US" sz="2000" dirty="0"/>
              <a:t>what questions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they </a:t>
            </a:r>
            <a:r>
              <a:rPr lang="en-US" sz="2000" dirty="0"/>
              <a:t>will ask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5494" y="6258580"/>
            <a:ext cx="5332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A-2 </a:t>
            </a:r>
            <a:r>
              <a:rPr lang="en-US" sz="1400" dirty="0" smtClean="0"/>
              <a:t>Every </a:t>
            </a:r>
            <a:r>
              <a:rPr lang="en-US" sz="1400" dirty="0"/>
              <a:t>communication takes place within an </a:t>
            </a:r>
            <a:r>
              <a:rPr lang="en-US" sz="1400" dirty="0" smtClean="0"/>
              <a:t>overall cultural </a:t>
            </a:r>
            <a:r>
              <a:rPr lang="en-US" sz="1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xmlns="" val="11531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Written Communications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Writing Style and Readability</a:t>
            </a:r>
          </a:p>
          <a:p>
            <a:pPr lvl="1"/>
            <a:r>
              <a:rPr lang="en-US" sz="2200" dirty="0" smtClean="0"/>
              <a:t>Know </a:t>
            </a:r>
            <a:r>
              <a:rPr lang="en-US" sz="2200" dirty="0"/>
              <a:t>your </a:t>
            </a:r>
            <a:r>
              <a:rPr lang="en-US" sz="2200" dirty="0" smtClean="0"/>
              <a:t>audience and use terms that </a:t>
            </a:r>
            <a:r>
              <a:rPr lang="en-US" sz="2200" dirty="0"/>
              <a:t>readers will </a:t>
            </a:r>
            <a:r>
              <a:rPr lang="en-US" sz="2200" dirty="0" smtClean="0"/>
              <a:t>understand</a:t>
            </a:r>
            <a:endParaRPr lang="en-US" sz="2200" dirty="0"/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the active voice whenever possible</a:t>
            </a:r>
          </a:p>
          <a:p>
            <a:pPr lvl="2"/>
            <a:r>
              <a:rPr lang="en-US" sz="2200" dirty="0"/>
              <a:t>The active voice sentence “Tom designed the system,” is better than, “The system was designed by Tom,” which is an example of the passive </a:t>
            </a:r>
            <a:r>
              <a:rPr lang="en-US" sz="2200" dirty="0" smtClean="0"/>
              <a:t>voice</a:t>
            </a:r>
            <a:endParaRPr lang="en-US" sz="2200" dirty="0"/>
          </a:p>
          <a:p>
            <a:pPr lvl="1"/>
            <a:r>
              <a:rPr lang="en-US" sz="2200" dirty="0"/>
              <a:t>Keep your writing clear, concise, and well-organized. Each paragraph should present a single topic or idea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an appropriate </a:t>
            </a:r>
            <a:r>
              <a:rPr lang="en-US" sz="2200" dirty="0" smtClean="0"/>
              <a:t>style – a conversational </a:t>
            </a:r>
            <a:r>
              <a:rPr lang="en-US" sz="2200" dirty="0"/>
              <a:t>tone in </a:t>
            </a:r>
            <a:r>
              <a:rPr lang="en-US" sz="2200" dirty="0" smtClean="0"/>
              <a:t>informal documents </a:t>
            </a:r>
            <a:r>
              <a:rPr lang="en-US" sz="2200" dirty="0"/>
              <a:t>and a business tone in formal </a:t>
            </a:r>
            <a:r>
              <a:rPr lang="en-US" sz="2200" dirty="0" smtClean="0"/>
              <a:t>documents</a:t>
            </a:r>
            <a:endParaRPr lang="en-US" sz="2200" dirty="0"/>
          </a:p>
          <a:p>
            <a:pPr lvl="1"/>
            <a:r>
              <a:rPr lang="en-US" sz="2200" dirty="0" smtClean="0"/>
              <a:t>Use lists to organize </a:t>
            </a:r>
            <a:r>
              <a:rPr lang="en-US" sz="2200" dirty="0"/>
              <a:t>the material </a:t>
            </a:r>
            <a:r>
              <a:rPr lang="en-US" sz="2200" dirty="0" smtClean="0"/>
              <a:t>and make </a:t>
            </a:r>
            <a:r>
              <a:rPr lang="en-US" sz="2200" dirty="0"/>
              <a:t>it easier to </a:t>
            </a:r>
            <a:r>
              <a:rPr lang="en-US" sz="2200" dirty="0" smtClean="0"/>
              <a:t>understand</a:t>
            </a:r>
            <a:endParaRPr lang="en-US" sz="2200" dirty="0"/>
          </a:p>
          <a:p>
            <a:pPr lvl="1"/>
            <a:r>
              <a:rPr lang="en-US" sz="2200" dirty="0" smtClean="0"/>
              <a:t>Use short, </a:t>
            </a:r>
            <a:r>
              <a:rPr lang="en-US" sz="2200" dirty="0"/>
              <a:t>easy-to-understand </a:t>
            </a:r>
            <a:r>
              <a:rPr lang="en-US" sz="2200" dirty="0" smtClean="0"/>
              <a:t>words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</a:t>
            </a:r>
            <a:r>
              <a:rPr lang="en-US" dirty="0" smtClean="0"/>
              <a:t>Communications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Writing Style and </a:t>
            </a:r>
            <a:r>
              <a:rPr lang="en-US" sz="2800" dirty="0" smtClean="0"/>
              <a:t>Readability (Cont.)</a:t>
            </a:r>
            <a:endParaRPr lang="en-US" sz="2800" dirty="0"/>
          </a:p>
          <a:p>
            <a:pPr lvl="1"/>
            <a:r>
              <a:rPr lang="en-US" sz="2400" dirty="0" smtClean="0"/>
              <a:t>Avoid </a:t>
            </a:r>
            <a:r>
              <a:rPr lang="en-US" sz="2400" dirty="0"/>
              <a:t>repeating the same word too </a:t>
            </a:r>
            <a:r>
              <a:rPr lang="en-US" sz="2400" dirty="0" smtClean="0"/>
              <a:t>often and use </a:t>
            </a:r>
            <a:r>
              <a:rPr lang="en-US" sz="2400" dirty="0"/>
              <a:t>a thesaurus </a:t>
            </a:r>
            <a:endParaRPr lang="en-US" sz="2400" dirty="0" smtClean="0"/>
          </a:p>
          <a:p>
            <a:pPr lvl="1"/>
            <a:r>
              <a:rPr lang="en-US" sz="2400" dirty="0" smtClean="0"/>
              <a:t>Check </a:t>
            </a:r>
            <a:r>
              <a:rPr lang="en-US" sz="2400" dirty="0"/>
              <a:t>your </a:t>
            </a:r>
            <a:r>
              <a:rPr lang="en-US" sz="2400" dirty="0" smtClean="0"/>
              <a:t>spelling </a:t>
            </a:r>
          </a:p>
          <a:p>
            <a:pPr lvl="1"/>
            <a:r>
              <a:rPr lang="en-US" sz="2400" dirty="0" smtClean="0"/>
              <a:t>Check </a:t>
            </a:r>
            <a:r>
              <a:rPr lang="en-US" sz="2400" dirty="0"/>
              <a:t>your </a:t>
            </a:r>
            <a:r>
              <a:rPr lang="en-US" sz="2400" dirty="0" smtClean="0"/>
              <a:t>grammar</a:t>
            </a:r>
          </a:p>
          <a:p>
            <a:pPr lvl="1"/>
            <a:r>
              <a:rPr lang="en-US" sz="2400" dirty="0" smtClean="0"/>
              <a:t>Review </a:t>
            </a:r>
            <a:r>
              <a:rPr lang="en-US" sz="2400" dirty="0"/>
              <a:t>your work </a:t>
            </a:r>
            <a:r>
              <a:rPr lang="en-US" sz="2400" dirty="0" smtClean="0"/>
              <a:t>carefully and double-check </a:t>
            </a:r>
            <a:r>
              <a:rPr lang="en-US" sz="2400" dirty="0"/>
              <a:t>it for spelling, </a:t>
            </a:r>
            <a:r>
              <a:rPr lang="en-US" sz="2400" dirty="0" smtClean="0"/>
              <a:t>grammatical, </a:t>
            </a:r>
            <a:r>
              <a:rPr lang="en-US" sz="2400" dirty="0" smtClean="0"/>
              <a:t>and </a:t>
            </a:r>
            <a:r>
              <a:rPr lang="en-US" sz="2400" dirty="0"/>
              <a:t>typographical </a:t>
            </a:r>
            <a:r>
              <a:rPr lang="en-US" sz="2400" dirty="0" smtClean="0"/>
              <a:t>mistakes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Written </a:t>
            </a:r>
            <a:r>
              <a:rPr lang="en-US" dirty="0" smtClean="0"/>
              <a:t>Communications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400" dirty="0"/>
              <a:t>Writing Style and </a:t>
            </a:r>
            <a:r>
              <a:rPr lang="en-US" sz="2400" dirty="0" smtClean="0"/>
              <a:t>Readability (Cont.)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192756" cy="378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4077" y="1983971"/>
            <a:ext cx="4245661" cy="378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57400" y="58674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A-3 </a:t>
            </a:r>
            <a:r>
              <a:rPr lang="en-US" sz="1400" dirty="0"/>
              <a:t>You can set the grammar checker in </a:t>
            </a:r>
            <a:r>
              <a:rPr lang="en-US" sz="1400" dirty="0" smtClean="0"/>
              <a:t>Microsoft Word </a:t>
            </a:r>
            <a:r>
              <a:rPr lang="en-US" sz="1400" dirty="0"/>
              <a:t>to check grammar rules only, or you can configure it to </a:t>
            </a:r>
            <a:r>
              <a:rPr lang="en-US" sz="1400" dirty="0" smtClean="0"/>
              <a:t>check your </a:t>
            </a:r>
            <a:r>
              <a:rPr lang="en-US" sz="1400" dirty="0"/>
              <a:t>writing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84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3306</TotalTime>
  <Words>2496</Words>
  <Application>Microsoft Office PowerPoint</Application>
  <PresentationFormat>On-screen Show (4:3)</PresentationFormat>
  <Paragraphs>301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Systems Analysis and Design  10th Edition</vt:lpstr>
      <vt:lpstr>Chapter Objectives </vt:lpstr>
      <vt:lpstr>Chapter Objectives (Cont.)</vt:lpstr>
      <vt:lpstr>Successful Communication Strategies</vt:lpstr>
      <vt:lpstr>Successful Communication Strategies (Cont.)</vt:lpstr>
      <vt:lpstr>Successful Communication Strategies (Cont.)</vt:lpstr>
      <vt:lpstr>Written Communications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Written Communications (Cont.)</vt:lpstr>
      <vt:lpstr>Oral Communication</vt:lpstr>
      <vt:lpstr>Oral Communication (Cont.)</vt:lpstr>
      <vt:lpstr>Oral Communication (Cont.)</vt:lpstr>
      <vt:lpstr>Oral Communication (Cont.)</vt:lpstr>
      <vt:lpstr>Oral Communication (Cont.)</vt:lpstr>
      <vt:lpstr>Oral Communication (Cont.)</vt:lpstr>
      <vt:lpstr>Oral Communication (Cont.)</vt:lpstr>
      <vt:lpstr>Oral Communication (Cont.)</vt:lpstr>
      <vt:lpstr>Oral Communication (Cont.)</vt:lpstr>
      <vt:lpstr>Oral Communication (Cont.)</vt:lpstr>
      <vt:lpstr>Managing Your Communication Skills</vt:lpstr>
      <vt:lpstr>Managing Your Communication Skills (Cont.)</vt:lpstr>
      <vt:lpstr>Toolkit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341</cp:revision>
  <dcterms:created xsi:type="dcterms:W3CDTF">2009-02-03T18:32:10Z</dcterms:created>
  <dcterms:modified xsi:type="dcterms:W3CDTF">2013-01-20T22:34:14Z</dcterms:modified>
</cp:coreProperties>
</file>