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sldIdLst>
    <p:sldId id="256" r:id="rId2"/>
    <p:sldId id="257" r:id="rId3"/>
    <p:sldId id="260" r:id="rId4"/>
    <p:sldId id="318" r:id="rId5"/>
    <p:sldId id="643" r:id="rId6"/>
    <p:sldId id="571" r:id="rId7"/>
    <p:sldId id="625" r:id="rId8"/>
    <p:sldId id="444" r:id="rId9"/>
    <p:sldId id="645" r:id="rId10"/>
    <p:sldId id="646" r:id="rId11"/>
    <p:sldId id="647" r:id="rId12"/>
    <p:sldId id="648" r:id="rId13"/>
    <p:sldId id="535" r:id="rId14"/>
    <p:sldId id="649" r:id="rId15"/>
    <p:sldId id="4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35" r:id="rId25"/>
    <p:sldId id="621" r:id="rId26"/>
    <p:sldId id="442" r:id="rId27"/>
    <p:sldId id="566" r:id="rId28"/>
    <p:sldId id="65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ToolKit</a:t>
            </a:r>
            <a:r>
              <a:rPr lang="en-US" dirty="0" smtClean="0"/>
              <a:t> B– The Systems Analyst’s Toolkit – CASE Tools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Terms and Concepts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CONSTRUCTION TOOLS</a:t>
            </a:r>
            <a:endParaRPr lang="en-US" sz="2800" dirty="0"/>
          </a:p>
          <a:p>
            <a:pPr lvl="1"/>
            <a:r>
              <a:rPr lang="en-US" sz="2400" dirty="0"/>
              <a:t>An application generator, also called a code generator, allows you to </a:t>
            </a:r>
            <a:r>
              <a:rPr lang="en-US" sz="2400" dirty="0" smtClean="0"/>
              <a:t>develop computer </a:t>
            </a:r>
            <a:r>
              <a:rPr lang="en-US" sz="2400" dirty="0"/>
              <a:t>programs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rapidly </a:t>
            </a:r>
            <a:r>
              <a:rPr lang="en-US" sz="2400" dirty="0"/>
              <a:t>by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translating </a:t>
            </a:r>
            <a:r>
              <a:rPr lang="en-US" sz="2400" dirty="0"/>
              <a:t>a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logical </a:t>
            </a:r>
            <a:r>
              <a:rPr lang="en-US" sz="2400" dirty="0"/>
              <a:t>model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directly </a:t>
            </a:r>
            <a:r>
              <a:rPr lang="en-US" sz="2400" dirty="0"/>
              <a:t>into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code</a:t>
            </a: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545457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000" y="5181600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B-7 </a:t>
            </a:r>
            <a:r>
              <a:rPr lang="en-US" sz="1400" dirty="0" smtClean="0"/>
              <a:t>Tangible </a:t>
            </a:r>
            <a:r>
              <a:rPr lang="en-US" sz="1400" dirty="0"/>
              <a:t>Architect includes a code generator that can create .</a:t>
            </a:r>
            <a:r>
              <a:rPr lang="en-US" sz="1400" dirty="0" smtClean="0"/>
              <a:t>NET database </a:t>
            </a:r>
            <a:r>
              <a:rPr lang="en-US" sz="14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6340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Terms and Concepts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CONSTRUCTION TOOLS </a:t>
            </a:r>
            <a:r>
              <a:rPr lang="en-US" sz="1200" dirty="0" smtClean="0"/>
              <a:t>(Cont.)</a:t>
            </a:r>
            <a:endParaRPr lang="en-US" sz="1200" dirty="0"/>
          </a:p>
          <a:p>
            <a:pPr lvl="1"/>
            <a:r>
              <a:rPr lang="en-US" sz="2400" dirty="0"/>
              <a:t>A screen generator, or form painter, is an interactive tool that helps you design </a:t>
            </a:r>
            <a:r>
              <a:rPr lang="en-US" sz="2400" dirty="0" smtClean="0"/>
              <a:t>a custom </a:t>
            </a:r>
            <a:r>
              <a:rPr lang="en-US" sz="2400" dirty="0"/>
              <a:t>interface, create screen forms, and handle data entry format and procedures</a:t>
            </a:r>
            <a:endParaRPr lang="en-US" sz="5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54738"/>
            <a:ext cx="4705350" cy="280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1000" y="5181600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B-8 </a:t>
            </a:r>
            <a:r>
              <a:rPr lang="en-US" sz="1400" dirty="0" err="1"/>
              <a:t>Gillani’s</a:t>
            </a:r>
            <a:r>
              <a:rPr lang="en-US" sz="1400" dirty="0"/>
              <a:t> </a:t>
            </a:r>
            <a:r>
              <a:rPr lang="en-US" sz="1400" dirty="0" err="1"/>
              <a:t>FourGen</a:t>
            </a:r>
            <a:r>
              <a:rPr lang="en-US" sz="1400" dirty="0"/>
              <a:t>® CASE tools include a form painter and a screen code generator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10115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Terms and Concepts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CONSTRUCTION </a:t>
            </a:r>
            <a:r>
              <a:rPr lang="en-US" sz="2800" dirty="0"/>
              <a:t>TOOLS </a:t>
            </a:r>
            <a:r>
              <a:rPr lang="en-US" sz="1200" dirty="0"/>
              <a:t>(Cont.)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report generator, also called a report writer, is a tool for designing </a:t>
            </a:r>
            <a:r>
              <a:rPr lang="en-US" sz="2400" dirty="0" smtClean="0"/>
              <a:t>formatted reports </a:t>
            </a:r>
            <a:r>
              <a:rPr lang="en-US" sz="2400" dirty="0"/>
              <a:t>rapidly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1" y="6248400"/>
            <a:ext cx="5562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B-9 </a:t>
            </a:r>
            <a:r>
              <a:rPr lang="en-US" sz="1400" dirty="0"/>
              <a:t>SAP Crystal Reports is a popular report generator that can display </a:t>
            </a:r>
            <a:r>
              <a:rPr lang="en-US" sz="1400" dirty="0" smtClean="0"/>
              <a:t>business analytics </a:t>
            </a:r>
            <a:r>
              <a:rPr lang="en-US" sz="1400" dirty="0"/>
              <a:t>and support decision-making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1754" y="2801303"/>
            <a:ext cx="6656622" cy="344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669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Development Environments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65280"/>
            <a:ext cx="89153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Integrated Development Environments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(IDE) </a:t>
            </a:r>
            <a:r>
              <a:rPr lang="en-US" sz="2400" dirty="0">
                <a:latin typeface="+mn-lt"/>
              </a:rPr>
              <a:t>uses built-in tools provided by the software </a:t>
            </a:r>
            <a:r>
              <a:rPr lang="en-US" sz="2400" dirty="0" smtClean="0">
                <a:latin typeface="+mn-lt"/>
              </a:rPr>
              <a:t>vendor that </a:t>
            </a:r>
            <a:r>
              <a:rPr lang="en-US" sz="2400" dirty="0">
                <a:latin typeface="+mn-lt"/>
              </a:rPr>
              <a:t>make it easier to create applications </a:t>
            </a:r>
            <a:r>
              <a:rPr lang="en-US" sz="2400" dirty="0" smtClean="0">
                <a:latin typeface="+mn-lt"/>
              </a:rPr>
              <a:t>based on </a:t>
            </a:r>
            <a:r>
              <a:rPr lang="en-US" sz="2400" dirty="0">
                <a:latin typeface="+mn-lt"/>
              </a:rPr>
              <a:t>their </a:t>
            </a:r>
            <a:r>
              <a:rPr lang="en-US" sz="2400" dirty="0" smtClean="0">
                <a:latin typeface="+mn-lt"/>
              </a:rPr>
              <a:t>products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Application Life Cycle Management Environment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(ALM) refers to a start-to-finish approach </a:t>
            </a:r>
            <a:r>
              <a:rPr lang="en-US" sz="2400" dirty="0" smtClean="0">
                <a:latin typeface="+mn-lt"/>
              </a:rPr>
              <a:t>to planning</a:t>
            </a:r>
            <a:r>
              <a:rPr lang="en-US" sz="2400" dirty="0">
                <a:latin typeface="+mn-lt"/>
              </a:rPr>
              <a:t>, designing, developing, deploying, managing, and </a:t>
            </a:r>
            <a:r>
              <a:rPr lang="en-US" sz="2400" dirty="0" smtClean="0">
                <a:latin typeface="+mn-lt"/>
              </a:rPr>
              <a:t>maintaining an information system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ALM </a:t>
            </a:r>
            <a:r>
              <a:rPr lang="en-US" sz="2400" dirty="0" smtClean="0">
                <a:latin typeface="+mn-lt"/>
              </a:rPr>
              <a:t>tools and processes can </a:t>
            </a:r>
            <a:r>
              <a:rPr lang="en-US" sz="2400" dirty="0">
                <a:latin typeface="+mn-lt"/>
              </a:rPr>
              <a:t>help an organization speed up systems development </a:t>
            </a:r>
            <a:r>
              <a:rPr lang="en-US" sz="2400" dirty="0" smtClean="0">
                <a:latin typeface="+mn-lt"/>
              </a:rPr>
              <a:t>and reduce </a:t>
            </a:r>
            <a:r>
              <a:rPr lang="en-US" sz="2400" dirty="0">
                <a:latin typeface="+mn-lt"/>
              </a:rPr>
              <a:t>costs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Development </a:t>
            </a:r>
            <a:r>
              <a:rPr lang="en-US" dirty="0" smtClean="0"/>
              <a:t>Environments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352800" y="5986790"/>
            <a:ext cx="5562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B-10 </a:t>
            </a:r>
            <a:r>
              <a:rPr lang="en-US" sz="1400" dirty="0"/>
              <a:t>Microsoft’s Visual Studio 2012 stresses the benefits of </a:t>
            </a:r>
            <a:r>
              <a:rPr lang="en-US" sz="1400" dirty="0" smtClean="0"/>
              <a:t>ALM</a:t>
            </a:r>
            <a:endParaRPr 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434" y="1055240"/>
            <a:ext cx="6433765" cy="488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100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Development Environments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Pros and Cons of Integrated Development Tools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In a specific software environment, an integrated development tool is highly </a:t>
            </a:r>
            <a:r>
              <a:rPr lang="en-US" sz="2400" dirty="0" smtClean="0">
                <a:latin typeface="+mn-lt"/>
              </a:rPr>
              <a:t>effective because </a:t>
            </a:r>
            <a:r>
              <a:rPr lang="en-US" sz="2400" dirty="0">
                <a:latin typeface="+mn-lt"/>
              </a:rPr>
              <a:t>it is built into the vendor’s software </a:t>
            </a:r>
            <a:r>
              <a:rPr lang="en-US" sz="2400" dirty="0" smtClean="0">
                <a:latin typeface="+mn-lt"/>
              </a:rPr>
              <a:t>package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only possible </a:t>
            </a:r>
            <a:r>
              <a:rPr lang="en-US" sz="2400" dirty="0" smtClean="0">
                <a:latin typeface="+mn-lt"/>
              </a:rPr>
              <a:t>disadvantage is </a:t>
            </a:r>
            <a:r>
              <a:rPr lang="en-US" sz="2400" dirty="0">
                <a:latin typeface="+mn-lt"/>
              </a:rPr>
              <a:t>that each IDE is different, and requires a learning curve and skills </a:t>
            </a:r>
            <a:r>
              <a:rPr lang="en-US" sz="2400" dirty="0" smtClean="0">
                <a:latin typeface="+mn-lt"/>
              </a:rPr>
              <a:t>that might </a:t>
            </a:r>
            <a:r>
              <a:rPr lang="en-US" sz="2400" dirty="0">
                <a:latin typeface="+mn-lt"/>
              </a:rPr>
              <a:t>or might not be readily </a:t>
            </a:r>
            <a:r>
              <a:rPr lang="en-US" sz="2400" dirty="0" smtClean="0">
                <a:latin typeface="+mn-lt"/>
              </a:rPr>
              <a:t>transferable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In </a:t>
            </a:r>
            <a:r>
              <a:rPr lang="en-US" sz="2400" dirty="0">
                <a:latin typeface="+mn-lt"/>
              </a:rPr>
              <a:t>contrast, non-specific CASE </a:t>
            </a:r>
            <a:r>
              <a:rPr lang="en-US" sz="2400" dirty="0" smtClean="0">
                <a:latin typeface="+mn-lt"/>
              </a:rPr>
              <a:t>tools such </a:t>
            </a:r>
            <a:r>
              <a:rPr lang="en-US" sz="2400" dirty="0">
                <a:latin typeface="+mn-lt"/>
              </a:rPr>
              <a:t>as Visible Analyst or Rational System Architect can be used in any </a:t>
            </a:r>
            <a:r>
              <a:rPr lang="en-US" sz="2400" dirty="0" smtClean="0">
                <a:latin typeface="+mn-lt"/>
              </a:rPr>
              <a:t>development environment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Development </a:t>
            </a:r>
            <a:r>
              <a:rPr lang="en-US" dirty="0" smtClean="0"/>
              <a:t>Environments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352800" y="5986790"/>
            <a:ext cx="5562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B-11 </a:t>
            </a:r>
            <a:r>
              <a:rPr lang="en-US" sz="1400" dirty="0"/>
              <a:t>Note IBM’s reference to silos, and the emphasis on life cycle management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95646"/>
            <a:ext cx="6446762" cy="47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30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Development </a:t>
            </a:r>
            <a:r>
              <a:rPr lang="en-US" dirty="0" smtClean="0"/>
              <a:t>Environments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31837" y="4648200"/>
            <a:ext cx="7650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B-12 </a:t>
            </a:r>
            <a:r>
              <a:rPr lang="en-US" sz="1400" dirty="0"/>
              <a:t>Gartner views ALM as an emerging market, driven by new technology and </a:t>
            </a:r>
            <a:r>
              <a:rPr lang="en-US" sz="1400" dirty="0" smtClean="0"/>
              <a:t>corporate pressure </a:t>
            </a:r>
            <a:r>
              <a:rPr lang="en-US" sz="1400" dirty="0"/>
              <a:t>for cost reduction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837" y="1305833"/>
            <a:ext cx="7866701" cy="303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49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CASE Tool 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65280"/>
            <a:ext cx="89153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Visible Analyst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The Visible Analyst® CASE tool can generate many types of models and diagrams including an entity-relationship diagram and a data flow </a:t>
            </a:r>
            <a:r>
              <a:rPr lang="en-US" sz="2400" dirty="0" smtClean="0">
                <a:latin typeface="+mn-lt"/>
              </a:rPr>
              <a:t>diagram</a:t>
            </a:r>
            <a:endParaRPr lang="en-US" sz="24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Rational Software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IBM </a:t>
            </a:r>
            <a:r>
              <a:rPr lang="en-US" sz="2400" dirty="0">
                <a:latin typeface="+mn-lt"/>
              </a:rPr>
              <a:t>offers many systems development and modeling products, including a </a:t>
            </a:r>
            <a:r>
              <a:rPr lang="en-US" sz="2400" dirty="0" smtClean="0">
                <a:latin typeface="+mn-lt"/>
              </a:rPr>
              <a:t>powerful tool </a:t>
            </a:r>
            <a:r>
              <a:rPr lang="en-US" sz="2400" dirty="0">
                <a:latin typeface="+mn-lt"/>
              </a:rPr>
              <a:t>called Rational System </a:t>
            </a:r>
            <a:r>
              <a:rPr lang="en-US" sz="2400" dirty="0" smtClean="0">
                <a:latin typeface="+mn-lt"/>
              </a:rPr>
              <a:t>Architect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IBM claims </a:t>
            </a:r>
            <a:r>
              <a:rPr lang="en-US" sz="2400" dirty="0">
                <a:latin typeface="+mn-lt"/>
              </a:rPr>
              <a:t>that the product stresses modeling and collaboration, and is a suite of tools </a:t>
            </a:r>
            <a:r>
              <a:rPr lang="en-US" sz="2400" dirty="0" smtClean="0">
                <a:latin typeface="+mn-lt"/>
              </a:rPr>
              <a:t>that can </a:t>
            </a:r>
            <a:r>
              <a:rPr lang="en-US" sz="2400" dirty="0">
                <a:latin typeface="+mn-lt"/>
              </a:rPr>
              <a:t>align processes, information, and technologies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3000"/>
            <a:ext cx="4202907" cy="5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Tool </a:t>
            </a:r>
            <a:r>
              <a:rPr lang="en-US" dirty="0" smtClean="0"/>
              <a:t>Examples </a:t>
            </a:r>
            <a:r>
              <a:rPr lang="en-US" sz="1200" dirty="0" smtClean="0"/>
              <a:t>(</a:t>
            </a:r>
            <a:r>
              <a:rPr lang="en-US" sz="1200" dirty="0"/>
              <a:t>Cont.)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31837" y="4648200"/>
            <a:ext cx="33067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B-13 </a:t>
            </a:r>
            <a:r>
              <a:rPr lang="en-US" sz="1400" dirty="0"/>
              <a:t>These Visible Analyst diagrams integrate with a central data repository for the Library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4621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Explain </a:t>
            </a:r>
            <a:r>
              <a:rPr lang="en-US" sz="2800" dirty="0"/>
              <a:t>CASE tools and the concept of </a:t>
            </a:r>
            <a:r>
              <a:rPr lang="en-US" sz="2800" dirty="0" smtClean="0"/>
              <a:t>a CASE </a:t>
            </a:r>
            <a:r>
              <a:rPr lang="en-US" sz="2800" dirty="0"/>
              <a:t>environment</a:t>
            </a:r>
          </a:p>
          <a:p>
            <a:r>
              <a:rPr lang="en-US" sz="2800" dirty="0" smtClean="0"/>
              <a:t>Trace </a:t>
            </a:r>
            <a:r>
              <a:rPr lang="en-US" sz="2800" dirty="0"/>
              <a:t>the history of CASE tools and </a:t>
            </a:r>
            <a:r>
              <a:rPr lang="en-US" sz="2800" dirty="0" smtClean="0"/>
              <a:t>their role </a:t>
            </a:r>
            <a:r>
              <a:rPr lang="en-US" sz="2800" dirty="0"/>
              <a:t>in a fourth-generation environment</a:t>
            </a:r>
          </a:p>
          <a:p>
            <a:r>
              <a:rPr lang="en-US" sz="2800" dirty="0" smtClean="0"/>
              <a:t>Define </a:t>
            </a:r>
            <a:r>
              <a:rPr lang="en-US" sz="2800" dirty="0"/>
              <a:t>CASE terms and concepts, including </a:t>
            </a:r>
            <a:r>
              <a:rPr lang="en-US" sz="2800" dirty="0" smtClean="0"/>
              <a:t>a repository</a:t>
            </a:r>
            <a:r>
              <a:rPr lang="en-US" sz="2800" dirty="0"/>
              <a:t>, modeling tools, </a:t>
            </a:r>
            <a:r>
              <a:rPr lang="en-US" sz="2800" dirty="0" smtClean="0"/>
              <a:t>documentation tools</a:t>
            </a:r>
            <a:r>
              <a:rPr lang="en-US" sz="2800" dirty="0"/>
              <a:t>, engineering tools, and construction tools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an integrated </a:t>
            </a:r>
            <a:r>
              <a:rPr lang="en-US" sz="2800" dirty="0" smtClean="0"/>
              <a:t>development environment </a:t>
            </a:r>
            <a:r>
              <a:rPr lang="en-US" sz="2800" dirty="0"/>
              <a:t>(IDE) and application life </a:t>
            </a:r>
            <a:r>
              <a:rPr lang="en-US" sz="2800" dirty="0" smtClean="0"/>
              <a:t>cycle management </a:t>
            </a:r>
            <a:r>
              <a:rPr lang="en-US" sz="2800" dirty="0"/>
              <a:t>(ALM) solutions</a:t>
            </a:r>
          </a:p>
          <a:p>
            <a:r>
              <a:rPr lang="en-US" sz="2800" dirty="0" smtClean="0"/>
              <a:t>Provide </a:t>
            </a:r>
            <a:r>
              <a:rPr lang="en-US" sz="2800" dirty="0"/>
              <a:t>examples of CASE tool features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CASE tool trends, and how </a:t>
            </a:r>
            <a:r>
              <a:rPr lang="en-US" sz="2800" dirty="0" smtClean="0"/>
              <a:t>they relate </a:t>
            </a:r>
            <a:r>
              <a:rPr lang="en-US" sz="2800" dirty="0"/>
              <a:t>to object-oriented analysis and </a:t>
            </a:r>
            <a:r>
              <a:rPr lang="en-US" sz="2800" dirty="0" smtClean="0"/>
              <a:t>agile methods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Tool </a:t>
            </a:r>
            <a:r>
              <a:rPr lang="en-US" dirty="0" smtClean="0"/>
              <a:t>Examples </a:t>
            </a:r>
            <a:r>
              <a:rPr lang="en-US" sz="1200" dirty="0" smtClean="0"/>
              <a:t>(</a:t>
            </a:r>
            <a:r>
              <a:rPr lang="en-US" sz="1200" dirty="0"/>
              <a:t>Cont.)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124200" y="617220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B-14 </a:t>
            </a:r>
            <a:r>
              <a:rPr lang="en-US" sz="1400" dirty="0"/>
              <a:t>The repository for the Library System stores the objects that appear </a:t>
            </a:r>
            <a:r>
              <a:rPr lang="en-US" sz="1400" dirty="0" smtClean="0"/>
              <a:t>in models</a:t>
            </a:r>
            <a:r>
              <a:rPr lang="en-US" sz="1400" dirty="0"/>
              <a:t>, diagrams, and definitions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943600" cy="507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70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Tool </a:t>
            </a:r>
            <a:r>
              <a:rPr lang="en-US" dirty="0" smtClean="0"/>
              <a:t>Examples </a:t>
            </a:r>
            <a:r>
              <a:rPr lang="en-US" sz="1200" dirty="0" smtClean="0"/>
              <a:t>(</a:t>
            </a:r>
            <a:r>
              <a:rPr lang="en-US" sz="1200" dirty="0"/>
              <a:t>Cont.)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0" y="529520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B-15 </a:t>
            </a:r>
            <a:r>
              <a:rPr lang="en-US" sz="1400" dirty="0"/>
              <a:t>IBM’s Rational Systems Architect stresses collaboration and integration. Note the use </a:t>
            </a:r>
            <a:r>
              <a:rPr lang="en-US" sz="1400" dirty="0" smtClean="0"/>
              <a:t>of the </a:t>
            </a:r>
            <a:r>
              <a:rPr lang="en-US" sz="1400" dirty="0"/>
              <a:t>term “silos,” which was mentioned in the IBM </a:t>
            </a:r>
            <a:r>
              <a:rPr lang="en-US" sz="1400" dirty="0" err="1"/>
              <a:t>Redpaper</a:t>
            </a:r>
            <a:r>
              <a:rPr lang="en-US" sz="1400" dirty="0"/>
              <a:t> shown in Figure TK B-11 on page 591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11" y="1524000"/>
            <a:ext cx="8742554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6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CASE Tool Trends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65280"/>
            <a:ext cx="891539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New Products and Features</a:t>
            </a:r>
            <a:endParaRPr lang="en-US" sz="2800" dirty="0">
              <a:latin typeface="+mn-l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CASE tool vendors constantly offer more features and greater </a:t>
            </a:r>
            <a:r>
              <a:rPr lang="en-US" sz="2400" dirty="0" smtClean="0">
                <a:latin typeface="+mn-lt"/>
              </a:rPr>
              <a:t>flexibility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Examples include a </a:t>
            </a:r>
            <a:r>
              <a:rPr lang="en-US" sz="2400" dirty="0">
                <a:latin typeface="+mn-lt"/>
              </a:rPr>
              <a:t>framework to help transform business processes into an information </a:t>
            </a:r>
            <a:r>
              <a:rPr lang="en-US" sz="2400" dirty="0" smtClean="0">
                <a:latin typeface="+mn-lt"/>
              </a:rPr>
              <a:t>system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400" dirty="0" err="1" smtClean="0">
                <a:latin typeface="+mn-lt"/>
              </a:rPr>
              <a:t>Zachman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Framework </a:t>
            </a:r>
            <a:r>
              <a:rPr lang="en-US" sz="2400" dirty="0" smtClean="0">
                <a:latin typeface="+mn-lt"/>
              </a:rPr>
              <a:t>(shown on next slide) arranges </a:t>
            </a:r>
            <a:r>
              <a:rPr lang="en-US" sz="2400" dirty="0">
                <a:latin typeface="+mn-lt"/>
              </a:rPr>
              <a:t>traditional fact-finding </a:t>
            </a:r>
            <a:r>
              <a:rPr lang="en-US" sz="2400" dirty="0" smtClean="0">
                <a:latin typeface="+mn-lt"/>
              </a:rPr>
              <a:t>questions into </a:t>
            </a:r>
            <a:r>
              <a:rPr lang="en-US" sz="2400" dirty="0">
                <a:latin typeface="+mn-lt"/>
              </a:rPr>
              <a:t>a useful </a:t>
            </a:r>
            <a:r>
              <a:rPr lang="en-US" sz="2400" dirty="0" smtClean="0">
                <a:latin typeface="+mn-lt"/>
              </a:rPr>
              <a:t>matrix</a:t>
            </a:r>
          </a:p>
          <a:p>
            <a:pPr marL="1828800" lvl="3" indent="-4572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vertical axis shows five development stages and </a:t>
            </a:r>
            <a:r>
              <a:rPr lang="en-US" sz="2400" dirty="0" smtClean="0">
                <a:latin typeface="+mn-lt"/>
              </a:rPr>
              <a:t>stakeholder roles</a:t>
            </a:r>
          </a:p>
          <a:p>
            <a:pPr marL="1828800" lvl="3" indent="-4572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horizontal axis displays six essential fact-finding 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230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46611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Tool </a:t>
            </a:r>
            <a:r>
              <a:rPr lang="en-US" dirty="0" smtClean="0"/>
              <a:t>Trends </a:t>
            </a:r>
            <a:r>
              <a:rPr lang="en-US" sz="1200" dirty="0" smtClean="0"/>
              <a:t>(Cont</a:t>
            </a:r>
            <a:r>
              <a:rPr lang="en-US" sz="1200" dirty="0"/>
              <a:t>.)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334000" y="5188059"/>
            <a:ext cx="274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B-16 </a:t>
            </a:r>
            <a:r>
              <a:rPr lang="en-US" sz="1400" dirty="0"/>
              <a:t>The </a:t>
            </a:r>
            <a:r>
              <a:rPr lang="en-US" sz="1400" dirty="0" err="1"/>
              <a:t>Zachman</a:t>
            </a:r>
            <a:r>
              <a:rPr lang="en-US" sz="1400" dirty="0"/>
              <a:t> Framework provides an easy-to-follow matrix that helps system</a:t>
            </a:r>
          </a:p>
          <a:p>
            <a:r>
              <a:rPr lang="en-US" sz="1400" dirty="0"/>
              <a:t>developers work on specific areas, and then integrate the results into an overall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2143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Tool Trends </a:t>
            </a:r>
            <a:r>
              <a:rPr lang="en-US" sz="12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371600"/>
            <a:ext cx="86677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Method-Specific CASE Tools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tructured </a:t>
            </a:r>
            <a:r>
              <a:rPr lang="en-US" sz="2400" dirty="0">
                <a:latin typeface="+mn-lt"/>
              </a:rPr>
              <a:t>development </a:t>
            </a:r>
            <a:r>
              <a:rPr lang="en-US" sz="2400" dirty="0" smtClean="0">
                <a:latin typeface="+mn-lt"/>
              </a:rPr>
              <a:t>relies heavily </a:t>
            </a:r>
            <a:r>
              <a:rPr lang="en-US" sz="2400" dirty="0">
                <a:latin typeface="+mn-lt"/>
              </a:rPr>
              <a:t>on DFDs and structure </a:t>
            </a:r>
            <a:r>
              <a:rPr lang="en-US" sz="2400" dirty="0" smtClean="0">
                <a:latin typeface="+mn-lt"/>
              </a:rPr>
              <a:t>charts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Traditional approach </a:t>
            </a:r>
            <a:r>
              <a:rPr lang="en-US" sz="2000" dirty="0">
                <a:latin typeface="+mn-lt"/>
              </a:rPr>
              <a:t>that is time-tested and </a:t>
            </a:r>
            <a:r>
              <a:rPr lang="en-US" sz="2000" dirty="0" smtClean="0">
                <a:latin typeface="+mn-lt"/>
              </a:rPr>
              <a:t>easy to </a:t>
            </a:r>
            <a:r>
              <a:rPr lang="en-US" sz="2000" dirty="0">
                <a:latin typeface="+mn-lt"/>
              </a:rPr>
              <a:t>understand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Object-oriented </a:t>
            </a:r>
            <a:r>
              <a:rPr lang="en-US" sz="2400" dirty="0">
                <a:latin typeface="+mn-lt"/>
              </a:rPr>
              <a:t>methods use a variety of diagrams</a:t>
            </a:r>
            <a:r>
              <a:rPr lang="en-US" sz="2400" dirty="0" smtClean="0">
                <a:latin typeface="+mn-lt"/>
              </a:rPr>
              <a:t>, such </a:t>
            </a:r>
            <a:r>
              <a:rPr lang="en-US" sz="2400" dirty="0">
                <a:latin typeface="+mn-lt"/>
              </a:rPr>
              <a:t>as use case, class, sequence, and transition state </a:t>
            </a:r>
            <a:r>
              <a:rPr lang="en-US" sz="2400" dirty="0" smtClean="0">
                <a:latin typeface="+mn-lt"/>
              </a:rPr>
              <a:t>diagrams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object-oriented </a:t>
            </a:r>
            <a:r>
              <a:rPr lang="en-US" sz="2000" dirty="0" smtClean="0">
                <a:latin typeface="+mn-lt"/>
              </a:rPr>
              <a:t>analysis and </a:t>
            </a:r>
            <a:r>
              <a:rPr lang="en-US" sz="2000" dirty="0">
                <a:latin typeface="+mn-lt"/>
              </a:rPr>
              <a:t>design (OOAD) is very popular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Agile methods tend </a:t>
            </a:r>
            <a:r>
              <a:rPr lang="en-US" sz="2400" dirty="0">
                <a:latin typeface="+mn-lt"/>
              </a:rPr>
              <a:t>to use spiral or other iterative </a:t>
            </a:r>
            <a:r>
              <a:rPr lang="en-US" sz="2400" dirty="0" smtClean="0">
                <a:latin typeface="+mn-lt"/>
              </a:rPr>
              <a:t>models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gile </a:t>
            </a:r>
            <a:r>
              <a:rPr lang="en-US" sz="2000" dirty="0">
                <a:latin typeface="+mn-lt"/>
              </a:rPr>
              <a:t>developers use a wide range of modeling tools, including CASE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42623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Toolkit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sz="2400" dirty="0"/>
              <a:t>CASE stands for computer-aided systems engineering. CASE tools are </a:t>
            </a:r>
            <a:r>
              <a:rPr lang="en-US" sz="2400" dirty="0" smtClean="0"/>
              <a:t>software programs </a:t>
            </a:r>
            <a:r>
              <a:rPr lang="en-US" sz="2400" dirty="0"/>
              <a:t>that system developers use to help them design and construct </a:t>
            </a:r>
            <a:r>
              <a:rPr lang="en-US" sz="2400" dirty="0" smtClean="0"/>
              <a:t>information systems</a:t>
            </a:r>
          </a:p>
          <a:p>
            <a:r>
              <a:rPr lang="en-US" sz="2400" dirty="0"/>
              <a:t>Older systems used program code that was written in procedural languages </a:t>
            </a:r>
            <a:r>
              <a:rPr lang="en-US" sz="2400" dirty="0" smtClean="0"/>
              <a:t>while modern </a:t>
            </a:r>
            <a:r>
              <a:rPr lang="en-US" sz="2400" dirty="0"/>
              <a:t>languages </a:t>
            </a:r>
            <a:r>
              <a:rPr lang="en-US" sz="2400" dirty="0" smtClean="0"/>
              <a:t>are non-procedural</a:t>
            </a:r>
            <a:endParaRPr lang="en-US" sz="2400" dirty="0"/>
          </a:p>
          <a:p>
            <a:r>
              <a:rPr lang="en-US" sz="2400" dirty="0"/>
              <a:t>Non-procedural </a:t>
            </a:r>
            <a:r>
              <a:rPr lang="en-US" sz="2400" dirty="0" smtClean="0"/>
              <a:t>languages allow </a:t>
            </a:r>
            <a:r>
              <a:rPr lang="en-US" sz="2400" dirty="0"/>
              <a:t>system developers to develop accurate prototypes, cut development time</a:t>
            </a:r>
            <a:r>
              <a:rPr lang="en-US" sz="2400" dirty="0" smtClean="0"/>
              <a:t>, and </a:t>
            </a:r>
            <a:r>
              <a:rPr lang="en-US" sz="2400" dirty="0"/>
              <a:t>reduce expense</a:t>
            </a:r>
          </a:p>
        </p:txBody>
      </p:sp>
    </p:spTree>
    <p:extLst>
      <p:ext uri="{BB962C8B-B14F-4D97-AF65-F5344CB8AC3E}">
        <p14:creationId xmlns:p14="http://schemas.microsoft.com/office/powerpoint/2010/main" xmlns="" val="25148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525963"/>
          </a:xfrm>
        </p:spPr>
        <p:txBody>
          <a:bodyPr rtlCol="0">
            <a:noAutofit/>
          </a:bodyPr>
          <a:lstStyle/>
          <a:p>
            <a:r>
              <a:rPr lang="en-US" sz="2400" dirty="0" smtClean="0"/>
              <a:t>A repository </a:t>
            </a:r>
            <a:r>
              <a:rPr lang="en-US" sz="2400" dirty="0"/>
              <a:t>is a database that serves as a central storage location for all </a:t>
            </a:r>
            <a:r>
              <a:rPr lang="en-US" sz="2400" dirty="0" smtClean="0"/>
              <a:t>information about </a:t>
            </a:r>
            <a:r>
              <a:rPr lang="en-US" sz="2400" dirty="0"/>
              <a:t>the system being </a:t>
            </a:r>
            <a:r>
              <a:rPr lang="en-US" sz="2400" dirty="0" smtClean="0"/>
              <a:t>developed</a:t>
            </a:r>
          </a:p>
          <a:p>
            <a:r>
              <a:rPr lang="en-US" sz="2400" dirty="0"/>
              <a:t>An integrated set of CASE tools can be used to model, document, engineer, </a:t>
            </a:r>
            <a:r>
              <a:rPr lang="en-US" sz="2400" dirty="0" smtClean="0"/>
              <a:t>and construct </a:t>
            </a:r>
            <a:r>
              <a:rPr lang="en-US" sz="2400" dirty="0"/>
              <a:t>the information </a:t>
            </a:r>
            <a:r>
              <a:rPr lang="en-US" sz="2400" dirty="0" smtClean="0"/>
              <a:t>system</a:t>
            </a:r>
          </a:p>
          <a:p>
            <a:r>
              <a:rPr lang="en-US" sz="2400" dirty="0"/>
              <a:t>The main source of system documentation is the repository, which identifies </a:t>
            </a:r>
            <a:r>
              <a:rPr lang="en-US" sz="2400" dirty="0" smtClean="0"/>
              <a:t>new elements </a:t>
            </a:r>
            <a:r>
              <a:rPr lang="en-US" sz="2400" dirty="0"/>
              <a:t>and adds them to the </a:t>
            </a:r>
            <a:r>
              <a:rPr lang="en-US" sz="2400" dirty="0" smtClean="0"/>
              <a:t>database</a:t>
            </a:r>
          </a:p>
          <a:p>
            <a:r>
              <a:rPr lang="en-US" sz="2400" dirty="0"/>
              <a:t>Forward engineering means translating business processes and functions into </a:t>
            </a:r>
            <a:r>
              <a:rPr lang="en-US" sz="2400" dirty="0" smtClean="0"/>
              <a:t>applications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400" dirty="0"/>
              <a:t>Reverse engineering allows you to examine an existing application and </a:t>
            </a:r>
            <a:r>
              <a:rPr lang="en-US" sz="2400" dirty="0" smtClean="0"/>
              <a:t>break it </a:t>
            </a:r>
            <a:r>
              <a:rPr lang="en-US" sz="2400" dirty="0"/>
              <a:t>down into a series of diagrams, structure charts, and, in some cases, source </a:t>
            </a:r>
            <a:r>
              <a:rPr lang="en-US" sz="2400" dirty="0" smtClean="0"/>
              <a:t>code</a:t>
            </a:r>
          </a:p>
          <a:p>
            <a:r>
              <a:rPr lang="en-US" sz="2400" dirty="0"/>
              <a:t>A CASE tool can handle many program development tasks, such as </a:t>
            </a:r>
            <a:r>
              <a:rPr lang="en-US" sz="2400" dirty="0" smtClean="0"/>
              <a:t>generating application </a:t>
            </a:r>
            <a:r>
              <a:rPr lang="en-US" sz="2400" dirty="0"/>
              <a:t>code, screens, and </a:t>
            </a:r>
            <a:r>
              <a:rPr lang="en-US" sz="2400" dirty="0" smtClean="0"/>
              <a:t>reports</a:t>
            </a:r>
          </a:p>
          <a:p>
            <a:r>
              <a:rPr lang="en-US" sz="2400" dirty="0"/>
              <a:t>An integrated development environment (IDE) uses a built-in CASE tool that a </a:t>
            </a:r>
            <a:r>
              <a:rPr lang="en-US" sz="2400" dirty="0" smtClean="0"/>
              <a:t>software vendor </a:t>
            </a:r>
            <a:r>
              <a:rPr lang="en-US" sz="2400" dirty="0"/>
              <a:t>includes to make it easier to plan, construct, and maintain a specific </a:t>
            </a:r>
            <a:r>
              <a:rPr lang="en-US" sz="2400" dirty="0" smtClean="0"/>
              <a:t>software product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1439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400" dirty="0"/>
              <a:t>Many vendors, including IBM and Microsoft, are calling attention to application life </a:t>
            </a:r>
            <a:r>
              <a:rPr lang="en-US" sz="2400" dirty="0" smtClean="0"/>
              <a:t>cycle management </a:t>
            </a:r>
            <a:r>
              <a:rPr lang="en-US" sz="2400" dirty="0"/>
              <a:t>(ALM) concepts and </a:t>
            </a:r>
            <a:r>
              <a:rPr lang="en-US" sz="2400" dirty="0" smtClean="0"/>
              <a:t>tools</a:t>
            </a:r>
          </a:p>
          <a:p>
            <a:r>
              <a:rPr lang="en-US" sz="2400" dirty="0"/>
              <a:t>Two trends seem </a:t>
            </a:r>
            <a:r>
              <a:rPr lang="en-US" sz="2400" dirty="0" smtClean="0"/>
              <a:t>clear</a:t>
            </a:r>
          </a:p>
          <a:p>
            <a:pPr lvl="1"/>
            <a:r>
              <a:rPr lang="en-US" sz="2000" dirty="0" smtClean="0"/>
              <a:t>CASE </a:t>
            </a:r>
            <a:r>
              <a:rPr lang="en-US" sz="2000" dirty="0"/>
              <a:t>tool vendors will continue to include powerful </a:t>
            </a:r>
            <a:r>
              <a:rPr lang="en-US" sz="2000" dirty="0" smtClean="0"/>
              <a:t>new features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popularity of object-oriented tools will continue to grow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8123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 of CASE Tools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Every type of work requires specific tools to do the job </a:t>
            </a:r>
            <a:r>
              <a:rPr lang="en-US" sz="2800" dirty="0" smtClean="0"/>
              <a:t>properly</a:t>
            </a:r>
          </a:p>
          <a:p>
            <a:pPr lvl="1"/>
            <a:r>
              <a:rPr lang="en-US" sz="2400" dirty="0"/>
              <a:t>Carpenters use hammers, drills, or screwdrivers</a:t>
            </a:r>
          </a:p>
          <a:p>
            <a:pPr lvl="1"/>
            <a:r>
              <a:rPr lang="en-US" sz="2400" dirty="0" smtClean="0"/>
              <a:t>Che</a:t>
            </a:r>
            <a:r>
              <a:rPr lang="en-US" sz="2400" dirty="0"/>
              <a:t>fs measuring cups, knives, or spatulas</a:t>
            </a:r>
            <a:endParaRPr lang="en-US" sz="5000" dirty="0"/>
          </a:p>
          <a:p>
            <a:r>
              <a:rPr lang="en-US" sz="2800" dirty="0" smtClean="0"/>
              <a:t>System </a:t>
            </a:r>
            <a:r>
              <a:rPr lang="en-US" sz="2800" dirty="0"/>
              <a:t>development is no </a:t>
            </a:r>
            <a:r>
              <a:rPr lang="en-US" sz="2800" dirty="0" smtClean="0"/>
              <a:t>different</a:t>
            </a:r>
          </a:p>
          <a:p>
            <a:pPr lvl="1"/>
            <a:r>
              <a:rPr lang="en-US" sz="2400" dirty="0"/>
              <a:t>CASE tools can reduce costs, speed up development</a:t>
            </a:r>
            <a:r>
              <a:rPr lang="en-US" sz="2400" dirty="0" smtClean="0"/>
              <a:t>, and </a:t>
            </a:r>
            <a:r>
              <a:rPr lang="en-US" sz="2400" dirty="0"/>
              <a:t>provide comprehensive documentation for future maintenance </a:t>
            </a:r>
            <a:r>
              <a:rPr lang="en-US" sz="2400" dirty="0" smtClean="0"/>
              <a:t>or enhancements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Overview of CASE </a:t>
            </a:r>
            <a:r>
              <a:rPr lang="en-US" dirty="0" smtClean="0"/>
              <a:t>Tools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382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CASE Tools History</a:t>
            </a:r>
          </a:p>
          <a:p>
            <a:pPr lvl="1"/>
            <a:r>
              <a:rPr lang="en-US" sz="2400" dirty="0" smtClean="0"/>
              <a:t>In the past, </a:t>
            </a:r>
            <a:r>
              <a:rPr lang="en-US" sz="2400" dirty="0"/>
              <a:t>programmers used tools such as editors and code debuggers </a:t>
            </a:r>
            <a:r>
              <a:rPr lang="en-US" sz="2400" dirty="0" smtClean="0"/>
              <a:t>to write </a:t>
            </a:r>
            <a:r>
              <a:rPr lang="en-US" sz="2400" dirty="0"/>
              <a:t>mainframe computer applications in procedural </a:t>
            </a:r>
            <a:r>
              <a:rPr lang="en-US" sz="2400" dirty="0" smtClean="0"/>
              <a:t>programming </a:t>
            </a:r>
            <a:r>
              <a:rPr lang="en-US" sz="2400" dirty="0"/>
              <a:t>languages such as </a:t>
            </a:r>
            <a:r>
              <a:rPr lang="en-US" sz="2400" dirty="0" smtClean="0"/>
              <a:t>COBOL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ourth-generation language environments include </a:t>
            </a:r>
            <a:r>
              <a:rPr lang="en-US" sz="2400" dirty="0"/>
              <a:t>modern CASE </a:t>
            </a:r>
            <a:r>
              <a:rPr lang="en-US" sz="2400" dirty="0" smtClean="0"/>
              <a:t>tools so system </a:t>
            </a:r>
            <a:r>
              <a:rPr lang="en-US" sz="2400" dirty="0"/>
              <a:t>developers can deliver high </a:t>
            </a:r>
            <a:r>
              <a:rPr lang="en-US" sz="2400" dirty="0" smtClean="0"/>
              <a:t>quality software</a:t>
            </a:r>
            <a:r>
              <a:rPr lang="en-US" sz="2400" dirty="0"/>
              <a:t>, shorten the timetable, and reduce expense</a:t>
            </a:r>
            <a:endParaRPr lang="en-US" sz="50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Overview of CASE </a:t>
            </a:r>
            <a:r>
              <a:rPr lang="en-US" dirty="0" smtClean="0"/>
              <a:t>Tools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382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Marketplace for CASE Tools</a:t>
            </a:r>
          </a:p>
          <a:p>
            <a:pPr lvl="1"/>
            <a:r>
              <a:rPr lang="en-US" sz="2400" dirty="0" smtClean="0"/>
              <a:t>There is a wide </a:t>
            </a:r>
            <a:r>
              <a:rPr lang="en-US" sz="2400" dirty="0"/>
              <a:t>variety of vendors and products, and </a:t>
            </a:r>
            <a:r>
              <a:rPr lang="en-US" sz="2400" dirty="0" smtClean="0"/>
              <a:t>no one </a:t>
            </a:r>
            <a:r>
              <a:rPr lang="en-US" sz="2400" dirty="0"/>
              <a:t>tool dominates the </a:t>
            </a:r>
            <a:r>
              <a:rPr lang="en-US" sz="2400" dirty="0" smtClean="0"/>
              <a:t>market</a:t>
            </a:r>
          </a:p>
          <a:p>
            <a:pPr lvl="1"/>
            <a:r>
              <a:rPr lang="en-US" sz="2400" dirty="0" smtClean="0"/>
              <a:t>Selecting </a:t>
            </a:r>
            <a:r>
              <a:rPr lang="en-US" sz="2400" dirty="0"/>
              <a:t>a CASE </a:t>
            </a:r>
            <a:r>
              <a:rPr lang="en-US" sz="2400" dirty="0" smtClean="0"/>
              <a:t>tool involves deciding on the </a:t>
            </a:r>
            <a:r>
              <a:rPr lang="en-US" sz="2400" dirty="0"/>
              <a:t>type of project, </a:t>
            </a:r>
            <a:r>
              <a:rPr lang="en-US" sz="2400" dirty="0" smtClean="0"/>
              <a:t>its size </a:t>
            </a:r>
            <a:r>
              <a:rPr lang="en-US" sz="2400" dirty="0"/>
              <a:t>and scope, possible budgetary and time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constraints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preferences </a:t>
            </a:r>
            <a:br>
              <a:rPr lang="en-US" sz="2400" dirty="0" smtClean="0"/>
            </a:br>
            <a:r>
              <a:rPr lang="en-US" sz="2400" dirty="0" smtClean="0"/>
              <a:t>and experience </a:t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dirty="0"/>
              <a:t>the system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development </a:t>
            </a:r>
            <a:br>
              <a:rPr lang="en-US" sz="2400" dirty="0" smtClean="0"/>
            </a:br>
            <a:r>
              <a:rPr lang="en-US" sz="2400" dirty="0" smtClean="0"/>
              <a:t>team</a:t>
            </a:r>
            <a:endParaRPr lang="en-US" sz="5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7422" y="3429000"/>
            <a:ext cx="5669997" cy="257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35494" y="6096000"/>
            <a:ext cx="5332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B-3 </a:t>
            </a:r>
            <a:r>
              <a:rPr lang="en-US" sz="1400" dirty="0"/>
              <a:t>This site offers many free downloads, such as the UML modeling tool shown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484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 Terms and Concepts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Repository</a:t>
            </a:r>
            <a:endParaRPr lang="en-US" sz="3000" b="1" dirty="0"/>
          </a:p>
          <a:p>
            <a:pPr lvl="1"/>
            <a:r>
              <a:rPr lang="en-US" sz="2400" dirty="0"/>
              <a:t>A repository is a database that serves as a central storage location for </a:t>
            </a:r>
            <a:r>
              <a:rPr lang="en-US" sz="2400" dirty="0" smtClean="0"/>
              <a:t>all information </a:t>
            </a:r>
            <a:r>
              <a:rPr lang="en-US" sz="2400" dirty="0"/>
              <a:t>about the system </a:t>
            </a:r>
            <a:r>
              <a:rPr lang="en-US" sz="2400" dirty="0" smtClean="0"/>
              <a:t>being developed</a:t>
            </a:r>
          </a:p>
          <a:p>
            <a:pPr lvl="1"/>
            <a:r>
              <a:rPr lang="en-US" sz="2400" dirty="0"/>
              <a:t>Once a data element </a:t>
            </a:r>
            <a:r>
              <a:rPr lang="en-US" sz="2400" dirty="0" smtClean="0"/>
              <a:t>has been </a:t>
            </a:r>
            <a:r>
              <a:rPr lang="en-US" sz="2400" dirty="0"/>
              <a:t>defined in the repository, it </a:t>
            </a:r>
            <a:r>
              <a:rPr lang="en-US" sz="2400" dirty="0" smtClean="0"/>
              <a:t>can be </a:t>
            </a:r>
            <a:r>
              <a:rPr lang="en-US" sz="2400" dirty="0"/>
              <a:t>accessed and used by </a:t>
            </a:r>
            <a:r>
              <a:rPr lang="en-US" sz="2400" dirty="0" smtClean="0"/>
              <a:t>processes and </a:t>
            </a:r>
            <a:r>
              <a:rPr lang="en-US" sz="2400" dirty="0"/>
              <a:t>other information systems</a:t>
            </a:r>
            <a:endParaRPr lang="en-US" sz="9200" dirty="0"/>
          </a:p>
        </p:txBody>
      </p:sp>
    </p:spTree>
    <p:extLst>
      <p:ext uri="{BB962C8B-B14F-4D97-AF65-F5344CB8AC3E}">
        <p14:creationId xmlns:p14="http://schemas.microsoft.com/office/powerpoint/2010/main" xmlns="" val="3501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Terms and </a:t>
            </a:r>
            <a:r>
              <a:rPr lang="en-US" dirty="0" smtClean="0"/>
              <a:t>Concepts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57400" y="58674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B-5 </a:t>
            </a:r>
            <a:r>
              <a:rPr lang="en-US" sz="1400" dirty="0"/>
              <a:t>A Visible Analyst repository search for the data element named</a:t>
            </a:r>
          </a:p>
          <a:p>
            <a:r>
              <a:rPr lang="en-US" sz="1400" dirty="0"/>
              <a:t>CUSTOMER NUMBER. The results will show all instances of the data element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23181"/>
            <a:ext cx="4850382" cy="454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2924" y="2895600"/>
            <a:ext cx="346612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40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Terms and Concepts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Individual Tools</a:t>
            </a:r>
            <a:endParaRPr lang="en-US" sz="2800" dirty="0"/>
          </a:p>
          <a:p>
            <a:pPr lvl="1"/>
            <a:r>
              <a:rPr lang="en-US" sz="2400" dirty="0" smtClean="0"/>
              <a:t>Can be </a:t>
            </a:r>
            <a:r>
              <a:rPr lang="en-US" sz="2400" dirty="0"/>
              <a:t>used to model, document, engineer</a:t>
            </a:r>
            <a:r>
              <a:rPr lang="en-US" sz="2400" dirty="0" smtClean="0"/>
              <a:t>, and </a:t>
            </a:r>
            <a:r>
              <a:rPr lang="en-US" sz="2400" dirty="0"/>
              <a:t>construct the information </a:t>
            </a:r>
            <a:r>
              <a:rPr lang="en-US" sz="2400" dirty="0" smtClean="0"/>
              <a:t>system</a:t>
            </a:r>
          </a:p>
          <a:p>
            <a:r>
              <a:rPr lang="en-US" sz="2800" dirty="0"/>
              <a:t>MODELING TOOLS</a:t>
            </a:r>
          </a:p>
          <a:p>
            <a:pPr lvl="1"/>
            <a:r>
              <a:rPr lang="en-US" sz="2200" dirty="0"/>
              <a:t>Unified Modeling Language </a:t>
            </a:r>
            <a:r>
              <a:rPr lang="en-US" sz="2200" dirty="0" smtClean="0"/>
              <a:t>diagrams and </a:t>
            </a:r>
            <a:r>
              <a:rPr lang="en-US" sz="2200" dirty="0"/>
              <a:t>functional </a:t>
            </a:r>
            <a:r>
              <a:rPr lang="en-US" sz="2200" dirty="0" smtClean="0"/>
              <a:t>decomposition diagrams (</a:t>
            </a:r>
            <a:r>
              <a:rPr lang="en-US" sz="2200" dirty="0"/>
              <a:t>Chapter 4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Data flow diagrams (</a:t>
            </a:r>
            <a:r>
              <a:rPr lang="en-US" sz="2200" dirty="0"/>
              <a:t>Chapter </a:t>
            </a:r>
            <a:r>
              <a:rPr lang="en-US" sz="2200" dirty="0" smtClean="0"/>
              <a:t>5)</a:t>
            </a:r>
            <a:endParaRPr lang="en-US" sz="2200" dirty="0"/>
          </a:p>
          <a:p>
            <a:pPr lvl="1"/>
            <a:r>
              <a:rPr lang="en-US" sz="2200" dirty="0" smtClean="0"/>
              <a:t>Object </a:t>
            </a:r>
            <a:r>
              <a:rPr lang="en-US" sz="2200" dirty="0"/>
              <a:t>diagrams (Chapter 6</a:t>
            </a:r>
            <a:r>
              <a:rPr lang="en-US" sz="2200" dirty="0" smtClean="0"/>
              <a:t>)</a:t>
            </a:r>
            <a:endParaRPr lang="en-US" sz="2200" dirty="0"/>
          </a:p>
          <a:p>
            <a:pPr lvl="1"/>
            <a:r>
              <a:rPr lang="en-US" sz="2200" dirty="0" smtClean="0"/>
              <a:t>Entity-relationship </a:t>
            </a:r>
            <a:r>
              <a:rPr lang="en-US" sz="2200" dirty="0"/>
              <a:t>diagrams (Chapter </a:t>
            </a:r>
            <a:r>
              <a:rPr lang="en-US" sz="2200" dirty="0" smtClean="0"/>
              <a:t>9)</a:t>
            </a:r>
          </a:p>
          <a:p>
            <a:pPr lvl="1"/>
            <a:r>
              <a:rPr lang="en-US" sz="2200" dirty="0" smtClean="0"/>
              <a:t>Structure </a:t>
            </a:r>
            <a:r>
              <a:rPr lang="en-US" sz="2200" dirty="0"/>
              <a:t>charts (Chapter 10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70" y="2895600"/>
            <a:ext cx="4646425" cy="3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CASE Terms and Concepts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228600" y="1481138"/>
            <a:ext cx="8458200" cy="47672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DOCUMENTATION TOOLS</a:t>
            </a:r>
            <a:endParaRPr lang="en-US" sz="2800" dirty="0"/>
          </a:p>
          <a:p>
            <a:pPr lvl="1"/>
            <a:r>
              <a:rPr lang="en-US" sz="2200" dirty="0"/>
              <a:t>M</a:t>
            </a:r>
            <a:r>
              <a:rPr lang="en-US" sz="2200" dirty="0" smtClean="0"/>
              <a:t>ain </a:t>
            </a:r>
            <a:r>
              <a:rPr lang="en-US" sz="2200" dirty="0"/>
              <a:t>source of system documentation is </a:t>
            </a:r>
            <a:r>
              <a:rPr lang="en-US" sz="2200" dirty="0" smtClean="0"/>
              <a:t>the Repository</a:t>
            </a:r>
          </a:p>
          <a:p>
            <a:pPr lvl="1"/>
            <a:r>
              <a:rPr lang="en-US" sz="2200" dirty="0"/>
              <a:t>M</a:t>
            </a:r>
            <a:r>
              <a:rPr lang="en-US" sz="2200" dirty="0" smtClean="0"/>
              <a:t>any </a:t>
            </a:r>
            <a:r>
              <a:rPr lang="en-US" sz="2200" dirty="0"/>
              <a:t>CASE products provide tools that check </a:t>
            </a:r>
            <a:r>
              <a:rPr lang="en-US" sz="2200" dirty="0" smtClean="0"/>
              <a:t>automatically for </a:t>
            </a:r>
            <a:r>
              <a:rPr lang="en-US" sz="2200" dirty="0"/>
              <a:t>inconsistent or incomplete information in forms, reports, and diagrams</a:t>
            </a:r>
          </a:p>
          <a:p>
            <a:r>
              <a:rPr lang="en-US" sz="2800" dirty="0" smtClean="0"/>
              <a:t>ENGINEERING TOOLS</a:t>
            </a:r>
            <a:endParaRPr lang="en-US" sz="2800" dirty="0"/>
          </a:p>
          <a:p>
            <a:pPr lvl="1"/>
            <a:r>
              <a:rPr lang="en-US" sz="2200" dirty="0"/>
              <a:t>Forward engineering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translates business </a:t>
            </a:r>
            <a:br>
              <a:rPr lang="en-US" sz="2200" dirty="0" smtClean="0"/>
            </a:br>
            <a:r>
              <a:rPr lang="en-US" sz="2200" dirty="0" smtClean="0"/>
              <a:t>processes into </a:t>
            </a:r>
            <a:br>
              <a:rPr lang="en-US" sz="2200" dirty="0" smtClean="0"/>
            </a:br>
            <a:r>
              <a:rPr lang="en-US" sz="2200" dirty="0" smtClean="0"/>
              <a:t>applications</a:t>
            </a:r>
            <a:endParaRPr lang="en-US" sz="2200" dirty="0"/>
          </a:p>
          <a:p>
            <a:pPr lvl="1"/>
            <a:r>
              <a:rPr lang="en-US" sz="2200" dirty="0"/>
              <a:t>Reverse engineering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takes an existing </a:t>
            </a:r>
            <a:br>
              <a:rPr lang="en-US" sz="2200" dirty="0" smtClean="0"/>
            </a:br>
            <a:r>
              <a:rPr lang="en-US" sz="2200" dirty="0" smtClean="0"/>
              <a:t>application and breaks</a:t>
            </a:r>
            <a:br>
              <a:rPr lang="en-US" sz="2200" dirty="0" smtClean="0"/>
            </a:br>
            <a:r>
              <a:rPr lang="en-US" sz="2200" dirty="0" smtClean="0"/>
              <a:t>it </a:t>
            </a:r>
            <a:r>
              <a:rPr lang="en-US" sz="2200" dirty="0"/>
              <a:t>down into </a:t>
            </a:r>
            <a:r>
              <a:rPr lang="en-US" sz="2200" dirty="0" smtClean="0"/>
              <a:t>diagrams</a:t>
            </a:r>
            <a:r>
              <a:rPr lang="en-US" sz="2200" dirty="0"/>
              <a:t>,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structure </a:t>
            </a:r>
            <a:r>
              <a:rPr lang="en-US" sz="2200" dirty="0"/>
              <a:t>charts, and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source code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6326788" y="5061282"/>
            <a:ext cx="2482007" cy="11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B-6 </a:t>
            </a:r>
            <a:r>
              <a:rPr lang="en-US" sz="1400" dirty="0" err="1"/>
              <a:t>Imagix</a:t>
            </a:r>
            <a:r>
              <a:rPr lang="en-US" sz="1400" dirty="0"/>
              <a:t> claims that its reverse engineering tool can automate </a:t>
            </a:r>
            <a:r>
              <a:rPr lang="en-US" sz="1400" dirty="0" smtClean="0"/>
              <a:t>many expensive</a:t>
            </a:r>
            <a:r>
              <a:rPr lang="en-US" sz="1400" dirty="0"/>
              <a:t>, time-consuming </a:t>
            </a:r>
            <a:r>
              <a:rPr lang="en-US" sz="1400" dirty="0" smtClean="0"/>
              <a:t>tasks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3588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3375</TotalTime>
  <Words>1521</Words>
  <Application>Microsoft Office PowerPoint</Application>
  <PresentationFormat>On-screen Show (4:3)</PresentationFormat>
  <Paragraphs>180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Systems Analysis and Design  10th Edition</vt:lpstr>
      <vt:lpstr>Chapter Objectives </vt:lpstr>
      <vt:lpstr>Overview of CASE Tools</vt:lpstr>
      <vt:lpstr>Overview of CASE Tools (Cont.)</vt:lpstr>
      <vt:lpstr>Overview of CASE Tools (Cont.)</vt:lpstr>
      <vt:lpstr>CASE Terms and Concepts</vt:lpstr>
      <vt:lpstr>CASE Terms and Concepts (Cont.)</vt:lpstr>
      <vt:lpstr>CASE Terms and Concepts (Cont.)</vt:lpstr>
      <vt:lpstr>CASE Terms and Concepts (Cont.)</vt:lpstr>
      <vt:lpstr>CASE Terms and Concepts (Cont.)</vt:lpstr>
      <vt:lpstr>CASE Terms and Concepts (Cont.)</vt:lpstr>
      <vt:lpstr>CASE Terms and Concepts (Cont.)</vt:lpstr>
      <vt:lpstr>Development Environments</vt:lpstr>
      <vt:lpstr>Development Environments (Cont.)</vt:lpstr>
      <vt:lpstr>Development Environments (Cont.)</vt:lpstr>
      <vt:lpstr>Development Environments (Cont.)</vt:lpstr>
      <vt:lpstr>Development Environments (Cont.)</vt:lpstr>
      <vt:lpstr>CASE Tool Examples</vt:lpstr>
      <vt:lpstr>CASE Tool Examples (Cont.)</vt:lpstr>
      <vt:lpstr>CASE Tool Examples (Cont.)</vt:lpstr>
      <vt:lpstr>CASE Tool Examples (Cont.)</vt:lpstr>
      <vt:lpstr>CASE Tool Trends</vt:lpstr>
      <vt:lpstr>CASE Tool Trends (Cont.)</vt:lpstr>
      <vt:lpstr>CASE Tool Trends (Cont.)</vt:lpstr>
      <vt:lpstr>Toolkit Summary</vt:lpstr>
      <vt:lpstr>Chapter Summary (Cont.)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351</cp:revision>
  <dcterms:created xsi:type="dcterms:W3CDTF">2009-02-03T18:32:10Z</dcterms:created>
  <dcterms:modified xsi:type="dcterms:W3CDTF">2013-01-20T22:35:09Z</dcterms:modified>
</cp:coreProperties>
</file>