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3"/>
  </p:notesMasterIdLst>
  <p:sldIdLst>
    <p:sldId id="256" r:id="rId2"/>
    <p:sldId id="257" r:id="rId3"/>
    <p:sldId id="659" r:id="rId4"/>
    <p:sldId id="260" r:id="rId5"/>
    <p:sldId id="318" r:id="rId6"/>
    <p:sldId id="643" r:id="rId7"/>
    <p:sldId id="660" r:id="rId8"/>
    <p:sldId id="661" r:id="rId9"/>
    <p:sldId id="662" r:id="rId10"/>
    <p:sldId id="663" r:id="rId11"/>
    <p:sldId id="664" r:id="rId12"/>
    <p:sldId id="665" r:id="rId13"/>
    <p:sldId id="571" r:id="rId14"/>
    <p:sldId id="625" r:id="rId15"/>
    <p:sldId id="666" r:id="rId16"/>
    <p:sldId id="667" r:id="rId17"/>
    <p:sldId id="444" r:id="rId18"/>
    <p:sldId id="645" r:id="rId19"/>
    <p:sldId id="668" r:id="rId20"/>
    <p:sldId id="646" r:id="rId21"/>
    <p:sldId id="669" r:id="rId22"/>
    <p:sldId id="670" r:id="rId23"/>
    <p:sldId id="671" r:id="rId24"/>
    <p:sldId id="672" r:id="rId25"/>
    <p:sldId id="673" r:id="rId26"/>
    <p:sldId id="674" r:id="rId27"/>
    <p:sldId id="675" r:id="rId28"/>
    <p:sldId id="676" r:id="rId29"/>
    <p:sldId id="621" r:id="rId30"/>
    <p:sldId id="442" r:id="rId31"/>
    <p:sldId id="677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900CCD-8A10-4D49-BB79-792FE2AD7547}" type="datetimeFigureOut">
              <a:rPr lang="en-US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8EF7D4-693D-4308-8526-5D7856EBEE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8081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5541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390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180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3905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9C7DC90-A538-4D3C-9401-92C2D8DD97AE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79199C9-98F9-422D-8DB5-945D31ACEA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5" descr="Cengage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97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renger\SADProject\SAD_New\new\SAD 9e_Home Page_Template_files\slide0001_image00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62400"/>
            <a:ext cx="2286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E16E6E-BC5F-40BA-8EF2-F72E2EF6898B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FF7A705-15A9-4FB3-BB83-4414C5BD2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296201B-5135-4C7A-B164-D207B1FBBDD2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824122-7DA4-439C-8E1C-2685A4CDC0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499632-BA1C-411F-BC01-932C63E5E55C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5295DC0-BDF4-4946-95FC-61C4F2C15E4D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2CAABE-7C30-4EA4-B5F3-01358C5E74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5F46BC3-41DA-4098-8CA3-5AE4500AA7C8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45C1710-DF5A-49B1-AD3F-FCC479A1A2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33D5C7-06BD-4A57-9316-AFFC05FB9A2D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86D10E8-0367-4E5D-9E4A-DD9E166292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B6098F-756C-4371-8629-D7887CAE58D3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4182478-D854-4386-B19D-338899BFC4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F1234E-A55B-461F-95E4-6E9D08D8F588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A6B547-B69A-4B3E-824B-F8B9F77F30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57B0C22D-B331-43E5-B1B9-EFA38C5EA6F6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5D84466-CB37-49EF-9CF4-ADD313A859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EFE5778-8BFC-4536-9703-0D28E9F70237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20B8259-93AD-49B5-837E-5FA1F17556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41E24F9-DA40-43C1-89CE-AAA16B93C677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A966EB8-3645-45BA-B837-242CADC3AE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Systems Analysis and Design  10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body" idx="1"/>
          </p:nvPr>
        </p:nvSpPr>
        <p:spPr>
          <a:xfrm>
            <a:off x="4038600" y="2895600"/>
            <a:ext cx="5135880" cy="1491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ToolKit</a:t>
            </a:r>
            <a:r>
              <a:rPr lang="en-US" dirty="0" smtClean="0"/>
              <a:t> C– The Systems Analyst’s Toolkit – Financial Analysis Tools</a:t>
            </a:r>
            <a:endParaRPr lang="en-US" dirty="0" smtClean="0">
              <a:solidFill>
                <a:schemeClr val="tx1"/>
              </a:solidFill>
            </a:endParaRPr>
          </a:p>
          <a:p>
            <a:pPr eaLnBrk="1" hangingPunct="1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Describing Costs and Benefits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idx="4294967295"/>
          </p:nvPr>
        </p:nvSpPr>
        <p:spPr>
          <a:xfrm>
            <a:off x="304800" y="1219200"/>
            <a:ext cx="8382000" cy="5029200"/>
          </a:xfrm>
        </p:spPr>
        <p:txBody>
          <a:bodyPr>
            <a:normAutofit/>
          </a:bodyPr>
          <a:lstStyle/>
          <a:p>
            <a:r>
              <a:rPr lang="en-US" sz="2600" dirty="0"/>
              <a:t>Some costs apply to more than one category of </a:t>
            </a:r>
            <a:r>
              <a:rPr lang="en-US" sz="2600" dirty="0" smtClean="0"/>
              <a:t>expenses</a:t>
            </a:r>
          </a:p>
          <a:p>
            <a:pPr lvl="1"/>
            <a:r>
              <a:rPr lang="en-US" sz="2400" dirty="0" smtClean="0"/>
              <a:t>Overtime </a:t>
            </a:r>
            <a:r>
              <a:rPr lang="en-US" sz="2400" dirty="0"/>
              <a:t>pay for clerical staff during the systems analysis phase would be classified as developmental, variable, and </a:t>
            </a:r>
            <a:r>
              <a:rPr lang="en-US" sz="2400" dirty="0" smtClean="0"/>
              <a:t>direct</a:t>
            </a:r>
            <a:endParaRPr lang="en-US" sz="2400" dirty="0"/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monthly fee for maintaining the company’s Web </a:t>
            </a:r>
            <a:r>
              <a:rPr lang="en-US" sz="2400" dirty="0" smtClean="0"/>
              <a:t>site would </a:t>
            </a:r>
            <a:r>
              <a:rPr lang="en-US" sz="2400" dirty="0"/>
              <a:t>be regarded as operational, fixed, and </a:t>
            </a:r>
            <a:r>
              <a:rPr lang="en-US" sz="2400" dirty="0" smtClean="0"/>
              <a:t>indirect</a:t>
            </a:r>
          </a:p>
          <a:p>
            <a:r>
              <a:rPr lang="en-US" sz="2800" dirty="0" smtClean="0"/>
              <a:t>Managing Information Systems Costs and Charges</a:t>
            </a:r>
          </a:p>
          <a:p>
            <a:pPr lvl="1"/>
            <a:r>
              <a:rPr lang="en-US" sz="2400" dirty="0"/>
              <a:t>Direct costs usually are easier to identify and predict than indirect costs</a:t>
            </a:r>
          </a:p>
        </p:txBody>
      </p:sp>
    </p:spTree>
    <p:extLst>
      <p:ext uri="{BB962C8B-B14F-4D97-AF65-F5344CB8AC3E}">
        <p14:creationId xmlns:p14="http://schemas.microsoft.com/office/powerpoint/2010/main" xmlns="" val="400911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Describing Costs and Benefits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idx="4294967295"/>
          </p:nvPr>
        </p:nvSpPr>
        <p:spPr>
          <a:xfrm>
            <a:off x="304800" y="1524000"/>
            <a:ext cx="83820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Managing Information Systems Costs and Charges </a:t>
            </a:r>
            <a:r>
              <a:rPr lang="en-US" sz="1200" dirty="0" smtClean="0"/>
              <a:t>(Cont.)</a:t>
            </a:r>
          </a:p>
          <a:p>
            <a:pPr lvl="1"/>
            <a:r>
              <a:rPr lang="en-US" sz="2400" dirty="0"/>
              <a:t>A chargeback method is a technique that uses accounting entries to allocate </a:t>
            </a:r>
            <a:r>
              <a:rPr lang="en-US" sz="2400" dirty="0" smtClean="0"/>
              <a:t>the indirect </a:t>
            </a:r>
            <a:r>
              <a:rPr lang="en-US" sz="2400" dirty="0"/>
              <a:t>costs of running the IT </a:t>
            </a:r>
            <a:r>
              <a:rPr lang="en-US" sz="2400" dirty="0" smtClean="0"/>
              <a:t>department</a:t>
            </a:r>
          </a:p>
          <a:p>
            <a:pPr lvl="1"/>
            <a:r>
              <a:rPr lang="en-US" sz="2400" dirty="0" smtClean="0"/>
              <a:t>Most </a:t>
            </a:r>
            <a:r>
              <a:rPr lang="en-US" sz="2400" dirty="0"/>
              <a:t>organizations adopt one of </a:t>
            </a:r>
            <a:r>
              <a:rPr lang="en-US" sz="2400" dirty="0" smtClean="0"/>
              <a:t>four chargeback </a:t>
            </a:r>
            <a:r>
              <a:rPr lang="en-US" sz="2400" dirty="0"/>
              <a:t>methods: </a:t>
            </a:r>
            <a:endParaRPr lang="en-US" sz="2400" dirty="0" smtClean="0"/>
          </a:p>
          <a:p>
            <a:pPr lvl="2"/>
            <a:r>
              <a:rPr lang="en-US" sz="2200" dirty="0"/>
              <a:t>N</a:t>
            </a:r>
            <a:r>
              <a:rPr lang="en-US" sz="2200" dirty="0" smtClean="0"/>
              <a:t>o charge</a:t>
            </a:r>
          </a:p>
          <a:p>
            <a:pPr lvl="2"/>
            <a:r>
              <a:rPr lang="en-US" sz="2200" dirty="0"/>
              <a:t>A</a:t>
            </a:r>
            <a:r>
              <a:rPr lang="en-US" sz="2200" dirty="0" smtClean="0"/>
              <a:t> </a:t>
            </a:r>
            <a:r>
              <a:rPr lang="en-US" sz="2200" dirty="0"/>
              <a:t>fixed </a:t>
            </a:r>
            <a:r>
              <a:rPr lang="en-US" sz="2200" dirty="0" smtClean="0"/>
              <a:t>charge</a:t>
            </a:r>
          </a:p>
          <a:p>
            <a:pPr lvl="2"/>
            <a:r>
              <a:rPr lang="en-US" sz="2200" dirty="0"/>
              <a:t>A</a:t>
            </a:r>
            <a:r>
              <a:rPr lang="en-US" sz="2200" dirty="0" smtClean="0"/>
              <a:t> </a:t>
            </a:r>
            <a:r>
              <a:rPr lang="en-US" sz="2200" dirty="0"/>
              <a:t>variable charge based on </a:t>
            </a:r>
            <a:r>
              <a:rPr lang="en-US" sz="2200" dirty="0" smtClean="0"/>
              <a:t>resource </a:t>
            </a:r>
            <a:r>
              <a:rPr lang="en-US" sz="2400" dirty="0" smtClean="0"/>
              <a:t>usage</a:t>
            </a:r>
          </a:p>
          <a:p>
            <a:pPr lvl="2"/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variable charge based on volume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xmlns="" val="41120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Describing Costs and Benefits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idx="4294967295"/>
          </p:nvPr>
        </p:nvSpPr>
        <p:spPr>
          <a:xfrm>
            <a:off x="304800" y="1524000"/>
            <a:ext cx="83820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Benefit Classifications</a:t>
            </a:r>
            <a:endParaRPr lang="en-US" sz="1200" dirty="0" smtClean="0"/>
          </a:p>
          <a:p>
            <a:pPr lvl="1"/>
            <a:r>
              <a:rPr lang="en-US" sz="2400" dirty="0"/>
              <a:t>Like costs, benefits can be classified as tangible or intangible</a:t>
            </a:r>
            <a:r>
              <a:rPr lang="en-US" sz="2400" dirty="0" smtClean="0"/>
              <a:t>, fixed </a:t>
            </a:r>
            <a:r>
              <a:rPr lang="en-US" sz="2400" dirty="0"/>
              <a:t>or variable, and direct or </a:t>
            </a:r>
            <a:r>
              <a:rPr lang="en-US" sz="2400" dirty="0" smtClean="0"/>
              <a:t>indirect</a:t>
            </a:r>
          </a:p>
          <a:p>
            <a:pPr lvl="1"/>
            <a:r>
              <a:rPr lang="en-US" sz="2400" dirty="0"/>
              <a:t>Positive benefits increase revenues, improve services, or otherwise contribute to the organization as a direct result of the new information system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ost-avoidance </a:t>
            </a:r>
            <a:r>
              <a:rPr lang="en-US" sz="2400" dirty="0"/>
              <a:t>benefits refer to expenses that would be necessary </a:t>
            </a:r>
            <a:r>
              <a:rPr lang="en-US" sz="2400" dirty="0" smtClean="0"/>
              <a:t>if the </a:t>
            </a:r>
            <a:r>
              <a:rPr lang="en-US" sz="2400" dirty="0"/>
              <a:t>new system were not installed</a:t>
            </a:r>
          </a:p>
        </p:txBody>
      </p:sp>
    </p:spTree>
    <p:extLst>
      <p:ext uri="{BB962C8B-B14F-4D97-AF65-F5344CB8AC3E}">
        <p14:creationId xmlns:p14="http://schemas.microsoft.com/office/powerpoint/2010/main" xmlns="" val="24856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Cost-Benefit Analysis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 fontScale="92500"/>
          </a:bodyPr>
          <a:lstStyle/>
          <a:p>
            <a:r>
              <a:rPr lang="en-US" sz="3000" b="1" dirty="0" smtClean="0"/>
              <a:t>Payback Analysis</a:t>
            </a:r>
            <a:endParaRPr lang="en-US" sz="3000" b="1" dirty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process of determining how long it takes an information system to pay for itself</a:t>
            </a:r>
          </a:p>
          <a:p>
            <a:pPr lvl="1"/>
            <a:r>
              <a:rPr lang="en-US" sz="2400" dirty="0"/>
              <a:t>The time it takes to recover the system’s cost is called the payback period</a:t>
            </a:r>
          </a:p>
          <a:p>
            <a:pPr lvl="1"/>
            <a:r>
              <a:rPr lang="en-US" sz="2400" dirty="0" smtClean="0"/>
              <a:t>To </a:t>
            </a:r>
            <a:r>
              <a:rPr lang="en-US" sz="2400" dirty="0"/>
              <a:t>perform a payback </a:t>
            </a:r>
            <a:r>
              <a:rPr lang="en-US" sz="2400" dirty="0" smtClean="0"/>
              <a:t>analysis:</a:t>
            </a:r>
            <a:endParaRPr lang="en-US" sz="2400" dirty="0"/>
          </a:p>
          <a:p>
            <a:pPr lvl="2"/>
            <a:r>
              <a:rPr lang="en-US" sz="2200" dirty="0"/>
              <a:t>1. Determine the initial development cost of the </a:t>
            </a:r>
            <a:r>
              <a:rPr lang="en-US" sz="2200" dirty="0" smtClean="0"/>
              <a:t>system</a:t>
            </a:r>
            <a:endParaRPr lang="en-US" sz="2200" dirty="0"/>
          </a:p>
          <a:p>
            <a:pPr lvl="2"/>
            <a:r>
              <a:rPr lang="en-US" sz="2200" dirty="0"/>
              <a:t>2. Estimate annual benefits.</a:t>
            </a:r>
          </a:p>
          <a:p>
            <a:pPr lvl="2"/>
            <a:r>
              <a:rPr lang="en-US" sz="2200" dirty="0"/>
              <a:t>3. Determine annual operating costs.</a:t>
            </a:r>
          </a:p>
          <a:p>
            <a:pPr lvl="2"/>
            <a:r>
              <a:rPr lang="en-US" sz="2200" dirty="0"/>
              <a:t>4. Find the payback period by comparing total development and operating </a:t>
            </a:r>
            <a:r>
              <a:rPr lang="en-US" sz="2200" dirty="0" smtClean="0"/>
              <a:t>costs to </a:t>
            </a:r>
            <a:r>
              <a:rPr lang="en-US" sz="2200" dirty="0"/>
              <a:t>the accumulated value of the benefits produced by the system</a:t>
            </a:r>
            <a:endParaRPr lang="en-US" sz="9000" dirty="0"/>
          </a:p>
        </p:txBody>
      </p:sp>
    </p:spTree>
    <p:extLst>
      <p:ext uri="{BB962C8B-B14F-4D97-AF65-F5344CB8AC3E}">
        <p14:creationId xmlns:p14="http://schemas.microsoft.com/office/powerpoint/2010/main" xmlns="" val="35013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Cost-Benefit </a:t>
            </a:r>
            <a:r>
              <a:rPr lang="en-US" dirty="0" smtClean="0"/>
              <a:t>Analysis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762000" y="5181600"/>
            <a:ext cx="8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C-5 </a:t>
            </a:r>
            <a:r>
              <a:rPr lang="en-US" sz="1400" dirty="0"/>
              <a:t>The costs of a typical system vary over time. At the beginning, system </a:t>
            </a:r>
            <a:r>
              <a:rPr lang="en-US" sz="1400" dirty="0" smtClean="0"/>
              <a:t>costs are </a:t>
            </a:r>
            <a:r>
              <a:rPr lang="en-US" sz="1400" dirty="0"/>
              <a:t>high due to initial development expense. Costs then drop during systems operation</a:t>
            </a:r>
            <a:r>
              <a:rPr lang="en-US" sz="1400" dirty="0" smtClean="0"/>
              <a:t>. Maintenance </a:t>
            </a:r>
            <a:r>
              <a:rPr lang="en-US" sz="1400" dirty="0"/>
              <a:t>costs begin to increase until the system reaches the end of its economically </a:t>
            </a:r>
            <a:r>
              <a:rPr lang="en-US" sz="1400" dirty="0" smtClean="0"/>
              <a:t>useful life</a:t>
            </a:r>
            <a:r>
              <a:rPr lang="en-US" sz="1400" dirty="0"/>
              <a:t>. The area between the two dashed lines shows the economically useful life of this system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24297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840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35214"/>
            <a:ext cx="5772150" cy="5349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Cost-Benefit </a:t>
            </a:r>
            <a:r>
              <a:rPr lang="en-US" dirty="0" smtClean="0"/>
              <a:t>Analysis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52400" y="2719387"/>
            <a:ext cx="23622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C-6 </a:t>
            </a:r>
            <a:r>
              <a:rPr lang="en-US" sz="1400" dirty="0"/>
              <a:t>Benefits of an information system change over time, as shown in the upper graph. </a:t>
            </a:r>
            <a:r>
              <a:rPr lang="en-US" sz="1400" dirty="0" smtClean="0"/>
              <a:t>The lower </a:t>
            </a:r>
            <a:r>
              <a:rPr lang="en-US" sz="1400" dirty="0"/>
              <a:t>graph shows costs and benefits plotted on the same graph. The dashed line indicates the </a:t>
            </a:r>
            <a:r>
              <a:rPr lang="en-US" sz="1400" dirty="0" smtClean="0"/>
              <a:t>payback period</a:t>
            </a:r>
            <a:r>
              <a:rPr lang="en-US" sz="1400" dirty="0"/>
              <a:t>, when accumulated benefits equal accumulated costs</a:t>
            </a:r>
          </a:p>
        </p:txBody>
      </p:sp>
    </p:spTree>
    <p:extLst>
      <p:ext uri="{BB962C8B-B14F-4D97-AF65-F5344CB8AC3E}">
        <p14:creationId xmlns:p14="http://schemas.microsoft.com/office/powerpoint/2010/main" xmlns="" val="325176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Cost-Benefit </a:t>
            </a:r>
            <a:r>
              <a:rPr lang="en-US" dirty="0" smtClean="0"/>
              <a:t>Analysis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52400" y="2719387"/>
            <a:ext cx="2362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C-7 </a:t>
            </a:r>
            <a:r>
              <a:rPr lang="en-US" sz="1400" dirty="0"/>
              <a:t>Payback analysis data for two information systems proposals: Project A</a:t>
            </a:r>
          </a:p>
          <a:p>
            <a:r>
              <a:rPr lang="en-US" sz="1400" dirty="0"/>
              <a:t>and Project B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43000"/>
            <a:ext cx="629447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542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Cost-Benefit Analysis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5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Using a Spreadsheet to Compute Payback Analysis</a:t>
            </a:r>
            <a:endParaRPr lang="en-US" sz="2800" dirty="0"/>
          </a:p>
          <a:p>
            <a:pPr lvl="1"/>
            <a:r>
              <a:rPr lang="en-US" sz="2400" dirty="0"/>
              <a:t>After entering the cost and benefit data for each year, you </a:t>
            </a:r>
            <a:r>
              <a:rPr lang="en-US" sz="2400" dirty="0" smtClean="0"/>
              <a:t>need </a:t>
            </a:r>
            <a:r>
              <a:rPr lang="en-US" sz="2400" dirty="0"/>
              <a:t>a formula to display cumulative totals</a:t>
            </a:r>
            <a:r>
              <a:rPr lang="en-US" sz="2400" dirty="0" smtClean="0"/>
              <a:t>, year </a:t>
            </a:r>
            <a:r>
              <a:rPr lang="en-US" sz="2400" dirty="0"/>
              <a:t>by </a:t>
            </a:r>
            <a:r>
              <a:rPr lang="en-US" sz="2400" dirty="0" smtClean="0"/>
              <a:t>year</a:t>
            </a:r>
          </a:p>
          <a:p>
            <a:pPr lvl="2"/>
            <a:r>
              <a:rPr lang="en-US" sz="2000" dirty="0"/>
              <a:t>For example, the first year in the cumulative costs column is the same as Year 0 costs, so the formula in cell C6 is =</a:t>
            </a:r>
            <a:r>
              <a:rPr lang="en-US" sz="2000" dirty="0" smtClean="0"/>
              <a:t>B6</a:t>
            </a:r>
            <a:endParaRPr lang="en-US" sz="2000" dirty="0"/>
          </a:p>
          <a:p>
            <a:pPr lvl="2"/>
            <a:r>
              <a:rPr lang="en-US" sz="2000" dirty="0"/>
              <a:t>The cumulative cost total for the second year is Year 0 cumulative total + Year 1 costs, so the formula for cell C7 </a:t>
            </a:r>
            <a:r>
              <a:rPr lang="en-US" sz="2000" dirty="0" smtClean="0"/>
              <a:t>is =</a:t>
            </a:r>
            <a:r>
              <a:rPr lang="en-US" sz="2000" dirty="0"/>
              <a:t>C6+B7, and so on</a:t>
            </a:r>
          </a:p>
        </p:txBody>
      </p:sp>
    </p:spTree>
    <p:extLst>
      <p:ext uri="{BB962C8B-B14F-4D97-AF65-F5344CB8AC3E}">
        <p14:creationId xmlns:p14="http://schemas.microsoft.com/office/powerpoint/2010/main" xmlns="" val="11362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4944" y="1162286"/>
            <a:ext cx="4803775" cy="508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Cost-Benefit Analysis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943600" y="4495800"/>
            <a:ext cx="2819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C-8 </a:t>
            </a:r>
            <a:r>
              <a:rPr lang="en-US" sz="1400" dirty="0"/>
              <a:t>A Microsoft Excel worksheet displays payback analysis data for Project A in </a:t>
            </a:r>
            <a:r>
              <a:rPr lang="en-US" sz="1400" dirty="0" smtClean="0"/>
              <a:t>the upper </a:t>
            </a:r>
            <a:r>
              <a:rPr lang="en-US" sz="1400" dirty="0"/>
              <a:t>screen. When cumulative cost and benefit formulas are entered, the finished worksheet in the</a:t>
            </a:r>
          </a:p>
          <a:p>
            <a:r>
              <a:rPr lang="en-US" sz="1400" dirty="0"/>
              <a:t>lower screen appears.</a:t>
            </a:r>
          </a:p>
        </p:txBody>
      </p:sp>
    </p:spTree>
    <p:extLst>
      <p:ext uri="{BB962C8B-B14F-4D97-AF65-F5344CB8AC3E}">
        <p14:creationId xmlns:p14="http://schemas.microsoft.com/office/powerpoint/2010/main" xmlns="" val="235885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0620" y="1063624"/>
            <a:ext cx="4855943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Cost-Benefit Analysis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943600" y="4495800"/>
            <a:ext cx="2819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C-9 </a:t>
            </a:r>
            <a:r>
              <a:rPr lang="en-US" sz="1400" dirty="0"/>
              <a:t>Microsoft Excel can be used to show the payback period </a:t>
            </a:r>
            <a:r>
              <a:rPr lang="en-US" sz="1400" dirty="0" smtClean="0"/>
              <a:t>by creating </a:t>
            </a:r>
            <a:r>
              <a:rPr lang="en-US" sz="1400" dirty="0"/>
              <a:t>a chart of cumulative costs and benefits. Note that Project A has a shorter</a:t>
            </a:r>
          </a:p>
          <a:p>
            <a:r>
              <a:rPr lang="en-US" sz="1400" dirty="0"/>
              <a:t>payback period than Project B</a:t>
            </a:r>
          </a:p>
        </p:txBody>
      </p:sp>
    </p:spTree>
    <p:extLst>
      <p:ext uri="{BB962C8B-B14F-4D97-AF65-F5344CB8AC3E}">
        <p14:creationId xmlns:p14="http://schemas.microsoft.com/office/powerpoint/2010/main" xmlns="" val="41709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7391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Define </a:t>
            </a:r>
            <a:r>
              <a:rPr lang="en-US" sz="2400" dirty="0"/>
              <a:t>economic feasibility</a:t>
            </a:r>
          </a:p>
          <a:p>
            <a:r>
              <a:rPr lang="en-US" sz="2400" dirty="0" smtClean="0"/>
              <a:t>Classify </a:t>
            </a:r>
            <a:r>
              <a:rPr lang="en-US" sz="2400" dirty="0"/>
              <a:t>costs and benefits into </a:t>
            </a:r>
            <a:r>
              <a:rPr lang="en-US" sz="2400" dirty="0" smtClean="0"/>
              <a:t>various categories</a:t>
            </a:r>
            <a:r>
              <a:rPr lang="en-US" sz="2400" dirty="0"/>
              <a:t>, including tangible or intangible</a:t>
            </a:r>
            <a:r>
              <a:rPr lang="en-US" sz="2400" dirty="0" smtClean="0"/>
              <a:t>, direct </a:t>
            </a:r>
            <a:r>
              <a:rPr lang="en-US" sz="2400" dirty="0"/>
              <a:t>or indirect, fixed or variable, </a:t>
            </a:r>
            <a:r>
              <a:rPr lang="en-US" sz="2400" dirty="0" smtClean="0"/>
              <a:t>and developmental </a:t>
            </a:r>
            <a:r>
              <a:rPr lang="en-US" sz="2400" dirty="0"/>
              <a:t>or operational</a:t>
            </a:r>
          </a:p>
          <a:p>
            <a:r>
              <a:rPr lang="en-US" sz="2400" dirty="0" smtClean="0"/>
              <a:t>Understand </a:t>
            </a:r>
            <a:r>
              <a:rPr lang="en-US" sz="2400" dirty="0"/>
              <a:t>chargeback methods and </a:t>
            </a:r>
            <a:r>
              <a:rPr lang="en-US" sz="2400" dirty="0" smtClean="0"/>
              <a:t>how they </a:t>
            </a:r>
            <a:r>
              <a:rPr lang="en-US" sz="2400" dirty="0"/>
              <a:t>are used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85E2-4C0B-443F-A25D-E625A79689E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Cost-Benefit Analysis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5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Return on Investment Analysis</a:t>
            </a:r>
            <a:endParaRPr lang="en-US" sz="2800" dirty="0"/>
          </a:p>
          <a:p>
            <a:pPr lvl="1"/>
            <a:r>
              <a:rPr lang="en-US" sz="2400" dirty="0"/>
              <a:t>Return on investment (ROI) is a percentage rate that measures profitability by </a:t>
            </a:r>
            <a:r>
              <a:rPr lang="en-US" sz="2400" dirty="0" smtClean="0"/>
              <a:t>comparing the </a:t>
            </a:r>
            <a:r>
              <a:rPr lang="en-US" sz="2400" dirty="0"/>
              <a:t>total net benefits (the return) received from a project to the total costs (</a:t>
            </a:r>
            <a:r>
              <a:rPr lang="en-US" sz="2400" dirty="0" smtClean="0"/>
              <a:t>the investment</a:t>
            </a:r>
            <a:r>
              <a:rPr lang="en-US" sz="2400" dirty="0"/>
              <a:t>) of the </a:t>
            </a:r>
            <a:r>
              <a:rPr lang="en-US" sz="2400" dirty="0" smtClean="0"/>
              <a:t>project</a:t>
            </a:r>
          </a:p>
          <a:p>
            <a:pPr lvl="1"/>
            <a:r>
              <a:rPr lang="en-US" sz="2400" dirty="0" smtClean="0"/>
              <a:t>ROI </a:t>
            </a:r>
            <a:r>
              <a:rPr lang="en-US" sz="2400" dirty="0"/>
              <a:t>is calculated as </a:t>
            </a:r>
            <a:r>
              <a:rPr lang="en-US" sz="2400" dirty="0" smtClean="0"/>
              <a:t>follows:</a:t>
            </a:r>
            <a:endParaRPr lang="en-US" sz="2400" dirty="0"/>
          </a:p>
          <a:p>
            <a:pPr lvl="2"/>
            <a:r>
              <a:rPr lang="en-US" sz="2200" dirty="0"/>
              <a:t>ROI = (total benefits – total costs) / total costs</a:t>
            </a:r>
          </a:p>
          <a:p>
            <a:pPr lvl="1"/>
            <a:r>
              <a:rPr lang="en-US" sz="2400" dirty="0"/>
              <a:t>Return on investment analysis considers costs and benefits over a longer time </a:t>
            </a:r>
            <a:r>
              <a:rPr lang="en-US" sz="2400" dirty="0" smtClean="0"/>
              <a:t>span than </a:t>
            </a:r>
            <a:r>
              <a:rPr lang="en-US" sz="2400" dirty="0"/>
              <a:t>payback </a:t>
            </a:r>
            <a:r>
              <a:rPr lang="en-US" sz="2400" dirty="0" smtClean="0"/>
              <a:t>analysis</a:t>
            </a:r>
          </a:p>
          <a:p>
            <a:pPr lvl="1"/>
            <a:r>
              <a:rPr lang="en-US" sz="2400" dirty="0" smtClean="0"/>
              <a:t>ROI </a:t>
            </a:r>
            <a:r>
              <a:rPr lang="en-US" sz="2400" dirty="0"/>
              <a:t>calculations usually are based on total costs and </a:t>
            </a:r>
            <a:r>
              <a:rPr lang="en-US" sz="2400" dirty="0" smtClean="0"/>
              <a:t>benefits for </a:t>
            </a:r>
            <a:r>
              <a:rPr lang="en-US" sz="2400" dirty="0"/>
              <a:t>a period of five to seven years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xmlns="" val="26340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31094"/>
            <a:ext cx="7636982" cy="4788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Cost-Benefit Analysis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810000" y="6019800"/>
            <a:ext cx="4893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C-10 </a:t>
            </a:r>
            <a:r>
              <a:rPr lang="en-US" sz="1400" dirty="0"/>
              <a:t>Return on investment analysis for Project A </a:t>
            </a:r>
            <a:r>
              <a:rPr lang="en-US" sz="1400" dirty="0" smtClean="0"/>
              <a:t>and Project </a:t>
            </a:r>
            <a:r>
              <a:rPr lang="en-US" sz="1400" dirty="0"/>
              <a:t>B shown in Figure TK C-7 on page 608</a:t>
            </a:r>
          </a:p>
        </p:txBody>
      </p:sp>
    </p:spTree>
    <p:extLst>
      <p:ext uri="{BB962C8B-B14F-4D97-AF65-F5344CB8AC3E}">
        <p14:creationId xmlns:p14="http://schemas.microsoft.com/office/powerpoint/2010/main" xmlns="" val="37317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Cost-Benefit Analysis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5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Using a Spreadsheet to Compute ROI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6892089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0" y="6019800"/>
            <a:ext cx="4893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C-11 </a:t>
            </a:r>
            <a:r>
              <a:rPr lang="en-US" sz="1400" dirty="0"/>
              <a:t>Sample ROI worksheet. Notice that cell E13 contains the ROI formula</a:t>
            </a:r>
          </a:p>
        </p:txBody>
      </p:sp>
    </p:spTree>
    <p:extLst>
      <p:ext uri="{BB962C8B-B14F-4D97-AF65-F5344CB8AC3E}">
        <p14:creationId xmlns:p14="http://schemas.microsoft.com/office/powerpoint/2010/main" xmlns="" val="209283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Cost-Benefit Analysis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5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Present Value Analysis</a:t>
            </a:r>
            <a:endParaRPr lang="en-US" sz="2800" dirty="0"/>
          </a:p>
          <a:p>
            <a:pPr lvl="1"/>
            <a:r>
              <a:rPr lang="en-US" sz="2400" dirty="0" smtClean="0"/>
              <a:t>A dollar </a:t>
            </a:r>
            <a:r>
              <a:rPr lang="en-US" sz="2400" dirty="0"/>
              <a:t>you have today is worth more than a dollar you do not receive until one </a:t>
            </a:r>
            <a:r>
              <a:rPr lang="en-US" sz="2400" dirty="0" smtClean="0"/>
              <a:t>year from today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you have the dollar now, you can invest it and it will grow in </a:t>
            </a:r>
            <a:r>
              <a:rPr lang="en-US" sz="2400" dirty="0" smtClean="0"/>
              <a:t>value</a:t>
            </a:r>
          </a:p>
          <a:p>
            <a:pPr lvl="2"/>
            <a:r>
              <a:rPr lang="en-US" sz="2200" dirty="0" smtClean="0"/>
              <a:t>Would </a:t>
            </a:r>
            <a:r>
              <a:rPr lang="en-US" sz="2200" dirty="0"/>
              <a:t>you rather have $100 right now or a year from now? </a:t>
            </a:r>
            <a:endParaRPr lang="en-US" sz="2200" dirty="0" smtClean="0"/>
          </a:p>
          <a:p>
            <a:pPr lvl="2"/>
            <a:r>
              <a:rPr lang="en-US" sz="2200" dirty="0" smtClean="0"/>
              <a:t>If </a:t>
            </a:r>
            <a:r>
              <a:rPr lang="en-US" sz="2200" dirty="0"/>
              <a:t>you receive the $100 now, you can invest it in a mutual fund </a:t>
            </a:r>
            <a:r>
              <a:rPr lang="en-US" sz="2200" dirty="0" smtClean="0"/>
              <a:t>that </a:t>
            </a:r>
            <a:r>
              <a:rPr lang="en-US" sz="2400" dirty="0" smtClean="0"/>
              <a:t>has </a:t>
            </a:r>
            <a:r>
              <a:rPr lang="en-US" sz="2400" dirty="0"/>
              <a:t>an annual return of 8%. One year from now, you will have $108 instead of $100</a:t>
            </a:r>
            <a:endParaRPr lang="en-US" sz="9200" dirty="0"/>
          </a:p>
        </p:txBody>
      </p:sp>
    </p:spTree>
    <p:extLst>
      <p:ext uri="{BB962C8B-B14F-4D97-AF65-F5344CB8AC3E}">
        <p14:creationId xmlns:p14="http://schemas.microsoft.com/office/powerpoint/2010/main" xmlns="" val="128145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Cost-Benefit Analysis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5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Present Value Analysis (Cont.)</a:t>
            </a:r>
            <a:endParaRPr lang="en-US" sz="2800" dirty="0"/>
          </a:p>
          <a:p>
            <a:pPr lvl="1"/>
            <a:r>
              <a:rPr lang="en-US" sz="2400" dirty="0"/>
              <a:t>You might decide to approach ROI from a different </a:t>
            </a:r>
            <a:r>
              <a:rPr lang="en-US" sz="2400" dirty="0" smtClean="0"/>
              <a:t>direction</a:t>
            </a:r>
          </a:p>
          <a:p>
            <a:pPr lvl="2"/>
            <a:r>
              <a:rPr lang="en-US" sz="2200" dirty="0" smtClean="0"/>
              <a:t>For </a:t>
            </a:r>
            <a:r>
              <a:rPr lang="en-US" sz="2200" dirty="0"/>
              <a:t>example, </a:t>
            </a:r>
            <a:r>
              <a:rPr lang="en-US" sz="2200" dirty="0" smtClean="0"/>
              <a:t>instead </a:t>
            </a:r>
            <a:r>
              <a:rPr lang="en-US" sz="2400" dirty="0" smtClean="0"/>
              <a:t>of </a:t>
            </a:r>
            <a:r>
              <a:rPr lang="en-US" sz="2400" dirty="0"/>
              <a:t>asking, “How much will my $100 be worth a year from now?” you can ask, “</a:t>
            </a:r>
            <a:r>
              <a:rPr lang="en-US" sz="2400" dirty="0" smtClean="0"/>
              <a:t>How much </a:t>
            </a:r>
            <a:r>
              <a:rPr lang="en-US" sz="2400" dirty="0"/>
              <a:t>do I need to invest today, at 8%, in order to have $100 a year from now?” </a:t>
            </a:r>
            <a:endParaRPr lang="en-US" sz="2400" dirty="0" smtClean="0"/>
          </a:p>
          <a:p>
            <a:pPr lvl="2"/>
            <a:r>
              <a:rPr lang="en-US" sz="2400" dirty="0" smtClean="0"/>
              <a:t>This </a:t>
            </a:r>
            <a:r>
              <a:rPr lang="en-US" sz="2400" dirty="0"/>
              <a:t>concept is known as the time value of </a:t>
            </a:r>
            <a:r>
              <a:rPr lang="en-US" sz="2400" dirty="0" smtClean="0"/>
              <a:t>money</a:t>
            </a:r>
          </a:p>
          <a:p>
            <a:pPr lvl="3"/>
            <a:r>
              <a:rPr lang="en-US" sz="2000" dirty="0"/>
              <a:t>The present value of a future dollar is the amount of money that, when </a:t>
            </a:r>
            <a:r>
              <a:rPr lang="en-US" sz="2000" dirty="0" smtClean="0"/>
              <a:t>invested today </a:t>
            </a:r>
            <a:r>
              <a:rPr lang="en-US" sz="2000" dirty="0"/>
              <a:t>at a specified interest rate, grows to exactly one dollar at a certain point </a:t>
            </a:r>
            <a:r>
              <a:rPr lang="en-US" sz="2000" dirty="0" smtClean="0"/>
              <a:t>in the </a:t>
            </a:r>
            <a:r>
              <a:rPr lang="en-US" sz="2000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xmlns="" val="283244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Cost-Benefit Analysis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524000" y="5316415"/>
            <a:ext cx="73865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C-12 </a:t>
            </a:r>
            <a:r>
              <a:rPr lang="en-US" sz="1400" dirty="0"/>
              <a:t>Portion of a present value table showing </a:t>
            </a:r>
            <a:r>
              <a:rPr lang="en-US" sz="1400" dirty="0" smtClean="0"/>
              <a:t>adjustment factors </a:t>
            </a:r>
            <a:r>
              <a:rPr lang="en-US" sz="1400" dirty="0"/>
              <a:t>for various time periods and discount rates. Values in the table </a:t>
            </a:r>
            <a:r>
              <a:rPr lang="en-US" sz="1400" dirty="0" smtClean="0"/>
              <a:t>are calculated </a:t>
            </a:r>
            <a:r>
              <a:rPr lang="en-US" sz="1400" dirty="0"/>
              <a:t>using the formula shown in the text. Notice how the </a:t>
            </a:r>
            <a:r>
              <a:rPr lang="en-US" sz="1400" dirty="0" smtClean="0"/>
              <a:t>factors decrease </a:t>
            </a:r>
            <a:r>
              <a:rPr lang="en-US" sz="1400" dirty="0"/>
              <a:t>as time and percentages increase.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174" y="1600200"/>
            <a:ext cx="867341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6906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06181"/>
            <a:ext cx="5867400" cy="5177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Cost-Benefit Analysis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28600" y="4316849"/>
            <a:ext cx="3048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C-13 </a:t>
            </a:r>
            <a:r>
              <a:rPr lang="en-US" sz="1400" dirty="0"/>
              <a:t>The CCH Business Owner’s Toolkit offers a small business guide, and a</a:t>
            </a:r>
          </a:p>
          <a:p>
            <a:r>
              <a:rPr lang="en-US" sz="1400" dirty="0"/>
              <a:t>wide range of financial tools, including this present value table</a:t>
            </a:r>
          </a:p>
        </p:txBody>
      </p:sp>
    </p:spTree>
    <p:extLst>
      <p:ext uri="{BB962C8B-B14F-4D97-AF65-F5344CB8AC3E}">
        <p14:creationId xmlns:p14="http://schemas.microsoft.com/office/powerpoint/2010/main" xmlns="" val="243453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6781800" cy="553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Cost-Benefit Analysis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7086600" y="4038600"/>
            <a:ext cx="1828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C-14 </a:t>
            </a:r>
            <a:r>
              <a:rPr lang="en-US" sz="1400" dirty="0"/>
              <a:t>Net present value analysis for Project A and Project B. The tables use discount </a:t>
            </a:r>
            <a:r>
              <a:rPr lang="en-US" sz="1400" dirty="0" smtClean="0"/>
              <a:t>factors from </a:t>
            </a:r>
            <a:r>
              <a:rPr lang="en-US" sz="1400" dirty="0"/>
              <a:t>external sources, such as the CCH site shown in Figure TK C-13 on the previous page</a:t>
            </a:r>
          </a:p>
        </p:txBody>
      </p:sp>
    </p:spTree>
    <p:extLst>
      <p:ext uri="{BB962C8B-B14F-4D97-AF65-F5344CB8AC3E}">
        <p14:creationId xmlns:p14="http://schemas.microsoft.com/office/powerpoint/2010/main" xmlns="" val="410683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Cost-Benefit Analysis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5" name="Text Placeholder 2"/>
          <p:cNvSpPr>
            <a:spLocks noGrp="1"/>
          </p:cNvSpPr>
          <p:nvPr>
            <p:ph idx="4294967295"/>
          </p:nvPr>
        </p:nvSpPr>
        <p:spPr>
          <a:xfrm>
            <a:off x="5105400" y="1295400"/>
            <a:ext cx="35814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Using a Spreadsheet to Calculate Present Value</a:t>
            </a:r>
            <a:endParaRPr lang="en-US" sz="2800" dirty="0"/>
          </a:p>
          <a:p>
            <a:pPr lvl="1"/>
            <a:r>
              <a:rPr lang="en-US" sz="2400" dirty="0" smtClean="0"/>
              <a:t>Using External Factors</a:t>
            </a:r>
          </a:p>
          <a:p>
            <a:pPr lvl="1"/>
            <a:r>
              <a:rPr lang="en-US" sz="2400" dirty="0" smtClean="0"/>
              <a:t>NPV Formula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105400" y="4343400"/>
            <a:ext cx="3505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C-15 </a:t>
            </a:r>
            <a:r>
              <a:rPr lang="en-US" sz="1400" dirty="0"/>
              <a:t>The top screen shows how to use discount factors to calculate present value in </a:t>
            </a:r>
            <a:r>
              <a:rPr lang="en-US" sz="1400" dirty="0" smtClean="0"/>
              <a:t>a Microsoft </a:t>
            </a:r>
            <a:r>
              <a:rPr lang="en-US" sz="1400" dirty="0"/>
              <a:t>Excel spreadsheet. In this case, the present value of benefits is $79,160. The bottom screen </a:t>
            </a:r>
            <a:r>
              <a:rPr lang="en-US" sz="1400" dirty="0" smtClean="0"/>
              <a:t>shows an </a:t>
            </a:r>
            <a:r>
              <a:rPr lang="en-US" sz="1400" dirty="0"/>
              <a:t>example of the NPV function, which is a menu-driven formula that is built into Excel. The slight </a:t>
            </a:r>
            <a:r>
              <a:rPr lang="en-US" sz="1400" dirty="0" smtClean="0"/>
              <a:t>difference between </a:t>
            </a:r>
            <a:r>
              <a:rPr lang="en-US" sz="1400" dirty="0"/>
              <a:t>the values is because Excel uses more decimal places.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72308"/>
            <a:ext cx="468086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222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F6CA3-9192-46C9-AAD1-2E4D59A9260C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Toolkit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685800" y="1481138"/>
            <a:ext cx="8153400" cy="4995862"/>
          </a:xfrm>
        </p:spPr>
        <p:txBody>
          <a:bodyPr rtlCol="0">
            <a:normAutofit/>
          </a:bodyPr>
          <a:lstStyle/>
          <a:p>
            <a:r>
              <a:rPr lang="en-US" sz="2400" dirty="0"/>
              <a:t>As a systems analyst, you must be concerned with economic feasibility throughout </a:t>
            </a:r>
            <a:r>
              <a:rPr lang="en-US" sz="2400" dirty="0" smtClean="0"/>
              <a:t>the SDLC</a:t>
            </a:r>
            <a:r>
              <a:rPr lang="en-US" sz="2400" dirty="0"/>
              <a:t>, and especially during the systems planning and systems analysis </a:t>
            </a:r>
            <a:r>
              <a:rPr lang="en-US" sz="2400" dirty="0" smtClean="0"/>
              <a:t>phases</a:t>
            </a:r>
          </a:p>
          <a:p>
            <a:r>
              <a:rPr lang="en-US" sz="2400" dirty="0"/>
              <a:t>You must classify project costs as tangible or intangible, direct or indirect, fixed </a:t>
            </a:r>
            <a:r>
              <a:rPr lang="en-US" sz="2400" dirty="0" smtClean="0"/>
              <a:t>or variable</a:t>
            </a:r>
            <a:r>
              <a:rPr lang="en-US" sz="2400" dirty="0"/>
              <a:t>, and developmental or </a:t>
            </a:r>
            <a:r>
              <a:rPr lang="en-US" sz="2400" dirty="0" smtClean="0"/>
              <a:t>operational</a:t>
            </a:r>
          </a:p>
          <a:p>
            <a:r>
              <a:rPr lang="en-US" sz="2400" dirty="0"/>
              <a:t>Common chargeback approaches are no charge, a </a:t>
            </a:r>
            <a:r>
              <a:rPr lang="en-US" sz="2400" dirty="0" smtClean="0"/>
              <a:t>fixed charge</a:t>
            </a:r>
            <a:r>
              <a:rPr lang="en-US" sz="2400" dirty="0"/>
              <a:t>, a variable charge based on resource usage, or a variable charge based </a:t>
            </a:r>
            <a:r>
              <a:rPr lang="en-US" sz="2400" dirty="0" smtClean="0"/>
              <a:t>on volume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5148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 </a:t>
            </a:r>
            <a:r>
              <a:rPr lang="en-US" sz="2400" dirty="0"/>
              <a:t>payback analysis to calculate the </a:t>
            </a:r>
            <a:r>
              <a:rPr lang="en-US" sz="2400" dirty="0" smtClean="0"/>
              <a:t>length of </a:t>
            </a:r>
            <a:r>
              <a:rPr lang="en-US" sz="2400" dirty="0"/>
              <a:t>time that it takes for a project to pay </a:t>
            </a:r>
            <a:r>
              <a:rPr lang="en-US" sz="2400" dirty="0" smtClean="0"/>
              <a:t>for itself</a:t>
            </a:r>
            <a:endParaRPr lang="en-US" sz="2400" dirty="0"/>
          </a:p>
          <a:p>
            <a:r>
              <a:rPr lang="en-US" sz="2400" dirty="0" smtClean="0"/>
              <a:t>Use </a:t>
            </a:r>
            <a:r>
              <a:rPr lang="en-US" sz="2400" dirty="0"/>
              <a:t>return on investment analysis to </a:t>
            </a:r>
            <a:r>
              <a:rPr lang="en-US" sz="2400" dirty="0" smtClean="0"/>
              <a:t>measure a </a:t>
            </a:r>
            <a:r>
              <a:rPr lang="en-US" sz="2400" dirty="0"/>
              <a:t>project’s profitability</a:t>
            </a:r>
          </a:p>
          <a:p>
            <a:r>
              <a:rPr lang="en-US" sz="2400" dirty="0" smtClean="0"/>
              <a:t>Use </a:t>
            </a:r>
            <a:r>
              <a:rPr lang="en-US" sz="2400" dirty="0"/>
              <a:t>present value analysis to determine </a:t>
            </a:r>
            <a:r>
              <a:rPr lang="en-US" sz="2400" dirty="0" smtClean="0"/>
              <a:t>the value </a:t>
            </a:r>
            <a:r>
              <a:rPr lang="en-US" sz="2400" dirty="0"/>
              <a:t>of a future project measured in </a:t>
            </a:r>
            <a:r>
              <a:rPr lang="en-US" sz="2400" dirty="0" smtClean="0"/>
              <a:t>current dollars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85E2-4C0B-443F-A25D-E625A79689EE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116420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4525963"/>
          </a:xfrm>
        </p:spPr>
        <p:txBody>
          <a:bodyPr rtlCol="0">
            <a:no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lassify </a:t>
            </a:r>
            <a:r>
              <a:rPr lang="en-US" sz="2400" dirty="0"/>
              <a:t>system </a:t>
            </a:r>
            <a:r>
              <a:rPr lang="en-US" sz="2400" dirty="0" smtClean="0"/>
              <a:t>benefits as </a:t>
            </a:r>
            <a:r>
              <a:rPr lang="en-US" sz="2400" dirty="0"/>
              <a:t>tangible or intangible, fixed or variable, </a:t>
            </a:r>
            <a:r>
              <a:rPr lang="en-US" sz="2400" dirty="0" smtClean="0"/>
              <a:t>direct </a:t>
            </a:r>
            <a:r>
              <a:rPr lang="en-US" sz="2400" dirty="0"/>
              <a:t>or </a:t>
            </a:r>
            <a:r>
              <a:rPr lang="en-US" sz="2400" dirty="0" smtClean="0"/>
              <a:t>indirect, and positive or cost-avoidance</a:t>
            </a:r>
          </a:p>
          <a:p>
            <a:r>
              <a:rPr lang="en-US" sz="2400" dirty="0"/>
              <a:t>Cost-benefit analysis involves three common approaches: payback analysis, </a:t>
            </a:r>
            <a:r>
              <a:rPr lang="en-US" sz="2400" dirty="0" smtClean="0"/>
              <a:t>return on </a:t>
            </a:r>
            <a:r>
              <a:rPr lang="en-US" sz="2400" dirty="0"/>
              <a:t>investment (ROI) analysis, and present value </a:t>
            </a:r>
            <a:r>
              <a:rPr lang="en-US" sz="2400" dirty="0" smtClean="0"/>
              <a:t>analysis</a:t>
            </a:r>
          </a:p>
          <a:p>
            <a:r>
              <a:rPr lang="en-US" sz="2400" dirty="0"/>
              <a:t>Payback analysis determines the time it takes for a system to pay for itself, </a:t>
            </a:r>
            <a:r>
              <a:rPr lang="en-US" sz="2400" dirty="0" smtClean="0"/>
              <a:t>which is </a:t>
            </a:r>
            <a:r>
              <a:rPr lang="en-US" sz="2400" dirty="0"/>
              <a:t>called the payback </a:t>
            </a:r>
            <a:r>
              <a:rPr lang="en-US" sz="2400" dirty="0" smtClean="0"/>
              <a:t>period</a:t>
            </a:r>
          </a:p>
          <a:p>
            <a:r>
              <a:rPr lang="en-US" sz="2400" dirty="0"/>
              <a:t>Return on investment (ROI) analysis measures a system by comparing total </a:t>
            </a:r>
            <a:r>
              <a:rPr lang="en-US" sz="2400" dirty="0" smtClean="0"/>
              <a:t>net benefits </a:t>
            </a:r>
            <a:r>
              <a:rPr lang="en-US" sz="2400" dirty="0"/>
              <a:t>(the return) to total costs (the investment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37045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4525963"/>
          </a:xfrm>
        </p:spPr>
        <p:txBody>
          <a:bodyPr rtlCol="0">
            <a:noAutofit/>
          </a:bodyPr>
          <a:lstStyle/>
          <a:p>
            <a:r>
              <a:rPr lang="en-US" sz="2400" dirty="0"/>
              <a:t>Present value analysis adjusts the value of future costs and benefits to account </a:t>
            </a:r>
            <a:r>
              <a:rPr lang="en-US" sz="2400" dirty="0" smtClean="0"/>
              <a:t>for the </a:t>
            </a:r>
            <a:r>
              <a:rPr lang="en-US" sz="2400" dirty="0"/>
              <a:t>time value of </a:t>
            </a:r>
            <a:r>
              <a:rPr lang="en-US" sz="2400" dirty="0" smtClean="0"/>
              <a:t>money</a:t>
            </a:r>
          </a:p>
          <a:p>
            <a:r>
              <a:rPr lang="en-US" sz="2400" dirty="0"/>
              <a:t>Present value </a:t>
            </a:r>
            <a:r>
              <a:rPr lang="en-US" sz="2400" dirty="0" smtClean="0"/>
              <a:t>analysis uses </a:t>
            </a:r>
            <a:r>
              <a:rPr lang="en-US" sz="2400" dirty="0"/>
              <a:t>mathematical factors that you can derive or look up in published </a:t>
            </a:r>
            <a:r>
              <a:rPr lang="en-US" sz="2400" dirty="0" smtClean="0"/>
              <a:t>tables</a:t>
            </a:r>
          </a:p>
          <a:p>
            <a:r>
              <a:rPr lang="en-US" sz="2400" dirty="0"/>
              <a:t>Many companies use </a:t>
            </a:r>
            <a:r>
              <a:rPr lang="en-US" sz="2400" dirty="0" smtClean="0"/>
              <a:t>present value </a:t>
            </a:r>
            <a:r>
              <a:rPr lang="en-US" sz="2400" dirty="0"/>
              <a:t>analysis to evaluate and rank projects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17560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Describing Costs and Benefits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800" dirty="0"/>
              <a:t>As a systems analyst, you must review a project’s costs and benefits at the end of </a:t>
            </a:r>
            <a:r>
              <a:rPr lang="en-US" sz="2800" dirty="0" smtClean="0"/>
              <a:t>each SDLC </a:t>
            </a:r>
            <a:r>
              <a:rPr lang="en-US" sz="2800" dirty="0"/>
              <a:t>phase so management can decide whether or not to continue the </a:t>
            </a:r>
            <a:r>
              <a:rPr lang="en-US" sz="2800" dirty="0" smtClean="0"/>
              <a:t>project</a:t>
            </a:r>
            <a:endParaRPr lang="en-US" sz="2800" dirty="0"/>
          </a:p>
          <a:p>
            <a:r>
              <a:rPr lang="en-US" sz="2800" dirty="0"/>
              <a:t>Before you can use the economic analysis tools described in this section of the Toolkit</a:t>
            </a:r>
            <a:r>
              <a:rPr lang="en-US" sz="2800" dirty="0" smtClean="0"/>
              <a:t>, you </a:t>
            </a:r>
            <a:r>
              <a:rPr lang="en-US" sz="2800" dirty="0"/>
              <a:t>must learn how to identify and classify all costs and benefits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Describing Costs and </a:t>
            </a:r>
            <a:r>
              <a:rPr lang="en-US" dirty="0" smtClean="0"/>
              <a:t>Benefits 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4294967295"/>
          </p:nvPr>
        </p:nvSpPr>
        <p:spPr>
          <a:xfrm>
            <a:off x="304800" y="1371600"/>
            <a:ext cx="83820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Cost Classifications</a:t>
            </a:r>
          </a:p>
          <a:p>
            <a:pPr lvl="1"/>
            <a:r>
              <a:rPr lang="en-US" sz="2400" dirty="0" smtClean="0"/>
              <a:t>Costs can be </a:t>
            </a:r>
            <a:r>
              <a:rPr lang="en-US" sz="2400" dirty="0"/>
              <a:t>classified as tangible or intangible, direct or indirect, fixed or variable, and developmental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or </a:t>
            </a:r>
            <a:r>
              <a:rPr lang="en-US" sz="2400" dirty="0"/>
              <a:t>operational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885360"/>
            <a:ext cx="5372894" cy="3274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735494" y="6096000"/>
            <a:ext cx="5332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C-3 </a:t>
            </a:r>
            <a:r>
              <a:rPr lang="en-US" sz="1400" dirty="0"/>
              <a:t>HP invites visitors to try a free </a:t>
            </a:r>
            <a:r>
              <a:rPr lang="en-US" sz="1400" i="1" dirty="0"/>
              <a:t>TCO Challenge </a:t>
            </a:r>
            <a:r>
              <a:rPr lang="en-US" sz="1400" dirty="0"/>
              <a:t>in order to improve TCO and return </a:t>
            </a:r>
            <a:r>
              <a:rPr lang="en-US" sz="1400" dirty="0" smtClean="0"/>
              <a:t>on investment </a:t>
            </a:r>
            <a:r>
              <a:rPr lang="en-US" sz="1400" dirty="0"/>
              <a:t>(ROI)</a:t>
            </a:r>
          </a:p>
        </p:txBody>
      </p:sp>
    </p:spTree>
    <p:extLst>
      <p:ext uri="{BB962C8B-B14F-4D97-AF65-F5344CB8AC3E}">
        <p14:creationId xmlns:p14="http://schemas.microsoft.com/office/powerpoint/2010/main" xmlns="" val="36347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Describing Costs and Benefits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idx="4294967295"/>
          </p:nvPr>
        </p:nvSpPr>
        <p:spPr>
          <a:xfrm>
            <a:off x="304800" y="1524000"/>
            <a:ext cx="83820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Tangible</a:t>
            </a:r>
          </a:p>
          <a:p>
            <a:pPr lvl="1"/>
            <a:r>
              <a:rPr lang="en-US" sz="2200" dirty="0"/>
              <a:t>C</a:t>
            </a:r>
            <a:r>
              <a:rPr lang="en-US" sz="2200" dirty="0" smtClean="0"/>
              <a:t>osts </a:t>
            </a:r>
            <a:r>
              <a:rPr lang="en-US" sz="2200" dirty="0"/>
              <a:t>for which you can assign </a:t>
            </a:r>
            <a:r>
              <a:rPr lang="en-US" sz="2200" dirty="0" smtClean="0"/>
              <a:t>a specific </a:t>
            </a:r>
            <a:r>
              <a:rPr lang="en-US" sz="2200" dirty="0"/>
              <a:t>dollar </a:t>
            </a:r>
            <a:r>
              <a:rPr lang="en-US" sz="2200" dirty="0" smtClean="0"/>
              <a:t>value</a:t>
            </a:r>
          </a:p>
          <a:p>
            <a:pPr lvl="2"/>
            <a:r>
              <a:rPr lang="en-US" sz="2200" dirty="0"/>
              <a:t>Examples </a:t>
            </a:r>
            <a:r>
              <a:rPr lang="en-US" sz="2200" dirty="0" smtClean="0"/>
              <a:t>include </a:t>
            </a:r>
            <a:r>
              <a:rPr lang="en-US" sz="2200" dirty="0"/>
              <a:t>employee salaries, </a:t>
            </a:r>
            <a:r>
              <a:rPr lang="en-US" sz="2200" dirty="0" smtClean="0"/>
              <a:t>hardware and </a:t>
            </a:r>
            <a:r>
              <a:rPr lang="en-US" sz="2200" dirty="0"/>
              <a:t>software purchases, and office supplies</a:t>
            </a:r>
            <a:endParaRPr lang="en-US" sz="4800" dirty="0" smtClean="0"/>
          </a:p>
          <a:p>
            <a:r>
              <a:rPr lang="en-US" sz="2800" dirty="0" smtClean="0"/>
              <a:t>Intangible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osts </a:t>
            </a:r>
            <a:r>
              <a:rPr lang="en-US" sz="2400" dirty="0"/>
              <a:t>whose dollar value cannot be calculated </a:t>
            </a:r>
            <a:r>
              <a:rPr lang="en-US" sz="2400" dirty="0" smtClean="0"/>
              <a:t>easily</a:t>
            </a:r>
            <a:endParaRPr lang="en-US" sz="2400" dirty="0"/>
          </a:p>
          <a:p>
            <a:pPr lvl="2"/>
            <a:r>
              <a:rPr lang="en-US" sz="2200" dirty="0" smtClean="0"/>
              <a:t>Examples are the </a:t>
            </a:r>
            <a:r>
              <a:rPr lang="en-US" sz="2200" dirty="0"/>
              <a:t>cost of customer </a:t>
            </a:r>
            <a:r>
              <a:rPr lang="en-US" sz="2200" dirty="0" smtClean="0"/>
              <a:t>dissatisfaction, or lower </a:t>
            </a:r>
            <a:r>
              <a:rPr lang="en-US" sz="2200" dirty="0"/>
              <a:t>employee </a:t>
            </a:r>
            <a:r>
              <a:rPr lang="en-US" sz="2200" dirty="0" smtClean="0"/>
              <a:t>morale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174841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Describing Costs and Benefits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idx="4294967295"/>
          </p:nvPr>
        </p:nvSpPr>
        <p:spPr>
          <a:xfrm>
            <a:off x="304800" y="1219200"/>
            <a:ext cx="83820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Direct Costs</a:t>
            </a:r>
          </a:p>
          <a:p>
            <a:pPr lvl="1"/>
            <a:r>
              <a:rPr lang="en-US" sz="2400" dirty="0" smtClean="0"/>
              <a:t>Costs </a:t>
            </a:r>
            <a:r>
              <a:rPr lang="en-US" sz="2400" dirty="0"/>
              <a:t>that can be associated with the development of a </a:t>
            </a:r>
            <a:r>
              <a:rPr lang="en-US" sz="2400" dirty="0" smtClean="0"/>
              <a:t>specific system</a:t>
            </a:r>
          </a:p>
          <a:p>
            <a:pPr lvl="2"/>
            <a:r>
              <a:rPr lang="en-US" sz="2200" dirty="0" smtClean="0"/>
              <a:t>Examples include </a:t>
            </a:r>
            <a:r>
              <a:rPr lang="en-US" sz="2200" dirty="0"/>
              <a:t>the salaries of project team members </a:t>
            </a:r>
            <a:r>
              <a:rPr lang="en-US" sz="2200" dirty="0" smtClean="0"/>
              <a:t>and </a:t>
            </a:r>
            <a:r>
              <a:rPr lang="en-US" sz="2400" dirty="0" smtClean="0"/>
              <a:t>the </a:t>
            </a:r>
            <a:r>
              <a:rPr lang="en-US" sz="2400" dirty="0"/>
              <a:t>purchase of hardware that is used only for the new system</a:t>
            </a:r>
            <a:endParaRPr lang="en-US" sz="5000" dirty="0"/>
          </a:p>
          <a:p>
            <a:r>
              <a:rPr lang="en-US" sz="2800" dirty="0" smtClean="0"/>
              <a:t>Indirect Costs</a:t>
            </a:r>
          </a:p>
          <a:p>
            <a:pPr lvl="1"/>
            <a:r>
              <a:rPr lang="en-US" sz="2400" dirty="0"/>
              <a:t>Also called overhead expenses - cannot be attributed to the development of a particular information system</a:t>
            </a:r>
          </a:p>
          <a:p>
            <a:pPr lvl="2"/>
            <a:r>
              <a:rPr lang="en-US" sz="2200" dirty="0"/>
              <a:t>Examples are the salaries of network administrators, copy machine rentals, and insurance expenses</a:t>
            </a:r>
          </a:p>
        </p:txBody>
      </p:sp>
    </p:spTree>
    <p:extLst>
      <p:ext uri="{BB962C8B-B14F-4D97-AF65-F5344CB8AC3E}">
        <p14:creationId xmlns:p14="http://schemas.microsoft.com/office/powerpoint/2010/main" xmlns="" val="31658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Describing Costs and Benefits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idx="4294967295"/>
          </p:nvPr>
        </p:nvSpPr>
        <p:spPr>
          <a:xfrm>
            <a:off x="304800" y="1219200"/>
            <a:ext cx="8382000" cy="50292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Fixed Costs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osts </a:t>
            </a:r>
            <a:r>
              <a:rPr lang="en-US" sz="2400" dirty="0"/>
              <a:t>that are relatively constant and do not depend on a level </a:t>
            </a:r>
            <a:r>
              <a:rPr lang="en-US" sz="2400" dirty="0" smtClean="0"/>
              <a:t>of activity </a:t>
            </a:r>
            <a:r>
              <a:rPr lang="en-US" sz="2400" dirty="0"/>
              <a:t>or </a:t>
            </a:r>
            <a:r>
              <a:rPr lang="en-US" sz="2400" dirty="0" smtClean="0"/>
              <a:t>effort</a:t>
            </a:r>
          </a:p>
          <a:p>
            <a:pPr lvl="2"/>
            <a:r>
              <a:rPr lang="en-US" sz="2200" dirty="0" smtClean="0"/>
              <a:t>Examples are </a:t>
            </a:r>
            <a:r>
              <a:rPr lang="en-US" sz="2200" dirty="0"/>
              <a:t>salaries and </a:t>
            </a:r>
            <a:r>
              <a:rPr lang="en-US" sz="2200" dirty="0" smtClean="0"/>
              <a:t>hardware </a:t>
            </a:r>
            <a:r>
              <a:rPr lang="en-US" sz="2400" dirty="0" smtClean="0"/>
              <a:t>rental </a:t>
            </a:r>
            <a:r>
              <a:rPr lang="en-US" sz="2400" dirty="0"/>
              <a:t>charges</a:t>
            </a:r>
            <a:r>
              <a:rPr lang="en-US" sz="2400" dirty="0" smtClean="0"/>
              <a:t>.</a:t>
            </a:r>
          </a:p>
          <a:p>
            <a:r>
              <a:rPr lang="en-US" sz="3000" dirty="0"/>
              <a:t>Variable costs </a:t>
            </a:r>
            <a:endParaRPr lang="en-US" sz="3000" dirty="0" smtClean="0"/>
          </a:p>
          <a:p>
            <a:pPr lvl="1"/>
            <a:r>
              <a:rPr lang="en-US" sz="2400" dirty="0" smtClean="0"/>
              <a:t>Costs </a:t>
            </a:r>
            <a:r>
              <a:rPr lang="en-US" sz="2400" dirty="0"/>
              <a:t>that vary depending on the level of </a:t>
            </a:r>
            <a:r>
              <a:rPr lang="en-US" sz="2400" dirty="0" smtClean="0"/>
              <a:t>activity</a:t>
            </a:r>
            <a:endParaRPr lang="en-US" sz="2400" dirty="0"/>
          </a:p>
          <a:p>
            <a:pPr lvl="2"/>
            <a:r>
              <a:rPr lang="en-US" sz="2200" dirty="0" smtClean="0"/>
              <a:t>Examples are the </a:t>
            </a:r>
            <a:r>
              <a:rPr lang="en-US" sz="2200" dirty="0"/>
              <a:t>costs of printer paper, supplies, and telephone </a:t>
            </a:r>
            <a:r>
              <a:rPr lang="en-US" sz="2200" dirty="0" smtClean="0"/>
              <a:t>charges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328726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Describing Costs and Benefits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idx="4294967295"/>
          </p:nvPr>
        </p:nvSpPr>
        <p:spPr>
          <a:xfrm>
            <a:off x="304800" y="1219200"/>
            <a:ext cx="8382000" cy="5029200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Developmental Costs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osts that are </a:t>
            </a:r>
            <a:r>
              <a:rPr lang="en-US" sz="2400" dirty="0"/>
              <a:t>incurred only once, at the time the system is developed </a:t>
            </a:r>
            <a:r>
              <a:rPr lang="en-US" sz="2400" dirty="0" smtClean="0"/>
              <a:t>or acquired</a:t>
            </a:r>
            <a:endParaRPr lang="en-US" sz="2400" dirty="0"/>
          </a:p>
          <a:p>
            <a:pPr lvl="2"/>
            <a:r>
              <a:rPr lang="en-US" sz="2400" dirty="0"/>
              <a:t>Examples include salaries of people involved in systems development, software purchases, initial user training, and the purchase of necessary hardware </a:t>
            </a:r>
            <a:r>
              <a:rPr lang="en-US" sz="2400" dirty="0" smtClean="0"/>
              <a:t>or furniture</a:t>
            </a:r>
          </a:p>
          <a:p>
            <a:r>
              <a:rPr lang="en-US" sz="3000" dirty="0" smtClean="0"/>
              <a:t>Operational </a:t>
            </a:r>
            <a:r>
              <a:rPr lang="en-US" sz="3000" dirty="0"/>
              <a:t>costs </a:t>
            </a:r>
            <a:endParaRPr lang="en-US" sz="3000" dirty="0" smtClean="0"/>
          </a:p>
          <a:p>
            <a:pPr lvl="1"/>
            <a:r>
              <a:rPr lang="en-US" sz="2600" dirty="0" smtClean="0"/>
              <a:t>Costs incurred </a:t>
            </a:r>
            <a:r>
              <a:rPr lang="en-US" sz="2600" dirty="0"/>
              <a:t>after the system is implemented and </a:t>
            </a:r>
            <a:r>
              <a:rPr lang="en-US" sz="2600" dirty="0" smtClean="0"/>
              <a:t>continue </a:t>
            </a:r>
            <a:r>
              <a:rPr lang="en-US" sz="2400" dirty="0" smtClean="0"/>
              <a:t>while </a:t>
            </a:r>
            <a:r>
              <a:rPr lang="en-US" sz="2400" dirty="0"/>
              <a:t>the system is in </a:t>
            </a:r>
            <a:r>
              <a:rPr lang="en-US" sz="2400" dirty="0" smtClean="0"/>
              <a:t>use</a:t>
            </a:r>
          </a:p>
          <a:p>
            <a:pPr lvl="2"/>
            <a:r>
              <a:rPr lang="en-US" sz="2400" dirty="0"/>
              <a:t>Examples include system maintenance, ongoing training, annual software license fees, and communications expense</a:t>
            </a:r>
          </a:p>
        </p:txBody>
      </p:sp>
    </p:spTree>
    <p:extLst>
      <p:ext uri="{BB962C8B-B14F-4D97-AF65-F5344CB8AC3E}">
        <p14:creationId xmlns:p14="http://schemas.microsoft.com/office/powerpoint/2010/main" xmlns="" val="176604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3449</TotalTime>
  <Words>1952</Words>
  <Application>Microsoft Office PowerPoint</Application>
  <PresentationFormat>On-screen Show (4:3)</PresentationFormat>
  <Paragraphs>201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Concourse</vt:lpstr>
      <vt:lpstr>Systems Analysis and Design  10th Edition</vt:lpstr>
      <vt:lpstr>Chapter Objectives </vt:lpstr>
      <vt:lpstr>Chapter Objectives </vt:lpstr>
      <vt:lpstr>Describing Costs and Benefits</vt:lpstr>
      <vt:lpstr>Describing Costs and Benefits (Cont.)</vt:lpstr>
      <vt:lpstr>Describing Costs and Benefits (Cont.)</vt:lpstr>
      <vt:lpstr>Describing Costs and Benefits (Cont.)</vt:lpstr>
      <vt:lpstr>Describing Costs and Benefits (Cont.)</vt:lpstr>
      <vt:lpstr>Describing Costs and Benefits (Cont.)</vt:lpstr>
      <vt:lpstr>Describing Costs and Benefits (Cont.)</vt:lpstr>
      <vt:lpstr>Describing Costs and Benefits (Cont.)</vt:lpstr>
      <vt:lpstr>Describing Costs and Benefits (Cont.)</vt:lpstr>
      <vt:lpstr>Cost-Benefit Analysis</vt:lpstr>
      <vt:lpstr>Cost-Benefit Analysis (Cont.)</vt:lpstr>
      <vt:lpstr>Cost-Benefit Analysis (Cont.)</vt:lpstr>
      <vt:lpstr>Cost-Benefit Analysis (Cont.)</vt:lpstr>
      <vt:lpstr>Cost-Benefit Analysis (Cont.)</vt:lpstr>
      <vt:lpstr>Cost-Benefit Analysis (Cont.)</vt:lpstr>
      <vt:lpstr>Cost-Benefit Analysis (Cont.)</vt:lpstr>
      <vt:lpstr>Cost-Benefit Analysis (Cont.)</vt:lpstr>
      <vt:lpstr>Cost-Benefit Analysis (Cont.)</vt:lpstr>
      <vt:lpstr>Cost-Benefit Analysis (Cont.)</vt:lpstr>
      <vt:lpstr>Cost-Benefit Analysis (Cont.)</vt:lpstr>
      <vt:lpstr>Cost-Benefit Analysis (Cont.)</vt:lpstr>
      <vt:lpstr>Cost-Benefit Analysis (Cont.)</vt:lpstr>
      <vt:lpstr>Cost-Benefit Analysis (Cont.)</vt:lpstr>
      <vt:lpstr>Cost-Benefit Analysis (Cont.)</vt:lpstr>
      <vt:lpstr>Cost-Benefit Analysis (Cont.)</vt:lpstr>
      <vt:lpstr>Toolkit Summary</vt:lpstr>
      <vt:lpstr>Chapter Summary (Cont.)</vt:lpstr>
      <vt:lpstr>Chapter Summary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renger</dc:creator>
  <cp:lastModifiedBy>Aimee Poirier</cp:lastModifiedBy>
  <cp:revision>362</cp:revision>
  <dcterms:created xsi:type="dcterms:W3CDTF">2009-02-03T18:32:10Z</dcterms:created>
  <dcterms:modified xsi:type="dcterms:W3CDTF">2013-01-20T22:36:02Z</dcterms:modified>
</cp:coreProperties>
</file>