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8"/>
  </p:notesMasterIdLst>
  <p:sldIdLst>
    <p:sldId id="256" r:id="rId2"/>
    <p:sldId id="257" r:id="rId3"/>
    <p:sldId id="659" r:id="rId4"/>
    <p:sldId id="260" r:id="rId5"/>
    <p:sldId id="678" r:id="rId6"/>
    <p:sldId id="318" r:id="rId7"/>
    <p:sldId id="643" r:id="rId8"/>
    <p:sldId id="660" r:id="rId9"/>
    <p:sldId id="679" r:id="rId10"/>
    <p:sldId id="680" r:id="rId11"/>
    <p:sldId id="661" r:id="rId12"/>
    <p:sldId id="662" r:id="rId13"/>
    <p:sldId id="681" r:id="rId14"/>
    <p:sldId id="682" r:id="rId15"/>
    <p:sldId id="683" r:id="rId16"/>
    <p:sldId id="663" r:id="rId17"/>
    <p:sldId id="684" r:id="rId18"/>
    <p:sldId id="664" r:id="rId19"/>
    <p:sldId id="571" r:id="rId20"/>
    <p:sldId id="625" r:id="rId21"/>
    <p:sldId id="685" r:id="rId22"/>
    <p:sldId id="686" r:id="rId23"/>
    <p:sldId id="666" r:id="rId24"/>
    <p:sldId id="444" r:id="rId25"/>
    <p:sldId id="645" r:id="rId26"/>
    <p:sldId id="687" r:id="rId27"/>
    <p:sldId id="688" r:id="rId28"/>
    <p:sldId id="689" r:id="rId29"/>
    <p:sldId id="690" r:id="rId30"/>
    <p:sldId id="691" r:id="rId31"/>
    <p:sldId id="693" r:id="rId32"/>
    <p:sldId id="692" r:id="rId33"/>
    <p:sldId id="694" r:id="rId34"/>
    <p:sldId id="695" r:id="rId35"/>
    <p:sldId id="696" r:id="rId36"/>
    <p:sldId id="697" r:id="rId37"/>
    <p:sldId id="698" r:id="rId38"/>
    <p:sldId id="699" r:id="rId39"/>
    <p:sldId id="700" r:id="rId40"/>
    <p:sldId id="701" r:id="rId41"/>
    <p:sldId id="702" r:id="rId42"/>
    <p:sldId id="703" r:id="rId43"/>
    <p:sldId id="704" r:id="rId44"/>
    <p:sldId id="621" r:id="rId45"/>
    <p:sldId id="442" r:id="rId46"/>
    <p:sldId id="67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1/20/2013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ToolKit D– The Systems Analyst’s Toolkit – Internet Resource Tools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Search Engines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search </a:t>
            </a:r>
            <a:r>
              <a:rPr lang="en-US" sz="2800" dirty="0"/>
              <a:t>engine often is the best starting point for gathering </a:t>
            </a:r>
            <a:r>
              <a:rPr lang="en-US" sz="2800" dirty="0" smtClean="0"/>
              <a:t>information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well-planned search </a:t>
            </a:r>
            <a:r>
              <a:rPr lang="en-US" sz="2400" dirty="0" smtClean="0"/>
              <a:t>narrows </a:t>
            </a:r>
            <a:r>
              <a:rPr lang="en-US" sz="2400" dirty="0"/>
              <a:t>the range of content to a manageable level </a:t>
            </a:r>
            <a:endParaRPr lang="en-US" sz="2400" dirty="0" smtClean="0"/>
          </a:p>
          <a:p>
            <a:pPr lvl="1"/>
            <a:r>
              <a:rPr lang="en-US" sz="2400" dirty="0" smtClean="0"/>
              <a:t>Allows </a:t>
            </a:r>
            <a:r>
              <a:rPr lang="en-US" sz="2400" dirty="0"/>
              <a:t>you to explore the choices or execute a </a:t>
            </a:r>
            <a:r>
              <a:rPr lang="en-US" sz="2400" dirty="0" smtClean="0"/>
              <a:t>sub search </a:t>
            </a:r>
            <a:r>
              <a:rPr lang="en-US" sz="2400" dirty="0"/>
              <a:t>within the focused results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is important to understand the intended use and limitations of a search engine before applying it to a task</a:t>
            </a:r>
          </a:p>
        </p:txBody>
      </p:sp>
    </p:spTree>
    <p:extLst>
      <p:ext uri="{BB962C8B-B14F-4D97-AF65-F5344CB8AC3E}">
        <p14:creationId xmlns:p14="http://schemas.microsoft.com/office/powerpoint/2010/main" xmlns="" val="20417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Search Engines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3366413" cy="50292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Search Engine </a:t>
            </a:r>
            <a:br>
              <a:rPr lang="en-US" sz="3000" dirty="0" smtClean="0"/>
            </a:br>
            <a:r>
              <a:rPr lang="en-US" sz="3000" dirty="0" smtClean="0"/>
              <a:t>Concepts</a:t>
            </a:r>
          </a:p>
          <a:p>
            <a:pPr lvl="1"/>
            <a:r>
              <a:rPr lang="en-US" sz="2400" dirty="0"/>
              <a:t>Search engines </a:t>
            </a:r>
            <a:br>
              <a:rPr lang="en-US" sz="2400" dirty="0"/>
            </a:br>
            <a:r>
              <a:rPr lang="en-US" sz="2400" dirty="0"/>
              <a:t>use a specialized </a:t>
            </a:r>
            <a:br>
              <a:rPr lang="en-US" sz="2400" dirty="0"/>
            </a:br>
            <a:r>
              <a:rPr lang="en-US" sz="2400" dirty="0"/>
              <a:t>computer </a:t>
            </a:r>
            <a:br>
              <a:rPr lang="en-US" sz="2400" dirty="0"/>
            </a:br>
            <a:r>
              <a:rPr lang="en-US" sz="2400" dirty="0"/>
              <a:t>program called a </a:t>
            </a:r>
            <a:br>
              <a:rPr lang="en-US" sz="2400" dirty="0"/>
            </a:br>
            <a:r>
              <a:rPr lang="en-US" sz="2400" dirty="0"/>
              <a:t>spider or crawler </a:t>
            </a:r>
            <a:br>
              <a:rPr lang="en-US" sz="2400" dirty="0"/>
            </a:br>
            <a:r>
              <a:rPr lang="en-US" sz="2400" dirty="0"/>
              <a:t>that </a:t>
            </a:r>
            <a:r>
              <a:rPr lang="en-US" sz="2400" dirty="0" smtClean="0"/>
              <a:t>travels from </a:t>
            </a:r>
            <a:r>
              <a:rPr lang="en-US" sz="2400" dirty="0"/>
              <a:t>site to site </a:t>
            </a:r>
            <a:br>
              <a:rPr lang="en-US" sz="2400" dirty="0"/>
            </a:br>
            <a:r>
              <a:rPr lang="en-US" sz="2400" dirty="0"/>
              <a:t>indexing, or cataloging, the contents of the pages based on </a:t>
            </a:r>
            <a:r>
              <a:rPr lang="en-US" sz="2400" dirty="0" smtClean="0"/>
              <a:t>keywords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3613" y="1431192"/>
            <a:ext cx="4863187" cy="314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62400" y="4800600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D-3 </a:t>
            </a:r>
            <a:r>
              <a:rPr lang="en-US" sz="1400" dirty="0"/>
              <a:t>The chart shows the dominant market share enjoyed by Google</a:t>
            </a:r>
          </a:p>
        </p:txBody>
      </p:sp>
    </p:spTree>
    <p:extLst>
      <p:ext uri="{BB962C8B-B14F-4D97-AF65-F5344CB8AC3E}">
        <p14:creationId xmlns:p14="http://schemas.microsoft.com/office/powerpoint/2010/main" xmlns="" val="32872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Search Engines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382000" cy="5029200"/>
          </a:xfrm>
        </p:spPr>
        <p:txBody>
          <a:bodyPr>
            <a:noAutofit/>
          </a:bodyPr>
          <a:lstStyle/>
          <a:p>
            <a:r>
              <a:rPr lang="en-US" sz="2800" dirty="0"/>
              <a:t>INDEXED SEARCH ENGINES </a:t>
            </a:r>
          </a:p>
          <a:p>
            <a:pPr lvl="1"/>
            <a:r>
              <a:rPr lang="en-US" sz="2400" dirty="0"/>
              <a:t>Google, Yahoo!, and Bing are indexed search engines that organize and rank the results of a </a:t>
            </a:r>
            <a:r>
              <a:rPr lang="en-US" sz="2400" dirty="0" smtClean="0"/>
              <a:t>search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tool has its own search algorithms, features, and user </a:t>
            </a:r>
            <a:r>
              <a:rPr lang="en-US" sz="2400" dirty="0" smtClean="0"/>
              <a:t>interface</a:t>
            </a:r>
            <a:endParaRPr lang="en-US" sz="2400" dirty="0"/>
          </a:p>
          <a:p>
            <a:r>
              <a:rPr lang="en-US" sz="2800" dirty="0"/>
              <a:t>META-SEARCH ENGINES </a:t>
            </a:r>
          </a:p>
          <a:p>
            <a:pPr lvl="1"/>
            <a:r>
              <a:rPr lang="en-US" sz="2400" dirty="0" smtClean="0"/>
              <a:t>Dogpile</a:t>
            </a:r>
            <a:r>
              <a:rPr lang="en-US" sz="2400" dirty="0"/>
              <a:t>, which collects search results from Google, Yahoo!, Bing, and several </a:t>
            </a:r>
            <a:r>
              <a:rPr lang="en-US" sz="2400" dirty="0" smtClean="0"/>
              <a:t>others is very popular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660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Search Engines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382000" cy="5029200"/>
          </a:xfrm>
        </p:spPr>
        <p:txBody>
          <a:bodyPr>
            <a:noAutofit/>
          </a:bodyPr>
          <a:lstStyle/>
          <a:p>
            <a:r>
              <a:rPr lang="en-US" sz="2800" dirty="0"/>
              <a:t>Search Techniques</a:t>
            </a:r>
          </a:p>
          <a:p>
            <a:pPr lvl="1"/>
            <a:r>
              <a:rPr lang="en-US" sz="2400" dirty="0"/>
              <a:t>Refine your topic</a:t>
            </a:r>
          </a:p>
          <a:p>
            <a:pPr lvl="1"/>
            <a:r>
              <a:rPr lang="en-US" sz="2400" dirty="0"/>
              <a:t>Translate your question into an effective search query</a:t>
            </a:r>
          </a:p>
          <a:p>
            <a:pPr lvl="1"/>
            <a:r>
              <a:rPr lang="en-US" sz="2400" dirty="0"/>
              <a:t>Review the search results and evaluate the quality of the results</a:t>
            </a:r>
          </a:p>
          <a:p>
            <a:pPr lvl="1"/>
            <a:r>
              <a:rPr lang="en-US" sz="2400" dirty="0"/>
              <a:t>Organize the results of your search so you can recognize and revisit important sites</a:t>
            </a:r>
          </a:p>
        </p:txBody>
      </p:sp>
    </p:spTree>
    <p:extLst>
      <p:ext uri="{BB962C8B-B14F-4D97-AF65-F5344CB8AC3E}">
        <p14:creationId xmlns:p14="http://schemas.microsoft.com/office/powerpoint/2010/main" xmlns="" val="24148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Search Engines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3820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Online Tutorials</a:t>
            </a:r>
            <a:endParaRPr lang="en-US" sz="2800" dirty="0"/>
          </a:p>
          <a:p>
            <a:pPr lvl="1"/>
            <a:r>
              <a:rPr lang="en-US" sz="2400" dirty="0"/>
              <a:t>When you learn a skill, it usually helps to get some tips and pointers from an </a:t>
            </a:r>
            <a:r>
              <a:rPr lang="en-US" sz="2400" dirty="0" smtClean="0"/>
              <a:t>expert</a:t>
            </a:r>
            <a:endParaRPr lang="en-US" sz="2400" dirty="0"/>
          </a:p>
          <a:p>
            <a:pPr lvl="2"/>
            <a:r>
              <a:rPr lang="en-US" sz="2200" dirty="0" smtClean="0"/>
              <a:t>Librarians can still offer </a:t>
            </a:r>
            <a:r>
              <a:rPr lang="en-US" sz="2200" dirty="0"/>
              <a:t>valuable advice about </a:t>
            </a:r>
            <a:r>
              <a:rPr lang="en-US" sz="2200" dirty="0" smtClean="0"/>
              <a:t>Internet searching</a:t>
            </a:r>
          </a:p>
          <a:p>
            <a:r>
              <a:rPr lang="en-US" sz="2800" dirty="0" smtClean="0"/>
              <a:t>Advanced Search Techniques</a:t>
            </a:r>
            <a:endParaRPr lang="en-US" sz="2800" dirty="0"/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ption </a:t>
            </a:r>
            <a:r>
              <a:rPr lang="en-US" sz="2400" dirty="0"/>
              <a:t>to search within returned results and the ability to search within </a:t>
            </a:r>
            <a:r>
              <a:rPr lang="en-US" sz="2400" dirty="0" smtClean="0"/>
              <a:t>specific areas</a:t>
            </a:r>
            <a:r>
              <a:rPr lang="en-US" sz="2400" dirty="0"/>
              <a:t>, such as </a:t>
            </a:r>
            <a:r>
              <a:rPr lang="en-US" sz="2400" dirty="0" smtClean="0"/>
              <a:t>forums</a:t>
            </a:r>
          </a:p>
          <a:p>
            <a:pPr lvl="1"/>
            <a:r>
              <a:rPr lang="en-US" sz="2400" dirty="0" smtClean="0"/>
              <a:t>One of the </a:t>
            </a:r>
            <a:r>
              <a:rPr lang="en-US" sz="2400" dirty="0"/>
              <a:t>most powerful advanced feature is the option to </a:t>
            </a:r>
            <a:r>
              <a:rPr lang="en-US" sz="2400" dirty="0" smtClean="0"/>
              <a:t>use Boolean </a:t>
            </a:r>
            <a:r>
              <a:rPr lang="en-US" sz="2400" dirty="0"/>
              <a:t>logic</a:t>
            </a:r>
            <a:endParaRPr lang="en-US" sz="9200" dirty="0"/>
          </a:p>
        </p:txBody>
      </p:sp>
    </p:spTree>
    <p:extLst>
      <p:ext uri="{BB962C8B-B14F-4D97-AF65-F5344CB8AC3E}">
        <p14:creationId xmlns:p14="http://schemas.microsoft.com/office/powerpoint/2010/main" xmlns="" val="8650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Search Engines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0614"/>
            <a:ext cx="5867400" cy="523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1162" y="1676400"/>
            <a:ext cx="17986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D-5 </a:t>
            </a:r>
            <a:r>
              <a:rPr lang="en-US" sz="1400" dirty="0"/>
              <a:t>Examples of logical operators OR, AND, and NOT. The shaded area represents the</a:t>
            </a:r>
          </a:p>
          <a:p>
            <a:r>
              <a:rPr lang="en-US" sz="1400" dirty="0"/>
              <a:t>returned results. OR is the most inclusive term, returning results if any of the terms appear; AND requires all</a:t>
            </a:r>
          </a:p>
          <a:p>
            <a:r>
              <a:rPr lang="en-US" sz="1400" dirty="0"/>
              <a:t>keywords to appear; and NOT excludes results even if they are found in the same document</a:t>
            </a:r>
          </a:p>
        </p:txBody>
      </p:sp>
    </p:spTree>
    <p:extLst>
      <p:ext uri="{BB962C8B-B14F-4D97-AF65-F5344CB8AC3E}">
        <p14:creationId xmlns:p14="http://schemas.microsoft.com/office/powerpoint/2010/main" xmlns="" val="30059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Search Engines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382000" cy="5029200"/>
          </a:xfrm>
        </p:spPr>
        <p:txBody>
          <a:bodyPr>
            <a:noAutofit/>
          </a:bodyPr>
          <a:lstStyle/>
          <a:p>
            <a:r>
              <a:rPr lang="en-US" sz="2400" dirty="0"/>
              <a:t>OR </a:t>
            </a:r>
            <a:endParaRPr lang="en-US" sz="2400" dirty="0" smtClean="0"/>
          </a:p>
          <a:p>
            <a:pPr lvl="1"/>
            <a:r>
              <a:rPr lang="en-US" sz="2000" dirty="0" smtClean="0"/>
              <a:t>Retrieves </a:t>
            </a:r>
            <a:r>
              <a:rPr lang="en-US" sz="2000" dirty="0"/>
              <a:t>all results containing either term</a:t>
            </a:r>
          </a:p>
          <a:p>
            <a:r>
              <a:rPr lang="en-US" sz="2400" dirty="0"/>
              <a:t>AND </a:t>
            </a:r>
            <a:endParaRPr lang="en-US" sz="2400" dirty="0" smtClean="0"/>
          </a:p>
          <a:p>
            <a:pPr lvl="1"/>
            <a:r>
              <a:rPr lang="en-US" sz="2000" dirty="0"/>
              <a:t>Retrieves only those results in which all terms linked by the AND operator are present</a:t>
            </a:r>
          </a:p>
          <a:p>
            <a:r>
              <a:rPr lang="en-US" sz="2400" dirty="0"/>
              <a:t>NOT </a:t>
            </a:r>
            <a:endParaRPr lang="en-US" sz="2400" dirty="0" smtClean="0"/>
          </a:p>
          <a:p>
            <a:pPr lvl="1"/>
            <a:r>
              <a:rPr lang="en-US" sz="2000" dirty="0"/>
              <a:t>Can be used to exclude certain records</a:t>
            </a:r>
          </a:p>
          <a:p>
            <a:r>
              <a:rPr lang="en-US" sz="2400" dirty="0"/>
              <a:t>USING PHRASES </a:t>
            </a:r>
            <a:endParaRPr lang="en-US" sz="2400" dirty="0" smtClean="0"/>
          </a:p>
          <a:p>
            <a:pPr lvl="1"/>
            <a:r>
              <a:rPr lang="en-US" sz="2000" dirty="0"/>
              <a:t>More specific than an AND operator because it specifies an exact placement of terms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FILL-IN FORMS </a:t>
            </a:r>
            <a:endParaRPr lang="en-US" sz="2400" dirty="0" smtClean="0"/>
          </a:p>
          <a:p>
            <a:pPr lvl="1"/>
            <a:r>
              <a:rPr lang="en-US" sz="2000" dirty="0"/>
              <a:t>Many users find it easier to fill in a form than to work with Boolean operators </a:t>
            </a:r>
          </a:p>
        </p:txBody>
      </p:sp>
    </p:spTree>
    <p:extLst>
      <p:ext uri="{BB962C8B-B14F-4D97-AF65-F5344CB8AC3E}">
        <p14:creationId xmlns:p14="http://schemas.microsoft.com/office/powerpoint/2010/main" xmlns="" val="40091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Search Engines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76600" y="6016149"/>
            <a:ext cx="579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D-6 </a:t>
            </a:r>
            <a:r>
              <a:rPr lang="en-US" sz="1400" dirty="0"/>
              <a:t>These five examples show how to use Google’s </a:t>
            </a:r>
            <a:r>
              <a:rPr lang="en-US" sz="1400" dirty="0" smtClean="0"/>
              <a:t>fill-in form </a:t>
            </a:r>
            <a:r>
              <a:rPr lang="en-US" sz="1400" dirty="0"/>
              <a:t>to perform an advanced search. On its site, Google offers many </a:t>
            </a:r>
            <a:r>
              <a:rPr lang="en-US" sz="1400" dirty="0" smtClean="0"/>
              <a:t>more advanced </a:t>
            </a:r>
            <a:r>
              <a:rPr lang="en-US" sz="1400" dirty="0"/>
              <a:t>search samples and tips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080098"/>
            <a:ext cx="7239000" cy="501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12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Search Engines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3820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Search Checklist</a:t>
            </a:r>
          </a:p>
          <a:p>
            <a:pPr lvl="1"/>
            <a:r>
              <a:rPr lang="en-US" sz="2400" dirty="0"/>
              <a:t>Does the topic have any unique words, phrases, or acronyms? </a:t>
            </a:r>
          </a:p>
          <a:p>
            <a:pPr lvl="1"/>
            <a:r>
              <a:rPr lang="en-US" sz="2400" dirty="0" smtClean="0"/>
              <a:t>Do </a:t>
            </a:r>
            <a:r>
              <a:rPr lang="en-US" sz="2400" dirty="0"/>
              <a:t>any of the search terms have other spellings or names? </a:t>
            </a:r>
            <a:endParaRPr lang="en-US" sz="2400" dirty="0" smtClean="0"/>
          </a:p>
          <a:p>
            <a:pPr lvl="1"/>
            <a:r>
              <a:rPr lang="en-US" sz="2400" dirty="0" smtClean="0"/>
              <a:t>Are </a:t>
            </a:r>
            <a:r>
              <a:rPr lang="en-US" sz="2400" dirty="0"/>
              <a:t>certain additional words or </a:t>
            </a:r>
            <a:r>
              <a:rPr lang="en-US" sz="2400" dirty="0" smtClean="0"/>
              <a:t>phrases likely </a:t>
            </a:r>
            <a:r>
              <a:rPr lang="en-US" sz="2400" dirty="0"/>
              <a:t>to appear in any Web document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Is </a:t>
            </a:r>
            <a:r>
              <a:rPr lang="en-US" sz="2400" dirty="0"/>
              <a:t>there any unrelated material that </a:t>
            </a:r>
            <a:r>
              <a:rPr lang="en-US" sz="2400" dirty="0" smtClean="0"/>
              <a:t>my search </a:t>
            </a:r>
            <a:r>
              <a:rPr lang="en-US" sz="2400" dirty="0"/>
              <a:t>terms might pick up? </a:t>
            </a:r>
            <a:endParaRPr lang="en-US" sz="2400" dirty="0" smtClean="0"/>
          </a:p>
          <a:p>
            <a:pPr lvl="1"/>
            <a:r>
              <a:rPr lang="en-US" sz="2400" dirty="0" smtClean="0"/>
              <a:t>Are </a:t>
            </a:r>
            <a:r>
              <a:rPr lang="en-US" sz="2400" dirty="0"/>
              <a:t>any organizations, publications, </a:t>
            </a:r>
            <a:r>
              <a:rPr lang="en-US" sz="2400" dirty="0" smtClean="0"/>
              <a:t>or institutions </a:t>
            </a:r>
            <a:r>
              <a:rPr lang="en-US" sz="2400" dirty="0"/>
              <a:t>likely to have an interest </a:t>
            </a:r>
            <a:r>
              <a:rPr lang="en-US" sz="2400" dirty="0" smtClean="0"/>
              <a:t>in my </a:t>
            </a:r>
            <a:r>
              <a:rPr lang="en-US" sz="2400" dirty="0"/>
              <a:t>topic? </a:t>
            </a:r>
            <a:endParaRPr lang="en-US" sz="2400" dirty="0" smtClean="0"/>
          </a:p>
          <a:p>
            <a:pPr lvl="1"/>
            <a:r>
              <a:rPr lang="en-US" sz="2400" dirty="0" smtClean="0"/>
              <a:t>Is the search returning results too numerous </a:t>
            </a:r>
            <a:r>
              <a:rPr lang="en-US" sz="2400" dirty="0"/>
              <a:t>to examine? </a:t>
            </a:r>
          </a:p>
        </p:txBody>
      </p:sp>
    </p:spTree>
    <p:extLst>
      <p:ext uri="{BB962C8B-B14F-4D97-AF65-F5344CB8AC3E}">
        <p14:creationId xmlns:p14="http://schemas.microsoft.com/office/powerpoint/2010/main" xmlns="" val="41120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Subject Directories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A subject directory </a:t>
            </a:r>
            <a:r>
              <a:rPr lang="en-US" sz="2800" dirty="0" smtClean="0"/>
              <a:t>Example</a:t>
            </a:r>
          </a:p>
          <a:p>
            <a:pPr lvl="1"/>
            <a:r>
              <a:rPr lang="en-US" sz="2400" dirty="0"/>
              <a:t>Subject directories organize information into various categories and provide </a:t>
            </a:r>
            <a:r>
              <a:rPr lang="en-US" sz="2400" dirty="0" smtClean="0"/>
              <a:t>an overall </a:t>
            </a:r>
            <a:r>
              <a:rPr lang="en-US" sz="2400" dirty="0"/>
              <a:t>framework for finding information</a:t>
            </a:r>
            <a:endParaRPr lang="en-US" sz="5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5867400" cy="292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2895600"/>
            <a:ext cx="2057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TK D-7 Using a search directory is quite different from using a search engine, and can be faster</a:t>
            </a:r>
          </a:p>
          <a:p>
            <a:r>
              <a:rPr lang="en-US" sz="1400" dirty="0"/>
              <a:t>and more efficient. In the example shown, the user visited the Yahoo! Directory, clicked the Computer &amp;</a:t>
            </a:r>
          </a:p>
          <a:p>
            <a:r>
              <a:rPr lang="en-US" sz="1400" dirty="0"/>
              <a:t>Internet category, and then selected the Communications and Networking topic. Next, the user requested a</a:t>
            </a:r>
          </a:p>
          <a:p>
            <a:r>
              <a:rPr lang="en-US" sz="1400" dirty="0"/>
              <a:t>list of magazines, which are displayed in the last </a:t>
            </a:r>
            <a:r>
              <a:rPr lang="en-US" sz="1400" dirty="0" smtClean="0"/>
              <a:t>panel (Continues)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7391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 </a:t>
            </a:r>
            <a:r>
              <a:rPr lang="en-US" sz="2400" dirty="0"/>
              <a:t>the characteristics of the </a:t>
            </a:r>
            <a:r>
              <a:rPr lang="en-US" sz="2400" dirty="0" smtClean="0"/>
              <a:t>Internet and </a:t>
            </a:r>
            <a:r>
              <a:rPr lang="en-US" sz="2400" dirty="0"/>
              <a:t>the World Wide Web</a:t>
            </a:r>
          </a:p>
          <a:p>
            <a:r>
              <a:rPr lang="en-US" sz="2400" dirty="0" smtClean="0"/>
              <a:t>Plan </a:t>
            </a:r>
            <a:r>
              <a:rPr lang="en-US" sz="2400" dirty="0"/>
              <a:t>an Internet search strategy, review </a:t>
            </a:r>
            <a:r>
              <a:rPr lang="en-US" sz="2400" dirty="0" smtClean="0"/>
              <a:t>your information </a:t>
            </a:r>
            <a:r>
              <a:rPr lang="en-US" sz="2400" dirty="0"/>
              <a:t>requirements, use the </a:t>
            </a:r>
            <a:r>
              <a:rPr lang="en-US" sz="2400" dirty="0" smtClean="0"/>
              <a:t>proper search </a:t>
            </a:r>
            <a:r>
              <a:rPr lang="en-US" sz="2400" dirty="0"/>
              <a:t>tools and techniques, evaluate </a:t>
            </a:r>
            <a:r>
              <a:rPr lang="en-US" sz="2400" dirty="0" smtClean="0"/>
              <a:t>the results</a:t>
            </a:r>
            <a:r>
              <a:rPr lang="en-US" sz="2400" dirty="0"/>
              <a:t>, and consider copyright and </a:t>
            </a:r>
            <a:r>
              <a:rPr lang="en-US" sz="2400" dirty="0" smtClean="0"/>
              <a:t>data integrity </a:t>
            </a:r>
            <a:r>
              <a:rPr lang="en-US" sz="2400" dirty="0"/>
              <a:t>issues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search engines, subject directories, </a:t>
            </a:r>
            <a:r>
              <a:rPr lang="en-US" sz="2400" dirty="0" smtClean="0"/>
              <a:t>and the </a:t>
            </a:r>
            <a:r>
              <a:rPr lang="en-US" sz="2400" dirty="0"/>
              <a:t>invisible Web to locate the </a:t>
            </a:r>
            <a:r>
              <a:rPr lang="en-US" sz="2400" dirty="0" smtClean="0"/>
              <a:t>information you </a:t>
            </a:r>
            <a:r>
              <a:rPr lang="en-US" sz="2400" dirty="0"/>
              <a:t>require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9137" y="1136650"/>
            <a:ext cx="6429113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Subject </a:t>
            </a:r>
            <a:r>
              <a:rPr lang="en-US" dirty="0" smtClean="0"/>
              <a:t>Directories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00" y="3534141"/>
            <a:ext cx="3200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TK D-7 Using a search directory is quite different from using a search engine, and can be </a:t>
            </a:r>
            <a:r>
              <a:rPr lang="en-US" sz="1400" dirty="0" smtClean="0"/>
              <a:t>faster and </a:t>
            </a:r>
            <a:r>
              <a:rPr lang="en-US" sz="1400" dirty="0"/>
              <a:t>more efficient. In the example shown, the user visited the Yahoo! Directory, clicked the Computer </a:t>
            </a:r>
            <a:r>
              <a:rPr lang="en-US" sz="1400" dirty="0" smtClean="0"/>
              <a:t>&amp; Internet </a:t>
            </a:r>
            <a:r>
              <a:rPr lang="en-US" sz="1400" dirty="0"/>
              <a:t>category, and then selected the Communications and Networking topic. Next, the user requested </a:t>
            </a:r>
            <a:r>
              <a:rPr lang="en-US" sz="1400" dirty="0" smtClean="0"/>
              <a:t>a list </a:t>
            </a:r>
            <a:r>
              <a:rPr lang="en-US" sz="1400" dirty="0"/>
              <a:t>of magazines, which are displayed in the last panel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0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Search Engines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3820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Advantages and Disadvantages of Subject Directories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ain </a:t>
            </a:r>
            <a:r>
              <a:rPr lang="en-US" sz="2400" dirty="0"/>
              <a:t>advantage of a subject directory is that it provides an overview when </a:t>
            </a:r>
            <a:r>
              <a:rPr lang="en-US" sz="2400" dirty="0" smtClean="0"/>
              <a:t>you are </a:t>
            </a:r>
            <a:r>
              <a:rPr lang="en-US" sz="2400" dirty="0"/>
              <a:t>not sure of the size and scope of your </a:t>
            </a:r>
            <a:r>
              <a:rPr lang="en-US" sz="2400" dirty="0" smtClean="0"/>
              <a:t>topic</a:t>
            </a:r>
          </a:p>
          <a:p>
            <a:pPr lvl="1"/>
            <a:r>
              <a:rPr lang="en-US" sz="2400" dirty="0" smtClean="0"/>
              <a:t>Disadvantages include </a:t>
            </a:r>
          </a:p>
          <a:p>
            <a:pPr lvl="2"/>
            <a:r>
              <a:rPr lang="en-US" sz="2200" dirty="0"/>
              <a:t>R</a:t>
            </a:r>
            <a:r>
              <a:rPr lang="en-US" sz="2200" dirty="0" smtClean="0"/>
              <a:t>elying on subjective </a:t>
            </a:r>
            <a:r>
              <a:rPr lang="en-US" sz="2200" dirty="0"/>
              <a:t>decisions that might affect the quality of search </a:t>
            </a:r>
            <a:r>
              <a:rPr lang="en-US" sz="2200" dirty="0" smtClean="0"/>
              <a:t>results</a:t>
            </a:r>
          </a:p>
          <a:p>
            <a:pPr lvl="2"/>
            <a:r>
              <a:rPr lang="en-US" sz="2200" dirty="0" smtClean="0"/>
              <a:t>Some subject </a:t>
            </a:r>
            <a:r>
              <a:rPr lang="en-US" sz="2200" dirty="0"/>
              <a:t>directories are updated continually; others might not be </a:t>
            </a:r>
            <a:r>
              <a:rPr lang="en-US" sz="2200" dirty="0" smtClean="0"/>
              <a:t>current</a:t>
            </a:r>
          </a:p>
          <a:p>
            <a:pPr lvl="2"/>
            <a:r>
              <a:rPr lang="en-US" sz="2200" dirty="0" smtClean="0"/>
              <a:t>Forces </a:t>
            </a:r>
            <a:r>
              <a:rPr lang="en-US" sz="2200" dirty="0"/>
              <a:t>you to work your way through a series of levels</a:t>
            </a:r>
            <a:r>
              <a:rPr lang="en-US" sz="2200" dirty="0" smtClean="0"/>
              <a:t>, rather </a:t>
            </a:r>
            <a:r>
              <a:rPr lang="en-US" sz="2200" dirty="0"/>
              <a:t>than using specific words and phrases to locate directly the material you seek</a:t>
            </a:r>
          </a:p>
        </p:txBody>
      </p:sp>
    </p:spTree>
    <p:extLst>
      <p:ext uri="{BB962C8B-B14F-4D97-AF65-F5344CB8AC3E}">
        <p14:creationId xmlns:p14="http://schemas.microsoft.com/office/powerpoint/2010/main" xmlns="" val="6116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Invisible Web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efers </a:t>
            </a:r>
            <a:r>
              <a:rPr lang="en-US" sz="2800" dirty="0"/>
              <a:t>to Web sites </a:t>
            </a:r>
            <a:r>
              <a:rPr lang="en-US" sz="2800" dirty="0" smtClean="0"/>
              <a:t>that are </a:t>
            </a:r>
            <a:r>
              <a:rPr lang="en-US" sz="2800" dirty="0"/>
              <a:t>indexed by the major search engines and are publicly </a:t>
            </a:r>
            <a:r>
              <a:rPr lang="en-US" sz="2800" dirty="0" smtClean="0"/>
              <a:t>accessible</a:t>
            </a:r>
          </a:p>
          <a:p>
            <a:r>
              <a:rPr lang="en-US" sz="2800" dirty="0"/>
              <a:t>Invisible Web Examples</a:t>
            </a:r>
          </a:p>
          <a:p>
            <a:pPr lvl="1"/>
            <a:r>
              <a:rPr lang="en-US" sz="2400" dirty="0" smtClean="0"/>
              <a:t>Specialized </a:t>
            </a:r>
            <a:r>
              <a:rPr lang="en-US" sz="2400" dirty="0"/>
              <a:t>topic </a:t>
            </a:r>
            <a:r>
              <a:rPr lang="en-US" sz="2400" dirty="0" smtClean="0"/>
              <a:t>databases</a:t>
            </a:r>
            <a:endParaRPr lang="en-US" sz="2400" dirty="0"/>
          </a:p>
          <a:p>
            <a:pPr lvl="1"/>
            <a:r>
              <a:rPr lang="en-US" sz="2400" dirty="0" smtClean="0"/>
              <a:t>Hardware </a:t>
            </a:r>
            <a:r>
              <a:rPr lang="en-US" sz="2400" dirty="0"/>
              <a:t>and software </a:t>
            </a:r>
            <a:r>
              <a:rPr lang="en-US" sz="2400" dirty="0" smtClean="0"/>
              <a:t>vendors</a:t>
            </a:r>
          </a:p>
          <a:p>
            <a:pPr lvl="1"/>
            <a:r>
              <a:rPr lang="en-US" sz="2400" dirty="0" smtClean="0"/>
              <a:t>Publications</a:t>
            </a:r>
            <a:r>
              <a:rPr lang="en-US" sz="2400" dirty="0"/>
              <a:t>: databases of published and archived articles</a:t>
            </a:r>
          </a:p>
          <a:p>
            <a:pPr lvl="1"/>
            <a:r>
              <a:rPr lang="en-US" sz="2400" dirty="0" smtClean="0"/>
              <a:t>Libraries</a:t>
            </a:r>
            <a:r>
              <a:rPr lang="en-US" sz="2400" dirty="0"/>
              <a:t>: searchable catalogs for thousands of </a:t>
            </a:r>
            <a:r>
              <a:rPr lang="en-US" sz="2400" dirty="0" smtClean="0"/>
              <a:t>libraries</a:t>
            </a:r>
            <a:endParaRPr lang="en-US" sz="2400" dirty="0"/>
          </a:p>
          <a:p>
            <a:pPr lvl="1"/>
            <a:r>
              <a:rPr lang="en-US" sz="2400" dirty="0" smtClean="0"/>
              <a:t>Government </a:t>
            </a:r>
            <a:r>
              <a:rPr lang="en-US" sz="2400" dirty="0"/>
              <a:t>databases</a:t>
            </a:r>
            <a:r>
              <a:rPr lang="en-US" sz="2400" dirty="0" smtClean="0"/>
              <a:t>: (census </a:t>
            </a:r>
            <a:r>
              <a:rPr lang="en-US" sz="2400" dirty="0"/>
              <a:t>data, statutes, patents</a:t>
            </a:r>
            <a:r>
              <a:rPr lang="en-US" sz="2400" dirty="0" smtClean="0"/>
              <a:t>,</a:t>
            </a:r>
            <a:r>
              <a:rPr lang="en-US" sz="2400" dirty="0"/>
              <a:t> copyrights, and trademarks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Auction </a:t>
            </a:r>
            <a:r>
              <a:rPr lang="en-US" sz="2400" dirty="0"/>
              <a:t>sites: </a:t>
            </a:r>
            <a:r>
              <a:rPr lang="en-US" sz="2400" dirty="0" smtClean="0"/>
              <a:t>listings </a:t>
            </a:r>
            <a:r>
              <a:rPr lang="en-US" sz="2400" dirty="0"/>
              <a:t>of items, bidders, and sellers</a:t>
            </a:r>
          </a:p>
          <a:p>
            <a:pPr lvl="1"/>
            <a:r>
              <a:rPr lang="en-US" sz="2400" dirty="0" smtClean="0"/>
              <a:t>Locators</a:t>
            </a:r>
            <a:r>
              <a:rPr lang="en-US" sz="2400" dirty="0"/>
              <a:t>: telephone numbers, addresses, and </a:t>
            </a:r>
            <a:r>
              <a:rPr lang="en-US" sz="2400" dirty="0" smtClean="0"/>
              <a:t>e-mails</a:t>
            </a:r>
            <a:endParaRPr lang="en-US" sz="2400" dirty="0"/>
          </a:p>
          <a:p>
            <a:pPr lvl="1"/>
            <a:r>
              <a:rPr lang="en-US" sz="2400" dirty="0" smtClean="0"/>
              <a:t>Career </a:t>
            </a:r>
            <a:r>
              <a:rPr lang="en-US" sz="2400" dirty="0"/>
              <a:t>opportunities: job listings and résumé postings</a:t>
            </a:r>
            <a:endParaRPr lang="en-US" sz="9200" dirty="0"/>
          </a:p>
        </p:txBody>
      </p:sp>
    </p:spTree>
    <p:extLst>
      <p:ext uri="{BB962C8B-B14F-4D97-AF65-F5344CB8AC3E}">
        <p14:creationId xmlns:p14="http://schemas.microsoft.com/office/powerpoint/2010/main" xmlns="" val="28024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The Invisible </a:t>
            </a:r>
            <a:r>
              <a:rPr lang="en-US" dirty="0" smtClean="0"/>
              <a:t>Web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599" y="6043136"/>
            <a:ext cx="5849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D-8 </a:t>
            </a:r>
            <a:r>
              <a:rPr lang="en-US" sz="1400" dirty="0"/>
              <a:t>The CompletePlanet site is organized by topics, and has links to </a:t>
            </a:r>
            <a:r>
              <a:rPr lang="en-US" sz="1400" dirty="0" smtClean="0"/>
              <a:t>many searchable </a:t>
            </a:r>
            <a:r>
              <a:rPr lang="en-US" sz="1400" dirty="0"/>
              <a:t>databases whose contents cannot be indexed by traditional search engines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1715" y="1143000"/>
            <a:ext cx="7299186" cy="482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17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The Invisible Web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b="1" dirty="0"/>
              <a:t>Navigation Tools for the Invisible Web</a:t>
            </a:r>
          </a:p>
          <a:p>
            <a:pPr lvl="1"/>
            <a:r>
              <a:rPr lang="en-US" sz="2400" dirty="0"/>
              <a:t>You can access the invisible Web in several </a:t>
            </a:r>
            <a:r>
              <a:rPr lang="en-US" sz="2400" dirty="0" smtClean="0"/>
              <a:t>ways</a:t>
            </a:r>
          </a:p>
          <a:p>
            <a:pPr lvl="2"/>
            <a:r>
              <a:rPr lang="en-US" sz="2200" dirty="0" smtClean="0"/>
              <a:t>One </a:t>
            </a:r>
            <a:r>
              <a:rPr lang="en-US" sz="2200" dirty="0"/>
              <a:t>approach is to use a search </a:t>
            </a:r>
            <a:r>
              <a:rPr lang="en-US" sz="2200" dirty="0" smtClean="0"/>
              <a:t>engine </a:t>
            </a:r>
            <a:r>
              <a:rPr lang="en-US" sz="2400" dirty="0" smtClean="0"/>
              <a:t>to </a:t>
            </a:r>
            <a:r>
              <a:rPr lang="en-US" sz="2400" dirty="0"/>
              <a:t>locate a portal, or entrance, to a searchable database by including the word, </a:t>
            </a:r>
            <a:r>
              <a:rPr lang="en-US" sz="2400" i="1" dirty="0"/>
              <a:t>database</a:t>
            </a:r>
            <a:r>
              <a:rPr lang="en-US" sz="2400" dirty="0" smtClean="0"/>
              <a:t>, as </a:t>
            </a:r>
            <a:r>
              <a:rPr lang="en-US" sz="2400" dirty="0"/>
              <a:t>a required search </a:t>
            </a:r>
            <a:r>
              <a:rPr lang="en-US" sz="2400" dirty="0" smtClean="0"/>
              <a:t>term </a:t>
            </a:r>
          </a:p>
          <a:p>
            <a:pPr lvl="2"/>
            <a:r>
              <a:rPr lang="en-US" sz="2400" dirty="0" smtClean="0"/>
              <a:t>Another approach uses </a:t>
            </a:r>
            <a:r>
              <a:rPr lang="en-US" sz="2400" dirty="0"/>
              <a:t>specialized portals </a:t>
            </a:r>
            <a:r>
              <a:rPr lang="en-US" sz="2400" dirty="0" smtClean="0"/>
              <a:t>that list </a:t>
            </a:r>
            <a:r>
              <a:rPr lang="en-US" sz="2400" dirty="0"/>
              <a:t>and organize searchable databases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087022"/>
            <a:ext cx="6324600" cy="498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The Invisible Web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488833" y="4495800"/>
            <a:ext cx="281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D-9 </a:t>
            </a:r>
            <a:r>
              <a:rPr lang="en-US" sz="1400" dirty="0"/>
              <a:t>Many researchers use Endnote, which allows you to connect</a:t>
            </a:r>
          </a:p>
          <a:p>
            <a:r>
              <a:rPr lang="en-US" sz="1400" dirty="0"/>
              <a:t>directly to hundreds of government and university databases. The inset panel shows </a:t>
            </a:r>
            <a:r>
              <a:rPr lang="en-US" sz="1400" dirty="0" smtClean="0"/>
              <a:t>a small </a:t>
            </a:r>
            <a:r>
              <a:rPr lang="en-US" sz="1400" dirty="0"/>
              <a:t>sample of the available sites and 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23588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The Invisible Web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429000" y="6096000"/>
            <a:ext cx="5562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D-10 </a:t>
            </a:r>
            <a:r>
              <a:rPr lang="en-US" sz="1400" dirty="0"/>
              <a:t>A recap of the three main Internet search resources: search engines, subject directories, and the invisible Web. </a:t>
            </a:r>
            <a:r>
              <a:rPr lang="en-US" sz="1400" dirty="0" smtClean="0"/>
              <a:t>Notice that </a:t>
            </a:r>
            <a:r>
              <a:rPr lang="en-US" sz="1400" dirty="0"/>
              <a:t>each option has advantages and disadvantages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066800"/>
            <a:ext cx="621385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246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Internet Communication Channels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Social Networking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ites </a:t>
            </a:r>
            <a:r>
              <a:rPr lang="en-US" sz="2400" dirty="0"/>
              <a:t>such as Facebook, Twitter, and LinkedIn have </a:t>
            </a:r>
            <a:r>
              <a:rPr lang="en-US" sz="2400" dirty="0" smtClean="0"/>
              <a:t>gained enormous </a:t>
            </a:r>
            <a:r>
              <a:rPr lang="en-US" sz="2400" dirty="0"/>
              <a:t>popularity in recent </a:t>
            </a:r>
            <a:r>
              <a:rPr lang="en-US" sz="2400" dirty="0" smtClean="0"/>
              <a:t>years</a:t>
            </a:r>
          </a:p>
          <a:p>
            <a:pPr lvl="1"/>
            <a:r>
              <a:rPr lang="en-US" sz="2400" dirty="0" smtClean="0"/>
              <a:t>Many </a:t>
            </a:r>
            <a:r>
              <a:rPr lang="en-US" sz="2400" dirty="0"/>
              <a:t>people use these </a:t>
            </a:r>
            <a:r>
              <a:rPr lang="en-US" sz="2400" dirty="0" smtClean="0"/>
              <a:t>communication channels </a:t>
            </a:r>
            <a:r>
              <a:rPr lang="en-US" sz="2400" dirty="0"/>
              <a:t>along with more traditional choices, such as e-mail, blogs, chat rooms</a:t>
            </a:r>
            <a:r>
              <a:rPr lang="en-US" sz="2400" dirty="0" smtClean="0"/>
              <a:t>, and </a:t>
            </a:r>
            <a:r>
              <a:rPr lang="en-US" sz="2400" dirty="0"/>
              <a:t>instant </a:t>
            </a:r>
            <a:r>
              <a:rPr lang="en-US" sz="2400" dirty="0" smtClean="0"/>
              <a:t>messaging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s </a:t>
            </a:r>
            <a:r>
              <a:rPr lang="en-US" sz="2400" dirty="0"/>
              <a:t>a systems analyst, social networking allows you to </a:t>
            </a:r>
            <a:r>
              <a:rPr lang="en-US" sz="2400" dirty="0" smtClean="0"/>
              <a:t>connect to </a:t>
            </a:r>
            <a:r>
              <a:rPr lang="en-US" sz="2400" dirty="0"/>
              <a:t>an extended family of personal and professional contacts, with </a:t>
            </a:r>
            <a:r>
              <a:rPr lang="en-US" sz="2400" dirty="0" smtClean="0"/>
              <a:t>unlimited opportunities</a:t>
            </a:r>
            <a:endParaRPr lang="en-US" sz="2400" dirty="0"/>
          </a:p>
          <a:p>
            <a:r>
              <a:rPr lang="en-US" sz="2800" dirty="0"/>
              <a:t>Forums</a:t>
            </a:r>
          </a:p>
          <a:p>
            <a:pPr lvl="1"/>
            <a:r>
              <a:rPr lang="en-US" sz="2400" dirty="0"/>
              <a:t>Most people are familiar with bulletin boards they see at school, at work, and in </a:t>
            </a:r>
            <a:r>
              <a:rPr lang="en-US" sz="2400" dirty="0" smtClean="0"/>
              <a:t>their communities</a:t>
            </a:r>
            <a:r>
              <a:rPr lang="en-US" sz="2400" dirty="0"/>
              <a:t>. Using thumbtacks or tape, people post information and read what </a:t>
            </a:r>
            <a:r>
              <a:rPr lang="en-US" sz="2400" dirty="0" smtClean="0"/>
              <a:t>others have </a:t>
            </a:r>
            <a:r>
              <a:rPr lang="en-US" sz="2400" dirty="0"/>
              <a:t>posted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477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Internet Communication </a:t>
            </a:r>
            <a:r>
              <a:rPr lang="en-US" dirty="0" smtClean="0"/>
              <a:t>Channels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1200" y="1295400"/>
            <a:ext cx="4521200" cy="514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1800" y="3870000"/>
            <a:ext cx="2819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D-11 </a:t>
            </a:r>
            <a:r>
              <a:rPr lang="en-US" sz="1400" dirty="0"/>
              <a:t>Google Groups allows you to participate in</a:t>
            </a:r>
          </a:p>
          <a:p>
            <a:r>
              <a:rPr lang="en-US" sz="1400" dirty="0"/>
              <a:t>numerous discussion groups on every imaginable topic, and to create new</a:t>
            </a:r>
          </a:p>
          <a:p>
            <a:r>
              <a:rPr lang="en-US" sz="1400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xmlns="" val="35538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66799"/>
            <a:ext cx="2755974" cy="571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Internet Communication </a:t>
            </a:r>
            <a:r>
              <a:rPr lang="en-US" dirty="0" smtClean="0"/>
              <a:t>Channels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038600" y="5410200"/>
            <a:ext cx="281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D-12 </a:t>
            </a:r>
            <a:r>
              <a:rPr lang="en-US" sz="1400" dirty="0"/>
              <a:t>InfoWorld offers free newsletters, Webcasts, </a:t>
            </a:r>
            <a:r>
              <a:rPr lang="en-US" sz="1400" dirty="0" smtClean="0"/>
              <a:t>and other </a:t>
            </a:r>
            <a:r>
              <a:rPr lang="en-US" sz="1400" dirty="0"/>
              <a:t>valuable online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295401"/>
            <a:ext cx="47625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Newsletters, Blogs, 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Podcasts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smtClean="0">
                <a:latin typeface="+mn-lt"/>
              </a:rPr>
              <a:t>and Webcasts</a:t>
            </a:r>
            <a:endParaRPr lang="en-US" sz="280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Newsletters are a convenient </a:t>
            </a:r>
            <a:r>
              <a:rPr lang="en-US" sz="2400" dirty="0" smtClean="0">
                <a:latin typeface="+mn-lt"/>
              </a:rPr>
              <a:t>way </a:t>
            </a:r>
            <a:r>
              <a:rPr lang="en-US" sz="2400" dirty="0">
                <a:latin typeface="+mn-lt"/>
              </a:rPr>
              <a:t>to </a:t>
            </a:r>
            <a:r>
              <a:rPr lang="en-US" sz="2400" dirty="0" smtClean="0">
                <a:latin typeface="+mn-lt"/>
              </a:rPr>
              <a:t>keep current </a:t>
            </a:r>
            <a:r>
              <a:rPr lang="en-US" sz="2400" dirty="0">
                <a:latin typeface="+mn-lt"/>
              </a:rPr>
              <a:t>on </a:t>
            </a:r>
            <a:r>
              <a:rPr lang="en-US" sz="2400" dirty="0" smtClean="0">
                <a:latin typeface="+mn-lt"/>
              </a:rPr>
              <a:t>topics </a:t>
            </a:r>
            <a:r>
              <a:rPr lang="en-US" sz="2400" dirty="0">
                <a:latin typeface="+mn-lt"/>
              </a:rPr>
              <a:t>of </a:t>
            </a:r>
            <a:r>
              <a:rPr lang="en-US" sz="2400" dirty="0" smtClean="0">
                <a:latin typeface="+mn-lt"/>
              </a:rPr>
              <a:t>interest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Many online magazines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other </a:t>
            </a:r>
            <a:r>
              <a:rPr lang="en-US" sz="2400" dirty="0">
                <a:latin typeface="+mn-lt"/>
              </a:rPr>
              <a:t>groups offer free </a:t>
            </a:r>
            <a:r>
              <a:rPr lang="en-US" sz="2400" dirty="0" smtClean="0">
                <a:latin typeface="+mn-lt"/>
              </a:rPr>
              <a:t>e-mail newsletters </a:t>
            </a:r>
            <a:r>
              <a:rPr lang="en-US" sz="2400" dirty="0">
                <a:latin typeface="+mn-lt"/>
              </a:rPr>
              <a:t>to subscribers interested in </a:t>
            </a:r>
            <a:r>
              <a:rPr lang="en-US" sz="2400" dirty="0" smtClean="0">
                <a:latin typeface="+mn-lt"/>
              </a:rPr>
              <a:t>specific topics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3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Demonstrate </a:t>
            </a:r>
            <a:r>
              <a:rPr lang="en-US" sz="2400" dirty="0"/>
              <a:t>advanced search techniques</a:t>
            </a:r>
            <a:r>
              <a:rPr lang="en-US" sz="2400" dirty="0" smtClean="0"/>
              <a:t>, including </a:t>
            </a:r>
            <a:r>
              <a:rPr lang="en-US" sz="2400" dirty="0"/>
              <a:t>Boolean logic and Venn diagrams</a:t>
            </a:r>
          </a:p>
          <a:p>
            <a:r>
              <a:rPr lang="en-US" sz="2400" dirty="0" smtClean="0"/>
              <a:t>Describe </a:t>
            </a:r>
            <a:r>
              <a:rPr lang="en-US" sz="2400" dirty="0"/>
              <a:t>Internet communication channels</a:t>
            </a:r>
            <a:r>
              <a:rPr lang="en-US" sz="2400" dirty="0" smtClean="0"/>
              <a:t>, including </a:t>
            </a:r>
            <a:r>
              <a:rPr lang="en-US" sz="2400" dirty="0"/>
              <a:t>social networking, forums</a:t>
            </a:r>
            <a:r>
              <a:rPr lang="en-US" sz="2400" dirty="0" smtClean="0"/>
              <a:t>, newsletters</a:t>
            </a:r>
            <a:r>
              <a:rPr lang="en-US" sz="2400" dirty="0"/>
              <a:t>, blogs, podcasts, RSS feeds</a:t>
            </a:r>
            <a:r>
              <a:rPr lang="en-US" sz="2400" dirty="0" smtClean="0"/>
              <a:t>, Webinars</a:t>
            </a:r>
            <a:r>
              <a:rPr lang="en-US" sz="2400" dirty="0"/>
              <a:t>, mailing lists, Web-based </a:t>
            </a:r>
            <a:r>
              <a:rPr lang="en-US" sz="2400" dirty="0" smtClean="0"/>
              <a:t>discussion groups</a:t>
            </a:r>
            <a:r>
              <a:rPr lang="en-US" sz="2400" dirty="0"/>
              <a:t>, chat rooms, instant messaging, </a:t>
            </a:r>
            <a:r>
              <a:rPr lang="en-US" sz="2400" dirty="0" smtClean="0"/>
              <a:t>and text </a:t>
            </a:r>
            <a:r>
              <a:rPr lang="en-US" sz="2400" dirty="0"/>
              <a:t>messaging</a:t>
            </a:r>
          </a:p>
          <a:p>
            <a:r>
              <a:rPr lang="en-US" sz="2400" dirty="0" smtClean="0"/>
              <a:t>Provide </a:t>
            </a:r>
            <a:r>
              <a:rPr lang="en-US" sz="2400" dirty="0"/>
              <a:t>examples of IT community </a:t>
            </a:r>
            <a:r>
              <a:rPr lang="en-US" sz="2400" dirty="0" smtClean="0"/>
              <a:t>resources of </a:t>
            </a:r>
            <a:r>
              <a:rPr lang="en-US" sz="2400" dirty="0"/>
              <a:t>value to a systems analyst</a:t>
            </a:r>
          </a:p>
          <a:p>
            <a:r>
              <a:rPr lang="en-US" sz="2400" dirty="0" smtClean="0"/>
              <a:t>Explain </a:t>
            </a:r>
            <a:r>
              <a:rPr lang="en-US" sz="2400" dirty="0"/>
              <a:t>the benefits and disadvantages </a:t>
            </a:r>
            <a:r>
              <a:rPr lang="en-US" sz="2400" dirty="0" smtClean="0"/>
              <a:t>of online </a:t>
            </a:r>
            <a:r>
              <a:rPr lang="en-US" sz="2400" dirty="0"/>
              <a:t>learning opportunities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1642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Internet Communication </a:t>
            </a:r>
            <a:r>
              <a:rPr lang="en-US" dirty="0" smtClean="0"/>
              <a:t>Channels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67200" y="5887253"/>
            <a:ext cx="487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D-13 </a:t>
            </a:r>
            <a:r>
              <a:rPr lang="en-US" sz="1400" dirty="0"/>
              <a:t>Yahoo! uses RSS feeds to publish news about a </a:t>
            </a:r>
            <a:r>
              <a:rPr lang="en-US" sz="1400" dirty="0" smtClean="0"/>
              <a:t>wide variety </a:t>
            </a:r>
            <a:r>
              <a:rPr lang="en-US" sz="1400" dirty="0"/>
              <a:t>of topics, some of which are shown here. The Yahoo! site also </a:t>
            </a:r>
            <a:r>
              <a:rPr lang="en-US" sz="1400" dirty="0" smtClean="0"/>
              <a:t>allows you </a:t>
            </a:r>
            <a:r>
              <a:rPr lang="en-US" sz="1400" dirty="0"/>
              <a:t>to create a customized feed by entering a search term or phrase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295401"/>
            <a:ext cx="47625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Webinars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An </a:t>
            </a:r>
            <a:r>
              <a:rPr lang="en-US" sz="2400" dirty="0">
                <a:latin typeface="+mn-lt"/>
              </a:rPr>
              <a:t>Internet-based </a:t>
            </a:r>
            <a:r>
              <a:rPr lang="en-US" sz="2400" dirty="0" smtClean="0">
                <a:latin typeface="+mn-lt"/>
              </a:rPr>
              <a:t>training session </a:t>
            </a:r>
            <a:r>
              <a:rPr lang="en-US" sz="2400" dirty="0">
                <a:latin typeface="+mn-lt"/>
              </a:rPr>
              <a:t>that provides an interactive </a:t>
            </a:r>
            <a:r>
              <a:rPr lang="en-US" sz="2400" dirty="0" smtClean="0">
                <a:latin typeface="+mn-lt"/>
              </a:rPr>
              <a:t>experience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Mailing Lists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Also </a:t>
            </a:r>
            <a:r>
              <a:rPr lang="en-US" sz="2400" dirty="0">
                <a:latin typeface="+mn-lt"/>
              </a:rPr>
              <a:t>called a listserv, is </a:t>
            </a:r>
            <a:r>
              <a:rPr lang="en-US" sz="2400" dirty="0" smtClean="0">
                <a:latin typeface="+mn-lt"/>
              </a:rPr>
              <a:t>similar to </a:t>
            </a:r>
            <a:r>
              <a:rPr lang="en-US" sz="2400" dirty="0">
                <a:latin typeface="+mn-lt"/>
              </a:rPr>
              <a:t>a newsgroup </a:t>
            </a:r>
            <a:endParaRPr lang="en-US" sz="24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Provides </a:t>
            </a:r>
            <a:r>
              <a:rPr lang="en-US" sz="2400" dirty="0">
                <a:latin typeface="+mn-lt"/>
              </a:rPr>
              <a:t>a </a:t>
            </a:r>
            <a:r>
              <a:rPr lang="en-US" sz="2400" dirty="0" smtClean="0">
                <a:latin typeface="+mn-lt"/>
              </a:rPr>
              <a:t>forum for </a:t>
            </a:r>
            <a:r>
              <a:rPr lang="en-US" sz="2400" dirty="0">
                <a:latin typeface="+mn-lt"/>
              </a:rPr>
              <a:t>people who want to exchange </a:t>
            </a:r>
            <a:r>
              <a:rPr lang="en-US" sz="2400" dirty="0" smtClean="0">
                <a:latin typeface="+mn-lt"/>
              </a:rPr>
              <a:t>information about </a:t>
            </a:r>
            <a:r>
              <a:rPr lang="en-US" sz="2400" dirty="0">
                <a:latin typeface="+mn-lt"/>
              </a:rPr>
              <a:t>specific topics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37242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49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Internet Communication </a:t>
            </a:r>
            <a:r>
              <a:rPr lang="en-US" dirty="0" smtClean="0"/>
              <a:t>Channels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61999" y="4724400"/>
            <a:ext cx="8121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D-14 </a:t>
            </a:r>
            <a:r>
              <a:rPr lang="en-US" sz="1400" dirty="0"/>
              <a:t>Lsoft.com and tile.net are examples of Web sites </a:t>
            </a:r>
            <a:r>
              <a:rPr lang="en-US" sz="1400" dirty="0" smtClean="0"/>
              <a:t>that organize </a:t>
            </a:r>
            <a:r>
              <a:rPr lang="en-US" sz="1400" dirty="0"/>
              <a:t>mailing lists by name and subject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1" y="1371600"/>
            <a:ext cx="428631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9310" y="1371601"/>
            <a:ext cx="4103781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87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Internet Communication </a:t>
            </a:r>
            <a:r>
              <a:rPr lang="en-US" dirty="0" smtClean="0"/>
              <a:t>Channels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5800" y="1295401"/>
            <a:ext cx="7772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Web-Based Discussion Groups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Another online communication resource is called a Web-based </a:t>
            </a:r>
            <a:r>
              <a:rPr lang="en-US" sz="2400" dirty="0" smtClean="0">
                <a:latin typeface="+mn-lt"/>
              </a:rPr>
              <a:t>discussion group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An </a:t>
            </a:r>
            <a:r>
              <a:rPr lang="en-US" sz="2400" dirty="0">
                <a:latin typeface="+mn-lt"/>
              </a:rPr>
              <a:t>online community that combines features of mailing lists and </a:t>
            </a:r>
            <a:r>
              <a:rPr lang="en-US" sz="2400" dirty="0" smtClean="0">
                <a:latin typeface="+mn-lt"/>
              </a:rPr>
              <a:t>forums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Web-based discussion </a:t>
            </a:r>
            <a:r>
              <a:rPr lang="en-US" sz="2400" dirty="0">
                <a:latin typeface="+mn-lt"/>
              </a:rPr>
              <a:t>groups can be accessed through portals, such as Yahoo! or Google, or </a:t>
            </a:r>
            <a:r>
              <a:rPr lang="en-US" sz="2400" dirty="0" smtClean="0">
                <a:latin typeface="+mn-lt"/>
              </a:rPr>
              <a:t>by visiting </a:t>
            </a:r>
            <a:r>
              <a:rPr lang="en-US" sz="2400" dirty="0">
                <a:latin typeface="+mn-lt"/>
              </a:rPr>
              <a:t>vendor sites, such as Cisco, IBM, or Apple</a:t>
            </a:r>
          </a:p>
        </p:txBody>
      </p:sp>
    </p:spTree>
    <p:extLst>
      <p:ext uri="{BB962C8B-B14F-4D97-AF65-F5344CB8AC3E}">
        <p14:creationId xmlns:p14="http://schemas.microsoft.com/office/powerpoint/2010/main" xmlns="" val="37991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Internet Communication </a:t>
            </a:r>
            <a:r>
              <a:rPr lang="en-US" dirty="0" smtClean="0"/>
              <a:t>Channels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5800" y="1295401"/>
            <a:ext cx="777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Chat Rooms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Also </a:t>
            </a:r>
            <a:r>
              <a:rPr lang="en-US" sz="2400" dirty="0">
                <a:latin typeface="+mn-lt"/>
              </a:rPr>
              <a:t>called a channel, is </a:t>
            </a:r>
            <a:r>
              <a:rPr lang="en-US" sz="2400" dirty="0" smtClean="0">
                <a:latin typeface="+mn-lt"/>
              </a:rPr>
              <a:t>an online </a:t>
            </a:r>
            <a:r>
              <a:rPr lang="en-US" sz="2400" dirty="0">
                <a:latin typeface="+mn-lt"/>
              </a:rPr>
              <a:t>meeting place where users can </a:t>
            </a:r>
            <a:r>
              <a:rPr lang="en-US" sz="2400" dirty="0" smtClean="0">
                <a:latin typeface="+mn-lt"/>
              </a:rPr>
              <a:t>interact and </a:t>
            </a:r>
            <a:r>
              <a:rPr lang="en-US" sz="2400" dirty="0">
                <a:latin typeface="+mn-lt"/>
              </a:rPr>
              <a:t>converse in real </a:t>
            </a:r>
            <a:r>
              <a:rPr lang="en-US" sz="2400" dirty="0" smtClean="0">
                <a:latin typeface="+mn-lt"/>
              </a:rPr>
              <a:t>time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Instant Messaging and Text Messaging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Instant messaging (IM) allows online </a:t>
            </a:r>
            <a:r>
              <a:rPr lang="en-US" sz="2400" dirty="0" smtClean="0">
                <a:latin typeface="+mn-lt"/>
              </a:rPr>
              <a:t>users to </a:t>
            </a:r>
            <a:r>
              <a:rPr lang="en-US" sz="2400" dirty="0">
                <a:latin typeface="+mn-lt"/>
              </a:rPr>
              <a:t>exchange messages immediately, </a:t>
            </a:r>
            <a:r>
              <a:rPr lang="en-US" sz="2400" dirty="0" smtClean="0">
                <a:latin typeface="+mn-lt"/>
              </a:rPr>
              <a:t>even while </a:t>
            </a:r>
            <a:r>
              <a:rPr lang="en-US" sz="2400" dirty="0">
                <a:latin typeface="+mn-lt"/>
              </a:rPr>
              <a:t>they are working in another </a:t>
            </a:r>
            <a:r>
              <a:rPr lang="en-US" sz="2400" dirty="0" smtClean="0">
                <a:latin typeface="+mn-lt"/>
              </a:rPr>
              <a:t>program or </a:t>
            </a:r>
            <a:r>
              <a:rPr lang="en-US" sz="2400" dirty="0">
                <a:latin typeface="+mn-lt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045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867400" cy="465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Internet Communication </a:t>
            </a:r>
            <a:r>
              <a:rPr lang="en-US" dirty="0" smtClean="0"/>
              <a:t>Channels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4724400"/>
            <a:ext cx="3809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D-15 </a:t>
            </a:r>
            <a:r>
              <a:rPr lang="en-US" sz="1400" dirty="0"/>
              <a:t>The Microsoft Community site offers technical forums, </a:t>
            </a:r>
            <a:r>
              <a:rPr lang="en-US" sz="1400" dirty="0" smtClean="0"/>
              <a:t>searchable knowledge </a:t>
            </a:r>
            <a:r>
              <a:rPr lang="en-US" sz="1400" dirty="0"/>
              <a:t>bases, and an opportunity to meet, interact, and share your views with</a:t>
            </a:r>
          </a:p>
          <a:p>
            <a:r>
              <a:rPr lang="en-US" sz="1400" dirty="0"/>
              <a:t>colleagues and people with similar interests</a:t>
            </a:r>
          </a:p>
        </p:txBody>
      </p:sp>
    </p:spTree>
    <p:extLst>
      <p:ext uri="{BB962C8B-B14F-4D97-AF65-F5344CB8AC3E}">
        <p14:creationId xmlns:p14="http://schemas.microsoft.com/office/powerpoint/2010/main" xmlns="" val="19332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Internet Communication </a:t>
            </a:r>
            <a:r>
              <a:rPr lang="en-US" dirty="0" smtClean="0"/>
              <a:t>Channels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95600" y="5957939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D-16 </a:t>
            </a:r>
            <a:r>
              <a:rPr lang="en-US" sz="1400" dirty="0"/>
              <a:t>A recap of Internet communication channels that can assist a systems analyst in online research and communication</a:t>
            </a:r>
            <a:r>
              <a:rPr lang="en-US" sz="1400" dirty="0" smtClean="0"/>
              <a:t>. Notice </a:t>
            </a:r>
            <a:r>
              <a:rPr lang="en-US" sz="1400" dirty="0"/>
              <a:t>that each option has advantages and </a:t>
            </a:r>
            <a:r>
              <a:rPr lang="en-US" sz="1400" dirty="0" smtClean="0"/>
              <a:t>disadvantages (Continues)</a:t>
            </a:r>
            <a:endParaRPr lang="en-US" sz="1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3610"/>
            <a:ext cx="7964595" cy="464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00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Internet Communication </a:t>
            </a:r>
            <a:r>
              <a:rPr lang="en-US" dirty="0" smtClean="0"/>
              <a:t>Channels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95600" y="5957939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D-16 </a:t>
            </a:r>
            <a:r>
              <a:rPr lang="en-US" sz="1400" dirty="0"/>
              <a:t>A recap of Internet communication channels that can assist a systems analyst in online research and communication</a:t>
            </a:r>
            <a:r>
              <a:rPr lang="en-US" sz="1400" dirty="0" smtClean="0"/>
              <a:t>. Notice </a:t>
            </a:r>
            <a:r>
              <a:rPr lang="en-US" sz="1400" dirty="0"/>
              <a:t>that each option has advantages and </a:t>
            </a:r>
            <a:r>
              <a:rPr lang="en-US" sz="1400" dirty="0" smtClean="0"/>
              <a:t>disadvantages </a:t>
            </a:r>
            <a:endParaRPr lang="en-US" sz="1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063625"/>
            <a:ext cx="6686550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33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Information Technology Community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sz="2400" dirty="0"/>
              <a:t>The IT community includes numerous publications and online magazines</a:t>
            </a:r>
            <a:r>
              <a:rPr lang="en-US" sz="2400" dirty="0" smtClean="0"/>
              <a:t>, searchable </a:t>
            </a:r>
            <a:r>
              <a:rPr lang="en-US" sz="2400" dirty="0"/>
              <a:t>databases, Web-based discussion groups, and mailing </a:t>
            </a:r>
            <a:r>
              <a:rPr lang="en-US" sz="2400" dirty="0" smtClean="0"/>
              <a:t>lists </a:t>
            </a:r>
          </a:p>
          <a:p>
            <a:r>
              <a:rPr lang="en-US" sz="2400" dirty="0" smtClean="0"/>
              <a:t>Four </a:t>
            </a:r>
            <a:r>
              <a:rPr lang="en-US" sz="2400" dirty="0"/>
              <a:t>important components of the IT community are corporate resources, </a:t>
            </a:r>
            <a:r>
              <a:rPr lang="en-US" sz="2400" dirty="0" smtClean="0"/>
              <a:t>government resources</a:t>
            </a:r>
            <a:r>
              <a:rPr lang="en-US" sz="2400" dirty="0"/>
              <a:t>, professional resources, and online learning </a:t>
            </a:r>
            <a:r>
              <a:rPr lang="en-US" sz="2400" dirty="0" smtClean="0"/>
              <a:t>resources</a:t>
            </a:r>
          </a:p>
          <a:p>
            <a:r>
              <a:rPr lang="en-US" sz="2400" dirty="0"/>
              <a:t>Corporate Resources</a:t>
            </a:r>
          </a:p>
          <a:p>
            <a:pPr lvl="1"/>
            <a:r>
              <a:rPr lang="en-US" sz="2000" dirty="0"/>
              <a:t>Corporate resources can provide general IT knowledge and background, as well </a:t>
            </a:r>
            <a:r>
              <a:rPr lang="en-US" sz="2000" dirty="0" smtClean="0"/>
              <a:t>as help </a:t>
            </a:r>
            <a:r>
              <a:rPr lang="en-US" sz="2000" dirty="0"/>
              <a:t>solve specific business challenges</a:t>
            </a:r>
          </a:p>
        </p:txBody>
      </p:sp>
    </p:spTree>
    <p:extLst>
      <p:ext uri="{BB962C8B-B14F-4D97-AF65-F5344CB8AC3E}">
        <p14:creationId xmlns:p14="http://schemas.microsoft.com/office/powerpoint/2010/main" xmlns="" val="18502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Information Technology </a:t>
            </a:r>
            <a:r>
              <a:rPr lang="en-US" dirty="0" smtClean="0"/>
              <a:t>Community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7772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Government Resources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The IT needs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of </a:t>
            </a:r>
            <a:r>
              <a:rPr lang="en-US" sz="2400" dirty="0">
                <a:latin typeface="+mn-lt"/>
              </a:rPr>
              <a:t>the federal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government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are enormous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Excellent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federal </a:t>
            </a:r>
            <a:r>
              <a:rPr lang="en-US" sz="2400" dirty="0">
                <a:latin typeface="+mn-lt"/>
              </a:rPr>
              <a:t>IT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resources exist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Comprehensive,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nonbiased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information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for </a:t>
            </a:r>
            <a:r>
              <a:rPr lang="en-US" sz="2400" dirty="0">
                <a:latin typeface="+mn-lt"/>
              </a:rPr>
              <a:t>IT 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professionals</a:t>
            </a:r>
            <a:endParaRPr lang="en-US" sz="24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4467" y="2057400"/>
            <a:ext cx="514093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38600" y="5957939"/>
            <a:ext cx="510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D-17 </a:t>
            </a:r>
            <a:r>
              <a:rPr lang="en-US" sz="1400" dirty="0"/>
              <a:t>The GSA site contains information about federal IT policies</a:t>
            </a:r>
            <a:r>
              <a:rPr lang="en-US" sz="1400" dirty="0" smtClean="0"/>
              <a:t>, news</a:t>
            </a:r>
            <a:r>
              <a:rPr lang="en-US" sz="1400" dirty="0"/>
              <a:t>, and related links. The screen shows a sample from the IT Regulations</a:t>
            </a:r>
            <a:r>
              <a:rPr lang="en-US" sz="1400" dirty="0" smtClean="0"/>
              <a:t>, Guidelines</a:t>
            </a:r>
            <a:r>
              <a:rPr lang="en-US" sz="1400" dirty="0"/>
              <a:t>, and Laws section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887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Information Technology </a:t>
            </a:r>
            <a:r>
              <a:rPr lang="en-US" dirty="0" smtClean="0"/>
              <a:t>Community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05200" y="5715001"/>
            <a:ext cx="563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D-19 </a:t>
            </a:r>
            <a:r>
              <a:rPr lang="en-US" sz="1400" dirty="0"/>
              <a:t>Students should explore the Modern Analyst site, </a:t>
            </a:r>
            <a:r>
              <a:rPr lang="en-US" sz="1400" dirty="0" smtClean="0"/>
              <a:t>which includes </a:t>
            </a:r>
            <a:r>
              <a:rPr lang="en-US" sz="1400" dirty="0"/>
              <a:t>forums about many topics covered in this textbook. This would be </a:t>
            </a:r>
            <a:r>
              <a:rPr lang="en-US" sz="1400" dirty="0" smtClean="0"/>
              <a:t>a 9ood </a:t>
            </a:r>
            <a:r>
              <a:rPr lang="en-US" sz="1400" dirty="0"/>
              <a:t>place to connect with others and share information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979" y="2057400"/>
            <a:ext cx="474660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1"/>
            <a:ext cx="3803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7425" y="4715348"/>
            <a:ext cx="4172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D-18 </a:t>
            </a:r>
            <a:r>
              <a:rPr lang="en-US" sz="1400" dirty="0"/>
              <a:t>The ACM site is one of many resources that a </a:t>
            </a:r>
            <a:r>
              <a:rPr lang="en-US" sz="1400" dirty="0" smtClean="0"/>
              <a:t>systems analyst </a:t>
            </a:r>
            <a:r>
              <a:rPr lang="en-US" sz="1400" dirty="0"/>
              <a:t>can use to keep up with current issues, trends, and opportunities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8835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As a systems analyst, you </a:t>
            </a:r>
            <a:r>
              <a:rPr lang="en-US" sz="2800" dirty="0" smtClean="0"/>
              <a:t>rely on your knowledge, skills and experience</a:t>
            </a:r>
            <a:endParaRPr lang="en-US" sz="2800" dirty="0"/>
          </a:p>
          <a:p>
            <a:r>
              <a:rPr lang="en-US" sz="2800" dirty="0"/>
              <a:t>The Internet can </a:t>
            </a:r>
            <a:r>
              <a:rPr lang="en-US" sz="2800" dirty="0" smtClean="0"/>
              <a:t>assist you </a:t>
            </a:r>
            <a:r>
              <a:rPr lang="en-US" sz="2800" dirty="0"/>
              <a:t>with technical problems and can help you advance your career by offering </a:t>
            </a:r>
            <a:r>
              <a:rPr lang="en-US" sz="2800" dirty="0" smtClean="0"/>
              <a:t>access to </a:t>
            </a:r>
            <a:r>
              <a:rPr lang="en-US" sz="2800" dirty="0"/>
              <a:t>training, education, and communication with other IT professionals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Information Technology Community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5800" y="1295401"/>
            <a:ext cx="7772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Online Learning Resources</a:t>
            </a:r>
            <a:endParaRPr lang="en-US" sz="28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Also called e-learning</a:t>
            </a:r>
            <a:r>
              <a:rPr lang="en-US" sz="2400" dirty="0">
                <a:latin typeface="+mn-lt"/>
              </a:rPr>
              <a:t>, is a term that refers to </a:t>
            </a:r>
            <a:r>
              <a:rPr lang="en-US" sz="2400" dirty="0" smtClean="0">
                <a:latin typeface="+mn-lt"/>
              </a:rPr>
              <a:t>the delivery </a:t>
            </a:r>
            <a:r>
              <a:rPr lang="en-US" sz="2400" dirty="0">
                <a:latin typeface="+mn-lt"/>
              </a:rPr>
              <a:t>of educational or training </a:t>
            </a:r>
            <a:r>
              <a:rPr lang="en-US" sz="2400" dirty="0" smtClean="0">
                <a:latin typeface="+mn-lt"/>
              </a:rPr>
              <a:t>content over </a:t>
            </a:r>
            <a:r>
              <a:rPr lang="en-US" sz="2400" dirty="0">
                <a:latin typeface="+mn-lt"/>
              </a:rPr>
              <a:t>the public Internet or </a:t>
            </a:r>
            <a:r>
              <a:rPr lang="en-US" sz="2400" dirty="0" smtClean="0">
                <a:latin typeface="+mn-lt"/>
              </a:rPr>
              <a:t>an intranet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BENEFITS OF ONLINE </a:t>
            </a:r>
            <a:r>
              <a:rPr lang="en-US" sz="2400" dirty="0" smtClean="0">
                <a:latin typeface="+mn-lt"/>
              </a:rPr>
              <a:t>LEARNING</a:t>
            </a:r>
            <a:endParaRPr lang="en-US" sz="24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Convenient</a:t>
            </a:r>
            <a:r>
              <a:rPr lang="en-US" sz="2400" dirty="0">
                <a:latin typeface="+mn-lt"/>
              </a:rPr>
              <a:t>. You can participate in training when and where you </a:t>
            </a:r>
            <a:r>
              <a:rPr lang="en-US" sz="2400" dirty="0" smtClean="0">
                <a:latin typeface="+mn-lt"/>
              </a:rPr>
              <a:t>want</a:t>
            </a:r>
            <a:endParaRPr lang="en-US" sz="24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Economical</a:t>
            </a:r>
            <a:r>
              <a:rPr lang="en-US" sz="2400" dirty="0">
                <a:latin typeface="+mn-lt"/>
              </a:rPr>
              <a:t>. Online learning options generally are less expensive than </a:t>
            </a:r>
            <a:r>
              <a:rPr lang="en-US" sz="2400" dirty="0" smtClean="0">
                <a:latin typeface="+mn-lt"/>
              </a:rPr>
              <a:t>traditional face-to-face learning</a:t>
            </a:r>
            <a:endParaRPr lang="en-US" sz="24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Customizable</a:t>
            </a:r>
            <a:r>
              <a:rPr lang="en-US" sz="2400" dirty="0">
                <a:latin typeface="+mn-lt"/>
              </a:rPr>
              <a:t>. Generally, you can tailor the learning experience to your interests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needs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2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Information Technology Community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5800" y="1583353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DISADVANTAGES OF </a:t>
            </a:r>
            <a:r>
              <a:rPr lang="en-US" sz="2400" dirty="0">
                <a:latin typeface="+mn-lt"/>
              </a:rPr>
              <a:t>ONLINE </a:t>
            </a:r>
            <a:r>
              <a:rPr lang="en-US" sz="2400" dirty="0" smtClean="0">
                <a:latin typeface="+mn-lt"/>
              </a:rPr>
              <a:t>LEARNING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Interaction - Can </a:t>
            </a:r>
            <a:r>
              <a:rPr lang="en-US" sz="2400" dirty="0">
                <a:latin typeface="+mn-lt"/>
              </a:rPr>
              <a:t>be highly collaborative, </a:t>
            </a:r>
            <a:r>
              <a:rPr lang="en-US" sz="2400" dirty="0" smtClean="0">
                <a:latin typeface="+mn-lt"/>
              </a:rPr>
              <a:t>but </a:t>
            </a:r>
            <a:r>
              <a:rPr lang="en-US" sz="2400" dirty="0">
                <a:latin typeface="+mn-lt"/>
              </a:rPr>
              <a:t>lacks </a:t>
            </a:r>
            <a:r>
              <a:rPr lang="en-US" sz="2400" dirty="0" smtClean="0">
                <a:latin typeface="+mn-lt"/>
              </a:rPr>
              <a:t>the face-to-face </a:t>
            </a:r>
            <a:r>
              <a:rPr lang="en-US" sz="2400" dirty="0">
                <a:latin typeface="+mn-lt"/>
              </a:rPr>
              <a:t>component that some learners find </a:t>
            </a:r>
            <a:r>
              <a:rPr lang="en-US" sz="2400" dirty="0" smtClean="0">
                <a:latin typeface="+mn-lt"/>
              </a:rPr>
              <a:t>necessary</a:t>
            </a:r>
            <a:endParaRPr lang="en-US" sz="24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Less </a:t>
            </a:r>
            <a:r>
              <a:rPr lang="en-US" sz="2000" dirty="0">
                <a:latin typeface="+mn-lt"/>
              </a:rPr>
              <a:t>likely to receive the focused feedback that you would get when </a:t>
            </a:r>
            <a:r>
              <a:rPr lang="en-US" sz="2000" dirty="0" smtClean="0">
                <a:latin typeface="+mn-lt"/>
              </a:rPr>
              <a:t>participating in </a:t>
            </a:r>
            <a:r>
              <a:rPr lang="en-US" sz="2000" dirty="0">
                <a:latin typeface="+mn-lt"/>
              </a:rPr>
              <a:t>traditional classroom </a:t>
            </a:r>
            <a:r>
              <a:rPr lang="en-US" sz="2000" dirty="0" smtClean="0">
                <a:latin typeface="+mn-lt"/>
              </a:rPr>
              <a:t>training</a:t>
            </a:r>
            <a:endParaRPr lang="en-US" sz="20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Interface - Might </a:t>
            </a:r>
            <a:r>
              <a:rPr lang="en-US" sz="2400" dirty="0">
                <a:latin typeface="+mn-lt"/>
              </a:rPr>
              <a:t>experience slower processing performance</a:t>
            </a:r>
            <a:r>
              <a:rPr lang="en-US" sz="2400" dirty="0" smtClean="0">
                <a:latin typeface="+mn-lt"/>
              </a:rPr>
              <a:t>, especially with  </a:t>
            </a:r>
            <a:r>
              <a:rPr lang="en-US" sz="2400" dirty="0">
                <a:latin typeface="+mn-lt"/>
              </a:rPr>
              <a:t>video, audio, or </a:t>
            </a:r>
            <a:r>
              <a:rPr lang="en-US" sz="2400" dirty="0" smtClean="0">
                <a:latin typeface="+mn-lt"/>
              </a:rPr>
              <a:t>high-resolution graphics</a:t>
            </a:r>
            <a:endParaRPr lang="en-US" sz="2400" dirty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Suitability - Might </a:t>
            </a:r>
            <a:r>
              <a:rPr lang="en-US" sz="2400" dirty="0">
                <a:latin typeface="+mn-lt"/>
              </a:rPr>
              <a:t>not be the best option, particularly if the </a:t>
            </a:r>
            <a:r>
              <a:rPr lang="en-US" sz="2400" dirty="0" smtClean="0">
                <a:latin typeface="+mn-lt"/>
              </a:rPr>
              <a:t>content is </a:t>
            </a:r>
            <a:r>
              <a:rPr lang="en-US" sz="2400" dirty="0">
                <a:latin typeface="+mn-lt"/>
              </a:rPr>
              <a:t>complicated and unfamiliar to you</a:t>
            </a:r>
          </a:p>
        </p:txBody>
      </p:sp>
    </p:spTree>
    <p:extLst>
      <p:ext uri="{BB962C8B-B14F-4D97-AF65-F5344CB8AC3E}">
        <p14:creationId xmlns:p14="http://schemas.microsoft.com/office/powerpoint/2010/main" xmlns="" val="26516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Information Technology Community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679973" y="5791200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D-20 </a:t>
            </a:r>
            <a:r>
              <a:rPr lang="en-US" sz="1400" dirty="0"/>
              <a:t>A recap of online resources that a systems analyst can use to keep up with current issues and trends in IT. </a:t>
            </a:r>
            <a:r>
              <a:rPr lang="en-US" sz="1400" dirty="0" smtClean="0"/>
              <a:t>Notice that </a:t>
            </a:r>
            <a:r>
              <a:rPr lang="en-US" sz="1400" dirty="0"/>
              <a:t>each option has advantages and </a:t>
            </a:r>
            <a:r>
              <a:rPr lang="en-US" sz="1400" dirty="0" smtClean="0"/>
              <a:t>disadvantages (Continues)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394" y="1371600"/>
            <a:ext cx="855397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96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Information Technology Community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679973" y="5791200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D-20 </a:t>
            </a:r>
            <a:r>
              <a:rPr lang="en-US" sz="1400" dirty="0"/>
              <a:t>A recap of online resources that a systems analyst can use to keep up with current issues and trends in IT. </a:t>
            </a:r>
            <a:r>
              <a:rPr lang="en-US" sz="1400" dirty="0" smtClean="0"/>
              <a:t>Notice that </a:t>
            </a:r>
            <a:r>
              <a:rPr lang="en-US" sz="1400" dirty="0"/>
              <a:t>each option has advantages and </a:t>
            </a:r>
            <a:r>
              <a:rPr lang="en-US" sz="1400" dirty="0" smtClean="0"/>
              <a:t>disadvantages 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63675"/>
            <a:ext cx="6626225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48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Toolkit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85800" y="1481138"/>
            <a:ext cx="8153400" cy="4995862"/>
          </a:xfrm>
        </p:spPr>
        <p:txBody>
          <a:bodyPr rtlCol="0">
            <a:normAutofit/>
          </a:bodyPr>
          <a:lstStyle/>
          <a:p>
            <a:r>
              <a:rPr lang="en-US" sz="2400" dirty="0"/>
              <a:t>The Internet is a worldwide network that integrates many thousands of other networks</a:t>
            </a:r>
            <a:r>
              <a:rPr lang="en-US" sz="2400" dirty="0" smtClean="0"/>
              <a:t>, which </a:t>
            </a:r>
            <a:r>
              <a:rPr lang="en-US" sz="2400" dirty="0"/>
              <a:t>in turn link millions of government, business, educational, and </a:t>
            </a:r>
            <a:r>
              <a:rPr lang="en-US" sz="2400" dirty="0" smtClean="0"/>
              <a:t>personal users </a:t>
            </a:r>
            <a:r>
              <a:rPr lang="en-US" sz="2400" dirty="0"/>
              <a:t>around the </a:t>
            </a:r>
            <a:r>
              <a:rPr lang="en-US" sz="2400" dirty="0" smtClean="0"/>
              <a:t>globe</a:t>
            </a:r>
          </a:p>
          <a:p>
            <a:r>
              <a:rPr lang="en-US" sz="2400" dirty="0"/>
              <a:t>The Internet allows access to the World Wide Web, usually called the Web, </a:t>
            </a:r>
            <a:r>
              <a:rPr lang="en-US" sz="2400" dirty="0" smtClean="0"/>
              <a:t>which refers </a:t>
            </a:r>
            <a:r>
              <a:rPr lang="en-US" sz="2400" dirty="0"/>
              <a:t>to the global collection of electronic documents stored on the </a:t>
            </a:r>
            <a:r>
              <a:rPr lang="en-US" sz="2400" dirty="0" smtClean="0"/>
              <a:t>Internet</a:t>
            </a:r>
          </a:p>
          <a:p>
            <a:r>
              <a:rPr lang="en-US" sz="2400" dirty="0"/>
              <a:t>An Internet research strategy should use a four-step approach: review your </a:t>
            </a:r>
            <a:r>
              <a:rPr lang="en-US" sz="2400" dirty="0" smtClean="0"/>
              <a:t>information requirements</a:t>
            </a:r>
            <a:r>
              <a:rPr lang="en-US" sz="2400" dirty="0"/>
              <a:t>, use the proper search tools and techniques, evaluate the results</a:t>
            </a:r>
            <a:r>
              <a:rPr lang="en-US" sz="2400" dirty="0" smtClean="0"/>
              <a:t>, and </a:t>
            </a:r>
            <a:r>
              <a:rPr lang="en-US" sz="2400" dirty="0"/>
              <a:t>consider copyright and data integrity issues</a:t>
            </a:r>
          </a:p>
        </p:txBody>
      </p:sp>
    </p:spTree>
    <p:extLst>
      <p:ext uri="{BB962C8B-B14F-4D97-AF65-F5344CB8AC3E}">
        <p14:creationId xmlns:p14="http://schemas.microsoft.com/office/powerpoint/2010/main" xmlns="" val="25148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525963"/>
          </a:xfrm>
        </p:spPr>
        <p:txBody>
          <a:bodyPr rtlCol="0">
            <a:noAutofit/>
          </a:bodyPr>
          <a:lstStyle/>
          <a:p>
            <a:r>
              <a:rPr lang="en-US" sz="2400" dirty="0"/>
              <a:t>The primary research tools include search engines, subject directories, and a </a:t>
            </a:r>
            <a:r>
              <a:rPr lang="en-US" sz="2400" dirty="0" smtClean="0"/>
              <a:t>collection of </a:t>
            </a:r>
            <a:r>
              <a:rPr lang="en-US" sz="2400" dirty="0"/>
              <a:t>searchable database resources called the invisible </a:t>
            </a:r>
            <a:r>
              <a:rPr lang="en-US" sz="2400" dirty="0" smtClean="0"/>
              <a:t>Web</a:t>
            </a:r>
          </a:p>
          <a:p>
            <a:r>
              <a:rPr lang="en-US" sz="2400" dirty="0"/>
              <a:t>A subject directory is a Web site that allows you to access topics by using a hierarchy</a:t>
            </a:r>
            <a:r>
              <a:rPr lang="en-US" sz="2400" dirty="0" smtClean="0"/>
              <a:t>, starting </a:t>
            </a:r>
            <a:r>
              <a:rPr lang="en-US" sz="2400" dirty="0"/>
              <a:t>with general headings and proceeding to more specific </a:t>
            </a:r>
            <a:r>
              <a:rPr lang="en-US" sz="2400" dirty="0" smtClean="0"/>
              <a:t>topics</a:t>
            </a:r>
          </a:p>
          <a:p>
            <a:r>
              <a:rPr lang="en-US" sz="2400" dirty="0"/>
              <a:t>The invisible Web, or hidden Web, describes numerous text, graphics, and </a:t>
            </a:r>
            <a:r>
              <a:rPr lang="en-US" sz="2400" dirty="0" smtClean="0"/>
              <a:t>data files </a:t>
            </a:r>
            <a:r>
              <a:rPr lang="en-US" sz="2400" dirty="0"/>
              <a:t>stored in collections that are unreachable by search engines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525963"/>
          </a:xfrm>
        </p:spPr>
        <p:txBody>
          <a:bodyPr rtlCol="0">
            <a:noAutofit/>
          </a:bodyPr>
          <a:lstStyle/>
          <a:p>
            <a:r>
              <a:rPr lang="en-US" sz="2400" dirty="0"/>
              <a:t>Many analysts use social networking as a primary online tool to expand </a:t>
            </a:r>
            <a:r>
              <a:rPr lang="en-US" sz="2400" dirty="0" smtClean="0"/>
              <a:t>personal and </a:t>
            </a:r>
            <a:r>
              <a:rPr lang="en-US" sz="2400" dirty="0"/>
              <a:t>professional contacts and </a:t>
            </a:r>
            <a:r>
              <a:rPr lang="en-US" sz="2400" dirty="0" smtClean="0"/>
              <a:t>communication</a:t>
            </a:r>
          </a:p>
          <a:p>
            <a:r>
              <a:rPr lang="en-US" sz="2400" dirty="0"/>
              <a:t>When an IT professional needs to research a topic or seek background information</a:t>
            </a:r>
            <a:r>
              <a:rPr lang="en-US" sz="2400" dirty="0" smtClean="0"/>
              <a:t>, he </a:t>
            </a:r>
            <a:r>
              <a:rPr lang="en-US" sz="2400" dirty="0"/>
              <a:t>or she can turn to an assortment of sites and resources called the </a:t>
            </a:r>
            <a:r>
              <a:rPr lang="en-US" sz="2400" dirty="0" smtClean="0"/>
              <a:t>information technology </a:t>
            </a:r>
            <a:r>
              <a:rPr lang="en-US" sz="2400" dirty="0"/>
              <a:t>(IT) </a:t>
            </a:r>
            <a:r>
              <a:rPr lang="en-US" sz="2400" dirty="0" smtClean="0"/>
              <a:t>community</a:t>
            </a:r>
          </a:p>
          <a:p>
            <a:r>
              <a:rPr lang="en-US" sz="2400" dirty="0"/>
              <a:t>Professional development through online learning is a way for IT workers </a:t>
            </a:r>
            <a:r>
              <a:rPr lang="en-US" sz="2400" dirty="0" smtClean="0"/>
              <a:t>to remain </a:t>
            </a:r>
            <a:r>
              <a:rPr lang="en-US" sz="2400" dirty="0"/>
              <a:t>current in their chosen areas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17560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Planning an Internet Research Strategy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ou </a:t>
            </a:r>
            <a:r>
              <a:rPr lang="en-US" sz="2800" dirty="0"/>
              <a:t>can use a four-step plan to navigate efficiently </a:t>
            </a:r>
            <a:r>
              <a:rPr lang="en-US" sz="2800" dirty="0" smtClean="0"/>
              <a:t>(avoiding frustration and wasting time) and confidently toward </a:t>
            </a:r>
            <a:r>
              <a:rPr lang="en-US" sz="2800" dirty="0"/>
              <a:t>your objectives:</a:t>
            </a:r>
          </a:p>
          <a:p>
            <a:pPr lvl="1"/>
            <a:r>
              <a:rPr lang="en-US" sz="2400" dirty="0"/>
              <a:t>Step 1. Review your information </a:t>
            </a:r>
            <a:r>
              <a:rPr lang="en-US" sz="2400" dirty="0" smtClean="0"/>
              <a:t>requirements</a:t>
            </a:r>
            <a:endParaRPr lang="en-US" sz="2400" dirty="0"/>
          </a:p>
          <a:p>
            <a:pPr lvl="1"/>
            <a:r>
              <a:rPr lang="en-US" sz="2400" dirty="0"/>
              <a:t>Step 2. Use the proper search tools and </a:t>
            </a:r>
            <a:r>
              <a:rPr lang="en-US" sz="2400" dirty="0" smtClean="0"/>
              <a:t>techniques</a:t>
            </a:r>
            <a:endParaRPr lang="en-US" sz="2400" dirty="0"/>
          </a:p>
          <a:p>
            <a:pPr lvl="1"/>
            <a:r>
              <a:rPr lang="en-US" sz="2400" dirty="0"/>
              <a:t>Step 3. Evaluate the </a:t>
            </a:r>
            <a:r>
              <a:rPr lang="en-US" sz="2400" dirty="0" smtClean="0"/>
              <a:t>results</a:t>
            </a:r>
            <a:endParaRPr lang="en-US" sz="2400" dirty="0"/>
          </a:p>
          <a:p>
            <a:pPr lvl="1"/>
            <a:r>
              <a:rPr lang="en-US" sz="2400" dirty="0"/>
              <a:t>Step 4. Consider copyright and data integrity </a:t>
            </a:r>
            <a:r>
              <a:rPr lang="en-US" sz="2400" dirty="0" smtClean="0"/>
              <a:t>issues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465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Planning an Internet Research </a:t>
            </a:r>
            <a:r>
              <a:rPr lang="en-US" dirty="0" smtClean="0"/>
              <a:t>Strategy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8382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Review Your </a:t>
            </a:r>
            <a:r>
              <a:rPr lang="en-US" sz="2800" dirty="0"/>
              <a:t>I</a:t>
            </a:r>
            <a:r>
              <a:rPr lang="en-US" sz="2800" dirty="0" smtClean="0"/>
              <a:t>nformation Requirements</a:t>
            </a:r>
          </a:p>
          <a:p>
            <a:pPr lvl="1"/>
            <a:r>
              <a:rPr lang="en-US" sz="2400" dirty="0" smtClean="0"/>
              <a:t>Make sure </a:t>
            </a:r>
            <a:r>
              <a:rPr lang="en-US" sz="2400" dirty="0"/>
              <a:t>you really understand </a:t>
            </a:r>
            <a:r>
              <a:rPr lang="en-US" sz="2400" dirty="0" smtClean="0"/>
              <a:t>what you </a:t>
            </a:r>
            <a:r>
              <a:rPr lang="en-US" sz="2400" dirty="0"/>
              <a:t>are </a:t>
            </a:r>
            <a:r>
              <a:rPr lang="en-US" sz="2400" dirty="0" smtClean="0"/>
              <a:t>seeking</a:t>
            </a:r>
          </a:p>
          <a:p>
            <a:r>
              <a:rPr lang="en-US" sz="2800" dirty="0" smtClean="0"/>
              <a:t>Use the Proper Search Tools and Techniques</a:t>
            </a:r>
            <a:endParaRPr lang="en-US" sz="2800" dirty="0"/>
          </a:p>
          <a:p>
            <a:pPr lvl="1"/>
            <a:r>
              <a:rPr lang="en-US" sz="2400" dirty="0" smtClean="0"/>
              <a:t>Decide on search engines, subject directories,  </a:t>
            </a:r>
            <a:r>
              <a:rPr lang="en-US" sz="2400" dirty="0"/>
              <a:t>commercial sites, IT publications, </a:t>
            </a:r>
            <a:r>
              <a:rPr lang="en-US" sz="2400" dirty="0" smtClean="0"/>
              <a:t>professional associations</a:t>
            </a:r>
            <a:r>
              <a:rPr lang="en-US" sz="2400" dirty="0"/>
              <a:t>, forums, or other areas to </a:t>
            </a:r>
            <a:r>
              <a:rPr lang="en-US" sz="2400" dirty="0" smtClean="0"/>
              <a:t>explore </a:t>
            </a:r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Planning an Internet Research Strategy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3820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Evaluate the Results</a:t>
            </a:r>
            <a:endParaRPr lang="en-US" sz="3200" dirty="0"/>
          </a:p>
          <a:p>
            <a:pPr lvl="1"/>
            <a:r>
              <a:rPr lang="en-US" sz="2400" dirty="0" smtClean="0"/>
              <a:t>Ask questions when </a:t>
            </a:r>
            <a:r>
              <a:rPr lang="en-US" sz="2400" dirty="0"/>
              <a:t>accessing </a:t>
            </a:r>
            <a:r>
              <a:rPr lang="en-US" sz="2400" dirty="0" smtClean="0"/>
              <a:t>content</a:t>
            </a:r>
          </a:p>
          <a:p>
            <a:pPr lvl="2"/>
            <a:r>
              <a:rPr lang="en-US" sz="1400" b="1" dirty="0"/>
              <a:t>SOURCE </a:t>
            </a:r>
            <a:r>
              <a:rPr lang="en-US" sz="1400" b="1" dirty="0" smtClean="0"/>
              <a:t> - </a:t>
            </a:r>
            <a:r>
              <a:rPr lang="en-US" sz="2200" dirty="0" smtClean="0"/>
              <a:t>Is </a:t>
            </a:r>
            <a:r>
              <a:rPr lang="en-US" sz="2200" dirty="0"/>
              <a:t>the author </a:t>
            </a:r>
            <a:r>
              <a:rPr lang="en-US" sz="2200" dirty="0" smtClean="0"/>
              <a:t>identifiable and is  </a:t>
            </a:r>
            <a:r>
              <a:rPr lang="en-US" sz="2200" dirty="0"/>
              <a:t>the </a:t>
            </a:r>
            <a:r>
              <a:rPr lang="en-US" sz="2200" dirty="0" smtClean="0"/>
              <a:t>author an expert </a:t>
            </a:r>
            <a:r>
              <a:rPr lang="en-US" sz="2200" dirty="0"/>
              <a:t>on the subject?</a:t>
            </a:r>
          </a:p>
          <a:p>
            <a:pPr lvl="2"/>
            <a:r>
              <a:rPr lang="en-US" sz="1400" b="1" dirty="0" smtClean="0"/>
              <a:t>ACCURACY  -  </a:t>
            </a:r>
            <a:r>
              <a:rPr lang="en-US" sz="2200" dirty="0" smtClean="0"/>
              <a:t>Does </a:t>
            </a:r>
            <a:r>
              <a:rPr lang="en-US" sz="2200" dirty="0"/>
              <a:t>the information come from a commercial source that is </a:t>
            </a:r>
            <a:r>
              <a:rPr lang="en-US" sz="2200" dirty="0" smtClean="0"/>
              <a:t>offering its </a:t>
            </a:r>
            <a:r>
              <a:rPr lang="en-US" sz="2200" dirty="0"/>
              <a:t>own </a:t>
            </a:r>
            <a:r>
              <a:rPr lang="en-US" sz="2200" dirty="0" smtClean="0"/>
              <a:t>solution</a:t>
            </a:r>
          </a:p>
          <a:p>
            <a:pPr lvl="2"/>
            <a:r>
              <a:rPr lang="en-US" sz="1400" b="1" dirty="0" smtClean="0"/>
              <a:t>SCOPE  - </a:t>
            </a:r>
            <a:r>
              <a:rPr lang="en-US" sz="2200" dirty="0" smtClean="0"/>
              <a:t>Is </a:t>
            </a:r>
            <a:r>
              <a:rPr lang="en-US" sz="2200" dirty="0"/>
              <a:t>the information specific enough? If not, </a:t>
            </a:r>
            <a:r>
              <a:rPr lang="en-US" sz="2200" dirty="0" smtClean="0"/>
              <a:t>narrow </a:t>
            </a:r>
            <a:r>
              <a:rPr lang="en-US" sz="2200" dirty="0"/>
              <a:t>and </a:t>
            </a:r>
            <a:r>
              <a:rPr lang="en-US" sz="2200" dirty="0" smtClean="0"/>
              <a:t>refine your search</a:t>
            </a:r>
          </a:p>
          <a:p>
            <a:pPr lvl="2"/>
            <a:r>
              <a:rPr lang="en-US" sz="1400" b="1" dirty="0" smtClean="0"/>
              <a:t>CURRENCY  -  </a:t>
            </a:r>
            <a:r>
              <a:rPr lang="en-US" sz="2200" dirty="0"/>
              <a:t>How old is the information? Is the topic static or dynamic? </a:t>
            </a:r>
            <a:endParaRPr lang="en-US" sz="2200" dirty="0" smtClean="0"/>
          </a:p>
          <a:p>
            <a:pPr lvl="2"/>
            <a:r>
              <a:rPr lang="en-US" sz="1400" b="1" dirty="0" smtClean="0"/>
              <a:t>LOOK </a:t>
            </a:r>
            <a:r>
              <a:rPr lang="en-US" sz="1400" b="1" dirty="0"/>
              <a:t>AND FEEL </a:t>
            </a:r>
            <a:r>
              <a:rPr lang="en-US" sz="1400" b="1" dirty="0" smtClean="0"/>
              <a:t>- </a:t>
            </a:r>
            <a:r>
              <a:rPr lang="en-US" sz="2200" dirty="0" smtClean="0"/>
              <a:t>Is </a:t>
            </a:r>
            <a:r>
              <a:rPr lang="en-US" sz="2200" dirty="0"/>
              <a:t>the information easy to access and </a:t>
            </a:r>
            <a:r>
              <a:rPr lang="en-US" sz="2200" dirty="0" smtClean="0"/>
              <a:t>navigate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xmlns="" val="17484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4540746" cy="462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Planning an Internet Research Strategy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idx="4294967295"/>
          </p:nvPr>
        </p:nvSpPr>
        <p:spPr>
          <a:xfrm>
            <a:off x="3505200" y="1600200"/>
            <a:ext cx="5181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Consider Copyright and Data Integrity Issues</a:t>
            </a:r>
            <a:endParaRPr lang="en-US" sz="28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nsure </a:t>
            </a:r>
            <a:r>
              <a:rPr lang="en-US" sz="2400" dirty="0"/>
              <a:t>that you legally </a:t>
            </a:r>
            <a:r>
              <a:rPr lang="en-US" sz="2400" dirty="0" smtClean="0"/>
              <a:t>can use </a:t>
            </a:r>
            <a:r>
              <a:rPr lang="en-US" sz="2400" dirty="0"/>
              <a:t>the material, and that the content is safe and free of </a:t>
            </a:r>
            <a:r>
              <a:rPr lang="en-US" sz="2400" dirty="0" smtClean="0"/>
              <a:t>threats</a:t>
            </a:r>
            <a:endParaRPr lang="en-US" sz="9200" dirty="0"/>
          </a:p>
        </p:txBody>
      </p:sp>
      <p:sp>
        <p:nvSpPr>
          <p:cNvPr id="7" name="Rectangle 6"/>
          <p:cNvSpPr/>
          <p:nvPr/>
        </p:nvSpPr>
        <p:spPr>
          <a:xfrm>
            <a:off x="5257800" y="5181600"/>
            <a:ext cx="3505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TK D-2 M</a:t>
            </a:r>
            <a:r>
              <a:rPr lang="en-US" sz="1400" dirty="0" smtClean="0"/>
              <a:t>cAfee’s </a:t>
            </a:r>
            <a:r>
              <a:rPr lang="en-US" sz="1400" dirty="0"/>
              <a:t>site shows how many computers and files are infected at </a:t>
            </a:r>
            <a:r>
              <a:rPr lang="en-US" sz="1400" dirty="0" smtClean="0"/>
              <a:t>any given </a:t>
            </a:r>
            <a:r>
              <a:rPr lang="en-US" sz="1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xmlns="" val="31658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Search Basics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</a:t>
            </a:r>
            <a:r>
              <a:rPr lang="en-US" sz="2800" dirty="0"/>
              <a:t>must know how to use search engines, subject directories</a:t>
            </a:r>
            <a:r>
              <a:rPr lang="en-US" sz="2800" dirty="0" smtClean="0"/>
              <a:t>, and searchable </a:t>
            </a:r>
            <a:r>
              <a:rPr lang="en-US" sz="2800" dirty="0"/>
              <a:t>databases called the invisible </a:t>
            </a:r>
            <a:r>
              <a:rPr lang="en-US" sz="2800" dirty="0" smtClean="0"/>
              <a:t>Web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ubject </a:t>
            </a:r>
            <a:r>
              <a:rPr lang="en-US" sz="2400" dirty="0"/>
              <a:t>directory or topic directory is a Web site that allows you to find </a:t>
            </a:r>
            <a:r>
              <a:rPr lang="en-US" sz="2400" dirty="0" smtClean="0"/>
              <a:t>information by </a:t>
            </a:r>
            <a:r>
              <a:rPr lang="en-US" sz="2400" dirty="0"/>
              <a:t>using a hierarchy, starting with a general heading and proceeding to more </a:t>
            </a:r>
            <a:r>
              <a:rPr lang="en-US" sz="2400" dirty="0" smtClean="0"/>
              <a:t>specific topics</a:t>
            </a:r>
          </a:p>
          <a:p>
            <a:pPr lvl="1"/>
            <a:r>
              <a:rPr lang="en-US" sz="2400" dirty="0"/>
              <a:t>The invisible Web, also called the deep Web or hidden Web, refers to a vast </a:t>
            </a:r>
            <a:r>
              <a:rPr lang="en-US" sz="2400" dirty="0" smtClean="0"/>
              <a:t>collection of </a:t>
            </a:r>
            <a:r>
              <a:rPr lang="en-US" sz="2400" dirty="0"/>
              <a:t>documents, databases, and Web pages that are usually not detected by search engines</a:t>
            </a:r>
            <a:r>
              <a:rPr lang="en-US" sz="2400" dirty="0" smtClean="0"/>
              <a:t>, but </a:t>
            </a:r>
            <a:r>
              <a:rPr lang="en-US" sz="2400" dirty="0"/>
              <a:t>can be accessed using other 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19882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3593</TotalTime>
  <Words>2828</Words>
  <Application>Microsoft Office PowerPoint</Application>
  <PresentationFormat>On-screen Show (4:3)</PresentationFormat>
  <Paragraphs>310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Systems Analysis and Design  10th Edition</vt:lpstr>
      <vt:lpstr>Chapter Objectives </vt:lpstr>
      <vt:lpstr>Chapter Objectives </vt:lpstr>
      <vt:lpstr>Overview</vt:lpstr>
      <vt:lpstr>Planning an Internet Research Strategy</vt:lpstr>
      <vt:lpstr>Planning an Internet Research Strategy (Cont.)</vt:lpstr>
      <vt:lpstr>Planning an Internet Research Strategy (Cont.)</vt:lpstr>
      <vt:lpstr>Planning an Internet Research Strategy (Cont.)</vt:lpstr>
      <vt:lpstr>Search Basics</vt:lpstr>
      <vt:lpstr>Search Engines</vt:lpstr>
      <vt:lpstr>Search Engines (Cont.)</vt:lpstr>
      <vt:lpstr>Search Engines (Cont.)</vt:lpstr>
      <vt:lpstr>Search Engines (Cont.)</vt:lpstr>
      <vt:lpstr>Search Engines (Cont.)</vt:lpstr>
      <vt:lpstr>Search Engines (Cont.)</vt:lpstr>
      <vt:lpstr>Search Engines (Cont.)</vt:lpstr>
      <vt:lpstr>Search Engines (Cont.)</vt:lpstr>
      <vt:lpstr>Search Engines (Cont.)</vt:lpstr>
      <vt:lpstr>Subject Directories</vt:lpstr>
      <vt:lpstr>Subject Directories (Cont.)</vt:lpstr>
      <vt:lpstr>Search Engines (Cont.)</vt:lpstr>
      <vt:lpstr>The Invisible Web</vt:lpstr>
      <vt:lpstr>The Invisible Web (Cont.)</vt:lpstr>
      <vt:lpstr>The Invisible Web (Cont.)</vt:lpstr>
      <vt:lpstr>The Invisible Web (Cont.)</vt:lpstr>
      <vt:lpstr>The Invisible Web (Cont.)</vt:lpstr>
      <vt:lpstr>Internet Communication Channels</vt:lpstr>
      <vt:lpstr>Internet Communication Channels (Cont.)</vt:lpstr>
      <vt:lpstr>Internet Communication Channels (Cont.)</vt:lpstr>
      <vt:lpstr>Internet Communication Channels (Cont.)</vt:lpstr>
      <vt:lpstr>Internet Communication Channels (Cont.)</vt:lpstr>
      <vt:lpstr>Internet Communication Channels (Cont.)</vt:lpstr>
      <vt:lpstr>Internet Communication Channels (Cont.)</vt:lpstr>
      <vt:lpstr>Internet Communication Channels (Cont.)</vt:lpstr>
      <vt:lpstr>Internet Communication Channels (Cont.)</vt:lpstr>
      <vt:lpstr>Internet Communication Channels (Cont.)</vt:lpstr>
      <vt:lpstr>Information Technology Community</vt:lpstr>
      <vt:lpstr>Information Technology Community (Cont.)</vt:lpstr>
      <vt:lpstr>Information Technology Community (Cont.)</vt:lpstr>
      <vt:lpstr>Information Technology Community (Cont.)</vt:lpstr>
      <vt:lpstr>Information Technology Community (Cont.)</vt:lpstr>
      <vt:lpstr>Information Technology Community (Cont.)</vt:lpstr>
      <vt:lpstr>Information Technology Community (Cont.)</vt:lpstr>
      <vt:lpstr>Toolkit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384</cp:revision>
  <dcterms:created xsi:type="dcterms:W3CDTF">2009-02-03T18:32:10Z</dcterms:created>
  <dcterms:modified xsi:type="dcterms:W3CDTF">2013-01-20T22:37:25Z</dcterms:modified>
</cp:coreProperties>
</file>