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318" r:id="rId6"/>
    <p:sldId id="360" r:id="rId7"/>
    <p:sldId id="361" r:id="rId8"/>
    <p:sldId id="334" r:id="rId9"/>
    <p:sldId id="335" r:id="rId10"/>
    <p:sldId id="362" r:id="rId11"/>
    <p:sldId id="337" r:id="rId12"/>
    <p:sldId id="336" r:id="rId13"/>
    <p:sldId id="363" r:id="rId14"/>
    <p:sldId id="364" r:id="rId15"/>
    <p:sldId id="365" r:id="rId16"/>
    <p:sldId id="366" r:id="rId17"/>
    <p:sldId id="367" r:id="rId18"/>
    <p:sldId id="368" r:id="rId19"/>
    <p:sldId id="264" r:id="rId20"/>
    <p:sldId id="266" r:id="rId21"/>
    <p:sldId id="339" r:id="rId22"/>
    <p:sldId id="369" r:id="rId23"/>
    <p:sldId id="370" r:id="rId24"/>
    <p:sldId id="272" r:id="rId25"/>
    <p:sldId id="372" r:id="rId26"/>
    <p:sldId id="270" r:id="rId27"/>
    <p:sldId id="371" r:id="rId28"/>
    <p:sldId id="373" r:id="rId29"/>
    <p:sldId id="282" r:id="rId30"/>
    <p:sldId id="374" r:id="rId31"/>
    <p:sldId id="375" r:id="rId32"/>
    <p:sldId id="325" r:id="rId33"/>
    <p:sldId id="376" r:id="rId34"/>
    <p:sldId id="284" r:id="rId35"/>
    <p:sldId id="378" r:id="rId36"/>
    <p:sldId id="285" r:id="rId37"/>
    <p:sldId id="377" r:id="rId38"/>
    <p:sldId id="289" r:id="rId39"/>
    <p:sldId id="347" r:id="rId40"/>
    <p:sldId id="291" r:id="rId41"/>
    <p:sldId id="379" r:id="rId42"/>
    <p:sldId id="348" r:id="rId43"/>
    <p:sldId id="292" r:id="rId44"/>
    <p:sldId id="380" r:id="rId45"/>
    <p:sldId id="311" r:id="rId46"/>
    <p:sldId id="313" r:id="rId47"/>
    <p:sldId id="381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38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907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90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14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907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907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9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9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92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857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85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505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489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12/22/2012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Managing Systems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Which is better: Gantt vs. PERT</a:t>
            </a:r>
          </a:p>
          <a:p>
            <a:r>
              <a:rPr lang="en-US" dirty="0" smtClean="0"/>
              <a:t>Gantt offers a valuable snapshot view of the project</a:t>
            </a:r>
          </a:p>
          <a:p>
            <a:r>
              <a:rPr lang="en-US" dirty="0" smtClean="0"/>
              <a:t>PERT is more useful for scheduling, </a:t>
            </a:r>
            <a:r>
              <a:rPr lang="en-US" dirty="0" smtClean="0"/>
              <a:t>monitoring, </a:t>
            </a:r>
            <a:r>
              <a:rPr lang="en-US" dirty="0" smtClean="0"/>
              <a:t>and controlling the actual work</a:t>
            </a:r>
            <a:endParaRPr lang="en-US" dirty="0"/>
          </a:p>
          <a:p>
            <a:pPr lvl="1"/>
            <a:r>
              <a:rPr lang="en-US" dirty="0" smtClean="0"/>
              <a:t>PERT displays complex task patterns and relationships</a:t>
            </a:r>
            <a:endParaRPr lang="en-US" dirty="0"/>
          </a:p>
          <a:p>
            <a:pPr lvl="1"/>
            <a:r>
              <a:rPr lang="en-US" dirty="0" smtClean="0"/>
              <a:t>PERT chart boxes can provide more detailed information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09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3659" y="1269759"/>
            <a:ext cx="6517341" cy="48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3962400"/>
            <a:ext cx="327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3</a:t>
            </a:r>
            <a:r>
              <a:rPr lang="en-US" sz="1400" b="1" dirty="0" smtClean="0"/>
              <a:t>-7 </a:t>
            </a:r>
            <a:r>
              <a:rPr lang="en-US" sz="1400" dirty="0"/>
              <a:t>The top screen shows a Gantt chart with six tasks. The PERT</a:t>
            </a:r>
          </a:p>
          <a:p>
            <a:r>
              <a:rPr lang="en-US" sz="1400" dirty="0"/>
              <a:t>chart in the bottom screen displays an easy-to-follow task pattern for the </a:t>
            </a:r>
            <a:r>
              <a:rPr lang="en-US" sz="1400" dirty="0" smtClean="0"/>
              <a:t>same project</a:t>
            </a:r>
            <a:r>
              <a:rPr lang="en-US" sz="1400" dirty="0"/>
              <a:t>. When the user mouses over the summary box for Task 5, the </a:t>
            </a:r>
            <a:r>
              <a:rPr lang="en-US" sz="1400" dirty="0" smtClean="0"/>
              <a:t>details become visible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648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Identifying Tasks in a Work Breakdown Structure </a:t>
            </a:r>
            <a:r>
              <a:rPr lang="en-US" b="1" dirty="0" smtClean="0"/>
              <a:t> (WBS)</a:t>
            </a:r>
            <a:endParaRPr lang="en-US" b="1" dirty="0"/>
          </a:p>
          <a:p>
            <a:pPr lvl="1"/>
            <a:r>
              <a:rPr lang="en-US" dirty="0" smtClean="0"/>
              <a:t>WBS </a:t>
            </a:r>
            <a:r>
              <a:rPr lang="en-US" sz="2400" dirty="0"/>
              <a:t>must clearly identify each task and include an </a:t>
            </a:r>
            <a:r>
              <a:rPr lang="en-US" sz="2400" dirty="0" smtClean="0"/>
              <a:t>estimated duration</a:t>
            </a:r>
            <a:endParaRPr lang="en-US" dirty="0" smtClean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task</a:t>
            </a:r>
            <a:r>
              <a:rPr lang="en-US" sz="2400" dirty="0"/>
              <a:t>, or </a:t>
            </a:r>
            <a:r>
              <a:rPr lang="en-US" sz="2400" b="1" dirty="0"/>
              <a:t>activity</a:t>
            </a:r>
            <a:r>
              <a:rPr lang="en-US" sz="2400" dirty="0"/>
              <a:t>, is any work that has a beginning and an end and </a:t>
            </a:r>
            <a:r>
              <a:rPr lang="en-US" sz="2400" dirty="0" smtClean="0"/>
              <a:t>requires the </a:t>
            </a:r>
            <a:r>
              <a:rPr lang="en-US" sz="2400" dirty="0"/>
              <a:t>use of company resources such as people, time, or money</a:t>
            </a:r>
          </a:p>
          <a:p>
            <a:pPr lvl="2"/>
            <a:r>
              <a:rPr lang="en-US" dirty="0"/>
              <a:t>Tasks are basic units of work that the </a:t>
            </a:r>
            <a:r>
              <a:rPr lang="en-US" dirty="0" smtClean="0"/>
              <a:t>project manager </a:t>
            </a:r>
            <a:r>
              <a:rPr lang="en-US" dirty="0"/>
              <a:t>plans, schedules, and monitors — so they should be relatively small </a:t>
            </a:r>
            <a:r>
              <a:rPr lang="en-US" dirty="0" smtClean="0"/>
              <a:t>and manageable</a:t>
            </a:r>
          </a:p>
        </p:txBody>
      </p:sp>
    </p:spTree>
    <p:extLst>
      <p:ext uri="{BB962C8B-B14F-4D97-AF65-F5344CB8AC3E}">
        <p14:creationId xmlns:p14="http://schemas.microsoft.com/office/powerpoint/2010/main" xmlns="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771584"/>
            <a:ext cx="731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3-8 </a:t>
            </a:r>
            <a:r>
              <a:rPr lang="en-US" sz="1400" dirty="0"/>
              <a:t>Using a questionnaire requires a series of tasks and events to</a:t>
            </a:r>
          </a:p>
          <a:p>
            <a:r>
              <a:rPr lang="en-US" sz="1400" dirty="0"/>
              <a:t>track the progress. The illustration shows the relationship between the tasks and</a:t>
            </a:r>
          </a:p>
          <a:p>
            <a:r>
              <a:rPr lang="en-US" sz="1400" dirty="0"/>
              <a:t>the events, or milestones, that mark the beginning and end of each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47800"/>
            <a:ext cx="825909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89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3800" y="5715000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3-10 </a:t>
            </a:r>
            <a:r>
              <a:rPr lang="en-US" sz="1400" dirty="0"/>
              <a:t>In this table, columns have been added for task number, </a:t>
            </a:r>
            <a:r>
              <a:rPr lang="en-US" sz="1400" dirty="0" smtClean="0"/>
              <a:t>description, duration</a:t>
            </a:r>
            <a:r>
              <a:rPr lang="en-US" sz="1400" dirty="0"/>
              <a:t>, and predecessor tasks, which must be completed before another task can </a:t>
            </a:r>
            <a:r>
              <a:rPr lang="en-US" sz="1400" dirty="0" smtClean="0"/>
              <a:t>start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82946"/>
            <a:ext cx="5943600" cy="252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Listing the Tasks</a:t>
            </a:r>
          </a:p>
          <a:p>
            <a:pPr lvl="1"/>
            <a:r>
              <a:rPr lang="en-US" sz="2400" dirty="0" smtClean="0"/>
              <a:t>List all tasks</a:t>
            </a:r>
            <a:endParaRPr lang="en-US" sz="2400" dirty="0"/>
          </a:p>
          <a:p>
            <a:pPr lvl="1"/>
            <a:r>
              <a:rPr lang="en-US" sz="2400" dirty="0" smtClean="0"/>
              <a:t>Put </a:t>
            </a:r>
            <a:r>
              <a:rPr lang="en-US" sz="2400" dirty="0" smtClean="0"/>
              <a:t>tasks </a:t>
            </a:r>
            <a:r>
              <a:rPr lang="en-US" sz="2400" dirty="0" smtClean="0"/>
              <a:t>in order</a:t>
            </a:r>
            <a:endParaRPr lang="en-US" sz="2400" dirty="0"/>
          </a:p>
          <a:p>
            <a:pPr lvl="1"/>
            <a:r>
              <a:rPr lang="en-US" sz="2400" dirty="0" smtClean="0"/>
              <a:t>Add a description</a:t>
            </a:r>
            <a:endParaRPr lang="en-US" sz="2400" dirty="0"/>
          </a:p>
          <a:p>
            <a:pPr lvl="1"/>
            <a:r>
              <a:rPr lang="en-US" sz="2400" dirty="0" smtClean="0"/>
              <a:t>Decide how</a:t>
            </a:r>
            <a:br>
              <a:rPr lang="en-US" sz="2400" dirty="0" smtClean="0"/>
            </a:br>
            <a:r>
              <a:rPr lang="en-US" sz="2400" dirty="0" smtClean="0"/>
              <a:t>long each </a:t>
            </a:r>
            <a:br>
              <a:rPr lang="en-US" sz="2400" dirty="0" smtClean="0"/>
            </a:br>
            <a:r>
              <a:rPr lang="en-US" sz="2400" dirty="0" smtClean="0"/>
              <a:t>task takes</a:t>
            </a:r>
            <a:endParaRPr lang="en-US" sz="2400" dirty="0"/>
          </a:p>
          <a:p>
            <a:pPr lvl="1"/>
            <a:r>
              <a:rPr lang="en-US" sz="2400" dirty="0" smtClean="0"/>
              <a:t>Decide </a:t>
            </a:r>
            <a:br>
              <a:rPr lang="en-US" sz="2400" dirty="0" smtClean="0"/>
            </a:br>
            <a:r>
              <a:rPr lang="en-US" sz="2400" dirty="0" smtClean="0"/>
              <a:t>which tasks</a:t>
            </a:r>
            <a:br>
              <a:rPr lang="en-US" sz="2400" dirty="0" smtClean="0"/>
            </a:br>
            <a:r>
              <a:rPr lang="en-US" sz="2400" dirty="0" smtClean="0"/>
              <a:t>must go </a:t>
            </a:r>
            <a:br>
              <a:rPr lang="en-US" sz="2400" dirty="0" smtClean="0"/>
            </a:br>
            <a:r>
              <a:rPr lang="en-US" sz="2400" dirty="0" smtClean="0"/>
              <a:t>first</a:t>
            </a:r>
            <a:endParaRPr lang="en-US" sz="2400" dirty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1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Estimating Task Duration</a:t>
            </a:r>
          </a:p>
          <a:p>
            <a:pPr lvl="1"/>
            <a:r>
              <a:rPr lang="en-US" sz="2400" dirty="0" smtClean="0"/>
              <a:t>Tasks can be hours, </a:t>
            </a:r>
            <a:r>
              <a:rPr lang="en-US" sz="2400" dirty="0" smtClean="0"/>
              <a:t>days, </a:t>
            </a:r>
            <a:r>
              <a:rPr lang="en-US" sz="2400" dirty="0" smtClean="0"/>
              <a:t>or weeks</a:t>
            </a:r>
            <a:endParaRPr lang="en-US" sz="2400" dirty="0"/>
          </a:p>
          <a:p>
            <a:pPr lvl="1"/>
            <a:r>
              <a:rPr lang="en-US" sz="2400" dirty="0"/>
              <a:t>If tasks uses days, the units of </a:t>
            </a:r>
            <a:r>
              <a:rPr lang="en-US" sz="2400" dirty="0" smtClean="0"/>
              <a:t>measurement are </a:t>
            </a:r>
            <a:r>
              <a:rPr lang="en-US" sz="2400" dirty="0"/>
              <a:t>called person-days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person-day represents the work that one </a:t>
            </a:r>
            <a:r>
              <a:rPr lang="en-US" sz="2400" dirty="0" smtClean="0"/>
              <a:t>person can </a:t>
            </a:r>
            <a:r>
              <a:rPr lang="en-US" sz="2400" dirty="0"/>
              <a:t>complete in one day</a:t>
            </a:r>
          </a:p>
        </p:txBody>
      </p:sp>
    </p:spTree>
    <p:extLst>
      <p:ext uri="{BB962C8B-B14F-4D97-AF65-F5344CB8AC3E}">
        <p14:creationId xmlns:p14="http://schemas.microsoft.com/office/powerpoint/2010/main" xmlns="" val="23372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Factors Affecting Duration</a:t>
            </a:r>
          </a:p>
          <a:p>
            <a:pPr lvl="1"/>
            <a:r>
              <a:rPr lang="en-US" sz="2400" b="1" dirty="0" smtClean="0"/>
              <a:t>Project Size</a:t>
            </a:r>
            <a:endParaRPr lang="en-US" sz="2400" b="1" dirty="0"/>
          </a:p>
          <a:p>
            <a:pPr lvl="2"/>
            <a:r>
              <a:rPr lang="en-US" sz="2200" dirty="0"/>
              <a:t>Must identify all project tasks, from initial fact-finding to system implementation</a:t>
            </a:r>
          </a:p>
          <a:p>
            <a:pPr lvl="2"/>
            <a:r>
              <a:rPr lang="en-US" sz="2200" dirty="0"/>
              <a:t>How much time will be needed to perform each </a:t>
            </a:r>
            <a:r>
              <a:rPr lang="en-US" sz="2200" dirty="0" smtClean="0"/>
              <a:t>task?</a:t>
            </a:r>
            <a:endParaRPr lang="en-US" sz="2200" dirty="0" smtClean="0"/>
          </a:p>
          <a:p>
            <a:pPr lvl="2"/>
            <a:r>
              <a:rPr lang="en-US" sz="2200" dirty="0"/>
              <a:t>Allow time for meetings, project reviews, training, and any other factors that could affect the productivity of the development team</a:t>
            </a:r>
          </a:p>
          <a:p>
            <a:pPr lvl="1"/>
            <a:r>
              <a:rPr lang="en-US" sz="2400" b="1" dirty="0"/>
              <a:t>Human Resources</a:t>
            </a:r>
          </a:p>
          <a:p>
            <a:pPr lvl="2"/>
            <a:r>
              <a:rPr lang="en-US" sz="2200" dirty="0"/>
              <a:t>Assemble and guide a development team that has the skill and experience to handle the </a:t>
            </a:r>
            <a:r>
              <a:rPr lang="en-US" sz="2200" dirty="0" smtClean="0"/>
              <a:t>project</a:t>
            </a:r>
          </a:p>
          <a:p>
            <a:pPr lvl="2"/>
            <a:r>
              <a:rPr lang="en-US" sz="2200" dirty="0" smtClean="0"/>
              <a:t>Turnover</a:t>
            </a:r>
            <a:r>
              <a:rPr lang="en-US" sz="2200" dirty="0"/>
              <a:t>, job vacancies, and escalating salaries in the </a:t>
            </a:r>
            <a:r>
              <a:rPr lang="en-US" sz="2200" dirty="0" smtClean="0"/>
              <a:t>technology sector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963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47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Displaying the Work Breakdown Structure</a:t>
            </a:r>
            <a:endParaRPr lang="en-US" sz="1200" b="1" dirty="0" smtClean="0"/>
          </a:p>
          <a:p>
            <a:pPr lvl="1"/>
            <a:r>
              <a:rPr lang="en-US" sz="2400" b="1" dirty="0" smtClean="0"/>
              <a:t>Experience </a:t>
            </a:r>
            <a:r>
              <a:rPr lang="en-US" sz="2400" b="1" dirty="0" smtClean="0"/>
              <a:t>with </a:t>
            </a:r>
            <a:r>
              <a:rPr lang="en-US" sz="2400" b="1" dirty="0" smtClean="0"/>
              <a:t>Similar Projects</a:t>
            </a:r>
            <a:endParaRPr lang="en-US" sz="2400" b="1" dirty="0"/>
          </a:p>
          <a:p>
            <a:pPr lvl="2"/>
            <a:r>
              <a:rPr lang="en-US" sz="2200" dirty="0"/>
              <a:t>Develop time and cost estimates based on the resources used for similar, previously developed information systems</a:t>
            </a:r>
          </a:p>
          <a:p>
            <a:pPr lvl="2"/>
            <a:r>
              <a:rPr lang="en-US" sz="2200" dirty="0"/>
              <a:t>Use experience from projects that were developed in a different environment</a:t>
            </a:r>
          </a:p>
          <a:p>
            <a:pPr lvl="1"/>
            <a:r>
              <a:rPr lang="en-US" sz="2400" b="1" dirty="0"/>
              <a:t>Constraints</a:t>
            </a:r>
          </a:p>
          <a:p>
            <a:pPr lvl="2"/>
            <a:r>
              <a:rPr lang="en-US" sz="2200" dirty="0"/>
              <a:t>Constraints are conditions, restrictions, or requirement </a:t>
            </a:r>
            <a:r>
              <a:rPr lang="en-US" sz="2200" dirty="0" smtClean="0"/>
              <a:t>that the </a:t>
            </a:r>
            <a:r>
              <a:rPr lang="en-US" sz="2200" dirty="0"/>
              <a:t>system must </a:t>
            </a:r>
            <a:r>
              <a:rPr lang="en-US" sz="2200" dirty="0" smtClean="0"/>
              <a:t>satisfy</a:t>
            </a:r>
          </a:p>
          <a:p>
            <a:pPr lvl="2"/>
            <a:r>
              <a:rPr lang="en-US" sz="2200" dirty="0" smtClean="0"/>
              <a:t>Define system </a:t>
            </a:r>
            <a:r>
              <a:rPr lang="en-US" sz="2200" dirty="0"/>
              <a:t>requirements that can be achieved realistically within the required constraints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6798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40812" y="1447800"/>
            <a:ext cx="27459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3-11 </a:t>
            </a:r>
            <a:r>
              <a:rPr lang="en-US" sz="1400" dirty="0"/>
              <a:t>Task durations have been added, and the WBS is complete except for</a:t>
            </a:r>
          </a:p>
          <a:p>
            <a:r>
              <a:rPr lang="en-US" sz="1400" dirty="0"/>
              <a:t>predecessor task information. The predecessor tasks will determine task patterns and</a:t>
            </a:r>
          </a:p>
          <a:p>
            <a:r>
              <a:rPr lang="en-US" sz="1400" dirty="0"/>
              <a:t>sequence of </a:t>
            </a:r>
            <a:r>
              <a:rPr lang="en-US" sz="1400" dirty="0" smtClean="0"/>
              <a:t>performance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5598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5168" y="3657600"/>
            <a:ext cx="675785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57600" y="6082375"/>
            <a:ext cx="502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3-12 </a:t>
            </a:r>
            <a:r>
              <a:rPr lang="en-US" sz="1400" dirty="0"/>
              <a:t>This Microsoft Project screen displays the same WBS, including task number, task name,</a:t>
            </a:r>
          </a:p>
          <a:p>
            <a:r>
              <a:rPr lang="en-US" sz="1400" dirty="0"/>
              <a:t>duration, and predecessor </a:t>
            </a:r>
            <a:r>
              <a:rPr lang="en-US" sz="1400" dirty="0" smtClean="0"/>
              <a:t>tasks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Step 2: Identify Task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305800" cy="4483100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What Are Task Patterns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depend on each other and </a:t>
            </a:r>
            <a:r>
              <a:rPr lang="en-US" dirty="0" smtClean="0"/>
              <a:t>must be </a:t>
            </a:r>
            <a:r>
              <a:rPr lang="en-US" dirty="0"/>
              <a:t>performed in a </a:t>
            </a:r>
            <a:r>
              <a:rPr lang="en-US" dirty="0" smtClean="0"/>
              <a:t>sequence </a:t>
            </a:r>
          </a:p>
          <a:p>
            <a:pPr lvl="1"/>
            <a:r>
              <a:rPr lang="en-US" dirty="0"/>
              <a:t>Involve dependent tasks, multiple successor tasks, and multiple predecessor tasks</a:t>
            </a:r>
          </a:p>
          <a:p>
            <a:r>
              <a:rPr lang="en-US" b="1" dirty="0" smtClean="0"/>
              <a:t>How Do I Use Task Boxes to Create a </a:t>
            </a:r>
            <a:r>
              <a:rPr lang="en-US" b="1" dirty="0" smtClean="0"/>
              <a:t>Model?</a:t>
            </a:r>
            <a:endParaRPr lang="en-US" b="1" dirty="0"/>
          </a:p>
          <a:p>
            <a:pPr lvl="1"/>
            <a:r>
              <a:rPr lang="en-US" dirty="0"/>
              <a:t>Each section of the task box contains important information about </a:t>
            </a:r>
            <a:r>
              <a:rPr lang="en-US" dirty="0" smtClean="0"/>
              <a:t>the task</a:t>
            </a:r>
            <a:r>
              <a:rPr lang="en-US" dirty="0"/>
              <a:t>, including the </a:t>
            </a:r>
            <a:r>
              <a:rPr lang="en-US" dirty="0" smtClean="0"/>
              <a:t>task name</a:t>
            </a:r>
            <a:r>
              <a:rPr lang="en-US" dirty="0"/>
              <a:t>, </a:t>
            </a:r>
            <a:r>
              <a:rPr lang="en-US" dirty="0" smtClean="0"/>
              <a:t>task </a:t>
            </a:r>
            <a:r>
              <a:rPr lang="en-US" dirty="0"/>
              <a:t>ID, </a:t>
            </a:r>
            <a:r>
              <a:rPr lang="en-US" dirty="0" smtClean="0"/>
              <a:t>task duration</a:t>
            </a:r>
            <a:r>
              <a:rPr lang="en-US" dirty="0"/>
              <a:t>, </a:t>
            </a:r>
            <a:r>
              <a:rPr lang="en-US" dirty="0" smtClean="0"/>
              <a:t>start day/date</a:t>
            </a:r>
            <a:r>
              <a:rPr lang="en-US" dirty="0" smtClean="0"/>
              <a:t>, and </a:t>
            </a:r>
            <a:r>
              <a:rPr lang="en-US" dirty="0" smtClean="0"/>
              <a:t>finish day/date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project planning, scheduling, monitoring</a:t>
            </a:r>
            <a:r>
              <a:rPr lang="en-US" sz="2800" dirty="0" smtClean="0"/>
              <a:t>, and </a:t>
            </a:r>
            <a:r>
              <a:rPr lang="en-US" sz="2800" dirty="0"/>
              <a:t>reporting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a project triangle that shows the </a:t>
            </a:r>
            <a:r>
              <a:rPr lang="en-US" sz="2800" dirty="0" smtClean="0"/>
              <a:t>relationship among </a:t>
            </a:r>
            <a:r>
              <a:rPr lang="en-US" sz="2800" dirty="0"/>
              <a:t>project cost, scope, and time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work breakdown structures, </a:t>
            </a:r>
            <a:r>
              <a:rPr lang="en-US" sz="2800" dirty="0" smtClean="0"/>
              <a:t>task patterns</a:t>
            </a:r>
            <a:r>
              <a:rPr lang="en-US" sz="2800" dirty="0"/>
              <a:t>, and critical path analysis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techniques for estimating task </a:t>
            </a:r>
            <a:r>
              <a:rPr lang="en-US" sz="2800" dirty="0" smtClean="0"/>
              <a:t>completion times </a:t>
            </a:r>
            <a:r>
              <a:rPr lang="en-US" sz="2800" dirty="0"/>
              <a:t>and 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 smtClean="0"/>
              <a:t>Objectives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/>
              <a:t>Task Name</a:t>
            </a:r>
          </a:p>
          <a:p>
            <a:pPr lvl="1"/>
            <a:r>
              <a:rPr lang="en-US" sz="2000" dirty="0"/>
              <a:t>Should be brief </a:t>
            </a:r>
            <a:r>
              <a:rPr lang="en-US" sz="2000" dirty="0" smtClean="0"/>
              <a:t>and descriptive</a:t>
            </a:r>
            <a:endParaRPr lang="en-US" sz="2000" dirty="0"/>
          </a:p>
          <a:p>
            <a:r>
              <a:rPr lang="en-US" b="1" dirty="0"/>
              <a:t>Task </a:t>
            </a:r>
            <a:r>
              <a:rPr lang="en-US" b="1" dirty="0" smtClean="0"/>
              <a:t>ID</a:t>
            </a:r>
            <a:endParaRPr lang="en-US" b="1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be a number or code that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provides </a:t>
            </a:r>
            <a:r>
              <a:rPr lang="en-US" sz="2000" dirty="0"/>
              <a:t>unique </a:t>
            </a:r>
            <a:r>
              <a:rPr lang="en-US" sz="2000" dirty="0" smtClean="0"/>
              <a:t>identification</a:t>
            </a:r>
          </a:p>
          <a:p>
            <a:r>
              <a:rPr lang="en-US" b="1" dirty="0" smtClean="0"/>
              <a:t>Task Duration</a:t>
            </a:r>
            <a:endParaRPr lang="en-US" b="1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mount </a:t>
            </a:r>
            <a:r>
              <a:rPr lang="en-US" sz="2000" dirty="0"/>
              <a:t>of time it will take to complete </a:t>
            </a:r>
            <a:r>
              <a:rPr lang="en-US" sz="2000" dirty="0" smtClean="0"/>
              <a:t>a task</a:t>
            </a:r>
            <a:endParaRPr lang="en-US" sz="2000" dirty="0"/>
          </a:p>
          <a:p>
            <a:r>
              <a:rPr lang="en-US" b="1" dirty="0" smtClean="0"/>
              <a:t>Start Day / Date</a:t>
            </a:r>
            <a:endParaRPr lang="en-US" b="1" dirty="0"/>
          </a:p>
          <a:p>
            <a:pPr lvl="1"/>
            <a:r>
              <a:rPr lang="en-US" sz="2000" dirty="0"/>
              <a:t>The start day/date is the time that a task is scheduled to begin</a:t>
            </a:r>
          </a:p>
          <a:p>
            <a:r>
              <a:rPr lang="en-US" b="1" dirty="0" smtClean="0"/>
              <a:t>Finish Day </a:t>
            </a:r>
            <a:r>
              <a:rPr lang="en-US" b="1" dirty="0"/>
              <a:t>/ Date</a:t>
            </a:r>
          </a:p>
          <a:p>
            <a:pPr lvl="1"/>
            <a:r>
              <a:rPr lang="en-US" sz="2000" dirty="0"/>
              <a:t>The finish day/date is the time that a task is scheduled to be completed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 smtClean="0"/>
              <a:t>(Cont.)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0032" y="1066800"/>
            <a:ext cx="319484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0032" y="2667000"/>
            <a:ext cx="3432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3-13 </a:t>
            </a:r>
            <a:r>
              <a:rPr lang="en-US" sz="1400" dirty="0"/>
              <a:t>Each section of the task</a:t>
            </a:r>
          </a:p>
          <a:p>
            <a:r>
              <a:rPr lang="fr-FR" sz="1400" dirty="0"/>
              <a:t>box contains important information </a:t>
            </a:r>
            <a:r>
              <a:rPr lang="fr-FR" sz="1400" dirty="0" smtClean="0"/>
              <a:t>about </a:t>
            </a:r>
            <a:r>
              <a:rPr lang="en-US" sz="1400" dirty="0" smtClean="0"/>
              <a:t>the </a:t>
            </a:r>
            <a:r>
              <a:rPr lang="en-US" sz="1400" dirty="0"/>
              <a:t>task, including the Task Name, Task </a:t>
            </a:r>
            <a:r>
              <a:rPr lang="en-US" sz="1400" dirty="0" smtClean="0"/>
              <a:t>ID, Task </a:t>
            </a:r>
            <a:r>
              <a:rPr lang="en-US" sz="1400" dirty="0"/>
              <a:t>Duration, Start Day/Date, </a:t>
            </a:r>
            <a:r>
              <a:rPr lang="en-US" sz="1400" dirty="0" smtClean="0"/>
              <a:t>and Finish Day/Date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</a:t>
            </a:r>
            <a:endParaRPr lang="en-US" sz="1200" b="1" dirty="0" smtClean="0"/>
          </a:p>
          <a:p>
            <a:pPr lvl="1"/>
            <a:r>
              <a:rPr lang="en-US" sz="2400" b="1" dirty="0" smtClean="0"/>
              <a:t>Dependent Tasks</a:t>
            </a:r>
          </a:p>
          <a:p>
            <a:pPr lvl="2"/>
            <a:r>
              <a:rPr lang="en-US" sz="1800" dirty="0"/>
              <a:t>When tasks must </a:t>
            </a:r>
            <a:r>
              <a:rPr lang="en-US" sz="1800" dirty="0" smtClean="0"/>
              <a:t>be </a:t>
            </a:r>
            <a:br>
              <a:rPr lang="en-US" sz="1800" dirty="0" smtClean="0"/>
            </a:br>
            <a:r>
              <a:rPr lang="en-US" sz="1800" dirty="0" smtClean="0"/>
              <a:t>completed </a:t>
            </a:r>
            <a:r>
              <a:rPr lang="en-US" sz="1800" dirty="0"/>
              <a:t>one after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another</a:t>
            </a:r>
          </a:p>
          <a:p>
            <a:pPr lvl="2"/>
            <a:r>
              <a:rPr lang="en-US" sz="1800" dirty="0" smtClean="0"/>
              <a:t>Called dependent</a:t>
            </a:r>
            <a:br>
              <a:rPr lang="en-US" sz="1800" dirty="0" smtClean="0"/>
            </a:br>
            <a:r>
              <a:rPr lang="en-US" sz="1800" dirty="0" smtClean="0"/>
              <a:t>tasks because one </a:t>
            </a:r>
            <a:br>
              <a:rPr lang="en-US" sz="1800" dirty="0" smtClean="0"/>
            </a:br>
            <a:r>
              <a:rPr lang="en-US" sz="1800" dirty="0" smtClean="0"/>
              <a:t>depends on the other</a:t>
            </a:r>
          </a:p>
          <a:p>
            <a:pPr lvl="2"/>
            <a:r>
              <a:rPr lang="en-US" sz="1800" dirty="0" smtClean="0"/>
              <a:t>Similar to a relay race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65614"/>
            <a:ext cx="4324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3400" y="3581400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3-15 </a:t>
            </a:r>
            <a:r>
              <a:rPr lang="en-US" sz="1400" dirty="0"/>
              <a:t>This example of a dependent task shows that the </a:t>
            </a:r>
            <a:r>
              <a:rPr lang="en-US" sz="1400" dirty="0" smtClean="0"/>
              <a:t>finish time </a:t>
            </a:r>
            <a:r>
              <a:rPr lang="en-US" sz="1400" dirty="0"/>
              <a:t>of Task 1, Day 5, </a:t>
            </a:r>
            <a:r>
              <a:rPr lang="en-US" sz="1400" dirty="0" smtClean="0"/>
              <a:t>controls </a:t>
            </a:r>
            <a:r>
              <a:rPr lang="en-US" sz="1400" dirty="0"/>
              <a:t>the start date of Task 2, which is Day </a:t>
            </a:r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27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 </a:t>
            </a:r>
            <a:r>
              <a:rPr lang="en-US" sz="1200" b="1" dirty="0" smtClean="0"/>
              <a:t>(cont.)</a:t>
            </a:r>
          </a:p>
          <a:p>
            <a:pPr lvl="1"/>
            <a:r>
              <a:rPr lang="en-US" sz="2400" b="1" dirty="0" smtClean="0"/>
              <a:t>Multiple Successor</a:t>
            </a:r>
            <a:br>
              <a:rPr lang="en-US" sz="2400" b="1" dirty="0" smtClean="0"/>
            </a:br>
            <a:r>
              <a:rPr lang="en-US" sz="2400" b="1" dirty="0" smtClean="0"/>
              <a:t>Tasks</a:t>
            </a:r>
          </a:p>
          <a:p>
            <a:pPr lvl="2"/>
            <a:r>
              <a:rPr lang="en-US" sz="1800" dirty="0"/>
              <a:t>When </a:t>
            </a:r>
            <a:r>
              <a:rPr lang="en-US" sz="1800" dirty="0" smtClean="0"/>
              <a:t>several tasks can</a:t>
            </a:r>
            <a:br>
              <a:rPr lang="en-US" sz="1800" dirty="0" smtClean="0"/>
            </a:br>
            <a:r>
              <a:rPr lang="en-US" sz="1800" dirty="0" smtClean="0"/>
              <a:t>start at the same time</a:t>
            </a:r>
          </a:p>
          <a:p>
            <a:pPr lvl="2"/>
            <a:r>
              <a:rPr lang="en-US" sz="1800" dirty="0" smtClean="0"/>
              <a:t>Each is called a </a:t>
            </a:r>
            <a:br>
              <a:rPr lang="en-US" sz="1800" dirty="0" smtClean="0"/>
            </a:br>
            <a:r>
              <a:rPr lang="en-US" sz="1800" dirty="0" smtClean="0"/>
              <a:t>concurrent task</a:t>
            </a:r>
          </a:p>
          <a:p>
            <a:pPr lvl="2"/>
            <a:r>
              <a:rPr lang="en-US" sz="1800" dirty="0"/>
              <a:t>Often, </a:t>
            </a:r>
            <a:r>
              <a:rPr lang="en-US" sz="1800" dirty="0" smtClean="0"/>
              <a:t>two or </a:t>
            </a:r>
            <a:r>
              <a:rPr lang="en-US" sz="1800" dirty="0"/>
              <a:t>more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concurrent </a:t>
            </a:r>
            <a:r>
              <a:rPr lang="en-US" sz="1800" dirty="0"/>
              <a:t>tasks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 on </a:t>
            </a:r>
            <a:r>
              <a:rPr lang="en-US" sz="1800" dirty="0"/>
              <a:t>a </a:t>
            </a:r>
            <a:r>
              <a:rPr lang="en-US" sz="1800" dirty="0" smtClean="0"/>
              <a:t>single prior </a:t>
            </a:r>
            <a:br>
              <a:rPr lang="en-US" sz="1800" dirty="0" smtClean="0"/>
            </a:br>
            <a:r>
              <a:rPr lang="en-US" sz="1800" dirty="0" smtClean="0"/>
              <a:t>task</a:t>
            </a:r>
            <a:r>
              <a:rPr lang="en-US" sz="1800" dirty="0"/>
              <a:t>, which is called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predecessor task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00996" y="4876800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3-16 </a:t>
            </a:r>
            <a:r>
              <a:rPr lang="en-US" sz="1400" dirty="0"/>
              <a:t>This example of multiple successor tasks shows that </a:t>
            </a:r>
            <a:r>
              <a:rPr lang="en-US" sz="1400" dirty="0" smtClean="0"/>
              <a:t>the finish </a:t>
            </a:r>
            <a:r>
              <a:rPr lang="en-US" sz="1400" dirty="0"/>
              <a:t>time for Task 1 determines the start time for both Tasks 2 and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096" y="1905000"/>
            <a:ext cx="45339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75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55949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 </a:t>
            </a:r>
            <a:r>
              <a:rPr lang="en-US" sz="1200" b="1" dirty="0" smtClean="0"/>
              <a:t>(cont.)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4808892"/>
            <a:ext cx="480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3-17 </a:t>
            </a:r>
            <a:r>
              <a:rPr lang="en-US" sz="1400" dirty="0"/>
              <a:t>This example of multiple predecessor tasks shows that the </a:t>
            </a:r>
            <a:r>
              <a:rPr lang="en-US" sz="1400" dirty="0" smtClean="0"/>
              <a:t>start time </a:t>
            </a:r>
            <a:r>
              <a:rPr lang="en-US" sz="1400" dirty="0"/>
              <a:t>for a successor task must be the latest (largest) finish time for any of </a:t>
            </a:r>
            <a:r>
              <a:rPr lang="en-US" sz="1400" dirty="0" smtClean="0"/>
              <a:t>its preceding </a:t>
            </a:r>
            <a:r>
              <a:rPr lang="en-US" sz="1400" dirty="0"/>
              <a:t>tasks. In the example shown</a:t>
            </a:r>
            <a:r>
              <a:rPr lang="en-US" sz="1400" dirty="0" smtClean="0"/>
              <a:t>, Task </a:t>
            </a:r>
            <a:r>
              <a:rPr lang="en-US" sz="1400" dirty="0"/>
              <a:t>1 ends on Day 15, while Task 2 </a:t>
            </a:r>
            <a:r>
              <a:rPr lang="en-US" sz="1400" dirty="0" smtClean="0"/>
              <a:t>ends on </a:t>
            </a:r>
            <a:r>
              <a:rPr lang="en-US" sz="1400" dirty="0"/>
              <a:t>Day 5, so Task 1 controls the start time for Task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8741"/>
            <a:ext cx="4562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172074" y="2048740"/>
            <a:ext cx="3971925" cy="39583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b="1" dirty="0" smtClean="0"/>
              <a:t>Multiple Predecessor</a:t>
            </a:r>
            <a:br>
              <a:rPr lang="en-US" b="1" dirty="0" smtClean="0"/>
            </a:br>
            <a:r>
              <a:rPr lang="en-US" b="1" dirty="0" smtClean="0"/>
              <a:t>Tasks</a:t>
            </a:r>
          </a:p>
          <a:p>
            <a:pPr lvl="2"/>
            <a:r>
              <a:rPr lang="en-US" sz="1800" dirty="0" smtClean="0"/>
              <a:t>When a task requires two or more prior tasks to be completed before it can start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427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593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How Do I Identify Task Patterns?</a:t>
            </a:r>
            <a:endParaRPr lang="en-US" b="1" dirty="0"/>
          </a:p>
          <a:p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b="1" i="1" dirty="0"/>
              <a:t>then</a:t>
            </a:r>
            <a:r>
              <a:rPr lang="en-US" sz="2800" dirty="0"/>
              <a:t>, </a:t>
            </a:r>
            <a:r>
              <a:rPr lang="en-US" sz="2800" b="1" i="1" dirty="0"/>
              <a:t>when, </a:t>
            </a:r>
            <a:r>
              <a:rPr lang="en-US" sz="2800" dirty="0"/>
              <a:t>or </a:t>
            </a:r>
            <a:r>
              <a:rPr lang="en-US" sz="2800" b="1" i="1" dirty="0"/>
              <a:t>and </a:t>
            </a:r>
            <a:r>
              <a:rPr lang="en-US" sz="2800" dirty="0"/>
              <a:t>are action words that signal a sequence of </a:t>
            </a:r>
            <a:r>
              <a:rPr lang="en-US" sz="2800" dirty="0" smtClean="0"/>
              <a:t>events</a:t>
            </a:r>
          </a:p>
          <a:p>
            <a:pPr lvl="1"/>
            <a:r>
              <a:rPr lang="en-US" sz="2400" i="1" dirty="0"/>
              <a:t>Do Task 1, </a:t>
            </a:r>
            <a:r>
              <a:rPr lang="en-US" sz="2400" b="1" i="1" dirty="0"/>
              <a:t>then </a:t>
            </a:r>
            <a:r>
              <a:rPr lang="en-US" sz="2400" i="1" dirty="0"/>
              <a:t>do Task 2 </a:t>
            </a:r>
            <a:endParaRPr lang="en-US" sz="2400" i="1" dirty="0" smtClean="0"/>
          </a:p>
          <a:p>
            <a:pPr lvl="2"/>
            <a:r>
              <a:rPr lang="en-US" sz="2200" dirty="0" smtClean="0"/>
              <a:t>Describes </a:t>
            </a:r>
            <a:r>
              <a:rPr lang="en-US" sz="2200" dirty="0"/>
              <a:t>dependent tasks that must be </a:t>
            </a:r>
            <a:r>
              <a:rPr lang="en-US" sz="2200" dirty="0" smtClean="0"/>
              <a:t>completed one </a:t>
            </a:r>
            <a:r>
              <a:rPr lang="en-US" sz="2200" dirty="0"/>
              <a:t>after the </a:t>
            </a:r>
            <a:r>
              <a:rPr lang="en-US" sz="2200" dirty="0" smtClean="0"/>
              <a:t>other</a:t>
            </a:r>
          </a:p>
          <a:p>
            <a:pPr lvl="1"/>
            <a:r>
              <a:rPr lang="en-US" sz="2400" dirty="0"/>
              <a:t>When Task 2 is finished, start two </a:t>
            </a:r>
            <a:r>
              <a:rPr lang="en-US" sz="2400" dirty="0" smtClean="0"/>
              <a:t>tasks </a:t>
            </a:r>
          </a:p>
          <a:p>
            <a:pPr lvl="2"/>
            <a:r>
              <a:rPr lang="en-US" sz="2200" dirty="0" smtClean="0"/>
              <a:t>Task </a:t>
            </a:r>
            <a:r>
              <a:rPr lang="en-US" sz="2200" dirty="0"/>
              <a:t>3 and Task 4 describes multiple successor tasks that can both start as soon as Task 2 is finished</a:t>
            </a:r>
          </a:p>
          <a:p>
            <a:pPr lvl="1"/>
            <a:r>
              <a:rPr lang="en-US" sz="2400" dirty="0"/>
              <a:t>When Tasks 5 and 6 are done, start Task 7 </a:t>
            </a:r>
            <a:endParaRPr lang="en-US" sz="2400" dirty="0" smtClean="0"/>
          </a:p>
          <a:p>
            <a:pPr lvl="2"/>
            <a:r>
              <a:rPr lang="en-US" sz="2200" dirty="0" smtClean="0"/>
              <a:t>Indicates </a:t>
            </a:r>
            <a:r>
              <a:rPr lang="en-US" sz="2200" dirty="0"/>
              <a:t>that Task 7 is a multiple predecessor task because it can’t start until two or more previous tasks all are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59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How Do I Work With Complex Task Patterns?</a:t>
            </a:r>
            <a:endParaRPr lang="en-US" b="1" dirty="0"/>
          </a:p>
          <a:p>
            <a:r>
              <a:rPr lang="en-US" sz="2800" dirty="0" smtClean="0"/>
              <a:t>Study the facts very carefully to understand the logic and sequence</a:t>
            </a:r>
          </a:p>
          <a:p>
            <a:r>
              <a:rPr lang="en-US" sz="2800" dirty="0" smtClean="0"/>
              <a:t>Schedule will be wrong if task patterns are incorrect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48100"/>
            <a:ext cx="1666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25231"/>
            <a:ext cx="35718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04140"/>
            <a:ext cx="5160370" cy="14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1" y="4575894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3-18 </a:t>
            </a:r>
            <a:r>
              <a:rPr lang="en-US" sz="1600" dirty="0" smtClean="0"/>
              <a:t>Dependent tasks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229475" y="3435927"/>
            <a:ext cx="182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3-19 </a:t>
            </a:r>
            <a:r>
              <a:rPr lang="en-US" sz="1600" dirty="0" smtClean="0"/>
              <a:t>Dependent tasks and multiple successor tasks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962400" y="6273225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3-20 </a:t>
            </a:r>
            <a:r>
              <a:rPr lang="en-US" sz="1600" dirty="0"/>
              <a:t>Dependent tasks, multiple successor tasks, and multiple predecessor tasks</a:t>
            </a:r>
          </a:p>
        </p:txBody>
      </p:sp>
    </p:spTree>
    <p:extLst>
      <p:ext uri="{BB962C8B-B14F-4D97-AF65-F5344CB8AC3E}">
        <p14:creationId xmlns:p14="http://schemas.microsoft.com/office/powerpoint/2010/main" xmlns="" val="1611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3: Calculate the Critical Path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What is a Critical Path?</a:t>
            </a:r>
          </a:p>
          <a:p>
            <a:r>
              <a:rPr lang="en-US" sz="2800" dirty="0" smtClean="0"/>
              <a:t>A series </a:t>
            </a:r>
            <a:r>
              <a:rPr lang="en-US" sz="2800" dirty="0"/>
              <a:t>of tasks which, if delayed, would affect the completion </a:t>
            </a:r>
            <a:r>
              <a:rPr lang="en-US" sz="2800" dirty="0" smtClean="0"/>
              <a:t>date of </a:t>
            </a:r>
            <a:r>
              <a:rPr lang="en-US" sz="2800" dirty="0"/>
              <a:t>the overall project</a:t>
            </a:r>
          </a:p>
          <a:p>
            <a:r>
              <a:rPr lang="en-US" sz="2800" dirty="0"/>
              <a:t>If any task on the critical path falls behind schedule, the </a:t>
            </a:r>
            <a:r>
              <a:rPr lang="en-US" sz="2800" dirty="0" smtClean="0"/>
              <a:t>entire project </a:t>
            </a:r>
            <a:r>
              <a:rPr lang="en-US" sz="2800" dirty="0"/>
              <a:t>will be </a:t>
            </a:r>
            <a:r>
              <a:rPr lang="en-US" sz="2800" dirty="0" smtClean="0"/>
              <a:t>delayed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Calculate the Critical </a:t>
            </a:r>
            <a:r>
              <a:rPr lang="en-US" dirty="0" smtClean="0"/>
              <a:t>Path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5703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81400" y="5334000"/>
            <a:ext cx="533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3-21 </a:t>
            </a:r>
            <a:r>
              <a:rPr lang="en-US" sz="1600" dirty="0"/>
              <a:t>Example of a PERT/CPM chart with five tasks. Task 2 is a dependent task that has multiple successor tasks. Task 5 </a:t>
            </a:r>
            <a:r>
              <a:rPr lang="en-US" sz="1600" dirty="0" smtClean="0"/>
              <a:t>has multiple </a:t>
            </a:r>
            <a:r>
              <a:rPr lang="en-US" sz="1600" dirty="0"/>
              <a:t>predecessor tasks. In this figure, the analyst has arranged the tasks and entered task names, IDs, and </a:t>
            </a:r>
            <a:r>
              <a:rPr lang="en-US" sz="1600" dirty="0" smtClean="0"/>
              <a:t>durations</a:t>
            </a:r>
            <a:endParaRPr lang="en-US" sz="1600" dirty="0"/>
          </a:p>
        </p:txBody>
      </p:sp>
      <p:sp>
        <p:nvSpPr>
          <p:cNvPr id="9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7848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How Do I Calculate the Critical Path?</a:t>
            </a:r>
          </a:p>
          <a:p>
            <a:r>
              <a:rPr lang="en-US" sz="2800" dirty="0" smtClean="0"/>
              <a:t>Review patterns, determine start and finish </a:t>
            </a:r>
            <a:r>
              <a:rPr lang="en-US" sz="2800" dirty="0" smtClean="0"/>
              <a:t>dates, which </a:t>
            </a:r>
            <a:r>
              <a:rPr lang="en-US" sz="2800" dirty="0" smtClean="0"/>
              <a:t>will determine the critical 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603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Calculate the Critical </a:t>
            </a:r>
            <a:r>
              <a:rPr lang="en-US" dirty="0" smtClean="0"/>
              <a:t>Path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3-22 </a:t>
            </a:r>
            <a:r>
              <a:rPr lang="en-US" sz="1600" dirty="0"/>
              <a:t>Now the analyst has entered the start and finish times, using the rules explained in this section. Notice that </a:t>
            </a:r>
            <a:r>
              <a:rPr lang="en-US" sz="1600" dirty="0" smtClean="0"/>
              <a:t>the overall </a:t>
            </a:r>
            <a:r>
              <a:rPr lang="en-US" sz="1600" dirty="0"/>
              <a:t>project has a duration of 95 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4024"/>
            <a:ext cx="8452071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15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Monitoring and Control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Monitoring and Control Techniques</a:t>
            </a:r>
          </a:p>
          <a:p>
            <a:pPr lvl="1"/>
            <a:r>
              <a:rPr lang="en-US" sz="2400" dirty="0" smtClean="0"/>
              <a:t>Structured </a:t>
            </a:r>
            <a:r>
              <a:rPr lang="en-US" sz="2400" dirty="0" smtClean="0"/>
              <a:t>walkthrough</a:t>
            </a:r>
            <a:endParaRPr lang="en-US" sz="2400" dirty="0" smtClean="0"/>
          </a:p>
          <a:p>
            <a:r>
              <a:rPr lang="en-US" sz="2800" b="1" dirty="0" smtClean="0"/>
              <a:t>Maintaining a Schedule</a:t>
            </a:r>
            <a:endParaRPr lang="en-US" sz="2800" b="1" dirty="0"/>
          </a:p>
          <a:p>
            <a:pPr lvl="1"/>
            <a:r>
              <a:rPr lang="en-US" sz="2400" dirty="0" smtClean="0"/>
              <a:t>Most projects tune into some problems or delays</a:t>
            </a:r>
          </a:p>
          <a:p>
            <a:pPr lvl="2"/>
            <a:r>
              <a:rPr lang="en-US" sz="2200" dirty="0" smtClean="0"/>
              <a:t>Anticipate problems</a:t>
            </a:r>
          </a:p>
          <a:p>
            <a:pPr lvl="2"/>
            <a:r>
              <a:rPr lang="en-US" sz="2200" dirty="0" smtClean="0"/>
              <a:t>Avoid them</a:t>
            </a:r>
          </a:p>
          <a:p>
            <a:pPr lvl="2"/>
            <a:r>
              <a:rPr lang="en-US" sz="2200" dirty="0" smtClean="0"/>
              <a:t>Minimize their impact</a:t>
            </a:r>
          </a:p>
          <a:p>
            <a:pPr lvl="2"/>
            <a:r>
              <a:rPr lang="en-US" sz="2200" dirty="0" smtClean="0"/>
              <a:t>Identify potential solutions</a:t>
            </a:r>
          </a:p>
          <a:p>
            <a:pPr lvl="2"/>
            <a:r>
              <a:rPr lang="en-US" sz="2200" dirty="0" smtClean="0"/>
              <a:t>Select the best way to solve the problem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various scheduling tools, </a:t>
            </a:r>
            <a:r>
              <a:rPr lang="en-US" dirty="0" smtClean="0"/>
              <a:t>including Gantt </a:t>
            </a:r>
            <a:r>
              <a:rPr lang="en-US" dirty="0"/>
              <a:t>charts and PERT/CPM charts</a:t>
            </a:r>
          </a:p>
          <a:p>
            <a:r>
              <a:rPr lang="en-US" dirty="0" smtClean="0"/>
              <a:t>Analyze </a:t>
            </a:r>
            <a:r>
              <a:rPr lang="en-US" dirty="0"/>
              <a:t>task dependencies, durations, </a:t>
            </a:r>
            <a:r>
              <a:rPr lang="en-US" dirty="0" smtClean="0"/>
              <a:t>start dates</a:t>
            </a:r>
            <a:r>
              <a:rPr lang="en-US" dirty="0"/>
              <a:t>, and end dates</a:t>
            </a:r>
          </a:p>
          <a:p>
            <a:r>
              <a:rPr lang="en-US" dirty="0" smtClean="0"/>
              <a:t>Describe </a:t>
            </a:r>
            <a:r>
              <a:rPr lang="en-US" dirty="0"/>
              <a:t>project management software </a:t>
            </a:r>
            <a:r>
              <a:rPr lang="en-US" dirty="0" smtClean="0"/>
              <a:t>and how </a:t>
            </a:r>
            <a:r>
              <a:rPr lang="en-US" dirty="0"/>
              <a:t>it can assist you</a:t>
            </a:r>
          </a:p>
          <a:p>
            <a:r>
              <a:rPr lang="en-US" dirty="0" smtClean="0"/>
              <a:t>Discuss </a:t>
            </a:r>
            <a:r>
              <a:rPr lang="en-US" dirty="0"/>
              <a:t>the importance of managing </a:t>
            </a:r>
            <a:r>
              <a:rPr lang="en-US" dirty="0" smtClean="0"/>
              <a:t>project risks</a:t>
            </a:r>
            <a:endParaRPr lang="en-US" dirty="0"/>
          </a:p>
          <a:p>
            <a:r>
              <a:rPr lang="en-US" dirty="0" smtClean="0"/>
              <a:t>Understand </a:t>
            </a:r>
            <a:r>
              <a:rPr lang="en-US" dirty="0"/>
              <a:t>why projects sometimes fail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Reporting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219200"/>
            <a:ext cx="9144000" cy="52242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Project Status Meetings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chedule </a:t>
            </a:r>
            <a:r>
              <a:rPr lang="en-US" sz="2400" dirty="0"/>
              <a:t>regular meetings </a:t>
            </a:r>
            <a:r>
              <a:rPr lang="en-US" sz="2400" dirty="0" smtClean="0"/>
              <a:t>to update </a:t>
            </a:r>
            <a:r>
              <a:rPr lang="en-US" sz="2400" dirty="0"/>
              <a:t>the team and discuss project status, issues, problems, and opportunities</a:t>
            </a:r>
          </a:p>
          <a:p>
            <a:r>
              <a:rPr lang="en-US" sz="2800" b="1" dirty="0" smtClean="0"/>
              <a:t>Project Status Reports</a:t>
            </a:r>
            <a:endParaRPr lang="en-US" sz="2800" b="1" dirty="0"/>
          </a:p>
          <a:p>
            <a:pPr lvl="1"/>
            <a:r>
              <a:rPr lang="en-US" sz="2400" dirty="0" smtClean="0"/>
              <a:t>Reports can be verbal but are usually written</a:t>
            </a:r>
          </a:p>
          <a:p>
            <a:pPr lvl="1"/>
            <a:r>
              <a:rPr lang="en-US" sz="2400" dirty="0" smtClean="0"/>
              <a:t>Gantt charts are often included to show project status graphically</a:t>
            </a:r>
          </a:p>
          <a:p>
            <a:pPr lvl="1"/>
            <a:r>
              <a:rPr lang="en-US" sz="2400" dirty="0" smtClean="0"/>
              <a:t>Handling potential problems can be difficult</a:t>
            </a:r>
          </a:p>
          <a:p>
            <a:pPr lvl="2"/>
            <a:r>
              <a:rPr lang="en-US" sz="2500" dirty="0"/>
              <a:t>An overly cautious project manager who alerts management to every potential snag and slight delay will lose credibility over a period of time, and management might ignore potentially serious </a:t>
            </a:r>
            <a:r>
              <a:rPr lang="en-US" sz="2500" dirty="0" smtClean="0"/>
              <a:t>situations</a:t>
            </a:r>
            <a:endParaRPr lang="en-US" sz="2500" dirty="0"/>
          </a:p>
          <a:p>
            <a:pPr lvl="2"/>
            <a:r>
              <a:rPr lang="en-US" sz="2500" dirty="0"/>
              <a:t>A project manager who tries to handle all situations single-handedly and does not alert management until a problem is serious leaves little time to react or devise a </a:t>
            </a:r>
            <a:r>
              <a:rPr lang="en-US" sz="2500" dirty="0" smtClean="0"/>
              <a:t>solution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642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Management Examples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52242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PERT/CPM Example</a:t>
            </a:r>
          </a:p>
          <a:p>
            <a:pPr lvl="1"/>
            <a:r>
              <a:rPr lang="en-US" sz="2400" b="1" dirty="0"/>
              <a:t>STEP 1: DISPLAY THE TASKS AND TASK </a:t>
            </a:r>
            <a:r>
              <a:rPr lang="en-US" sz="2400" b="1" dirty="0" smtClean="0"/>
              <a:t>PATTERNS </a:t>
            </a:r>
            <a:endParaRPr lang="en-US" sz="2400" b="1" dirty="0"/>
          </a:p>
          <a:p>
            <a:pPr lvl="2"/>
            <a:r>
              <a:rPr lang="en-US" sz="2200" dirty="0" smtClean="0"/>
              <a:t>I</a:t>
            </a:r>
            <a:r>
              <a:rPr lang="en-US" sz="2400" dirty="0" smtClean="0"/>
              <a:t>dentify </a:t>
            </a:r>
            <a:r>
              <a:rPr lang="en-US" sz="2400" dirty="0" smtClean="0"/>
              <a:t>the tasks</a:t>
            </a:r>
            <a:r>
              <a:rPr lang="en-US" sz="2400" dirty="0"/>
              <a:t>, determine task dependencies, and </a:t>
            </a:r>
            <a:r>
              <a:rPr lang="en-US" sz="2400" dirty="0" smtClean="0"/>
              <a:t>enter the </a:t>
            </a:r>
            <a:r>
              <a:rPr lang="en-US" sz="2400" dirty="0"/>
              <a:t>task name, ID, and duration. </a:t>
            </a:r>
            <a:endParaRPr lang="en-US" sz="2400" dirty="0" smtClean="0"/>
          </a:p>
          <a:p>
            <a:pPr lvl="1"/>
            <a:r>
              <a:rPr lang="en-US" sz="2600" b="1" dirty="0" smtClean="0"/>
              <a:t>STEP </a:t>
            </a:r>
            <a:r>
              <a:rPr lang="en-US" sz="2600" b="1" dirty="0"/>
              <a:t>2: ENTER STAR T AND FINISH TIMES</a:t>
            </a:r>
          </a:p>
          <a:p>
            <a:pPr lvl="2"/>
            <a:r>
              <a:rPr lang="en-US" sz="2200" dirty="0" smtClean="0"/>
              <a:t>Enter </a:t>
            </a:r>
            <a:r>
              <a:rPr lang="en-US" sz="2200" dirty="0"/>
              <a:t>the start and finish </a:t>
            </a:r>
            <a:r>
              <a:rPr lang="en-US" sz="2200" dirty="0" smtClean="0"/>
              <a:t>times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1250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Project Management </a:t>
            </a:r>
            <a:r>
              <a:rPr lang="en-US" dirty="0" smtClean="0"/>
              <a:t>Examples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48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76400" y="5181600"/>
            <a:ext cx="656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3</a:t>
            </a:r>
            <a:r>
              <a:rPr lang="en-US" sz="1600" b="1" dirty="0" smtClean="0"/>
              <a:t>-26 </a:t>
            </a:r>
            <a:r>
              <a:rPr lang="en-US" sz="1600" dirty="0"/>
              <a:t>To transform a task list into a PERT/CPM chart, you first enter the task name, ID, duration, and predecessors for </a:t>
            </a:r>
            <a:r>
              <a:rPr lang="en-US" sz="1600" dirty="0" smtClean="0"/>
              <a:t>each task</a:t>
            </a:r>
            <a:r>
              <a:rPr lang="en-US" sz="1600" dirty="0"/>
              <a:t>. Notice that this example includes dependent tasks, tasks with multiple successors, and tasks with multiple </a:t>
            </a:r>
            <a:r>
              <a:rPr lang="en-US" sz="1600" dirty="0" smtClean="0"/>
              <a:t>predecessors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Project Management </a:t>
            </a:r>
            <a:r>
              <a:rPr lang="en-US" dirty="0" smtClean="0"/>
              <a:t>Examples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18160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3-27 </a:t>
            </a:r>
            <a:r>
              <a:rPr lang="en-US" sz="1600" dirty="0"/>
              <a:t>To complete the PERT/CPM chart, you apply the guidelines explained in this section. For example, Task 1 has a </a:t>
            </a:r>
            <a:r>
              <a:rPr lang="en-US" sz="1600" dirty="0" smtClean="0"/>
              <a:t>one-day duration</a:t>
            </a:r>
            <a:r>
              <a:rPr lang="en-US" sz="1600" dirty="0"/>
              <a:t>, so you enter the start and finish for Task 1 as Day 1. Then you enter Day 2 as the start for successor Tasks 2 and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510" y="1567834"/>
            <a:ext cx="8674690" cy="329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Microsoft Project </a:t>
            </a:r>
            <a:r>
              <a:rPr lang="en-US" dirty="0"/>
              <a:t>is a </a:t>
            </a:r>
            <a:r>
              <a:rPr lang="en-US" dirty="0" smtClean="0"/>
              <a:t>full-featured program </a:t>
            </a:r>
            <a:r>
              <a:rPr lang="en-US" dirty="0"/>
              <a:t>that holds the dominant share of the </a:t>
            </a: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Gantt </a:t>
            </a:r>
            <a:r>
              <a:rPr lang="en-US" dirty="0" smtClean="0"/>
              <a:t>chart</a:t>
            </a:r>
            <a:endParaRPr lang="en-US" dirty="0" smtClean="0"/>
          </a:p>
          <a:p>
            <a:pPr lvl="2"/>
            <a:r>
              <a:rPr lang="en-US" dirty="0"/>
              <a:t>As you enter the tasks, the program automatically performs </a:t>
            </a:r>
            <a:r>
              <a:rPr lang="en-US" dirty="0" smtClean="0"/>
              <a:t>the calculations</a:t>
            </a:r>
            <a:r>
              <a:rPr lang="en-US" dirty="0"/>
              <a:t>, detects the task patterns, and creates a Gantt chart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diagram</a:t>
            </a:r>
            <a:endParaRPr lang="en-US" dirty="0" smtClean="0"/>
          </a:p>
          <a:p>
            <a:pPr lvl="2"/>
            <a:r>
              <a:rPr lang="en-US" dirty="0" smtClean="0"/>
              <a:t>View is similar to a PERT Chart</a:t>
            </a:r>
          </a:p>
          <a:p>
            <a:pPr lvl="1"/>
            <a:r>
              <a:rPr lang="en-US" dirty="0" smtClean="0"/>
              <a:t>Calendar </a:t>
            </a:r>
            <a:r>
              <a:rPr lang="en-US" dirty="0" smtClean="0"/>
              <a:t>view</a:t>
            </a:r>
            <a:endParaRPr lang="en-US" dirty="0" smtClean="0"/>
          </a:p>
          <a:p>
            <a:pPr lvl="2"/>
            <a:r>
              <a:rPr lang="en-US" dirty="0"/>
              <a:t>View is similar to a PERT </a:t>
            </a:r>
            <a:r>
              <a:rPr lang="en-US" dirty="0" smtClean="0"/>
              <a:t>chart </a:t>
            </a:r>
            <a:r>
              <a:rPr lang="en-US" dirty="0" smtClean="0"/>
              <a:t>as an overlay on a calendar</a:t>
            </a:r>
          </a:p>
          <a:p>
            <a:r>
              <a:rPr lang="en-US" b="1" dirty="0"/>
              <a:t>GanttProject </a:t>
            </a:r>
            <a:r>
              <a:rPr lang="en-US" dirty="0"/>
              <a:t>is a free, open source program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Management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343400"/>
            <a:ext cx="8650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2031"/>
            <a:ext cx="8726285" cy="289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7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5764396"/>
            <a:ext cx="472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5443"/>
            <a:ext cx="7380487" cy="447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284" y="3482686"/>
            <a:ext cx="8555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18" y="1447800"/>
            <a:ext cx="8900882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94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Steps in </a:t>
            </a:r>
            <a:r>
              <a:rPr lang="en-US" b="1" dirty="0"/>
              <a:t>R</a:t>
            </a:r>
            <a:r>
              <a:rPr lang="en-US" b="1" dirty="0" smtClean="0"/>
              <a:t>isk Management</a:t>
            </a:r>
          </a:p>
          <a:p>
            <a:r>
              <a:rPr lang="en-US" b="1" dirty="0" smtClean="0"/>
              <a:t>Develop a </a:t>
            </a:r>
            <a:r>
              <a:rPr lang="en-US" b="1" dirty="0" smtClean="0"/>
              <a:t>risk management plan</a:t>
            </a:r>
            <a:endParaRPr lang="en-US" b="1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eview of the </a:t>
            </a:r>
            <a:r>
              <a:rPr lang="en-US" dirty="0"/>
              <a:t>project’s scope, stakeholders, budget, schedule, and any other internal </a:t>
            </a:r>
            <a:r>
              <a:rPr lang="en-US" dirty="0" smtClean="0"/>
              <a:t>or external </a:t>
            </a:r>
            <a:r>
              <a:rPr lang="en-US" dirty="0"/>
              <a:t>factors that might affect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Define </a:t>
            </a:r>
            <a:r>
              <a:rPr lang="en-US" dirty="0" smtClean="0"/>
              <a:t>project roles </a:t>
            </a:r>
            <a:r>
              <a:rPr lang="en-US" dirty="0"/>
              <a:t>and responsibilities, risk management methods and procedures, </a:t>
            </a:r>
            <a:r>
              <a:rPr lang="en-US" dirty="0" smtClean="0"/>
              <a:t>categories of </a:t>
            </a:r>
            <a:r>
              <a:rPr lang="en-US" dirty="0"/>
              <a:t>risks, and contingency plans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Risk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077200" cy="44993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Steps in Risk </a:t>
            </a:r>
            <a:r>
              <a:rPr lang="en-US" b="1" dirty="0" smtClean="0"/>
              <a:t>Management </a:t>
            </a:r>
            <a:r>
              <a:rPr lang="en-US" sz="1200" b="1" dirty="0" smtClean="0"/>
              <a:t>(Cont.)</a:t>
            </a:r>
            <a:endParaRPr lang="en-US" sz="1200" b="1" dirty="0"/>
          </a:p>
          <a:p>
            <a:r>
              <a:rPr lang="en-US" b="1" dirty="0" smtClean="0"/>
              <a:t>Identify the </a:t>
            </a:r>
            <a:r>
              <a:rPr lang="en-US" b="1" dirty="0"/>
              <a:t>r</a:t>
            </a:r>
            <a:r>
              <a:rPr lang="en-US" b="1" dirty="0" smtClean="0"/>
              <a:t>isks</a:t>
            </a:r>
            <a:endParaRPr lang="en-US" b="1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each risk and assesses the </a:t>
            </a:r>
            <a:r>
              <a:rPr lang="en-US" dirty="0" smtClean="0"/>
              <a:t>likelihood that </a:t>
            </a:r>
            <a:r>
              <a:rPr lang="en-US" dirty="0"/>
              <a:t>it could affect the </a:t>
            </a:r>
            <a:r>
              <a:rPr lang="en-US" dirty="0" smtClean="0"/>
              <a:t>project </a:t>
            </a:r>
            <a:endParaRPr lang="en-US" dirty="0"/>
          </a:p>
          <a:p>
            <a:r>
              <a:rPr lang="en-US" b="1" dirty="0"/>
              <a:t>Analyze the </a:t>
            </a:r>
            <a:r>
              <a:rPr lang="en-US" b="1" dirty="0" smtClean="0"/>
              <a:t>risks</a:t>
            </a:r>
            <a:endParaRPr lang="en-US" b="1" dirty="0"/>
          </a:p>
          <a:p>
            <a:pPr lvl="1"/>
            <a:r>
              <a:rPr lang="en-US" dirty="0"/>
              <a:t>This typically is a </a:t>
            </a:r>
            <a:r>
              <a:rPr lang="en-US" dirty="0" smtClean="0"/>
              <a:t>two-step </a:t>
            </a:r>
            <a:r>
              <a:rPr lang="en-US" sz="2000" dirty="0" smtClean="0"/>
              <a:t>process</a:t>
            </a:r>
          </a:p>
          <a:p>
            <a:pPr lvl="2"/>
            <a:r>
              <a:rPr lang="en-US" sz="2000" dirty="0"/>
              <a:t>Qualitative risk analysis </a:t>
            </a:r>
            <a:r>
              <a:rPr lang="en-US" sz="2000" dirty="0" smtClean="0"/>
              <a:t>evaluates </a:t>
            </a:r>
            <a:r>
              <a:rPr lang="en-US" sz="2000" dirty="0"/>
              <a:t>each risk by estimating the probability that it will occur and the degree of impact</a:t>
            </a:r>
          </a:p>
          <a:p>
            <a:pPr lvl="2"/>
            <a:r>
              <a:rPr lang="en-US" sz="2000" dirty="0"/>
              <a:t>Q</a:t>
            </a:r>
            <a:r>
              <a:rPr lang="en-US" sz="2000" dirty="0" smtClean="0"/>
              <a:t>uantitative </a:t>
            </a:r>
            <a:r>
              <a:rPr lang="en-US" sz="2000" dirty="0"/>
              <a:t>risk analysis is to understand the actual impact in terms of dollars, time, project scope, or quality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87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Project Management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</a:t>
            </a:r>
            <a:r>
              <a:rPr lang="en-US" b="1" dirty="0" smtClean="0"/>
              <a:t>Shapes </a:t>
            </a:r>
            <a:r>
              <a:rPr lang="en-US" b="1" dirty="0" smtClean="0"/>
              <a:t>a </a:t>
            </a:r>
            <a:r>
              <a:rPr lang="en-US" b="1" dirty="0" smtClean="0"/>
              <a:t>Project</a:t>
            </a:r>
            <a:r>
              <a:rPr lang="en-US" b="1" dirty="0" smtClean="0"/>
              <a:t>?</a:t>
            </a:r>
          </a:p>
          <a:p>
            <a:pPr lvl="1" eaLnBrk="1" hangingPunct="1"/>
            <a:r>
              <a:rPr lang="en-US" dirty="0" smtClean="0"/>
              <a:t>Successful projects must be completed on time, within budget, meet </a:t>
            </a:r>
            <a:r>
              <a:rPr lang="en-US" dirty="0" smtClean="0"/>
              <a:t>requirements, </a:t>
            </a:r>
            <a:r>
              <a:rPr lang="en-US" dirty="0" smtClean="0"/>
              <a:t>and satisfy users</a:t>
            </a:r>
          </a:p>
          <a:p>
            <a:r>
              <a:rPr lang="en-US" b="1" dirty="0" smtClean="0"/>
              <a:t>What </a:t>
            </a:r>
            <a:r>
              <a:rPr lang="en-US" b="1" dirty="0" smtClean="0"/>
              <a:t>Is </a:t>
            </a:r>
            <a:r>
              <a:rPr lang="en-US" b="1" dirty="0" smtClean="0"/>
              <a:t>a Project Triangle</a:t>
            </a:r>
          </a:p>
          <a:p>
            <a:pPr lvl="1"/>
            <a:r>
              <a:rPr lang="en-US" dirty="0" smtClean="0"/>
              <a:t>Cost, </a:t>
            </a:r>
            <a:r>
              <a:rPr lang="en-US" dirty="0" smtClean="0"/>
              <a:t>scope</a:t>
            </a:r>
            <a:r>
              <a:rPr lang="en-US" dirty="0" smtClean="0"/>
              <a:t>, </a:t>
            </a:r>
            <a:r>
              <a:rPr lang="en-US" dirty="0" smtClean="0"/>
              <a:t>time</a:t>
            </a:r>
            <a:endParaRPr lang="en-US" dirty="0" smtClean="0"/>
          </a:p>
          <a:p>
            <a:pPr lvl="1"/>
            <a:r>
              <a:rPr lang="en-US" dirty="0" smtClean="0"/>
              <a:t>Usually one of these is fixed</a:t>
            </a:r>
          </a:p>
          <a:p>
            <a:pPr lvl="2"/>
            <a:r>
              <a:rPr lang="en-US" dirty="0" smtClean="0"/>
              <a:t>A budget cast in stone</a:t>
            </a:r>
          </a:p>
          <a:p>
            <a:pPr lvl="2"/>
            <a:r>
              <a:rPr lang="en-US" dirty="0" smtClean="0"/>
              <a:t>An inflexible scope</a:t>
            </a:r>
          </a:p>
          <a:p>
            <a:pPr lvl="2"/>
            <a:r>
              <a:rPr lang="en-US" dirty="0" smtClean="0"/>
              <a:t>A schedule fixed by factors beyond the firm’s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Risk Management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71800" y="5867977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3-33 </a:t>
            </a:r>
            <a:r>
              <a:rPr lang="en-US" sz="1600" dirty="0"/>
              <a:t>You can use a Microsoft Excel XY chart type to display </a:t>
            </a:r>
            <a:r>
              <a:rPr lang="en-US" sz="1600" dirty="0" smtClean="0"/>
              <a:t>a risk </a:t>
            </a:r>
            <a:r>
              <a:rPr lang="en-US" sz="1600" dirty="0"/>
              <a:t>matrix that shows risk probability and potential impact.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0910"/>
            <a:ext cx="6324600" cy="471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44993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Risk Management Software</a:t>
            </a:r>
            <a:endParaRPr lang="en-US" sz="1200" b="1" dirty="0"/>
          </a:p>
          <a:p>
            <a:r>
              <a:rPr lang="en-US" dirty="0" smtClean="0"/>
              <a:t>Assigns </a:t>
            </a:r>
            <a:r>
              <a:rPr lang="en-US" dirty="0"/>
              <a:t>specific dates as constraints</a:t>
            </a:r>
          </a:p>
          <a:p>
            <a:r>
              <a:rPr lang="en-US" dirty="0" smtClean="0"/>
              <a:t>Aligns </a:t>
            </a:r>
            <a:r>
              <a:rPr lang="en-US" dirty="0"/>
              <a:t>task dependencies</a:t>
            </a:r>
          </a:p>
          <a:p>
            <a:r>
              <a:rPr lang="en-US" dirty="0" smtClean="0"/>
              <a:t>Notes </a:t>
            </a:r>
            <a:r>
              <a:rPr lang="en-US" dirty="0"/>
              <a:t>external factors that might affect a task</a:t>
            </a:r>
          </a:p>
          <a:p>
            <a:r>
              <a:rPr lang="en-US" dirty="0" smtClean="0"/>
              <a:t>Tracks </a:t>
            </a:r>
            <a:r>
              <a:rPr lang="en-US" dirty="0"/>
              <a:t>progress</a:t>
            </a:r>
          </a:p>
          <a:p>
            <a:r>
              <a:rPr lang="en-US" dirty="0" smtClean="0"/>
              <a:t>Displays </a:t>
            </a:r>
            <a:r>
              <a:rPr lang="en-US" dirty="0"/>
              <a:t>tasks that are behind schedule</a:t>
            </a:r>
          </a:p>
          <a:p>
            <a:r>
              <a:rPr lang="en-US" dirty="0" smtClean="0"/>
              <a:t>Links </a:t>
            </a:r>
            <a:r>
              <a:rPr lang="en-US" dirty="0"/>
              <a:t>risks with specific tasks and projects</a:t>
            </a:r>
          </a:p>
          <a:p>
            <a:r>
              <a:rPr lang="en-US" dirty="0" smtClean="0"/>
              <a:t>Specifies </a:t>
            </a:r>
            <a:r>
              <a:rPr lang="en-US" dirty="0"/>
              <a:t>probability and impact</a:t>
            </a:r>
          </a:p>
          <a:p>
            <a:r>
              <a:rPr lang="en-US" dirty="0" smtClean="0"/>
              <a:t>Assigns </a:t>
            </a:r>
            <a:r>
              <a:rPr lang="en-US" dirty="0"/>
              <a:t>ownership</a:t>
            </a:r>
          </a:p>
          <a:p>
            <a:r>
              <a:rPr lang="en-US" dirty="0" smtClean="0"/>
              <a:t>Tracks </a:t>
            </a:r>
            <a:r>
              <a:rPr lang="en-US" dirty="0"/>
              <a:t>progress to manage projects more efficiently</a:t>
            </a:r>
          </a:p>
        </p:txBody>
      </p:sp>
    </p:spTree>
    <p:extLst>
      <p:ext uri="{BB962C8B-B14F-4D97-AF65-F5344CB8AC3E}">
        <p14:creationId xmlns:p14="http://schemas.microsoft.com/office/powerpoint/2010/main" xmlns="" val="3229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Business Issues</a:t>
            </a:r>
          </a:p>
          <a:p>
            <a:pPr lvl="1"/>
            <a:r>
              <a:rPr lang="en-US" dirty="0" smtClean="0"/>
              <a:t>Every system </a:t>
            </a:r>
            <a:r>
              <a:rPr lang="en-US" dirty="0"/>
              <a:t>is to provide a solution to a business problem </a:t>
            </a:r>
            <a:r>
              <a:rPr lang="en-US" dirty="0" smtClean="0"/>
              <a:t>or opportunity</a:t>
            </a:r>
            <a:endParaRPr lang="en-US" dirty="0"/>
          </a:p>
          <a:p>
            <a:pPr lvl="2"/>
            <a:r>
              <a:rPr lang="en-US" dirty="0" smtClean="0"/>
              <a:t>If a system does not do </a:t>
            </a:r>
            <a:r>
              <a:rPr lang="en-US" dirty="0" smtClean="0"/>
              <a:t>this, </a:t>
            </a:r>
            <a:r>
              <a:rPr lang="en-US" dirty="0" smtClean="0"/>
              <a:t>it is a failure</a:t>
            </a:r>
          </a:p>
          <a:p>
            <a:r>
              <a:rPr lang="en-US" b="1" dirty="0" smtClean="0"/>
              <a:t>Budget Issues</a:t>
            </a:r>
            <a:endParaRPr lang="en-US" b="1" dirty="0"/>
          </a:p>
          <a:p>
            <a:pPr lvl="1"/>
            <a:r>
              <a:rPr lang="en-US" dirty="0"/>
              <a:t>Unrealistic estimates that are too optimistic or based on incomplete </a:t>
            </a:r>
            <a:r>
              <a:rPr lang="en-US" dirty="0" smtClean="0"/>
              <a:t>information 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to develop an accurate forecast that considers all costs over the life </a:t>
            </a:r>
            <a:r>
              <a:rPr lang="en-US" dirty="0" smtClean="0"/>
              <a:t>of the project</a:t>
            </a:r>
          </a:p>
          <a:p>
            <a:pPr lvl="1"/>
            <a:r>
              <a:rPr lang="en-US" dirty="0" smtClean="0"/>
              <a:t>Poor </a:t>
            </a:r>
            <a:r>
              <a:rPr lang="en-US" dirty="0"/>
              <a:t>monitoring of progress and slow response to early warning signs </a:t>
            </a:r>
            <a:r>
              <a:rPr lang="en-US" dirty="0" smtClean="0"/>
              <a:t>of problems</a:t>
            </a:r>
            <a:endParaRPr lang="en-US" dirty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delays due to factors that were not foreseen</a:t>
            </a:r>
          </a:p>
          <a:p>
            <a:pPr lvl="1"/>
            <a:r>
              <a:rPr lang="en-US" dirty="0" smtClean="0"/>
              <a:t>Human </a:t>
            </a:r>
            <a:r>
              <a:rPr lang="en-US" dirty="0"/>
              <a:t>resource issues, including turnover, inadequate training,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Managing for Success</a:t>
            </a:r>
          </a:p>
        </p:txBody>
      </p:sp>
    </p:spTree>
    <p:extLst>
      <p:ext uri="{BB962C8B-B14F-4D97-AF65-F5344CB8AC3E}">
        <p14:creationId xmlns:p14="http://schemas.microsoft.com/office/powerpoint/2010/main" xmlns="" val="3489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Schedule Issues</a:t>
            </a:r>
          </a:p>
          <a:p>
            <a:pPr lvl="1"/>
            <a:r>
              <a:rPr lang="en-US" sz="2400" dirty="0"/>
              <a:t>Problems with timetables and project milestones can indicate a failure to recognize </a:t>
            </a:r>
            <a:r>
              <a:rPr lang="en-US" sz="2400" dirty="0" smtClean="0"/>
              <a:t>task </a:t>
            </a:r>
            <a:r>
              <a:rPr lang="en-US" sz="2400" dirty="0"/>
              <a:t>dependencies, confusion between effort and progress, poor monitoring and </a:t>
            </a:r>
            <a:r>
              <a:rPr lang="en-US" sz="2400" dirty="0" smtClean="0"/>
              <a:t>control methods</a:t>
            </a:r>
            <a:r>
              <a:rPr lang="en-US" sz="2400" dirty="0"/>
              <a:t>, personality conflicts among team members, or turnover of project </a:t>
            </a:r>
            <a:r>
              <a:rPr lang="en-US" sz="2400" dirty="0" smtClean="0"/>
              <a:t>personnel</a:t>
            </a:r>
            <a:endParaRPr lang="en-US" sz="2400" dirty="0"/>
          </a:p>
          <a:p>
            <a:pPr lvl="1"/>
            <a:r>
              <a:rPr lang="en-US" sz="2400" dirty="0"/>
              <a:t>The failure of an IT project also can be caused by poor project management techniques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Managing for </a:t>
            </a:r>
            <a:r>
              <a:rPr lang="en-US" dirty="0" smtClean="0"/>
              <a:t>Success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Project managers must be alert, </a:t>
            </a:r>
            <a:r>
              <a:rPr lang="en-US" dirty="0" smtClean="0"/>
              <a:t>technically competent</a:t>
            </a:r>
            <a:r>
              <a:rPr lang="en-US" dirty="0"/>
              <a:t>, and highly resourceful. They also must be good </a:t>
            </a:r>
            <a:r>
              <a:rPr lang="en-US" dirty="0" smtClean="0"/>
              <a:t>communicators with </a:t>
            </a:r>
            <a:r>
              <a:rPr lang="en-US" dirty="0"/>
              <a:t>strong human resource </a:t>
            </a:r>
            <a:r>
              <a:rPr lang="en-US" dirty="0" smtClean="0"/>
              <a:t>skills</a:t>
            </a:r>
          </a:p>
          <a:p>
            <a:r>
              <a:rPr lang="en-US" dirty="0"/>
              <a:t>When problems occur, the </a:t>
            </a:r>
            <a:r>
              <a:rPr lang="en-US" dirty="0" smtClean="0"/>
              <a:t>project manager’s </a:t>
            </a:r>
            <a:r>
              <a:rPr lang="en-US" dirty="0"/>
              <a:t>ability to handle the situation </a:t>
            </a:r>
            <a:r>
              <a:rPr lang="en-US" dirty="0" smtClean="0"/>
              <a:t>becomes the </a:t>
            </a:r>
            <a:r>
              <a:rPr lang="en-US" dirty="0"/>
              <a:t>critical factor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xmlns="" val="3244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839200" cy="4525962"/>
          </a:xfrm>
        </p:spPr>
        <p:txBody>
          <a:bodyPr rtlCol="0">
            <a:normAutofit lnSpcReduction="10000"/>
          </a:bodyPr>
          <a:lstStyle/>
          <a:p>
            <a:r>
              <a:rPr lang="en-US" dirty="0"/>
              <a:t>Project management is the process of planning, scheduling, monitoring, and </a:t>
            </a:r>
            <a:r>
              <a:rPr lang="en-US" dirty="0" smtClean="0"/>
              <a:t>reporting on </a:t>
            </a:r>
            <a:r>
              <a:rPr lang="en-US" dirty="0"/>
              <a:t>the development of an information </a:t>
            </a:r>
            <a:r>
              <a:rPr lang="en-US" dirty="0" smtClean="0"/>
              <a:t>system</a:t>
            </a:r>
          </a:p>
          <a:p>
            <a:r>
              <a:rPr lang="en-US" dirty="0"/>
              <a:t>A successful project must be </a:t>
            </a:r>
            <a:r>
              <a:rPr lang="en-US" dirty="0" smtClean="0"/>
              <a:t>completed on </a:t>
            </a:r>
            <a:r>
              <a:rPr lang="en-US" dirty="0"/>
              <a:t>time, within budget, and deliver a quality product that satisfies users and </a:t>
            </a:r>
            <a:r>
              <a:rPr lang="en-US" dirty="0" smtClean="0"/>
              <a:t>meets requirements</a:t>
            </a:r>
          </a:p>
          <a:p>
            <a:r>
              <a:rPr lang="en-US" dirty="0"/>
              <a:t>A project triangle shows three legs: project cost, scope, and time. </a:t>
            </a:r>
            <a:r>
              <a:rPr lang="en-US" dirty="0" smtClean="0"/>
              <a:t>A project </a:t>
            </a:r>
            <a:r>
              <a:rPr lang="en-US" dirty="0"/>
              <a:t>manager must find the best balance among these elements because a change </a:t>
            </a:r>
            <a:r>
              <a:rPr lang="en-US" dirty="0" smtClean="0"/>
              <a:t>in any </a:t>
            </a:r>
            <a:r>
              <a:rPr lang="en-US" dirty="0"/>
              <a:t>leg of the triangle will affect the other two legs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Planning, scheduling, </a:t>
            </a:r>
            <a:r>
              <a:rPr lang="en-US" dirty="0" smtClean="0"/>
              <a:t>monitoring, </a:t>
            </a:r>
            <a:r>
              <a:rPr lang="en-US" dirty="0"/>
              <a:t>and reporting all take place within a larger </a:t>
            </a:r>
            <a:r>
              <a:rPr lang="en-US" dirty="0" smtClean="0"/>
              <a:t>project development </a:t>
            </a:r>
            <a:r>
              <a:rPr lang="en-US" dirty="0"/>
              <a:t>framework, which includes three key steps: creating a work </a:t>
            </a:r>
            <a:r>
              <a:rPr lang="en-US" dirty="0" smtClean="0"/>
              <a:t>breakdown structure</a:t>
            </a:r>
            <a:r>
              <a:rPr lang="en-US" dirty="0"/>
              <a:t>, identifying task patterns, and calculating the critical </a:t>
            </a:r>
            <a:r>
              <a:rPr lang="en-US" dirty="0" smtClean="0"/>
              <a:t>path</a:t>
            </a:r>
          </a:p>
          <a:p>
            <a:r>
              <a:rPr lang="en-US" dirty="0"/>
              <a:t>Task patterns establish the sequence of work in a </a:t>
            </a:r>
            <a:r>
              <a:rPr lang="en-US" dirty="0" smtClean="0"/>
              <a:t>project</a:t>
            </a:r>
          </a:p>
          <a:p>
            <a:r>
              <a:rPr lang="en-US" dirty="0"/>
              <a:t>A critical path is a series of tasks </a:t>
            </a:r>
            <a:r>
              <a:rPr lang="en-US" dirty="0" smtClean="0"/>
              <a:t>that, </a:t>
            </a:r>
            <a:r>
              <a:rPr lang="en-US" dirty="0"/>
              <a:t>if delayed, would affect the </a:t>
            </a:r>
            <a:r>
              <a:rPr lang="en-US" dirty="0" smtClean="0"/>
              <a:t>completion date </a:t>
            </a:r>
            <a:r>
              <a:rPr lang="en-US" dirty="0"/>
              <a:t>of the overall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A Gantt chart is a horizontal bar chart that represents the project schedule </a:t>
            </a:r>
            <a:r>
              <a:rPr lang="en-US" dirty="0" smtClean="0"/>
              <a:t>with time </a:t>
            </a:r>
            <a:r>
              <a:rPr lang="en-US" dirty="0"/>
              <a:t>on the horizontal axis and tasks arranged </a:t>
            </a:r>
            <a:r>
              <a:rPr lang="en-US" dirty="0" smtClean="0"/>
              <a:t>vertically</a:t>
            </a:r>
          </a:p>
          <a:p>
            <a:r>
              <a:rPr lang="en-US" dirty="0"/>
              <a:t>A PERT/CPM chart shows the project as a network diagram with tasks </a:t>
            </a:r>
            <a:r>
              <a:rPr lang="en-US" dirty="0" smtClean="0"/>
              <a:t>connected by arrows</a:t>
            </a:r>
          </a:p>
          <a:p>
            <a:r>
              <a:rPr lang="en-US" dirty="0"/>
              <a:t>Most project managers use powerful software such as Microsoft Project to plan</a:t>
            </a:r>
            <a:r>
              <a:rPr lang="en-US" dirty="0" smtClean="0"/>
              <a:t>, schedule</a:t>
            </a:r>
            <a:r>
              <a:rPr lang="en-US" dirty="0"/>
              <a:t>, and monitor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0995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Project Management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343400"/>
            <a:ext cx="3132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3-3 </a:t>
            </a:r>
            <a:r>
              <a:rPr lang="en-US" sz="1400" dirty="0"/>
              <a:t>A successful project must balance cost, scope, and time against </a:t>
            </a:r>
            <a:r>
              <a:rPr lang="en-US" sz="1400" dirty="0" smtClean="0"/>
              <a:t>a set </a:t>
            </a:r>
            <a:r>
              <a:rPr lang="en-US" sz="1400" dirty="0"/>
              <a:t>of constraints. In this example, the project appears to be a </a:t>
            </a:r>
            <a:r>
              <a:rPr lang="en-US" sz="1400" dirty="0" smtClean="0"/>
              <a:t>success</a:t>
            </a:r>
            <a:endParaRPr lang="en-US" sz="1400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What Does a Project Manager </a:t>
            </a:r>
            <a:r>
              <a:rPr lang="en-US" b="1" dirty="0" smtClean="0"/>
              <a:t>Do</a:t>
            </a:r>
            <a:r>
              <a:rPr lang="en-US" b="1" dirty="0" smtClean="0"/>
              <a:t>?</a:t>
            </a:r>
            <a:endParaRPr lang="en-US" b="1" dirty="0"/>
          </a:p>
          <a:p>
            <a:r>
              <a:rPr lang="en-US" dirty="0" smtClean="0"/>
              <a:t>Good leadership is essential</a:t>
            </a:r>
            <a:endParaRPr lang="en-US" dirty="0"/>
          </a:p>
          <a:p>
            <a:r>
              <a:rPr lang="en-US" b="1" dirty="0"/>
              <a:t>Project planning </a:t>
            </a:r>
            <a:endParaRPr lang="en-US" b="1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dentify </a:t>
            </a:r>
            <a:r>
              <a:rPr lang="en-US" dirty="0"/>
              <a:t>all project tasks and </a:t>
            </a:r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dirty="0" smtClean="0"/>
              <a:t>completion time </a:t>
            </a:r>
            <a:r>
              <a:rPr lang="en-US" dirty="0"/>
              <a:t>and cost of </a:t>
            </a:r>
            <a:r>
              <a:rPr lang="en-US" dirty="0" smtClean="0"/>
              <a:t>each</a:t>
            </a:r>
            <a:endParaRPr lang="en-US" dirty="0"/>
          </a:p>
          <a:p>
            <a:r>
              <a:rPr lang="en-US" b="1" dirty="0" smtClean="0"/>
              <a:t>Project </a:t>
            </a:r>
            <a:r>
              <a:rPr lang="en-US" b="1" dirty="0"/>
              <a:t>scheduling </a:t>
            </a:r>
            <a:endParaRPr lang="en-US" b="1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/>
              <a:t>specific </a:t>
            </a:r>
            <a:r>
              <a:rPr lang="en-US" dirty="0" smtClean="0"/>
              <a:t>timetable </a:t>
            </a:r>
            <a:r>
              <a:rPr lang="en-US" dirty="0" smtClean="0"/>
              <a:t>that shows </a:t>
            </a:r>
            <a:r>
              <a:rPr lang="en-US" dirty="0"/>
              <a:t>tasks, task dependencies, and critical tasks </a:t>
            </a:r>
            <a:r>
              <a:rPr lang="en-US" dirty="0" smtClean="0"/>
              <a:t>that might delay the project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600"/>
            <a:ext cx="328536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Project Management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76759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3-5 </a:t>
            </a:r>
            <a:r>
              <a:rPr lang="en-US" sz="1400" dirty="0"/>
              <a:t>A typical project triangle includes</a:t>
            </a:r>
          </a:p>
          <a:p>
            <a:r>
              <a:rPr lang="en-US" sz="1400" dirty="0"/>
              <a:t>cost, scope, and </a:t>
            </a:r>
            <a:r>
              <a:rPr lang="en-US" sz="1400" dirty="0" smtClean="0"/>
              <a:t>time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5718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What Does a Project Manager </a:t>
            </a:r>
            <a:r>
              <a:rPr lang="en-US" b="1" dirty="0" smtClean="0"/>
              <a:t>Do</a:t>
            </a:r>
            <a:r>
              <a:rPr lang="en-US" b="1" dirty="0" smtClean="0"/>
              <a:t>? </a:t>
            </a:r>
            <a:r>
              <a:rPr lang="en-US" sz="1300" b="1" dirty="0" smtClean="0"/>
              <a:t>(Cont.) </a:t>
            </a:r>
            <a:endParaRPr lang="en-US" b="1" dirty="0" smtClean="0"/>
          </a:p>
          <a:p>
            <a:r>
              <a:rPr lang="en-US" b="1" dirty="0" smtClean="0"/>
              <a:t>Project </a:t>
            </a:r>
            <a:r>
              <a:rPr lang="en-US" b="1" dirty="0"/>
              <a:t>monitoring </a:t>
            </a:r>
            <a:endParaRPr lang="en-US" b="1" dirty="0" smtClean="0"/>
          </a:p>
          <a:p>
            <a:pPr lvl="1"/>
            <a:r>
              <a:rPr lang="en-US" dirty="0" smtClean="0"/>
              <a:t>Guiding</a:t>
            </a:r>
            <a:r>
              <a:rPr lang="en-US" dirty="0"/>
              <a:t>, supervising, and coordinating the </a:t>
            </a:r>
            <a:r>
              <a:rPr lang="en-US" dirty="0" smtClean="0"/>
              <a:t>project team’s workload</a:t>
            </a:r>
          </a:p>
          <a:p>
            <a:r>
              <a:rPr lang="en-US" b="1" dirty="0" smtClean="0"/>
              <a:t>Project </a:t>
            </a:r>
            <a:r>
              <a:rPr lang="en-US" b="1" dirty="0"/>
              <a:t>reporting </a:t>
            </a:r>
            <a:endParaRPr lang="en-US" b="1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regular progress reports to management, users, </a:t>
            </a:r>
            <a:r>
              <a:rPr lang="en-US" dirty="0" smtClean="0"/>
              <a:t>and the </a:t>
            </a:r>
            <a:r>
              <a:rPr lang="en-US" dirty="0"/>
              <a:t>project team </a:t>
            </a:r>
            <a:r>
              <a:rPr lang="en-US" dirty="0" smtClean="0"/>
              <a:t>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1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Create a Work Breakdown Structure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</a:t>
            </a:r>
            <a:r>
              <a:rPr lang="en-US" b="1" dirty="0" smtClean="0"/>
              <a:t>Is </a:t>
            </a:r>
            <a:r>
              <a:rPr lang="en-US" b="1" dirty="0" smtClean="0"/>
              <a:t>a Gantt Chart?</a:t>
            </a:r>
          </a:p>
          <a:p>
            <a:pPr lvl="1"/>
            <a:r>
              <a:rPr lang="en-US" sz="2400" dirty="0"/>
              <a:t>Developed by mechanical engineer and management consultant Henry L. </a:t>
            </a:r>
            <a:r>
              <a:rPr lang="en-US" sz="2400" dirty="0" smtClean="0"/>
              <a:t>Gantt almost 100 years ago</a:t>
            </a:r>
          </a:p>
          <a:p>
            <a:pPr lvl="1"/>
            <a:r>
              <a:rPr lang="en-US" sz="2400" dirty="0" smtClean="0"/>
              <a:t>Shows planned and actual progress on a project</a:t>
            </a:r>
            <a:endParaRPr lang="en-US" b="1" dirty="0" smtClean="0"/>
          </a:p>
          <a:p>
            <a:pPr lvl="1"/>
            <a:r>
              <a:rPr lang="en-US" dirty="0" smtClean="0"/>
              <a:t>Time usually displayed on horizontal axis</a:t>
            </a:r>
          </a:p>
          <a:p>
            <a:pPr lvl="1"/>
            <a:r>
              <a:rPr lang="en-US" dirty="0" smtClean="0"/>
              <a:t>Tasks shown on vertical axis</a:t>
            </a:r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</a:t>
            </a:r>
            <a:r>
              <a:rPr lang="en-US" dirty="0" smtClean="0"/>
              <a:t>Structure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953000"/>
            <a:ext cx="593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3-6 </a:t>
            </a:r>
            <a:r>
              <a:rPr lang="en-US" sz="1400" dirty="0"/>
              <a:t>In this Gantt chart, notice the yellow bars that show the percentage of task </a:t>
            </a:r>
            <a:r>
              <a:rPr lang="en-US" sz="1400" dirty="0" smtClean="0"/>
              <a:t>completion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31" y="1524000"/>
            <a:ext cx="883209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What </a:t>
            </a:r>
            <a:r>
              <a:rPr lang="en-US" b="1" dirty="0" smtClean="0"/>
              <a:t>Is </a:t>
            </a:r>
            <a:r>
              <a:rPr lang="en-US" b="1" dirty="0" smtClean="0"/>
              <a:t>a PERT/CPM Chart?</a:t>
            </a:r>
          </a:p>
          <a:p>
            <a:r>
              <a:rPr lang="en-US" dirty="0" smtClean="0"/>
              <a:t>Program Evaluation Review Technique (PERT)</a:t>
            </a:r>
          </a:p>
          <a:p>
            <a:pPr lvl="1"/>
            <a:r>
              <a:rPr lang="en-US" dirty="0" smtClean="0"/>
              <a:t>Developed by the </a:t>
            </a:r>
            <a:r>
              <a:rPr lang="en-US" dirty="0" smtClean="0"/>
              <a:t>U.S. </a:t>
            </a:r>
            <a:r>
              <a:rPr lang="en-US" dirty="0" smtClean="0"/>
              <a:t>Navy to manage complex projects</a:t>
            </a:r>
          </a:p>
          <a:p>
            <a:r>
              <a:rPr lang="en-US" dirty="0" smtClean="0"/>
              <a:t>Critical Path Method (CPM)</a:t>
            </a:r>
            <a:endParaRPr lang="en-US" dirty="0"/>
          </a:p>
          <a:p>
            <a:pPr lvl="1"/>
            <a:r>
              <a:rPr lang="en-US" dirty="0" smtClean="0"/>
              <a:t>Similar to PERT, developed by </a:t>
            </a:r>
            <a:r>
              <a:rPr lang="en-US" dirty="0" smtClean="0"/>
              <a:t>private </a:t>
            </a:r>
            <a:r>
              <a:rPr lang="en-US" dirty="0" smtClean="0"/>
              <a:t>i</a:t>
            </a:r>
            <a:r>
              <a:rPr lang="en-US" dirty="0" smtClean="0"/>
              <a:t>ndustry</a:t>
            </a:r>
            <a:endParaRPr lang="en-US" dirty="0"/>
          </a:p>
          <a:p>
            <a:pPr lvl="1"/>
            <a:r>
              <a:rPr lang="en-US" dirty="0" smtClean="0"/>
              <a:t>Most analysts call both a PERT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1063</TotalTime>
  <Words>2912</Words>
  <Application>Microsoft Office PowerPoint</Application>
  <PresentationFormat>On-screen Show (4:3)</PresentationFormat>
  <Paragraphs>364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Systems Analysis and Design  10th Edition</vt:lpstr>
      <vt:lpstr>Chapter Objectives</vt:lpstr>
      <vt:lpstr>Chapter Objectives (Cont.)</vt:lpstr>
      <vt:lpstr>Overview of Project Management</vt:lpstr>
      <vt:lpstr>Overview of Project Management(Cont.)</vt:lpstr>
      <vt:lpstr>Overview of Project Management(Cont.)</vt:lpstr>
      <vt:lpstr>Step 1: Create a Work Breakdown Structure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2: Identify Task Patterns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3: Calculate the Critical Path</vt:lpstr>
      <vt:lpstr>Step 3: Calculate the Critical Path (Cont.)</vt:lpstr>
      <vt:lpstr>Step 3: Calculate the Critical Path (Cont.)</vt:lpstr>
      <vt:lpstr>Project Monitoring and Control</vt:lpstr>
      <vt:lpstr>Reporting</vt:lpstr>
      <vt:lpstr>Project Management Examples</vt:lpstr>
      <vt:lpstr>Project Management Examples (Cont.)</vt:lpstr>
      <vt:lpstr>Project Management Examples (Cont.)</vt:lpstr>
      <vt:lpstr>Project Management Software</vt:lpstr>
      <vt:lpstr>Project Management Software (Cont.)</vt:lpstr>
      <vt:lpstr>Project Management Software (Cont.)</vt:lpstr>
      <vt:lpstr>Project Management Software (Cont.)</vt:lpstr>
      <vt:lpstr>Risk Management</vt:lpstr>
      <vt:lpstr>Risk Management (Cont.)</vt:lpstr>
      <vt:lpstr>Risk Management (Cont.)</vt:lpstr>
      <vt:lpstr>Risk Management (Cont.)</vt:lpstr>
      <vt:lpstr>Managing for Success</vt:lpstr>
      <vt:lpstr>Managing for Success (Cont.)</vt:lpstr>
      <vt:lpstr>The Bottom Line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104</cp:revision>
  <dcterms:created xsi:type="dcterms:W3CDTF">2009-02-03T18:32:10Z</dcterms:created>
  <dcterms:modified xsi:type="dcterms:W3CDTF">2012-12-22T23:01:03Z</dcterms:modified>
</cp:coreProperties>
</file>