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7.xml"/><Relationship Id="rId22" Type="http://schemas.openxmlformats.org/officeDocument/2006/relationships/font" Target="fonts/Lato-bold.fntdata"/><Relationship Id="rId10" Type="http://schemas.openxmlformats.org/officeDocument/2006/relationships/slide" Target="slides/slide6.xml"/><Relationship Id="rId21" Type="http://schemas.openxmlformats.org/officeDocument/2006/relationships/font" Target="fonts/Lato-regular.fntdata"/><Relationship Id="rId13" Type="http://schemas.openxmlformats.org/officeDocument/2006/relationships/slide" Target="slides/slide9.xml"/><Relationship Id="rId24" Type="http://schemas.openxmlformats.org/officeDocument/2006/relationships/font" Target="fonts/Lato-boldItalic.fntdata"/><Relationship Id="rId12" Type="http://schemas.openxmlformats.org/officeDocument/2006/relationships/slide" Target="slides/slide8.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Montserrat-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Montserrat-italic.fntdata"/><Relationship Id="rId6" Type="http://schemas.openxmlformats.org/officeDocument/2006/relationships/slide" Target="slides/slide2.xml"/><Relationship Id="rId18" Type="http://schemas.openxmlformats.org/officeDocument/2006/relationships/font" Target="fonts/Montserrat-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49fe8d78be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49fe8d78be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49fe8d78be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49fe8d78be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49fe8d78be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49fe8d78be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9fe8d78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9fe8d78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33af3fd362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3af3fd362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33af3fd362_2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3af3fd362_2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33af3fd362_2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3af3fd362_2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49fe8d78be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49fe8d78be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49fe8d78b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49fe8d78b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49fe8d78b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49fe8d78b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33af3fd362_0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3af3fd362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Capstone Project: Date-A-Scientist</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Harrison Wai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1: Can we accurately predict users’ type of job based on their body type, diet and </a:t>
            </a:r>
            <a:r>
              <a:rPr lang="en"/>
              <a:t>education</a:t>
            </a:r>
            <a:r>
              <a:rPr lang="en"/>
              <a:t>?</a:t>
            </a:r>
            <a:endParaRPr/>
          </a:p>
        </p:txBody>
      </p:sp>
      <p:sp>
        <p:nvSpPr>
          <p:cNvPr id="200" name="Google Shape;200;p22"/>
          <p:cNvSpPr txBox="1"/>
          <p:nvPr>
            <p:ph idx="1" type="body"/>
          </p:nvPr>
        </p:nvSpPr>
        <p:spPr>
          <a:xfrm>
            <a:off x="4973650" y="1856100"/>
            <a:ext cx="3672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question is a classification problem, and KNN and Naive Bayes Classifier was used to tackle it:</a:t>
            </a:r>
            <a:endParaRPr/>
          </a:p>
          <a:p>
            <a:pPr indent="-311150" lvl="0" marL="457200" rtl="0" algn="l">
              <a:spcBef>
                <a:spcPts val="1600"/>
              </a:spcBef>
              <a:spcAft>
                <a:spcPts val="0"/>
              </a:spcAft>
              <a:buSzPts val="1300"/>
              <a:buChar char="●"/>
            </a:pPr>
            <a:r>
              <a:rPr lang="en"/>
              <a:t>KNN Classifier had an accuracy of ~21%.</a:t>
            </a:r>
            <a:endParaRPr/>
          </a:p>
          <a:p>
            <a:pPr indent="-311150" lvl="0" marL="457200" rtl="0" algn="l">
              <a:spcBef>
                <a:spcPts val="0"/>
              </a:spcBef>
              <a:spcAft>
                <a:spcPts val="0"/>
              </a:spcAft>
              <a:buSzPts val="1300"/>
              <a:buChar char="●"/>
            </a:pPr>
            <a:r>
              <a:rPr lang="en"/>
              <a:t>Naive Bayes Classifier had an accuracy of  ~12%.</a:t>
            </a:r>
            <a:endParaRPr/>
          </a:p>
          <a:p>
            <a:pPr indent="0" lvl="0" marL="0" rtl="0" algn="l">
              <a:spcBef>
                <a:spcPts val="1600"/>
              </a:spcBef>
              <a:spcAft>
                <a:spcPts val="0"/>
              </a:spcAft>
              <a:buNone/>
            </a:pPr>
            <a:r>
              <a:rPr lang="en"/>
              <a:t>They are not very good at predicting the user’s type of job based on their education, body type and diet.</a:t>
            </a:r>
            <a:endParaRPr/>
          </a:p>
          <a:p>
            <a:pPr indent="0" lvl="0" marL="0" rtl="0" algn="l">
              <a:spcBef>
                <a:spcPts val="1600"/>
              </a:spcBef>
              <a:spcAft>
                <a:spcPts val="1600"/>
              </a:spcAft>
              <a:buNone/>
            </a:pPr>
            <a:r>
              <a:rPr lang="en"/>
              <a:t>This is surprising to me.</a:t>
            </a:r>
            <a:endParaRPr/>
          </a:p>
        </p:txBody>
      </p:sp>
      <p:pic>
        <p:nvPicPr>
          <p:cNvPr id="201" name="Google Shape;201;p22"/>
          <p:cNvPicPr preferRelativeResize="0"/>
          <p:nvPr/>
        </p:nvPicPr>
        <p:blipFill>
          <a:blip r:embed="rId3">
            <a:alphaModFix/>
          </a:blip>
          <a:stretch>
            <a:fillRect/>
          </a:stretch>
        </p:blipFill>
        <p:spPr>
          <a:xfrm>
            <a:off x="299251" y="1856100"/>
            <a:ext cx="4674403" cy="2911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2: Can we accurately predict users’ income based on their choice of words (determined by me) used in their essay?</a:t>
            </a:r>
            <a:endParaRPr/>
          </a:p>
        </p:txBody>
      </p:sp>
      <p:sp>
        <p:nvSpPr>
          <p:cNvPr id="207" name="Google Shape;207;p23"/>
          <p:cNvSpPr txBox="1"/>
          <p:nvPr>
            <p:ph idx="1" type="body"/>
          </p:nvPr>
        </p:nvSpPr>
        <p:spPr>
          <a:xfrm>
            <a:off x="1297500" y="17199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question is a regression problem, and so the data was ran via a linear regression model to predict the </a:t>
            </a:r>
            <a:r>
              <a:rPr lang="en"/>
              <a:t>user's</a:t>
            </a:r>
            <a:r>
              <a:rPr lang="en"/>
              <a:t>’ income </a:t>
            </a:r>
            <a:r>
              <a:rPr lang="en"/>
              <a:t>based on the arbitrary word list that I have created myself.</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Clr>
                <a:srgbClr val="000000"/>
              </a:buClr>
              <a:buSzPts val="1100"/>
              <a:buFont typeface="Arial"/>
              <a:buNone/>
            </a:pPr>
            <a:r>
              <a:rPr lang="en"/>
              <a:t>Using linear regression model yielded an accuracy of ~0.09%, which means that user usage from word lists is not an accurate way to predict income.</a:t>
            </a:r>
            <a:endParaRPr/>
          </a:p>
          <a:p>
            <a:pPr indent="0" lvl="0" marL="0" rtl="0" algn="l">
              <a:spcBef>
                <a:spcPts val="1600"/>
              </a:spcBef>
              <a:spcAft>
                <a:spcPts val="1600"/>
              </a:spcAft>
              <a:buClr>
                <a:srgbClr val="000000"/>
              </a:buClr>
              <a:buSzPts val="1100"/>
              <a:buFont typeface="Arial"/>
              <a:buNone/>
            </a:pPr>
            <a:r>
              <a:rPr lang="en"/>
              <a:t>I was shocked.</a:t>
            </a:r>
            <a:endParaRPr/>
          </a:p>
        </p:txBody>
      </p:sp>
      <p:pic>
        <p:nvPicPr>
          <p:cNvPr id="208" name="Google Shape;208;p23"/>
          <p:cNvPicPr preferRelativeResize="0"/>
          <p:nvPr/>
        </p:nvPicPr>
        <p:blipFill>
          <a:blip r:embed="rId3">
            <a:alphaModFix/>
          </a:blip>
          <a:stretch>
            <a:fillRect/>
          </a:stretch>
        </p:blipFill>
        <p:spPr>
          <a:xfrm>
            <a:off x="185738" y="2414588"/>
            <a:ext cx="8772525" cy="1533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4"/>
          <p:cNvSpPr txBox="1"/>
          <p:nvPr>
            <p:ph idx="1" type="body"/>
          </p:nvPr>
        </p:nvSpPr>
        <p:spPr>
          <a:xfrm>
            <a:off x="1297500" y="9637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on Question 1:</a:t>
            </a:r>
            <a:endParaRPr/>
          </a:p>
          <a:p>
            <a:pPr indent="-311150" lvl="0" marL="457200" rtl="0" algn="l">
              <a:spcBef>
                <a:spcPts val="1600"/>
              </a:spcBef>
              <a:spcAft>
                <a:spcPts val="0"/>
              </a:spcAft>
              <a:buSzPts val="1300"/>
              <a:buChar char="●"/>
            </a:pPr>
            <a:r>
              <a:rPr lang="en"/>
              <a:t>I was surprised that the accuracy was really low (KNN ~21%, NBC ~12%).  I think that if I were to do it again, I would really like the job “other” to be removed, as it is meaningless information to me and most likely had an affect on the result.  I just realized that age could be another reliable predictor for job, not sure why I did not include it in the first place.</a:t>
            </a:r>
            <a:endParaRPr/>
          </a:p>
          <a:p>
            <a:pPr indent="0" lvl="0" marL="0" rtl="0" algn="l">
              <a:spcBef>
                <a:spcPts val="1600"/>
              </a:spcBef>
              <a:spcAft>
                <a:spcPts val="0"/>
              </a:spcAft>
              <a:buNone/>
            </a:pPr>
            <a:r>
              <a:rPr lang="en"/>
              <a:t>Review on Question 2: </a:t>
            </a:r>
            <a:endParaRPr/>
          </a:p>
          <a:p>
            <a:pPr indent="-311150" lvl="0" marL="457200" rtl="0" algn="l">
              <a:spcBef>
                <a:spcPts val="1600"/>
              </a:spcBef>
              <a:spcAft>
                <a:spcPts val="0"/>
              </a:spcAft>
              <a:buSzPts val="1300"/>
              <a:buChar char="●"/>
            </a:pPr>
            <a:r>
              <a:rPr lang="en"/>
              <a:t>I was again surprised that the accuracy was pretty much 0%.  When that result </a:t>
            </a:r>
            <a:r>
              <a:rPr lang="en"/>
              <a:t>occurred</a:t>
            </a:r>
            <a:r>
              <a:rPr lang="en"/>
              <a:t>, I went back and individually scanned the essays myself.  I learned that, some people like to falsify their income, i.e. </a:t>
            </a:r>
            <a:r>
              <a:rPr lang="en"/>
              <a:t>1000000, and some like to use “higher income words” even when they have lower income.  My linear regression model to predict someone’s income based on word lists is really bad.  If I had to improve it, I should have sorted the users by income, then generate top 10 - 30 words each different income users used, maybe that would have been a better way to make my model accurate.  Furthermore, preferably less user who has given “-1”.</a:t>
            </a:r>
            <a:endParaRPr/>
          </a:p>
        </p:txBody>
      </p:sp>
      <p:sp>
        <p:nvSpPr>
          <p:cNvPr id="214" name="Google Shape;214;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Thoughts and conclusion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General Exploration of Data: Review</a:t>
            </a:r>
            <a:endParaRPr/>
          </a:p>
        </p:txBody>
      </p:sp>
      <p:sp>
        <p:nvSpPr>
          <p:cNvPr id="141" name="Google Shape;141;p14"/>
          <p:cNvSpPr txBox="1"/>
          <p:nvPr>
            <p:ph idx="1" type="body"/>
          </p:nvPr>
        </p:nvSpPr>
        <p:spPr>
          <a:xfrm>
            <a:off x="1297500" y="957950"/>
            <a:ext cx="7038900" cy="398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a:t>
            </a:r>
            <a:r>
              <a:rPr lang="en"/>
              <a:t> looked at four columns that attracted my attention, specifically “</a:t>
            </a:r>
            <a:r>
              <a:rPr i="1" lang="en"/>
              <a:t>Job</a:t>
            </a:r>
            <a:r>
              <a:rPr lang="en"/>
              <a:t>”, “</a:t>
            </a:r>
            <a:r>
              <a:rPr i="1" lang="en"/>
              <a:t>Education</a:t>
            </a:r>
            <a:r>
              <a:rPr lang="en"/>
              <a:t>”, “</a:t>
            </a:r>
            <a:r>
              <a:rPr i="1" lang="en"/>
              <a:t>Diet</a:t>
            </a:r>
            <a:r>
              <a:rPr lang="en"/>
              <a:t>” and “</a:t>
            </a:r>
            <a:r>
              <a:rPr i="1" lang="en"/>
              <a:t>Body Type</a:t>
            </a:r>
            <a:r>
              <a:rPr lang="en"/>
              <a:t>”.  These columns are treated as categorical data, and so the next </a:t>
            </a:r>
            <a:r>
              <a:rPr lang="en"/>
              <a:t>two slides visually show the mode of each column.  I have found that majority of users:</a:t>
            </a:r>
            <a:endParaRPr/>
          </a:p>
          <a:p>
            <a:pPr indent="-311150" lvl="0" marL="457200" rtl="0" algn="l">
              <a:spcBef>
                <a:spcPts val="1600"/>
              </a:spcBef>
              <a:spcAft>
                <a:spcPts val="0"/>
              </a:spcAft>
              <a:buSzPts val="1300"/>
              <a:buChar char="●"/>
            </a:pPr>
            <a:r>
              <a:rPr lang="en"/>
              <a:t>Have graduated from college/university </a:t>
            </a:r>
            <a:endParaRPr/>
          </a:p>
          <a:p>
            <a:pPr indent="-311150" lvl="0" marL="457200" rtl="0" algn="l">
              <a:spcBef>
                <a:spcPts val="0"/>
              </a:spcBef>
              <a:spcAft>
                <a:spcPts val="0"/>
              </a:spcAft>
              <a:buSzPts val="1300"/>
              <a:buChar char="●"/>
            </a:pPr>
            <a:r>
              <a:rPr lang="en"/>
              <a:t>Have a job of “other” with the second most popular job being a “student”. </a:t>
            </a:r>
            <a:endParaRPr/>
          </a:p>
          <a:p>
            <a:pPr indent="-311150" lvl="0" marL="457200" rtl="0" algn="l">
              <a:spcBef>
                <a:spcPts val="0"/>
              </a:spcBef>
              <a:spcAft>
                <a:spcPts val="0"/>
              </a:spcAft>
              <a:buSzPts val="1300"/>
              <a:buChar char="●"/>
            </a:pPr>
            <a:r>
              <a:rPr lang="en"/>
              <a:t>Have diet that is “mostly anything” </a:t>
            </a:r>
            <a:endParaRPr/>
          </a:p>
          <a:p>
            <a:pPr indent="-311150" lvl="0" marL="457200" rtl="0" algn="l">
              <a:spcBef>
                <a:spcPts val="0"/>
              </a:spcBef>
              <a:spcAft>
                <a:spcPts val="0"/>
              </a:spcAft>
              <a:buSzPts val="1300"/>
              <a:buChar char="●"/>
            </a:pPr>
            <a:r>
              <a:rPr lang="en"/>
              <a:t>Have body type that is “average”.</a:t>
            </a:r>
            <a:endParaRPr/>
          </a:p>
          <a:p>
            <a:pPr indent="0" lvl="0" marL="0" rtl="0" algn="l">
              <a:spcBef>
                <a:spcPts val="1600"/>
              </a:spcBef>
              <a:spcAft>
                <a:spcPts val="0"/>
              </a:spcAft>
              <a:buNone/>
            </a:pPr>
            <a:r>
              <a:rPr lang="en"/>
              <a:t>It is very possible that education, diet, and body type can be an accurate predictor for job type.  Scatterplots is made in the next slide to show how strongly each variables correlate, to which I have augmented the data by mapping it (see Slide 6).  The more frequency of occurrence between two variable the bigger the plot size marker.  I have found that:</a:t>
            </a:r>
            <a:endParaRPr/>
          </a:p>
          <a:p>
            <a:pPr indent="-311150" lvl="0" marL="457200" rtl="0" algn="l">
              <a:spcBef>
                <a:spcPts val="1600"/>
              </a:spcBef>
              <a:spcAft>
                <a:spcPts val="0"/>
              </a:spcAft>
              <a:buSzPts val="1300"/>
              <a:buChar char="●"/>
            </a:pPr>
            <a:r>
              <a:rPr lang="en"/>
              <a:t>Job/Education have stronger frequency of occurrence compared to Job/Body_Type and Job/Diet.</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General Exploration of Dataset: Education and Job</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8" name="Google Shape;148;p15"/>
          <p:cNvPicPr preferRelativeResize="0"/>
          <p:nvPr/>
        </p:nvPicPr>
        <p:blipFill>
          <a:blip r:embed="rId3">
            <a:alphaModFix/>
          </a:blip>
          <a:stretch>
            <a:fillRect/>
          </a:stretch>
        </p:blipFill>
        <p:spPr>
          <a:xfrm>
            <a:off x="259800" y="1536225"/>
            <a:ext cx="4263351" cy="3112804"/>
          </a:xfrm>
          <a:prstGeom prst="rect">
            <a:avLst/>
          </a:prstGeom>
          <a:noFill/>
          <a:ln>
            <a:noFill/>
          </a:ln>
        </p:spPr>
      </p:pic>
      <p:pic>
        <p:nvPicPr>
          <p:cNvPr id="149" name="Google Shape;149;p15"/>
          <p:cNvPicPr preferRelativeResize="0"/>
          <p:nvPr/>
        </p:nvPicPr>
        <p:blipFill>
          <a:blip r:embed="rId4">
            <a:alphaModFix/>
          </a:blip>
          <a:stretch>
            <a:fillRect/>
          </a:stretch>
        </p:blipFill>
        <p:spPr>
          <a:xfrm>
            <a:off x="4599350" y="1532075"/>
            <a:ext cx="4263350" cy="312109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General Exploration of Dataset: Diet and Body Types</a:t>
            </a:r>
            <a:endParaRPr/>
          </a:p>
          <a:p>
            <a:pPr indent="0" lvl="0" marL="0" rtl="0" algn="l">
              <a:spcBef>
                <a:spcPts val="0"/>
              </a:spcBef>
              <a:spcAft>
                <a:spcPts val="0"/>
              </a:spcAft>
              <a:buNone/>
            </a:pPr>
            <a:r>
              <a:t/>
            </a:r>
            <a:endParaRPr/>
          </a:p>
        </p:txBody>
      </p:sp>
      <p:sp>
        <p:nvSpPr>
          <p:cNvPr id="155" name="Google Shape;155;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6" name="Google Shape;156;p16"/>
          <p:cNvPicPr preferRelativeResize="0"/>
          <p:nvPr/>
        </p:nvPicPr>
        <p:blipFill>
          <a:blip r:embed="rId3">
            <a:alphaModFix/>
          </a:blip>
          <a:stretch>
            <a:fillRect/>
          </a:stretch>
        </p:blipFill>
        <p:spPr>
          <a:xfrm>
            <a:off x="770373" y="1377150"/>
            <a:ext cx="3875375" cy="3292000"/>
          </a:xfrm>
          <a:prstGeom prst="rect">
            <a:avLst/>
          </a:prstGeom>
          <a:noFill/>
          <a:ln>
            <a:noFill/>
          </a:ln>
        </p:spPr>
      </p:pic>
      <p:pic>
        <p:nvPicPr>
          <p:cNvPr id="157" name="Google Shape;157;p16"/>
          <p:cNvPicPr preferRelativeResize="0"/>
          <p:nvPr/>
        </p:nvPicPr>
        <p:blipFill>
          <a:blip r:embed="rId4">
            <a:alphaModFix/>
          </a:blip>
          <a:stretch>
            <a:fillRect/>
          </a:stretch>
        </p:blipFill>
        <p:spPr>
          <a:xfrm>
            <a:off x="4717150" y="1377150"/>
            <a:ext cx="3717016" cy="3292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4638525" y="393750"/>
            <a:ext cx="36978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General Exploration of Augmented Dataset</a:t>
            </a:r>
            <a:endParaRPr/>
          </a:p>
        </p:txBody>
      </p:sp>
      <p:sp>
        <p:nvSpPr>
          <p:cNvPr id="163" name="Google Shape;163;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4" name="Google Shape;164;p17"/>
          <p:cNvPicPr preferRelativeResize="0"/>
          <p:nvPr/>
        </p:nvPicPr>
        <p:blipFill>
          <a:blip r:embed="rId3">
            <a:alphaModFix/>
          </a:blip>
          <a:stretch>
            <a:fillRect/>
          </a:stretch>
        </p:blipFill>
        <p:spPr>
          <a:xfrm>
            <a:off x="1219951" y="393750"/>
            <a:ext cx="3418575" cy="2129069"/>
          </a:xfrm>
          <a:prstGeom prst="rect">
            <a:avLst/>
          </a:prstGeom>
          <a:noFill/>
          <a:ln>
            <a:noFill/>
          </a:ln>
        </p:spPr>
      </p:pic>
      <p:pic>
        <p:nvPicPr>
          <p:cNvPr id="165" name="Google Shape;165;p17"/>
          <p:cNvPicPr preferRelativeResize="0"/>
          <p:nvPr/>
        </p:nvPicPr>
        <p:blipFill>
          <a:blip r:embed="rId4">
            <a:alphaModFix/>
          </a:blip>
          <a:stretch>
            <a:fillRect/>
          </a:stretch>
        </p:blipFill>
        <p:spPr>
          <a:xfrm>
            <a:off x="1219945" y="2591925"/>
            <a:ext cx="3418575" cy="2129065"/>
          </a:xfrm>
          <a:prstGeom prst="rect">
            <a:avLst/>
          </a:prstGeom>
          <a:noFill/>
          <a:ln>
            <a:noFill/>
          </a:ln>
        </p:spPr>
      </p:pic>
      <p:pic>
        <p:nvPicPr>
          <p:cNvPr id="166" name="Google Shape;166;p17"/>
          <p:cNvPicPr preferRelativeResize="0"/>
          <p:nvPr/>
        </p:nvPicPr>
        <p:blipFill>
          <a:blip r:embed="rId5">
            <a:alphaModFix/>
          </a:blip>
          <a:stretch>
            <a:fillRect/>
          </a:stretch>
        </p:blipFill>
        <p:spPr>
          <a:xfrm>
            <a:off x="4705987" y="1507200"/>
            <a:ext cx="3418575" cy="2129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Maps (or Augmenting Data)</a:t>
            </a:r>
            <a:endParaRPr/>
          </a:p>
        </p:txBody>
      </p:sp>
      <p:sp>
        <p:nvSpPr>
          <p:cNvPr id="172" name="Google Shape;172;p18"/>
          <p:cNvSpPr txBox="1"/>
          <p:nvPr>
            <p:ph idx="1" type="body"/>
          </p:nvPr>
        </p:nvSpPr>
        <p:spPr>
          <a:xfrm>
            <a:off x="1297500" y="1567550"/>
            <a:ext cx="382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four aforementioned columns (“Job”, “Education”, “Body Type” and “Diet) were mapped in order to visually examine the relationship of each column in the previous slide.</a:t>
            </a:r>
            <a:endParaRPr/>
          </a:p>
          <a:p>
            <a:pPr indent="0" lvl="0" marL="0" rtl="0" algn="l">
              <a:spcBef>
                <a:spcPts val="1600"/>
              </a:spcBef>
              <a:spcAft>
                <a:spcPts val="0"/>
              </a:spcAft>
              <a:buNone/>
            </a:pPr>
            <a:r>
              <a:rPr lang="en"/>
              <a:t>This can be done by finding specific text in the column by .value_counts(), and the image on the right is an example of how one maps the text (e.g. ‘x’: n).</a:t>
            </a:r>
            <a:endParaRPr/>
          </a:p>
          <a:p>
            <a:pPr indent="0" lvl="0" marL="0" rtl="0" algn="l">
              <a:spcBef>
                <a:spcPts val="1600"/>
              </a:spcBef>
              <a:spcAft>
                <a:spcPts val="1600"/>
              </a:spcAft>
              <a:buNone/>
            </a:pPr>
            <a:r>
              <a:rPr lang="en"/>
              <a:t>In addition, this is also done for applying machine learning fundamental techniques such as KNN and Naive Bayes Classifier.</a:t>
            </a:r>
            <a:endParaRPr/>
          </a:p>
        </p:txBody>
      </p:sp>
      <p:pic>
        <p:nvPicPr>
          <p:cNvPr id="173" name="Google Shape;173;p18"/>
          <p:cNvPicPr preferRelativeResize="0"/>
          <p:nvPr/>
        </p:nvPicPr>
        <p:blipFill>
          <a:blip r:embed="rId3">
            <a:alphaModFix/>
          </a:blip>
          <a:stretch>
            <a:fillRect/>
          </a:stretch>
        </p:blipFill>
        <p:spPr>
          <a:xfrm>
            <a:off x="5126375" y="1313400"/>
            <a:ext cx="3695700" cy="3419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investigated the column “income” and there are quite a lot of “-1”, so I have removed the rows that contained -1 in that column.  </a:t>
            </a:r>
            <a:r>
              <a:rPr lang="en"/>
              <a:t>I have created two arbitrary word list that I believe what higher and lower income user would use, for example, lower income user would use negative adjective such as ‘bad’ or noun that would usually associate with lower income such as ‘youtuber’ (I do not think Youtuber earn a lot of money).  </a:t>
            </a:r>
            <a:endParaRPr/>
          </a:p>
          <a:p>
            <a:pPr indent="0" lvl="0" marL="0" rtl="0" algn="l">
              <a:spcBef>
                <a:spcPts val="1600"/>
              </a:spcBef>
              <a:spcAft>
                <a:spcPts val="0"/>
              </a:spcAft>
              <a:buNone/>
            </a:pPr>
            <a:r>
              <a:rPr lang="en"/>
              <a:t>The next slide show graphs comparing income to the number of times specific words (see below) were used in all of the essay, although it is not quite distinctive as I had imagined.</a:t>
            </a:r>
            <a:endParaRPr/>
          </a:p>
          <a:p>
            <a:pPr indent="0" lvl="0" marL="0" rtl="0" algn="l">
              <a:spcBef>
                <a:spcPts val="1600"/>
              </a:spcBef>
              <a:spcAft>
                <a:spcPts val="1600"/>
              </a:spcAft>
              <a:buNone/>
            </a:pPr>
            <a:r>
              <a:t/>
            </a:r>
            <a:endParaRPr/>
          </a:p>
        </p:txBody>
      </p:sp>
      <p:sp>
        <p:nvSpPr>
          <p:cNvPr id="179" name="Google Shape;179;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General Exploration of Dataset: Income vs Choice of Words (essay0-essay9)</a:t>
            </a:r>
            <a:endParaRPr/>
          </a:p>
        </p:txBody>
      </p:sp>
      <p:pic>
        <p:nvPicPr>
          <p:cNvPr id="180" name="Google Shape;180;p19"/>
          <p:cNvPicPr preferRelativeResize="0"/>
          <p:nvPr/>
        </p:nvPicPr>
        <p:blipFill>
          <a:blip r:embed="rId3">
            <a:alphaModFix/>
          </a:blip>
          <a:stretch>
            <a:fillRect/>
          </a:stretch>
        </p:blipFill>
        <p:spPr>
          <a:xfrm>
            <a:off x="185738" y="3481388"/>
            <a:ext cx="8772525" cy="1533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General Exploration of Dataset: Income vs “Income Words”</a:t>
            </a:r>
            <a:endParaRPr/>
          </a:p>
        </p:txBody>
      </p:sp>
      <p:sp>
        <p:nvSpPr>
          <p:cNvPr id="186" name="Google Shape;186;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7" name="Google Shape;187;p20"/>
          <p:cNvPicPr preferRelativeResize="0"/>
          <p:nvPr/>
        </p:nvPicPr>
        <p:blipFill>
          <a:blip r:embed="rId3">
            <a:alphaModFix/>
          </a:blip>
          <a:stretch>
            <a:fillRect/>
          </a:stretch>
        </p:blipFill>
        <p:spPr>
          <a:xfrm>
            <a:off x="4943288" y="1235713"/>
            <a:ext cx="3781425" cy="3762375"/>
          </a:xfrm>
          <a:prstGeom prst="rect">
            <a:avLst/>
          </a:prstGeom>
          <a:noFill/>
          <a:ln>
            <a:noFill/>
          </a:ln>
        </p:spPr>
      </p:pic>
      <p:pic>
        <p:nvPicPr>
          <p:cNvPr id="188" name="Google Shape;188;p20"/>
          <p:cNvPicPr preferRelativeResize="0"/>
          <p:nvPr/>
        </p:nvPicPr>
        <p:blipFill>
          <a:blip r:embed="rId4">
            <a:alphaModFix/>
          </a:blip>
          <a:stretch>
            <a:fillRect/>
          </a:stretch>
        </p:blipFill>
        <p:spPr>
          <a:xfrm>
            <a:off x="1104063" y="1235713"/>
            <a:ext cx="3781425" cy="3762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Formulated Questions</a:t>
            </a:r>
            <a:endParaRPr/>
          </a:p>
        </p:txBody>
      </p:sp>
      <p:sp>
        <p:nvSpPr>
          <p:cNvPr id="194" name="Google Shape;194;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After exploring different datasets and augmented some data, I have decided to formulate two questions.  Afterward, we will apply the machine learning fundamental techniques to see the results.</a:t>
            </a:r>
            <a:endParaRPr/>
          </a:p>
          <a:p>
            <a:pPr indent="0" lvl="0" marL="457200" rtl="0" algn="l">
              <a:spcBef>
                <a:spcPts val="1600"/>
              </a:spcBef>
              <a:spcAft>
                <a:spcPts val="0"/>
              </a:spcAft>
              <a:buNone/>
            </a:pPr>
            <a:r>
              <a:rPr lang="en"/>
              <a:t>Question 1 (Classification Problem):  Can we accurately predict users’ type of job based on their body type, diet and education?</a:t>
            </a:r>
            <a:endParaRPr/>
          </a:p>
          <a:p>
            <a:pPr indent="0" lvl="0" marL="457200" rtl="0" algn="l">
              <a:spcBef>
                <a:spcPts val="1600"/>
              </a:spcBef>
              <a:spcAft>
                <a:spcPts val="1600"/>
              </a:spcAft>
              <a:buNone/>
            </a:pPr>
            <a:r>
              <a:rPr lang="en"/>
              <a:t>Question 2 (Regression Problem):  Can we accurately predict users’ income based on their choice of words (determined by me) used in their essay?</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