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handoutMasterIdLst>
    <p:handoutMasterId r:id="rId9"/>
  </p:handoutMasterIdLst>
  <p:sldIdLst>
    <p:sldId id="256" r:id="rId2"/>
    <p:sldId id="259" r:id="rId3"/>
    <p:sldId id="258" r:id="rId4"/>
    <p:sldId id="260" r:id="rId5"/>
    <p:sldId id="262"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88499" autoAdjust="0"/>
  </p:normalViewPr>
  <p:slideViewPr>
    <p:cSldViewPr snapToGrid="0">
      <p:cViewPr varScale="1">
        <p:scale>
          <a:sx n="73" d="100"/>
          <a:sy n="73" d="100"/>
        </p:scale>
        <p:origin x="60" y="9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3468" y="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24B6CE-1646-4B29-9F4A-A4B0A1A527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CF87FD-CB22-445F-82AD-703FC461BD7C}" type="slidenum">
              <a:rPr lang="en-GB" smtClean="0"/>
              <a:t>‹#›</a:t>
            </a:fld>
            <a:endParaRPr lang="en-GB"/>
          </a:p>
        </p:txBody>
      </p:sp>
    </p:spTree>
    <p:extLst>
      <p:ext uri="{BB962C8B-B14F-4D97-AF65-F5344CB8AC3E}">
        <p14:creationId xmlns:p14="http://schemas.microsoft.com/office/powerpoint/2010/main" val="1070090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590FE-B747-460C-9CFF-2178F83230FB}" type="datetimeFigureOut">
              <a:rPr lang="en-GB" smtClean="0"/>
              <a:pPr/>
              <a:t>02/10/2020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03A54-79EE-4A90-88F6-38ED08E43E7E}" type="slidenum">
              <a:rPr lang="en-GB" smtClean="0"/>
              <a:pPr/>
              <a:t>‹#›</a:t>
            </a:fld>
            <a:endParaRPr lang="en-GB"/>
          </a:p>
        </p:txBody>
      </p:sp>
    </p:spTree>
    <p:extLst>
      <p:ext uri="{BB962C8B-B14F-4D97-AF65-F5344CB8AC3E}">
        <p14:creationId xmlns:p14="http://schemas.microsoft.com/office/powerpoint/2010/main" val="355114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641490"/>
          </a:xfrm>
          <a:prstGeom prst="rect">
            <a:avLst/>
          </a:prstGeom>
        </p:spPr>
        <p:txBody>
          <a:bodyPr wrap="none" anchor="t">
            <a:normAutofit/>
          </a:bodyPr>
          <a:lstStyle>
            <a:lvl1pPr algn="r">
              <a:defRPr sz="5400" b="0" u="none"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694376"/>
            <a:ext cx="6858000" cy="754025"/>
          </a:xfrm>
          <a:prstGeom prst="rect">
            <a:avLst/>
          </a:prstGeo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dirty="0"/>
              <a:t>
              </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ing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630000" y="363600"/>
            <a:ext cx="7887600" cy="13248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6401" y="1688399"/>
            <a:ext cx="7887600" cy="4667951"/>
          </a:xfrm>
          <a:prstGeom prst="rect">
            <a:avLst/>
          </a:prstGeom>
        </p:spPr>
        <p:txBody>
          <a:bodyPr/>
          <a:lstStyle>
            <a:lvl1pPr>
              <a:defRPr sz="3600"/>
            </a:lvl1pPr>
            <a:lvl2pPr>
              <a:defRPr sz="3000"/>
            </a:lvl2pPr>
            <a:lvl3pPr>
              <a:defRPr sz="2400"/>
            </a:lvl3pPr>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dirty="0"/>
              <a:t>
              </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Heading and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7459" y="1670801"/>
            <a:ext cx="3776661" cy="823912"/>
          </a:xfrm>
          <a:prstGeom prst="rect">
            <a:avLst/>
          </a:prstGeo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7459" y="2505075"/>
            <a:ext cx="377666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a:prstGeom prst="rect">
            <a:avLst/>
          </a:prstGeo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505075"/>
            <a:ext cx="377666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dirty="0"/>
              <a:t>
              </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Heading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dirty="0"/>
              <a:t>
              </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dirty="0"/>
              <a:t>
              </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000" y="363600"/>
            <a:ext cx="7887600" cy="13248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6401" y="1688399"/>
            <a:ext cx="7887600" cy="46765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60" r:id="rId6"/>
  </p:sldLayoutIdLst>
  <p:hf hdr="0" ftr="0" dt="0"/>
  <p:txStyles>
    <p:titleStyle>
      <a:lvl1pPr algn="l" defTabSz="685800" rtl="0" eaLnBrk="1" latinLnBrk="0" hangingPunct="1">
        <a:lnSpc>
          <a:spcPct val="90000"/>
        </a:lnSpc>
        <a:spcBef>
          <a:spcPct val="0"/>
        </a:spcBef>
        <a:buNone/>
        <a:defRPr sz="4800" b="0" u="sng"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66700" indent="-266700" algn="l" defTabSz="685800" rtl="0" eaLnBrk="1" latinLnBrk="0" hangingPunct="1">
        <a:lnSpc>
          <a:spcPct val="90000"/>
        </a:lnSpc>
        <a:spcBef>
          <a:spcPts val="750"/>
        </a:spcBef>
        <a:buFont typeface="Arial" panose="020B0604020202020204" pitchFamily="34" charset="0"/>
        <a:buChar char="•"/>
        <a:defRPr sz="3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30238" indent="-287338" algn="l" defTabSz="685800" rtl="0" eaLnBrk="1" latinLnBrk="0" hangingPunct="1">
        <a:lnSpc>
          <a:spcPct val="90000"/>
        </a:lnSpc>
        <a:spcBef>
          <a:spcPts val="375"/>
        </a:spcBef>
        <a:buFont typeface="Arial" panose="020B0604020202020204" pitchFamily="34" charset="0"/>
        <a:buChar char="•"/>
        <a:defRPr sz="3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82663" indent="-296863" algn="l" defTabSz="685800" rtl="0" eaLnBrk="1" latinLnBrk="0" hangingPunct="1">
        <a:lnSpc>
          <a:spcPct val="90000"/>
        </a:lnSpc>
        <a:spcBef>
          <a:spcPts val="375"/>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it.ly/32wzVyP" TargetMode="External"/><Relationship Id="rId2" Type="http://schemas.openxmlformats.org/officeDocument/2006/relationships/hyperlink" Target="https://bit.ly/3jiaKa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502" y="4724804"/>
            <a:ext cx="8358996" cy="925498"/>
          </a:xfrm>
        </p:spPr>
        <p:txBody>
          <a:bodyPr>
            <a:noAutofit/>
          </a:bodyPr>
          <a:lstStyle/>
          <a:p>
            <a:r>
              <a:rPr lang="en-GB" dirty="0"/>
              <a:t>Monk-o-</a:t>
            </a:r>
            <a:r>
              <a:rPr lang="en-GB" dirty="0" err="1"/>
              <a:t>naut</a:t>
            </a:r>
            <a:r>
              <a:rPr lang="en-GB" dirty="0"/>
              <a:t> (working title)</a:t>
            </a:r>
          </a:p>
        </p:txBody>
      </p:sp>
      <p:sp>
        <p:nvSpPr>
          <p:cNvPr id="3" name="Subtitle 2"/>
          <p:cNvSpPr>
            <a:spLocks noGrp="1"/>
          </p:cNvSpPr>
          <p:nvPr>
            <p:ph type="subTitle" idx="1"/>
          </p:nvPr>
        </p:nvSpPr>
        <p:spPr>
          <a:xfrm>
            <a:off x="1911970" y="3509554"/>
            <a:ext cx="6858000" cy="1159834"/>
          </a:xfrm>
        </p:spPr>
        <p:txBody>
          <a:bodyPr>
            <a:normAutofit/>
          </a:bodyPr>
          <a:lstStyle/>
          <a:p>
            <a:r>
              <a:rPr lang="en-GB" sz="2800" dirty="0"/>
              <a:t>Kallum Lennox and Harrison Went</a:t>
            </a:r>
          </a:p>
          <a:p>
            <a:r>
              <a:rPr lang="en-GB" sz="2800" dirty="0"/>
              <a:t>3D platformer </a:t>
            </a:r>
          </a:p>
        </p:txBody>
      </p:sp>
    </p:spTree>
    <p:extLst>
      <p:ext uri="{BB962C8B-B14F-4D97-AF65-F5344CB8AC3E}">
        <p14:creationId xmlns:p14="http://schemas.microsoft.com/office/powerpoint/2010/main" val="361346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6555-001D-4AD5-9E35-56C33A5AD2B9}"/>
              </a:ext>
            </a:extLst>
          </p:cNvPr>
          <p:cNvSpPr>
            <a:spLocks noGrp="1"/>
          </p:cNvSpPr>
          <p:nvPr>
            <p:ph type="title"/>
          </p:nvPr>
        </p:nvSpPr>
        <p:spPr/>
        <p:txBody>
          <a:bodyPr/>
          <a:lstStyle/>
          <a:p>
            <a:r>
              <a:rPr lang="en-GB" dirty="0"/>
              <a:t>Monk-o-</a:t>
            </a:r>
            <a:r>
              <a:rPr lang="en-GB" dirty="0" err="1"/>
              <a:t>naut</a:t>
            </a:r>
            <a:endParaRPr lang="en-GB" dirty="0"/>
          </a:p>
        </p:txBody>
      </p:sp>
      <p:graphicFrame>
        <p:nvGraphicFramePr>
          <p:cNvPr id="5" name="Table 5">
            <a:extLst>
              <a:ext uri="{FF2B5EF4-FFF2-40B4-BE49-F238E27FC236}">
                <a16:creationId xmlns:a16="http://schemas.microsoft.com/office/drawing/2014/main" id="{D88B1C4D-E63E-4906-B8A9-4D1334F58018}"/>
              </a:ext>
            </a:extLst>
          </p:cNvPr>
          <p:cNvGraphicFramePr>
            <a:graphicFrameLocks noGrp="1"/>
          </p:cNvGraphicFramePr>
          <p:nvPr>
            <p:ph idx="1"/>
            <p:extLst>
              <p:ext uri="{D42A27DB-BD31-4B8C-83A1-F6EECF244321}">
                <p14:modId xmlns:p14="http://schemas.microsoft.com/office/powerpoint/2010/main" val="1728383091"/>
              </p:ext>
            </p:extLst>
          </p:nvPr>
        </p:nvGraphicFramePr>
        <p:xfrm>
          <a:off x="413657" y="1689100"/>
          <a:ext cx="8425544" cy="4729118"/>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1483614234"/>
                    </a:ext>
                  </a:extLst>
                </a:gridCol>
                <a:gridCol w="5529944">
                  <a:extLst>
                    <a:ext uri="{9D8B030D-6E8A-4147-A177-3AD203B41FA5}">
                      <a16:colId xmlns:a16="http://schemas.microsoft.com/office/drawing/2014/main" val="3536131441"/>
                    </a:ext>
                  </a:extLst>
                </a:gridCol>
              </a:tblGrid>
              <a:tr h="413690">
                <a:tc>
                  <a:txBody>
                    <a:bodyPr/>
                    <a:lstStyle/>
                    <a:p>
                      <a:r>
                        <a:rPr lang="en-GB" sz="2000" dirty="0"/>
                        <a:t>Design Element</a:t>
                      </a:r>
                    </a:p>
                  </a:txBody>
                  <a:tcPr/>
                </a:tc>
                <a:tc>
                  <a:txBody>
                    <a:bodyPr/>
                    <a:lstStyle/>
                    <a:p>
                      <a:r>
                        <a:rPr lang="en-GB" sz="2000" dirty="0"/>
                        <a:t>Description</a:t>
                      </a:r>
                    </a:p>
                  </a:txBody>
                  <a:tcPr/>
                </a:tc>
                <a:extLst>
                  <a:ext uri="{0D108BD9-81ED-4DB2-BD59-A6C34878D82A}">
                    <a16:rowId xmlns:a16="http://schemas.microsoft.com/office/drawing/2014/main" val="3225776603"/>
                  </a:ext>
                </a:extLst>
              </a:tr>
              <a:tr h="716703">
                <a:tc>
                  <a:txBody>
                    <a:bodyPr/>
                    <a:lstStyle/>
                    <a:p>
                      <a:pPr algn="l"/>
                      <a:r>
                        <a:rPr lang="en-GB" sz="2000" dirty="0"/>
                        <a:t>Genre</a:t>
                      </a:r>
                    </a:p>
                  </a:txBody>
                  <a:tcPr anchor="ctr"/>
                </a:tc>
                <a:tc>
                  <a:txBody>
                    <a:bodyPr/>
                    <a:lstStyle/>
                    <a:p>
                      <a:pPr algn="l"/>
                      <a:r>
                        <a:rPr lang="en-GB" sz="2000" dirty="0"/>
                        <a:t>3D platformer game </a:t>
                      </a:r>
                    </a:p>
                  </a:txBody>
                  <a:tcPr anchor="ctr"/>
                </a:tc>
                <a:extLst>
                  <a:ext uri="{0D108BD9-81ED-4DB2-BD59-A6C34878D82A}">
                    <a16:rowId xmlns:a16="http://schemas.microsoft.com/office/drawing/2014/main" val="2542687492"/>
                  </a:ext>
                </a:extLst>
              </a:tr>
              <a:tr h="716703">
                <a:tc>
                  <a:txBody>
                    <a:bodyPr/>
                    <a:lstStyle/>
                    <a:p>
                      <a:pPr algn="l"/>
                      <a:r>
                        <a:rPr lang="en-GB" sz="2000" dirty="0"/>
                        <a:t>Brief description of what the player does</a:t>
                      </a:r>
                    </a:p>
                  </a:txBody>
                  <a:tcPr anchor="ctr"/>
                </a:tc>
                <a:tc>
                  <a:txBody>
                    <a:bodyPr/>
                    <a:lstStyle/>
                    <a:p>
                      <a:pPr algn="l"/>
                      <a:r>
                        <a:rPr lang="en-GB" sz="1800" dirty="0"/>
                        <a:t>Create the path for the character to cross and reach the level goal  </a:t>
                      </a:r>
                    </a:p>
                  </a:txBody>
                  <a:tcPr anchor="ctr"/>
                </a:tc>
                <a:extLst>
                  <a:ext uri="{0D108BD9-81ED-4DB2-BD59-A6C34878D82A}">
                    <a16:rowId xmlns:a16="http://schemas.microsoft.com/office/drawing/2014/main" val="1497211041"/>
                  </a:ext>
                </a:extLst>
              </a:tr>
              <a:tr h="716703">
                <a:tc>
                  <a:txBody>
                    <a:bodyPr/>
                    <a:lstStyle/>
                    <a:p>
                      <a:pPr algn="l"/>
                      <a:r>
                        <a:rPr lang="en-GB" sz="2000" dirty="0"/>
                        <a:t>Core Game Loop</a:t>
                      </a:r>
                    </a:p>
                    <a:p>
                      <a:pPr algn="l"/>
                      <a:r>
                        <a:rPr lang="en-GB" sz="1400" dirty="0">
                          <a:hlinkClick r:id="rId2"/>
                        </a:rPr>
                        <a:t>https://bit.ly/3jiaKa3</a:t>
                      </a:r>
                      <a:r>
                        <a:rPr lang="en-GB" sz="1400" dirty="0"/>
                        <a:t> </a:t>
                      </a:r>
                    </a:p>
                  </a:txBody>
                  <a:tcPr anchor="ctr"/>
                </a:tc>
                <a:tc>
                  <a:txBody>
                    <a:bodyPr/>
                    <a:lstStyle/>
                    <a:p>
                      <a:pPr algn="l"/>
                      <a:r>
                        <a:rPr lang="en-GB" sz="1800" dirty="0"/>
                        <a:t>1) Place platforms 2) Cross level 3) Get reward</a:t>
                      </a:r>
                    </a:p>
                  </a:txBody>
                  <a:tcPr anchor="ctr"/>
                </a:tc>
                <a:extLst>
                  <a:ext uri="{0D108BD9-81ED-4DB2-BD59-A6C34878D82A}">
                    <a16:rowId xmlns:a16="http://schemas.microsoft.com/office/drawing/2014/main" val="3968542604"/>
                  </a:ext>
                </a:extLst>
              </a:tr>
              <a:tr h="71670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2000" dirty="0"/>
                        <a:t>Type/s of fun</a:t>
                      </a:r>
                    </a:p>
                    <a:p>
                      <a:pPr marL="0" marR="0" lvl="0" indent="0" algn="l" defTabSz="685800" rtl="0" eaLnBrk="1" fontAlgn="auto" latinLnBrk="0" hangingPunct="1">
                        <a:lnSpc>
                          <a:spcPct val="100000"/>
                        </a:lnSpc>
                        <a:spcBef>
                          <a:spcPts val="0"/>
                        </a:spcBef>
                        <a:spcAft>
                          <a:spcPts val="0"/>
                        </a:spcAft>
                        <a:buClrTx/>
                        <a:buSzTx/>
                        <a:buFontTx/>
                        <a:buNone/>
                        <a:tabLst/>
                        <a:defRPr/>
                      </a:pPr>
                      <a:r>
                        <a:rPr lang="en-GB" sz="1400" dirty="0">
                          <a:hlinkClick r:id="rId3"/>
                        </a:rPr>
                        <a:t>https://bit.ly/32wzVyP</a:t>
                      </a:r>
                      <a:endParaRPr lang="en-GB" sz="1400" dirty="0"/>
                    </a:p>
                  </a:txBody>
                  <a:tcPr anchor="ctr"/>
                </a:tc>
                <a:tc>
                  <a:txBody>
                    <a:bodyPr/>
                    <a:lstStyle/>
                    <a:p>
                      <a:pPr algn="l"/>
                      <a:r>
                        <a:rPr lang="en-GB" sz="2000" dirty="0"/>
                        <a:t>Easy fun and Hard fun </a:t>
                      </a:r>
                    </a:p>
                  </a:txBody>
                  <a:tcPr anchor="ctr"/>
                </a:tc>
                <a:extLst>
                  <a:ext uri="{0D108BD9-81ED-4DB2-BD59-A6C34878D82A}">
                    <a16:rowId xmlns:a16="http://schemas.microsoft.com/office/drawing/2014/main" val="182989320"/>
                  </a:ext>
                </a:extLst>
              </a:tr>
              <a:tr h="731913">
                <a:tc>
                  <a:txBody>
                    <a:bodyPr/>
                    <a:lstStyle/>
                    <a:p>
                      <a:pPr algn="l"/>
                      <a:r>
                        <a:rPr lang="en-GB" sz="2000" dirty="0"/>
                        <a:t>What emotions will the player experience?</a:t>
                      </a:r>
                    </a:p>
                  </a:txBody>
                  <a:tcPr anchor="ctr"/>
                </a:tc>
                <a:tc>
                  <a:txBody>
                    <a:bodyPr/>
                    <a:lstStyle/>
                    <a:p>
                      <a:pPr algn="l"/>
                      <a:r>
                        <a:rPr lang="en-GB" sz="2000" dirty="0"/>
                        <a:t>Tension and release, fiero</a:t>
                      </a:r>
                    </a:p>
                  </a:txBody>
                  <a:tcPr anchor="ctr"/>
                </a:tc>
                <a:extLst>
                  <a:ext uri="{0D108BD9-81ED-4DB2-BD59-A6C34878D82A}">
                    <a16:rowId xmlns:a16="http://schemas.microsoft.com/office/drawing/2014/main" val="3003832257"/>
                  </a:ext>
                </a:extLst>
              </a:tr>
              <a:tr h="716703">
                <a:tc>
                  <a:txBody>
                    <a:bodyPr/>
                    <a:lstStyle/>
                    <a:p>
                      <a:pPr algn="l"/>
                      <a:r>
                        <a:rPr lang="en-GB" sz="2000" dirty="0"/>
                        <a:t>Game Engine</a:t>
                      </a:r>
                    </a:p>
                  </a:txBody>
                  <a:tcPr anchor="ctr"/>
                </a:tc>
                <a:tc>
                  <a:txBody>
                    <a:bodyPr/>
                    <a:lstStyle/>
                    <a:p>
                      <a:pPr algn="l"/>
                      <a:r>
                        <a:rPr lang="en-GB" sz="2000" dirty="0"/>
                        <a:t>Unity</a:t>
                      </a:r>
                    </a:p>
                  </a:txBody>
                  <a:tcPr anchor="ctr"/>
                </a:tc>
                <a:extLst>
                  <a:ext uri="{0D108BD9-81ED-4DB2-BD59-A6C34878D82A}">
                    <a16:rowId xmlns:a16="http://schemas.microsoft.com/office/drawing/2014/main" val="717534722"/>
                  </a:ext>
                </a:extLst>
              </a:tr>
            </a:tbl>
          </a:graphicData>
        </a:graphic>
      </p:graphicFrame>
      <p:sp>
        <p:nvSpPr>
          <p:cNvPr id="4" name="Slide Number Placeholder 3">
            <a:extLst>
              <a:ext uri="{FF2B5EF4-FFF2-40B4-BE49-F238E27FC236}">
                <a16:creationId xmlns:a16="http://schemas.microsoft.com/office/drawing/2014/main" id="{ECD8F38E-947D-4E17-82F1-B62FE5367024}"/>
              </a:ext>
            </a:extLst>
          </p:cNvPr>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39072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979607-4B62-4E5E-B00B-50448318B8B2}"/>
              </a:ext>
            </a:extLst>
          </p:cNvPr>
          <p:cNvSpPr>
            <a:spLocks noGrp="1"/>
          </p:cNvSpPr>
          <p:nvPr>
            <p:ph type="title"/>
          </p:nvPr>
        </p:nvSpPr>
        <p:spPr/>
        <p:txBody>
          <a:bodyPr/>
          <a:lstStyle/>
          <a:p>
            <a:r>
              <a:rPr lang="en-GB" dirty="0"/>
              <a:t>Gameplay</a:t>
            </a:r>
          </a:p>
        </p:txBody>
      </p:sp>
      <p:sp>
        <p:nvSpPr>
          <p:cNvPr id="4" name="Slide Number Placeholder 3">
            <a:extLst>
              <a:ext uri="{FF2B5EF4-FFF2-40B4-BE49-F238E27FC236}">
                <a16:creationId xmlns:a16="http://schemas.microsoft.com/office/drawing/2014/main" id="{BB7DD250-61C8-4F0E-816F-F319CEE3F479}"/>
              </a:ext>
            </a:extLst>
          </p:cNvPr>
          <p:cNvSpPr>
            <a:spLocks noGrp="1"/>
          </p:cNvSpPr>
          <p:nvPr>
            <p:ph type="sldNum" sz="quarter" idx="12"/>
          </p:nvPr>
        </p:nvSpPr>
        <p:spPr/>
        <p:txBody>
          <a:bodyPr/>
          <a:lstStyle/>
          <a:p>
            <a:fld id="{6D22F896-40B5-4ADD-8801-0D06FADFA095}" type="slidenum">
              <a:rPr lang="en-US" smtClean="0"/>
              <a:pPr/>
              <a:t>3</a:t>
            </a:fld>
            <a:endParaRPr lang="en-US" dirty="0"/>
          </a:p>
        </p:txBody>
      </p:sp>
      <p:graphicFrame>
        <p:nvGraphicFramePr>
          <p:cNvPr id="6" name="Table 5">
            <a:extLst>
              <a:ext uri="{FF2B5EF4-FFF2-40B4-BE49-F238E27FC236}">
                <a16:creationId xmlns:a16="http://schemas.microsoft.com/office/drawing/2014/main" id="{48F8C501-9C8E-4551-AC8C-9A54A805D525}"/>
              </a:ext>
            </a:extLst>
          </p:cNvPr>
          <p:cNvGraphicFramePr>
            <a:graphicFrameLocks/>
          </p:cNvGraphicFramePr>
          <p:nvPr>
            <p:extLst>
              <p:ext uri="{D42A27DB-BD31-4B8C-83A1-F6EECF244321}">
                <p14:modId xmlns:p14="http://schemas.microsoft.com/office/powerpoint/2010/main" val="2033121372"/>
              </p:ext>
            </p:extLst>
          </p:nvPr>
        </p:nvGraphicFramePr>
        <p:xfrm>
          <a:off x="413657" y="1689100"/>
          <a:ext cx="8425544" cy="4343217"/>
        </p:xfrm>
        <a:graphic>
          <a:graphicData uri="http://schemas.openxmlformats.org/drawingml/2006/table">
            <a:tbl>
              <a:tblPr firstRow="1" bandRow="1">
                <a:tableStyleId>{5C22544A-7EE6-4342-B048-85BDC9FD1C3A}</a:tableStyleId>
              </a:tblPr>
              <a:tblGrid>
                <a:gridCol w="3113314">
                  <a:extLst>
                    <a:ext uri="{9D8B030D-6E8A-4147-A177-3AD203B41FA5}">
                      <a16:colId xmlns:a16="http://schemas.microsoft.com/office/drawing/2014/main" val="1483614234"/>
                    </a:ext>
                  </a:extLst>
                </a:gridCol>
                <a:gridCol w="5312230">
                  <a:extLst>
                    <a:ext uri="{9D8B030D-6E8A-4147-A177-3AD203B41FA5}">
                      <a16:colId xmlns:a16="http://schemas.microsoft.com/office/drawing/2014/main" val="3536131441"/>
                    </a:ext>
                  </a:extLst>
                </a:gridCol>
              </a:tblGrid>
              <a:tr h="404179">
                <a:tc>
                  <a:txBody>
                    <a:bodyPr/>
                    <a:lstStyle/>
                    <a:p>
                      <a:r>
                        <a:rPr lang="en-GB" sz="2000" dirty="0"/>
                        <a:t>Design Element</a:t>
                      </a:r>
                    </a:p>
                  </a:txBody>
                  <a:tcPr/>
                </a:tc>
                <a:tc>
                  <a:txBody>
                    <a:bodyPr/>
                    <a:lstStyle/>
                    <a:p>
                      <a:r>
                        <a:rPr lang="en-GB" sz="2000" dirty="0"/>
                        <a:t>Description</a:t>
                      </a:r>
                    </a:p>
                  </a:txBody>
                  <a:tcPr/>
                </a:tc>
                <a:extLst>
                  <a:ext uri="{0D108BD9-81ED-4DB2-BD59-A6C34878D82A}">
                    <a16:rowId xmlns:a16="http://schemas.microsoft.com/office/drawing/2014/main" val="3225776603"/>
                  </a:ext>
                </a:extLst>
              </a:tr>
              <a:tr h="700225">
                <a:tc>
                  <a:txBody>
                    <a:bodyPr/>
                    <a:lstStyle/>
                    <a:p>
                      <a:r>
                        <a:rPr lang="en-GB" sz="2000" dirty="0"/>
                        <a:t>Goals</a:t>
                      </a:r>
                    </a:p>
                  </a:txBody>
                  <a:tcPr anchor="ctr"/>
                </a:tc>
                <a:tc>
                  <a:txBody>
                    <a:bodyPr/>
                    <a:lstStyle/>
                    <a:p>
                      <a:r>
                        <a:rPr lang="en-GB" sz="2000" dirty="0"/>
                        <a:t>Get to the end of the level before the timer runs out and earn a rating based on how fast you did the level.</a:t>
                      </a:r>
                    </a:p>
                  </a:txBody>
                  <a:tcPr anchor="ctr"/>
                </a:tc>
                <a:extLst>
                  <a:ext uri="{0D108BD9-81ED-4DB2-BD59-A6C34878D82A}">
                    <a16:rowId xmlns:a16="http://schemas.microsoft.com/office/drawing/2014/main" val="1497211041"/>
                  </a:ext>
                </a:extLst>
              </a:tr>
              <a:tr h="700225">
                <a:tc>
                  <a:txBody>
                    <a:bodyPr/>
                    <a:lstStyle/>
                    <a:p>
                      <a:r>
                        <a:rPr lang="en-GB" sz="2000" dirty="0"/>
                        <a:t>Obstacles</a:t>
                      </a:r>
                    </a:p>
                  </a:txBody>
                  <a:tcPr anchor="ctr"/>
                </a:tc>
                <a:tc>
                  <a:txBody>
                    <a:bodyPr/>
                    <a:lstStyle/>
                    <a:p>
                      <a:r>
                        <a:rPr lang="en-GB" sz="2000" dirty="0"/>
                        <a:t>N/A</a:t>
                      </a:r>
                    </a:p>
                  </a:txBody>
                  <a:tcPr anchor="ctr"/>
                </a:tc>
                <a:extLst>
                  <a:ext uri="{0D108BD9-81ED-4DB2-BD59-A6C34878D82A}">
                    <a16:rowId xmlns:a16="http://schemas.microsoft.com/office/drawing/2014/main" val="3968542604"/>
                  </a:ext>
                </a:extLst>
              </a:tr>
              <a:tr h="7002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2000" dirty="0"/>
                        <a:t>Types of Resources</a:t>
                      </a:r>
                    </a:p>
                    <a:p>
                      <a:pPr marL="0" marR="0" lvl="0" indent="0" algn="l" defTabSz="685800" rtl="0" eaLnBrk="1" fontAlgn="auto" latinLnBrk="0" hangingPunct="1">
                        <a:lnSpc>
                          <a:spcPct val="100000"/>
                        </a:lnSpc>
                        <a:spcBef>
                          <a:spcPts val="0"/>
                        </a:spcBef>
                        <a:spcAft>
                          <a:spcPts val="0"/>
                        </a:spcAft>
                        <a:buClrTx/>
                        <a:buSzTx/>
                        <a:buFontTx/>
                        <a:buNone/>
                        <a:tabLst/>
                        <a:defRPr/>
                      </a:pPr>
                      <a:r>
                        <a:rPr lang="en-GB" sz="1200" dirty="0"/>
                        <a:t>(</a:t>
                      </a:r>
                      <a:r>
                        <a:rPr lang="en-GB" sz="1200" dirty="0" err="1"/>
                        <a:t>eg</a:t>
                      </a:r>
                      <a:r>
                        <a:rPr lang="en-GB" sz="1200" dirty="0"/>
                        <a:t>, health, mana, time, score etc)</a:t>
                      </a:r>
                    </a:p>
                  </a:txBody>
                  <a:tcPr anchor="ctr"/>
                </a:tc>
                <a:tc>
                  <a:txBody>
                    <a:bodyPr/>
                    <a:lstStyle/>
                    <a:p>
                      <a:r>
                        <a:rPr lang="en-GB" sz="2000" dirty="0"/>
                        <a:t>Timer, different types of platforms</a:t>
                      </a:r>
                    </a:p>
                  </a:txBody>
                  <a:tcPr anchor="ctr"/>
                </a:tc>
                <a:extLst>
                  <a:ext uri="{0D108BD9-81ED-4DB2-BD59-A6C34878D82A}">
                    <a16:rowId xmlns:a16="http://schemas.microsoft.com/office/drawing/2014/main" val="182989320"/>
                  </a:ext>
                </a:extLst>
              </a:tr>
              <a:tr h="766374">
                <a:tc>
                  <a:txBody>
                    <a:bodyPr/>
                    <a:lstStyle/>
                    <a:p>
                      <a:r>
                        <a:rPr lang="en-GB" sz="2000" dirty="0"/>
                        <a:t>Resource Drains</a:t>
                      </a:r>
                    </a:p>
                    <a:p>
                      <a:r>
                        <a:rPr lang="en-GB" sz="1200" dirty="0"/>
                        <a:t>(What objects/activities reduce above resources?)</a:t>
                      </a:r>
                    </a:p>
                  </a:txBody>
                  <a:tcPr anchor="ctr"/>
                </a:tc>
                <a:tc>
                  <a:txBody>
                    <a:bodyPr/>
                    <a:lstStyle/>
                    <a:p>
                      <a:r>
                        <a:rPr lang="en-GB" sz="2000" dirty="0"/>
                        <a:t>Limited number of time and platforms for the player to use.</a:t>
                      </a:r>
                    </a:p>
                  </a:txBody>
                  <a:tcPr anchor="ctr"/>
                </a:tc>
                <a:extLst>
                  <a:ext uri="{0D108BD9-81ED-4DB2-BD59-A6C34878D82A}">
                    <a16:rowId xmlns:a16="http://schemas.microsoft.com/office/drawing/2014/main" val="3003832257"/>
                  </a:ext>
                </a:extLst>
              </a:tr>
              <a:tr h="766374">
                <a:tc>
                  <a:txBody>
                    <a:bodyPr/>
                    <a:lstStyle/>
                    <a:p>
                      <a:r>
                        <a:rPr lang="en-GB" sz="2000" dirty="0"/>
                        <a:t>Resources Gains</a:t>
                      </a:r>
                    </a:p>
                    <a:p>
                      <a:pPr marL="0" marR="0" lvl="0" indent="0" algn="l" defTabSz="685800" rtl="0" eaLnBrk="1" fontAlgn="auto" latinLnBrk="0" hangingPunct="1">
                        <a:lnSpc>
                          <a:spcPct val="100000"/>
                        </a:lnSpc>
                        <a:spcBef>
                          <a:spcPts val="0"/>
                        </a:spcBef>
                        <a:spcAft>
                          <a:spcPts val="0"/>
                        </a:spcAft>
                        <a:buClrTx/>
                        <a:buSzTx/>
                        <a:buFontTx/>
                        <a:buNone/>
                        <a:tabLst/>
                        <a:defRPr/>
                      </a:pPr>
                      <a:r>
                        <a:rPr lang="en-GB" sz="1200" dirty="0"/>
                        <a:t>(What objects/activities increase the above resources?)</a:t>
                      </a:r>
                    </a:p>
                  </a:txBody>
                  <a:tcPr anchor="ctr"/>
                </a:tc>
                <a:tc>
                  <a:txBody>
                    <a:bodyPr/>
                    <a:lstStyle/>
                    <a:p>
                      <a:r>
                        <a:rPr lang="en-GB" sz="2000" dirty="0"/>
                        <a:t>N/A</a:t>
                      </a:r>
                    </a:p>
                  </a:txBody>
                  <a:tcPr anchor="ctr"/>
                </a:tc>
                <a:extLst>
                  <a:ext uri="{0D108BD9-81ED-4DB2-BD59-A6C34878D82A}">
                    <a16:rowId xmlns:a16="http://schemas.microsoft.com/office/drawing/2014/main" val="717534722"/>
                  </a:ext>
                </a:extLst>
              </a:tr>
            </a:tbl>
          </a:graphicData>
        </a:graphic>
      </p:graphicFrame>
      <p:sp>
        <p:nvSpPr>
          <p:cNvPr id="2" name="TextBox 1">
            <a:extLst>
              <a:ext uri="{FF2B5EF4-FFF2-40B4-BE49-F238E27FC236}">
                <a16:creationId xmlns:a16="http://schemas.microsoft.com/office/drawing/2014/main" id="{03BB3699-A486-4505-A701-A4818A0CDCA4}"/>
              </a:ext>
            </a:extLst>
          </p:cNvPr>
          <p:cNvSpPr txBox="1"/>
          <p:nvPr/>
        </p:nvSpPr>
        <p:spPr>
          <a:xfrm>
            <a:off x="304799" y="6426927"/>
            <a:ext cx="6007542" cy="369332"/>
          </a:xfrm>
          <a:prstGeom prst="rect">
            <a:avLst/>
          </a:prstGeom>
          <a:noFill/>
        </p:spPr>
        <p:txBody>
          <a:bodyPr wrap="none" rtlCol="0">
            <a:spAutoFit/>
          </a:bodyPr>
          <a:lstStyle/>
          <a:p>
            <a:r>
              <a:rPr lang="en-GB" b="1" u="sng" dirty="0"/>
              <a:t>Note</a:t>
            </a:r>
            <a:r>
              <a:rPr lang="en-GB" dirty="0"/>
              <a:t>: Not all design elements may be applicable to your game</a:t>
            </a:r>
          </a:p>
        </p:txBody>
      </p:sp>
    </p:spTree>
    <p:extLst>
      <p:ext uri="{BB962C8B-B14F-4D97-AF65-F5344CB8AC3E}">
        <p14:creationId xmlns:p14="http://schemas.microsoft.com/office/powerpoint/2010/main" val="234015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979607-4B62-4E5E-B00B-50448318B8B2}"/>
              </a:ext>
            </a:extLst>
          </p:cNvPr>
          <p:cNvSpPr>
            <a:spLocks noGrp="1"/>
          </p:cNvSpPr>
          <p:nvPr>
            <p:ph type="title"/>
          </p:nvPr>
        </p:nvSpPr>
        <p:spPr/>
        <p:txBody>
          <a:bodyPr/>
          <a:lstStyle/>
          <a:p>
            <a:r>
              <a:rPr lang="en-GB" dirty="0"/>
              <a:t>Gameplay</a:t>
            </a:r>
          </a:p>
        </p:txBody>
      </p:sp>
      <p:sp>
        <p:nvSpPr>
          <p:cNvPr id="4" name="Slide Number Placeholder 3">
            <a:extLst>
              <a:ext uri="{FF2B5EF4-FFF2-40B4-BE49-F238E27FC236}">
                <a16:creationId xmlns:a16="http://schemas.microsoft.com/office/drawing/2014/main" id="{BB7DD250-61C8-4F0E-816F-F319CEE3F479}"/>
              </a:ext>
            </a:extLst>
          </p:cNvPr>
          <p:cNvSpPr>
            <a:spLocks noGrp="1"/>
          </p:cNvSpPr>
          <p:nvPr>
            <p:ph type="sldNum" sz="quarter" idx="12"/>
          </p:nvPr>
        </p:nvSpPr>
        <p:spPr/>
        <p:txBody>
          <a:bodyPr/>
          <a:lstStyle/>
          <a:p>
            <a:fld id="{6D22F896-40B5-4ADD-8801-0D06FADFA095}" type="slidenum">
              <a:rPr lang="en-US" smtClean="0"/>
              <a:pPr/>
              <a:t>4</a:t>
            </a:fld>
            <a:endParaRPr lang="en-US" dirty="0"/>
          </a:p>
        </p:txBody>
      </p:sp>
      <p:graphicFrame>
        <p:nvGraphicFramePr>
          <p:cNvPr id="6" name="Table 5">
            <a:extLst>
              <a:ext uri="{FF2B5EF4-FFF2-40B4-BE49-F238E27FC236}">
                <a16:creationId xmlns:a16="http://schemas.microsoft.com/office/drawing/2014/main" id="{48F8C501-9C8E-4551-AC8C-9A54A805D525}"/>
              </a:ext>
            </a:extLst>
          </p:cNvPr>
          <p:cNvGraphicFramePr>
            <a:graphicFrameLocks/>
          </p:cNvGraphicFramePr>
          <p:nvPr>
            <p:extLst>
              <p:ext uri="{D42A27DB-BD31-4B8C-83A1-F6EECF244321}">
                <p14:modId xmlns:p14="http://schemas.microsoft.com/office/powerpoint/2010/main" val="3347984909"/>
              </p:ext>
            </p:extLst>
          </p:nvPr>
        </p:nvGraphicFramePr>
        <p:xfrm>
          <a:off x="413657" y="1689102"/>
          <a:ext cx="8425544" cy="4752186"/>
        </p:xfrm>
        <a:graphic>
          <a:graphicData uri="http://schemas.openxmlformats.org/drawingml/2006/table">
            <a:tbl>
              <a:tblPr firstRow="1" bandRow="1">
                <a:tableStyleId>{5C22544A-7EE6-4342-B048-85BDC9FD1C3A}</a:tableStyleId>
              </a:tblPr>
              <a:tblGrid>
                <a:gridCol w="3113314">
                  <a:extLst>
                    <a:ext uri="{9D8B030D-6E8A-4147-A177-3AD203B41FA5}">
                      <a16:colId xmlns:a16="http://schemas.microsoft.com/office/drawing/2014/main" val="1483614234"/>
                    </a:ext>
                  </a:extLst>
                </a:gridCol>
                <a:gridCol w="5312230">
                  <a:extLst>
                    <a:ext uri="{9D8B030D-6E8A-4147-A177-3AD203B41FA5}">
                      <a16:colId xmlns:a16="http://schemas.microsoft.com/office/drawing/2014/main" val="3536131441"/>
                    </a:ext>
                  </a:extLst>
                </a:gridCol>
              </a:tblGrid>
              <a:tr h="394088">
                <a:tc>
                  <a:txBody>
                    <a:bodyPr/>
                    <a:lstStyle/>
                    <a:p>
                      <a:r>
                        <a:rPr lang="en-GB" sz="2000" dirty="0"/>
                        <a:t>Design Element</a:t>
                      </a:r>
                    </a:p>
                  </a:txBody>
                  <a:tcPr/>
                </a:tc>
                <a:tc>
                  <a:txBody>
                    <a:bodyPr/>
                    <a:lstStyle/>
                    <a:p>
                      <a:r>
                        <a:rPr lang="en-GB" sz="2000" dirty="0"/>
                        <a:t>Description</a:t>
                      </a:r>
                    </a:p>
                  </a:txBody>
                  <a:tcPr/>
                </a:tc>
                <a:extLst>
                  <a:ext uri="{0D108BD9-81ED-4DB2-BD59-A6C34878D82A}">
                    <a16:rowId xmlns:a16="http://schemas.microsoft.com/office/drawing/2014/main" val="3225776603"/>
                  </a:ext>
                </a:extLst>
              </a:tr>
              <a:tr h="514852">
                <a:tc>
                  <a:txBody>
                    <a:bodyPr/>
                    <a:lstStyle/>
                    <a:p>
                      <a:r>
                        <a:rPr lang="en-GB" sz="2000" dirty="0"/>
                        <a:t>How many levels</a:t>
                      </a:r>
                    </a:p>
                  </a:txBody>
                  <a:tcPr anchor="ctr"/>
                </a:tc>
                <a:tc>
                  <a:txBody>
                    <a:bodyPr/>
                    <a:lstStyle/>
                    <a:p>
                      <a:r>
                        <a:rPr lang="en-GB" sz="2000" dirty="0"/>
                        <a:t>10, maybe more if time is available. </a:t>
                      </a:r>
                    </a:p>
                  </a:txBody>
                  <a:tcPr anchor="ctr"/>
                </a:tc>
                <a:extLst>
                  <a:ext uri="{0D108BD9-81ED-4DB2-BD59-A6C34878D82A}">
                    <a16:rowId xmlns:a16="http://schemas.microsoft.com/office/drawing/2014/main" val="2542687492"/>
                  </a:ext>
                </a:extLst>
              </a:tr>
              <a:tr h="514852">
                <a:tc>
                  <a:txBody>
                    <a:bodyPr/>
                    <a:lstStyle/>
                    <a:p>
                      <a:r>
                        <a:rPr lang="en-GB" sz="2000" dirty="0"/>
                        <a:t>How many enemies</a:t>
                      </a:r>
                    </a:p>
                  </a:txBody>
                  <a:tcPr anchor="ctr"/>
                </a:tc>
                <a:tc>
                  <a:txBody>
                    <a:bodyPr/>
                    <a:lstStyle/>
                    <a:p>
                      <a:r>
                        <a:rPr lang="en-GB" sz="2000" dirty="0"/>
                        <a:t>N/A</a:t>
                      </a:r>
                    </a:p>
                  </a:txBody>
                  <a:tcPr anchor="ctr"/>
                </a:tc>
                <a:extLst>
                  <a:ext uri="{0D108BD9-81ED-4DB2-BD59-A6C34878D82A}">
                    <a16:rowId xmlns:a16="http://schemas.microsoft.com/office/drawing/2014/main" val="1497211041"/>
                  </a:ext>
                </a:extLst>
              </a:tr>
              <a:tr h="514852">
                <a:tc>
                  <a:txBody>
                    <a:bodyPr/>
                    <a:lstStyle/>
                    <a:p>
                      <a:r>
                        <a:rPr lang="en-GB" sz="2000" dirty="0"/>
                        <a:t>Describe enemy behaviours</a:t>
                      </a:r>
                    </a:p>
                  </a:txBody>
                  <a:tcPr anchor="ctr"/>
                </a:tc>
                <a:tc>
                  <a:txBody>
                    <a:bodyPr/>
                    <a:lstStyle/>
                    <a:p>
                      <a:r>
                        <a:rPr lang="en-GB" sz="2000" dirty="0"/>
                        <a:t>N/A</a:t>
                      </a:r>
                    </a:p>
                  </a:txBody>
                  <a:tcPr anchor="ctr"/>
                </a:tc>
                <a:extLst>
                  <a:ext uri="{0D108BD9-81ED-4DB2-BD59-A6C34878D82A}">
                    <a16:rowId xmlns:a16="http://schemas.microsoft.com/office/drawing/2014/main" val="3968542604"/>
                  </a:ext>
                </a:extLst>
              </a:tr>
              <a:tr h="879119">
                <a:tc>
                  <a:txBody>
                    <a:bodyPr/>
                    <a:lstStyle/>
                    <a:p>
                      <a:r>
                        <a:rPr lang="en-GB" sz="2000" dirty="0"/>
                        <a:t>How many character/enemy animations</a:t>
                      </a:r>
                    </a:p>
                    <a:p>
                      <a:r>
                        <a:rPr lang="en-GB" sz="1200" dirty="0"/>
                        <a:t>(walking, running, shooting etc)</a:t>
                      </a:r>
                    </a:p>
                  </a:txBody>
                  <a:tcPr anchor="ctr"/>
                </a:tc>
                <a:tc>
                  <a:txBody>
                    <a:bodyPr/>
                    <a:lstStyle/>
                    <a:p>
                      <a:r>
                        <a:rPr lang="en-GB" sz="2000" dirty="0"/>
                        <a:t>Idle, running and jumping</a:t>
                      </a:r>
                    </a:p>
                  </a:txBody>
                  <a:tcPr anchor="ctr"/>
                </a:tc>
                <a:extLst>
                  <a:ext uri="{0D108BD9-81ED-4DB2-BD59-A6C34878D82A}">
                    <a16:rowId xmlns:a16="http://schemas.microsoft.com/office/drawing/2014/main" val="182989320"/>
                  </a:ext>
                </a:extLst>
              </a:tr>
              <a:tr h="780597">
                <a:tc>
                  <a:txBody>
                    <a:bodyPr/>
                    <a:lstStyle/>
                    <a:p>
                      <a:r>
                        <a:rPr lang="en-GB" sz="2000" dirty="0"/>
                        <a:t>How many weapons</a:t>
                      </a:r>
                    </a:p>
                    <a:p>
                      <a:pPr marL="0" marR="0" lvl="0" indent="0" algn="l" defTabSz="685800" rtl="0" eaLnBrk="1" fontAlgn="auto" latinLnBrk="0" hangingPunct="1">
                        <a:lnSpc>
                          <a:spcPct val="100000"/>
                        </a:lnSpc>
                        <a:spcBef>
                          <a:spcPts val="0"/>
                        </a:spcBef>
                        <a:spcAft>
                          <a:spcPts val="0"/>
                        </a:spcAft>
                        <a:buClrTx/>
                        <a:buSzTx/>
                        <a:buFontTx/>
                        <a:buNone/>
                        <a:tabLst/>
                        <a:defRPr/>
                      </a:pPr>
                      <a:r>
                        <a:rPr lang="en-GB" sz="1200" dirty="0"/>
                        <a:t>(include spells, scrolls, potions etc)</a:t>
                      </a:r>
                    </a:p>
                    <a:p>
                      <a:endParaRPr lang="en-GB" dirty="0"/>
                    </a:p>
                  </a:txBody>
                  <a:tcPr anchor="ctr"/>
                </a:tc>
                <a:tc>
                  <a:txBody>
                    <a:bodyPr/>
                    <a:lstStyle/>
                    <a:p>
                      <a:r>
                        <a:rPr lang="en-GB" sz="2000" dirty="0"/>
                        <a:t>N/A</a:t>
                      </a:r>
                    </a:p>
                  </a:txBody>
                  <a:tcPr anchor="ctr"/>
                </a:tc>
                <a:extLst>
                  <a:ext uri="{0D108BD9-81ED-4DB2-BD59-A6C34878D82A}">
                    <a16:rowId xmlns:a16="http://schemas.microsoft.com/office/drawing/2014/main" val="3003832257"/>
                  </a:ext>
                </a:extLst>
              </a:tr>
              <a:tr h="563490">
                <a:tc>
                  <a:txBody>
                    <a:bodyPr/>
                    <a:lstStyle/>
                    <a:p>
                      <a:r>
                        <a:rPr lang="en-GB" sz="2000" dirty="0"/>
                        <a:t>2D or 3D</a:t>
                      </a:r>
                    </a:p>
                  </a:txBody>
                  <a:tcPr anchor="ctr"/>
                </a:tc>
                <a:tc>
                  <a:txBody>
                    <a:bodyPr/>
                    <a:lstStyle/>
                    <a:p>
                      <a:r>
                        <a:rPr lang="en-GB" sz="2000" dirty="0"/>
                        <a:t>3D</a:t>
                      </a:r>
                    </a:p>
                  </a:txBody>
                  <a:tcPr anchor="ctr"/>
                </a:tc>
                <a:extLst>
                  <a:ext uri="{0D108BD9-81ED-4DB2-BD59-A6C34878D82A}">
                    <a16:rowId xmlns:a16="http://schemas.microsoft.com/office/drawing/2014/main" val="717534722"/>
                  </a:ext>
                </a:extLst>
              </a:tr>
              <a:tr h="575975">
                <a:tc>
                  <a:txBody>
                    <a:bodyPr/>
                    <a:lstStyle/>
                    <a:p>
                      <a:r>
                        <a:rPr lang="en-GB" sz="2000" dirty="0"/>
                        <a:t>Viewpoint</a:t>
                      </a:r>
                    </a:p>
                    <a:p>
                      <a:r>
                        <a:rPr lang="en-GB" sz="1200" dirty="0"/>
                        <a:t>(Top down, 1</a:t>
                      </a:r>
                      <a:r>
                        <a:rPr lang="en-GB" sz="1200" baseline="30000" dirty="0"/>
                        <a:t>st</a:t>
                      </a:r>
                      <a:r>
                        <a:rPr lang="en-GB" sz="1200" dirty="0"/>
                        <a:t> or 3</a:t>
                      </a:r>
                      <a:r>
                        <a:rPr lang="en-GB" sz="1200" baseline="30000" dirty="0"/>
                        <a:t>rd</a:t>
                      </a:r>
                      <a:r>
                        <a:rPr lang="en-GB" sz="1200" dirty="0"/>
                        <a:t> person etc)</a:t>
                      </a:r>
                    </a:p>
                  </a:txBody>
                  <a:tcPr anchor="ctr"/>
                </a:tc>
                <a:tc>
                  <a:txBody>
                    <a:bodyPr/>
                    <a:lstStyle/>
                    <a:p>
                      <a:r>
                        <a:rPr lang="en-GB" sz="2000" dirty="0"/>
                        <a:t>Side </a:t>
                      </a:r>
                      <a:r>
                        <a:rPr lang="en-GB" sz="2000" dirty="0" err="1"/>
                        <a:t>veiw</a:t>
                      </a:r>
                      <a:endParaRPr lang="en-GB" sz="2000" dirty="0"/>
                    </a:p>
                  </a:txBody>
                  <a:tcPr anchor="ctr"/>
                </a:tc>
                <a:extLst>
                  <a:ext uri="{0D108BD9-81ED-4DB2-BD59-A6C34878D82A}">
                    <a16:rowId xmlns:a16="http://schemas.microsoft.com/office/drawing/2014/main" val="3133201489"/>
                  </a:ext>
                </a:extLst>
              </a:tr>
            </a:tbl>
          </a:graphicData>
        </a:graphic>
      </p:graphicFrame>
      <p:sp>
        <p:nvSpPr>
          <p:cNvPr id="2" name="TextBox 1">
            <a:extLst>
              <a:ext uri="{FF2B5EF4-FFF2-40B4-BE49-F238E27FC236}">
                <a16:creationId xmlns:a16="http://schemas.microsoft.com/office/drawing/2014/main" id="{03BB3699-A486-4505-A701-A4818A0CDCA4}"/>
              </a:ext>
            </a:extLst>
          </p:cNvPr>
          <p:cNvSpPr txBox="1"/>
          <p:nvPr/>
        </p:nvSpPr>
        <p:spPr>
          <a:xfrm>
            <a:off x="304799" y="6426927"/>
            <a:ext cx="6007542" cy="369332"/>
          </a:xfrm>
          <a:prstGeom prst="rect">
            <a:avLst/>
          </a:prstGeom>
          <a:noFill/>
        </p:spPr>
        <p:txBody>
          <a:bodyPr wrap="none" rtlCol="0">
            <a:spAutoFit/>
          </a:bodyPr>
          <a:lstStyle/>
          <a:p>
            <a:r>
              <a:rPr lang="en-GB" b="1" u="sng" dirty="0"/>
              <a:t>Note</a:t>
            </a:r>
            <a:r>
              <a:rPr lang="en-GB" dirty="0"/>
              <a:t>: Not all design elements may be applicable to your game</a:t>
            </a:r>
          </a:p>
        </p:txBody>
      </p:sp>
    </p:spTree>
    <p:extLst>
      <p:ext uri="{BB962C8B-B14F-4D97-AF65-F5344CB8AC3E}">
        <p14:creationId xmlns:p14="http://schemas.microsoft.com/office/powerpoint/2010/main" val="228093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979607-4B62-4E5E-B00B-50448318B8B2}"/>
              </a:ext>
            </a:extLst>
          </p:cNvPr>
          <p:cNvSpPr>
            <a:spLocks noGrp="1"/>
          </p:cNvSpPr>
          <p:nvPr>
            <p:ph type="title"/>
          </p:nvPr>
        </p:nvSpPr>
        <p:spPr/>
        <p:txBody>
          <a:bodyPr/>
          <a:lstStyle/>
          <a:p>
            <a:r>
              <a:rPr lang="en-GB" dirty="0"/>
              <a:t>Puzzles and Sound</a:t>
            </a:r>
          </a:p>
        </p:txBody>
      </p:sp>
      <p:sp>
        <p:nvSpPr>
          <p:cNvPr id="4" name="Slide Number Placeholder 3">
            <a:extLst>
              <a:ext uri="{FF2B5EF4-FFF2-40B4-BE49-F238E27FC236}">
                <a16:creationId xmlns:a16="http://schemas.microsoft.com/office/drawing/2014/main" id="{BB7DD250-61C8-4F0E-816F-F319CEE3F479}"/>
              </a:ext>
            </a:extLst>
          </p:cNvPr>
          <p:cNvSpPr>
            <a:spLocks noGrp="1"/>
          </p:cNvSpPr>
          <p:nvPr>
            <p:ph type="sldNum" sz="quarter" idx="12"/>
          </p:nvPr>
        </p:nvSpPr>
        <p:spPr/>
        <p:txBody>
          <a:bodyPr/>
          <a:lstStyle/>
          <a:p>
            <a:fld id="{6D22F896-40B5-4ADD-8801-0D06FADFA095}" type="slidenum">
              <a:rPr lang="en-US" smtClean="0"/>
              <a:pPr/>
              <a:t>5</a:t>
            </a:fld>
            <a:endParaRPr lang="en-US" dirty="0"/>
          </a:p>
        </p:txBody>
      </p:sp>
      <p:graphicFrame>
        <p:nvGraphicFramePr>
          <p:cNvPr id="6" name="Table 5">
            <a:extLst>
              <a:ext uri="{FF2B5EF4-FFF2-40B4-BE49-F238E27FC236}">
                <a16:creationId xmlns:a16="http://schemas.microsoft.com/office/drawing/2014/main" id="{48F8C501-9C8E-4551-AC8C-9A54A805D525}"/>
              </a:ext>
            </a:extLst>
          </p:cNvPr>
          <p:cNvGraphicFramePr>
            <a:graphicFrameLocks/>
          </p:cNvGraphicFramePr>
          <p:nvPr>
            <p:extLst>
              <p:ext uri="{D42A27DB-BD31-4B8C-83A1-F6EECF244321}">
                <p14:modId xmlns:p14="http://schemas.microsoft.com/office/powerpoint/2010/main" val="4196392897"/>
              </p:ext>
            </p:extLst>
          </p:nvPr>
        </p:nvGraphicFramePr>
        <p:xfrm>
          <a:off x="359228" y="1471569"/>
          <a:ext cx="8425544" cy="3914862"/>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483614234"/>
                    </a:ext>
                  </a:extLst>
                </a:gridCol>
                <a:gridCol w="6444344">
                  <a:extLst>
                    <a:ext uri="{9D8B030D-6E8A-4147-A177-3AD203B41FA5}">
                      <a16:colId xmlns:a16="http://schemas.microsoft.com/office/drawing/2014/main" val="3536131441"/>
                    </a:ext>
                  </a:extLst>
                </a:gridCol>
              </a:tblGrid>
              <a:tr h="392220">
                <a:tc>
                  <a:txBody>
                    <a:bodyPr/>
                    <a:lstStyle/>
                    <a:p>
                      <a:r>
                        <a:rPr lang="en-GB" sz="2000" dirty="0"/>
                        <a:t>Design Element</a:t>
                      </a:r>
                    </a:p>
                  </a:txBody>
                  <a:tcPr/>
                </a:tc>
                <a:tc>
                  <a:txBody>
                    <a:bodyPr/>
                    <a:lstStyle/>
                    <a:p>
                      <a:r>
                        <a:rPr lang="en-GB" sz="2000" dirty="0"/>
                        <a:t>Description</a:t>
                      </a:r>
                    </a:p>
                  </a:txBody>
                  <a:tcPr/>
                </a:tc>
                <a:extLst>
                  <a:ext uri="{0D108BD9-81ED-4DB2-BD59-A6C34878D82A}">
                    <a16:rowId xmlns:a16="http://schemas.microsoft.com/office/drawing/2014/main" val="3225776603"/>
                  </a:ext>
                </a:extLst>
              </a:tr>
              <a:tr h="2512782">
                <a:tc>
                  <a:txBody>
                    <a:bodyPr/>
                    <a:lstStyle/>
                    <a:p>
                      <a:r>
                        <a:rPr lang="en-GB" sz="2000" dirty="0"/>
                        <a:t>Describe types of puzzles or challenges</a:t>
                      </a:r>
                    </a:p>
                  </a:txBody>
                  <a:tcPr anchor="ctr"/>
                </a:tc>
                <a:tc>
                  <a:txBody>
                    <a:bodyPr/>
                    <a:lstStyle/>
                    <a:p>
                      <a:r>
                        <a:rPr lang="en-GB" sz="2000" dirty="0"/>
                        <a:t>In each level the player will be given a series of platforms. These platforms will vary in their size and functionality. The player will place them in the level in order to find the quickest route to the levels end. </a:t>
                      </a:r>
                    </a:p>
                    <a:p>
                      <a:endParaRPr lang="en-GB" sz="2000" dirty="0"/>
                    </a:p>
                  </a:txBody>
                  <a:tcPr anchor="ctr"/>
                </a:tc>
                <a:extLst>
                  <a:ext uri="{0D108BD9-81ED-4DB2-BD59-A6C34878D82A}">
                    <a16:rowId xmlns:a16="http://schemas.microsoft.com/office/drawing/2014/main" val="2542687492"/>
                  </a:ext>
                </a:extLst>
              </a:tr>
              <a:tr h="882859">
                <a:tc>
                  <a:txBody>
                    <a:bodyPr/>
                    <a:lstStyle/>
                    <a:p>
                      <a:r>
                        <a:rPr lang="en-GB" sz="2000" dirty="0"/>
                        <a:t>How many sound effects</a:t>
                      </a:r>
                    </a:p>
                  </a:txBody>
                  <a:tcPr anchor="ctr"/>
                </a:tc>
                <a:tc>
                  <a:txBody>
                    <a:bodyPr/>
                    <a:lstStyle/>
                    <a:p>
                      <a:r>
                        <a:rPr lang="en-GB" sz="2000" dirty="0"/>
                        <a:t>Picking up platform, placing platforms, jump, platform functions, background music, level completion, rating reveal and UI button clicks</a:t>
                      </a:r>
                    </a:p>
                  </a:txBody>
                  <a:tcPr anchor="ctr"/>
                </a:tc>
                <a:extLst>
                  <a:ext uri="{0D108BD9-81ED-4DB2-BD59-A6C34878D82A}">
                    <a16:rowId xmlns:a16="http://schemas.microsoft.com/office/drawing/2014/main" val="363566438"/>
                  </a:ext>
                </a:extLst>
              </a:tr>
            </a:tbl>
          </a:graphicData>
        </a:graphic>
      </p:graphicFrame>
      <p:sp>
        <p:nvSpPr>
          <p:cNvPr id="2" name="TextBox 1">
            <a:extLst>
              <a:ext uri="{FF2B5EF4-FFF2-40B4-BE49-F238E27FC236}">
                <a16:creationId xmlns:a16="http://schemas.microsoft.com/office/drawing/2014/main" id="{03BB3699-A486-4505-A701-A4818A0CDCA4}"/>
              </a:ext>
            </a:extLst>
          </p:cNvPr>
          <p:cNvSpPr txBox="1"/>
          <p:nvPr/>
        </p:nvSpPr>
        <p:spPr>
          <a:xfrm>
            <a:off x="304799" y="6426927"/>
            <a:ext cx="6007542" cy="369332"/>
          </a:xfrm>
          <a:prstGeom prst="rect">
            <a:avLst/>
          </a:prstGeom>
          <a:noFill/>
        </p:spPr>
        <p:txBody>
          <a:bodyPr wrap="none" rtlCol="0">
            <a:spAutoFit/>
          </a:bodyPr>
          <a:lstStyle/>
          <a:p>
            <a:r>
              <a:rPr lang="en-GB" b="1" u="sng" dirty="0"/>
              <a:t>Note</a:t>
            </a:r>
            <a:r>
              <a:rPr lang="en-GB" dirty="0"/>
              <a:t>: Not all design elements may be applicable to your game</a:t>
            </a:r>
          </a:p>
        </p:txBody>
      </p:sp>
    </p:spTree>
    <p:extLst>
      <p:ext uri="{BB962C8B-B14F-4D97-AF65-F5344CB8AC3E}">
        <p14:creationId xmlns:p14="http://schemas.microsoft.com/office/powerpoint/2010/main" val="174064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979607-4B62-4E5E-B00B-50448318B8B2}"/>
              </a:ext>
            </a:extLst>
          </p:cNvPr>
          <p:cNvSpPr>
            <a:spLocks noGrp="1"/>
          </p:cNvSpPr>
          <p:nvPr>
            <p:ph type="title"/>
          </p:nvPr>
        </p:nvSpPr>
        <p:spPr/>
        <p:txBody>
          <a:bodyPr/>
          <a:lstStyle/>
          <a:p>
            <a:r>
              <a:rPr lang="en-GB" dirty="0"/>
              <a:t>Hook and Technical</a:t>
            </a:r>
          </a:p>
        </p:txBody>
      </p:sp>
      <p:sp>
        <p:nvSpPr>
          <p:cNvPr id="4" name="Slide Number Placeholder 3">
            <a:extLst>
              <a:ext uri="{FF2B5EF4-FFF2-40B4-BE49-F238E27FC236}">
                <a16:creationId xmlns:a16="http://schemas.microsoft.com/office/drawing/2014/main" id="{BB7DD250-61C8-4F0E-816F-F319CEE3F479}"/>
              </a:ext>
            </a:extLst>
          </p:cNvPr>
          <p:cNvSpPr>
            <a:spLocks noGrp="1"/>
          </p:cNvSpPr>
          <p:nvPr>
            <p:ph type="sldNum" sz="quarter" idx="12"/>
          </p:nvPr>
        </p:nvSpPr>
        <p:spPr/>
        <p:txBody>
          <a:bodyPr/>
          <a:lstStyle/>
          <a:p>
            <a:fld id="{6D22F896-40B5-4ADD-8801-0D06FADFA095}" type="slidenum">
              <a:rPr lang="en-US" smtClean="0"/>
              <a:pPr/>
              <a:t>6</a:t>
            </a:fld>
            <a:endParaRPr lang="en-US" dirty="0"/>
          </a:p>
        </p:txBody>
      </p:sp>
      <p:graphicFrame>
        <p:nvGraphicFramePr>
          <p:cNvPr id="6" name="Table 5">
            <a:extLst>
              <a:ext uri="{FF2B5EF4-FFF2-40B4-BE49-F238E27FC236}">
                <a16:creationId xmlns:a16="http://schemas.microsoft.com/office/drawing/2014/main" id="{48F8C501-9C8E-4551-AC8C-9A54A805D525}"/>
              </a:ext>
            </a:extLst>
          </p:cNvPr>
          <p:cNvGraphicFramePr>
            <a:graphicFrameLocks/>
          </p:cNvGraphicFramePr>
          <p:nvPr>
            <p:extLst>
              <p:ext uri="{D42A27DB-BD31-4B8C-83A1-F6EECF244321}">
                <p14:modId xmlns:p14="http://schemas.microsoft.com/office/powerpoint/2010/main" val="1913682754"/>
              </p:ext>
            </p:extLst>
          </p:nvPr>
        </p:nvGraphicFramePr>
        <p:xfrm>
          <a:off x="413657" y="1689102"/>
          <a:ext cx="8425544" cy="4673304"/>
        </p:xfrm>
        <a:graphic>
          <a:graphicData uri="http://schemas.openxmlformats.org/drawingml/2006/table">
            <a:tbl>
              <a:tblPr firstRow="1" bandRow="1">
                <a:tableStyleId>{5C22544A-7EE6-4342-B048-85BDC9FD1C3A}</a:tableStyleId>
              </a:tblPr>
              <a:tblGrid>
                <a:gridCol w="2233749">
                  <a:extLst>
                    <a:ext uri="{9D8B030D-6E8A-4147-A177-3AD203B41FA5}">
                      <a16:colId xmlns:a16="http://schemas.microsoft.com/office/drawing/2014/main" val="1483614234"/>
                    </a:ext>
                  </a:extLst>
                </a:gridCol>
                <a:gridCol w="6191795">
                  <a:extLst>
                    <a:ext uri="{9D8B030D-6E8A-4147-A177-3AD203B41FA5}">
                      <a16:colId xmlns:a16="http://schemas.microsoft.com/office/drawing/2014/main" val="3536131441"/>
                    </a:ext>
                  </a:extLst>
                </a:gridCol>
              </a:tblGrid>
              <a:tr h="390184">
                <a:tc>
                  <a:txBody>
                    <a:bodyPr/>
                    <a:lstStyle/>
                    <a:p>
                      <a:r>
                        <a:rPr lang="en-GB" sz="2000" dirty="0"/>
                        <a:t>Design Element</a:t>
                      </a:r>
                    </a:p>
                  </a:txBody>
                  <a:tcPr/>
                </a:tc>
                <a:tc>
                  <a:txBody>
                    <a:bodyPr/>
                    <a:lstStyle/>
                    <a:p>
                      <a:r>
                        <a:rPr lang="en-GB" sz="2000" dirty="0"/>
                        <a:t>Description</a:t>
                      </a:r>
                    </a:p>
                  </a:txBody>
                  <a:tcPr/>
                </a:tc>
                <a:extLst>
                  <a:ext uri="{0D108BD9-81ED-4DB2-BD59-A6C34878D82A}">
                    <a16:rowId xmlns:a16="http://schemas.microsoft.com/office/drawing/2014/main" val="3225776603"/>
                  </a:ext>
                </a:extLst>
              </a:tr>
              <a:tr h="1937411">
                <a:tc>
                  <a:txBody>
                    <a:bodyPr/>
                    <a:lstStyle/>
                    <a:p>
                      <a:r>
                        <a:rPr lang="en-GB" sz="2000" dirty="0"/>
                        <a:t>What is the game Hook. Why will the player want to play this game?</a:t>
                      </a:r>
                    </a:p>
                    <a:p>
                      <a:r>
                        <a:rPr lang="en-GB" sz="1200" dirty="0"/>
                        <a:t>(keep it brief)</a:t>
                      </a:r>
                    </a:p>
                  </a:txBody>
                  <a:tcPr anchor="ctr"/>
                </a:tc>
                <a:tc>
                  <a:txBody>
                    <a:bodyPr/>
                    <a:lstStyle/>
                    <a:p>
                      <a:r>
                        <a:rPr lang="en-GB" sz="2000" dirty="0"/>
                        <a:t>The feeling of needing and wanting to get the maximum rating on a given level. The dopamine release of finally getting the rewards will keep the player coming back.</a:t>
                      </a:r>
                    </a:p>
                  </a:txBody>
                  <a:tcPr anchor="ctr"/>
                </a:tc>
                <a:extLst>
                  <a:ext uri="{0D108BD9-81ED-4DB2-BD59-A6C34878D82A}">
                    <a16:rowId xmlns:a16="http://schemas.microsoft.com/office/drawing/2014/main" val="2542687492"/>
                  </a:ext>
                </a:extLst>
              </a:tr>
              <a:tr h="2339653">
                <a:tc>
                  <a:txBody>
                    <a:bodyPr/>
                    <a:lstStyle/>
                    <a:p>
                      <a:r>
                        <a:rPr lang="en-GB" sz="2000" dirty="0"/>
                        <a:t>Do you know how to code all the mechanics? If not, what do you need to learn to be able to make this game?</a:t>
                      </a:r>
                    </a:p>
                  </a:txBody>
                  <a:tcPr anchor="ctr"/>
                </a:tc>
                <a:tc>
                  <a:txBody>
                    <a:bodyPr/>
                    <a:lstStyle/>
                    <a:p>
                      <a:r>
                        <a:rPr lang="en-GB" sz="2000" dirty="0"/>
                        <a:t>We made a similar game in 2D, therefore with a few tweaks and minor modifications using these mechanics in 3D should not be that big of a leap.</a:t>
                      </a:r>
                    </a:p>
                  </a:txBody>
                  <a:tcPr anchor="ctr"/>
                </a:tc>
                <a:extLst>
                  <a:ext uri="{0D108BD9-81ED-4DB2-BD59-A6C34878D82A}">
                    <a16:rowId xmlns:a16="http://schemas.microsoft.com/office/drawing/2014/main" val="2960912715"/>
                  </a:ext>
                </a:extLst>
              </a:tr>
            </a:tbl>
          </a:graphicData>
        </a:graphic>
      </p:graphicFrame>
      <p:sp>
        <p:nvSpPr>
          <p:cNvPr id="2" name="TextBox 1">
            <a:extLst>
              <a:ext uri="{FF2B5EF4-FFF2-40B4-BE49-F238E27FC236}">
                <a16:creationId xmlns:a16="http://schemas.microsoft.com/office/drawing/2014/main" id="{03BB3699-A486-4505-A701-A4818A0CDCA4}"/>
              </a:ext>
            </a:extLst>
          </p:cNvPr>
          <p:cNvSpPr txBox="1"/>
          <p:nvPr/>
        </p:nvSpPr>
        <p:spPr>
          <a:xfrm>
            <a:off x="304799" y="6426927"/>
            <a:ext cx="6007542" cy="369332"/>
          </a:xfrm>
          <a:prstGeom prst="rect">
            <a:avLst/>
          </a:prstGeom>
          <a:noFill/>
        </p:spPr>
        <p:txBody>
          <a:bodyPr wrap="none" rtlCol="0">
            <a:spAutoFit/>
          </a:bodyPr>
          <a:lstStyle/>
          <a:p>
            <a:r>
              <a:rPr lang="en-GB" b="1" u="sng" dirty="0"/>
              <a:t>Note</a:t>
            </a:r>
            <a:r>
              <a:rPr lang="en-GB" dirty="0"/>
              <a:t>: Not all design elements may be applicable to your game</a:t>
            </a:r>
          </a:p>
        </p:txBody>
      </p:sp>
    </p:spTree>
    <p:extLst>
      <p:ext uri="{BB962C8B-B14F-4D97-AF65-F5344CB8AC3E}">
        <p14:creationId xmlns:p14="http://schemas.microsoft.com/office/powerpoint/2010/main" val="3708690051"/>
      </p:ext>
    </p:extLst>
  </p:cSld>
  <p:clrMapOvr>
    <a:masterClrMapping/>
  </p:clrMapOvr>
</p:sld>
</file>

<file path=ppt/theme/theme1.xml><?xml version="1.0" encoding="utf-8"?>
<a:theme xmlns:a="http://schemas.openxmlformats.org/drawingml/2006/main" name="SH_Template">
  <a:themeElements>
    <a:clrScheme name="Custom 1">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C16507"/>
      </a:hlink>
      <a:folHlink>
        <a:srgbClr val="F79837"/>
      </a:folHlink>
    </a:clrScheme>
    <a:fontScheme name="Ubuntu">
      <a:majorFont>
        <a:latin typeface="Ubuntu"/>
        <a:ea typeface=""/>
        <a:cs typeface=""/>
      </a:majorFont>
      <a:minorFont>
        <a:latin typeface="Ubuntu"/>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6" id="{DC2D3EA6-A3E8-4ABF-8224-3FAB9061BE67}" vid="{928840BC-E677-4CB2-A02E-8A3BB6FD99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SH_Template</Template>
  <TotalTime>233</TotalTime>
  <Words>517</Words>
  <Application>Microsoft Office PowerPoint</Application>
  <PresentationFormat>On-screen Show (4:3)</PresentationFormat>
  <Paragraphs>80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Ubuntu</vt:lpstr>
      <vt:lpstr>SH_Template</vt:lpstr>
      <vt:lpstr>Monk-o-naut (working title)</vt:lpstr>
      <vt:lpstr>Monk-o-naut</vt:lpstr>
      <vt:lpstr>Gameplay</vt:lpstr>
      <vt:lpstr>Gameplay</vt:lpstr>
      <vt:lpstr>Puzzles and Sound</vt:lpstr>
      <vt:lpstr>Hook and Technical</vt:lpstr>
    </vt:vector>
  </TitlesOfParts>
  <Company>University Campus Suffolk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Game</dc:title>
  <dc:creator>Steven Harris</dc:creator>
  <cp:lastModifiedBy>Kallum Lennox (s195777)</cp:lastModifiedBy>
  <cp:revision>16</cp:revision>
  <dcterms:created xsi:type="dcterms:W3CDTF">2020-08-27T16:05:22Z</dcterms:created>
  <dcterms:modified xsi:type="dcterms:W3CDTF">2020-10-02T15:48:04Z</dcterms:modified>
</cp:coreProperties>
</file>