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0" r:id="rId4"/>
    <p:sldId id="267" r:id="rId5"/>
    <p:sldId id="271" r:id="rId6"/>
    <p:sldId id="274" r:id="rId7"/>
    <p:sldId id="259" r:id="rId8"/>
    <p:sldId id="268" r:id="rId9"/>
    <p:sldId id="262" r:id="rId10"/>
    <p:sldId id="272" r:id="rId11"/>
    <p:sldId id="261" r:id="rId12"/>
    <p:sldId id="263" r:id="rId13"/>
    <p:sldId id="264" r:id="rId14"/>
    <p:sldId id="265" r:id="rId15"/>
    <p:sldId id="260" r:id="rId16"/>
    <p:sldId id="26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immers" initials="DT" lastIdx="2" clrIdx="0">
    <p:extLst>
      <p:ext uri="{19B8F6BF-5375-455C-9EA6-DF929625EA0E}">
        <p15:presenceInfo xmlns:p15="http://schemas.microsoft.com/office/powerpoint/2012/main" userId="ac8968fed2b2d5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2"/>
    <p:restoredTop sz="90599" autoAdjust="0"/>
  </p:normalViewPr>
  <p:slideViewPr>
    <p:cSldViewPr snapToGrid="0" snapToObjects="1">
      <p:cViewPr>
        <p:scale>
          <a:sx n="69" d="100"/>
          <a:sy n="69" d="100"/>
        </p:scale>
        <p:origin x="3608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slightly different approaches to EDA were attempted; in the first section there were very few assumptions made, as inference was extracted from the data using its observed features, whilst the second section takes a more high level approach in posing a question to investigate and then forming hypotheses in the EDA section on training data which are to be validated.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4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2 types of measures we decided upon were </a:t>
            </a:r>
            <a:r>
              <a:rPr lang="en-US" b="1" dirty="0"/>
              <a:t>Variance </a:t>
            </a:r>
            <a:r>
              <a:rPr lang="en-US" dirty="0"/>
              <a:t>and </a:t>
            </a:r>
            <a:r>
              <a:rPr lang="en-US" b="1" dirty="0"/>
              <a:t>% change.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GB" dirty="0" err="1"/>
              <a:t>ithout</a:t>
            </a:r>
            <a:r>
              <a:rPr lang="en-GB" dirty="0"/>
              <a:t> some further exploration, this is arguably uninteresting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 is built on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linear model used as we want to conclude on long term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4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4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4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4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400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3018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657803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i="1" dirty="0">
                <a:latin typeface="Helvetica" pitchFamily="2" charset="0"/>
              </a:rPr>
              <a:t>Silent Generation </a:t>
            </a:r>
            <a:r>
              <a:rPr lang="en-US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74487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4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724168"/>
            <a:ext cx="10841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Except for </a:t>
            </a:r>
            <a:r>
              <a:rPr lang="en-US" sz="2400" i="1" dirty="0"/>
              <a:t>Millennials</a:t>
            </a:r>
            <a:r>
              <a:rPr lang="en-US" sz="2400" dirty="0"/>
              <a:t>, all generations have the decrease in time spent on housework. But the decrease for women is sharper than any </a:t>
            </a:r>
            <a:r>
              <a:rPr lang="en-US" sz="2400" i="1" dirty="0"/>
              <a:t>increase</a:t>
            </a:r>
            <a:r>
              <a:rPr lang="en-US" sz="2400" dirty="0"/>
              <a:t> for men, which is clear through observation of </a:t>
            </a:r>
            <a:r>
              <a:rPr lang="en-US" sz="2400" i="1" dirty="0"/>
              <a:t>Generation X</a:t>
            </a:r>
            <a:r>
              <a:rPr lang="en-US" sz="24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 the other hand, the gap seems to have increased slightly for </a:t>
            </a:r>
            <a:r>
              <a:rPr lang="en-US" sz="2400" i="1" dirty="0"/>
              <a:t>Millennials </a:t>
            </a:r>
            <a:r>
              <a:rPr lang="en-US" sz="2400" dirty="0"/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" y="3868086"/>
            <a:ext cx="10858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Both genders from all the generations other than the </a:t>
            </a:r>
            <a:r>
              <a:rPr lang="en-US" sz="2400" i="1" dirty="0"/>
              <a:t>Silent Generation </a:t>
            </a:r>
            <a:r>
              <a:rPr lang="en-US" sz="2400" dirty="0"/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Observation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686547"/>
            <a:ext cx="3507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Similarly to </a:t>
            </a:r>
            <a:r>
              <a:rPr lang="en-US" b="1" dirty="0"/>
              <a:t>Working</a:t>
            </a:r>
            <a:r>
              <a:rPr lang="en-US" dirty="0"/>
              <a:t>, the </a:t>
            </a:r>
            <a:r>
              <a:rPr lang="en-US" i="1" dirty="0"/>
              <a:t>Silent Generation </a:t>
            </a:r>
            <a:r>
              <a:rPr lang="en-US" dirty="0"/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[1] “ATUS datasets.”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/datafiles_0317.htm.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[2] Bureau of Labor Statistics, “The </a:t>
            </a:r>
            <a:r>
              <a:rPr lang="en-US" dirty="0" err="1">
                <a:latin typeface="Helvetica" pitchFamily="2" charset="0"/>
              </a:rPr>
              <a:t>american</a:t>
            </a:r>
            <a:r>
              <a:rPr lang="en-US" dirty="0">
                <a:latin typeface="Helvetica" pitchFamily="2" charset="0"/>
              </a:rPr>
              <a:t> time use survey.”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/, 2017.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 dirty="0">
                <a:latin typeface="Helvetica" pitchFamily="2" charset="0"/>
              </a:rPr>
              <a:t>American Sociological Review</a:t>
            </a:r>
            <a:r>
              <a:rPr lang="en-US" dirty="0">
                <a:latin typeface="Helvetica" pitchFamily="2" charset="0"/>
              </a:rPr>
              <a:t>, vol. 7, no. 5, pp. 604–616, 1942 [Online]. Available: http://</a:t>
            </a:r>
            <a:r>
              <a:rPr lang="en-US" dirty="0" err="1">
                <a:latin typeface="Helvetica" pitchFamily="2" charset="0"/>
              </a:rPr>
              <a:t>www.jstor.org</a:t>
            </a:r>
            <a:r>
              <a:rPr lang="en-US" dirty="0">
                <a:latin typeface="Helvetica" pitchFamily="2" charset="0"/>
              </a:rPr>
              <a:t>/stable/2085686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[4] “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 projected to overtake baby boomers as </a:t>
            </a:r>
            <a:r>
              <a:rPr lang="en-US" dirty="0" err="1">
                <a:latin typeface="Helvetica" pitchFamily="2" charset="0"/>
              </a:rPr>
              <a:t>america’s</a:t>
            </a:r>
            <a:r>
              <a:rPr lang="en-US" dirty="0">
                <a:latin typeface="Helvetica" pitchFamily="2" charset="0"/>
              </a:rPr>
              <a:t> largest generation.” http://www. </a:t>
            </a:r>
            <a:r>
              <a:rPr lang="en-US" dirty="0" err="1">
                <a:latin typeface="Helvetica" pitchFamily="2" charset="0"/>
              </a:rPr>
              <a:t>pewresearch.org</a:t>
            </a:r>
            <a:r>
              <a:rPr lang="en-US" dirty="0">
                <a:latin typeface="Helvetica" pitchFamily="2" charset="0"/>
              </a:rPr>
              <a:t>/fact-tank/2018/03/01/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-overtake-baby-boomers/.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63743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263532"/>
            <a:ext cx="10977283" cy="1299881"/>
          </a:xfrm>
        </p:spPr>
        <p:txBody>
          <a:bodyPr>
            <a:normAutofit/>
          </a:bodyPr>
          <a:lstStyle/>
          <a:p>
            <a:r>
              <a:rPr lang="en-US" sz="2600" dirty="0"/>
              <a:t>The dataset [1] is based on the research of the American Time Use Survey [2] from 2003 to 2017, containing 431 different activities which are grouped into 17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8037"/>
            <a:ext cx="2743200" cy="365125"/>
          </a:xfrm>
        </p:spPr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48037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589096"/>
            <a:ext cx="10977283" cy="65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Aim: To identify some of the largest long-term changes and possible reasons for them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7" y="3469614"/>
            <a:ext cx="10977283" cy="217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Approaches: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EDA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Explore the data using just the even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Formal hypothesis tests on the initial beliefs from the EDA using the odd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2825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6"/>
            <a:ext cx="10923493" cy="92355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401555"/>
            <a:ext cx="11313458" cy="923555"/>
          </a:xfrm>
        </p:spPr>
        <p:txBody>
          <a:bodyPr/>
          <a:lstStyle/>
          <a:p>
            <a:r>
              <a:rPr lang="en-US" dirty="0"/>
              <a:t>EDA: </a:t>
            </a:r>
          </a:p>
          <a:p>
            <a:pPr lvl="1"/>
            <a:r>
              <a:rPr lang="en-US" sz="22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292637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3017101" y="2641690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6" y="3551430"/>
                <a:ext cx="10923494" cy="2767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performing best subsets regression with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b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fluctuations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2005, …,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	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2005, …, 2017)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3551430"/>
                <a:ext cx="10923494" cy="2767823"/>
              </a:xfrm>
              <a:prstGeom prst="rect">
                <a:avLst/>
              </a:prstGeom>
              <a:blipFill>
                <a:blip r:embed="rId4"/>
                <a:stretch>
                  <a:fillRect t="-3744" r="-670" b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38473" y="473690"/>
            <a:ext cx="4045527" cy="130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plot indicates that over the period, the participation in tu04 has decreased for both men and women.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1273" y="5115555"/>
                <a:ext cx="10677236" cy="403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 informal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US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without splines,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04 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𝑝𝑎𝑟𝑡𝑖𝑐𝑖𝑝𝑎𝑡𝑖𝑜𝑛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~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𝑌𝑒𝑎𝑟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𝑆𝑒𝑥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  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115555"/>
                <a:ext cx="10677236" cy="403411"/>
              </a:xfrm>
              <a:prstGeom prst="rect">
                <a:avLst/>
              </a:prstGeom>
              <a:blipFill>
                <a:blip r:embed="rId3"/>
                <a:stretch>
                  <a:fillRect l="-742" t="-19697" b="-20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7638472" y="2530774"/>
            <a:ext cx="4045528" cy="2490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participation. 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3" y="478899"/>
            <a:ext cx="7112814" cy="43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Validation: 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970" t="-6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US" sz="24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hh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</a:t>
                </a:r>
                <a:b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  <a:blipFill>
                <a:blip r:embed="rId4"/>
                <a:stretch>
                  <a:fillRect l="-723" t="-1847" r="-1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51" y="1653308"/>
            <a:ext cx="4886150" cy="349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E287E1-148A-487D-BBF6-CCA2A3CAC24C}"/>
              </a:ext>
            </a:extLst>
          </p:cNvPr>
          <p:cNvSpPr/>
          <p:nvPr/>
        </p:nvSpPr>
        <p:spPr>
          <a:xfrm>
            <a:off x="5800436" y="1727095"/>
            <a:ext cx="5544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 test the suitability of the model on the validation dataset a residual plot was created</a:t>
            </a: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Are uncorrelated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Have mostly equal variance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Seem to have mean 0</a:t>
            </a:r>
            <a:b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2DD0-3D78-4B0C-9E70-E1E4D80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4" y="226586"/>
            <a:ext cx="10515600" cy="687820"/>
          </a:xfrm>
        </p:spPr>
        <p:txBody>
          <a:bodyPr>
            <a:normAutofit/>
          </a:bodyPr>
          <a:lstStyle/>
          <a:p>
            <a:r>
              <a:rPr lang="en-GB" sz="2800" dirty="0"/>
              <a:t>Final Plot built on all data except July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43057-2145-45F6-B4A9-671163EA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435" y="955777"/>
            <a:ext cx="9458037" cy="54331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569D-C8A4-4A63-AEE4-F54DD74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4A0099-6667-44AB-82F6-9BADC55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Observation 1 – Final Plot</a:t>
            </a:r>
          </a:p>
        </p:txBody>
      </p:sp>
    </p:spTree>
    <p:extLst>
      <p:ext uri="{BB962C8B-B14F-4D97-AF65-F5344CB8AC3E}">
        <p14:creationId xmlns:p14="http://schemas.microsoft.com/office/powerpoint/2010/main" val="18584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745" y="2250714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5" y="4593305"/>
            <a:ext cx="3440505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participation rate was too low to warrant deeper analysis. </a:t>
            </a:r>
          </a:p>
          <a:p>
            <a:r>
              <a:rPr lang="en-US" sz="24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400" dirty="0"/>
              <a:t>It was decided that there was not enough data to reflect the time spent on these activities in a suitable linear model.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1086</Words>
  <Application>Microsoft Office PowerPoint</Application>
  <PresentationFormat>Widescreen</PresentationFormat>
  <Paragraphs>125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</vt:lpstr>
      <vt:lpstr>PowerPoint Presentation</vt:lpstr>
      <vt:lpstr>PowerPoint Presentation</vt:lpstr>
      <vt:lpstr>Final Plot built on all data except July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Daniel Timmers</cp:lastModifiedBy>
  <cp:revision>63</cp:revision>
  <dcterms:created xsi:type="dcterms:W3CDTF">2018-11-28T14:05:58Z</dcterms:created>
  <dcterms:modified xsi:type="dcterms:W3CDTF">2018-12-03T16:04:10Z</dcterms:modified>
</cp:coreProperties>
</file>