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0" r:id="rId4"/>
    <p:sldId id="267" r:id="rId5"/>
    <p:sldId id="271" r:id="rId6"/>
    <p:sldId id="274" r:id="rId7"/>
    <p:sldId id="259" r:id="rId8"/>
    <p:sldId id="268" r:id="rId9"/>
    <p:sldId id="262" r:id="rId10"/>
    <p:sldId id="272" r:id="rId11"/>
    <p:sldId id="261" r:id="rId12"/>
    <p:sldId id="263" r:id="rId13"/>
    <p:sldId id="264" r:id="rId14"/>
    <p:sldId id="265" r:id="rId15"/>
    <p:sldId id="260" r:id="rId16"/>
    <p:sldId id="269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Timmers" initials="DT" lastIdx="2" clrIdx="0">
    <p:extLst>
      <p:ext uri="{19B8F6BF-5375-455C-9EA6-DF929625EA0E}">
        <p15:presenceInfo xmlns:p15="http://schemas.microsoft.com/office/powerpoint/2012/main" userId="ac8968fed2b2d5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6"/>
    <p:restoredTop sz="90677" autoAdjust="0"/>
  </p:normalViewPr>
  <p:slideViewPr>
    <p:cSldViewPr snapToGrid="0" snapToObjects="1">
      <p:cViewPr varScale="1">
        <p:scale>
          <a:sx n="137" d="100"/>
          <a:sy n="137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54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A1281-EC3D-BB43-AA96-913FD7E8EC86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55108-FF22-2B44-B344-2F94F38AB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079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BEB3F-2971-1B46-8386-06C38AC41BF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6E51E-8BFE-ED48-BDEE-3A04CC6C7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8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72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2 types of measures we decided upon were </a:t>
            </a:r>
            <a:r>
              <a:rPr lang="en-US" b="1" dirty="0"/>
              <a:t>Variance </a:t>
            </a:r>
            <a:r>
              <a:rPr lang="en-US" dirty="0"/>
              <a:t>and </a:t>
            </a:r>
            <a:r>
              <a:rPr lang="en-US" b="1" dirty="0"/>
              <a:t>% change.</a:t>
            </a:r>
            <a:r>
              <a:rPr lang="en-US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GB" dirty="0" err="1"/>
              <a:t>ithout</a:t>
            </a:r>
            <a:r>
              <a:rPr lang="en-GB"/>
              <a:t> some further exploration, this is arguably uninteresting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6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plot is built on the training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Simple linear model used as we want to conclude on long term trends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45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8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78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2AF1-712D-BC47-88AB-F9A88AFA6E83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9731-FEE3-DD4E-A491-C3EB5B171E67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459C-06BA-9A49-B5CD-0A1611FD77FA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76C4-0EAD-8843-8320-8987177C171C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2539-4E82-9E44-885A-4501528069A1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997D-1E74-514B-A123-F3BBD7E0FAAC}" type="datetime1">
              <a:rPr lang="en-GB" smtClean="0"/>
              <a:t>03/12/2018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C0C-9638-C64C-A1E8-32CCEEE1076D}" type="datetime1">
              <a:rPr lang="en-GB" smtClean="0"/>
              <a:t>03/12/2018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C83-604D-4A4A-9DA8-19F00A160C4F}" type="datetime1">
              <a:rPr lang="en-GB" smtClean="0"/>
              <a:t>03/12/2018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92A7-F064-D449-8113-FF6F9F4E5961}" type="datetime1">
              <a:rPr lang="en-GB" smtClean="0"/>
              <a:t>03/12/2018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C0E2-D434-5D40-BC69-0BFB568718EB}" type="datetime1">
              <a:rPr lang="en-GB" smtClean="0"/>
              <a:t>03/12/2018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FF80-BE12-4B48-86C7-D31FCB0AE589}" type="datetime1">
              <a:rPr lang="en-GB" smtClean="0"/>
              <a:t>03/12/2018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9835F-895C-B045-B065-EA0EBAD3FFB8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Helvetica" pitchFamily="2" charset="0"/>
              </a:rPr>
              <a:t>How Americans’ Time Use</a:t>
            </a:r>
            <a:br>
              <a:rPr lang="en-US" b="1" dirty="0">
                <a:latin typeface="Helvetica" pitchFamily="2" charset="0"/>
              </a:rPr>
            </a:br>
            <a:r>
              <a:rPr lang="en-US" b="1" dirty="0">
                <a:latin typeface="Helvetica" pitchFamily="2" charset="0"/>
              </a:rPr>
              <a:t>Patterns Have Changed</a:t>
            </a:r>
            <a:br>
              <a:rPr lang="en-US" b="1" dirty="0">
                <a:latin typeface="Helvetica" pitchFamily="2" charset="0"/>
              </a:rPr>
            </a:br>
            <a:r>
              <a:rPr lang="en-US" b="1" dirty="0">
                <a:latin typeface="Helvetica" pitchFamily="2" charset="0"/>
              </a:rPr>
              <a:t>From 2003 to 2017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5150498"/>
            <a:ext cx="12191999" cy="170750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" pitchFamily="2" charset="0"/>
              </a:rPr>
              <a:t>Group July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3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Observation 2 – Validation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1925" y="1457268"/>
            <a:ext cx="10671875" cy="3176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" pitchFamily="2" charset="0"/>
              </a:rPr>
              <a:t>Males: Working, House Maintenance and Vehicle Maintenance;</a:t>
            </a:r>
          </a:p>
          <a:p>
            <a:r>
              <a:rPr lang="en-US" sz="2000" dirty="0">
                <a:latin typeface="Helvetica" pitchFamily="2" charset="0"/>
              </a:rPr>
              <a:t>Females: Housework, Cooking and Childcare</a:t>
            </a:r>
          </a:p>
          <a:p>
            <a:r>
              <a:rPr lang="en-US" sz="2000" dirty="0">
                <a:latin typeface="Helvetica" pitchFamily="2" charset="0"/>
              </a:rPr>
              <a:t>The models shown on the following slides showcase the results of the analysis, plotting all of the data with the exception of July as required. </a:t>
            </a:r>
          </a:p>
          <a:p>
            <a:r>
              <a:rPr lang="en-US" sz="2000" dirty="0">
                <a:latin typeface="Helvetica" pitchFamily="2" charset="0"/>
              </a:rPr>
              <a:t>Despite using 11 months of the data here, it is critical to reiterate that all of the EDA and validation was carried out on entirely separate 6 month subsets of each year to ensure validity of the conclusions and testing.</a:t>
            </a:r>
          </a:p>
          <a:p>
            <a:r>
              <a:rPr lang="en-US" sz="2000" b="1" dirty="0">
                <a:latin typeface="Helvetica" pitchFamily="2" charset="0"/>
              </a:rPr>
              <a:t>INSERT T-TESTS ON EACH VALIDATION SLIDE FOLLOWING THIS</a:t>
            </a:r>
          </a:p>
          <a:p>
            <a:endParaRPr lang="en-US" sz="2000" dirty="0">
              <a:latin typeface="Helvetica" pitchFamily="2" charset="0"/>
            </a:endParaRPr>
          </a:p>
          <a:p>
            <a:pPr lvl="1"/>
            <a:endParaRPr lang="en-US" sz="2000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761A0E-896B-3745-B32A-571A8F56071D}"/>
              </a:ext>
            </a:extLst>
          </p:cNvPr>
          <p:cNvSpPr/>
          <p:nvPr/>
        </p:nvSpPr>
        <p:spPr>
          <a:xfrm>
            <a:off x="681925" y="615434"/>
            <a:ext cx="163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8405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Observation 2 – Validation – Males - Working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06879"/>
            <a:ext cx="7162800" cy="3009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20000" y="1071672"/>
            <a:ext cx="3733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The </a:t>
            </a:r>
            <a:r>
              <a:rPr lang="en-US" sz="1600" i="1" dirty="0">
                <a:latin typeface="Helvetica" pitchFamily="2" charset="0"/>
              </a:rPr>
              <a:t>Silent Generation </a:t>
            </a:r>
            <a:r>
              <a:rPr lang="en-US" sz="1600" dirty="0">
                <a:latin typeface="Helvetica" pitchFamily="2" charset="0"/>
              </a:rPr>
              <a:t>have been excluded from these plots as the youngest of this generation would be 65 by 2010 which is retirement age.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32551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 – Working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3836482"/>
            <a:ext cx="10896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The plots show the changes in working patterns between 3 generations. </a:t>
            </a:r>
            <a:r>
              <a:rPr lang="en-US" sz="2000" b="1" dirty="0">
                <a:latin typeface="Helvetica" pitchFamily="2" charset="0"/>
              </a:rPr>
              <a:t>Perhaps do another plot to show overall, as generations overpower all other effects here</a:t>
            </a:r>
          </a:p>
        </p:txBody>
      </p:sp>
    </p:spTree>
    <p:extLst>
      <p:ext uri="{BB962C8B-B14F-4D97-AF65-F5344CB8AC3E}">
        <p14:creationId xmlns:p14="http://schemas.microsoft.com/office/powerpoint/2010/main" val="186635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Validation – Females – Housework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2735" y="481203"/>
            <a:ext cx="9173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latin typeface="Helvetica" pitchFamily="2" charset="0"/>
              </a:rPr>
              <a:t>Validation – Housework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50" y="942868"/>
            <a:ext cx="6997700" cy="27813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12735" y="3823559"/>
            <a:ext cx="1084106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Except for </a:t>
            </a:r>
            <a:r>
              <a:rPr lang="en-US" sz="2000" i="1" dirty="0">
                <a:latin typeface="Helvetica" pitchFamily="2" charset="0"/>
              </a:rPr>
              <a:t>Millennials</a:t>
            </a:r>
            <a:r>
              <a:rPr lang="en-US" sz="2000" dirty="0">
                <a:latin typeface="Helvetica" pitchFamily="2" charset="0"/>
              </a:rPr>
              <a:t>, all generations have the decrease in time spent on housework. But the decrease for women is sharper than any </a:t>
            </a:r>
            <a:r>
              <a:rPr lang="en-US" sz="2000" i="1" dirty="0">
                <a:latin typeface="Helvetica" pitchFamily="2" charset="0"/>
              </a:rPr>
              <a:t>increase</a:t>
            </a:r>
            <a:r>
              <a:rPr lang="en-US" sz="2000" dirty="0">
                <a:latin typeface="Helvetica" pitchFamily="2" charset="0"/>
              </a:rPr>
              <a:t> for men, which is clear through observation of </a:t>
            </a:r>
            <a:r>
              <a:rPr lang="en-US" sz="2000" i="1" dirty="0">
                <a:latin typeface="Helvetica" pitchFamily="2" charset="0"/>
              </a:rPr>
              <a:t>Generation X</a:t>
            </a:r>
            <a:r>
              <a:rPr lang="en-US" sz="2000" dirty="0">
                <a:latin typeface="Helvetica" pitchFamily="2" charset="0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On the other hand, the gap seems to have increased slightly for </a:t>
            </a:r>
            <a:r>
              <a:rPr lang="en-US" sz="2000" i="1" dirty="0">
                <a:latin typeface="Helvetica" pitchFamily="2" charset="0"/>
              </a:rPr>
              <a:t>Millennials </a:t>
            </a:r>
            <a:r>
              <a:rPr lang="en-US" sz="2000" dirty="0">
                <a:latin typeface="Helvetica" pitchFamily="2" charset="0"/>
              </a:rPr>
              <a:t>- both sexes are increasing the amount of time spent on housework, confounding effect of increased time due to age / moving out.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Notably, </a:t>
            </a:r>
            <a:r>
              <a:rPr lang="en-US" sz="2000" i="1" dirty="0">
                <a:latin typeface="Helvetica" pitchFamily="2" charset="0"/>
              </a:rPr>
              <a:t>Millennials </a:t>
            </a:r>
            <a:r>
              <a:rPr lang="en-US" sz="2000" dirty="0">
                <a:latin typeface="Helvetica" pitchFamily="2" charset="0"/>
              </a:rPr>
              <a:t>also spend less time doing housework than the others.</a:t>
            </a:r>
          </a:p>
        </p:txBody>
      </p:sp>
    </p:spTree>
    <p:extLst>
      <p:ext uri="{BB962C8B-B14F-4D97-AF65-F5344CB8AC3E}">
        <p14:creationId xmlns:p14="http://schemas.microsoft.com/office/powerpoint/2010/main" val="87827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Observation 2 – Validation – Females – Cooking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5583" y="625121"/>
            <a:ext cx="3207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latin typeface="Helvetica" pitchFamily="2" charset="0"/>
              </a:rPr>
              <a:t>Validation – Cooking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6749" y="4130880"/>
            <a:ext cx="10858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  <a:cs typeface="Levenim MT" panose="020F0502020204030204" pitchFamily="34" charset="0"/>
              </a:rPr>
              <a:t>Both genders from all the generations other than the </a:t>
            </a:r>
            <a:r>
              <a:rPr lang="en-US" sz="2000" i="1" dirty="0">
                <a:latin typeface="Helvetica" pitchFamily="2" charset="0"/>
                <a:cs typeface="Levenim MT" panose="020F0502020204030204" pitchFamily="34" charset="0"/>
              </a:rPr>
              <a:t>Silent Generation </a:t>
            </a:r>
            <a:r>
              <a:rPr lang="en-US" sz="2000" dirty="0">
                <a:latin typeface="Helvetica" pitchFamily="2" charset="0"/>
                <a:cs typeface="Levenim MT" panose="020F0502020204030204" pitchFamily="34" charset="0"/>
              </a:rPr>
              <a:t>are actually spending more time than previously on food preparation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  <a:cs typeface="Levenim MT" panose="020F0502020204030204" pitchFamily="34" charset="0"/>
              </a:rPr>
              <a:t>For men, there is a sharper increase than in time spent by women which is evidence of erosion in this particular gender stereotype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  <a:cs typeface="Levenim MT" panose="020F0502020204030204" pitchFamily="34" charset="0"/>
              </a:rPr>
              <a:t>Notably, </a:t>
            </a:r>
            <a:r>
              <a:rPr lang="en-US" sz="2000" i="1" dirty="0">
                <a:latin typeface="Helvetica" pitchFamily="2" charset="0"/>
                <a:cs typeface="Levenim MT" panose="020F0502020204030204" pitchFamily="34" charset="0"/>
              </a:rPr>
              <a:t>Millennials </a:t>
            </a:r>
            <a:r>
              <a:rPr lang="en-US" sz="2000" dirty="0">
                <a:latin typeface="Helvetica" pitchFamily="2" charset="0"/>
                <a:cs typeface="Levenim MT" panose="020F0502020204030204" pitchFamily="34" charset="0"/>
              </a:rPr>
              <a:t>spend more and more time on cooking and the nearly same increasing rate of both gender leads to the small gap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3B6F25-6C66-B949-B38C-8C54F48F2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230" y="1110468"/>
            <a:ext cx="6715539" cy="27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9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Helvetica" pitchFamily="2" charset="0"/>
              </a:rPr>
              <a:t>Observation 2 – Validation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5583" y="625121"/>
            <a:ext cx="3380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latin typeface="Helvetica" pitchFamily="2" charset="0"/>
              </a:rPr>
              <a:t>Validation – Childcare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85583" y="3855386"/>
            <a:ext cx="105682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Note that the drop off for women is sharper than it is for men, leading to a convergence in the weighted means for both.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Helvetica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3" y="1086786"/>
            <a:ext cx="7061200" cy="2768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846783" y="1393868"/>
            <a:ext cx="35070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Similarly to </a:t>
            </a:r>
            <a:r>
              <a:rPr lang="en-US" sz="1600" b="1" dirty="0">
                <a:latin typeface="Helvetica" pitchFamily="2" charset="0"/>
              </a:rPr>
              <a:t>Working</a:t>
            </a:r>
            <a:r>
              <a:rPr lang="en-US" sz="1600" dirty="0">
                <a:latin typeface="Helvetica" pitchFamily="2" charset="0"/>
              </a:rPr>
              <a:t>, the </a:t>
            </a:r>
            <a:r>
              <a:rPr lang="en-US" sz="1600" i="1" dirty="0">
                <a:latin typeface="Helvetica" pitchFamily="2" charset="0"/>
              </a:rPr>
              <a:t>Silent Generation </a:t>
            </a:r>
            <a:r>
              <a:rPr lang="en-US" sz="1600" dirty="0">
                <a:latin typeface="Helvetica" pitchFamily="2" charset="0"/>
              </a:rPr>
              <a:t>has been excluded as most of them are unlikely to have any household children of their own. </a:t>
            </a:r>
          </a:p>
        </p:txBody>
      </p:sp>
    </p:spTree>
    <p:extLst>
      <p:ext uri="{BB962C8B-B14F-4D97-AF65-F5344CB8AC3E}">
        <p14:creationId xmlns:p14="http://schemas.microsoft.com/office/powerpoint/2010/main" val="199899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5744" y="491156"/>
            <a:ext cx="10940512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Helvetica" pitchFamily="2" charset="0"/>
              </a:rPr>
              <a:t>Limitations of the Data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5744" y="1742645"/>
            <a:ext cx="109405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15 years is a relatively short period within which to observe long term trends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Sporadic subset sizes due to the filtering and sub-setting required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The reliance on people to remember the way in which they spend their time</a:t>
            </a:r>
          </a:p>
          <a:p>
            <a:r>
              <a:rPr lang="en-US" sz="2400" dirty="0">
                <a:latin typeface="Helvetica" pitchFamily="2" charset="0"/>
              </a:rPr>
              <a:t>    (i.e. They could forget smaller tasks and focus on more memorable or time- </a:t>
            </a:r>
          </a:p>
          <a:p>
            <a:r>
              <a:rPr lang="en-US" sz="2400" dirty="0">
                <a:latin typeface="Helvetica" pitchFamily="2" charset="0"/>
              </a:rPr>
              <a:t>     consuming ones)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Data was only collected for a person’s activities in the last 24 hours </a:t>
            </a:r>
            <a:r>
              <a:rPr lang="en-US" sz="2400" b="1" dirty="0">
                <a:latin typeface="Helvetica" pitchFamily="2" charset="0"/>
              </a:rPr>
              <a:t>(think of an answer to this if they ask us how we would have done it better)</a:t>
            </a:r>
          </a:p>
        </p:txBody>
      </p:sp>
    </p:spTree>
    <p:extLst>
      <p:ext uri="{BB962C8B-B14F-4D97-AF65-F5344CB8AC3E}">
        <p14:creationId xmlns:p14="http://schemas.microsoft.com/office/powerpoint/2010/main" val="153994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57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latin typeface="Helvetica" pitchFamily="2" charset="0"/>
              </a:rPr>
              <a:t>[1] “ATUS datasets.” https://</a:t>
            </a:r>
            <a:r>
              <a:rPr lang="en-US" err="1">
                <a:latin typeface="Helvetica" pitchFamily="2" charset="0"/>
              </a:rPr>
              <a:t>www.bls.gov</a:t>
            </a:r>
            <a:r>
              <a:rPr lang="en-US">
                <a:latin typeface="Helvetica" pitchFamily="2" charset="0"/>
              </a:rPr>
              <a:t>/</a:t>
            </a:r>
            <a:r>
              <a:rPr lang="en-US" err="1">
                <a:latin typeface="Helvetica" pitchFamily="2" charset="0"/>
              </a:rPr>
              <a:t>tus</a:t>
            </a:r>
            <a:r>
              <a:rPr lang="en-US">
                <a:latin typeface="Helvetica" pitchFamily="2" charset="0"/>
              </a:rPr>
              <a:t>/datafiles_0317.htm.</a:t>
            </a:r>
            <a:br>
              <a:rPr lang="en-US">
                <a:latin typeface="Helvetica" pitchFamily="2" charset="0"/>
              </a:rPr>
            </a:br>
            <a:endParaRPr lang="en-US">
              <a:latin typeface="Helvetica" pitchFamily="2" charset="0"/>
            </a:endParaRPr>
          </a:p>
          <a:p>
            <a:pPr marL="0" indent="0">
              <a:buNone/>
            </a:pPr>
            <a:r>
              <a:rPr lang="en-US">
                <a:latin typeface="Helvetica" pitchFamily="2" charset="0"/>
              </a:rPr>
              <a:t>[2] Bureau of Labor Statistics, “The </a:t>
            </a:r>
            <a:r>
              <a:rPr lang="en-US" err="1">
                <a:latin typeface="Helvetica" pitchFamily="2" charset="0"/>
              </a:rPr>
              <a:t>american</a:t>
            </a:r>
            <a:r>
              <a:rPr lang="en-US">
                <a:latin typeface="Helvetica" pitchFamily="2" charset="0"/>
              </a:rPr>
              <a:t> time use survey.” https://</a:t>
            </a:r>
            <a:r>
              <a:rPr lang="en-US" err="1">
                <a:latin typeface="Helvetica" pitchFamily="2" charset="0"/>
              </a:rPr>
              <a:t>www.bls.gov</a:t>
            </a:r>
            <a:r>
              <a:rPr lang="en-US">
                <a:latin typeface="Helvetica" pitchFamily="2" charset="0"/>
              </a:rPr>
              <a:t>/</a:t>
            </a:r>
            <a:r>
              <a:rPr lang="en-US" err="1">
                <a:latin typeface="Helvetica" pitchFamily="2" charset="0"/>
              </a:rPr>
              <a:t>tus</a:t>
            </a:r>
            <a:r>
              <a:rPr lang="en-US">
                <a:latin typeface="Helvetica" pitchFamily="2" charset="0"/>
              </a:rPr>
              <a:t>/, 2017.</a:t>
            </a:r>
            <a:br>
              <a:rPr lang="en-US">
                <a:latin typeface="Helvetica" pitchFamily="2" charset="0"/>
              </a:rPr>
            </a:br>
            <a:endParaRPr lang="en-US">
              <a:latin typeface="Helvetica" pitchFamily="2" charset="0"/>
            </a:endParaRPr>
          </a:p>
          <a:p>
            <a:pPr marL="0" indent="0">
              <a:buNone/>
            </a:pPr>
            <a:r>
              <a:rPr lang="en-US">
                <a:latin typeface="Helvetica" pitchFamily="2" charset="0"/>
              </a:rPr>
              <a:t>[3] T. Parsons, “Age and sex in the social structure of the united states,” </a:t>
            </a:r>
            <a:r>
              <a:rPr lang="en-US" i="1">
                <a:latin typeface="Helvetica" pitchFamily="2" charset="0"/>
              </a:rPr>
              <a:t>American Sociological Review</a:t>
            </a:r>
            <a:r>
              <a:rPr lang="en-US">
                <a:latin typeface="Helvetica" pitchFamily="2" charset="0"/>
              </a:rPr>
              <a:t>, vol. 7, no. 5, pp. 604–616, 1942 [Online]. Available: http://</a:t>
            </a:r>
            <a:r>
              <a:rPr lang="en-US" err="1">
                <a:latin typeface="Helvetica" pitchFamily="2" charset="0"/>
              </a:rPr>
              <a:t>www.jstor.org</a:t>
            </a:r>
            <a:r>
              <a:rPr lang="en-US">
                <a:latin typeface="Helvetica" pitchFamily="2" charset="0"/>
              </a:rPr>
              <a:t>/stable/2085686</a:t>
            </a:r>
            <a:br>
              <a:rPr lang="en-US">
                <a:latin typeface="Helvetica" pitchFamily="2" charset="0"/>
              </a:rPr>
            </a:br>
            <a:endParaRPr lang="en-US">
              <a:latin typeface="Helvetica" pitchFamily="2" charset="0"/>
            </a:endParaRPr>
          </a:p>
          <a:p>
            <a:pPr marL="0" indent="0">
              <a:buNone/>
            </a:pPr>
            <a:r>
              <a:rPr lang="en-US">
                <a:latin typeface="Helvetica" pitchFamily="2" charset="0"/>
              </a:rPr>
              <a:t>[4] “</a:t>
            </a:r>
            <a:r>
              <a:rPr lang="en-US" err="1">
                <a:latin typeface="Helvetica" pitchFamily="2" charset="0"/>
              </a:rPr>
              <a:t>Millennials</a:t>
            </a:r>
            <a:r>
              <a:rPr lang="en-US">
                <a:latin typeface="Helvetica" pitchFamily="2" charset="0"/>
              </a:rPr>
              <a:t> projected to overtake baby boomers as </a:t>
            </a:r>
            <a:r>
              <a:rPr lang="en-US" err="1">
                <a:latin typeface="Helvetica" pitchFamily="2" charset="0"/>
              </a:rPr>
              <a:t>america’s</a:t>
            </a:r>
            <a:r>
              <a:rPr lang="en-US">
                <a:latin typeface="Helvetica" pitchFamily="2" charset="0"/>
              </a:rPr>
              <a:t> largest generation.” http://www. </a:t>
            </a:r>
            <a:r>
              <a:rPr lang="en-US" err="1">
                <a:latin typeface="Helvetica" pitchFamily="2" charset="0"/>
              </a:rPr>
              <a:t>pewresearch.org</a:t>
            </a:r>
            <a:r>
              <a:rPr lang="en-US">
                <a:latin typeface="Helvetica" pitchFamily="2" charset="0"/>
              </a:rPr>
              <a:t>/fact-tank/2018/03/01/</a:t>
            </a:r>
            <a:r>
              <a:rPr lang="en-US" err="1">
                <a:latin typeface="Helvetica" pitchFamily="2" charset="0"/>
              </a:rPr>
              <a:t>millennials</a:t>
            </a:r>
            <a:r>
              <a:rPr lang="en-US">
                <a:latin typeface="Helvetica" pitchFamily="2" charset="0"/>
              </a:rPr>
              <a:t>-overtake-baby-boomers/.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pPr algn="ctr"/>
            <a:r>
              <a:rPr lang="en-US" b="1">
                <a:latin typeface="Helvetica" pitchFamily="2" charset="0"/>
              </a:rPr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58" y="221690"/>
            <a:ext cx="105156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358" y="1371601"/>
            <a:ext cx="10977283" cy="229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ATUS dataset [1] used is based on research carried out as part of the American Time Use Survey [2] from 2003 to 2017, containing time use data for 431 different activities grouped into 17 over-arching categories.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400" b="1" dirty="0"/>
              <a:t>Aim</a:t>
            </a:r>
            <a:r>
              <a:rPr lang="en-GB" sz="2400" b="1" dirty="0"/>
              <a:t>:</a:t>
            </a:r>
            <a:r>
              <a:rPr lang="en-GB" sz="2400" dirty="0"/>
              <a:t> Hypothesise</a:t>
            </a:r>
            <a:r>
              <a:rPr lang="en-US" sz="2400" dirty="0"/>
              <a:t>, validate and present long-term trends based on the data.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7357" y="2659399"/>
            <a:ext cx="10977283" cy="76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7356" y="3578371"/>
            <a:ext cx="10977283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Approach: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EDA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Exploring data from even months as training data (July excluded and used for validation);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Validation using left out “unseen” data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Formal hypothesis tests on the initial beliefs from the EDA using the odd months (and July) as the validation data; 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Summary plots of findings</a:t>
            </a:r>
          </a:p>
        </p:txBody>
      </p:sp>
    </p:spTree>
    <p:extLst>
      <p:ext uri="{BB962C8B-B14F-4D97-AF65-F5344CB8AC3E}">
        <p14:creationId xmlns:p14="http://schemas.microsoft.com/office/powerpoint/2010/main" val="40864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320676"/>
            <a:ext cx="10923493" cy="92355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Observation 1: </a:t>
            </a:r>
            <a:br>
              <a:rPr lang="en-US" sz="3600" b="1" dirty="0"/>
            </a:br>
            <a:r>
              <a:rPr lang="en-US" sz="3600" b="1" dirty="0"/>
              <a:t>Participation in Caring for &amp; Helping Non-HH Members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5" y="1828185"/>
            <a:ext cx="11313458" cy="923555"/>
          </a:xfrm>
        </p:spPr>
        <p:txBody>
          <a:bodyPr/>
          <a:lstStyle/>
          <a:p>
            <a:pPr lvl="1"/>
            <a:r>
              <a:rPr lang="en-US" sz="2000" dirty="0"/>
              <a:t>Activities with % change larger than 10% and variance greater than 0.5.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87" y="2289963"/>
            <a:ext cx="7611313" cy="125879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1 - EDA</a:t>
            </a:r>
          </a:p>
        </p:txBody>
      </p:sp>
      <p:sp>
        <p:nvSpPr>
          <p:cNvPr id="9" name="Oval 8"/>
          <p:cNvSpPr/>
          <p:nvPr/>
        </p:nvSpPr>
        <p:spPr>
          <a:xfrm>
            <a:off x="2997223" y="2632513"/>
            <a:ext cx="735106" cy="828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430305" y="3759562"/>
                <a:ext cx="10923494" cy="27678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Fitting a linear model and performing best subsets regression with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Year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forced in as an explanatory variable gives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Sex 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and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Number of Household Children</a:t>
                </a:r>
              </a:p>
              <a:p>
                <a:pPr lvl="1"/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Fit a more complex model: </a:t>
                </a:r>
                <a:r>
                  <a:rPr lang="en-US" sz="20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glm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with log link and multiplicative errors.</a:t>
                </a:r>
              </a:p>
              <a:p>
                <a:pPr lvl="2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 natural cubic splines to show fluctuations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04 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𝑝𝑎𝑟𝑡𝑖𝑐𝑖𝑝𝑎𝑡𝑖𝑜𝑛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~ −1+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𝑆𝑒𝑥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𝑆𝑒𝑥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𝑌𝑒𝑎𝑟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𝑘𝑛𝑜𝑡𝑠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=2003,  2005,  …,  2017</m:t>
                        </m:r>
                      </m:e>
                    </m:d>
                  </m:oMath>
                </a14:m>
                <a:endParaRPr lang="en-GB" b="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Performing an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on the model shows this is a significant improvement on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𝑡𝑢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04 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𝑝𝑎𝑟𝑡𝑖𝑐𝑖𝑝𝑎𝑡𝑖𝑜𝑛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 ~ −1+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𝑛𝑠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𝑌𝑒𝑎𝑟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𝑘𝑛𝑜𝑡𝑠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=2003,  2005,  …,  2017)</m:t>
                    </m:r>
                  </m:oMath>
                </a14:m>
                <a:endParaRPr 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05" y="3759562"/>
                <a:ext cx="10923494" cy="2767823"/>
              </a:xfrm>
              <a:prstGeom prst="rect">
                <a:avLst/>
              </a:prstGeom>
              <a:blipFill>
                <a:blip r:embed="rId4"/>
                <a:stretch>
                  <a:fillRect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37A3FB9-4494-E149-83AF-351B2BDE2039}"/>
              </a:ext>
            </a:extLst>
          </p:cNvPr>
          <p:cNvSpPr/>
          <p:nvPr/>
        </p:nvSpPr>
        <p:spPr>
          <a:xfrm>
            <a:off x="430305" y="1305375"/>
            <a:ext cx="398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Exploratory Data Analysis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8962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Observation 1 - EDA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88953" y="660756"/>
            <a:ext cx="4045527" cy="4360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plot indicates that over the period, the participation in tu04 has decreased for both men and women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Changes in the </a:t>
            </a: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average number of household children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initially seem to follow the trend in tu04 participation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However the link is fairly weak </a:t>
            </a: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(correlations of 0.65 for Men and 0.49 for Women)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831273" y="5070360"/>
                <a:ext cx="10677236" cy="10589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 one-sided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on a linear model simplification of the </a:t>
                </a:r>
                <a:r>
                  <a:rPr lang="en-GB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generalised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linear model without splines - (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𝑡𝑢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04 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𝑝𝑎𝑟𝑡𝑖𝑐𝑖𝑝𝑎𝑡𝑖𝑜𝑛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~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𝑌𝑒𝑎𝑟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𝑆𝑒𝑥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) - gives a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-value of </a:t>
                </a:r>
                <a:r>
                  <a:rPr lang="en-US" sz="2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5.7e-09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&lt;&lt; 0.05</a:t>
                </a: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3" y="5070360"/>
                <a:ext cx="10677236" cy="1058938"/>
              </a:xfrm>
              <a:prstGeom prst="rect">
                <a:avLst/>
              </a:prstGeom>
              <a:blipFill>
                <a:blip r:embed="rId3"/>
                <a:stretch>
                  <a:fillRect l="-713" t="-7059" b="-1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/>
          <p:cNvSpPr txBox="1">
            <a:spLocks/>
          </p:cNvSpPr>
          <p:nvPr/>
        </p:nvSpPr>
        <p:spPr>
          <a:xfrm>
            <a:off x="7638472" y="2530774"/>
            <a:ext cx="4045528" cy="2490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DB6195-CC46-F940-A629-82ACF86DA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73" y="660756"/>
            <a:ext cx="6657680" cy="409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1 -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39271" y="858368"/>
                <a:ext cx="11313458" cy="15494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Formal one-sided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on linear model built on </a:t>
                </a:r>
                <a: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validation data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gives a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-value of </a:t>
                </a:r>
                <a:r>
                  <a:rPr lang="en-US" sz="2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1.4e-07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&lt;&lt; 0.05</a:t>
                </a: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" y="858368"/>
                <a:ext cx="11313458" cy="1549402"/>
              </a:xfrm>
              <a:prstGeom prst="rect">
                <a:avLst/>
              </a:prstGeom>
              <a:blipFill>
                <a:blip r:embed="rId3"/>
                <a:stretch>
                  <a:fillRect l="-898" t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9271" y="5212977"/>
                <a:ext cx="10952815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Performing a formal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when </a:t>
                </a:r>
                <a: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average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number of household children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is added confirms that this has a significant effect on participation in </a:t>
                </a:r>
                <a: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caring for &amp; helping non-</a:t>
                </a:r>
                <a:r>
                  <a:rPr lang="en-GB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household</a:t>
                </a:r>
                <a: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children.</a:t>
                </a:r>
                <a:b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</a:br>
                <a:endParaRPr lang="en-US" sz="2400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sz="2400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" y="5212977"/>
                <a:ext cx="10952815" cy="2308324"/>
              </a:xfrm>
              <a:prstGeom prst="rect">
                <a:avLst/>
              </a:prstGeom>
              <a:blipFill>
                <a:blip r:embed="rId4"/>
                <a:stretch>
                  <a:fillRect l="-927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ADCA9ED-6980-49F5-9A50-FF9CA888D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71" y="1683946"/>
            <a:ext cx="4886150" cy="34901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E287E1-148A-487D-BBF6-CCA2A3CAC24C}"/>
              </a:ext>
            </a:extLst>
          </p:cNvPr>
          <p:cNvSpPr/>
          <p:nvPr/>
        </p:nvSpPr>
        <p:spPr>
          <a:xfrm>
            <a:off x="5766739" y="2089241"/>
            <a:ext cx="554467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To test the suitability of the model on the validation dataset a residual plot was created</a:t>
            </a:r>
          </a:p>
          <a:p>
            <a:pPr marL="285750" indent="-285750">
              <a:buFont typeface="Arial" charset="0"/>
              <a:buChar char="•"/>
            </a:pPr>
            <a:endParaRPr lang="en-US" sz="20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errors: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Are uncorrelated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Have mostly equal variance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Seem to have mean 0</a:t>
            </a:r>
            <a:b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4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4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22D918-7542-3449-BB40-E399CC1EDE56}"/>
              </a:ext>
            </a:extLst>
          </p:cNvPr>
          <p:cNvSpPr/>
          <p:nvPr/>
        </p:nvSpPr>
        <p:spPr>
          <a:xfrm>
            <a:off x="439271" y="357779"/>
            <a:ext cx="163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1371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2DD0-3D78-4B0C-9E70-E1E4D800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84" y="226586"/>
            <a:ext cx="10515600" cy="687820"/>
          </a:xfrm>
        </p:spPr>
        <p:txBody>
          <a:bodyPr>
            <a:normAutofit/>
          </a:bodyPr>
          <a:lstStyle/>
          <a:p>
            <a:r>
              <a:rPr lang="en-GB" sz="2400" dirty="0"/>
              <a:t>Final Plot Built on all Data Except July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343057-2145-45F6-B4A9-671163EA8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6981" y="923232"/>
            <a:ext cx="9458037" cy="543311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F569D-C8A4-4A63-AEE4-F54DD74E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A4A0099-6667-44AB-82F6-9BADC559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Observation 1 – Final Plot</a:t>
            </a:r>
          </a:p>
        </p:txBody>
      </p:sp>
    </p:spTree>
    <p:extLst>
      <p:ext uri="{BB962C8B-B14F-4D97-AF65-F5344CB8AC3E}">
        <p14:creationId xmlns:p14="http://schemas.microsoft.com/office/powerpoint/2010/main" val="185844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44" y="491156"/>
            <a:ext cx="10940512" cy="1325563"/>
          </a:xfrm>
        </p:spPr>
        <p:txBody>
          <a:bodyPr>
            <a:noAutofit/>
          </a:bodyPr>
          <a:lstStyle/>
          <a:p>
            <a:r>
              <a:rPr lang="en-US" sz="3200" b="1" dirty="0"/>
              <a:t>Observation 2: </a:t>
            </a:r>
            <a:br>
              <a:rPr lang="en-US" sz="3200" b="1" dirty="0"/>
            </a:br>
            <a:r>
              <a:rPr lang="en-US" sz="3200" b="1" dirty="0"/>
              <a:t>How Time Spent on Traditionally Gendered Activities has Changed as Gender Roles have Broken Down?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2 -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556" y="1906780"/>
            <a:ext cx="2933700" cy="1384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0" y="3404876"/>
            <a:ext cx="2946400" cy="16891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98260" y="1906780"/>
            <a:ext cx="788325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Division between genders in terms of societal roles is consistently featured in the news; evident in the “#</a:t>
            </a:r>
            <a:r>
              <a:rPr lang="en-US" sz="2000" dirty="0" err="1">
                <a:latin typeface="Helvetica" pitchFamily="2" charset="0"/>
              </a:rPr>
              <a:t>MeToo</a:t>
            </a:r>
            <a:r>
              <a:rPr lang="en-US" sz="2000" dirty="0">
                <a:latin typeface="Helvetica" pitchFamily="2" charset="0"/>
              </a:rPr>
              <a:t>” movement amongst others</a:t>
            </a:r>
            <a:br>
              <a:rPr lang="en-US" sz="2000" dirty="0">
                <a:latin typeface="Helvetica" pitchFamily="2" charset="0"/>
              </a:rPr>
            </a:br>
            <a:endParaRPr lang="en-US" sz="20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The report aimed to investigate how this division changed over the given period through investigating long-term trends in each of the traditional gender activities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Helvetica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54031" y="4993033"/>
            <a:ext cx="36907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Helvetica" pitchFamily="2" charset="0"/>
              </a:rPr>
              <a:t>Table 2 is a simplified version of Talcott Parsons’ [3] study on gender roles</a:t>
            </a:r>
            <a:br>
              <a:rPr lang="en-US" sz="1400" dirty="0">
                <a:latin typeface="Helvetica" pitchFamily="2" charset="0"/>
              </a:rPr>
            </a:b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Helvetica" pitchFamily="2" charset="0"/>
              </a:rPr>
              <a:t>Table 3 shows how to break down the respondents into different generation groups [4]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Helvetica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88" y="4247771"/>
            <a:ext cx="4114800" cy="21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3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Observation 2 – Validation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1925" y="1457268"/>
            <a:ext cx="10671875" cy="3176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" pitchFamily="2" charset="0"/>
              </a:rPr>
              <a:t>Graph of participations, discuss a bit how we chose what to include and validate, i.e. why house and vehicle maintenance were bad. See next slide and somehow merge that content in</a:t>
            </a:r>
          </a:p>
          <a:p>
            <a:pPr lvl="1"/>
            <a:endParaRPr lang="en-US" sz="2000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761A0E-896B-3745-B32A-571A8F56071D}"/>
              </a:ext>
            </a:extLst>
          </p:cNvPr>
          <p:cNvSpPr/>
          <p:nvPr/>
        </p:nvSpPr>
        <p:spPr>
          <a:xfrm>
            <a:off x="681925" y="615434"/>
            <a:ext cx="398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Exploratory Data Analysis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9171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34" y="1473940"/>
            <a:ext cx="1084106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participation rate was too low to warrant deeper analysis. </a:t>
            </a:r>
          </a:p>
          <a:p>
            <a:r>
              <a:rPr lang="en-US" sz="2000" dirty="0"/>
              <a:t>Whilst the findings represented that there existed a separation in gender, the participation rates of around 3% for both reflected that these were more uncommon activities. </a:t>
            </a:r>
          </a:p>
          <a:p>
            <a:r>
              <a:rPr lang="en-US" sz="2000" dirty="0"/>
              <a:t>It was decided that there was not enough data to reflect the time spent on these activities in a suitable linear model. </a:t>
            </a:r>
          </a:p>
          <a:p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Observation 2 – Validation – Males – House Maintenance and Vehicle Maintenance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2734" y="515907"/>
            <a:ext cx="9173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House Maintenance and Vehicle Maintenance </a:t>
            </a:r>
          </a:p>
        </p:txBody>
      </p:sp>
    </p:spTree>
    <p:extLst>
      <p:ext uri="{BB962C8B-B14F-4D97-AF65-F5344CB8AC3E}">
        <p14:creationId xmlns:p14="http://schemas.microsoft.com/office/powerpoint/2010/main" val="8529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1120</Words>
  <Application>Microsoft Macintosh PowerPoint</Application>
  <PresentationFormat>Widescreen</PresentationFormat>
  <Paragraphs>126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Helvetica</vt:lpstr>
      <vt:lpstr>Office Theme</vt:lpstr>
      <vt:lpstr>How Americans’ Time Use Patterns Have Changed From 2003 to 2017 </vt:lpstr>
      <vt:lpstr>Introduction</vt:lpstr>
      <vt:lpstr>Observation 1:  Participation in Caring for &amp; Helping Non-HH Members </vt:lpstr>
      <vt:lpstr>PowerPoint Presentation</vt:lpstr>
      <vt:lpstr>PowerPoint Presentation</vt:lpstr>
      <vt:lpstr>Final Plot Built on all Data Except July</vt:lpstr>
      <vt:lpstr>Observation 2:  How Time Spent on Traditionally Gendered Activities has Changed as Gender Roles have Broken Down?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of the Data</vt:lpstr>
      <vt:lpstr>References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Americans’ Time-Use Patterns Have Changed From 2003 to 2017 </dc:title>
  <dc:creator>Microsoft Office User</dc:creator>
  <cp:lastModifiedBy>Wilde, Harrison</cp:lastModifiedBy>
  <cp:revision>69</cp:revision>
  <dcterms:created xsi:type="dcterms:W3CDTF">2018-11-28T14:05:58Z</dcterms:created>
  <dcterms:modified xsi:type="dcterms:W3CDTF">2018-12-03T16:34:03Z</dcterms:modified>
</cp:coreProperties>
</file>