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67" r:id="rId5"/>
    <p:sldId id="271" r:id="rId6"/>
    <p:sldId id="274" r:id="rId7"/>
    <p:sldId id="259" r:id="rId8"/>
    <p:sldId id="268" r:id="rId9"/>
    <p:sldId id="262" r:id="rId10"/>
    <p:sldId id="272" r:id="rId11"/>
    <p:sldId id="261" r:id="rId12"/>
    <p:sldId id="263" r:id="rId13"/>
    <p:sldId id="264" r:id="rId14"/>
    <p:sldId id="265" r:id="rId15"/>
    <p:sldId id="260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50000" autoAdjust="0"/>
  </p:normalViewPr>
  <p:slideViewPr>
    <p:cSldViewPr snapToGrid="0" snapToObjects="1">
      <p:cViewPr varScale="1">
        <p:scale>
          <a:sx n="78" d="100"/>
          <a:sy n="78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8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/>
              <a:t> some further exploration, this is arguably uninteresting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81925" y="1457268"/>
                <a:ext cx="10671875" cy="3853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Helvetica" pitchFamily="2" charset="0"/>
                  </a:rPr>
                  <a:t>Males: Working, House Maintenance and Vehicle Maintenance;</a:t>
                </a:r>
              </a:p>
              <a:p>
                <a:r>
                  <a:rPr lang="en-US" sz="2000" dirty="0">
                    <a:latin typeface="Helvetica" pitchFamily="2" charset="0"/>
                  </a:rPr>
                  <a:t>Females: Housework, Cooking and Childcare</a:t>
                </a:r>
              </a:p>
              <a:p>
                <a:r>
                  <a:rPr lang="en-US" sz="2000" dirty="0">
                    <a:latin typeface="Helvetica" pitchFamily="2" charset="0"/>
                  </a:rPr>
                  <a:t>The models shown on the following slides showcase the results of the analysis, plotting all of the data with the exception of July as required. </a:t>
                </a:r>
              </a:p>
              <a:p>
                <a:r>
                  <a:rPr lang="en-US" sz="2000" dirty="0">
                    <a:latin typeface="Helvetica" pitchFamily="2" charset="0"/>
                  </a:rPr>
                  <a:t>Despite using 11 months of the data here, it is critical to reiterate that all of the EDA and validation was carried out on entirely separate 6 month subsets of each year to ensure validity of the conclusions and testing.</a:t>
                </a:r>
              </a:p>
              <a:p>
                <a:r>
                  <a:rPr lang="en-US" sz="2000" dirty="0">
                    <a:latin typeface="Helvetica" pitchFamily="2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</a:t>
                </a:r>
                <a:r>
                  <a:rPr lang="en-US" sz="2000" dirty="0">
                    <a:latin typeface="Helvetica" pitchFamily="2" charset="0"/>
                  </a:rPr>
                  <a:t> were performed on the simple linear model below for each activity, using weighted yearly averages for the data.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𝐺𝑒𝑛𝑑𝑒𝑟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</m:oMath>
                  </m:oMathPara>
                </a14:m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5" y="1457268"/>
                <a:ext cx="10671875" cy="3853286"/>
              </a:xfrm>
              <a:prstGeom prst="rect">
                <a:avLst/>
              </a:prstGeom>
              <a:blipFill>
                <a:blip r:embed="rId3"/>
                <a:stretch>
                  <a:fillRect l="-476" t="-1645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6879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071672"/>
            <a:ext cx="373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57200" y="3836482"/>
                <a:ext cx="10896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The plots show the changes in working patterns between 3 generations. </a:t>
                </a:r>
                <a:r>
                  <a:rPr lang="en-US" sz="2000" b="1" dirty="0">
                    <a:latin typeface="Helvetica" pitchFamily="2" charset="0"/>
                  </a:rPr>
                  <a:t>Perhaps do another plot to show overall, as generations overpower all other effects here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</a:t>
                </a:r>
                <a:r>
                  <a:rPr lang="en-US" sz="2000" dirty="0">
                    <a:latin typeface="Helvetica" pitchFamily="2" charset="0"/>
                  </a:rPr>
                  <a:t> on a population level for this gave a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 of </a:t>
                </a:r>
                <a:r>
                  <a:rPr lang="en-GB" sz="2000" dirty="0"/>
                  <a:t>0.04667 &lt;0.05</a:t>
                </a:r>
                <a:endParaRPr lang="en-US" sz="2000" b="1" dirty="0">
                  <a:latin typeface="Helvetica" pitchFamily="2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000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36482"/>
                <a:ext cx="10896600" cy="1323439"/>
              </a:xfrm>
              <a:prstGeom prst="rect">
                <a:avLst/>
              </a:prstGeom>
              <a:blipFill>
                <a:blip r:embed="rId3"/>
                <a:stretch>
                  <a:fillRect l="-466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12735" y="3823559"/>
                <a:ext cx="1084106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Except for </a:t>
                </a:r>
                <a:r>
                  <a:rPr lang="en-US" sz="2000" i="1" dirty="0">
                    <a:latin typeface="Helvetica" pitchFamily="2" charset="0"/>
                  </a:rPr>
                  <a:t>Millennials</a:t>
                </a:r>
                <a:r>
                  <a:rPr lang="en-US" sz="2000" dirty="0">
                    <a:latin typeface="Helvetica" pitchFamily="2" charset="0"/>
                  </a:rPr>
                  <a:t>, all generations have the decrease in time spent on housework. But the decrease for women is sharper than any </a:t>
                </a:r>
                <a:r>
                  <a:rPr lang="en-US" sz="2000" i="1" dirty="0">
                    <a:latin typeface="Helvetica" pitchFamily="2" charset="0"/>
                  </a:rPr>
                  <a:t>increase</a:t>
                </a:r>
                <a:r>
                  <a:rPr lang="en-US" sz="2000" dirty="0">
                    <a:latin typeface="Helvetica" pitchFamily="2" charset="0"/>
                  </a:rPr>
                  <a:t> for men, which is clear through observation of </a:t>
                </a:r>
                <a:r>
                  <a:rPr lang="en-US" sz="2000" i="1" dirty="0">
                    <a:latin typeface="Helvetica" pitchFamily="2" charset="0"/>
                  </a:rPr>
                  <a:t>Generation X</a:t>
                </a:r>
                <a:r>
                  <a:rPr lang="en-US" sz="2000" dirty="0">
                    <a:latin typeface="Helvetica" pitchFamily="2" charset="0"/>
                  </a:rPr>
                  <a:t>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On the other hand, the gap seems to have increased slightly for </a:t>
                </a:r>
                <a:r>
                  <a:rPr lang="en-US" sz="2000" i="1" dirty="0">
                    <a:latin typeface="Helvetica" pitchFamily="2" charset="0"/>
                  </a:rPr>
                  <a:t>Millennials </a:t>
                </a:r>
                <a:r>
                  <a:rPr lang="en-US" sz="2000" dirty="0">
                    <a:latin typeface="Helvetica" pitchFamily="2" charset="0"/>
                  </a:rPr>
                  <a:t>- both sexes are increasing the amount of time spent on housework, confounding effect of increased time due to age / moving out.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Notably, </a:t>
                </a:r>
                <a:r>
                  <a:rPr lang="en-US" sz="2000" i="1" dirty="0">
                    <a:latin typeface="Helvetica" pitchFamily="2" charset="0"/>
                  </a:rPr>
                  <a:t>Millennials </a:t>
                </a:r>
                <a:r>
                  <a:rPr lang="en-US" sz="2000" dirty="0">
                    <a:latin typeface="Helvetica" pitchFamily="2" charset="0"/>
                  </a:rPr>
                  <a:t>also spend less time doing housework than the others.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</a:t>
                </a:r>
                <a:r>
                  <a:rPr lang="en-US" sz="2000" dirty="0">
                    <a:latin typeface="Helvetica" pitchFamily="2" charset="0"/>
                  </a:rPr>
                  <a:t> on a population level for this gave a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 of </a:t>
                </a:r>
                <a:r>
                  <a:rPr lang="en-GB" sz="2000" dirty="0"/>
                  <a:t>6.756e-05 &lt;&lt;0.05. 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35" y="3823559"/>
                <a:ext cx="10841065" cy="2616101"/>
              </a:xfrm>
              <a:prstGeom prst="rect">
                <a:avLst/>
              </a:prstGeom>
              <a:blipFill>
                <a:blip r:embed="rId3"/>
                <a:stretch>
                  <a:fillRect l="-351" t="-966" r="-819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Cooking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66749" y="4130880"/>
                <a:ext cx="108585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  <a:cs typeface="Levenim MT" panose="020F0502020204030204" pitchFamily="34" charset="0"/>
                  </a:rPr>
                  <a:t>Both genders from all the generations other than the </a:t>
                </a:r>
                <a:r>
                  <a:rPr lang="en-US" sz="2000" i="1" dirty="0">
                    <a:latin typeface="Helvetica" pitchFamily="2" charset="0"/>
                    <a:cs typeface="Levenim MT" panose="020F0502020204030204" pitchFamily="34" charset="0"/>
                  </a:rPr>
                  <a:t>Silent Generation </a:t>
                </a:r>
                <a:r>
                  <a:rPr lang="en-US" sz="2000" dirty="0">
                    <a:latin typeface="Helvetica" pitchFamily="2" charset="0"/>
                    <a:cs typeface="Levenim MT" panose="020F0502020204030204" pitchFamily="34" charset="0"/>
                  </a:rPr>
                  <a:t>are actually spending more time than previously on food preparation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  <a:cs typeface="Levenim MT" panose="020F0502020204030204" pitchFamily="34" charset="0"/>
                  </a:rPr>
                  <a:t>For men, there is a sharper increase than in time spent by women which is evidence of erosion in this particular gender stereotype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  <a:cs typeface="Levenim MT" panose="020F0502020204030204" pitchFamily="34" charset="0"/>
                  </a:rPr>
                  <a:t>Notably, </a:t>
                </a:r>
                <a:r>
                  <a:rPr lang="en-US" sz="2000" i="1" dirty="0">
                    <a:latin typeface="Helvetica" pitchFamily="2" charset="0"/>
                    <a:cs typeface="Levenim MT" panose="020F0502020204030204" pitchFamily="34" charset="0"/>
                  </a:rPr>
                  <a:t>Millennials </a:t>
                </a:r>
                <a:r>
                  <a:rPr lang="en-US" sz="2000" dirty="0">
                    <a:latin typeface="Helvetica" pitchFamily="2" charset="0"/>
                    <a:cs typeface="Levenim MT" panose="020F0502020204030204" pitchFamily="34" charset="0"/>
                  </a:rPr>
                  <a:t>spend more and more time on cooking and the nearly same increasing rate of both gender leads to the small gap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</a:t>
                </a:r>
                <a:r>
                  <a:rPr lang="en-US" sz="2000" dirty="0">
                    <a:latin typeface="Helvetica" pitchFamily="2" charset="0"/>
                  </a:rPr>
                  <a:t> on a population level for this gave a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 of </a:t>
                </a:r>
                <a:r>
                  <a:rPr lang="en-GB" sz="2000" dirty="0"/>
                  <a:t>0.00538&lt;&lt;0.05. </a:t>
                </a:r>
                <a:endParaRPr lang="en-US" sz="2000" dirty="0">
                  <a:latin typeface="Helvetica" pitchFamily="2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endParaRPr lang="en-US" sz="2000" dirty="0">
                  <a:latin typeface="Helvetica" pitchFamily="2" charset="0"/>
                  <a:cs typeface="Levenim MT" panose="020F0502020204030204" pitchFamily="34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endParaRPr lang="en-US" sz="2000" dirty="0">
                  <a:latin typeface="Helvetica" pitchFamily="2" charset="0"/>
                  <a:cs typeface="Levenim MT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4130880"/>
                <a:ext cx="10858500" cy="2862322"/>
              </a:xfrm>
              <a:prstGeom prst="rect">
                <a:avLst/>
              </a:prstGeom>
              <a:blipFill>
                <a:blip r:embed="rId2"/>
                <a:stretch>
                  <a:fillRect l="-350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itchFamily="2" charset="0"/>
              </a:rPr>
              <a:t>Observation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2" charset="0"/>
              </a:rPr>
              <a:t>Validation – Childcare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85583" y="3855386"/>
                <a:ext cx="10568217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Note that the drop off for women is sharper than it is for men, leading to a convergence in the weighted means for both.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</a:t>
                </a:r>
                <a:r>
                  <a:rPr lang="en-US" sz="2000" dirty="0">
                    <a:latin typeface="Helvetica" pitchFamily="2" charset="0"/>
                  </a:rPr>
                  <a:t> on a population level for this gave a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 of </a:t>
                </a:r>
                <a:r>
                  <a:rPr lang="en-GB" sz="2000" dirty="0"/>
                  <a:t>0.0372 &lt;0.05. </a:t>
                </a:r>
                <a:endParaRPr lang="en-US" sz="2000" dirty="0">
                  <a:latin typeface="Helvetica" pitchFamily="2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endParaRPr lang="en-US" sz="2000" dirty="0">
                  <a:latin typeface="Helvetica" pitchFamily="2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83" y="3855386"/>
                <a:ext cx="10568217" cy="1631216"/>
              </a:xfrm>
              <a:prstGeom prst="rect">
                <a:avLst/>
              </a:prstGeom>
              <a:blipFill>
                <a:blip r:embed="rId2"/>
                <a:stretch>
                  <a:fillRect l="-480" t="-2326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393868"/>
            <a:ext cx="35070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Similarly to </a:t>
            </a:r>
            <a:r>
              <a:rPr lang="en-US" sz="1600" b="1" dirty="0">
                <a:latin typeface="Helvetica" pitchFamily="2" charset="0"/>
              </a:rPr>
              <a:t>Working</a:t>
            </a:r>
            <a:r>
              <a:rPr lang="en-US" sz="1600" dirty="0">
                <a:latin typeface="Helvetica" pitchFamily="2" charset="0"/>
              </a:rPr>
              <a:t>, the </a:t>
            </a:r>
            <a:r>
              <a:rPr lang="en-US" sz="1600" i="1" dirty="0">
                <a:latin typeface="Helvetica" pitchFamily="2" charset="0"/>
              </a:rPr>
              <a:t>Silent Generation </a:t>
            </a:r>
            <a:r>
              <a:rPr lang="en-US" sz="1600" dirty="0">
                <a:latin typeface="Helvetica" pitchFamily="2" charset="0"/>
              </a:rPr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latin typeface="Helvetica" pitchFamily="2" charset="0"/>
              </a:rPr>
              <a:t>[1] “ATUS datasets.”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/datafiles_0317.htm.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[2] Bureau of Labor Statistics, “The </a:t>
            </a:r>
            <a:r>
              <a:rPr lang="en-US" err="1">
                <a:latin typeface="Helvetica" pitchFamily="2" charset="0"/>
              </a:rPr>
              <a:t>american</a:t>
            </a:r>
            <a:r>
              <a:rPr lang="en-US">
                <a:latin typeface="Helvetica" pitchFamily="2" charset="0"/>
              </a:rPr>
              <a:t> time use survey.” https://</a:t>
            </a:r>
            <a:r>
              <a:rPr lang="en-US" err="1">
                <a:latin typeface="Helvetica" pitchFamily="2" charset="0"/>
              </a:rPr>
              <a:t>www.bls.gov</a:t>
            </a:r>
            <a:r>
              <a:rPr lang="en-US">
                <a:latin typeface="Helvetica" pitchFamily="2" charset="0"/>
              </a:rPr>
              <a:t>/</a:t>
            </a:r>
            <a:r>
              <a:rPr lang="en-US" err="1">
                <a:latin typeface="Helvetica" pitchFamily="2" charset="0"/>
              </a:rPr>
              <a:t>tus</a:t>
            </a:r>
            <a:r>
              <a:rPr lang="en-US">
                <a:latin typeface="Helvetica" pitchFamily="2" charset="0"/>
              </a:rPr>
              <a:t>/, 2017.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>
                <a:latin typeface="Helvetica" pitchFamily="2" charset="0"/>
              </a:rPr>
              <a:t>American Sociological Review</a:t>
            </a:r>
            <a:r>
              <a:rPr lang="en-US">
                <a:latin typeface="Helvetica" pitchFamily="2" charset="0"/>
              </a:rPr>
              <a:t>, vol. 7, no. 5, pp. 604–616, 1942 [Online]. Available: http://</a:t>
            </a:r>
            <a:r>
              <a:rPr lang="en-US" err="1">
                <a:latin typeface="Helvetica" pitchFamily="2" charset="0"/>
              </a:rPr>
              <a:t>www.jstor.org</a:t>
            </a:r>
            <a:r>
              <a:rPr lang="en-US">
                <a:latin typeface="Helvetica" pitchFamily="2" charset="0"/>
              </a:rPr>
              <a:t>/stable/2085686</a:t>
            </a:r>
            <a:br>
              <a:rPr lang="en-US">
                <a:latin typeface="Helvetica" pitchFamily="2" charset="0"/>
              </a:rPr>
            </a:br>
            <a:endParaRPr lang="en-US">
              <a:latin typeface="Helvetica" pitchFamily="2" charset="0"/>
            </a:endParaRPr>
          </a:p>
          <a:p>
            <a:pPr marL="0" indent="0">
              <a:buNone/>
            </a:pPr>
            <a:r>
              <a:rPr lang="en-US">
                <a:latin typeface="Helvetica" pitchFamily="2" charset="0"/>
              </a:rPr>
              <a:t>[4] “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 projected to overtake baby boomers as </a:t>
            </a:r>
            <a:r>
              <a:rPr lang="en-US" err="1">
                <a:latin typeface="Helvetica" pitchFamily="2" charset="0"/>
              </a:rPr>
              <a:t>america’s</a:t>
            </a:r>
            <a:r>
              <a:rPr lang="en-US">
                <a:latin typeface="Helvetica" pitchFamily="2" charset="0"/>
              </a:rPr>
              <a:t> largest generation.” http://www. </a:t>
            </a:r>
            <a:r>
              <a:rPr lang="en-US" err="1">
                <a:latin typeface="Helvetica" pitchFamily="2" charset="0"/>
              </a:rPr>
              <a:t>pewresearch.org</a:t>
            </a:r>
            <a:r>
              <a:rPr lang="en-US">
                <a:latin typeface="Helvetica" pitchFamily="2" charset="0"/>
              </a:rPr>
              <a:t>/fact-tank/2018/03/01/</a:t>
            </a:r>
            <a:r>
              <a:rPr lang="en-US" err="1">
                <a:latin typeface="Helvetica" pitchFamily="2" charset="0"/>
              </a:rPr>
              <a:t>millennials</a:t>
            </a:r>
            <a:r>
              <a:rPr lang="en-US">
                <a:latin typeface="Helvetica" pitchFamily="2" charset="0"/>
              </a:rPr>
              <a:t>-overtake-baby-boomers/.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22169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371601"/>
            <a:ext cx="10977283" cy="229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ATUS dataset [1] used is based on research carried out as part of the American Time Use Survey [2] from 2003 to 2017, containing time use data for 431 different activities grouped into 17 over-arching categories.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Aim</a:t>
            </a:r>
            <a:r>
              <a:rPr lang="en-GB" sz="2400" b="1" dirty="0"/>
              <a:t>:</a:t>
            </a:r>
            <a:r>
              <a:rPr lang="en-GB" sz="2400" dirty="0"/>
              <a:t> Hypothesise</a:t>
            </a:r>
            <a:r>
              <a:rPr lang="en-US" sz="2400" dirty="0"/>
              <a:t>, validate and present long-term trends based on the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659399"/>
            <a:ext cx="10977283" cy="76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6" y="3578371"/>
            <a:ext cx="10977283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Approach: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EDA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Exploring data from even months as training data (July excluded and used for validation);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Validation using left out “unseen” data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Formal hypothesis tests on the initial beliefs from the EDA using the odd months (and July) as the validation data;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4086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6"/>
            <a:ext cx="10923493" cy="92355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1828185"/>
            <a:ext cx="11313458" cy="923555"/>
          </a:xfrm>
        </p:spPr>
        <p:txBody>
          <a:bodyPr/>
          <a:lstStyle/>
          <a:p>
            <a:pPr lvl="1"/>
            <a:r>
              <a:rPr lang="en-US" sz="20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289963"/>
            <a:ext cx="7611313" cy="12587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2997223" y="2632513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 2005,  …, 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 2005,  …,  2017)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5" y="3759562"/>
                <a:ext cx="10923494" cy="2767823"/>
              </a:xfrm>
              <a:prstGeom prst="rect">
                <a:avLst/>
              </a:prstGeom>
              <a:blipFill>
                <a:blip r:embed="rId4"/>
                <a:stretch>
                  <a:fillRect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37A3FB9-4494-E149-83AF-351B2BDE2039}"/>
              </a:ext>
            </a:extLst>
          </p:cNvPr>
          <p:cNvSpPr/>
          <p:nvPr/>
        </p:nvSpPr>
        <p:spPr>
          <a:xfrm>
            <a:off x="430305" y="1305375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Observation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88953" y="660756"/>
            <a:ext cx="4045527" cy="4360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GB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generalised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linear model without splines -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-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070360"/>
                <a:ext cx="10677236" cy="1058938"/>
              </a:xfrm>
              <a:prstGeom prst="rect">
                <a:avLst/>
              </a:prstGeom>
              <a:blipFill>
                <a:blip r:embed="rId3"/>
                <a:stretch>
                  <a:fillRect l="-713" t="-7059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530774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B6195-CC46-F940-A629-82ACF86D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660756"/>
            <a:ext cx="6657680" cy="40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858368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89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GB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household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children.</a:t>
                </a:r>
                <a:b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  <a:blipFill>
                <a:blip r:embed="rId4"/>
                <a:stretch>
                  <a:fillRect l="-92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71" y="1683946"/>
            <a:ext cx="4886150" cy="349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E287E1-148A-487D-BBF6-CCA2A3CAC24C}"/>
              </a:ext>
            </a:extLst>
          </p:cNvPr>
          <p:cNvSpPr/>
          <p:nvPr/>
        </p:nvSpPr>
        <p:spPr>
          <a:xfrm>
            <a:off x="5766739" y="2089241"/>
            <a:ext cx="55446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test the suitability of the model on the validation dataset a residual plot was created</a:t>
            </a: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Are uncorrelated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Have mostly equal variance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Seem to have mean 0</a:t>
            </a:r>
            <a:b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2D918-7542-3449-BB40-E399CC1EDE56}"/>
              </a:ext>
            </a:extLst>
          </p:cNvPr>
          <p:cNvSpPr/>
          <p:nvPr/>
        </p:nvSpPr>
        <p:spPr>
          <a:xfrm>
            <a:off x="439271" y="357779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2DD0-3D78-4B0C-9E70-E1E4D80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4" y="226586"/>
            <a:ext cx="10515600" cy="687820"/>
          </a:xfrm>
        </p:spPr>
        <p:txBody>
          <a:bodyPr>
            <a:normAutofit/>
          </a:bodyPr>
          <a:lstStyle/>
          <a:p>
            <a:r>
              <a:rPr lang="en-GB" sz="2400" dirty="0"/>
              <a:t>Final Plot Built on all Data Except July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43057-2145-45F6-B4A9-671163EA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981" y="923232"/>
            <a:ext cx="9458037" cy="54331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569D-C8A4-4A63-AEE4-F54DD74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4A0099-6667-44AB-82F6-9BADC55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Observation 1 – Final Plot</a:t>
            </a:r>
          </a:p>
        </p:txBody>
      </p:sp>
    </p:spTree>
    <p:extLst>
      <p:ext uri="{BB962C8B-B14F-4D97-AF65-F5344CB8AC3E}">
        <p14:creationId xmlns:p14="http://schemas.microsoft.com/office/powerpoint/2010/main" val="18584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8260" y="1906780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88" y="4247771"/>
            <a:ext cx="4114800" cy="21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EDA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81925" y="1457268"/>
                <a:ext cx="10671875" cy="3724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Helvetica" pitchFamily="2" charset="0"/>
                  </a:rPr>
                  <a:t>The first stage of the analysis looked at participation rates at a total population level for the different activities to check they were popular enough for comparison</a:t>
                </a:r>
              </a:p>
              <a:p>
                <a:r>
                  <a:rPr lang="en-US" sz="2000" dirty="0">
                    <a:latin typeface="Helvetica" pitchFamily="2" charset="0"/>
                  </a:rPr>
                  <a:t>Following this initial check, general linear models were developed for all suitable activities and different parameters were checked including: </a:t>
                </a:r>
              </a:p>
              <a:p>
                <a:pPr lvl="1"/>
                <a:r>
                  <a:rPr lang="en-US" sz="1600" dirty="0">
                    <a:latin typeface="Helvetica" pitchFamily="2" charset="0"/>
                  </a:rPr>
                  <a:t>Sex</a:t>
                </a:r>
              </a:p>
              <a:p>
                <a:pPr lvl="1"/>
                <a:r>
                  <a:rPr lang="en-US" sz="1600" dirty="0">
                    <a:latin typeface="Helvetica" pitchFamily="2" charset="0"/>
                  </a:rPr>
                  <a:t>Year</a:t>
                </a:r>
              </a:p>
              <a:p>
                <a:pPr lvl="1"/>
                <a:r>
                  <a:rPr lang="en-US" sz="1600" dirty="0">
                    <a:latin typeface="Helvetica" pitchFamily="2" charset="0"/>
                  </a:rPr>
                  <a:t>Generation</a:t>
                </a:r>
              </a:p>
              <a:p>
                <a:pPr lvl="1"/>
                <a:r>
                  <a:rPr lang="en-US" sz="1600" dirty="0">
                    <a:latin typeface="Helvetica" pitchFamily="2" charset="0"/>
                  </a:rPr>
                  <a:t>Region</a:t>
                </a:r>
              </a:p>
              <a:p>
                <a:r>
                  <a:rPr lang="en-US" sz="2000" dirty="0">
                    <a:latin typeface="Helvetica" pitchFamily="2" charset="0"/>
                  </a:rPr>
                  <a:t>After performing formal F-tests, the following model was settled upon for all activities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𝐴𝑐𝑡𝑖𝑣𝑖𝑡𝑦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=2003,  2005,  …,  2017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𝐺𝑒𝑛𝑒𝑟𝑎𝑡𝑖𝑜𝑛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𝐺𝑒𝑛𝑒𝑟𝑎𝑡𝑖𝑜𝑛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=2003,  2005,  …,  2017</m:t>
                        </m:r>
                      </m:e>
                    </m:d>
                  </m:oMath>
                </a14:m>
                <a:endParaRPr lang="en-GB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Helvetica" pitchFamily="2" charset="0"/>
                </a:endParaRPr>
              </a:p>
              <a:p>
                <a:pPr marL="0" indent="0">
                  <a:buNone/>
                </a:pPr>
                <a:endParaRPr lang="en-US" sz="100" dirty="0">
                  <a:latin typeface="Helvetica" pitchFamily="2" charset="0"/>
                </a:endParaRPr>
              </a:p>
              <a:p>
                <a:pPr lvl="1"/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5" y="1457268"/>
                <a:ext cx="10671875" cy="3724332"/>
              </a:xfrm>
              <a:prstGeom prst="rect">
                <a:avLst/>
              </a:prstGeom>
              <a:blipFill>
                <a:blip r:embed="rId3"/>
                <a:stretch>
                  <a:fillRect l="-476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participation rate was too low to warrant deeper analysis. </a:t>
            </a:r>
          </a:p>
          <a:p>
            <a:r>
              <a:rPr lang="en-US" sz="20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000" dirty="0"/>
              <a:t>It was decided that there was not enough data to reflect the time spent on these activities in a suitable linear model. 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EDA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4" y="515907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94FCBB-E220-244C-AA23-D75B4015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65" y="3170913"/>
            <a:ext cx="4844434" cy="319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24B88-6346-9E48-8F54-C208900FB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79" y="3170912"/>
            <a:ext cx="4862885" cy="31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1269</Words>
  <Application>Microsoft Macintosh PowerPoint</Application>
  <PresentationFormat>Widescreen</PresentationFormat>
  <Paragraphs>140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Levenim MT</vt:lpstr>
      <vt:lpstr>Office Theme</vt:lpstr>
      <vt:lpstr>How Americans’ Time Use Patterns Have Changed From 2003 to 2017 </vt:lpstr>
      <vt:lpstr>Introduction</vt:lpstr>
      <vt:lpstr>Observation 1:  Participation in Caring for &amp; Helping Non-HH Members </vt:lpstr>
      <vt:lpstr>PowerPoint Presentation</vt:lpstr>
      <vt:lpstr>PowerPoint Presentation</vt:lpstr>
      <vt:lpstr>Final Plot Built on all Data Except July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References</vt:lpstr>
      <vt:lpstr>Any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Kakoullis, Chris</cp:lastModifiedBy>
  <cp:revision>76</cp:revision>
  <cp:lastPrinted>2018-12-03T19:13:52Z</cp:lastPrinted>
  <dcterms:created xsi:type="dcterms:W3CDTF">2018-11-28T14:05:58Z</dcterms:created>
  <dcterms:modified xsi:type="dcterms:W3CDTF">2018-12-03T23:14:35Z</dcterms:modified>
</cp:coreProperties>
</file>