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7"/>
  </p:notesMasterIdLst>
  <p:handoutMasterIdLst>
    <p:handoutMasterId r:id="rId18"/>
  </p:handoutMasterIdLst>
  <p:sldIdLst>
    <p:sldId id="256" r:id="rId2"/>
    <p:sldId id="257" r:id="rId3"/>
    <p:sldId id="270" r:id="rId4"/>
    <p:sldId id="267" r:id="rId5"/>
    <p:sldId id="271" r:id="rId6"/>
    <p:sldId id="259" r:id="rId7"/>
    <p:sldId id="268" r:id="rId8"/>
    <p:sldId id="261" r:id="rId9"/>
    <p:sldId id="262" r:id="rId10"/>
    <p:sldId id="263" r:id="rId11"/>
    <p:sldId id="264" r:id="rId12"/>
    <p:sldId id="265" r:id="rId13"/>
    <p:sldId id="260" r:id="rId14"/>
    <p:sldId id="266"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80"/>
    <p:restoredTop sz="95179"/>
  </p:normalViewPr>
  <p:slideViewPr>
    <p:cSldViewPr snapToGrid="0" snapToObjects="1">
      <p:cViewPr>
        <p:scale>
          <a:sx n="77" d="100"/>
          <a:sy n="77" d="100"/>
        </p:scale>
        <p:origin x="3244" y="18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9A1281-EC3D-BB43-AA96-913FD7E8EC86}" type="datetimeFigureOut">
              <a:rPr lang="en-US" smtClean="0"/>
              <a:t>12/1/2018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255108-FF22-2B44-B344-2F94F38AB2E3}" type="slidenum">
              <a:rPr lang="en-US" smtClean="0"/>
              <a:t>‹#›</a:t>
            </a:fld>
            <a:endParaRPr lang="en-US"/>
          </a:p>
        </p:txBody>
      </p:sp>
    </p:spTree>
    <p:extLst>
      <p:ext uri="{BB962C8B-B14F-4D97-AF65-F5344CB8AC3E}">
        <p14:creationId xmlns:p14="http://schemas.microsoft.com/office/powerpoint/2010/main" val="1219407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BEB3F-2971-1B46-8386-06C38AC41BFA}" type="datetimeFigureOut">
              <a:rPr lang="en-US" smtClean="0"/>
              <a:t>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6E51E-8BFE-ED48-BDEE-3A04CC6C7478}" type="slidenum">
              <a:rPr lang="en-US" smtClean="0"/>
              <a:t>‹#›</a:t>
            </a:fld>
            <a:endParaRPr lang="en-US"/>
          </a:p>
        </p:txBody>
      </p:sp>
    </p:spTree>
    <p:extLst>
      <p:ext uri="{BB962C8B-B14F-4D97-AF65-F5344CB8AC3E}">
        <p14:creationId xmlns:p14="http://schemas.microsoft.com/office/powerpoint/2010/main" val="20448977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6E51E-8BFE-ED48-BDEE-3A04CC6C7478}" type="slidenum">
              <a:rPr lang="en-US" smtClean="0"/>
              <a:t>2</a:t>
            </a:fld>
            <a:endParaRPr lang="en-US"/>
          </a:p>
        </p:txBody>
      </p:sp>
    </p:spTree>
    <p:extLst>
      <p:ext uri="{BB962C8B-B14F-4D97-AF65-F5344CB8AC3E}">
        <p14:creationId xmlns:p14="http://schemas.microsoft.com/office/powerpoint/2010/main" val="1328104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6E51E-8BFE-ED48-BDEE-3A04CC6C7478}" type="slidenum">
              <a:rPr lang="en-US" smtClean="0"/>
              <a:t>3</a:t>
            </a:fld>
            <a:endParaRPr lang="en-US"/>
          </a:p>
        </p:txBody>
      </p:sp>
    </p:spTree>
    <p:extLst>
      <p:ext uri="{BB962C8B-B14F-4D97-AF65-F5344CB8AC3E}">
        <p14:creationId xmlns:p14="http://schemas.microsoft.com/office/powerpoint/2010/main" val="1226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6E51E-8BFE-ED48-BDEE-3A04CC6C7478}" type="slidenum">
              <a:rPr lang="en-US" smtClean="0"/>
              <a:t>4</a:t>
            </a:fld>
            <a:endParaRPr lang="en-US"/>
          </a:p>
        </p:txBody>
      </p:sp>
    </p:spTree>
    <p:extLst>
      <p:ext uri="{BB962C8B-B14F-4D97-AF65-F5344CB8AC3E}">
        <p14:creationId xmlns:p14="http://schemas.microsoft.com/office/powerpoint/2010/main" val="1841585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E6E51E-8BFE-ED48-BDEE-3A04CC6C7478}" type="slidenum">
              <a:rPr lang="en-US" smtClean="0"/>
              <a:t>5</a:t>
            </a:fld>
            <a:endParaRPr lang="en-US"/>
          </a:p>
        </p:txBody>
      </p:sp>
    </p:spTree>
    <p:extLst>
      <p:ext uri="{BB962C8B-B14F-4D97-AF65-F5344CB8AC3E}">
        <p14:creationId xmlns:p14="http://schemas.microsoft.com/office/powerpoint/2010/main" val="1395405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6E51E-8BFE-ED48-BDEE-3A04CC6C7478}" type="slidenum">
              <a:rPr lang="en-US" smtClean="0"/>
              <a:t>6</a:t>
            </a:fld>
            <a:endParaRPr lang="en-US"/>
          </a:p>
        </p:txBody>
      </p:sp>
    </p:spTree>
    <p:extLst>
      <p:ext uri="{BB962C8B-B14F-4D97-AF65-F5344CB8AC3E}">
        <p14:creationId xmlns:p14="http://schemas.microsoft.com/office/powerpoint/2010/main" val="196751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E6E51E-8BFE-ED48-BDEE-3A04CC6C7478}" type="slidenum">
              <a:rPr lang="en-US" smtClean="0"/>
              <a:t>7</a:t>
            </a:fld>
            <a:endParaRPr lang="en-US"/>
          </a:p>
        </p:txBody>
      </p:sp>
    </p:spTree>
    <p:extLst>
      <p:ext uri="{BB962C8B-B14F-4D97-AF65-F5344CB8AC3E}">
        <p14:creationId xmlns:p14="http://schemas.microsoft.com/office/powerpoint/2010/main" val="188765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E6E51E-8BFE-ED48-BDEE-3A04CC6C7478}" type="slidenum">
              <a:rPr lang="en-US" smtClean="0"/>
              <a:t>9</a:t>
            </a:fld>
            <a:endParaRPr lang="en-US"/>
          </a:p>
        </p:txBody>
      </p:sp>
    </p:spTree>
    <p:extLst>
      <p:ext uri="{BB962C8B-B14F-4D97-AF65-F5344CB8AC3E}">
        <p14:creationId xmlns:p14="http://schemas.microsoft.com/office/powerpoint/2010/main" val="1151978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E6E51E-8BFE-ED48-BDEE-3A04CC6C7478}" type="slidenum">
              <a:rPr lang="en-US" smtClean="0"/>
              <a:t>13</a:t>
            </a:fld>
            <a:endParaRPr lang="en-US"/>
          </a:p>
        </p:txBody>
      </p:sp>
    </p:spTree>
    <p:extLst>
      <p:ext uri="{BB962C8B-B14F-4D97-AF65-F5344CB8AC3E}">
        <p14:creationId xmlns:p14="http://schemas.microsoft.com/office/powerpoint/2010/main" val="1780172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722AF1-712D-BC47-88AB-F9A88AFA6E83}" type="datetime1">
              <a:rPr lang="en-GB" smtClean="0"/>
              <a:t>01/12/2018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6548-949F-BF45-9AAC-1ABF92E0F60B}" type="slidenum">
              <a:rPr lang="en-US" smtClean="0"/>
              <a:t>‹#›</a:t>
            </a:fld>
            <a:endParaRPr lang="en-US"/>
          </a:p>
        </p:txBody>
      </p:sp>
    </p:spTree>
    <p:extLst>
      <p:ext uri="{BB962C8B-B14F-4D97-AF65-F5344CB8AC3E}">
        <p14:creationId xmlns:p14="http://schemas.microsoft.com/office/powerpoint/2010/main" val="157227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B9731-FEE3-DD4E-A491-C3EB5B171E67}" type="datetime1">
              <a:rPr lang="en-GB" smtClean="0"/>
              <a:t>01/12/2018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6548-949F-BF45-9AAC-1ABF92E0F60B}" type="slidenum">
              <a:rPr lang="en-US" smtClean="0"/>
              <a:t>‹#›</a:t>
            </a:fld>
            <a:endParaRPr lang="en-US"/>
          </a:p>
        </p:txBody>
      </p:sp>
    </p:spTree>
    <p:extLst>
      <p:ext uri="{BB962C8B-B14F-4D97-AF65-F5344CB8AC3E}">
        <p14:creationId xmlns:p14="http://schemas.microsoft.com/office/powerpoint/2010/main" val="378409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5459C-06BA-9A49-B5CD-0A1611FD77FA}" type="datetime1">
              <a:rPr lang="en-GB" smtClean="0"/>
              <a:t>01/12/2018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6548-949F-BF45-9AAC-1ABF92E0F60B}" type="slidenum">
              <a:rPr lang="en-US" smtClean="0"/>
              <a:t>‹#›</a:t>
            </a:fld>
            <a:endParaRPr lang="en-US"/>
          </a:p>
        </p:txBody>
      </p:sp>
    </p:spTree>
    <p:extLst>
      <p:ext uri="{BB962C8B-B14F-4D97-AF65-F5344CB8AC3E}">
        <p14:creationId xmlns:p14="http://schemas.microsoft.com/office/powerpoint/2010/main" val="515530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376C4-0EAD-8843-8320-8987177C171C}" type="datetime1">
              <a:rPr lang="en-GB" smtClean="0"/>
              <a:t>01/12/2018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6548-949F-BF45-9AAC-1ABF92E0F60B}" type="slidenum">
              <a:rPr lang="en-US" smtClean="0"/>
              <a:t>‹#›</a:t>
            </a:fld>
            <a:endParaRPr lang="en-US"/>
          </a:p>
        </p:txBody>
      </p:sp>
    </p:spTree>
    <p:extLst>
      <p:ext uri="{BB962C8B-B14F-4D97-AF65-F5344CB8AC3E}">
        <p14:creationId xmlns:p14="http://schemas.microsoft.com/office/powerpoint/2010/main" val="26945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22539-4E82-9E44-885A-4501528069A1}" type="datetime1">
              <a:rPr lang="en-GB" smtClean="0"/>
              <a:t>01/12/2018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6548-949F-BF45-9AAC-1ABF92E0F60B}" type="slidenum">
              <a:rPr lang="en-US" smtClean="0"/>
              <a:t>‹#›</a:t>
            </a:fld>
            <a:endParaRPr lang="en-US"/>
          </a:p>
        </p:txBody>
      </p:sp>
    </p:spTree>
    <p:extLst>
      <p:ext uri="{BB962C8B-B14F-4D97-AF65-F5344CB8AC3E}">
        <p14:creationId xmlns:p14="http://schemas.microsoft.com/office/powerpoint/2010/main" val="170396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D4997D-1E74-514B-A123-F3BBD7E0FAAC}" type="datetime1">
              <a:rPr lang="en-GB" smtClean="0"/>
              <a:t>01/12/2018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26548-949F-BF45-9AAC-1ABF92E0F60B}" type="slidenum">
              <a:rPr lang="en-US" smtClean="0"/>
              <a:t>‹#›</a:t>
            </a:fld>
            <a:endParaRPr lang="en-US"/>
          </a:p>
        </p:txBody>
      </p:sp>
    </p:spTree>
    <p:extLst>
      <p:ext uri="{BB962C8B-B14F-4D97-AF65-F5344CB8AC3E}">
        <p14:creationId xmlns:p14="http://schemas.microsoft.com/office/powerpoint/2010/main" val="35240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DA2C0C-9638-C64C-A1E8-32CCEEE1076D}" type="datetime1">
              <a:rPr lang="en-GB" smtClean="0"/>
              <a:t>01/12/2018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C26548-949F-BF45-9AAC-1ABF92E0F60B}" type="slidenum">
              <a:rPr lang="en-US" smtClean="0"/>
              <a:t>‹#›</a:t>
            </a:fld>
            <a:endParaRPr lang="en-US"/>
          </a:p>
        </p:txBody>
      </p:sp>
    </p:spTree>
    <p:extLst>
      <p:ext uri="{BB962C8B-B14F-4D97-AF65-F5344CB8AC3E}">
        <p14:creationId xmlns:p14="http://schemas.microsoft.com/office/powerpoint/2010/main" val="16000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80DC83-604D-4A4A-9DA8-19F00A160C4F}" type="datetime1">
              <a:rPr lang="en-GB" smtClean="0"/>
              <a:t>01/12/2018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C26548-949F-BF45-9AAC-1ABF92E0F60B}" type="slidenum">
              <a:rPr lang="en-US" smtClean="0"/>
              <a:t>‹#›</a:t>
            </a:fld>
            <a:endParaRPr lang="en-US"/>
          </a:p>
        </p:txBody>
      </p:sp>
    </p:spTree>
    <p:extLst>
      <p:ext uri="{BB962C8B-B14F-4D97-AF65-F5344CB8AC3E}">
        <p14:creationId xmlns:p14="http://schemas.microsoft.com/office/powerpoint/2010/main" val="16005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692A7-F064-D449-8113-FF6F9F4E5961}" type="datetime1">
              <a:rPr lang="en-GB" smtClean="0"/>
              <a:t>01/12/2018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C26548-949F-BF45-9AAC-1ABF92E0F60B}" type="slidenum">
              <a:rPr lang="en-US" smtClean="0"/>
              <a:t>‹#›</a:t>
            </a:fld>
            <a:endParaRPr lang="en-US"/>
          </a:p>
        </p:txBody>
      </p:sp>
    </p:spTree>
    <p:extLst>
      <p:ext uri="{BB962C8B-B14F-4D97-AF65-F5344CB8AC3E}">
        <p14:creationId xmlns:p14="http://schemas.microsoft.com/office/powerpoint/2010/main" val="204033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28C0E2-D434-5D40-BC69-0BFB568718EB}" type="datetime1">
              <a:rPr lang="en-GB" smtClean="0"/>
              <a:t>01/12/2018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26548-949F-BF45-9AAC-1ABF92E0F60B}" type="slidenum">
              <a:rPr lang="en-US" smtClean="0"/>
              <a:t>‹#›</a:t>
            </a:fld>
            <a:endParaRPr lang="en-US"/>
          </a:p>
        </p:txBody>
      </p:sp>
    </p:spTree>
    <p:extLst>
      <p:ext uri="{BB962C8B-B14F-4D97-AF65-F5344CB8AC3E}">
        <p14:creationId xmlns:p14="http://schemas.microsoft.com/office/powerpoint/2010/main" val="11280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42FF80-BE12-4B48-86C7-D31FCB0AE589}" type="datetime1">
              <a:rPr lang="en-GB" smtClean="0"/>
              <a:t>01/12/2018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26548-949F-BF45-9AAC-1ABF92E0F60B}" type="slidenum">
              <a:rPr lang="en-US" smtClean="0"/>
              <a:t>‹#›</a:t>
            </a:fld>
            <a:endParaRPr lang="en-US"/>
          </a:p>
        </p:txBody>
      </p:sp>
    </p:spTree>
    <p:extLst>
      <p:ext uri="{BB962C8B-B14F-4D97-AF65-F5344CB8AC3E}">
        <p14:creationId xmlns:p14="http://schemas.microsoft.com/office/powerpoint/2010/main" val="112004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9835F-895C-B045-B065-EA0EBAD3FFB8}" type="datetime1">
              <a:rPr lang="en-GB" smtClean="0"/>
              <a:t>01/12/2018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26548-949F-BF45-9AAC-1ABF92E0F60B}" type="slidenum">
              <a:rPr lang="en-US" smtClean="0"/>
              <a:t>‹#›</a:t>
            </a:fld>
            <a:endParaRPr lang="en-US"/>
          </a:p>
        </p:txBody>
      </p:sp>
    </p:spTree>
    <p:extLst>
      <p:ext uri="{BB962C8B-B14F-4D97-AF65-F5344CB8AC3E}">
        <p14:creationId xmlns:p14="http://schemas.microsoft.com/office/powerpoint/2010/main" val="32725458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How Americans’ Time-Use Patterns Have Changed From 2003 to 2017 </a:t>
            </a:r>
            <a:endParaRPr lang="en-US" dirty="0"/>
          </a:p>
        </p:txBody>
      </p:sp>
      <p:sp>
        <p:nvSpPr>
          <p:cNvPr id="3" name="Subtitle 2"/>
          <p:cNvSpPr>
            <a:spLocks noGrp="1"/>
          </p:cNvSpPr>
          <p:nvPr>
            <p:ph type="subTitle" idx="1"/>
          </p:nvPr>
        </p:nvSpPr>
        <p:spPr/>
        <p:txBody>
          <a:bodyPr/>
          <a:lstStyle/>
          <a:p>
            <a:r>
              <a:rPr lang="en-US" dirty="0"/>
              <a:t>GROUP JULY</a:t>
            </a:r>
          </a:p>
        </p:txBody>
      </p:sp>
      <p:sp>
        <p:nvSpPr>
          <p:cNvPr id="4" name="Slide Number Placeholder 3"/>
          <p:cNvSpPr>
            <a:spLocks noGrp="1"/>
          </p:cNvSpPr>
          <p:nvPr>
            <p:ph type="sldNum" sz="quarter" idx="12"/>
          </p:nvPr>
        </p:nvSpPr>
        <p:spPr/>
        <p:txBody>
          <a:bodyPr/>
          <a:lstStyle/>
          <a:p>
            <a:fld id="{73C26548-949F-BF45-9AAC-1ABF92E0F60B}" type="slidenum">
              <a:rPr lang="en-US" smtClean="0"/>
              <a:t>1</a:t>
            </a:fld>
            <a:endParaRPr lang="en-US"/>
          </a:p>
        </p:txBody>
      </p:sp>
    </p:spTree>
    <p:extLst>
      <p:ext uri="{BB962C8B-B14F-4D97-AF65-F5344CB8AC3E}">
        <p14:creationId xmlns:p14="http://schemas.microsoft.com/office/powerpoint/2010/main" val="292423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3C26548-949F-BF45-9AAC-1ABF92E0F60B}" type="slidenum">
              <a:rPr lang="en-US" smtClean="0"/>
              <a:t>10</a:t>
            </a:fld>
            <a:endParaRPr lang="en-US"/>
          </a:p>
        </p:txBody>
      </p:sp>
      <p:sp>
        <p:nvSpPr>
          <p:cNvPr id="4" name="Footer Placeholder 3"/>
          <p:cNvSpPr>
            <a:spLocks noGrp="1"/>
          </p:cNvSpPr>
          <p:nvPr>
            <p:ph type="ftr" sz="quarter" idx="11"/>
          </p:nvPr>
        </p:nvSpPr>
        <p:spPr/>
        <p:txBody>
          <a:bodyPr/>
          <a:lstStyle/>
          <a:p>
            <a:r>
              <a:rPr lang="en-US" dirty="0"/>
              <a:t>Validation – Females – Housework</a:t>
            </a:r>
          </a:p>
        </p:txBody>
      </p:sp>
      <p:sp>
        <p:nvSpPr>
          <p:cNvPr id="7" name="Rectangle 6"/>
          <p:cNvSpPr/>
          <p:nvPr/>
        </p:nvSpPr>
        <p:spPr>
          <a:xfrm>
            <a:off x="512735" y="481203"/>
            <a:ext cx="9173706" cy="461665"/>
          </a:xfrm>
          <a:prstGeom prst="rect">
            <a:avLst/>
          </a:prstGeom>
        </p:spPr>
        <p:txBody>
          <a:bodyPr wrap="square">
            <a:spAutoFit/>
          </a:bodyPr>
          <a:lstStyle/>
          <a:p>
            <a:r>
              <a:rPr lang="en-US" sz="2400" dirty="0"/>
              <a:t>Validation – Females – Housework</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35" y="942868"/>
            <a:ext cx="6997700" cy="2781300"/>
          </a:xfrm>
          <a:prstGeom prst="rect">
            <a:avLst/>
          </a:prstGeom>
        </p:spPr>
      </p:pic>
      <p:sp>
        <p:nvSpPr>
          <p:cNvPr id="10" name="Rectangle 9"/>
          <p:cNvSpPr/>
          <p:nvPr/>
        </p:nvSpPr>
        <p:spPr>
          <a:xfrm>
            <a:off x="512735" y="3724168"/>
            <a:ext cx="10841065" cy="2308324"/>
          </a:xfrm>
          <a:prstGeom prst="rect">
            <a:avLst/>
          </a:prstGeom>
        </p:spPr>
        <p:txBody>
          <a:bodyPr wrap="square">
            <a:spAutoFit/>
          </a:bodyPr>
          <a:lstStyle/>
          <a:p>
            <a:pPr marL="342900" indent="-342900">
              <a:buFont typeface="Arial" charset="0"/>
              <a:buChar char="•"/>
            </a:pPr>
            <a:r>
              <a:rPr lang="en-US" sz="2400" dirty="0"/>
              <a:t>Except for </a:t>
            </a:r>
            <a:r>
              <a:rPr lang="en-US" sz="2400" i="1" dirty="0" err="1"/>
              <a:t>Millennials</a:t>
            </a:r>
            <a:r>
              <a:rPr lang="en-US" sz="2400" dirty="0"/>
              <a:t>, all generations have the decrease in time spent on housework. But the decrease for women is sharper than the increase for men, which is clearly in </a:t>
            </a:r>
            <a:r>
              <a:rPr lang="en-US" sz="2400" i="1" dirty="0"/>
              <a:t>Generation X</a:t>
            </a:r>
            <a:r>
              <a:rPr lang="en-US" sz="2400" dirty="0"/>
              <a:t>.</a:t>
            </a:r>
          </a:p>
          <a:p>
            <a:pPr marL="342900" indent="-342900">
              <a:buFont typeface="Arial" charset="0"/>
              <a:buChar char="•"/>
            </a:pPr>
            <a:r>
              <a:rPr lang="en-US" sz="2400" dirty="0"/>
              <a:t>On the other hand, the gap seems to have increased slightly for </a:t>
            </a:r>
            <a:r>
              <a:rPr lang="en-US" sz="2400" i="1" dirty="0" err="1"/>
              <a:t>Millennials</a:t>
            </a:r>
            <a:r>
              <a:rPr lang="en-US" sz="2400" i="1" dirty="0"/>
              <a:t> </a:t>
            </a:r>
            <a:r>
              <a:rPr lang="en-US" sz="2400" dirty="0"/>
              <a:t>- both sexes are increasing the amount of time spent on housework.</a:t>
            </a:r>
          </a:p>
          <a:p>
            <a:pPr marL="342900" indent="-342900">
              <a:buFont typeface="Arial" charset="0"/>
              <a:buChar char="•"/>
            </a:pPr>
            <a:r>
              <a:rPr lang="en-US" sz="2400" dirty="0"/>
              <a:t>Notably, </a:t>
            </a:r>
            <a:r>
              <a:rPr lang="en-US" sz="2400" i="1" dirty="0" err="1"/>
              <a:t>Millennials</a:t>
            </a:r>
            <a:r>
              <a:rPr lang="en-US" sz="2400" i="1" dirty="0"/>
              <a:t> </a:t>
            </a:r>
            <a:r>
              <a:rPr lang="en-US" sz="2400" dirty="0"/>
              <a:t>also spend less time doing housework than the others.</a:t>
            </a:r>
          </a:p>
        </p:txBody>
      </p:sp>
    </p:spTree>
    <p:extLst>
      <p:ext uri="{BB962C8B-B14F-4D97-AF65-F5344CB8AC3E}">
        <p14:creationId xmlns:p14="http://schemas.microsoft.com/office/powerpoint/2010/main" val="87827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3C26548-949F-BF45-9AAC-1ABF92E0F60B}" type="slidenum">
              <a:rPr lang="en-US" smtClean="0"/>
              <a:t>11</a:t>
            </a:fld>
            <a:endParaRPr lang="en-US"/>
          </a:p>
        </p:txBody>
      </p:sp>
      <p:sp>
        <p:nvSpPr>
          <p:cNvPr id="5" name="Footer Placeholder 4"/>
          <p:cNvSpPr>
            <a:spLocks noGrp="1"/>
          </p:cNvSpPr>
          <p:nvPr>
            <p:ph type="ftr" sz="quarter" idx="11"/>
          </p:nvPr>
        </p:nvSpPr>
        <p:spPr/>
        <p:txBody>
          <a:bodyPr/>
          <a:lstStyle/>
          <a:p>
            <a:r>
              <a:rPr lang="en-US" dirty="0"/>
              <a:t>Fluctuation 2 – Validation – Females – Cooking</a:t>
            </a:r>
          </a:p>
        </p:txBody>
      </p:sp>
      <p:sp>
        <p:nvSpPr>
          <p:cNvPr id="7" name="Rectangle 6"/>
          <p:cNvSpPr/>
          <p:nvPr/>
        </p:nvSpPr>
        <p:spPr>
          <a:xfrm>
            <a:off x="785583" y="625121"/>
            <a:ext cx="4049570" cy="461665"/>
          </a:xfrm>
          <a:prstGeom prst="rect">
            <a:avLst/>
          </a:prstGeom>
        </p:spPr>
        <p:txBody>
          <a:bodyPr wrap="none">
            <a:spAutoFit/>
          </a:bodyPr>
          <a:lstStyle/>
          <a:p>
            <a:r>
              <a:rPr lang="en-US" sz="2400" dirty="0"/>
              <a:t>Validation – Females – Cooking</a:t>
            </a:r>
          </a:p>
        </p:txBody>
      </p:sp>
      <p:sp>
        <p:nvSpPr>
          <p:cNvPr id="10" name="Rectangle 9"/>
          <p:cNvSpPr/>
          <p:nvPr/>
        </p:nvSpPr>
        <p:spPr>
          <a:xfrm>
            <a:off x="495300" y="3868086"/>
            <a:ext cx="10858500" cy="2308324"/>
          </a:xfrm>
          <a:prstGeom prst="rect">
            <a:avLst/>
          </a:prstGeom>
        </p:spPr>
        <p:txBody>
          <a:bodyPr wrap="square">
            <a:spAutoFit/>
          </a:bodyPr>
          <a:lstStyle/>
          <a:p>
            <a:pPr marL="342900" indent="-342900">
              <a:buFont typeface="Arial" charset="0"/>
              <a:buChar char="•"/>
            </a:pPr>
            <a:r>
              <a:rPr lang="en-US" sz="2400" dirty="0"/>
              <a:t>Very similar trend to Housework;</a:t>
            </a:r>
          </a:p>
          <a:p>
            <a:pPr marL="342900" indent="-342900">
              <a:buFont typeface="Arial" charset="0"/>
              <a:buChar char="•"/>
            </a:pPr>
            <a:r>
              <a:rPr lang="en-US" sz="2400" dirty="0"/>
              <a:t>The difference is that for </a:t>
            </a:r>
            <a:r>
              <a:rPr lang="en-US" sz="2400" i="1" dirty="0"/>
              <a:t>Baby Boomers </a:t>
            </a:r>
            <a:r>
              <a:rPr lang="en-US" sz="2400" dirty="0"/>
              <a:t>and </a:t>
            </a:r>
            <a:r>
              <a:rPr lang="en-US" sz="2400" i="1" dirty="0"/>
              <a:t>Generation X</a:t>
            </a:r>
            <a:r>
              <a:rPr lang="en-US" sz="2400" dirty="0"/>
              <a:t>, women are actually spending more time than previously. For men, the sharper increase shows that they seem to be more normalized to prepare food.</a:t>
            </a:r>
          </a:p>
          <a:p>
            <a:pPr marL="342900" indent="-342900">
              <a:buFont typeface="Arial" charset="0"/>
              <a:buChar char="•"/>
            </a:pPr>
            <a:r>
              <a:rPr lang="en-US" sz="2400" dirty="0"/>
              <a:t>Notably, </a:t>
            </a:r>
            <a:r>
              <a:rPr lang="en-US" sz="2400" i="1" dirty="0" err="1"/>
              <a:t>Millennials</a:t>
            </a:r>
            <a:r>
              <a:rPr lang="en-US" sz="2400" i="1" dirty="0"/>
              <a:t> </a:t>
            </a:r>
            <a:r>
              <a:rPr lang="en-US" sz="2400" dirty="0"/>
              <a:t>spend more and more time on cooking and the nearly same increasing rate of both gender leads to the small gap.</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3" y="1086786"/>
            <a:ext cx="6997700" cy="2781300"/>
          </a:xfrm>
          <a:prstGeom prst="rect">
            <a:avLst/>
          </a:prstGeom>
        </p:spPr>
      </p:pic>
    </p:spTree>
    <p:extLst>
      <p:ext uri="{BB962C8B-B14F-4D97-AF65-F5344CB8AC3E}">
        <p14:creationId xmlns:p14="http://schemas.microsoft.com/office/powerpoint/2010/main" val="43429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3C26548-949F-BF45-9AAC-1ABF92E0F60B}" type="slidenum">
              <a:rPr lang="en-US" smtClean="0"/>
              <a:t>12</a:t>
            </a:fld>
            <a:endParaRPr lang="en-US"/>
          </a:p>
        </p:txBody>
      </p:sp>
      <p:sp>
        <p:nvSpPr>
          <p:cNvPr id="5" name="Footer Placeholder 4"/>
          <p:cNvSpPr>
            <a:spLocks noGrp="1"/>
          </p:cNvSpPr>
          <p:nvPr>
            <p:ph type="ftr" sz="quarter" idx="11"/>
          </p:nvPr>
        </p:nvSpPr>
        <p:spPr/>
        <p:txBody>
          <a:bodyPr/>
          <a:lstStyle/>
          <a:p>
            <a:r>
              <a:rPr lang="en-US" dirty="0"/>
              <a:t>Fluctuation 2 – Validation</a:t>
            </a:r>
          </a:p>
        </p:txBody>
      </p:sp>
      <p:sp>
        <p:nvSpPr>
          <p:cNvPr id="6" name="Rectangle 5"/>
          <p:cNvSpPr/>
          <p:nvPr/>
        </p:nvSpPr>
        <p:spPr>
          <a:xfrm>
            <a:off x="785583" y="625121"/>
            <a:ext cx="4206664" cy="461665"/>
          </a:xfrm>
          <a:prstGeom prst="rect">
            <a:avLst/>
          </a:prstGeom>
        </p:spPr>
        <p:txBody>
          <a:bodyPr wrap="none">
            <a:spAutoFit/>
          </a:bodyPr>
          <a:lstStyle/>
          <a:p>
            <a:r>
              <a:rPr lang="en-US" sz="2400" dirty="0"/>
              <a:t>Validation – Females – Childcare</a:t>
            </a:r>
          </a:p>
        </p:txBody>
      </p:sp>
      <p:sp>
        <p:nvSpPr>
          <p:cNvPr id="9" name="Rectangle 8"/>
          <p:cNvSpPr/>
          <p:nvPr/>
        </p:nvSpPr>
        <p:spPr>
          <a:xfrm>
            <a:off x="785583" y="3855386"/>
            <a:ext cx="10568217" cy="2677656"/>
          </a:xfrm>
          <a:prstGeom prst="rect">
            <a:avLst/>
          </a:prstGeom>
        </p:spPr>
        <p:txBody>
          <a:bodyPr wrap="square">
            <a:spAutoFit/>
          </a:bodyPr>
          <a:lstStyle/>
          <a:p>
            <a:pPr marL="342900" indent="-342900">
              <a:buFont typeface="Arial" charset="0"/>
              <a:buChar char="•"/>
            </a:pPr>
            <a:r>
              <a:rPr lang="en-US" sz="2400" dirty="0"/>
              <a:t>It is unlikely that many people within these generations would have children (age less than 18) living with them at this age (in fact checking the data confirms that only 9% met this criteria in 2017).  That’s why </a:t>
            </a:r>
            <a:r>
              <a:rPr lang="en-US" sz="2400" i="1" dirty="0"/>
              <a:t>Baby Boomers </a:t>
            </a:r>
            <a:r>
              <a:rPr lang="en-US" sz="2400" dirty="0"/>
              <a:t>and the </a:t>
            </a:r>
            <a:r>
              <a:rPr lang="en-US" sz="2400" i="1" dirty="0"/>
              <a:t>Silent Generation </a:t>
            </a:r>
            <a:r>
              <a:rPr lang="en-US" sz="2400" dirty="0"/>
              <a:t>show nearly nothing.</a:t>
            </a:r>
          </a:p>
          <a:p>
            <a:pPr marL="342900" indent="-342900">
              <a:buFont typeface="Arial" charset="0"/>
              <a:buChar char="•"/>
            </a:pPr>
            <a:r>
              <a:rPr lang="en-US" sz="2400" dirty="0"/>
              <a:t>Note that the drop off for women is sharper than it is for men, leading to a convergence in the weighted means for both. </a:t>
            </a:r>
          </a:p>
          <a:p>
            <a:pPr marL="342900" indent="-342900">
              <a:buFont typeface="Arial" charset="0"/>
              <a:buChar char="•"/>
            </a:pPr>
            <a:endParaRPr lang="en-US" sz="2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3" y="1086786"/>
            <a:ext cx="7061200" cy="2768600"/>
          </a:xfrm>
          <a:prstGeom prst="rect">
            <a:avLst/>
          </a:prstGeom>
        </p:spPr>
      </p:pic>
      <p:sp>
        <p:nvSpPr>
          <p:cNvPr id="11" name="Rectangle 10"/>
          <p:cNvSpPr/>
          <p:nvPr/>
        </p:nvSpPr>
        <p:spPr>
          <a:xfrm>
            <a:off x="7846783" y="1686547"/>
            <a:ext cx="3507017" cy="1477328"/>
          </a:xfrm>
          <a:prstGeom prst="rect">
            <a:avLst/>
          </a:prstGeom>
        </p:spPr>
        <p:txBody>
          <a:bodyPr wrap="square">
            <a:spAutoFit/>
          </a:bodyPr>
          <a:lstStyle/>
          <a:p>
            <a:r>
              <a:rPr lang="en-US" dirty="0"/>
              <a:t>Similarly like Working, the </a:t>
            </a:r>
            <a:r>
              <a:rPr lang="en-US" i="1" dirty="0"/>
              <a:t>Silent Generation </a:t>
            </a:r>
            <a:r>
              <a:rPr lang="en-US" dirty="0"/>
              <a:t>has been excluded as most of them are unlikely to have any household children of their own. </a:t>
            </a:r>
          </a:p>
        </p:txBody>
      </p:sp>
    </p:spTree>
    <p:extLst>
      <p:ext uri="{BB962C8B-B14F-4D97-AF65-F5344CB8AC3E}">
        <p14:creationId xmlns:p14="http://schemas.microsoft.com/office/powerpoint/2010/main" val="199899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3C26548-949F-BF45-9AAC-1ABF92E0F60B}" type="slidenum">
              <a:rPr lang="en-US" smtClean="0"/>
              <a:t>13</a:t>
            </a:fld>
            <a:endParaRPr lang="en-US"/>
          </a:p>
        </p:txBody>
      </p:sp>
      <p:sp>
        <p:nvSpPr>
          <p:cNvPr id="5" name="Footer Placeholder 4"/>
          <p:cNvSpPr>
            <a:spLocks noGrp="1"/>
          </p:cNvSpPr>
          <p:nvPr>
            <p:ph type="ftr" sz="quarter" idx="11"/>
          </p:nvPr>
        </p:nvSpPr>
        <p:spPr/>
        <p:txBody>
          <a:bodyPr/>
          <a:lstStyle/>
          <a:p>
            <a:r>
              <a:rPr lang="en-US" dirty="0"/>
              <a:t>Conclusion</a:t>
            </a:r>
          </a:p>
        </p:txBody>
      </p:sp>
      <p:sp>
        <p:nvSpPr>
          <p:cNvPr id="9" name="Rectangle 8"/>
          <p:cNvSpPr/>
          <p:nvPr/>
        </p:nvSpPr>
        <p:spPr>
          <a:xfrm>
            <a:off x="625744" y="1742645"/>
            <a:ext cx="10940512" cy="3416320"/>
          </a:xfrm>
          <a:prstGeom prst="rect">
            <a:avLst/>
          </a:prstGeom>
        </p:spPr>
        <p:txBody>
          <a:bodyPr wrap="square">
            <a:spAutoFit/>
          </a:bodyPr>
          <a:lstStyle/>
          <a:p>
            <a:pPr marL="285750" indent="-285750">
              <a:buFont typeface="Arial" charset="0"/>
              <a:buChar char="•"/>
            </a:pPr>
            <a:r>
              <a:rPr lang="en-US" sz="2400" dirty="0"/>
              <a:t>The length of the period, 15 years is a short amount of time to observe trends among such a large population. </a:t>
            </a:r>
          </a:p>
          <a:p>
            <a:pPr marL="285750" indent="-285750">
              <a:buFont typeface="Arial" charset="0"/>
              <a:buChar char="•"/>
            </a:pPr>
            <a:r>
              <a:rPr lang="en-US" sz="2400" dirty="0"/>
              <a:t>Data had to first be </a:t>
            </a:r>
            <a:r>
              <a:rPr lang="en-US" sz="2400" dirty="0" err="1"/>
              <a:t>subsetted</a:t>
            </a:r>
            <a:r>
              <a:rPr lang="en-US" sz="2400" dirty="0"/>
              <a:t> or transformed as no immediate trends were visible at the surface, this led to sporadic subset size and get down to the demographics that were desirable to investigate (like Vehicle and House Maintenance).</a:t>
            </a:r>
          </a:p>
          <a:p>
            <a:pPr marL="285750" indent="-285750">
              <a:buFont typeface="Arial" charset="0"/>
              <a:buChar char="•"/>
            </a:pPr>
            <a:r>
              <a:rPr lang="en-US" sz="2400" dirty="0"/>
              <a:t>The reliance on people to remember the way in which they spend their time. </a:t>
            </a:r>
          </a:p>
          <a:p>
            <a:r>
              <a:rPr lang="en-US" sz="2400" dirty="0"/>
              <a:t>    (i.e. They could forget smaller tasks and focus on more memorable or time- </a:t>
            </a:r>
          </a:p>
          <a:p>
            <a:r>
              <a:rPr lang="en-US" sz="2400" dirty="0"/>
              <a:t>     consuming ones.)</a:t>
            </a:r>
          </a:p>
          <a:p>
            <a:pPr marL="285750" indent="-285750">
              <a:buFont typeface="Arial" charset="0"/>
              <a:buChar char="•"/>
            </a:pPr>
            <a:r>
              <a:rPr lang="en-US" sz="2400" dirty="0"/>
              <a:t>It is exacerbated due to data only being collected for the previous 24 hours.</a:t>
            </a:r>
          </a:p>
        </p:txBody>
      </p:sp>
      <p:sp>
        <p:nvSpPr>
          <p:cNvPr id="11" name="Title 1"/>
          <p:cNvSpPr>
            <a:spLocks noGrp="1"/>
          </p:cNvSpPr>
          <p:nvPr>
            <p:ph type="title"/>
          </p:nvPr>
        </p:nvSpPr>
        <p:spPr>
          <a:xfrm>
            <a:off x="625744" y="491156"/>
            <a:ext cx="10940512" cy="1325563"/>
          </a:xfrm>
        </p:spPr>
        <p:txBody>
          <a:bodyPr>
            <a:normAutofit/>
          </a:bodyPr>
          <a:lstStyle/>
          <a:p>
            <a:r>
              <a:rPr lang="en-US" b="1" dirty="0"/>
              <a:t>Limitation of the Data</a:t>
            </a:r>
            <a:endParaRPr lang="en-US" dirty="0"/>
          </a:p>
        </p:txBody>
      </p:sp>
    </p:spTree>
    <p:extLst>
      <p:ext uri="{BB962C8B-B14F-4D97-AF65-F5344CB8AC3E}">
        <p14:creationId xmlns:p14="http://schemas.microsoft.com/office/powerpoint/2010/main" val="153994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511" y="1803400"/>
            <a:ext cx="10018713" cy="1752599"/>
          </a:xfrm>
        </p:spPr>
        <p:txBody>
          <a:bodyPr/>
          <a:lstStyle/>
          <a:p>
            <a:r>
              <a:rPr lang="en-US" b="1" dirty="0"/>
              <a:t>Any Question?</a:t>
            </a:r>
          </a:p>
        </p:txBody>
      </p:sp>
      <p:sp>
        <p:nvSpPr>
          <p:cNvPr id="3" name="Slide Number Placeholder 2"/>
          <p:cNvSpPr>
            <a:spLocks noGrp="1"/>
          </p:cNvSpPr>
          <p:nvPr>
            <p:ph type="sldNum" sz="quarter" idx="12"/>
          </p:nvPr>
        </p:nvSpPr>
        <p:spPr/>
        <p:txBody>
          <a:bodyPr/>
          <a:lstStyle/>
          <a:p>
            <a:fld id="{73C26548-949F-BF45-9AAC-1ABF92E0F60B}" type="slidenum">
              <a:rPr lang="en-US" smtClean="0"/>
              <a:t>14</a:t>
            </a:fld>
            <a:endParaRPr lang="en-US"/>
          </a:p>
        </p:txBody>
      </p:sp>
    </p:spTree>
    <p:extLst>
      <p:ext uri="{BB962C8B-B14F-4D97-AF65-F5344CB8AC3E}">
        <p14:creationId xmlns:p14="http://schemas.microsoft.com/office/powerpoint/2010/main" val="188034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a:t>
            </a:r>
          </a:p>
        </p:txBody>
      </p:sp>
      <p:sp>
        <p:nvSpPr>
          <p:cNvPr id="3" name="Content Placeholder 2"/>
          <p:cNvSpPr>
            <a:spLocks noGrp="1"/>
          </p:cNvSpPr>
          <p:nvPr>
            <p:ph idx="1"/>
          </p:nvPr>
        </p:nvSpPr>
        <p:spPr>
          <a:xfrm>
            <a:off x="838200" y="1583573"/>
            <a:ext cx="10515600" cy="4351338"/>
          </a:xfrm>
        </p:spPr>
        <p:txBody>
          <a:bodyPr>
            <a:normAutofit fontScale="92500" lnSpcReduction="10000"/>
          </a:bodyPr>
          <a:lstStyle/>
          <a:p>
            <a:pPr marL="0" indent="0">
              <a:buNone/>
            </a:pPr>
            <a:r>
              <a:rPr lang="en-US" dirty="0"/>
              <a:t>[1] “ATUS datasets.” https://</a:t>
            </a:r>
            <a:r>
              <a:rPr lang="en-US" dirty="0" err="1"/>
              <a:t>www.bls.gov</a:t>
            </a:r>
            <a:r>
              <a:rPr lang="en-US" dirty="0"/>
              <a:t>/</a:t>
            </a:r>
            <a:r>
              <a:rPr lang="en-US" dirty="0" err="1"/>
              <a:t>tus</a:t>
            </a:r>
            <a:r>
              <a:rPr lang="en-US" dirty="0"/>
              <a:t>/datafiles_0317.htm.</a:t>
            </a:r>
            <a:br>
              <a:rPr lang="en-US" dirty="0"/>
            </a:br>
            <a:endParaRPr lang="en-US" dirty="0"/>
          </a:p>
          <a:p>
            <a:pPr marL="0" indent="0">
              <a:buNone/>
            </a:pPr>
            <a:r>
              <a:rPr lang="en-US" dirty="0"/>
              <a:t>[2] Bureau of Labor Statistics, “The </a:t>
            </a:r>
            <a:r>
              <a:rPr lang="en-US" dirty="0" err="1"/>
              <a:t>american</a:t>
            </a:r>
            <a:r>
              <a:rPr lang="en-US" dirty="0"/>
              <a:t> time use survey.” https://</a:t>
            </a:r>
            <a:r>
              <a:rPr lang="en-US" dirty="0" err="1"/>
              <a:t>www.bls.gov</a:t>
            </a:r>
            <a:r>
              <a:rPr lang="en-US" dirty="0"/>
              <a:t>/</a:t>
            </a:r>
            <a:r>
              <a:rPr lang="en-US" dirty="0" err="1"/>
              <a:t>tus</a:t>
            </a:r>
            <a:r>
              <a:rPr lang="en-US" dirty="0"/>
              <a:t>/, 2017.</a:t>
            </a:r>
            <a:br>
              <a:rPr lang="en-US" dirty="0"/>
            </a:br>
            <a:endParaRPr lang="en-US" dirty="0"/>
          </a:p>
          <a:p>
            <a:pPr marL="0" indent="0">
              <a:buNone/>
            </a:pPr>
            <a:r>
              <a:rPr lang="en-US" dirty="0"/>
              <a:t>[3] T. Parsons, “Age and sex in the social structure of the united states,” </a:t>
            </a:r>
            <a:r>
              <a:rPr lang="en-US" i="1" dirty="0"/>
              <a:t>American Sociological Review</a:t>
            </a:r>
            <a:r>
              <a:rPr lang="en-US" dirty="0"/>
              <a:t>, vol. 7, no. 5, pp. 604–616, 1942 [Online]. Available: http://</a:t>
            </a:r>
            <a:r>
              <a:rPr lang="en-US" dirty="0" err="1"/>
              <a:t>www.jstor.org</a:t>
            </a:r>
            <a:r>
              <a:rPr lang="en-US" dirty="0"/>
              <a:t>/stable/2085686</a:t>
            </a:r>
            <a:br>
              <a:rPr lang="en-US" dirty="0"/>
            </a:br>
            <a:endParaRPr lang="en-US" dirty="0"/>
          </a:p>
          <a:p>
            <a:pPr marL="0" indent="0">
              <a:buNone/>
            </a:pPr>
            <a:r>
              <a:rPr lang="en-US" dirty="0"/>
              <a:t>[4] “</a:t>
            </a:r>
            <a:r>
              <a:rPr lang="en-US" dirty="0" err="1"/>
              <a:t>Millennials</a:t>
            </a:r>
            <a:r>
              <a:rPr lang="en-US" dirty="0"/>
              <a:t> projected to overtake baby boomers as </a:t>
            </a:r>
            <a:r>
              <a:rPr lang="en-US" dirty="0" err="1"/>
              <a:t>america’s</a:t>
            </a:r>
            <a:r>
              <a:rPr lang="en-US" dirty="0"/>
              <a:t> largest generation.” http://www. </a:t>
            </a:r>
            <a:r>
              <a:rPr lang="en-US" dirty="0" err="1"/>
              <a:t>pewresearch.org</a:t>
            </a:r>
            <a:r>
              <a:rPr lang="en-US" dirty="0"/>
              <a:t>/fact-tank/2018/03/01/</a:t>
            </a:r>
            <a:r>
              <a:rPr lang="en-US" dirty="0" err="1"/>
              <a:t>millennials</a:t>
            </a:r>
            <a:r>
              <a:rPr lang="en-US" dirty="0"/>
              <a:t>-overtake-baby-boomers/. </a:t>
            </a:r>
          </a:p>
          <a:p>
            <a:endParaRPr lang="en-US" dirty="0"/>
          </a:p>
        </p:txBody>
      </p:sp>
      <p:sp>
        <p:nvSpPr>
          <p:cNvPr id="4" name="Slide Number Placeholder 3"/>
          <p:cNvSpPr>
            <a:spLocks noGrp="1"/>
          </p:cNvSpPr>
          <p:nvPr>
            <p:ph type="sldNum" sz="quarter" idx="12"/>
          </p:nvPr>
        </p:nvSpPr>
        <p:spPr/>
        <p:txBody>
          <a:bodyPr/>
          <a:lstStyle/>
          <a:p>
            <a:fld id="{73C26548-949F-BF45-9AAC-1ABF92E0F60B}" type="slidenum">
              <a:rPr lang="en-US" smtClean="0"/>
              <a:t>15</a:t>
            </a:fld>
            <a:endParaRPr lang="en-US"/>
          </a:p>
        </p:txBody>
      </p:sp>
    </p:spTree>
    <p:extLst>
      <p:ext uri="{BB962C8B-B14F-4D97-AF65-F5344CB8AC3E}">
        <p14:creationId xmlns:p14="http://schemas.microsoft.com/office/powerpoint/2010/main" val="198227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358" y="63743"/>
            <a:ext cx="10515600" cy="1325563"/>
          </a:xfrm>
        </p:spPr>
        <p:txBody>
          <a:bodyPr/>
          <a:lstStyle/>
          <a:p>
            <a:r>
              <a:rPr lang="en-US" b="1" dirty="0"/>
              <a:t>Introduction</a:t>
            </a:r>
          </a:p>
        </p:txBody>
      </p:sp>
      <p:sp>
        <p:nvSpPr>
          <p:cNvPr id="3" name="Content Placeholder 2"/>
          <p:cNvSpPr>
            <a:spLocks noGrp="1"/>
          </p:cNvSpPr>
          <p:nvPr>
            <p:ph idx="1"/>
          </p:nvPr>
        </p:nvSpPr>
        <p:spPr>
          <a:xfrm>
            <a:off x="607358" y="1263532"/>
            <a:ext cx="10977283" cy="1299881"/>
          </a:xfrm>
        </p:spPr>
        <p:txBody>
          <a:bodyPr>
            <a:normAutofit/>
          </a:bodyPr>
          <a:lstStyle/>
          <a:p>
            <a:r>
              <a:rPr lang="en-US" sz="2600" dirty="0"/>
              <a:t>The dataset [1] is based on the research of the American Time Use Survey [2] from 2003 to 2017, containing 431 different activities which are grouped into 17 categories. </a:t>
            </a:r>
          </a:p>
        </p:txBody>
      </p:sp>
      <p:sp>
        <p:nvSpPr>
          <p:cNvPr id="4" name="Slide Number Placeholder 3"/>
          <p:cNvSpPr>
            <a:spLocks noGrp="1"/>
          </p:cNvSpPr>
          <p:nvPr>
            <p:ph type="sldNum" sz="quarter" idx="12"/>
          </p:nvPr>
        </p:nvSpPr>
        <p:spPr>
          <a:xfrm>
            <a:off x="8610600" y="6348037"/>
            <a:ext cx="2743200" cy="365125"/>
          </a:xfrm>
        </p:spPr>
        <p:txBody>
          <a:bodyPr/>
          <a:lstStyle/>
          <a:p>
            <a:fld id="{73C26548-949F-BF45-9AAC-1ABF92E0F60B}" type="slidenum">
              <a:rPr lang="en-US" smtClean="0"/>
              <a:t>2</a:t>
            </a:fld>
            <a:endParaRPr lang="en-US" dirty="0"/>
          </a:p>
        </p:txBody>
      </p:sp>
      <p:sp>
        <p:nvSpPr>
          <p:cNvPr id="5" name="Footer Placeholder 4"/>
          <p:cNvSpPr>
            <a:spLocks noGrp="1"/>
          </p:cNvSpPr>
          <p:nvPr>
            <p:ph type="ftr" sz="quarter" idx="11"/>
          </p:nvPr>
        </p:nvSpPr>
        <p:spPr>
          <a:xfrm>
            <a:off x="4038600" y="6348037"/>
            <a:ext cx="4114800" cy="365125"/>
          </a:xfrm>
        </p:spPr>
        <p:txBody>
          <a:bodyPr/>
          <a:lstStyle/>
          <a:p>
            <a:r>
              <a:rPr lang="en-US" dirty="0"/>
              <a:t>Introduction</a:t>
            </a:r>
          </a:p>
        </p:txBody>
      </p:sp>
      <p:sp>
        <p:nvSpPr>
          <p:cNvPr id="7" name="Content Placeholder 2"/>
          <p:cNvSpPr txBox="1">
            <a:spLocks/>
          </p:cNvSpPr>
          <p:nvPr/>
        </p:nvSpPr>
        <p:spPr>
          <a:xfrm>
            <a:off x="607357" y="2589096"/>
            <a:ext cx="10977283" cy="6556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Aim: To identify some of the biggest changes and possible reasons for     	 them</a:t>
            </a:r>
          </a:p>
        </p:txBody>
      </p:sp>
      <p:sp>
        <p:nvSpPr>
          <p:cNvPr id="8" name="Content Placeholder 2"/>
          <p:cNvSpPr txBox="1">
            <a:spLocks/>
          </p:cNvSpPr>
          <p:nvPr/>
        </p:nvSpPr>
        <p:spPr>
          <a:xfrm>
            <a:off x="607357" y="3469614"/>
            <a:ext cx="10977283" cy="21763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Approaches:</a:t>
            </a:r>
          </a:p>
          <a:p>
            <a:pPr lvl="1"/>
            <a:r>
              <a:rPr lang="en-US" sz="2600" dirty="0"/>
              <a:t>EDA</a:t>
            </a:r>
          </a:p>
          <a:p>
            <a:pPr lvl="2"/>
            <a:r>
              <a:rPr lang="en-US" sz="2600" dirty="0"/>
              <a:t>Explore the data using just the even numbered months</a:t>
            </a:r>
          </a:p>
          <a:p>
            <a:pPr lvl="1"/>
            <a:r>
              <a:rPr lang="en-US" sz="2600" dirty="0"/>
              <a:t>Validation</a:t>
            </a:r>
          </a:p>
          <a:p>
            <a:pPr lvl="2"/>
            <a:r>
              <a:rPr lang="en-US" sz="2600" dirty="0"/>
              <a:t>Formal hypothesis tests on the initial beliefs from the EDA using the odd numbered months</a:t>
            </a:r>
          </a:p>
          <a:p>
            <a:pPr lvl="1"/>
            <a:r>
              <a:rPr lang="en-US" sz="2600" dirty="0"/>
              <a:t>Summary plots of findings</a:t>
            </a:r>
          </a:p>
        </p:txBody>
      </p:sp>
    </p:spTree>
    <p:extLst>
      <p:ext uri="{BB962C8B-B14F-4D97-AF65-F5344CB8AC3E}">
        <p14:creationId xmlns:p14="http://schemas.microsoft.com/office/powerpoint/2010/main" val="110462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06" y="320675"/>
            <a:ext cx="10923493" cy="1325563"/>
          </a:xfrm>
        </p:spPr>
        <p:txBody>
          <a:bodyPr>
            <a:normAutofit/>
          </a:bodyPr>
          <a:lstStyle/>
          <a:p>
            <a:r>
              <a:rPr lang="en-US" sz="4000" b="1" dirty="0"/>
              <a:t>Observation 1: </a:t>
            </a:r>
            <a:br>
              <a:rPr lang="en-US" sz="4000" b="1" dirty="0"/>
            </a:br>
            <a:r>
              <a:rPr lang="en-US" sz="4000" b="1" dirty="0"/>
              <a:t>Caring for &amp; Helping Non-HH Members (tu04) </a:t>
            </a:r>
            <a:endParaRPr lang="en-US" sz="4000" dirty="0"/>
          </a:p>
        </p:txBody>
      </p:sp>
      <p:sp>
        <p:nvSpPr>
          <p:cNvPr id="3" name="Content Placeholder 2"/>
          <p:cNvSpPr>
            <a:spLocks noGrp="1"/>
          </p:cNvSpPr>
          <p:nvPr>
            <p:ph idx="1"/>
          </p:nvPr>
        </p:nvSpPr>
        <p:spPr>
          <a:xfrm>
            <a:off x="430307" y="1825625"/>
            <a:ext cx="11313458" cy="923555"/>
          </a:xfrm>
        </p:spPr>
        <p:txBody>
          <a:bodyPr/>
          <a:lstStyle/>
          <a:p>
            <a:r>
              <a:rPr lang="en-US" dirty="0"/>
              <a:t>EDA: </a:t>
            </a:r>
          </a:p>
          <a:p>
            <a:pPr lvl="1"/>
            <a:r>
              <a:rPr lang="en-US" dirty="0"/>
              <a:t>Activities with % change larger than 10% and variance greater than 0.5.</a:t>
            </a:r>
          </a:p>
          <a:p>
            <a:pPr lvl="1"/>
            <a:endParaRPr lang="en-US" dirty="0"/>
          </a:p>
        </p:txBody>
      </p:sp>
      <p:sp>
        <p:nvSpPr>
          <p:cNvPr id="5" name="Slide Number Placeholder 4"/>
          <p:cNvSpPr>
            <a:spLocks noGrp="1"/>
          </p:cNvSpPr>
          <p:nvPr>
            <p:ph type="sldNum" sz="quarter" idx="12"/>
          </p:nvPr>
        </p:nvSpPr>
        <p:spPr/>
        <p:txBody>
          <a:bodyPr/>
          <a:lstStyle/>
          <a:p>
            <a:fld id="{73C26548-949F-BF45-9AAC-1ABF92E0F60B}" type="slidenum">
              <a:rPr lang="en-US" smtClean="0"/>
              <a:t>3</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287" y="2652855"/>
            <a:ext cx="7611313" cy="1258794"/>
          </a:xfrm>
          <a:prstGeom prst="rect">
            <a:avLst/>
          </a:prstGeom>
        </p:spPr>
      </p:pic>
      <p:sp>
        <p:nvSpPr>
          <p:cNvPr id="6" name="Footer Placeholder 5"/>
          <p:cNvSpPr>
            <a:spLocks noGrp="1"/>
          </p:cNvSpPr>
          <p:nvPr>
            <p:ph type="ftr" sz="quarter" idx="11"/>
          </p:nvPr>
        </p:nvSpPr>
        <p:spPr/>
        <p:txBody>
          <a:bodyPr/>
          <a:lstStyle/>
          <a:p>
            <a:r>
              <a:rPr lang="en-US"/>
              <a:t>Fluctuation 1 - EDA</a:t>
            </a:r>
          </a:p>
        </p:txBody>
      </p:sp>
      <p:sp>
        <p:nvSpPr>
          <p:cNvPr id="9" name="Oval 8"/>
          <p:cNvSpPr/>
          <p:nvPr/>
        </p:nvSpPr>
        <p:spPr>
          <a:xfrm>
            <a:off x="3017101" y="2912516"/>
            <a:ext cx="735106" cy="91743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ysClr val="windowText" lastClr="000000"/>
              </a:solidFill>
            </a:endParaRPr>
          </a:p>
        </p:txBody>
      </p:sp>
      <mc:AlternateContent xmlns:mc="http://schemas.openxmlformats.org/markup-compatibility/2006">
        <mc:Choice xmlns:a14="http://schemas.microsoft.com/office/drawing/2010/main" Requires="a14">
          <p:sp>
            <p:nvSpPr>
              <p:cNvPr id="10" name="Content Placeholder 2"/>
              <p:cNvSpPr txBox="1">
                <a:spLocks/>
              </p:cNvSpPr>
              <p:nvPr/>
            </p:nvSpPr>
            <p:spPr>
              <a:xfrm>
                <a:off x="430306" y="3576410"/>
                <a:ext cx="10923494" cy="26982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US" dirty="0"/>
              </a:p>
              <a:p>
                <a:pPr lvl="1"/>
                <a:r>
                  <a:rPr lang="en-US" dirty="0"/>
                  <a:t>Fitting a linear model and perform best subsets regression with </a:t>
                </a:r>
                <a:r>
                  <a:rPr lang="en-US" i="1" dirty="0"/>
                  <a:t>Year</a:t>
                </a:r>
                <a:r>
                  <a:rPr lang="en-US" dirty="0"/>
                  <a:t> forced in as an explanatory variable gives </a:t>
                </a:r>
                <a:r>
                  <a:rPr lang="en-US" i="1" dirty="0"/>
                  <a:t>Sex </a:t>
                </a:r>
                <a:r>
                  <a:rPr lang="en-US" dirty="0"/>
                  <a:t>and </a:t>
                </a:r>
                <a:r>
                  <a:rPr lang="en-US" i="1" dirty="0"/>
                  <a:t>Number of Household Children</a:t>
                </a:r>
              </a:p>
              <a:p>
                <a:pPr lvl="1"/>
                <a:r>
                  <a:rPr lang="en-US" dirty="0"/>
                  <a:t>Fit a more complex model: </a:t>
                </a:r>
                <a:r>
                  <a:rPr lang="en-US" dirty="0" err="1"/>
                  <a:t>glm</a:t>
                </a:r>
                <a:r>
                  <a:rPr lang="en-US" dirty="0"/>
                  <a:t> with log link and multiplicative errors.</a:t>
                </a:r>
              </a:p>
              <a:p>
                <a:pPr lvl="2"/>
                <a:r>
                  <a:rPr lang="en-US" dirty="0"/>
                  <a:t>Use natural cubic splines to show </a:t>
                </a:r>
                <a:r>
                  <a:rPr lang="en-US" dirty="0" err="1"/>
                  <a:t>fluctutations</a:t>
                </a:r>
                <a:endParaRPr lang="en-US" dirty="0"/>
              </a:p>
              <a:p>
                <a:pPr lvl="2"/>
                <a14:m>
                  <m:oMath xmlns:m="http://schemas.openxmlformats.org/officeDocument/2006/math">
                    <m:r>
                      <a:rPr lang="en-GB" b="0" i="1" smtClean="0">
                        <a:latin typeface="Cambria Math" panose="02040503050406030204" pitchFamily="18" charset="0"/>
                      </a:rPr>
                      <m:t>𝑡𝑢</m:t>
                    </m:r>
                    <m:r>
                      <a:rPr lang="en-GB" b="0" i="1" smtClean="0">
                        <a:latin typeface="Cambria Math" panose="02040503050406030204" pitchFamily="18" charset="0"/>
                      </a:rPr>
                      <m:t>04 </m:t>
                    </m:r>
                    <m:r>
                      <a:rPr lang="en-GB" b="0" i="1" smtClean="0">
                        <a:latin typeface="Cambria Math" panose="02040503050406030204" pitchFamily="18" charset="0"/>
                      </a:rPr>
                      <m:t>𝑝𝑎𝑟𝑡𝑖𝑐𝑖𝑝𝑎𝑡𝑖𝑜𝑛</m:t>
                    </m:r>
                    <m:r>
                      <a:rPr lang="en-GB" b="0" i="1" smtClean="0">
                        <a:latin typeface="Cambria Math" panose="02040503050406030204" pitchFamily="18" charset="0"/>
                      </a:rPr>
                      <m:t> ~ −1+</m:t>
                    </m:r>
                    <m:r>
                      <a:rPr lang="en-GB" b="0" i="1" smtClean="0">
                        <a:latin typeface="Cambria Math" panose="02040503050406030204" pitchFamily="18" charset="0"/>
                      </a:rPr>
                      <m:t>𝑆𝑒𝑥</m:t>
                    </m:r>
                    <m:r>
                      <a:rPr lang="en-GB" b="0" i="1" smtClean="0">
                        <a:latin typeface="Cambria Math" panose="02040503050406030204" pitchFamily="18" charset="0"/>
                      </a:rPr>
                      <m:t>+</m:t>
                    </m:r>
                    <m:r>
                      <a:rPr lang="en-GB" b="0" i="1" smtClean="0">
                        <a:latin typeface="Cambria Math" panose="02040503050406030204" pitchFamily="18" charset="0"/>
                      </a:rPr>
                      <m:t>𝑆𝑒𝑥</m:t>
                    </m:r>
                    <m:r>
                      <a:rPr lang="en-GB" b="0" i="1" smtClean="0">
                        <a:latin typeface="Cambria Math" panose="02040503050406030204" pitchFamily="18" charset="0"/>
                      </a:rPr>
                      <m:t>:</m:t>
                    </m:r>
                    <m:r>
                      <a:rPr lang="en-GB" b="0" i="1" smtClean="0">
                        <a:latin typeface="Cambria Math" panose="02040503050406030204" pitchFamily="18" charset="0"/>
                      </a:rPr>
                      <m:t>𝑛𝑠</m:t>
                    </m:r>
                    <m:d>
                      <m:dPr>
                        <m:ctrlPr>
                          <a:rPr lang="en-GB" b="0" i="1" smtClean="0">
                            <a:latin typeface="Cambria Math" panose="02040503050406030204" pitchFamily="18" charset="0"/>
                          </a:rPr>
                        </m:ctrlPr>
                      </m:dPr>
                      <m:e>
                        <m:r>
                          <a:rPr lang="en-GB" b="0" i="1" smtClean="0">
                            <a:latin typeface="Cambria Math" panose="02040503050406030204" pitchFamily="18" charset="0"/>
                          </a:rPr>
                          <m:t>𝑌𝑒𝑎𝑟</m:t>
                        </m:r>
                        <m:r>
                          <a:rPr lang="en-GB" b="0" i="1" smtClean="0">
                            <a:latin typeface="Cambria Math" panose="02040503050406030204" pitchFamily="18" charset="0"/>
                          </a:rPr>
                          <m:t>,  </m:t>
                        </m:r>
                        <m:r>
                          <a:rPr lang="en-GB" b="0" i="1" smtClean="0">
                            <a:latin typeface="Cambria Math" panose="02040503050406030204" pitchFamily="18" charset="0"/>
                          </a:rPr>
                          <m:t>𝑘𝑛𝑜𝑡𝑠</m:t>
                        </m:r>
                        <m:r>
                          <a:rPr lang="en-GB" b="0" i="1" smtClean="0">
                            <a:latin typeface="Cambria Math" panose="02040503050406030204" pitchFamily="18" charset="0"/>
                          </a:rPr>
                          <m:t>=2003, 2005, …, 2017</m:t>
                        </m:r>
                      </m:e>
                    </m:d>
                  </m:oMath>
                </a14:m>
                <a:endParaRPr lang="en-GB" b="0" dirty="0"/>
              </a:p>
              <a:p>
                <a:pPr lvl="1"/>
                <a:r>
                  <a:rPr lang="en-US" dirty="0"/>
                  <a:t>Performing an </a:t>
                </a:r>
                <a14:m>
                  <m:oMath xmlns:m="http://schemas.openxmlformats.org/officeDocument/2006/math">
                    <m:r>
                      <a:rPr lang="en-GB" b="0" i="1" smtClean="0">
                        <a:latin typeface="Cambria Math" panose="02040503050406030204" pitchFamily="18" charset="0"/>
                      </a:rPr>
                      <m:t>𝐹</m:t>
                    </m:r>
                  </m:oMath>
                </a14:m>
                <a:r>
                  <a:rPr lang="en-US" dirty="0"/>
                  <a:t>-test on the model shows this is a significant improvement on 		</a:t>
                </a:r>
                <a14:m>
                  <m:oMath xmlns:m="http://schemas.openxmlformats.org/officeDocument/2006/math">
                    <m:r>
                      <a:rPr lang="en-GB" sz="2000" i="1">
                        <a:latin typeface="Cambria Math" panose="02040503050406030204" pitchFamily="18" charset="0"/>
                      </a:rPr>
                      <m:t>𝑡𝑢</m:t>
                    </m:r>
                    <m:r>
                      <a:rPr lang="en-GB" sz="2000" i="1">
                        <a:latin typeface="Cambria Math" panose="02040503050406030204" pitchFamily="18" charset="0"/>
                      </a:rPr>
                      <m:t>04 </m:t>
                    </m:r>
                    <m:r>
                      <a:rPr lang="en-GB" sz="2000" i="1">
                        <a:latin typeface="Cambria Math" panose="02040503050406030204" pitchFamily="18" charset="0"/>
                      </a:rPr>
                      <m:t>𝑝𝑎𝑟𝑡𝑖𝑐𝑖𝑝𝑎𝑡𝑖𝑜𝑛</m:t>
                    </m:r>
                    <m:r>
                      <a:rPr lang="en-GB" sz="2000" i="1">
                        <a:latin typeface="Cambria Math" panose="02040503050406030204" pitchFamily="18" charset="0"/>
                      </a:rPr>
                      <m:t> ~ −1+</m:t>
                    </m:r>
                    <m:r>
                      <a:rPr lang="en-GB" sz="2000" i="1">
                        <a:latin typeface="Cambria Math" panose="02040503050406030204" pitchFamily="18" charset="0"/>
                      </a:rPr>
                      <m:t>𝑛𝑠</m:t>
                    </m:r>
                    <m:r>
                      <a:rPr lang="en-GB" sz="2000" i="1">
                        <a:latin typeface="Cambria Math" panose="02040503050406030204" pitchFamily="18" charset="0"/>
                      </a:rPr>
                      <m:t>(</m:t>
                    </m:r>
                    <m:r>
                      <a:rPr lang="en-GB" sz="2000" i="1">
                        <a:latin typeface="Cambria Math" panose="02040503050406030204" pitchFamily="18" charset="0"/>
                      </a:rPr>
                      <m:t>𝑌𝑒𝑎𝑟</m:t>
                    </m:r>
                    <m:r>
                      <a:rPr lang="en-GB" sz="2000" i="1">
                        <a:latin typeface="Cambria Math" panose="02040503050406030204" pitchFamily="18" charset="0"/>
                      </a:rPr>
                      <m:t>,</m:t>
                    </m:r>
                    <m:r>
                      <a:rPr lang="en-GB" sz="2000" i="1">
                        <a:latin typeface="Cambria Math" panose="02040503050406030204" pitchFamily="18" charset="0"/>
                      </a:rPr>
                      <m:t>𝑘𝑛𝑜𝑡𝑠</m:t>
                    </m:r>
                    <m:r>
                      <a:rPr lang="en-GB" sz="2000" i="1">
                        <a:latin typeface="Cambria Math" panose="02040503050406030204" pitchFamily="18" charset="0"/>
                      </a:rPr>
                      <m:t>=2003, 2005, …, 2017)</m:t>
                    </m:r>
                  </m:oMath>
                </a14:m>
                <a:endParaRPr lang="en-US" dirty="0"/>
              </a:p>
              <a:p>
                <a:pPr lvl="1"/>
                <a:endParaRPr lang="en-US" dirty="0"/>
              </a:p>
              <a:p>
                <a:pPr lvl="1"/>
                <a:endParaRPr lang="en-US" dirty="0"/>
              </a:p>
            </p:txBody>
          </p:sp>
        </mc:Choice>
        <mc:Fallback>
          <p:sp>
            <p:nvSpPr>
              <p:cNvPr id="10" name="Content Placeholder 2"/>
              <p:cNvSpPr txBox="1">
                <a:spLocks noRot="1" noChangeAspect="1" noMove="1" noResize="1" noEditPoints="1" noAdjustHandles="1" noChangeArrowheads="1" noChangeShapeType="1" noTextEdit="1"/>
              </p:cNvSpPr>
              <p:nvPr/>
            </p:nvSpPr>
            <p:spPr>
              <a:xfrm>
                <a:off x="430306" y="3576410"/>
                <a:ext cx="10923494" cy="2698244"/>
              </a:xfrm>
              <a:prstGeom prst="rect">
                <a:avLst/>
              </a:prstGeom>
              <a:blipFill>
                <a:blip r:embed="rId4"/>
                <a:stretch>
                  <a:fillRect r="-56" b="-1584"/>
                </a:stretch>
              </a:blipFill>
            </p:spPr>
            <p:txBody>
              <a:bodyPr/>
              <a:lstStyle/>
              <a:p>
                <a:r>
                  <a:rPr lang="en-GB">
                    <a:noFill/>
                  </a:rPr>
                  <a:t> </a:t>
                </a:r>
              </a:p>
            </p:txBody>
          </p:sp>
        </mc:Fallback>
      </mc:AlternateContent>
    </p:spTree>
    <p:extLst>
      <p:ext uri="{BB962C8B-B14F-4D97-AF65-F5344CB8AC3E}">
        <p14:creationId xmlns:p14="http://schemas.microsoft.com/office/powerpoint/2010/main" val="204489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3C26548-949F-BF45-9AAC-1ABF92E0F60B}" type="slidenum">
              <a:rPr lang="en-US" smtClean="0"/>
              <a:t>4</a:t>
            </a:fld>
            <a:endParaRPr lang="en-US"/>
          </a:p>
        </p:txBody>
      </p:sp>
      <p:sp>
        <p:nvSpPr>
          <p:cNvPr id="6" name="Footer Placeholder 5"/>
          <p:cNvSpPr>
            <a:spLocks noGrp="1"/>
          </p:cNvSpPr>
          <p:nvPr>
            <p:ph type="ftr" sz="quarter" idx="11"/>
          </p:nvPr>
        </p:nvSpPr>
        <p:spPr/>
        <p:txBody>
          <a:bodyPr/>
          <a:lstStyle/>
          <a:p>
            <a:r>
              <a:rPr lang="en-US"/>
              <a:t>Fluctuation 1 - EDA</a:t>
            </a:r>
          </a:p>
        </p:txBody>
      </p:sp>
      <p:sp>
        <p:nvSpPr>
          <p:cNvPr id="7" name="Content Placeholder 2"/>
          <p:cNvSpPr txBox="1">
            <a:spLocks/>
          </p:cNvSpPr>
          <p:nvPr/>
        </p:nvSpPr>
        <p:spPr>
          <a:xfrm>
            <a:off x="8171412" y="1009400"/>
            <a:ext cx="3217025" cy="18063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The plot is built on the training data and indicates that over the period, the participation in tu04 has decreased for both men and women. </a:t>
            </a:r>
          </a:p>
          <a:p>
            <a:pPr marL="0" indent="0">
              <a:buNone/>
            </a:pPr>
            <a:r>
              <a:rPr lang="en-US" sz="2400" dirty="0"/>
              <a:t> </a:t>
            </a:r>
          </a:p>
        </p:txBody>
      </p:sp>
      <mc:AlternateContent xmlns:mc="http://schemas.openxmlformats.org/markup-compatibility/2006">
        <mc:Choice xmlns:a14="http://schemas.microsoft.com/office/drawing/2010/main" Requires="a14">
          <p:sp>
            <p:nvSpPr>
              <p:cNvPr id="10" name="Content Placeholder 2"/>
              <p:cNvSpPr txBox="1">
                <a:spLocks/>
              </p:cNvSpPr>
              <p:nvPr/>
            </p:nvSpPr>
            <p:spPr>
              <a:xfrm>
                <a:off x="838200" y="4586601"/>
                <a:ext cx="10515600" cy="4034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An informal one-sided </a:t>
                </a:r>
                <a14:m>
                  <m:oMath xmlns:m="http://schemas.openxmlformats.org/officeDocument/2006/math">
                    <m:r>
                      <a:rPr lang="en-GB" sz="2400" b="0" i="1" smtClean="0">
                        <a:latin typeface="Cambria Math" panose="02040503050406030204" pitchFamily="18" charset="0"/>
                      </a:rPr>
                      <m:t>𝑡</m:t>
                    </m:r>
                  </m:oMath>
                </a14:m>
                <a:r>
                  <a:rPr lang="en-US" sz="2400" dirty="0"/>
                  <a:t>-test on a linear model simplification of the </a:t>
                </a:r>
                <a:r>
                  <a:rPr lang="en-US" sz="2400" dirty="0" err="1"/>
                  <a:t>glm</a:t>
                </a:r>
                <a:r>
                  <a:rPr lang="en-US" sz="2400" dirty="0"/>
                  <a:t>, without splines, gives a </a:t>
                </a:r>
                <a14:m>
                  <m:oMath xmlns:m="http://schemas.openxmlformats.org/officeDocument/2006/math">
                    <m:r>
                      <a:rPr lang="en-GB" sz="2400" b="0" i="1" smtClean="0">
                        <a:latin typeface="Cambria Math" panose="02040503050406030204" pitchFamily="18" charset="0"/>
                      </a:rPr>
                      <m:t>𝑝</m:t>
                    </m:r>
                  </m:oMath>
                </a14:m>
                <a:r>
                  <a:rPr lang="en-US" sz="2400" dirty="0"/>
                  <a:t>-value of 5.7e-09 </a:t>
                </a:r>
              </a:p>
            </p:txBody>
          </p:sp>
        </mc:Choice>
        <mc:Fallback>
          <p:sp>
            <p:nvSpPr>
              <p:cNvPr id="10" name="Content Placeholder 2"/>
              <p:cNvSpPr txBox="1">
                <a:spLocks noRot="1" noChangeAspect="1" noMove="1" noResize="1" noEditPoints="1" noAdjustHandles="1" noChangeArrowheads="1" noChangeShapeType="1" noTextEdit="1"/>
              </p:cNvSpPr>
              <p:nvPr/>
            </p:nvSpPr>
            <p:spPr>
              <a:xfrm>
                <a:off x="838200" y="4586601"/>
                <a:ext cx="10515600" cy="403411"/>
              </a:xfrm>
              <a:prstGeom prst="rect">
                <a:avLst/>
              </a:prstGeom>
              <a:blipFill>
                <a:blip r:embed="rId3"/>
                <a:stretch>
                  <a:fillRect l="-812" t="-20896" b="-117910"/>
                </a:stretch>
              </a:blipFill>
            </p:spPr>
            <p:txBody>
              <a:bodyPr/>
              <a:lstStyle/>
              <a:p>
                <a:r>
                  <a:rPr lang="en-GB">
                    <a:noFill/>
                  </a:rPr>
                  <a:t> </a:t>
                </a:r>
              </a:p>
            </p:txBody>
          </p:sp>
        </mc:Fallback>
      </mc:AlternateContent>
      <p:sp>
        <p:nvSpPr>
          <p:cNvPr id="13" name="Content Placeholder 2"/>
          <p:cNvSpPr txBox="1">
            <a:spLocks/>
          </p:cNvSpPr>
          <p:nvPr/>
        </p:nvSpPr>
        <p:spPr>
          <a:xfrm>
            <a:off x="838200" y="5339153"/>
            <a:ext cx="10515600" cy="13081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Changes in the average number of household children initially seem to follow the trend in tu04 participation. However if check the correlations between them, the link is fairly weak (0.65 for Men and 0.49 for Women). </a:t>
            </a:r>
          </a:p>
          <a:p>
            <a:endParaRPr lang="en-US" sz="2400" dirty="0"/>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23705"/>
            <a:ext cx="6867699" cy="4210671"/>
          </a:xfrm>
          <a:prstGeom prst="rect">
            <a:avLst/>
          </a:prstGeom>
        </p:spPr>
      </p:pic>
    </p:spTree>
    <p:extLst>
      <p:ext uri="{BB962C8B-B14F-4D97-AF65-F5344CB8AC3E}">
        <p14:creationId xmlns:p14="http://schemas.microsoft.com/office/powerpoint/2010/main" val="171965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C26548-949F-BF45-9AAC-1ABF92E0F60B}" type="slidenum">
              <a:rPr lang="en-US" smtClean="0"/>
              <a:t>5</a:t>
            </a:fld>
            <a:endParaRPr lang="en-US"/>
          </a:p>
        </p:txBody>
      </p:sp>
      <p:sp>
        <p:nvSpPr>
          <p:cNvPr id="5" name="Footer Placeholder 4"/>
          <p:cNvSpPr>
            <a:spLocks noGrp="1"/>
          </p:cNvSpPr>
          <p:nvPr>
            <p:ph type="ftr" sz="quarter" idx="11"/>
          </p:nvPr>
        </p:nvSpPr>
        <p:spPr/>
        <p:txBody>
          <a:bodyPr/>
          <a:lstStyle/>
          <a:p>
            <a:r>
              <a:rPr lang="en-US"/>
              <a:t>Fluctuation 1 - Validation</a:t>
            </a:r>
          </a:p>
        </p:txBody>
      </p:sp>
      <p:sp>
        <p:nvSpPr>
          <p:cNvPr id="7" name="Content Placeholder 2"/>
          <p:cNvSpPr txBox="1">
            <a:spLocks/>
          </p:cNvSpPr>
          <p:nvPr/>
        </p:nvSpPr>
        <p:spPr>
          <a:xfrm>
            <a:off x="439271" y="403384"/>
            <a:ext cx="11313458" cy="15494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Validation: </a:t>
            </a:r>
          </a:p>
          <a:p>
            <a:pPr lvl="1"/>
            <a:r>
              <a:rPr lang="en-US" dirty="0"/>
              <a:t>Including or excluding the number of household kids in the linear model with </a:t>
            </a:r>
            <a:r>
              <a:rPr lang="en-US" i="1" dirty="0"/>
              <a:t>Sex </a:t>
            </a:r>
            <a:r>
              <a:rPr lang="en-US" dirty="0"/>
              <a:t>and </a:t>
            </a:r>
            <a:r>
              <a:rPr lang="en-US" i="1" dirty="0"/>
              <a:t>Year</a:t>
            </a:r>
            <a:r>
              <a:rPr lang="en-US" dirty="0"/>
              <a:t> and t-test would both give a p-value which is less than 0.05. It is enough to conclude that both gender tend to join less in the activity through these 15 years.</a:t>
            </a:r>
          </a:p>
          <a:p>
            <a:pPr lvl="1"/>
            <a:endParaRPr lang="en-US" dirty="0"/>
          </a:p>
          <a:p>
            <a:pPr lvl="1"/>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92" y="1952786"/>
            <a:ext cx="5154908" cy="3160538"/>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7821" y="1952786"/>
            <a:ext cx="5154908" cy="3160538"/>
          </a:xfrm>
          <a:prstGeom prst="rect">
            <a:avLst/>
          </a:prstGeom>
        </p:spPr>
      </p:pic>
      <p:sp>
        <p:nvSpPr>
          <p:cNvPr id="13" name="Rectangle 12"/>
          <p:cNvSpPr/>
          <p:nvPr/>
        </p:nvSpPr>
        <p:spPr>
          <a:xfrm>
            <a:off x="941092" y="5134672"/>
            <a:ext cx="10811637" cy="1200329"/>
          </a:xfrm>
          <a:prstGeom prst="rect">
            <a:avLst/>
          </a:prstGeom>
        </p:spPr>
        <p:txBody>
          <a:bodyPr wrap="square">
            <a:spAutoFit/>
          </a:bodyPr>
          <a:lstStyle/>
          <a:p>
            <a:pPr marL="285750" indent="-285750">
              <a:buFont typeface="Arial" charset="0"/>
              <a:buChar char="•"/>
            </a:pPr>
            <a:r>
              <a:rPr lang="en-US" sz="2400" dirty="0"/>
              <a:t>Besides, there seems to be a link between the number of household kids and the participation percentage. The right plot shows changes using a fitting model on all the data, only excluding those responses taken in July for each year. </a:t>
            </a:r>
          </a:p>
        </p:txBody>
      </p:sp>
    </p:spTree>
    <p:extLst>
      <p:ext uri="{BB962C8B-B14F-4D97-AF65-F5344CB8AC3E}">
        <p14:creationId xmlns:p14="http://schemas.microsoft.com/office/powerpoint/2010/main" val="67075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9"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dissolv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744" y="491156"/>
            <a:ext cx="10940512" cy="1325563"/>
          </a:xfrm>
        </p:spPr>
        <p:txBody>
          <a:bodyPr>
            <a:normAutofit fontScale="90000"/>
          </a:bodyPr>
          <a:lstStyle/>
          <a:p>
            <a:r>
              <a:rPr lang="en-US" b="1" dirty="0"/>
              <a:t>Fluctuation 2: </a:t>
            </a:r>
            <a:br>
              <a:rPr lang="en-US" b="1" dirty="0"/>
            </a:br>
            <a:r>
              <a:rPr lang="en-US" b="1" dirty="0"/>
              <a:t>The Time Spent on Traditionally Gendered Activities as Gender Roles have Broken Down?</a:t>
            </a:r>
            <a:endParaRPr lang="en-US" dirty="0"/>
          </a:p>
        </p:txBody>
      </p:sp>
      <p:sp>
        <p:nvSpPr>
          <p:cNvPr id="3" name="Slide Number Placeholder 2"/>
          <p:cNvSpPr>
            <a:spLocks noGrp="1"/>
          </p:cNvSpPr>
          <p:nvPr>
            <p:ph type="sldNum" sz="quarter" idx="12"/>
          </p:nvPr>
        </p:nvSpPr>
        <p:spPr/>
        <p:txBody>
          <a:bodyPr/>
          <a:lstStyle/>
          <a:p>
            <a:fld id="{73C26548-949F-BF45-9AAC-1ABF92E0F60B}" type="slidenum">
              <a:rPr lang="en-US" smtClean="0"/>
              <a:t>6</a:t>
            </a:fld>
            <a:endParaRPr lang="en-US" dirty="0"/>
          </a:p>
        </p:txBody>
      </p:sp>
      <p:sp>
        <p:nvSpPr>
          <p:cNvPr id="4" name="Footer Placeholder 3"/>
          <p:cNvSpPr>
            <a:spLocks noGrp="1"/>
          </p:cNvSpPr>
          <p:nvPr>
            <p:ph type="ftr" sz="quarter" idx="11"/>
          </p:nvPr>
        </p:nvSpPr>
        <p:spPr/>
        <p:txBody>
          <a:bodyPr/>
          <a:lstStyle/>
          <a:p>
            <a:r>
              <a:rPr lang="en-US"/>
              <a:t>Fluctuation 2 - EDA</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556" y="1906780"/>
            <a:ext cx="2933700" cy="13843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9000" y="3404876"/>
            <a:ext cx="2946400" cy="1689100"/>
          </a:xfrm>
          <a:prstGeom prst="rect">
            <a:avLst/>
          </a:prstGeom>
        </p:spPr>
      </p:pic>
      <p:sp>
        <p:nvSpPr>
          <p:cNvPr id="11" name="Rectangle 10"/>
          <p:cNvSpPr/>
          <p:nvPr/>
        </p:nvSpPr>
        <p:spPr>
          <a:xfrm>
            <a:off x="625745" y="2250714"/>
            <a:ext cx="7883256" cy="2308324"/>
          </a:xfrm>
          <a:prstGeom prst="rect">
            <a:avLst/>
          </a:prstGeom>
        </p:spPr>
        <p:txBody>
          <a:bodyPr wrap="square">
            <a:spAutoFit/>
          </a:bodyPr>
          <a:lstStyle/>
          <a:p>
            <a:pPr marL="285750" indent="-285750">
              <a:buFont typeface="Arial" charset="0"/>
              <a:buChar char="•"/>
            </a:pPr>
            <a:r>
              <a:rPr lang="en-US" sz="2400" dirty="0"/>
              <a:t>The division between genders in terms of roles and responsibilities is always a major news topic. </a:t>
            </a:r>
          </a:p>
          <a:p>
            <a:pPr lvl="1"/>
            <a:r>
              <a:rPr lang="en-US" sz="2400" dirty="0"/>
              <a:t>(such as </a:t>
            </a:r>
            <a:r>
              <a:rPr lang="en-US" sz="2400" i="1" dirty="0"/>
              <a:t>‘#</a:t>
            </a:r>
            <a:r>
              <a:rPr lang="en-US" sz="2400" i="1" dirty="0" err="1"/>
              <a:t>MeToo</a:t>
            </a:r>
            <a:r>
              <a:rPr lang="en-US" sz="2400" i="1" dirty="0"/>
              <a:t>’ </a:t>
            </a:r>
            <a:r>
              <a:rPr lang="en-US" sz="2400" dirty="0"/>
              <a:t>and </a:t>
            </a:r>
            <a:r>
              <a:rPr lang="en-US" sz="2400" i="1" dirty="0"/>
              <a:t>‘Times Up’</a:t>
            </a:r>
            <a:r>
              <a:rPr lang="en-US" sz="2400" dirty="0"/>
              <a:t>.)</a:t>
            </a:r>
          </a:p>
          <a:p>
            <a:pPr marL="285750" indent="-285750">
              <a:buFont typeface="Arial" charset="0"/>
              <a:buChar char="•"/>
            </a:pPr>
            <a:r>
              <a:rPr lang="en-US" sz="2400" dirty="0"/>
              <a:t>This report would focus on the long-term changes in time use for different sexes.</a:t>
            </a:r>
          </a:p>
          <a:p>
            <a:pPr marL="285750" indent="-285750">
              <a:buFont typeface="Arial" charset="0"/>
              <a:buChar char="•"/>
            </a:pPr>
            <a:endParaRPr lang="en-US" sz="2400" dirty="0"/>
          </a:p>
        </p:txBody>
      </p:sp>
      <p:sp>
        <p:nvSpPr>
          <p:cNvPr id="12" name="Rectangle 11"/>
          <p:cNvSpPr/>
          <p:nvPr/>
        </p:nvSpPr>
        <p:spPr>
          <a:xfrm>
            <a:off x="8254031" y="4993033"/>
            <a:ext cx="3690750" cy="1815882"/>
          </a:xfrm>
          <a:prstGeom prst="rect">
            <a:avLst/>
          </a:prstGeom>
        </p:spPr>
        <p:txBody>
          <a:bodyPr wrap="square">
            <a:spAutoFit/>
          </a:bodyPr>
          <a:lstStyle/>
          <a:p>
            <a:pPr marL="285750" indent="-285750">
              <a:buFont typeface="Arial" charset="0"/>
              <a:buChar char="•"/>
            </a:pPr>
            <a:endParaRPr lang="en-US" sz="1400" dirty="0"/>
          </a:p>
          <a:p>
            <a:pPr marL="285750" indent="-285750">
              <a:buFont typeface="Arial" charset="0"/>
              <a:buChar char="•"/>
            </a:pPr>
            <a:r>
              <a:rPr lang="en-US" sz="1400" dirty="0"/>
              <a:t>Table 2 is a simplified version of Talcott Parsons’ [3] study on gender roles. </a:t>
            </a:r>
          </a:p>
          <a:p>
            <a:pPr marL="285750" indent="-285750">
              <a:buFont typeface="Arial" charset="0"/>
              <a:buChar char="•"/>
            </a:pPr>
            <a:r>
              <a:rPr lang="en-US" sz="1400" dirty="0"/>
              <a:t>Table 3 shows how to break down the respondents into different generation groups [4]. </a:t>
            </a:r>
          </a:p>
          <a:p>
            <a:pPr marL="285750" indent="-285750">
              <a:buFont typeface="Arial" charset="0"/>
              <a:buChar char="•"/>
            </a:pPr>
            <a:endParaRPr lang="en-US" sz="1400" dirty="0"/>
          </a:p>
          <a:p>
            <a:pPr marL="285750" indent="-285750">
              <a:buFont typeface="Arial" charset="0"/>
              <a:buChar char="•"/>
            </a:pPr>
            <a:endParaRPr lang="en-US" sz="1400" dirty="0"/>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205" y="4330861"/>
            <a:ext cx="3952653" cy="2025489"/>
          </a:xfrm>
          <a:prstGeom prst="rect">
            <a:avLst/>
          </a:prstGeom>
        </p:spPr>
      </p:pic>
    </p:spTree>
    <p:extLst>
      <p:ext uri="{BB962C8B-B14F-4D97-AF65-F5344CB8AC3E}">
        <p14:creationId xmlns:p14="http://schemas.microsoft.com/office/powerpoint/2010/main" val="147033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C26548-949F-BF45-9AAC-1ABF92E0F60B}" type="slidenum">
              <a:rPr lang="en-US" smtClean="0"/>
              <a:t>7</a:t>
            </a:fld>
            <a:endParaRPr lang="en-US"/>
          </a:p>
        </p:txBody>
      </p:sp>
      <p:sp>
        <p:nvSpPr>
          <p:cNvPr id="3" name="Footer Placeholder 2"/>
          <p:cNvSpPr>
            <a:spLocks noGrp="1"/>
          </p:cNvSpPr>
          <p:nvPr>
            <p:ph type="ftr" sz="quarter" idx="11"/>
          </p:nvPr>
        </p:nvSpPr>
        <p:spPr/>
        <p:txBody>
          <a:bodyPr/>
          <a:lstStyle/>
          <a:p>
            <a:r>
              <a:rPr lang="en-US" dirty="0"/>
              <a:t>Fluctuation 2 – Validation</a:t>
            </a:r>
          </a:p>
        </p:txBody>
      </p:sp>
      <p:sp>
        <p:nvSpPr>
          <p:cNvPr id="6" name="Content Placeholder 2"/>
          <p:cNvSpPr txBox="1">
            <a:spLocks/>
          </p:cNvSpPr>
          <p:nvPr/>
        </p:nvSpPr>
        <p:spPr>
          <a:xfrm>
            <a:off x="681925" y="1457268"/>
            <a:ext cx="10671875" cy="31767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Validation: </a:t>
            </a:r>
          </a:p>
          <a:p>
            <a:pPr lvl="1"/>
            <a:r>
              <a:rPr lang="en-US" dirty="0"/>
              <a:t>Males: Working, House Maintenance and Vehicle Maintenance;</a:t>
            </a:r>
          </a:p>
          <a:p>
            <a:pPr lvl="1"/>
            <a:r>
              <a:rPr lang="en-US" dirty="0"/>
              <a:t>Females: Housework, Cooking and Childcare</a:t>
            </a:r>
          </a:p>
          <a:p>
            <a:r>
              <a:rPr lang="en-US" sz="2400" dirty="0"/>
              <a:t>The following models showcase the results of the analysis plotting all of the data with the exception of July as required. </a:t>
            </a:r>
          </a:p>
          <a:p>
            <a:r>
              <a:rPr lang="en-US" sz="2400" dirty="0"/>
              <a:t>Despite using 11 months of the data here, it is critical to reiterate that all of the EDA and validation was carried out on entirely separate 6 month subsets of each year to ensure validity of the conclusions and testing. </a:t>
            </a:r>
          </a:p>
          <a:p>
            <a:endParaRPr lang="en-US" sz="2400" dirty="0"/>
          </a:p>
          <a:p>
            <a:pPr lvl="1"/>
            <a:endParaRPr lang="en-US" dirty="0"/>
          </a:p>
        </p:txBody>
      </p:sp>
    </p:spTree>
    <p:extLst>
      <p:ext uri="{BB962C8B-B14F-4D97-AF65-F5344CB8AC3E}">
        <p14:creationId xmlns:p14="http://schemas.microsoft.com/office/powerpoint/2010/main" val="109171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3C26548-949F-BF45-9AAC-1ABF92E0F60B}" type="slidenum">
              <a:rPr lang="en-US" smtClean="0"/>
              <a:t>8</a:t>
            </a:fld>
            <a:endParaRPr lang="en-US"/>
          </a:p>
        </p:txBody>
      </p:sp>
      <p:sp>
        <p:nvSpPr>
          <p:cNvPr id="5" name="Footer Placeholder 4"/>
          <p:cNvSpPr>
            <a:spLocks noGrp="1"/>
          </p:cNvSpPr>
          <p:nvPr>
            <p:ph type="ftr" sz="quarter" idx="11"/>
          </p:nvPr>
        </p:nvSpPr>
        <p:spPr/>
        <p:txBody>
          <a:bodyPr/>
          <a:lstStyle/>
          <a:p>
            <a:r>
              <a:rPr lang="en-US" dirty="0"/>
              <a:t>Fluctuation 2 – Validation – Males - Working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753018"/>
            <a:ext cx="7162800" cy="3009900"/>
          </a:xfrm>
          <a:prstGeom prst="rect">
            <a:avLst/>
          </a:prstGeom>
        </p:spPr>
      </p:pic>
      <p:sp>
        <p:nvSpPr>
          <p:cNvPr id="9" name="Rectangle 8"/>
          <p:cNvSpPr/>
          <p:nvPr/>
        </p:nvSpPr>
        <p:spPr>
          <a:xfrm>
            <a:off x="7620000" y="1657803"/>
            <a:ext cx="3733800" cy="1200329"/>
          </a:xfrm>
          <a:prstGeom prst="rect">
            <a:avLst/>
          </a:prstGeom>
        </p:spPr>
        <p:txBody>
          <a:bodyPr wrap="square">
            <a:spAutoFit/>
          </a:bodyPr>
          <a:lstStyle/>
          <a:p>
            <a:r>
              <a:rPr lang="en-US" dirty="0"/>
              <a:t>The </a:t>
            </a:r>
            <a:r>
              <a:rPr lang="en-US" i="1" dirty="0"/>
              <a:t>Silent Generation </a:t>
            </a:r>
            <a:r>
              <a:rPr lang="en-US" dirty="0"/>
              <a:t>have been excluded from these plots as the youngest of this generation would be 65 by 2010 which is retirement age.</a:t>
            </a:r>
          </a:p>
        </p:txBody>
      </p:sp>
      <p:sp>
        <p:nvSpPr>
          <p:cNvPr id="10" name="Rectangle 9"/>
          <p:cNvSpPr/>
          <p:nvPr/>
        </p:nvSpPr>
        <p:spPr>
          <a:xfrm>
            <a:off x="457200" y="325511"/>
            <a:ext cx="6096000" cy="461665"/>
          </a:xfrm>
          <a:prstGeom prst="rect">
            <a:avLst/>
          </a:prstGeom>
        </p:spPr>
        <p:txBody>
          <a:bodyPr>
            <a:spAutoFit/>
          </a:bodyPr>
          <a:lstStyle/>
          <a:p>
            <a:r>
              <a:rPr lang="en-US" sz="2400"/>
              <a:t>Validation – Males – Working </a:t>
            </a:r>
            <a:endParaRPr lang="en-US" sz="2400" dirty="0"/>
          </a:p>
        </p:txBody>
      </p:sp>
      <p:sp>
        <p:nvSpPr>
          <p:cNvPr id="12" name="Rectangle 11"/>
          <p:cNvSpPr/>
          <p:nvPr/>
        </p:nvSpPr>
        <p:spPr>
          <a:xfrm>
            <a:off x="457200" y="3674487"/>
            <a:ext cx="10896600" cy="2677656"/>
          </a:xfrm>
          <a:prstGeom prst="rect">
            <a:avLst/>
          </a:prstGeom>
        </p:spPr>
        <p:txBody>
          <a:bodyPr wrap="square">
            <a:spAutoFit/>
          </a:bodyPr>
          <a:lstStyle/>
          <a:p>
            <a:pPr marL="285750" indent="-285750">
              <a:buFont typeface="Arial" charset="0"/>
              <a:buChar char="•"/>
            </a:pPr>
            <a:r>
              <a:rPr lang="en-US" sz="2400" dirty="0"/>
              <a:t>The plots show the changes in working patterns between 3 generations. </a:t>
            </a:r>
          </a:p>
          <a:p>
            <a:pPr marL="285750" indent="-285750">
              <a:buFont typeface="Arial" charset="0"/>
              <a:buChar char="•"/>
            </a:pPr>
            <a:r>
              <a:rPr lang="en-US" sz="2400" dirty="0"/>
              <a:t>A slight contraction. It is clear that working hours follow a fairly standard trajectory, peaking for people in their middle ages. </a:t>
            </a:r>
          </a:p>
          <a:p>
            <a:pPr marL="285750" indent="-285750">
              <a:buFont typeface="Arial" charset="0"/>
              <a:buChar char="•"/>
            </a:pPr>
            <a:r>
              <a:rPr lang="en-US" sz="2400" i="1" dirty="0" err="1"/>
              <a:t>Millennials</a:t>
            </a:r>
            <a:r>
              <a:rPr lang="en-US" sz="2400" i="1" dirty="0"/>
              <a:t> </a:t>
            </a:r>
            <a:r>
              <a:rPr lang="en-US" sz="2400" dirty="0"/>
              <a:t>have seen a steady increase in their time spent working as would be expected for; the genders seem to have a much smaller gap when compared with </a:t>
            </a:r>
            <a:r>
              <a:rPr lang="en-US" sz="2400" i="1" dirty="0"/>
              <a:t>Generation X </a:t>
            </a:r>
            <a:r>
              <a:rPr lang="en-US" sz="2400" dirty="0"/>
              <a:t>though, which is testament to part of the hypothesis made above regarding progressive social norms propagating through younger generations. </a:t>
            </a:r>
          </a:p>
        </p:txBody>
      </p:sp>
    </p:spTree>
    <p:extLst>
      <p:ext uri="{BB962C8B-B14F-4D97-AF65-F5344CB8AC3E}">
        <p14:creationId xmlns:p14="http://schemas.microsoft.com/office/powerpoint/2010/main" val="186635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734" y="1473940"/>
            <a:ext cx="10841065" cy="4351338"/>
          </a:xfrm>
        </p:spPr>
        <p:txBody>
          <a:bodyPr>
            <a:normAutofit/>
          </a:bodyPr>
          <a:lstStyle/>
          <a:p>
            <a:r>
              <a:rPr lang="en-US" sz="2400" dirty="0"/>
              <a:t>The participation rate was too low to warrant deeper analysis. </a:t>
            </a:r>
          </a:p>
          <a:p>
            <a:r>
              <a:rPr lang="en-US" sz="2400" dirty="0"/>
              <a:t>Whilst the findings represented that there existed a separation in gender, the participation rates of around 3% for both reflected that these were more uncommon activities. </a:t>
            </a:r>
          </a:p>
          <a:p>
            <a:r>
              <a:rPr lang="en-US" sz="2400" dirty="0"/>
              <a:t>It was decided that there was not enough data to reflect the time spent on these activities in a suitable linear model. </a:t>
            </a:r>
          </a:p>
          <a:p>
            <a:endParaRPr lang="en-US" sz="2400" dirty="0"/>
          </a:p>
        </p:txBody>
      </p:sp>
      <p:sp>
        <p:nvSpPr>
          <p:cNvPr id="4" name="Slide Number Placeholder 3"/>
          <p:cNvSpPr>
            <a:spLocks noGrp="1"/>
          </p:cNvSpPr>
          <p:nvPr>
            <p:ph type="sldNum" sz="quarter" idx="12"/>
          </p:nvPr>
        </p:nvSpPr>
        <p:spPr/>
        <p:txBody>
          <a:bodyPr/>
          <a:lstStyle/>
          <a:p>
            <a:fld id="{73C26548-949F-BF45-9AAC-1ABF92E0F60B}" type="slidenum">
              <a:rPr lang="en-US" smtClean="0"/>
              <a:t>9</a:t>
            </a:fld>
            <a:endParaRPr lang="en-US"/>
          </a:p>
        </p:txBody>
      </p:sp>
      <p:sp>
        <p:nvSpPr>
          <p:cNvPr id="5" name="Footer Placeholder 4"/>
          <p:cNvSpPr>
            <a:spLocks noGrp="1"/>
          </p:cNvSpPr>
          <p:nvPr>
            <p:ph type="ftr" sz="quarter" idx="11"/>
          </p:nvPr>
        </p:nvSpPr>
        <p:spPr/>
        <p:txBody>
          <a:bodyPr/>
          <a:lstStyle/>
          <a:p>
            <a:r>
              <a:rPr lang="en-US" dirty="0"/>
              <a:t>Fluctuation 2 – Validation – Males – House Maintenance and Vehicle Maintenance </a:t>
            </a:r>
          </a:p>
        </p:txBody>
      </p:sp>
      <p:sp>
        <p:nvSpPr>
          <p:cNvPr id="6" name="Rectangle 5"/>
          <p:cNvSpPr/>
          <p:nvPr/>
        </p:nvSpPr>
        <p:spPr>
          <a:xfrm>
            <a:off x="512735" y="481203"/>
            <a:ext cx="9173706" cy="461665"/>
          </a:xfrm>
          <a:prstGeom prst="rect">
            <a:avLst/>
          </a:prstGeom>
        </p:spPr>
        <p:txBody>
          <a:bodyPr wrap="square">
            <a:spAutoFit/>
          </a:bodyPr>
          <a:lstStyle/>
          <a:p>
            <a:r>
              <a:rPr lang="en-US" sz="2400" dirty="0"/>
              <a:t>Validation – Males – House Maintenance and Vehicle Maintenance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207" y="3890157"/>
            <a:ext cx="3278673" cy="23733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735" y="3890157"/>
            <a:ext cx="3068665" cy="2466193"/>
          </a:xfrm>
          <a:prstGeom prst="rect">
            <a:avLst/>
          </a:prstGeom>
        </p:spPr>
      </p:pic>
    </p:spTree>
    <p:extLst>
      <p:ext uri="{BB962C8B-B14F-4D97-AF65-F5344CB8AC3E}">
        <p14:creationId xmlns:p14="http://schemas.microsoft.com/office/powerpoint/2010/main" val="8529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687</TotalTime>
  <Words>1220</Words>
  <Application>Microsoft Office PowerPoint</Application>
  <PresentationFormat>Widescreen</PresentationFormat>
  <Paragraphs>108</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How Americans’ Time-Use Patterns Have Changed From 2003 to 2017 </vt:lpstr>
      <vt:lpstr>Introduction</vt:lpstr>
      <vt:lpstr>Observation 1:  Caring for &amp; Helping Non-HH Members (tu04) </vt:lpstr>
      <vt:lpstr>PowerPoint Presentation</vt:lpstr>
      <vt:lpstr>PowerPoint Presentation</vt:lpstr>
      <vt:lpstr>Fluctuation 2:  The Time Spent on Traditionally Gendered Activities as Gender Roles have Broken Down?</vt:lpstr>
      <vt:lpstr>PowerPoint Presentation</vt:lpstr>
      <vt:lpstr>PowerPoint Presentation</vt:lpstr>
      <vt:lpstr>PowerPoint Presentation</vt:lpstr>
      <vt:lpstr>PowerPoint Presentation</vt:lpstr>
      <vt:lpstr>PowerPoint Presentation</vt:lpstr>
      <vt:lpstr>PowerPoint Presentation</vt:lpstr>
      <vt:lpstr>Limitation of the Data</vt:lpstr>
      <vt:lpstr>Any Question?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Americans’ Time-Use Patterns Have Changed From 2003 to 2017 </dc:title>
  <dc:creator>Microsoft Office User</dc:creator>
  <cp:lastModifiedBy>Timmers, Daniel</cp:lastModifiedBy>
  <cp:revision>45</cp:revision>
  <dcterms:created xsi:type="dcterms:W3CDTF">2018-11-28T14:05:58Z</dcterms:created>
  <dcterms:modified xsi:type="dcterms:W3CDTF">2018-12-01T19:28:47Z</dcterms:modified>
</cp:coreProperties>
</file>