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0" r:id="rId4"/>
    <p:sldId id="267" r:id="rId5"/>
    <p:sldId id="271" r:id="rId6"/>
    <p:sldId id="259" r:id="rId7"/>
    <p:sldId id="268" r:id="rId8"/>
    <p:sldId id="262" r:id="rId9"/>
    <p:sldId id="272" r:id="rId10"/>
    <p:sldId id="261" r:id="rId11"/>
    <p:sldId id="263" r:id="rId12"/>
    <p:sldId id="264" r:id="rId13"/>
    <p:sldId id="265" r:id="rId14"/>
    <p:sldId id="260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2"/>
    <p:restoredTop sz="95179"/>
  </p:normalViewPr>
  <p:slideViewPr>
    <p:cSldViewPr snapToGrid="0" snapToObjects="1">
      <p:cViewPr varScale="1">
        <p:scale>
          <a:sx n="143" d="100"/>
          <a:sy n="143" d="100"/>
        </p:scale>
        <p:origin x="10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1281-EC3D-BB43-AA96-913FD7E8EC8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5108-FF22-2B44-B344-2F94F38AB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EB3F-2971-1B46-8386-06C38AC41BFA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6E51E-8BFE-ED48-BDEE-3A04CC6C7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6E51E-8BFE-ED48-BDEE-3A04CC6C74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2AF1-712D-BC47-88AB-F9A88AFA6E83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9731-FEE3-DD4E-A491-C3EB5B171E67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459C-06BA-9A49-B5CD-0A1611FD77FA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76C4-0EAD-8843-8320-8987177C171C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2539-4E82-9E44-885A-4501528069A1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997D-1E74-514B-A123-F3BBD7E0FAAC}" type="datetime1">
              <a:rPr lang="en-GB" smtClean="0"/>
              <a:t>02/12/2018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C0C-9638-C64C-A1E8-32CCEEE1076D}" type="datetime1">
              <a:rPr lang="en-GB" smtClean="0"/>
              <a:t>02/12/2018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DC83-604D-4A4A-9DA8-19F00A160C4F}" type="datetime1">
              <a:rPr lang="en-GB" smtClean="0"/>
              <a:t>02/12/2018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2A7-F064-D449-8113-FF6F9F4E5961}" type="datetime1">
              <a:rPr lang="en-GB" smtClean="0"/>
              <a:t>02/12/2018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C0E2-D434-5D40-BC69-0BFB568718EB}" type="datetime1">
              <a:rPr lang="en-GB" smtClean="0"/>
              <a:t>02/12/2018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FF80-BE12-4B48-86C7-D31FCB0AE589}" type="datetime1">
              <a:rPr lang="en-GB" smtClean="0"/>
              <a:t>02/12/2018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9835F-895C-B045-B065-EA0EBAD3FFB8}" type="datetime1">
              <a:rPr lang="en-GB" smtClean="0"/>
              <a:t>02/12/2018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6548-949F-BF45-9AAC-1ABF92E0F6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How Americans’ Time Use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Patterns Have Changed</a:t>
            </a:r>
            <a:br>
              <a:rPr lang="en-US" b="1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From 2003 to 2017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5150498"/>
            <a:ext cx="12191999" cy="17075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Group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- Working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3018"/>
            <a:ext cx="7162800" cy="300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0" y="1657803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</a:t>
            </a:r>
            <a:r>
              <a:rPr lang="en-US" i="1" dirty="0">
                <a:latin typeface="Helvetica" pitchFamily="2" charset="0"/>
              </a:rPr>
              <a:t>Silent Generation </a:t>
            </a:r>
            <a:r>
              <a:rPr lang="en-US" dirty="0">
                <a:latin typeface="Helvetica" pitchFamily="2" charset="0"/>
              </a:rPr>
              <a:t>have been excluded from these plots as the youngest of this generation would be 65 by 2010 which is retirement age.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3255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Working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67448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plots show the changes in working patterns between 3 generations. </a:t>
            </a:r>
            <a:r>
              <a:rPr lang="en-US" sz="2400" b="1" dirty="0">
                <a:latin typeface="Helvetica" pitchFamily="2" charset="0"/>
              </a:rPr>
              <a:t>Perhaps do another plot to show overall, as generations overpower all other effects here</a:t>
            </a:r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Validation – Females – Housework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Housework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150" y="942868"/>
            <a:ext cx="6997700" cy="2781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735" y="3724168"/>
            <a:ext cx="108410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Except for </a:t>
            </a:r>
            <a:r>
              <a:rPr lang="en-US" sz="2400" i="1" dirty="0"/>
              <a:t>Millennials</a:t>
            </a:r>
            <a:r>
              <a:rPr lang="en-US" sz="2400" dirty="0"/>
              <a:t>, all generations have the decrease in time spent on housework. But the decrease for women is sharper than any </a:t>
            </a:r>
            <a:r>
              <a:rPr lang="en-US" sz="2400" i="1" dirty="0"/>
              <a:t>increase</a:t>
            </a:r>
            <a:r>
              <a:rPr lang="en-US" sz="2400" dirty="0"/>
              <a:t> for men, which is clear through observation of </a:t>
            </a:r>
            <a:r>
              <a:rPr lang="en-US" sz="2400" i="1" dirty="0"/>
              <a:t>Generation X</a:t>
            </a:r>
            <a:r>
              <a:rPr lang="en-US" sz="24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On the other hand, the gap seems to have increased slightly for </a:t>
            </a:r>
            <a:r>
              <a:rPr lang="en-US" sz="2400" i="1" dirty="0"/>
              <a:t>Millennials </a:t>
            </a:r>
            <a:r>
              <a:rPr lang="en-US" sz="2400" dirty="0"/>
              <a:t>- both sexes are increasing the amount of time spent on housework, confounding effect of increased time due to age / moving out.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also spend less time doing housework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8782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Females – Cooking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5583" y="625121"/>
            <a:ext cx="3207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Cooking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" y="3868086"/>
            <a:ext cx="1085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Both genders from all the generations other than the </a:t>
            </a:r>
            <a:r>
              <a:rPr lang="en-US" sz="2400" i="1" dirty="0"/>
              <a:t>Silent Generation </a:t>
            </a:r>
            <a:r>
              <a:rPr lang="en-US" sz="2400" dirty="0"/>
              <a:t>are actually spending more time than previously on food preparation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For men, there is a sharper increase than in time spent by women which is evidence of erosion in this particular gender stereotype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Notably, </a:t>
            </a:r>
            <a:r>
              <a:rPr lang="en-US" sz="2400" i="1" dirty="0"/>
              <a:t>Millennials </a:t>
            </a:r>
            <a:r>
              <a:rPr lang="en-US" sz="2400" dirty="0"/>
              <a:t>spend more and more time on cooking and the nearly same increasing rate of both gender leads to the small gap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B6F25-6C66-B949-B38C-8C54F48F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30" y="1110468"/>
            <a:ext cx="6715539" cy="27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Fluctuation 2 – Validation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5583" y="625121"/>
            <a:ext cx="3380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 – Childcare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5583" y="3855386"/>
            <a:ext cx="10568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Note that the drop off for women is sharper than it is for men, leading to a convergence in the weighted means for both.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3" y="1086786"/>
            <a:ext cx="7061200" cy="276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46783" y="1686547"/>
            <a:ext cx="3507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Similarly to </a:t>
            </a:r>
            <a:r>
              <a:rPr lang="en-US" b="1" dirty="0"/>
              <a:t>Working</a:t>
            </a:r>
            <a:r>
              <a:rPr lang="en-US" dirty="0"/>
              <a:t>, the </a:t>
            </a:r>
            <a:r>
              <a:rPr lang="en-US" i="1" dirty="0"/>
              <a:t>Silent Generation </a:t>
            </a:r>
            <a:r>
              <a:rPr lang="en-US" dirty="0"/>
              <a:t>has been excluded as most of them are unlikely to have any household children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9899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Limitations of the Data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5744" y="1742645"/>
            <a:ext cx="109405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15 years is a relatively short period within which to observe long term trends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Sporadic subset sizes due to the filtering and sub-setting required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The reliance on people to remember the way in which they spend their time</a:t>
            </a:r>
          </a:p>
          <a:p>
            <a:r>
              <a:rPr lang="en-US" sz="2400" dirty="0">
                <a:latin typeface="Helvetica" pitchFamily="2" charset="0"/>
              </a:rPr>
              <a:t>    (i.e. They could forget smaller tasks and focus on more memorable or time- </a:t>
            </a:r>
          </a:p>
          <a:p>
            <a:r>
              <a:rPr lang="en-US" sz="2400" dirty="0">
                <a:latin typeface="Helvetica" pitchFamily="2" charset="0"/>
              </a:rPr>
              <a:t>     consuming ones)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Helvetica" pitchFamily="2" charset="0"/>
              </a:rPr>
              <a:t>Data was only collected for a person’s activities in the last 24 hours </a:t>
            </a:r>
            <a:r>
              <a:rPr lang="en-US" sz="2400" b="1" dirty="0">
                <a:latin typeface="Helvetica" pitchFamily="2" charset="0"/>
              </a:rPr>
              <a:t>(think of an answer to this if they ask us how we would have done it better)</a:t>
            </a:r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[1] “ATUS datasets.”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/datafiles_0317.htm.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[2] Bureau of Labor Statistics, “The </a:t>
            </a:r>
            <a:r>
              <a:rPr lang="en-US" dirty="0" err="1">
                <a:latin typeface="Helvetica" pitchFamily="2" charset="0"/>
              </a:rPr>
              <a:t>american</a:t>
            </a:r>
            <a:r>
              <a:rPr lang="en-US" dirty="0">
                <a:latin typeface="Helvetica" pitchFamily="2" charset="0"/>
              </a:rPr>
              <a:t> time use survey.” https://</a:t>
            </a:r>
            <a:r>
              <a:rPr lang="en-US" dirty="0" err="1">
                <a:latin typeface="Helvetica" pitchFamily="2" charset="0"/>
              </a:rPr>
              <a:t>www.bls.gov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tus</a:t>
            </a:r>
            <a:r>
              <a:rPr lang="en-US" dirty="0">
                <a:latin typeface="Helvetica" pitchFamily="2" charset="0"/>
              </a:rPr>
              <a:t>/, 2017.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[3] T. Parsons, “Age and sex in the social structure of the united states,” </a:t>
            </a:r>
            <a:r>
              <a:rPr lang="en-US" i="1" dirty="0">
                <a:latin typeface="Helvetica" pitchFamily="2" charset="0"/>
              </a:rPr>
              <a:t>American Sociological Review</a:t>
            </a:r>
            <a:r>
              <a:rPr lang="en-US" dirty="0">
                <a:latin typeface="Helvetica" pitchFamily="2" charset="0"/>
              </a:rPr>
              <a:t>, vol. 7, no. 5, pp. 604–616, 1942 [Online]. Available: http://</a:t>
            </a:r>
            <a:r>
              <a:rPr lang="en-US" dirty="0" err="1">
                <a:latin typeface="Helvetica" pitchFamily="2" charset="0"/>
              </a:rPr>
              <a:t>www.jstor.org</a:t>
            </a:r>
            <a:r>
              <a:rPr lang="en-US" dirty="0">
                <a:latin typeface="Helvetica" pitchFamily="2" charset="0"/>
              </a:rPr>
              <a:t>/stable/2085686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[4] “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 projected to overtake baby boomers as </a:t>
            </a:r>
            <a:r>
              <a:rPr lang="en-US" dirty="0" err="1">
                <a:latin typeface="Helvetica" pitchFamily="2" charset="0"/>
              </a:rPr>
              <a:t>america’s</a:t>
            </a:r>
            <a:r>
              <a:rPr lang="en-US" dirty="0">
                <a:latin typeface="Helvetica" pitchFamily="2" charset="0"/>
              </a:rPr>
              <a:t> largest generation.” http://www. </a:t>
            </a:r>
            <a:r>
              <a:rPr lang="en-US" dirty="0" err="1">
                <a:latin typeface="Helvetica" pitchFamily="2" charset="0"/>
              </a:rPr>
              <a:t>pewresearch.org</a:t>
            </a:r>
            <a:r>
              <a:rPr lang="en-US" dirty="0">
                <a:latin typeface="Helvetica" pitchFamily="2" charset="0"/>
              </a:rPr>
              <a:t>/fact-tank/2018/03/01/</a:t>
            </a:r>
            <a:r>
              <a:rPr lang="en-US" dirty="0" err="1">
                <a:latin typeface="Helvetica" pitchFamily="2" charset="0"/>
              </a:rPr>
              <a:t>millennials</a:t>
            </a:r>
            <a:r>
              <a:rPr lang="en-US" dirty="0">
                <a:latin typeface="Helvetica" pitchFamily="2" charset="0"/>
              </a:rPr>
              <a:t>-overtake-baby-boomers/.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pPr algn="ctr"/>
            <a:r>
              <a:rPr lang="en-US" b="1" dirty="0">
                <a:latin typeface="Helvetica" pitchFamily="2" charset="0"/>
              </a:rPr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58" y="63743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58" y="1263532"/>
            <a:ext cx="10977283" cy="1299881"/>
          </a:xfrm>
        </p:spPr>
        <p:txBody>
          <a:bodyPr>
            <a:normAutofit/>
          </a:bodyPr>
          <a:lstStyle/>
          <a:p>
            <a:r>
              <a:rPr lang="en-US" sz="2600" dirty="0"/>
              <a:t>The dataset [1] is based on the research of the American Time Use Survey [2] from 2003 to 2017, containing 431 different activities which are grouped into 17 categories.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48037"/>
            <a:ext cx="2743200" cy="365125"/>
          </a:xfrm>
        </p:spPr>
        <p:txBody>
          <a:bodyPr/>
          <a:lstStyle/>
          <a:p>
            <a:fld id="{73C26548-949F-BF45-9AAC-1ABF92E0F6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48037"/>
            <a:ext cx="4114800" cy="3651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357" y="2589096"/>
            <a:ext cx="10977283" cy="65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Aim: To identify some of the biggest changes and possible reasons for     	 them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7357" y="3469614"/>
            <a:ext cx="10977283" cy="2176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Approaches: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EDA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Explore the data using just the even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Validation</a:t>
            </a:r>
          </a:p>
          <a:p>
            <a:pPr lvl="2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Formal hypothesis tests on the initial beliefs from the EDA using the odd numbered months</a:t>
            </a:r>
          </a:p>
          <a:p>
            <a:pPr lvl="1"/>
            <a:r>
              <a:rPr lang="en-US" sz="2600" dirty="0">
                <a:latin typeface="Helvetica" panose="020B0604020202020204" pitchFamily="34" charset="0"/>
                <a:cs typeface="Helvetica" panose="020B0604020202020204" pitchFamily="34" charset="0"/>
              </a:rPr>
              <a:t>Summary plots of findings</a:t>
            </a:r>
          </a:p>
        </p:txBody>
      </p:sp>
    </p:spTree>
    <p:extLst>
      <p:ext uri="{BB962C8B-B14F-4D97-AF65-F5344CB8AC3E}">
        <p14:creationId xmlns:p14="http://schemas.microsoft.com/office/powerpoint/2010/main" val="28255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20675"/>
            <a:ext cx="1092349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Observation 1: </a:t>
            </a:r>
            <a:br>
              <a:rPr lang="en-US" sz="3600" b="1" dirty="0"/>
            </a:br>
            <a:r>
              <a:rPr lang="en-US" sz="3600" b="1" dirty="0"/>
              <a:t>Participation in Caring for &amp; Helping Non-HH Members (tu04)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825625"/>
            <a:ext cx="11313458" cy="923555"/>
          </a:xfrm>
        </p:spPr>
        <p:txBody>
          <a:bodyPr/>
          <a:lstStyle/>
          <a:p>
            <a:r>
              <a:rPr lang="en-US" dirty="0"/>
              <a:t>EDA: </a:t>
            </a:r>
          </a:p>
          <a:p>
            <a:pPr lvl="1"/>
            <a:r>
              <a:rPr lang="en-US" sz="2200" dirty="0"/>
              <a:t>Activities with % change larger than 10% and variance greater than 0.5.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7" y="2652855"/>
            <a:ext cx="7611313" cy="125879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9" name="Oval 8"/>
          <p:cNvSpPr/>
          <p:nvPr/>
        </p:nvSpPr>
        <p:spPr>
          <a:xfrm>
            <a:off x="3017101" y="3001908"/>
            <a:ext cx="735106" cy="82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Fitting a linear model and perform best subsets regression with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Year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forced in as an explanatory variable gives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Sex 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Fit a more complex model: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with log link and multiplicative errors.</a:t>
                </a:r>
              </a:p>
              <a:p>
                <a:pPr lvl="2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natural cubic splines to show </a:t>
                </a:r>
                <a:r>
                  <a:rPr lang="en-US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fluctutations</a:t>
                </a: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𝑘𝑛𝑜𝑡𝑠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=2003, 2005, …, 2017</m:t>
                        </m:r>
                      </m:e>
                    </m:d>
                  </m:oMath>
                </a14:m>
                <a:endParaRPr lang="en-GB" b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the model shows this is a significant improvement on 		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𝑡𝑢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04 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𝑝𝑎𝑟𝑡𝑖𝑐𝑖𝑝𝑎𝑡𝑖𝑜𝑛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 ~ −1+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𝑘𝑛𝑜𝑡𝑠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=2003, 2005, …, 2017)</m:t>
                    </m:r>
                  </m:oMath>
                </a14:m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3621010"/>
                <a:ext cx="10923494" cy="2698244"/>
              </a:xfrm>
              <a:prstGeom prst="rect">
                <a:avLst/>
              </a:prstGeom>
              <a:blipFill>
                <a:blip r:embed="rId4"/>
                <a:stretch>
                  <a:fillRect r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6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EDA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1412" y="1009400"/>
            <a:ext cx="3217025" cy="1806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plot is built on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data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and indicates that over the period, the participation in tu04 has decreased for both men and women.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 informal one-sided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a linear model simplification of the </a:t>
                </a:r>
                <a:r>
                  <a:rPr lang="en-US" sz="2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glm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without splines, gives 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sz="2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5.7e-09</a:t>
                </a:r>
                <a:r>
                  <a:rPr lang="en-US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6601"/>
                <a:ext cx="10515600" cy="403411"/>
              </a:xfrm>
              <a:prstGeom prst="rect">
                <a:avLst/>
              </a:prstGeom>
              <a:blipFill>
                <a:blip r:embed="rId3"/>
                <a:stretch>
                  <a:fillRect l="-812" t="-19403" b="-1194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5339153"/>
            <a:ext cx="10515600" cy="1308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Changes in the </a:t>
            </a:r>
            <a:r>
              <a:rPr lang="en-US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average number of household children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initially seem to follow the trend in tu04 participation. However the link is fairly weak </a:t>
            </a:r>
            <a:r>
              <a:rPr lang="en-US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(correlations of 0.65 for Men and 0.49 for Women)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3705"/>
            <a:ext cx="6867699" cy="4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Fluctuation 1 -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Validation: </a:t>
                </a:r>
              </a:p>
              <a:p>
                <a:pPr lvl="1"/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Formal one-sided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on linear model built on </a:t>
                </a:r>
                <a:r>
                  <a:rPr lang="en-US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validation data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gives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-value of </a:t>
                </a:r>
                <a:r>
                  <a:rPr lang="en-US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1.4e-07</a:t>
                </a: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&lt;&lt; 0.05</a:t>
                </a:r>
              </a:p>
              <a:p>
                <a:pPr lvl="1"/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403384"/>
                <a:ext cx="11313458" cy="1549402"/>
              </a:xfrm>
              <a:prstGeom prst="rect">
                <a:avLst/>
              </a:prstGeom>
              <a:blipFill>
                <a:blip r:embed="rId3"/>
                <a:stretch>
                  <a:fillRect l="-970" t="-6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5" y="1755070"/>
            <a:ext cx="5154908" cy="3160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Performing a formal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-test when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number of household children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added confirms that this has a significant effect on participation in 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caring for &amp; helping non-</a:t>
                </a:r>
                <a:r>
                  <a:rPr lang="en-US" sz="2000" i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hh</a:t>
                </a:r>
                <a: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children</a:t>
                </a:r>
                <a:br>
                  <a:rPr lang="en-US" sz="20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</a:br>
                <a:endParaRPr lang="en-US" sz="20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Again the plots shows the correlation is weak</a:t>
                </a:r>
              </a:p>
              <a:p>
                <a:pPr marL="285750" indent="-285750">
                  <a:buFont typeface="Arial" charset="0"/>
                  <a:buChar char="•"/>
                </a:pPr>
                <a:endParaRPr lang="en-US" sz="2200" i="1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71" y="5009777"/>
                <a:ext cx="10952815" cy="1661993"/>
              </a:xfrm>
              <a:prstGeom prst="rect">
                <a:avLst/>
              </a:prstGeom>
              <a:blipFill>
                <a:blip r:embed="rId5"/>
                <a:stretch>
                  <a:fillRect l="-501" t="-1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44" y="491156"/>
            <a:ext cx="10940512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Observation 2: </a:t>
            </a:r>
            <a:br>
              <a:rPr lang="en-US" sz="3200" b="1" dirty="0"/>
            </a:br>
            <a:r>
              <a:rPr lang="en-US" sz="3200" b="1" dirty="0"/>
              <a:t>How Time Spent on Traditionally Gendered Activities has Changed as Gender Roles have Broken Down?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2 -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556" y="1906780"/>
            <a:ext cx="29337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404876"/>
            <a:ext cx="2946400" cy="1689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5745" y="2250714"/>
            <a:ext cx="788325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Division between genders in terms of societal roles is consistently featured in the news; evident in the “#</a:t>
            </a:r>
            <a:r>
              <a:rPr lang="en-US" sz="2000" dirty="0" err="1">
                <a:latin typeface="Helvetica" pitchFamily="2" charset="0"/>
              </a:rPr>
              <a:t>MeToo</a:t>
            </a:r>
            <a:r>
              <a:rPr lang="en-US" sz="2000" dirty="0">
                <a:latin typeface="Helvetica" pitchFamily="2" charset="0"/>
              </a:rPr>
              <a:t>” movement amongst others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pitchFamily="2" charset="0"/>
              </a:rPr>
              <a:t>The report aimed to investigate how this division changed over the given period through investigating long-term trends in each of the traditional gender activities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54031" y="4993033"/>
            <a:ext cx="36907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2 is a simplified version of Talcott Parsons’ [3] study on gender roles</a:t>
            </a:r>
            <a:br>
              <a:rPr lang="en-US" sz="1400" dirty="0">
                <a:latin typeface="Helvetica" pitchFamily="2" charset="0"/>
              </a:rPr>
            </a:b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Helvetica" pitchFamily="2" charset="0"/>
              </a:rPr>
              <a:t>Table 3 shows how to break down the respondents into different generation groups [4]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5" y="4593305"/>
            <a:ext cx="3440505" cy="17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Graph of participations, discuss a bit how we chose what to include and validate, i.e. why house and vehicle maintenance were bad. See next slide and somehow merge that content in</a:t>
            </a: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398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Exploratory Data Analysis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71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4" y="1473940"/>
            <a:ext cx="1084106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participation rate was too low to warrant deeper analysis. </a:t>
            </a:r>
          </a:p>
          <a:p>
            <a:r>
              <a:rPr lang="en-US" sz="2400" dirty="0"/>
              <a:t>Whilst the findings represented that there existed a separation in gender, the participation rates of around 3% for both reflected that these were more uncommon activities. </a:t>
            </a:r>
          </a:p>
          <a:p>
            <a:r>
              <a:rPr lang="en-US" sz="2400" dirty="0"/>
              <a:t>It was decided that there was not enough data to reflect the time spent on these activities in a suitable linear model. 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 – Males – House Maintenance and Vehicle Maintenance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2735" y="481203"/>
            <a:ext cx="917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House Maintenance and Vehicle Maintenance </a:t>
            </a:r>
          </a:p>
        </p:txBody>
      </p:sp>
    </p:spTree>
    <p:extLst>
      <p:ext uri="{BB962C8B-B14F-4D97-AF65-F5344CB8AC3E}">
        <p14:creationId xmlns:p14="http://schemas.microsoft.com/office/powerpoint/2010/main" val="8529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Fluctuation 2 – Validation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6548-949F-BF45-9AAC-1ABF92E0F60B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1925" y="1457268"/>
            <a:ext cx="10671875" cy="3176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Males: Working, House Maintenance and Vehicle Maintenance;</a:t>
            </a:r>
          </a:p>
          <a:p>
            <a:r>
              <a:rPr lang="en-US" sz="2400" dirty="0">
                <a:latin typeface="Helvetica" pitchFamily="2" charset="0"/>
              </a:rPr>
              <a:t>Females: Housework, Cooking and Childcare</a:t>
            </a:r>
          </a:p>
          <a:p>
            <a:r>
              <a:rPr lang="en-US" sz="2400" dirty="0">
                <a:latin typeface="Helvetica" pitchFamily="2" charset="0"/>
              </a:rPr>
              <a:t>The models shown on the following slides showcase the results of the analysis, plotting all of the data with the exception of July as required. </a:t>
            </a:r>
          </a:p>
          <a:p>
            <a:r>
              <a:rPr lang="en-US" sz="2400" dirty="0">
                <a:latin typeface="Helvetica" pitchFamily="2" charset="0"/>
              </a:rPr>
              <a:t>Despite using 11 months of the data here, it is critical to reiterate that all of the EDA and validation was carried out on entirely separate 6 month subsets of each year to ensure validity of the conclusions and testing.</a:t>
            </a:r>
          </a:p>
          <a:p>
            <a:r>
              <a:rPr lang="en-US" sz="2400" b="1" dirty="0">
                <a:latin typeface="Helvetica" pitchFamily="2" charset="0"/>
              </a:rPr>
              <a:t>INSERT T-TESTS ON EACH VALIDATION SLIDE FOLLOWING THIS</a:t>
            </a:r>
          </a:p>
          <a:p>
            <a:endParaRPr lang="en-US" sz="2400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61A0E-896B-3745-B32A-571A8F56071D}"/>
              </a:ext>
            </a:extLst>
          </p:cNvPr>
          <p:cNvSpPr/>
          <p:nvPr/>
        </p:nvSpPr>
        <p:spPr>
          <a:xfrm>
            <a:off x="681925" y="615434"/>
            <a:ext cx="163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Validation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05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976</Words>
  <Application>Microsoft Office PowerPoint</Application>
  <PresentationFormat>Widescreen</PresentationFormat>
  <Paragraphs>111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Office Theme</vt:lpstr>
      <vt:lpstr>How Americans’ Time Use Patterns Have Changed From 2003 to 2017 </vt:lpstr>
      <vt:lpstr>Introduction</vt:lpstr>
      <vt:lpstr>Observation 1:  Participation in Caring for &amp; Helping Non-HH Members (tu04) </vt:lpstr>
      <vt:lpstr>PowerPoint Presentation</vt:lpstr>
      <vt:lpstr>PowerPoint Presentation</vt:lpstr>
      <vt:lpstr>Observation 2:  How Time Spent on Traditionally Gendered Activities has Changed as Gender Roles have Broken Down?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the Data</vt:lpstr>
      <vt:lpstr>Reference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Americans’ Time-Use Patterns Have Changed From 2003 to 2017 </dc:title>
  <dc:creator>Microsoft Office User</dc:creator>
  <cp:lastModifiedBy>Daniel Timmers</cp:lastModifiedBy>
  <cp:revision>51</cp:revision>
  <dcterms:created xsi:type="dcterms:W3CDTF">2018-11-28T14:05:58Z</dcterms:created>
  <dcterms:modified xsi:type="dcterms:W3CDTF">2018-12-02T19:04:20Z</dcterms:modified>
</cp:coreProperties>
</file>