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4" r:id="rId4"/>
  </p:sldMasterIdLst>
  <p:notesMasterIdLst>
    <p:notesMasterId r:id="rId15"/>
  </p:notesMasterIdLst>
  <p:handoutMasterIdLst>
    <p:handoutMasterId r:id="rId16"/>
  </p:handoutMasterIdLst>
  <p:sldIdLst>
    <p:sldId id="256" r:id="rId5"/>
    <p:sldId id="288" r:id="rId6"/>
    <p:sldId id="303" r:id="rId7"/>
    <p:sldId id="304" r:id="rId8"/>
    <p:sldId id="309" r:id="rId9"/>
    <p:sldId id="305" r:id="rId10"/>
    <p:sldId id="306" r:id="rId11"/>
    <p:sldId id="308" r:id="rId12"/>
    <p:sldId id="297" r:id="rId13"/>
    <p:sldId id="29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88582" autoAdjust="0"/>
  </p:normalViewPr>
  <p:slideViewPr>
    <p:cSldViewPr snapToGrid="0" showGuides="1">
      <p:cViewPr varScale="1">
        <p:scale>
          <a:sx n="64" d="100"/>
          <a:sy n="64" d="100"/>
        </p:scale>
        <p:origin x="858"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sorterViewPr>
    <p:cViewPr>
      <p:scale>
        <a:sx n="100" d="100"/>
        <a:sy n="100" d="100"/>
      </p:scale>
      <p:origin x="0" y="-2424"/>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3/1/2025</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332909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4076215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21146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351965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56280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40690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214797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DA1498-92C7-4E4B-8045-C9195F453964}" type="datetimeFigureOut">
              <a:rPr lang="en-US" smtClean="0"/>
              <a:t>3/1/2025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257263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DA1498-92C7-4E4B-8045-C9195F453964}" type="datetimeFigureOut">
              <a:rPr lang="en-US" smtClean="0"/>
              <a:t>3/1/2025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3491045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52714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17496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DA1498-92C7-4E4B-8045-C9195F453964}" type="datetimeFigureOut">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980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DA1498-92C7-4E4B-8045-C9195F453964}" type="datetimeFigureOut">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755430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DA1498-92C7-4E4B-8045-C9195F453964}" type="datetimeFigureOut">
              <a:rPr lang="en-US" smtClean="0"/>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418819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DA1498-92C7-4E4B-8045-C9195F453964}" type="datetimeFigureOut">
              <a:rPr lang="en-US" smtClean="0"/>
              <a:t>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146456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0DA1498-92C7-4E4B-8045-C9195F453964}" type="datetimeFigureOut">
              <a:rPr lang="en-US" smtClean="0"/>
              <a:t>3/1/2025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217258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DA1498-92C7-4E4B-8045-C9195F453964}" type="datetimeFigureOut">
              <a:rPr lang="en-US" smtClean="0"/>
              <a:t>3/1/2025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17168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0DA1498-92C7-4E4B-8045-C9195F453964}" type="datetimeFigureOut">
              <a:rPr lang="en-US" smtClean="0"/>
              <a:t>3/1/2025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18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DA1498-92C7-4E4B-8045-C9195F453964}" type="datetimeFigureOut">
              <a:rPr lang="en-US" smtClean="0"/>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375907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DA1498-92C7-4E4B-8045-C9195F453964}" type="datetimeFigureOut">
              <a:rPr lang="en-US" smtClean="0"/>
              <a:t>3/1/2025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117983277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267401" y="2464268"/>
            <a:ext cx="10098157" cy="2154436"/>
          </a:xfrm>
        </p:spPr>
        <p:txBody>
          <a:bodyPr wrap="square" lIns="0" tIns="0" rIns="0" bIns="0" anchor="t">
            <a:spAutoFit/>
          </a:bodyPr>
          <a:lstStyle/>
          <a:p>
            <a:pPr algn="ctr"/>
            <a:r>
              <a:rPr lang="en-US" sz="5000" dirty="0">
                <a:solidFill>
                  <a:schemeClr val="tx1"/>
                </a:solidFill>
              </a:rPr>
              <a:t>Online Retail Sale Forecast and Clustering</a:t>
            </a:r>
            <a:br>
              <a:rPr lang="en-US" dirty="0">
                <a:solidFill>
                  <a:schemeClr val="bg1"/>
                </a:solidFill>
              </a:rPr>
            </a:br>
            <a:r>
              <a:rPr lang="en-US" sz="4000" dirty="0">
                <a:solidFill>
                  <a:schemeClr val="accent1"/>
                </a:solidFill>
              </a:rPr>
              <a:t>Project Presentation</a:t>
            </a:r>
            <a:endParaRPr lang="en-US" dirty="0">
              <a:solidFill>
                <a:schemeClr val="accent1"/>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6095999" y="554060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F09B-69C7-4709-9227-37A015E789CC}"/>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B4267C01-E191-4BD3-90BD-44C8F34654C2}"/>
              </a:ext>
            </a:extLst>
          </p:cNvPr>
          <p:cNvSpPr>
            <a:spLocks noGrp="1"/>
          </p:cNvSpPr>
          <p:nvPr>
            <p:ph idx="1"/>
          </p:nvPr>
        </p:nvSpPr>
        <p:spPr>
          <a:xfrm>
            <a:off x="646112" y="1424066"/>
            <a:ext cx="10566532" cy="4824333"/>
          </a:xfrm>
        </p:spPr>
        <p:txBody>
          <a:bodyPr>
            <a:normAutofit fontScale="85000" lnSpcReduction="10000"/>
          </a:bodyPr>
          <a:lstStyle/>
          <a:p>
            <a:pPr lvl="0"/>
            <a:r>
              <a:rPr lang="en-US" dirty="0"/>
              <a:t>The Businesses should stock more of the high demand products like SET 2 TEA TOWELS I LOVE LONDON and SPACEBOY BABY GIFT SET while reconsidering the supply of low-performing items</a:t>
            </a:r>
          </a:p>
          <a:p>
            <a:pPr lvl="0"/>
            <a:r>
              <a:rPr lang="en-US" dirty="0"/>
              <a:t>The Business should increase inventory before peak sales months (September- November) and reduce stock in slower months like April and July</a:t>
            </a:r>
          </a:p>
          <a:p>
            <a:pPr lvl="0"/>
            <a:r>
              <a:rPr lang="en-US" dirty="0"/>
              <a:t>Promotions should be ramped up in low sales month to smooth revenue streams</a:t>
            </a:r>
          </a:p>
          <a:p>
            <a:pPr lvl="0"/>
            <a:r>
              <a:rPr lang="en-US" dirty="0"/>
              <a:t>The business should invest more in Q4 campaigns since they generate the highest returns.</a:t>
            </a:r>
          </a:p>
          <a:p>
            <a:pPr lvl="0"/>
            <a:r>
              <a:rPr lang="en-US" dirty="0"/>
              <a:t>The business should boost marketing campaigns on Thursdays to maximize peak sales.</a:t>
            </a:r>
          </a:p>
          <a:p>
            <a:pPr lvl="0"/>
            <a:r>
              <a:rPr lang="en-US" dirty="0"/>
              <a:t>The business should consider weekend deals to drive engagement on Saturday and Sunday</a:t>
            </a:r>
          </a:p>
          <a:p>
            <a:pPr lvl="0"/>
            <a:r>
              <a:rPr lang="en-US" dirty="0"/>
              <a:t>To retain high purchase customers (Green Clusters). The Business can implement a loyalty program or exclusive discounts to reward them.</a:t>
            </a:r>
          </a:p>
          <a:p>
            <a:pPr lvl="0"/>
            <a:r>
              <a:rPr lang="en-US" dirty="0"/>
              <a:t>For the moderate-purchase customers (Orange clusters), the business can used personalized promotions or email reminders to increase engagement.</a:t>
            </a:r>
          </a:p>
          <a:p>
            <a:pPr lvl="0"/>
            <a:r>
              <a:rPr lang="en-US" dirty="0"/>
              <a:t>Lastly for the Low Purchase Customers (Blue segment), they need to be reactivated. The business can implement re-engagement campaigns with special offers or discounts, use targeted ads or emails to remind them of products they previously showed interest in.</a:t>
            </a:r>
          </a:p>
        </p:txBody>
      </p:sp>
    </p:spTree>
    <p:extLst>
      <p:ext uri="{BB962C8B-B14F-4D97-AF65-F5344CB8AC3E}">
        <p14:creationId xmlns:p14="http://schemas.microsoft.com/office/powerpoint/2010/main" val="1229046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2F80-D5D0-4FFE-81ED-54DE1F3AF70C}"/>
              </a:ext>
            </a:extLst>
          </p:cNvPr>
          <p:cNvSpPr>
            <a:spLocks noGrp="1"/>
          </p:cNvSpPr>
          <p:nvPr>
            <p:ph type="title"/>
          </p:nvPr>
        </p:nvSpPr>
        <p:spPr/>
        <p:txBody>
          <a:bodyPr/>
          <a:lstStyle/>
          <a:p>
            <a:r>
              <a:rPr lang="en-US" sz="2500" dirty="0"/>
              <a:t>INTRODUCTION</a:t>
            </a:r>
          </a:p>
        </p:txBody>
      </p:sp>
      <p:sp>
        <p:nvSpPr>
          <p:cNvPr id="3" name="Content Placeholder 2">
            <a:extLst>
              <a:ext uri="{FF2B5EF4-FFF2-40B4-BE49-F238E27FC236}">
                <a16:creationId xmlns:a16="http://schemas.microsoft.com/office/drawing/2014/main" id="{E8F0D777-5EE5-4249-9191-78C7EB477CA8}"/>
              </a:ext>
            </a:extLst>
          </p:cNvPr>
          <p:cNvSpPr>
            <a:spLocks noGrp="1"/>
          </p:cNvSpPr>
          <p:nvPr>
            <p:ph idx="1"/>
          </p:nvPr>
        </p:nvSpPr>
        <p:spPr>
          <a:xfrm>
            <a:off x="646111" y="1331259"/>
            <a:ext cx="10716433" cy="5074023"/>
          </a:xfrm>
        </p:spPr>
        <p:txBody>
          <a:bodyPr>
            <a:normAutofit fontScale="85000" lnSpcReduction="20000"/>
          </a:bodyPr>
          <a:lstStyle/>
          <a:p>
            <a:pPr marL="0" indent="0">
              <a:buNone/>
            </a:pPr>
            <a:r>
              <a:rPr lang="en-US" dirty="0"/>
              <a:t>This report outlines the process and insights derived from an Online retail sale forecast and clustering analysis. It discusses the methodology used, key findings and recommendations.</a:t>
            </a:r>
          </a:p>
          <a:p>
            <a:pPr marL="0" indent="0">
              <a:buNone/>
            </a:pPr>
            <a:endParaRPr lang="en-US" dirty="0"/>
          </a:p>
          <a:p>
            <a:pPr marL="0" indent="0">
              <a:buNone/>
            </a:pPr>
            <a:r>
              <a:rPr lang="en-US" sz="2400" dirty="0"/>
              <a:t>OBJECTIVES</a:t>
            </a:r>
          </a:p>
          <a:p>
            <a:pPr marL="0" indent="0">
              <a:buNone/>
            </a:pPr>
            <a:r>
              <a:rPr lang="en-US" dirty="0"/>
              <a:t>To develop a predictive model that classifies online retail transactions into specific categories and clusters. This will help uncover hidden patterns, improve customer segmentation, optimize inventory management, and enhance sales forecasting.</a:t>
            </a:r>
          </a:p>
          <a:p>
            <a:pPr marL="0" indent="0">
              <a:buNone/>
            </a:pPr>
            <a:endParaRPr lang="en-US" dirty="0"/>
          </a:p>
          <a:p>
            <a:pPr marL="0" indent="0">
              <a:buNone/>
            </a:pPr>
            <a:r>
              <a:rPr lang="en-US" dirty="0"/>
              <a:t>PROJECT GOALS</a:t>
            </a:r>
          </a:p>
          <a:p>
            <a:pPr marL="0" indent="0">
              <a:buNone/>
            </a:pPr>
            <a:endParaRPr lang="en-US" dirty="0"/>
          </a:p>
          <a:p>
            <a:r>
              <a:rPr lang="en-US" dirty="0"/>
              <a:t> Predictive Modeling: Build a model to classify transactions based on purchasing behavior.</a:t>
            </a:r>
          </a:p>
          <a:p>
            <a:r>
              <a:rPr lang="en-US" dirty="0"/>
              <a:t> Clustering Analysis: Identify customer and product segments using clustering techniques.</a:t>
            </a:r>
          </a:p>
          <a:p>
            <a:r>
              <a:rPr lang="en-US" dirty="0"/>
              <a:t> Feature Engineering: Create meaningful features from transactional data.</a:t>
            </a:r>
          </a:p>
          <a:p>
            <a:r>
              <a:rPr lang="en-US" dirty="0"/>
              <a:t> Sales Forecasting: Predict future sales trends based on historical data.</a:t>
            </a:r>
          </a:p>
          <a:p>
            <a:r>
              <a:rPr lang="en-US" dirty="0"/>
              <a:t> Customer Segmentation: Group customers based on their purchasing behavior for targeted marketing.</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58166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B8A9-EF9A-42F8-B81C-A9D87D7FAC84}"/>
              </a:ext>
            </a:extLst>
          </p:cNvPr>
          <p:cNvSpPr>
            <a:spLocks noGrp="1"/>
          </p:cNvSpPr>
          <p:nvPr>
            <p:ph type="title"/>
          </p:nvPr>
        </p:nvSpPr>
        <p:spPr>
          <a:xfrm>
            <a:off x="646111" y="452718"/>
            <a:ext cx="8815941" cy="806239"/>
          </a:xfrm>
        </p:spPr>
        <p:txBody>
          <a:bodyPr/>
          <a:lstStyle/>
          <a:p>
            <a:r>
              <a:rPr lang="en-US" dirty="0"/>
              <a:t>Exploratory Data Analysis (EDA)</a:t>
            </a:r>
          </a:p>
        </p:txBody>
      </p:sp>
      <p:pic>
        <p:nvPicPr>
          <p:cNvPr id="3" name="Picture 2">
            <a:extLst>
              <a:ext uri="{FF2B5EF4-FFF2-40B4-BE49-F238E27FC236}">
                <a16:creationId xmlns:a16="http://schemas.microsoft.com/office/drawing/2014/main" id="{28E6BBF7-4A3F-4CB6-9923-D6C0FE827B44}"/>
              </a:ext>
            </a:extLst>
          </p:cNvPr>
          <p:cNvPicPr>
            <a:picLocks noChangeAspect="1"/>
          </p:cNvPicPr>
          <p:nvPr/>
        </p:nvPicPr>
        <p:blipFill rotWithShape="1">
          <a:blip r:embed="rId2"/>
          <a:srcRect l="7320" r="6824"/>
          <a:stretch/>
        </p:blipFill>
        <p:spPr>
          <a:xfrm>
            <a:off x="646111" y="1258956"/>
            <a:ext cx="10899778" cy="5406887"/>
          </a:xfrm>
          <a:prstGeom prst="rect">
            <a:avLst/>
          </a:prstGeom>
        </p:spPr>
      </p:pic>
    </p:spTree>
    <p:extLst>
      <p:ext uri="{BB962C8B-B14F-4D97-AF65-F5344CB8AC3E}">
        <p14:creationId xmlns:p14="http://schemas.microsoft.com/office/powerpoint/2010/main" val="47409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B8A9-EF9A-42F8-B81C-A9D87D7FAC84}"/>
              </a:ext>
            </a:extLst>
          </p:cNvPr>
          <p:cNvSpPr>
            <a:spLocks noGrp="1"/>
          </p:cNvSpPr>
          <p:nvPr>
            <p:ph type="title"/>
          </p:nvPr>
        </p:nvSpPr>
        <p:spPr>
          <a:xfrm>
            <a:off x="646111" y="452718"/>
            <a:ext cx="8815941" cy="806239"/>
          </a:xfrm>
        </p:spPr>
        <p:txBody>
          <a:bodyPr/>
          <a:lstStyle/>
          <a:p>
            <a:pPr algn="ctr"/>
            <a:r>
              <a:rPr lang="en-US" sz="3500" dirty="0"/>
              <a:t>Exploratory Data Analysis (EDA)</a:t>
            </a:r>
          </a:p>
        </p:txBody>
      </p:sp>
      <p:pic>
        <p:nvPicPr>
          <p:cNvPr id="4" name="Picture 3">
            <a:extLst>
              <a:ext uri="{FF2B5EF4-FFF2-40B4-BE49-F238E27FC236}">
                <a16:creationId xmlns:a16="http://schemas.microsoft.com/office/drawing/2014/main" id="{993FB862-E56A-4FC1-8466-767C63FF94BE}"/>
              </a:ext>
            </a:extLst>
          </p:cNvPr>
          <p:cNvPicPr>
            <a:picLocks noChangeAspect="1"/>
          </p:cNvPicPr>
          <p:nvPr/>
        </p:nvPicPr>
        <p:blipFill rotWithShape="1">
          <a:blip r:embed="rId2"/>
          <a:srcRect l="9414" t="23812" r="32955" b="17959"/>
          <a:stretch/>
        </p:blipFill>
        <p:spPr>
          <a:xfrm>
            <a:off x="809991" y="1258954"/>
            <a:ext cx="5012626" cy="2878331"/>
          </a:xfrm>
          <a:prstGeom prst="rect">
            <a:avLst/>
          </a:prstGeom>
        </p:spPr>
      </p:pic>
      <p:pic>
        <p:nvPicPr>
          <p:cNvPr id="5" name="Picture 4">
            <a:extLst>
              <a:ext uri="{FF2B5EF4-FFF2-40B4-BE49-F238E27FC236}">
                <a16:creationId xmlns:a16="http://schemas.microsoft.com/office/drawing/2014/main" id="{D504939B-A9B6-4EA4-86D0-092BF904531B}"/>
              </a:ext>
            </a:extLst>
          </p:cNvPr>
          <p:cNvPicPr>
            <a:picLocks noChangeAspect="1"/>
          </p:cNvPicPr>
          <p:nvPr/>
        </p:nvPicPr>
        <p:blipFill rotWithShape="1">
          <a:blip r:embed="rId3"/>
          <a:srcRect l="11640" t="23820" r="26128" b="13949"/>
          <a:stretch/>
        </p:blipFill>
        <p:spPr>
          <a:xfrm>
            <a:off x="5822617" y="1258954"/>
            <a:ext cx="5175590" cy="2891948"/>
          </a:xfrm>
          <a:prstGeom prst="rect">
            <a:avLst/>
          </a:prstGeom>
        </p:spPr>
      </p:pic>
      <p:pic>
        <p:nvPicPr>
          <p:cNvPr id="6" name="Picture 5">
            <a:extLst>
              <a:ext uri="{FF2B5EF4-FFF2-40B4-BE49-F238E27FC236}">
                <a16:creationId xmlns:a16="http://schemas.microsoft.com/office/drawing/2014/main" id="{CB263028-4BC0-4DBD-92CC-C2647802798E}"/>
              </a:ext>
            </a:extLst>
          </p:cNvPr>
          <p:cNvPicPr>
            <a:picLocks noChangeAspect="1"/>
          </p:cNvPicPr>
          <p:nvPr/>
        </p:nvPicPr>
        <p:blipFill rotWithShape="1">
          <a:blip r:embed="rId4"/>
          <a:srcRect l="10041" t="25859" r="27621" b="18330"/>
          <a:stretch/>
        </p:blipFill>
        <p:spPr>
          <a:xfrm>
            <a:off x="827716" y="4137285"/>
            <a:ext cx="4994901" cy="2331175"/>
          </a:xfrm>
          <a:prstGeom prst="rect">
            <a:avLst/>
          </a:prstGeom>
        </p:spPr>
      </p:pic>
      <p:pic>
        <p:nvPicPr>
          <p:cNvPr id="7" name="Picture 6">
            <a:extLst>
              <a:ext uri="{FF2B5EF4-FFF2-40B4-BE49-F238E27FC236}">
                <a16:creationId xmlns:a16="http://schemas.microsoft.com/office/drawing/2014/main" id="{60927242-E832-4957-BB04-7224C17F60DB}"/>
              </a:ext>
            </a:extLst>
          </p:cNvPr>
          <p:cNvPicPr>
            <a:picLocks noChangeAspect="1"/>
          </p:cNvPicPr>
          <p:nvPr/>
        </p:nvPicPr>
        <p:blipFill rotWithShape="1">
          <a:blip r:embed="rId5"/>
          <a:srcRect l="8472" t="28277" r="34629" b="17028"/>
          <a:stretch/>
        </p:blipFill>
        <p:spPr>
          <a:xfrm>
            <a:off x="5822617" y="4023482"/>
            <a:ext cx="5175590" cy="2444978"/>
          </a:xfrm>
          <a:prstGeom prst="rect">
            <a:avLst/>
          </a:prstGeom>
        </p:spPr>
      </p:pic>
    </p:spTree>
    <p:extLst>
      <p:ext uri="{BB962C8B-B14F-4D97-AF65-F5344CB8AC3E}">
        <p14:creationId xmlns:p14="http://schemas.microsoft.com/office/powerpoint/2010/main" val="3598977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B8A9-EF9A-42F8-B81C-A9D87D7FAC84}"/>
              </a:ext>
            </a:extLst>
          </p:cNvPr>
          <p:cNvSpPr>
            <a:spLocks noGrp="1"/>
          </p:cNvSpPr>
          <p:nvPr>
            <p:ph type="title"/>
          </p:nvPr>
        </p:nvSpPr>
        <p:spPr>
          <a:xfrm>
            <a:off x="885597" y="289432"/>
            <a:ext cx="8815941" cy="806239"/>
          </a:xfrm>
        </p:spPr>
        <p:txBody>
          <a:bodyPr/>
          <a:lstStyle/>
          <a:p>
            <a:pPr algn="ctr"/>
            <a:r>
              <a:rPr lang="en-US" sz="3000" dirty="0"/>
              <a:t>Clustering Analysis for Customer Segmentation</a:t>
            </a:r>
          </a:p>
        </p:txBody>
      </p:sp>
      <p:pic>
        <p:nvPicPr>
          <p:cNvPr id="10" name="Picture 9">
            <a:extLst>
              <a:ext uri="{FF2B5EF4-FFF2-40B4-BE49-F238E27FC236}">
                <a16:creationId xmlns:a16="http://schemas.microsoft.com/office/drawing/2014/main" id="{4AEF9697-BD7A-4772-B1A8-3F659FF0892E}"/>
              </a:ext>
            </a:extLst>
          </p:cNvPr>
          <p:cNvPicPr>
            <a:picLocks noChangeAspect="1"/>
          </p:cNvPicPr>
          <p:nvPr/>
        </p:nvPicPr>
        <p:blipFill rotWithShape="1">
          <a:blip r:embed="rId3"/>
          <a:srcRect l="20500" t="36936" r="34772" b="12394"/>
          <a:stretch/>
        </p:blipFill>
        <p:spPr>
          <a:xfrm>
            <a:off x="990600" y="1095670"/>
            <a:ext cx="9296400" cy="4784429"/>
          </a:xfrm>
          <a:prstGeom prst="rect">
            <a:avLst/>
          </a:prstGeom>
        </p:spPr>
      </p:pic>
    </p:spTree>
    <p:extLst>
      <p:ext uri="{BB962C8B-B14F-4D97-AF65-F5344CB8AC3E}">
        <p14:creationId xmlns:p14="http://schemas.microsoft.com/office/powerpoint/2010/main" val="2347417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B8A9-EF9A-42F8-B81C-A9D87D7FAC84}"/>
              </a:ext>
            </a:extLst>
          </p:cNvPr>
          <p:cNvSpPr>
            <a:spLocks noGrp="1"/>
          </p:cNvSpPr>
          <p:nvPr>
            <p:ph type="title"/>
          </p:nvPr>
        </p:nvSpPr>
        <p:spPr>
          <a:xfrm>
            <a:off x="646111" y="452718"/>
            <a:ext cx="8815941" cy="806239"/>
          </a:xfrm>
        </p:spPr>
        <p:txBody>
          <a:bodyPr/>
          <a:lstStyle/>
          <a:p>
            <a:pPr algn="ctr"/>
            <a:r>
              <a:rPr lang="en-US" sz="3500" dirty="0"/>
              <a:t>Model Selection</a:t>
            </a:r>
          </a:p>
        </p:txBody>
      </p:sp>
      <p:pic>
        <p:nvPicPr>
          <p:cNvPr id="9" name="Picture 8">
            <a:extLst>
              <a:ext uri="{FF2B5EF4-FFF2-40B4-BE49-F238E27FC236}">
                <a16:creationId xmlns:a16="http://schemas.microsoft.com/office/drawing/2014/main" id="{64EE346E-4D9C-4801-AFE3-C1553481CEF5}"/>
              </a:ext>
            </a:extLst>
          </p:cNvPr>
          <p:cNvPicPr>
            <a:picLocks noChangeAspect="1"/>
          </p:cNvPicPr>
          <p:nvPr/>
        </p:nvPicPr>
        <p:blipFill rotWithShape="1">
          <a:blip r:embed="rId2"/>
          <a:srcRect l="10517" t="22730" r="11476" b="7186"/>
          <a:stretch/>
        </p:blipFill>
        <p:spPr>
          <a:xfrm>
            <a:off x="1021772" y="1181595"/>
            <a:ext cx="9700657" cy="4899991"/>
          </a:xfrm>
          <a:prstGeom prst="rect">
            <a:avLst/>
          </a:prstGeom>
        </p:spPr>
      </p:pic>
      <p:pic>
        <p:nvPicPr>
          <p:cNvPr id="10" name="Picture 9">
            <a:extLst>
              <a:ext uri="{FF2B5EF4-FFF2-40B4-BE49-F238E27FC236}">
                <a16:creationId xmlns:a16="http://schemas.microsoft.com/office/drawing/2014/main" id="{A6B68C47-A20A-469E-A8D1-4D2D65A32A71}"/>
              </a:ext>
            </a:extLst>
          </p:cNvPr>
          <p:cNvPicPr>
            <a:picLocks noChangeAspect="1"/>
          </p:cNvPicPr>
          <p:nvPr/>
        </p:nvPicPr>
        <p:blipFill rotWithShape="1">
          <a:blip r:embed="rId3"/>
          <a:srcRect l="15034" t="30705" r="59985" b="37980"/>
          <a:stretch/>
        </p:blipFill>
        <p:spPr>
          <a:xfrm>
            <a:off x="7358744" y="3516552"/>
            <a:ext cx="3233056" cy="2290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A6B68C47-A20A-469E-A8D1-4D2D65A32A71}"/>
              </a:ext>
            </a:extLst>
          </p:cNvPr>
          <p:cNvPicPr>
            <a:picLocks noChangeAspect="1"/>
          </p:cNvPicPr>
          <p:nvPr/>
        </p:nvPicPr>
        <p:blipFill rotWithShape="1">
          <a:blip r:embed="rId3"/>
          <a:srcRect l="11449" t="61872" r="11608" b="29176"/>
          <a:stretch/>
        </p:blipFill>
        <p:spPr>
          <a:xfrm>
            <a:off x="1021772" y="6081586"/>
            <a:ext cx="9700657" cy="634551"/>
          </a:xfrm>
          <a:prstGeom prst="rect">
            <a:avLst/>
          </a:prstGeom>
        </p:spPr>
      </p:pic>
    </p:spTree>
    <p:extLst>
      <p:ext uri="{BB962C8B-B14F-4D97-AF65-F5344CB8AC3E}">
        <p14:creationId xmlns:p14="http://schemas.microsoft.com/office/powerpoint/2010/main" val="2483799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B8A9-EF9A-42F8-B81C-A9D87D7FAC84}"/>
              </a:ext>
            </a:extLst>
          </p:cNvPr>
          <p:cNvSpPr>
            <a:spLocks noGrp="1"/>
          </p:cNvSpPr>
          <p:nvPr>
            <p:ph type="title"/>
          </p:nvPr>
        </p:nvSpPr>
        <p:spPr>
          <a:xfrm>
            <a:off x="885597" y="289432"/>
            <a:ext cx="8815941" cy="806239"/>
          </a:xfrm>
        </p:spPr>
        <p:txBody>
          <a:bodyPr/>
          <a:lstStyle/>
          <a:p>
            <a:pPr algn="ctr"/>
            <a:r>
              <a:rPr lang="en-US" sz="3500" dirty="0"/>
              <a:t>Feature Importance Analysis</a:t>
            </a:r>
          </a:p>
        </p:txBody>
      </p:sp>
      <p:pic>
        <p:nvPicPr>
          <p:cNvPr id="5" name="Picture 4">
            <a:extLst>
              <a:ext uri="{FF2B5EF4-FFF2-40B4-BE49-F238E27FC236}">
                <a16:creationId xmlns:a16="http://schemas.microsoft.com/office/drawing/2014/main" id="{A92C6CD6-E708-42B5-9296-4D1EB948AD6A}"/>
              </a:ext>
            </a:extLst>
          </p:cNvPr>
          <p:cNvPicPr>
            <a:picLocks noChangeAspect="1"/>
          </p:cNvPicPr>
          <p:nvPr/>
        </p:nvPicPr>
        <p:blipFill rotWithShape="1">
          <a:blip r:embed="rId2"/>
          <a:srcRect l="11049" t="24150" r="11609" b="5054"/>
          <a:stretch/>
        </p:blipFill>
        <p:spPr>
          <a:xfrm>
            <a:off x="633155" y="1280892"/>
            <a:ext cx="10549507" cy="5178136"/>
          </a:xfrm>
          <a:prstGeom prst="rect">
            <a:avLst/>
          </a:prstGeom>
        </p:spPr>
      </p:pic>
      <p:pic>
        <p:nvPicPr>
          <p:cNvPr id="6" name="Picture 5">
            <a:extLst>
              <a:ext uri="{FF2B5EF4-FFF2-40B4-BE49-F238E27FC236}">
                <a16:creationId xmlns:a16="http://schemas.microsoft.com/office/drawing/2014/main" id="{5665C912-9E7E-4533-B9BB-4B1FCE71385D}"/>
              </a:ext>
            </a:extLst>
          </p:cNvPr>
          <p:cNvPicPr>
            <a:picLocks noChangeAspect="1"/>
          </p:cNvPicPr>
          <p:nvPr/>
        </p:nvPicPr>
        <p:blipFill rotWithShape="1">
          <a:blip r:embed="rId3"/>
          <a:srcRect l="10783" t="47354" r="24122" b="5528"/>
          <a:stretch/>
        </p:blipFill>
        <p:spPr>
          <a:xfrm>
            <a:off x="4883519" y="3869960"/>
            <a:ext cx="5834496" cy="23743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7118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B8A9-EF9A-42F8-B81C-A9D87D7FAC84}"/>
              </a:ext>
            </a:extLst>
          </p:cNvPr>
          <p:cNvSpPr>
            <a:spLocks noGrp="1"/>
          </p:cNvSpPr>
          <p:nvPr>
            <p:ph type="title"/>
          </p:nvPr>
        </p:nvSpPr>
        <p:spPr>
          <a:xfrm>
            <a:off x="885597" y="289432"/>
            <a:ext cx="8815941" cy="806239"/>
          </a:xfrm>
        </p:spPr>
        <p:txBody>
          <a:bodyPr/>
          <a:lstStyle/>
          <a:p>
            <a:pPr algn="ctr"/>
            <a:r>
              <a:rPr lang="en-US" sz="3500" dirty="0"/>
              <a:t>Sales Forecasting Model</a:t>
            </a:r>
          </a:p>
        </p:txBody>
      </p:sp>
      <p:pic>
        <p:nvPicPr>
          <p:cNvPr id="12" name="Picture 11">
            <a:extLst>
              <a:ext uri="{FF2B5EF4-FFF2-40B4-BE49-F238E27FC236}">
                <a16:creationId xmlns:a16="http://schemas.microsoft.com/office/drawing/2014/main" id="{09024532-AB3B-489C-83D0-1B17073E3668}"/>
              </a:ext>
            </a:extLst>
          </p:cNvPr>
          <p:cNvPicPr>
            <a:picLocks noChangeAspect="1"/>
          </p:cNvPicPr>
          <p:nvPr/>
        </p:nvPicPr>
        <p:blipFill rotWithShape="1">
          <a:blip r:embed="rId3"/>
          <a:srcRect l="20656" t="57299" r="21155" b="21629"/>
          <a:stretch/>
        </p:blipFill>
        <p:spPr>
          <a:xfrm>
            <a:off x="910581" y="5176547"/>
            <a:ext cx="8815941" cy="1541319"/>
          </a:xfrm>
          <a:prstGeom prst="rect">
            <a:avLst/>
          </a:prstGeom>
        </p:spPr>
      </p:pic>
      <p:pic>
        <p:nvPicPr>
          <p:cNvPr id="10" name="Picture 9">
            <a:extLst>
              <a:ext uri="{FF2B5EF4-FFF2-40B4-BE49-F238E27FC236}">
                <a16:creationId xmlns:a16="http://schemas.microsoft.com/office/drawing/2014/main" id="{CB137602-08B8-4F6E-A548-A9681125EC0A}"/>
              </a:ext>
            </a:extLst>
          </p:cNvPr>
          <p:cNvPicPr>
            <a:picLocks noChangeAspect="1"/>
          </p:cNvPicPr>
          <p:nvPr/>
        </p:nvPicPr>
        <p:blipFill rotWithShape="1">
          <a:blip r:embed="rId4"/>
          <a:srcRect l="16640" t="26282" r="15336" b="14288"/>
          <a:stretch/>
        </p:blipFill>
        <p:spPr>
          <a:xfrm>
            <a:off x="910581" y="910793"/>
            <a:ext cx="8815941" cy="4330336"/>
          </a:xfrm>
          <a:prstGeom prst="rect">
            <a:avLst/>
          </a:prstGeom>
        </p:spPr>
      </p:pic>
    </p:spTree>
    <p:extLst>
      <p:ext uri="{BB962C8B-B14F-4D97-AF65-F5344CB8AC3E}">
        <p14:creationId xmlns:p14="http://schemas.microsoft.com/office/powerpoint/2010/main" val="292242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626B-34AE-4ACF-AABF-CE299C192609}"/>
              </a:ext>
            </a:extLst>
          </p:cNvPr>
          <p:cNvSpPr>
            <a:spLocks noGrp="1"/>
          </p:cNvSpPr>
          <p:nvPr>
            <p:ph type="title"/>
          </p:nvPr>
        </p:nvSpPr>
        <p:spPr/>
        <p:txBody>
          <a:bodyPr/>
          <a:lstStyle/>
          <a:p>
            <a:r>
              <a:rPr lang="en-US" dirty="0"/>
              <a:t>Key Findings</a:t>
            </a:r>
          </a:p>
        </p:txBody>
      </p:sp>
      <p:sp>
        <p:nvSpPr>
          <p:cNvPr id="3" name="Content Placeholder 2">
            <a:extLst>
              <a:ext uri="{FF2B5EF4-FFF2-40B4-BE49-F238E27FC236}">
                <a16:creationId xmlns:a16="http://schemas.microsoft.com/office/drawing/2014/main" id="{F1521C0B-C4AF-423D-8CFA-8DE543BFA92E}"/>
              </a:ext>
            </a:extLst>
          </p:cNvPr>
          <p:cNvSpPr>
            <a:spLocks noGrp="1"/>
          </p:cNvSpPr>
          <p:nvPr>
            <p:ph idx="1"/>
          </p:nvPr>
        </p:nvSpPr>
        <p:spPr>
          <a:xfrm>
            <a:off x="646112" y="1588957"/>
            <a:ext cx="10581522" cy="5051685"/>
          </a:xfrm>
        </p:spPr>
        <p:txBody>
          <a:bodyPr>
            <a:normAutofit fontScale="85000" lnSpcReduction="10000"/>
          </a:bodyPr>
          <a:lstStyle/>
          <a:p>
            <a:pPr lvl="0"/>
            <a:r>
              <a:rPr lang="en-US" dirty="0"/>
              <a:t>The chart revealed that SET 2 TEA TOWELS I LOVE LONDON and SPACEBOY BABY GIFT SET are the highest selling products, both of them exceeding 7,000 sales. Meanwhile some products like 4 PURPLE FLOCK DINNER </a:t>
            </a:r>
            <a:r>
              <a:rPr lang="en-US" dirty="0" err="1"/>
              <a:t>CANDLes</a:t>
            </a:r>
            <a:r>
              <a:rPr lang="en-US" dirty="0"/>
              <a:t> have significantly lower sales</a:t>
            </a:r>
          </a:p>
          <a:p>
            <a:pPr lvl="0"/>
            <a:r>
              <a:rPr lang="en-US" dirty="0"/>
              <a:t>The chart revealed that Q4 (Oct-Dec) has the highest sales with Q1 having the lowest sales.</a:t>
            </a:r>
          </a:p>
          <a:p>
            <a:pPr lvl="0"/>
            <a:r>
              <a:rPr lang="en-US" dirty="0"/>
              <a:t>November has the highest sales. The overall trend suggests a gradual increase from mid-year, peaking in December</a:t>
            </a:r>
          </a:p>
          <a:p>
            <a:pPr lvl="0"/>
            <a:r>
              <a:rPr lang="en-US" dirty="0"/>
              <a:t>Thursday has the highest sales, The sales are relatively stable from Monday to Wednesday but increase significantly on Thursday.</a:t>
            </a:r>
          </a:p>
          <a:p>
            <a:pPr lvl="0"/>
            <a:r>
              <a:rPr lang="en-US" dirty="0"/>
              <a:t>The Sales are peak in the Afternoon. Morning sales are moderate, showing steady activity but lower than the afternoon peak. Sales decline sharply in the evening and reach the lowest point at night.</a:t>
            </a:r>
          </a:p>
          <a:p>
            <a:pPr lvl="0"/>
            <a:r>
              <a:rPr lang="en-US" dirty="0"/>
              <a:t>There is low population of Customers who buy often that tend to come back quickly (green cluster). Some customers buy occasionally and have moderate recency (Orange cluster) while customers that haven't bought in a long time and don’t buy often (Blue cluster) are high in population.</a:t>
            </a:r>
          </a:p>
          <a:p>
            <a:pPr lvl="0"/>
            <a:r>
              <a:rPr lang="en-US" dirty="0"/>
              <a:t>To improve the effectiveness of the models when it comes to prediction, more features like should be recorded like holiday season, discounts, viral trends or a special promotion.</a:t>
            </a:r>
          </a:p>
        </p:txBody>
      </p:sp>
    </p:spTree>
    <p:extLst>
      <p:ext uri="{BB962C8B-B14F-4D97-AF65-F5344CB8AC3E}">
        <p14:creationId xmlns:p14="http://schemas.microsoft.com/office/powerpoint/2010/main" val="27735589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2006/documentManagement/types"/>
    <ds:schemaRef ds:uri="71af3243-3dd4-4a8d-8c0d-dd76da1f02a5"/>
    <ds:schemaRef ds:uri="http://purl.org/dc/dcmitype/"/>
    <ds:schemaRef ds:uri="http://purl.org/dc/elements/1.1/"/>
    <ds:schemaRef ds:uri="http://purl.org/dc/terms/"/>
    <ds:schemaRef ds:uri="http://schemas.microsoft.com/office/infopath/2007/PartnerControls"/>
    <ds:schemaRef ds:uri="http://schemas.openxmlformats.org/package/2006/metadata/core-properties"/>
    <ds:schemaRef ds:uri="16c05727-aa75-4e4a-9b5f-8a80a116589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Template>
  <TotalTime>0</TotalTime>
  <Words>594</Words>
  <Application>Microsoft Office PowerPoint</Application>
  <PresentationFormat>Widescreen</PresentationFormat>
  <Paragraphs>42</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Online Retail Sale Forecast and Clustering Project Presentation</vt:lpstr>
      <vt:lpstr>INTRODUCTION</vt:lpstr>
      <vt:lpstr>Exploratory Data Analysis (EDA)</vt:lpstr>
      <vt:lpstr>Exploratory Data Analysis (EDA)</vt:lpstr>
      <vt:lpstr>Clustering Analysis for Customer Segmentation</vt:lpstr>
      <vt:lpstr>Model Selection</vt:lpstr>
      <vt:lpstr>Feature Importance Analysis</vt:lpstr>
      <vt:lpstr>Sales Forecasting Model</vt:lpstr>
      <vt:lpstr>Key Findings</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2025-01-26T16:22:39Z</dcterms:created>
  <dcterms:modified xsi:type="dcterms:W3CDTF">2025-03-01T10:16:31Z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