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3684" y="2559207"/>
            <a:ext cx="6318985" cy="7010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 b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未找到bdjson</a:t>
            </a:r>
          </a:p>
        </p:txBody>
      </p:sp>
      <p:sp>
        <p:nvSpPr>
          <p:cNvPr id="3" name="AutoShape 3"/>
          <p:cNvSpPr/>
          <p:nvPr/>
        </p:nvSpPr>
        <p:spPr>
          <a:xfrm>
            <a:off x="2400158" y="3871817"/>
            <a:ext cx="7673640" cy="504845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2027985" y="1418214"/>
            <a:ext cx="8330399" cy="2101569"/>
          </a:xfrm>
          <a:prstGeom prst="rect">
            <a:avLst/>
          </a:prstGeom>
          <a:ln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>
              <a:lnSpc>
                <a:spcPct val="112000"/>
              </a:lnSpc>
              <a:spcBef>
                <a:spcPts val="375"/>
              </a:spcBef>
            </a:pPr>
            <a:r>
              <a:rPr lang="en-US" sz="5400" b="1">
                <a:solidFill>
                  <a:srgbClr val="FB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《黑客帝国》</a:t>
            </a:r>
          </a:p>
          <a:p>
            <a:pPr algn="ctr">
              <a:lnSpc>
                <a:spcPct val="112000"/>
              </a:lnSpc>
              <a:spcBef>
                <a:spcPts val="375"/>
              </a:spcBef>
            </a:pPr>
            <a:r>
              <a:rPr lang="en-US" sz="5400" b="1">
                <a:solidFill>
                  <a:srgbClr val="FB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与黑客心理学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507564" y="3865291"/>
            <a:ext cx="5458827" cy="517896"/>
            <a:chOff x="3507564" y="3865291"/>
            <a:chExt cx="5458827" cy="517896"/>
          </a:xfrm>
        </p:grpSpPr>
        <p:sp>
          <p:nvSpPr>
            <p:cNvPr id="6" name="TextBox 6"/>
            <p:cNvSpPr txBox="1"/>
            <p:nvPr/>
          </p:nvSpPr>
          <p:spPr>
            <a:xfrm>
              <a:off x="3507564" y="3865291"/>
              <a:ext cx="2227456" cy="517896"/>
            </a:xfrm>
            <a:prstGeom prst="rect">
              <a:avLst/>
            </a:prstGeom>
            <a:ln/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025">
                  <a:solidFill>
                    <a:srgbClr val="FBFDFD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汇报人：李昊伦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707201" y="3873088"/>
              <a:ext cx="2259190" cy="502303"/>
            </a:xfrm>
            <a:prstGeom prst="rect">
              <a:avLst/>
            </a:prstGeom>
            <a:ln/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025">
                  <a:solidFill>
                    <a:srgbClr val="FBFDFD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2024-11-08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10073798" y="474213"/>
            <a:ext cx="185110" cy="18511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9" name="AutoShape 9"/>
          <p:cNvSpPr/>
          <p:nvPr/>
        </p:nvSpPr>
        <p:spPr>
          <a:xfrm>
            <a:off x="10380707" y="474213"/>
            <a:ext cx="185110" cy="185110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0" name="AutoShape 10"/>
          <p:cNvSpPr/>
          <p:nvPr/>
        </p:nvSpPr>
        <p:spPr>
          <a:xfrm>
            <a:off x="10687616" y="474213"/>
            <a:ext cx="185110" cy="18511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10994525" y="474213"/>
            <a:ext cx="185110" cy="185110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2" name="AutoShape 12"/>
          <p:cNvSpPr/>
          <p:nvPr/>
        </p:nvSpPr>
        <p:spPr>
          <a:xfrm>
            <a:off x="512345" y="474978"/>
            <a:ext cx="183581" cy="183581"/>
          </a:xfrm>
          <a:prstGeom prst="chevron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3" name="AutoShape 13"/>
          <p:cNvSpPr/>
          <p:nvPr/>
        </p:nvSpPr>
        <p:spPr>
          <a:xfrm>
            <a:off x="702845" y="474978"/>
            <a:ext cx="183581" cy="183581"/>
          </a:xfrm>
          <a:prstGeom prst="chevron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4" name="AutoShape 14"/>
          <p:cNvSpPr/>
          <p:nvPr/>
        </p:nvSpPr>
        <p:spPr>
          <a:xfrm>
            <a:off x="893345" y="474978"/>
            <a:ext cx="183581" cy="183581"/>
          </a:xfrm>
          <a:prstGeom prst="chevron">
            <a:avLst/>
          </a:pr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71805" y="1837630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1006549" y="1972374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871805" y="4037476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1006549" y="4172220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>
            <a:off x="6481317" y="1837630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6616062" y="1972374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6481317" y="4037476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9" name="AutoShape 9"/>
          <p:cNvSpPr/>
          <p:nvPr/>
        </p:nvSpPr>
        <p:spPr>
          <a:xfrm>
            <a:off x="6616062" y="4172220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0" name="TextBox 10"/>
          <p:cNvSpPr txBox="1"/>
          <p:nvPr/>
        </p:nvSpPr>
        <p:spPr>
          <a:xfrm>
            <a:off x="1630030" y="1754944"/>
            <a:ext cx="3905833" cy="1839468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信息渴求与风险接受：尼奥选红药丸体现黑客“信息渴求”，追求真相，对信息缺乏的反映；生活中充斥着对现实的疑惑，如黑客探索技术，向往未知世界，愿冒险获更多信息，虽可能改变现实理解。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43811" y="3927229"/>
            <a:ext cx="3905833" cy="1839468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启发式思维与身份认同：尼奥选红药丸要启发式思维，快速评估后果，依赖直觉与信任；同时体现身份认同，渴望真实身份，选红药丸确认现实选择，强调自我认同，愿面对真相，掌控自己命运。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20122" y="3927229"/>
            <a:ext cx="3905833" cy="1839468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深层的心理状态：尼奥在《黑客帝国》中选择红药丸的决定，深刻反映黑客心理学多层面心理状态，包括信息渴求、风险接受、控制感、启发式思维与身份认同，标志着他走向真正的自我与现实。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06341" y="1754944"/>
            <a:ext cx="3905833" cy="1839468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风险接受与控制感：尼奥选红药丸展现黑客“风险接受”心理，面对不确定性的机遇，他虽无法预见真相影响，但仍选择面对，体现冒险精神，不畏未知，在技术边缘不断突破，如黑客的突破精神。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黑客心理学分析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片段二 尼奥与机器的对抗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  <a:ln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  <a:ln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  <a:ln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873355" y="1664304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4008100" y="1799048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4636726" y="1463721"/>
            <a:ext cx="6886575" cy="76590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尼奥与史密斯斗争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36726" y="2046214"/>
            <a:ext cx="6891292" cy="98203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在《黑客帝国》中，尼奥与机器的对抗在虚拟城市废弃大楼中达到高潮，尼奥已意识到自身力量，决心打破机器统治，与特工史密斯展开惊心动魄斗争。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-1061158" y="1741145"/>
            <a:ext cx="4421505" cy="4421505"/>
          </a:xfrm>
          <a:prstGeom prst="ellipse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3873355" y="3384629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4008100" y="3519373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9" name="TextBox 9"/>
          <p:cNvSpPr txBox="1"/>
          <p:nvPr/>
        </p:nvSpPr>
        <p:spPr>
          <a:xfrm>
            <a:off x="4636726" y="3182098"/>
            <a:ext cx="6886575" cy="7698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尼奥掌控命运</a:t>
            </a:r>
          </a:p>
        </p:txBody>
      </p:sp>
      <p:sp>
        <p:nvSpPr>
          <p:cNvPr id="10" name="AutoShape 10"/>
          <p:cNvSpPr/>
          <p:nvPr/>
        </p:nvSpPr>
        <p:spPr>
          <a:xfrm>
            <a:off x="3873355" y="5104954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4008100" y="5239698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TextBox 12"/>
          <p:cNvSpPr txBox="1"/>
          <p:nvPr/>
        </p:nvSpPr>
        <p:spPr>
          <a:xfrm>
            <a:off x="4636726" y="4920230"/>
            <a:ext cx="6886575" cy="73418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尼奥飞跃突破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片段描述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636726" y="3789081"/>
            <a:ext cx="6891292" cy="98203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在激烈的交锋中，尼奥运用灵活性和快速反应躲避特工攻击，逐渐理解矩阵规则，并操控自身能力，从被动反应转为主动进攻，展现出对命运的掌控。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636726" y="5471644"/>
            <a:ext cx="6891292" cy="98203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在最终的决战中，尼奥飞跃突破特工围攻，追求力量与自由，这一幕是身体与意识觉醒，象征人类对自由和真相的追求，尼奥成为反叛者，勇敢追求真实。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3186" y="2189088"/>
            <a:ext cx="2562225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尼奥的角色象征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53186" y="2700366"/>
            <a:ext cx="2562225" cy="24955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尼奥的角色象征了探索与好奇的黑客特质，他作为程序员感到现实的困惑和压抑，黑客的探索欲驱使他追求真相，进入黑客世界，寻找自我认同和自由的可能性。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68956" y="2815680"/>
            <a:ext cx="25527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尼奥心理转变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68956" y="3326958"/>
            <a:ext cx="2562225" cy="250131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尼奥的心理转变是对抗宿命和控制的过程，黑客心理学强调质疑控制和权威，追求自我效能感和掌控感，尼奥从被动接受到主动反抗，意识到自身能力，突破内心限制。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60873" y="2189088"/>
            <a:ext cx="260985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尼奥的觉醒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60873" y="2700366"/>
            <a:ext cx="2609850" cy="24955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尼奥的觉醒与团队合作密不可分，黑客文化强调信息共享和协作，摩尔菲斯和崔妮蒂支持引导尼奥理解矩阵本质，增强信心，团队合作意识使尼奥在面对机器时不再孤单。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54053" y="2815680"/>
            <a:ext cx="2657475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尼奥与机器对抗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54053" y="3326958"/>
            <a:ext cx="2653383" cy="250131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尼奥与机器的最终对抗象征着黑客文化中的抗压心理和自我超越，尼奥展现恐惧超越，保持冷静果断决策，黑客心理学强调压力下反应能力，尼奥成功与其理智密切相关。</a:t>
            </a:r>
          </a:p>
        </p:txBody>
      </p:sp>
      <p:sp>
        <p:nvSpPr>
          <p:cNvPr id="10" name="AutoShape 10"/>
          <p:cNvSpPr/>
          <p:nvPr/>
        </p:nvSpPr>
        <p:spPr>
          <a:xfrm rot="-10800000">
            <a:off x="795939" y="1705112"/>
            <a:ext cx="571500" cy="571500"/>
          </a:xfrm>
          <a:prstGeom prst="teardrop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 rot="-10800000">
            <a:off x="3539937" y="2318847"/>
            <a:ext cx="571500" cy="571500"/>
          </a:xfrm>
          <a:prstGeom prst="teardrop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 rot="10800000">
            <a:off x="6323866" y="1710499"/>
            <a:ext cx="571500" cy="571500"/>
          </a:xfrm>
          <a:prstGeom prst="teardrop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3" name="AutoShape 13"/>
          <p:cNvSpPr/>
          <p:nvPr/>
        </p:nvSpPr>
        <p:spPr>
          <a:xfrm rot="-10800000">
            <a:off x="9134415" y="2318847"/>
            <a:ext cx="571500" cy="571500"/>
          </a:xfrm>
          <a:prstGeom prst="teardrop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4" name="TextBox 1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黑客心理学分析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6874" y="1721024"/>
            <a:ext cx="849630" cy="555588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00872" y="2349279"/>
            <a:ext cx="849630" cy="555588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184801" y="1710499"/>
            <a:ext cx="849630" cy="555588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995350" y="2349279"/>
            <a:ext cx="849630" cy="555588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片段三 尼奥与先知的交流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  <a:ln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  <a:ln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  <a:ln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901" y="1362476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神秘教室的遇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85901" y="2024509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在虚拟现实的深邃中，尼奥走入了一间神秘的教室，四周的光线柔和而微弱，墙壁上闪烁着数字代码，先知坐在一张老旧的木桌旁，目光深邃，似乎能够看透尼奥内心的每一个角落。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片段描述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38598" y="1564792"/>
            <a:ext cx="353467" cy="353467"/>
            <a:chOff x="838598" y="1564792"/>
            <a:chExt cx="353467" cy="353467"/>
          </a:xfrm>
        </p:grpSpPr>
        <p:sp>
          <p:nvSpPr>
            <p:cNvPr id="6" name="AutoShape 6"/>
            <p:cNvSpPr/>
            <p:nvPr/>
          </p:nvSpPr>
          <p:spPr>
            <a:xfrm>
              <a:off x="920082" y="1646276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7" name="AutoShape 7"/>
            <p:cNvSpPr/>
            <p:nvPr/>
          </p:nvSpPr>
          <p:spPr>
            <a:xfrm>
              <a:off x="838598" y="1564792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sp>
        <p:nvSpPr>
          <p:cNvPr id="8" name="TextBox 8"/>
          <p:cNvSpPr txBox="1"/>
          <p:nvPr/>
        </p:nvSpPr>
        <p:spPr>
          <a:xfrm>
            <a:off x="1685901" y="3189254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寻找真相的启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85901" y="3851288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尼奥向先知寻求真相，先知告诉他选择并非关键，真正重要的是他如何应对选择，所追求的不仅是能力的提升，更是对自我的理解。尼奥感到迷茫，无法完全理解先知的话。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38598" y="3391571"/>
            <a:ext cx="353467" cy="353467"/>
            <a:chOff x="838598" y="3391571"/>
            <a:chExt cx="353467" cy="353467"/>
          </a:xfrm>
        </p:grpSpPr>
        <p:sp>
          <p:nvSpPr>
            <p:cNvPr id="11" name="AutoShape 11"/>
            <p:cNvSpPr/>
            <p:nvPr/>
          </p:nvSpPr>
          <p:spPr>
            <a:xfrm>
              <a:off x="920082" y="3473055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838598" y="3391571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sp>
        <p:nvSpPr>
          <p:cNvPr id="13" name="TextBox 13"/>
          <p:cNvSpPr txBox="1"/>
          <p:nvPr/>
        </p:nvSpPr>
        <p:spPr>
          <a:xfrm>
            <a:off x="1685901" y="4975292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自我探索的指引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85901" y="5637325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尼奥在先知的引导下逐渐理解到，真正的力量源于对自我的认识；黑客文化中自我反思的特点相呼应；黑客常常通过不断尝试与失败，来深化对自身能力和极限的认知。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38598" y="5177608"/>
            <a:ext cx="353467" cy="353467"/>
            <a:chOff x="838598" y="5177608"/>
            <a:chExt cx="353467" cy="353467"/>
          </a:xfrm>
        </p:grpSpPr>
        <p:sp>
          <p:nvSpPr>
            <p:cNvPr id="16" name="AutoShape 16"/>
            <p:cNvSpPr/>
            <p:nvPr/>
          </p:nvSpPr>
          <p:spPr>
            <a:xfrm>
              <a:off x="920082" y="5259092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838598" y="5177608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cxnSp>
        <p:nvCxnSpPr>
          <p:cNvPr id="18" name="Connector 18"/>
          <p:cNvCxnSpPr/>
          <p:nvPr/>
        </p:nvCxnSpPr>
        <p:spPr>
          <a:xfrm>
            <a:off x="1015332" y="1728028"/>
            <a:ext cx="0" cy="521495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050898" y="1700108"/>
            <a:ext cx="906737" cy="906737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3" name="TextBox 3"/>
          <p:cNvSpPr txBox="1"/>
          <p:nvPr/>
        </p:nvSpPr>
        <p:spPr>
          <a:xfrm>
            <a:off x="1008841" y="2806248"/>
            <a:ext cx="2990850" cy="6858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接受挑战的力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8841" y="3502453"/>
            <a:ext cx="2990850" cy="27527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先知提到的“接受与承担”是对黑客心理的另一层解析；在面对复杂的虚拟环境时，黑客需要快速适应变化并承担后果；尼奥的内心挣扎与成长正是在这种接受中获得力量。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57799" y="2806248"/>
            <a:ext cx="2990850" cy="6858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虚拟与现实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30237" y="3502453"/>
            <a:ext cx="2990850" cy="27527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黑客常常在虚拟空间中寻找自我，尼奥的经历同样反映出对虚拟与现实边界的探索；先知的教导让尼奥意识到，虚拟世界的法则与现实世界并无二致，内心的信念同样能够塑造外在的现实。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94808" y="2806248"/>
            <a:ext cx="2990850" cy="6858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导师的激励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67246" y="3502453"/>
            <a:ext cx="2990850" cy="27527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在对话中扮演着导师的角色，在黑客文化中同样重要；导师的引导能够激发学习者的潜能，促进其成长；尼奥在先知的激励下，不仅获得了自信，也找到了追寻真理的动力。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片段描述</a:t>
            </a:r>
          </a:p>
        </p:txBody>
      </p:sp>
      <p:sp>
        <p:nvSpPr>
          <p:cNvPr id="10" name="Freeform 10"/>
          <p:cNvSpPr/>
          <p:nvPr/>
        </p:nvSpPr>
        <p:spPr>
          <a:xfrm>
            <a:off x="2279744" y="1900379"/>
            <a:ext cx="468095" cy="46809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5687481" y="1700108"/>
            <a:ext cx="906737" cy="906737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2" name="AutoShape 12"/>
          <p:cNvSpPr/>
          <p:nvPr/>
        </p:nvSpPr>
        <p:spPr>
          <a:xfrm>
            <a:off x="9324065" y="1700108"/>
            <a:ext cx="906737" cy="906737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3" name="Freeform 13"/>
          <p:cNvSpPr/>
          <p:nvPr/>
        </p:nvSpPr>
        <p:spPr>
          <a:xfrm>
            <a:off x="5890183" y="1902809"/>
            <a:ext cx="501333" cy="5013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57299" y="240773"/>
                </a:moveTo>
                <a:lnTo>
                  <a:pt x="257299" y="258156"/>
                </a:lnTo>
                <a:lnTo>
                  <a:pt x="47501" y="258156"/>
                </a:lnTo>
                <a:lnTo>
                  <a:pt x="47501" y="240773"/>
                </a:lnTo>
                <a:cubicBezTo>
                  <a:pt x="47501" y="240773"/>
                  <a:pt x="43015" y="231162"/>
                  <a:pt x="67361" y="208112"/>
                </a:cubicBezTo>
                <a:cubicBezTo>
                  <a:pt x="91688" y="185071"/>
                  <a:pt x="88487" y="125511"/>
                  <a:pt x="88487" y="85173"/>
                </a:cubicBezTo>
                <a:cubicBezTo>
                  <a:pt x="88487" y="44834"/>
                  <a:pt x="145142" y="43977"/>
                  <a:pt x="145142" y="43977"/>
                </a:cubicBezTo>
                <a:lnTo>
                  <a:pt x="147085" y="43977"/>
                </a:lnTo>
                <a:cubicBezTo>
                  <a:pt x="147085" y="43996"/>
                  <a:pt x="147085" y="43701"/>
                  <a:pt x="147085" y="37424"/>
                </a:cubicBezTo>
                <a:cubicBezTo>
                  <a:pt x="147085" y="33395"/>
                  <a:pt x="133560" y="18802"/>
                  <a:pt x="133560" y="18802"/>
                </a:cubicBezTo>
                <a:lnTo>
                  <a:pt x="133360" y="9973"/>
                </a:lnTo>
                <a:lnTo>
                  <a:pt x="171555" y="9973"/>
                </a:lnTo>
                <a:lnTo>
                  <a:pt x="171298" y="19136"/>
                </a:lnTo>
                <a:cubicBezTo>
                  <a:pt x="171298" y="19136"/>
                  <a:pt x="156639" y="33719"/>
                  <a:pt x="156639" y="38014"/>
                </a:cubicBezTo>
                <a:cubicBezTo>
                  <a:pt x="156639" y="42167"/>
                  <a:pt x="156639" y="43558"/>
                  <a:pt x="156639" y="43967"/>
                </a:cubicBezTo>
                <a:lnTo>
                  <a:pt x="159658" y="43967"/>
                </a:lnTo>
                <a:cubicBezTo>
                  <a:pt x="159658" y="43967"/>
                  <a:pt x="216313" y="44825"/>
                  <a:pt x="216313" y="85163"/>
                </a:cubicBezTo>
                <a:cubicBezTo>
                  <a:pt x="216313" y="125501"/>
                  <a:pt x="213112" y="185071"/>
                  <a:pt x="237449" y="208121"/>
                </a:cubicBezTo>
                <a:cubicBezTo>
                  <a:pt x="261785" y="231172"/>
                  <a:pt x="257299" y="240773"/>
                  <a:pt x="257299" y="240773"/>
                </a:cubicBezTo>
                <a:close/>
                <a:moveTo>
                  <a:pt x="176327" y="267367"/>
                </a:moveTo>
                <a:cubicBezTo>
                  <a:pt x="176327" y="280559"/>
                  <a:pt x="165640" y="294827"/>
                  <a:pt x="152457" y="294827"/>
                </a:cubicBezTo>
                <a:cubicBezTo>
                  <a:pt x="139275" y="294827"/>
                  <a:pt x="128588" y="280559"/>
                  <a:pt x="128588" y="267367"/>
                </a:cubicBezTo>
                <a:cubicBezTo>
                  <a:pt x="128588" y="267662"/>
                  <a:pt x="176327" y="267062"/>
                  <a:pt x="176327" y="267367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4" name="Freeform 14"/>
          <p:cNvSpPr/>
          <p:nvPr/>
        </p:nvSpPr>
        <p:spPr>
          <a:xfrm>
            <a:off x="9531194" y="1907238"/>
            <a:ext cx="492477" cy="492477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265490" y="266700"/>
                </a:moveTo>
                <a:cubicBezTo>
                  <a:pt x="265490" y="266700"/>
                  <a:pt x="318068" y="266757"/>
                  <a:pt x="325450" y="215313"/>
                </a:cubicBezTo>
                <a:cubicBezTo>
                  <a:pt x="328965" y="159058"/>
                  <a:pt x="274625" y="147971"/>
                  <a:pt x="274625" y="147971"/>
                </a:cubicBezTo>
                <a:cubicBezTo>
                  <a:pt x="274625" y="147971"/>
                  <a:pt x="280807" y="64694"/>
                  <a:pt x="204511" y="55197"/>
                </a:cubicBezTo>
                <a:cubicBezTo>
                  <a:pt x="139122" y="48520"/>
                  <a:pt x="119224" y="109290"/>
                  <a:pt x="119224" y="109290"/>
                </a:cubicBezTo>
                <a:cubicBezTo>
                  <a:pt x="119224" y="109290"/>
                  <a:pt x="99527" y="90354"/>
                  <a:pt x="72809" y="105823"/>
                </a:cubicBezTo>
                <a:cubicBezTo>
                  <a:pt x="48892" y="120587"/>
                  <a:pt x="53121" y="147618"/>
                  <a:pt x="53121" y="147618"/>
                </a:cubicBezTo>
                <a:cubicBezTo>
                  <a:pt x="53121" y="147618"/>
                  <a:pt x="0" y="157944"/>
                  <a:pt x="0" y="212084"/>
                </a:cubicBezTo>
                <a:cubicBezTo>
                  <a:pt x="1191" y="266157"/>
                  <a:pt x="57693" y="266700"/>
                  <a:pt x="57693" y="266700"/>
                </a:cubicBezTo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 l="28906" r="28906"/>
          <a:stretch>
            <a:fillRect/>
          </a:stretch>
        </p:blipFill>
        <p:spPr>
          <a:xfrm>
            <a:off x="640619" y="1239230"/>
            <a:ext cx="3783578" cy="504477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黑客心理学分析</a:t>
            </a:r>
          </a:p>
        </p:txBody>
      </p:sp>
      <p:sp>
        <p:nvSpPr>
          <p:cNvPr id="4" name="AutoShape 4"/>
          <p:cNvSpPr/>
          <p:nvPr/>
        </p:nvSpPr>
        <p:spPr>
          <a:xfrm>
            <a:off x="4195024" y="478701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4195024" y="301808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>
            <a:off x="4195024" y="1237957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7" name="TextBox 7"/>
          <p:cNvSpPr txBox="1"/>
          <p:nvPr/>
        </p:nvSpPr>
        <p:spPr>
          <a:xfrm>
            <a:off x="5259845" y="2945478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自我意识的觉醒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59845" y="3472246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尼奥在先知的引导下逐渐理解到，真正的力量源于对自我的认识；这与黑客文化中自我反思的特点相呼应；黑客常常通过不断尝试与失败，来深化对自身能力和极限的认知。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72199" y="4714408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接受与承担的心理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72199" y="5252378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先知提到的“接受与承担”是对黑客心理的另一层解析；在面对复杂的虚拟环境时，黑客需要快速适应变化并承担后果；尼奥的内心挣扎与成长正是在这种接受中获得力量。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72221" y="1165346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对选择的认知与幻觉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72221" y="1692114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尼奥在与先知的对话中，不断质疑选择的意义；在一个充满算法和代码的世界中，选择往往被简化为“0”与“1”的决策；尼奥意识到，选择不仅仅是结果，更是对自我的探索。</a:t>
            </a:r>
          </a:p>
        </p:txBody>
      </p:sp>
      <p:sp>
        <p:nvSpPr>
          <p:cNvPr id="13" name="AutoShape 13"/>
          <p:cNvSpPr/>
          <p:nvPr/>
        </p:nvSpPr>
        <p:spPr>
          <a:xfrm>
            <a:off x="4629608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4" name="AutoShape 14"/>
          <p:cNvSpPr/>
          <p:nvPr/>
        </p:nvSpPr>
        <p:spPr>
          <a:xfrm>
            <a:off x="3911804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5" name="AutoShape 15"/>
          <p:cNvSpPr/>
          <p:nvPr/>
        </p:nvSpPr>
        <p:spPr>
          <a:xfrm>
            <a:off x="4629608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6" name="AutoShape 16"/>
          <p:cNvSpPr/>
          <p:nvPr/>
        </p:nvSpPr>
        <p:spPr>
          <a:xfrm>
            <a:off x="3911804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7" name="AutoShape 17"/>
          <p:cNvSpPr/>
          <p:nvPr/>
        </p:nvSpPr>
        <p:spPr>
          <a:xfrm>
            <a:off x="4629608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8" name="AutoShape 18"/>
          <p:cNvSpPr/>
          <p:nvPr/>
        </p:nvSpPr>
        <p:spPr>
          <a:xfrm>
            <a:off x="3911804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9" name="TextBox 19"/>
          <p:cNvSpPr txBox="1"/>
          <p:nvPr/>
        </p:nvSpPr>
        <p:spPr>
          <a:xfrm>
            <a:off x="4162763" y="4825850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162763" y="3056920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162763" y="1276789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 l="12500" r="12500"/>
          <a:stretch>
            <a:fillRect/>
          </a:stretch>
        </p:blipFill>
        <p:spPr>
          <a:xfrm>
            <a:off x="615557" y="1293101"/>
            <a:ext cx="3938035" cy="5250714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4232060" y="1718638"/>
            <a:ext cx="7211308" cy="4522346"/>
          </a:xfrm>
          <a:prstGeom prst="roundRect">
            <a:avLst>
              <a:gd name="adj" fmla="val 4504"/>
            </a:avLst>
          </a:prstGeom>
          <a:solidFill>
            <a:srgbClr val="FFFFFF">
              <a:alpha val="100000"/>
            </a:srgbClr>
          </a:solidFill>
          <a:ln/>
          <a:effectLst>
            <a:outerShdw blurRad="381000">
              <a:srgbClr val="000000">
                <a:alpha val="7000"/>
              </a:srgbClr>
            </a:outerShdw>
          </a:effectLst>
        </p:spPr>
      </p:sp>
      <p:sp>
        <p:nvSpPr>
          <p:cNvPr id="4" name="TextBox 4"/>
          <p:cNvSpPr txBox="1"/>
          <p:nvPr/>
        </p:nvSpPr>
        <p:spPr>
          <a:xfrm>
            <a:off x="4599214" y="2711090"/>
            <a:ext cx="6477000" cy="125774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黑客常常在虚拟空间中寻找自我，尼奥的经历同样反映出对虚拟与现实边界的探索；先知的教导让尼奥意识到，虚拟世界的法则与现实世界并无二致，内心的信念同样能够塑造外在的现实。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99214" y="2143575"/>
            <a:ext cx="6477000" cy="64526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虚拟与现实的边界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99214" y="4589063"/>
            <a:ext cx="6477000" cy="127152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先知在对话中扮演着导师的角色，在黑客文化中同样重要；导师的引导能够激发学习者的潜能，促进其成长；尼奥在先知的激励下，不仅获得了自信，也找到了追寻真理的动力。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99214" y="4153214"/>
            <a:ext cx="6477000" cy="64526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励志与启发的传递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黑客心理学分析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片段四 尼奥的觉醒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  <a:ln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  <a:ln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  <a:ln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2268"/>
            <a:ext cx="3341688" cy="6858000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1308802" y="1087299"/>
            <a:ext cx="2136058" cy="135694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6000" b="1">
                <a:solidFill>
                  <a:srgbClr val="FBFDFD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目录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8555" y="296333"/>
            <a:ext cx="2593133" cy="1064357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sz="3675" b="1">
                <a:solidFill>
                  <a:schemeClr val="accent3">
                    <a:lumMod val="50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CONT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41688" y="296333"/>
            <a:ext cx="2593133" cy="1064357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sz="3675" b="1">
                <a:solidFill>
                  <a:srgbClr val="FB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47996" y="1302921"/>
            <a:ext cx="6898005" cy="469201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lvl="0">
              <a:lnSpc>
                <a:spcPct val="140000"/>
              </a:lnSpc>
            </a:pPr>
            <a:r>
              <a:rPr lang="en-US" sz="2400" b="1" dirty="0" err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电影简介</a:t>
            </a:r>
            <a:endParaRPr lang="en-US" sz="2400" b="1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lvl="0">
              <a:lnSpc>
                <a:spcPct val="140000"/>
              </a:lnSpc>
            </a:pPr>
            <a:r>
              <a:rPr lang="en-US" sz="24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1.选择红蓝药丸</a:t>
            </a:r>
          </a:p>
          <a:p>
            <a:pPr lvl="0">
              <a:lnSpc>
                <a:spcPct val="140000"/>
              </a:lnSpc>
            </a:pPr>
            <a:r>
              <a:rPr lang="en-US" sz="24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2.尼奥与机器的对抗</a:t>
            </a:r>
          </a:p>
          <a:p>
            <a:pPr lvl="0">
              <a:lnSpc>
                <a:spcPct val="140000"/>
              </a:lnSpc>
            </a:pPr>
            <a:r>
              <a:rPr lang="en-US" sz="24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3.尼奥与先知的交流</a:t>
            </a:r>
          </a:p>
          <a:p>
            <a:pPr lvl="0">
              <a:lnSpc>
                <a:spcPct val="140000"/>
              </a:lnSpc>
            </a:pPr>
            <a:r>
              <a:rPr lang="en-US" sz="24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4.尼奥的觉醒</a:t>
            </a:r>
          </a:p>
          <a:p>
            <a:pPr lvl="0">
              <a:lnSpc>
                <a:spcPct val="140000"/>
              </a:lnSpc>
            </a:pPr>
            <a:r>
              <a:rPr lang="en-US" sz="2400" b="1" dirty="0" err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总结</a:t>
            </a:r>
            <a:endParaRPr lang="en-US" sz="2400" b="1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74316" y="3045252"/>
            <a:ext cx="9429750" cy="1656361"/>
          </a:xfrm>
          <a:prstGeom prst="roundRect">
            <a:avLst>
              <a:gd name="adj" fmla="val 16667"/>
            </a:avLst>
          </a:prstGeom>
          <a:gradFill>
            <a:gsLst>
              <a:gs pos="100000">
                <a:schemeClr val="lt2">
                  <a:alpha val="100000"/>
                </a:schemeClr>
              </a:gs>
              <a:gs pos="0">
                <a:schemeClr val="lt1">
                  <a:alpha val="100000"/>
                </a:schemeClr>
              </a:gs>
            </a:gsLst>
            <a:lin ang="0"/>
          </a:gradFill>
          <a:ln/>
        </p:spPr>
      </p:sp>
      <p:sp>
        <p:nvSpPr>
          <p:cNvPr id="3" name="AutoShape 3"/>
          <p:cNvSpPr/>
          <p:nvPr/>
        </p:nvSpPr>
        <p:spPr>
          <a:xfrm>
            <a:off x="1374316" y="4823279"/>
            <a:ext cx="9429750" cy="165636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/>
          </a:gradFill>
          <a:ln/>
        </p:spPr>
      </p:sp>
      <p:sp>
        <p:nvSpPr>
          <p:cNvPr id="4" name="AutoShape 4"/>
          <p:cNvSpPr/>
          <p:nvPr/>
        </p:nvSpPr>
        <p:spPr>
          <a:xfrm>
            <a:off x="1374316" y="1267225"/>
            <a:ext cx="9429750" cy="165636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/>
          </a:gradFill>
          <a:ln/>
        </p:spPr>
      </p:sp>
      <p:sp>
        <p:nvSpPr>
          <p:cNvPr id="5" name="AutoShape 5"/>
          <p:cNvSpPr/>
          <p:nvPr/>
        </p:nvSpPr>
        <p:spPr>
          <a:xfrm>
            <a:off x="987242" y="5246342"/>
            <a:ext cx="810236" cy="810236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Freeform 6"/>
          <p:cNvSpPr/>
          <p:nvPr/>
        </p:nvSpPr>
        <p:spPr>
          <a:xfrm>
            <a:off x="1115389" y="5374489"/>
            <a:ext cx="553940" cy="55394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90033" y="152400"/>
                </a:moveTo>
                <a:cubicBezTo>
                  <a:pt x="190033" y="90992"/>
                  <a:pt x="221771" y="56493"/>
                  <a:pt x="221771" y="56493"/>
                </a:cubicBezTo>
                <a:cubicBezTo>
                  <a:pt x="221771" y="56493"/>
                  <a:pt x="193758" y="33766"/>
                  <a:pt x="151924" y="33766"/>
                </a:cubicBezTo>
                <a:cubicBezTo>
                  <a:pt x="110090" y="33766"/>
                  <a:pt x="82067" y="56512"/>
                  <a:pt x="82067" y="56512"/>
                </a:cubicBezTo>
                <a:cubicBezTo>
                  <a:pt x="82067" y="56512"/>
                  <a:pt x="114376" y="82753"/>
                  <a:pt x="114376" y="152400"/>
                </a:cubicBezTo>
                <a:cubicBezTo>
                  <a:pt x="114376" y="219608"/>
                  <a:pt x="81858" y="248145"/>
                  <a:pt x="81858" y="248145"/>
                </a:cubicBezTo>
                <a:cubicBezTo>
                  <a:pt x="81858" y="248145"/>
                  <a:pt x="115662" y="271034"/>
                  <a:pt x="151924" y="271034"/>
                </a:cubicBezTo>
                <a:cubicBezTo>
                  <a:pt x="189043" y="271034"/>
                  <a:pt x="221799" y="248269"/>
                  <a:pt x="221799" y="248269"/>
                </a:cubicBezTo>
                <a:cubicBezTo>
                  <a:pt x="221799" y="248269"/>
                  <a:pt x="190033" y="218503"/>
                  <a:pt x="190033" y="152400"/>
                </a:cubicBezTo>
                <a:close/>
                <a:moveTo>
                  <a:pt x="74095" y="62789"/>
                </a:moveTo>
                <a:cubicBezTo>
                  <a:pt x="74095" y="62789"/>
                  <a:pt x="34633" y="86839"/>
                  <a:pt x="34633" y="152800"/>
                </a:cubicBezTo>
                <a:cubicBezTo>
                  <a:pt x="34633" y="218751"/>
                  <a:pt x="74533" y="240335"/>
                  <a:pt x="74533" y="240335"/>
                </a:cubicBezTo>
                <a:cubicBezTo>
                  <a:pt x="74533" y="240335"/>
                  <a:pt x="103613" y="218742"/>
                  <a:pt x="103613" y="152800"/>
                </a:cubicBezTo>
                <a:cubicBezTo>
                  <a:pt x="103613" y="86839"/>
                  <a:pt x="74095" y="62789"/>
                  <a:pt x="74095" y="62789"/>
                </a:cubicBezTo>
                <a:close/>
                <a:moveTo>
                  <a:pt x="229753" y="64570"/>
                </a:moveTo>
                <a:cubicBezTo>
                  <a:pt x="229753" y="64570"/>
                  <a:pt x="200244" y="86839"/>
                  <a:pt x="200244" y="152800"/>
                </a:cubicBezTo>
                <a:cubicBezTo>
                  <a:pt x="200244" y="218751"/>
                  <a:pt x="229305" y="240335"/>
                  <a:pt x="229305" y="240335"/>
                </a:cubicBezTo>
                <a:cubicBezTo>
                  <a:pt x="229305" y="240335"/>
                  <a:pt x="270158" y="218742"/>
                  <a:pt x="270158" y="152800"/>
                </a:cubicBezTo>
                <a:cubicBezTo>
                  <a:pt x="270158" y="86839"/>
                  <a:pt x="229753" y="64570"/>
                  <a:pt x="229753" y="6457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10373288" y="3468315"/>
            <a:ext cx="810236" cy="810236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987242" y="1690288"/>
            <a:ext cx="810236" cy="810236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9" name="Freeform 9"/>
          <p:cNvSpPr/>
          <p:nvPr/>
        </p:nvSpPr>
        <p:spPr>
          <a:xfrm>
            <a:off x="1171659" y="1892749"/>
            <a:ext cx="405314" cy="40531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73841" y="122930"/>
                </a:moveTo>
                <a:cubicBezTo>
                  <a:pt x="179718" y="102937"/>
                  <a:pt x="177232" y="81020"/>
                  <a:pt x="166392" y="62665"/>
                </a:cubicBezTo>
                <a:cubicBezTo>
                  <a:pt x="166630" y="62998"/>
                  <a:pt x="62770" y="167697"/>
                  <a:pt x="62027" y="167040"/>
                </a:cubicBezTo>
                <a:cubicBezTo>
                  <a:pt x="80077" y="177698"/>
                  <a:pt x="101994" y="180699"/>
                  <a:pt x="121720" y="175193"/>
                </a:cubicBezTo>
                <a:cubicBezTo>
                  <a:pt x="121577" y="174689"/>
                  <a:pt x="173422" y="122853"/>
                  <a:pt x="173841" y="122930"/>
                </a:cubicBezTo>
                <a:close/>
                <a:moveTo>
                  <a:pt x="155315" y="45968"/>
                </a:moveTo>
                <a:cubicBezTo>
                  <a:pt x="141322" y="32175"/>
                  <a:pt x="121301" y="22822"/>
                  <a:pt x="100127" y="22822"/>
                </a:cubicBezTo>
                <a:cubicBezTo>
                  <a:pt x="57331" y="22822"/>
                  <a:pt x="22631" y="57607"/>
                  <a:pt x="22631" y="100508"/>
                </a:cubicBezTo>
                <a:cubicBezTo>
                  <a:pt x="22631" y="121444"/>
                  <a:pt x="32156" y="141713"/>
                  <a:pt x="45587" y="155686"/>
                </a:cubicBezTo>
                <a:cubicBezTo>
                  <a:pt x="45615" y="155686"/>
                  <a:pt x="154657" y="46863"/>
                  <a:pt x="155315" y="45968"/>
                </a:cubicBezTo>
                <a:close/>
                <a:moveTo>
                  <a:pt x="264909" y="252089"/>
                </a:moveTo>
                <a:cubicBezTo>
                  <a:pt x="264909" y="252089"/>
                  <a:pt x="267443" y="230200"/>
                  <a:pt x="261128" y="223885"/>
                </a:cubicBezTo>
                <a:cubicBezTo>
                  <a:pt x="260709" y="223466"/>
                  <a:pt x="188300" y="135065"/>
                  <a:pt x="188300" y="135065"/>
                </a:cubicBezTo>
                <a:lnTo>
                  <a:pt x="134417" y="188947"/>
                </a:lnTo>
                <a:lnTo>
                  <a:pt x="222818" y="262185"/>
                </a:lnTo>
                <a:cubicBezTo>
                  <a:pt x="228714" y="268919"/>
                  <a:pt x="251441" y="265557"/>
                  <a:pt x="251441" y="265557"/>
                </a:cubicBezTo>
                <a:lnTo>
                  <a:pt x="269538" y="281978"/>
                </a:lnTo>
                <a:lnTo>
                  <a:pt x="282169" y="269348"/>
                </a:lnTo>
                <a:lnTo>
                  <a:pt x="264909" y="25208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0" name="Freeform 10"/>
          <p:cNvSpPr/>
          <p:nvPr/>
        </p:nvSpPr>
        <p:spPr>
          <a:xfrm>
            <a:off x="10569897" y="3661311"/>
            <a:ext cx="424244" cy="42424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67640" y="106680"/>
                </a:moveTo>
                <a:lnTo>
                  <a:pt x="189586" y="139598"/>
                </a:lnTo>
                <a:cubicBezTo>
                  <a:pt x="194310" y="146761"/>
                  <a:pt x="204978" y="152400"/>
                  <a:pt x="213512" y="152400"/>
                </a:cubicBezTo>
                <a:lnTo>
                  <a:pt x="259080" y="152400"/>
                </a:lnTo>
                <a:lnTo>
                  <a:pt x="259080" y="121920"/>
                </a:lnTo>
                <a:lnTo>
                  <a:pt x="213360" y="121920"/>
                </a:lnTo>
                <a:lnTo>
                  <a:pt x="191414" y="89002"/>
                </a:lnTo>
                <a:cubicBezTo>
                  <a:pt x="185452" y="80686"/>
                  <a:pt x="178394" y="73628"/>
                  <a:pt x="170345" y="67847"/>
                </a:cubicBezTo>
                <a:lnTo>
                  <a:pt x="170069" y="67666"/>
                </a:lnTo>
                <a:lnTo>
                  <a:pt x="149952" y="54254"/>
                </a:lnTo>
                <a:cubicBezTo>
                  <a:pt x="146104" y="51911"/>
                  <a:pt x="141446" y="50521"/>
                  <a:pt x="136465" y="50521"/>
                </a:cubicBezTo>
                <a:cubicBezTo>
                  <a:pt x="131912" y="50521"/>
                  <a:pt x="127635" y="51683"/>
                  <a:pt x="123911" y="53721"/>
                </a:cubicBezTo>
                <a:lnTo>
                  <a:pt x="124044" y="53654"/>
                </a:lnTo>
                <a:lnTo>
                  <a:pt x="60950" y="91450"/>
                </a:lnTo>
                <a:lnTo>
                  <a:pt x="60950" y="167650"/>
                </a:lnTo>
                <a:lnTo>
                  <a:pt x="91430" y="167650"/>
                </a:lnTo>
                <a:lnTo>
                  <a:pt x="91430" y="106690"/>
                </a:lnTo>
                <a:lnTo>
                  <a:pt x="121910" y="91450"/>
                </a:lnTo>
                <a:lnTo>
                  <a:pt x="76190" y="304810"/>
                </a:lnTo>
                <a:lnTo>
                  <a:pt x="106670" y="304810"/>
                </a:lnTo>
                <a:lnTo>
                  <a:pt x="142484" y="188224"/>
                </a:lnTo>
                <a:lnTo>
                  <a:pt x="167630" y="213370"/>
                </a:lnTo>
                <a:lnTo>
                  <a:pt x="167630" y="304810"/>
                </a:lnTo>
                <a:lnTo>
                  <a:pt x="198110" y="304810"/>
                </a:lnTo>
                <a:lnTo>
                  <a:pt x="198110" y="182890"/>
                </a:lnTo>
                <a:lnTo>
                  <a:pt x="156962" y="141742"/>
                </a:lnTo>
                <a:lnTo>
                  <a:pt x="167630" y="106690"/>
                </a:lnTo>
                <a:close/>
                <a:moveTo>
                  <a:pt x="182880" y="60960"/>
                </a:moveTo>
                <a:cubicBezTo>
                  <a:pt x="199711" y="60960"/>
                  <a:pt x="213360" y="47311"/>
                  <a:pt x="213360" y="30480"/>
                </a:cubicBezTo>
                <a:cubicBezTo>
                  <a:pt x="213360" y="13649"/>
                  <a:pt x="199711" y="0"/>
                  <a:pt x="182880" y="0"/>
                </a:cubicBezTo>
                <a:lnTo>
                  <a:pt x="182880" y="0"/>
                </a:lnTo>
                <a:cubicBezTo>
                  <a:pt x="166049" y="0"/>
                  <a:pt x="152400" y="13649"/>
                  <a:pt x="152400" y="30480"/>
                </a:cubicBezTo>
                <a:cubicBezTo>
                  <a:pt x="152400" y="47311"/>
                  <a:pt x="166049" y="60960"/>
                  <a:pt x="182880" y="60960"/>
                </a:cubicBezTo>
                <a:lnTo>
                  <a:pt x="182880" y="6096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1" name="TextBox 11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尼奥的觉醒片段描述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86545" y="1423391"/>
            <a:ext cx="8201025" cy="5715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尼奥力量觉醒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86545" y="1881734"/>
            <a:ext cx="8201025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在《黑客帝国》的最后一幕，尼奥站在虚拟世界的边缘，心中涌动着无法抑制的力量，伴随着城市的轰鸣和爆炸声，天空中乌云密布，电闪雷鸣。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31680" y="3229780"/>
            <a:ext cx="8201025" cy="5715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意识清醒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31680" y="3688123"/>
            <a:ext cx="8201025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尼奥的意识逐渐清醒，能感受到自己与这虚幻世界的连接，仿佛看到了代码在眼前流动，这一刻，他不再是被动的参与者，而是掌握了自己的命运。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31680" y="4882435"/>
            <a:ext cx="8201025" cy="5715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掌控命运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31680" y="5340777"/>
            <a:ext cx="8201025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尼奥伸出手，试图阻止飞来的子弹，时间仿佛在他指尖凝固，周围的世界在他面前变得缓慢而模糊，他的心跳和呼吸都开始与宇宙的节奏共鸣。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007707" y="1744635"/>
            <a:ext cx="4750584" cy="428532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尼奥的觉醒片段描述</a:t>
            </a:r>
          </a:p>
        </p:txBody>
      </p:sp>
      <p:sp>
        <p:nvSpPr>
          <p:cNvPr id="4" name="AutoShape 4"/>
          <p:cNvSpPr/>
          <p:nvPr/>
        </p:nvSpPr>
        <p:spPr>
          <a:xfrm>
            <a:off x="3729746" y="1769675"/>
            <a:ext cx="3031629" cy="4285329"/>
          </a:xfrm>
          <a:prstGeom prst="roundRect">
            <a:avLst>
              <a:gd name="adj" fmla="val 0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5" name="TextBox 5"/>
          <p:cNvSpPr txBox="1"/>
          <p:nvPr/>
        </p:nvSpPr>
        <p:spPr>
          <a:xfrm>
            <a:off x="3923235" y="2035795"/>
            <a:ext cx="2644651" cy="649939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找到自己位置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923235" y="2757859"/>
            <a:ext cx="2644651" cy="292476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7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尼奥在无尽的代码中找到了自己的位置，觉醒了真正的自己，尼奥的成长旅程，不仅是寻找自由与真相的过程，也是自我认知与重塑的旅程。</a:t>
            </a:r>
          </a:p>
        </p:txBody>
      </p:sp>
      <p:sp>
        <p:nvSpPr>
          <p:cNvPr id="7" name="AutoShape 7"/>
          <p:cNvSpPr/>
          <p:nvPr/>
        </p:nvSpPr>
        <p:spPr>
          <a:xfrm>
            <a:off x="556553" y="1764765"/>
            <a:ext cx="3031629" cy="4285329"/>
          </a:xfrm>
          <a:prstGeom prst="roundRect">
            <a:avLst>
              <a:gd name="adj" fmla="val 0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8" name="TextBox 8"/>
          <p:cNvSpPr txBox="1"/>
          <p:nvPr/>
        </p:nvSpPr>
        <p:spPr>
          <a:xfrm>
            <a:off x="750042" y="2035795"/>
            <a:ext cx="2644651" cy="649939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飞翔人类救星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0042" y="2752949"/>
            <a:ext cx="2644651" cy="292476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7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尼奥的眼神坚定而冷静，透出无畏的决心，他要拯救自己，更要拯救整个人类，他开始掌控周围的一切，飞翔在高楼之间，仿佛无所不能。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79391" y="1631119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914135" y="1765863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779391" y="3993147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914135" y="4127891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>
            <a:off x="6360328" y="1631119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6495073" y="1765863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6360328" y="3993147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9" name="AutoShape 9"/>
          <p:cNvSpPr/>
          <p:nvPr/>
        </p:nvSpPr>
        <p:spPr>
          <a:xfrm>
            <a:off x="6495073" y="4127891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0" name="TextBox 10"/>
          <p:cNvSpPr txBox="1"/>
          <p:nvPr/>
        </p:nvSpPr>
        <p:spPr>
          <a:xfrm>
            <a:off x="1588687" y="1602522"/>
            <a:ext cx="390525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认知解构与重构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88687" y="2078224"/>
            <a:ext cx="3905250" cy="1533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尼奥的觉醒是对自身认知的解构与重构，通过领悟矩阵本质，成功重构认知框架，超越现实局限，体现黑客心理学中逆向思维的重要性。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74907" y="3964550"/>
            <a:ext cx="390525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对抗与合作的心理动态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74907" y="4495320"/>
            <a:ext cx="3905250" cy="1533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在与敌人的对抗中，尼奥展现黑客心理学中的对抗心理，同时尼奥并非孤军作战，强调在复杂系统中合作与对抗是两种互补的策略。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37966" y="3964550"/>
            <a:ext cx="390525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超越恐惧与控制感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37966" y="4495320"/>
            <a:ext cx="3905250" cy="1533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尼奥克服自我怀疑，找到对抗恐惧力量，通过觉醒获得环境掌控，反映黑客自我提升概念，逐步掌握力量，体现从无知到掌控的心理驱动。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59955" y="1602522"/>
            <a:ext cx="390525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自我效能感的提升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259955" y="2078224"/>
            <a:ext cx="3905250" cy="1533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尼奥的觉醒反映自我效能感提升，经历挑战后意识到潜力，并将信念转化为行动，面对不可能任务，实现自我超越，成功关键在于信念。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黑客心理学分析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总结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06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  <a:ln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  <a:ln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  <a:ln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  <a:ln/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30369" r="30369"/>
          <a:stretch>
            <a:fillRect/>
          </a:stretch>
        </p:blipFill>
        <p:spPr>
          <a:xfrm>
            <a:off x="875314" y="2169726"/>
            <a:ext cx="2050689" cy="391643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l="32550" r="32550"/>
          <a:stretch>
            <a:fillRect/>
          </a:stretch>
        </p:blipFill>
        <p:spPr>
          <a:xfrm>
            <a:off x="5430979" y="2169726"/>
            <a:ext cx="2050689" cy="391643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53146" y="1697364"/>
            <a:ext cx="2050689" cy="3916435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7851998" y="2723144"/>
            <a:ext cx="3834950" cy="1465716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《黑客帝国》凭借其震撼的视觉效果和深度哲学思考，引发了观众对现实与虚幻、自由意志与宿命的深刻反思，是一部引人入胜的科幻电影。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7851998" y="2087040"/>
            <a:ext cx="3606165" cy="57578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电影的启示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7851998" y="4826443"/>
            <a:ext cx="3834950" cy="1451935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《黑客帝国》在探讨个体觉醒和自我认知方面的心理学应用备受瞩目，主角尼奥的转变展现了人类面对压迫的反抗精神，强调了自我效能感和心理韧性的重要性。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7851998" y="4125420"/>
            <a:ext cx="3606329" cy="64069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心理学应用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电影的哲学思考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51642" y="400638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751642" y="192054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  <a:ln/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/>
          </a:blip>
          <a:srcRect l="25000" r="25000"/>
          <a:stretch>
            <a:fillRect/>
          </a:stretch>
        </p:blipFill>
        <p:spPr>
          <a:xfrm>
            <a:off x="7804006" y="1329783"/>
            <a:ext cx="3831201" cy="510826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30579" y="2089154"/>
            <a:ext cx="6238875" cy="63797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认知解构与重构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0579" y="2610429"/>
            <a:ext cx="6238875" cy="95006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在心理学层面，电影探讨了认知解构和重构的过程，通过尼奥的成长，我们看到个人如何突破内心的限制，寻找到真正的自我。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0579" y="4183053"/>
            <a:ext cx="6238875" cy="63797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逆向思维与应对策略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0579" y="4712439"/>
            <a:ext cx="6238875" cy="93642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尼奥的成长与黑客文化中的逆向思维相呼应，促使观众思考在面对复杂系统时的思维方式和应对策略，具有深刻的启示意义。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心理学层面的探讨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40619" y="1239230"/>
            <a:ext cx="3783578" cy="504477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黑客心理学的应用</a:t>
            </a:r>
          </a:p>
        </p:txBody>
      </p:sp>
      <p:sp>
        <p:nvSpPr>
          <p:cNvPr id="4" name="AutoShape 4"/>
          <p:cNvSpPr/>
          <p:nvPr/>
        </p:nvSpPr>
        <p:spPr>
          <a:xfrm>
            <a:off x="4195024" y="478701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4195024" y="301808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>
            <a:off x="4195024" y="1237957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7" name="TextBox 7"/>
          <p:cNvSpPr txBox="1"/>
          <p:nvPr/>
        </p:nvSpPr>
        <p:spPr>
          <a:xfrm>
            <a:off x="5259845" y="2945478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黑客心理学的重要性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59845" y="3472246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作为网络空间安全专业的学生，理解黑客心理学对于提升我们的安全意识和应对能力至关重要；帮助我们更好地理解网络威胁的本质。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72199" y="4714408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培养逆向思维的能力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72199" y="5252378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黑客通常具有强烈的好奇心和探索精神，他们渴望挑战系统的边界和安全机制；培养逆向思维的能力，勇于质疑现有的安全策略，寻找潜在的漏洞和改进空间。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72221" y="1165346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黑客心理学的探索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72221" y="1692114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《黑客帝国》深入探讨了黑客心理学的核心主题，包括对真相的追求、对抗权威的反叛以及自我能力的觉醒，远超一部科幻影片的范畴。</a:t>
            </a:r>
          </a:p>
        </p:txBody>
      </p:sp>
      <p:sp>
        <p:nvSpPr>
          <p:cNvPr id="13" name="AutoShape 13"/>
          <p:cNvSpPr/>
          <p:nvPr/>
        </p:nvSpPr>
        <p:spPr>
          <a:xfrm>
            <a:off x="4629608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4" name="AutoShape 14"/>
          <p:cNvSpPr/>
          <p:nvPr/>
        </p:nvSpPr>
        <p:spPr>
          <a:xfrm>
            <a:off x="3911804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5" name="AutoShape 15"/>
          <p:cNvSpPr/>
          <p:nvPr/>
        </p:nvSpPr>
        <p:spPr>
          <a:xfrm>
            <a:off x="4629608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6" name="AutoShape 16"/>
          <p:cNvSpPr/>
          <p:nvPr/>
        </p:nvSpPr>
        <p:spPr>
          <a:xfrm>
            <a:off x="3911804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7" name="AutoShape 17"/>
          <p:cNvSpPr/>
          <p:nvPr/>
        </p:nvSpPr>
        <p:spPr>
          <a:xfrm>
            <a:off x="4629608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8" name="AutoShape 18"/>
          <p:cNvSpPr/>
          <p:nvPr/>
        </p:nvSpPr>
        <p:spPr>
          <a:xfrm>
            <a:off x="3911804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9" name="TextBox 19"/>
          <p:cNvSpPr txBox="1"/>
          <p:nvPr/>
        </p:nvSpPr>
        <p:spPr>
          <a:xfrm>
            <a:off x="4162763" y="4825850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162763" y="3056920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162763" y="1276789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88511" y="2014308"/>
            <a:ext cx="2987778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团队协作与沟通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65556" y="2589176"/>
            <a:ext cx="5429250" cy="1066632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黑客心理学强调个体在集体中的力量，在实际的网络安全工作中，团队协作和沟通至关重要，通过信息共享和合作，能够快速识别和应对安全事件。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32228" y="4509502"/>
            <a:ext cx="2987778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保持心理韧性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黑客心理学的应用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09273" y="5048803"/>
            <a:ext cx="5429250" cy="1066632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面对网络攻击时的心理韧性至关重要；保持冷静和理性能够帮助我们更有效地分析问题、制定应对策略，建立自信、增强自我效能感，使我们在面对未来挑战时更加坚定和有效。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65556" y="1929773"/>
            <a:ext cx="649757" cy="659403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09273" y="4435534"/>
            <a:ext cx="670891" cy="638269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9" name="AutoShape 9"/>
          <p:cNvSpPr/>
          <p:nvPr/>
        </p:nvSpPr>
        <p:spPr>
          <a:xfrm>
            <a:off x="565061" y="2098842"/>
            <a:ext cx="1498612" cy="1498612"/>
          </a:xfrm>
          <a:prstGeom prst="ellipse">
            <a:avLst/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10" name="Freeform 10"/>
          <p:cNvSpPr/>
          <p:nvPr/>
        </p:nvSpPr>
        <p:spPr>
          <a:xfrm>
            <a:off x="1028447" y="2543179"/>
            <a:ext cx="571839" cy="57183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21920" y="28651"/>
                </a:moveTo>
                <a:lnTo>
                  <a:pt x="121920" y="0"/>
                </a:lnTo>
                <a:lnTo>
                  <a:pt x="152400" y="0"/>
                </a:lnTo>
                <a:lnTo>
                  <a:pt x="152400" y="243840"/>
                </a:lnTo>
                <a:lnTo>
                  <a:pt x="304800" y="243840"/>
                </a:lnTo>
                <a:lnTo>
                  <a:pt x="243840" y="304800"/>
                </a:lnTo>
                <a:lnTo>
                  <a:pt x="30480" y="304800"/>
                </a:lnTo>
                <a:lnTo>
                  <a:pt x="0" y="243840"/>
                </a:lnTo>
                <a:lnTo>
                  <a:pt x="121920" y="243840"/>
                </a:lnTo>
                <a:lnTo>
                  <a:pt x="121920" y="213360"/>
                </a:lnTo>
                <a:lnTo>
                  <a:pt x="0" y="213360"/>
                </a:lnTo>
                <a:lnTo>
                  <a:pt x="0" y="209398"/>
                </a:lnTo>
                <a:cubicBezTo>
                  <a:pt x="56940" y="163544"/>
                  <a:pt x="99498" y="101956"/>
                  <a:pt x="121234" y="31242"/>
                </a:cubicBezTo>
                <a:lnTo>
                  <a:pt x="121920" y="28651"/>
                </a:lnTo>
                <a:close/>
                <a:moveTo>
                  <a:pt x="304343" y="213360"/>
                </a:moveTo>
                <a:lnTo>
                  <a:pt x="152400" y="213360"/>
                </a:lnTo>
                <a:lnTo>
                  <a:pt x="152400" y="207874"/>
                </a:lnTo>
                <a:cubicBezTo>
                  <a:pt x="171650" y="179451"/>
                  <a:pt x="183137" y="144409"/>
                  <a:pt x="183137" y="106680"/>
                </a:cubicBezTo>
                <a:cubicBezTo>
                  <a:pt x="183137" y="68951"/>
                  <a:pt x="171660" y="33909"/>
                  <a:pt x="151990" y="4848"/>
                </a:cubicBezTo>
                <a:lnTo>
                  <a:pt x="152400" y="5486"/>
                </a:lnTo>
                <a:lnTo>
                  <a:pt x="152400" y="2438"/>
                </a:lnTo>
                <a:cubicBezTo>
                  <a:pt x="237877" y="37719"/>
                  <a:pt x="298180" y="117796"/>
                  <a:pt x="304305" y="212646"/>
                </a:cubicBezTo>
                <a:lnTo>
                  <a:pt x="304343" y="2133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4230875" y="4583470"/>
            <a:ext cx="1498612" cy="1498612"/>
          </a:xfrm>
          <a:prstGeom prst="ellipse">
            <a:avLst/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12" name="Freeform 12"/>
          <p:cNvSpPr/>
          <p:nvPr/>
        </p:nvSpPr>
        <p:spPr>
          <a:xfrm>
            <a:off x="4713980" y="5062314"/>
            <a:ext cx="532402" cy="50282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98804" y="2875083"/>
            <a:ext cx="190500" cy="1368299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2174865" y="2875084"/>
            <a:ext cx="190500" cy="1368298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2133600" y="2478145"/>
            <a:ext cx="7924800" cy="216217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72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电影简介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  <a:ln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  <a:ln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  <a:ln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 l="16875" r="16875"/>
          <a:stretch>
            <a:fillRect/>
          </a:stretch>
        </p:blipFill>
        <p:spPr>
          <a:xfrm>
            <a:off x="476023" y="1726817"/>
            <a:ext cx="4434841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62187" y="4881292"/>
            <a:ext cx="6000750" cy="7113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墨菲斯真相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67801" y="5523753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尼奥的故事中，墨菲斯揭示了现实的真相，人类的意识被困在一个名为“矩阵”的虚拟现实中，主角的觉醒之旅由此展开。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5562187" y="1621998"/>
            <a:ext cx="6000750" cy="66607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67801" y="2234038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尼奥是一名普通的程序员，他在夜晚以黑客的身份探索网络，电影利用黑客心理学中的一些元素来展示主角的内心世界。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62187" y="3262274"/>
            <a:ext cx="6000750" cy="69755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黑客好奇心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67801" y="3896612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黑客往往对系统有着极强的好奇心和探索欲，这种心理驱使他们去寻找真相，在尼奥的故事中，他的好奇心促使他不断寻找“真相”。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故事的开篇</a:t>
            </a:r>
          </a:p>
        </p:txBody>
      </p:sp>
      <p:sp>
        <p:nvSpPr>
          <p:cNvPr id="11" name="AutoShape 11"/>
          <p:cNvSpPr/>
          <p:nvPr/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 l="33406" r="33406"/>
          <a:stretch>
            <a:fillRect/>
          </a:stretch>
        </p:blipFill>
        <p:spPr>
          <a:xfrm>
            <a:off x="615557" y="1293101"/>
            <a:ext cx="3938035" cy="5250714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4232060" y="1718638"/>
            <a:ext cx="7211308" cy="4522346"/>
          </a:xfrm>
          <a:prstGeom prst="roundRect">
            <a:avLst>
              <a:gd name="adj" fmla="val 4504"/>
            </a:avLst>
          </a:prstGeom>
          <a:solidFill>
            <a:srgbClr val="FFFFFF">
              <a:alpha val="100000"/>
            </a:srgbClr>
          </a:solidFill>
          <a:ln/>
          <a:effectLst>
            <a:outerShdw blurRad="381000">
              <a:srgbClr val="000000">
                <a:alpha val="7000"/>
              </a:srgbClr>
            </a:outerShdw>
          </a:effectLst>
        </p:spPr>
      </p:sp>
      <p:sp>
        <p:nvSpPr>
          <p:cNvPr id="4" name="TextBox 4"/>
          <p:cNvSpPr txBox="1"/>
          <p:nvPr/>
        </p:nvSpPr>
        <p:spPr>
          <a:xfrm>
            <a:off x="4599214" y="2711090"/>
            <a:ext cx="6477000" cy="125774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尼奥在墨菲斯和另一位反抗者崔妮蒂的帮助下，逐渐觉醒，他接受了“红色药丸”，象征着对现实真相的追求，开始认识到自己在矩阵中的角色。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99214" y="2143575"/>
            <a:ext cx="6477000" cy="64526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尼奥的觉醒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99214" y="4589063"/>
            <a:ext cx="6477000" cy="127152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尼奥的觉醒过程不仅是黑客对外部世界的探索，也反映了黑客心理学中的“反叛”特征，许多黑客反抗权威，质疑系统的规则，这与尼奥挑战机器统治的决心相呼应。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99214" y="4153214"/>
            <a:ext cx="6477000" cy="64526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随着故事的发展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9593" y="1595455"/>
            <a:ext cx="6734175" cy="77185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尼奥觉醒对抗机器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9593" y="2246047"/>
            <a:ext cx="6810375" cy="13239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影片结尾，尼奥完全觉醒，接受了自己的命运，并承诺继续与机器斗争，过程不仅是自我认同的体现，也是对抗压迫与寻求自由的强烈呼喊。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9593" y="4139505"/>
            <a:ext cx="6734175" cy="7590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黑客信仰追求自由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9593" y="4798345"/>
            <a:ext cx="6810375" cy="13239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在信息化时代，黑客与尼奥共鸣，追求真相与反抗现状，展现深层哲学思考，尼奥的觉醒和反抗，正是黑客精神的写照，引发人们对现实与自由的深省。</a:t>
            </a:r>
          </a:p>
        </p:txBody>
      </p:sp>
      <p:cxnSp>
        <p:nvCxnSpPr>
          <p:cNvPr id="6" name="Connector 6"/>
          <p:cNvCxnSpPr/>
          <p:nvPr/>
        </p:nvCxnSpPr>
        <p:spPr>
          <a:xfrm>
            <a:off x="756268" y="6181746"/>
            <a:ext cx="7784538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alphaModFix/>
          </a:blip>
          <a:srcRect l="33906" r="33906"/>
          <a:stretch>
            <a:fillRect/>
          </a:stretch>
        </p:blipFill>
        <p:spPr>
          <a:xfrm>
            <a:off x="7803289" y="1299241"/>
            <a:ext cx="3679823" cy="4906431"/>
          </a:xfrm>
          <a:prstGeom prst="rect">
            <a:avLst/>
          </a:prstGeom>
        </p:spPr>
      </p:pic>
      <p:cxnSp>
        <p:nvCxnSpPr>
          <p:cNvPr id="8" name="Connector 8"/>
          <p:cNvCxnSpPr/>
          <p:nvPr/>
        </p:nvCxnSpPr>
        <p:spPr>
          <a:xfrm>
            <a:off x="756268" y="3856089"/>
            <a:ext cx="7083417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影片的结尾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片段一 选择红蓝药丸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  <a:ln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  <a:ln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  <a:ln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片段描述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36673" y="1749339"/>
            <a:ext cx="10118200" cy="415725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尼奥的困境与迷茫</a:t>
            </a:r>
          </a:p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尼奥被困在无尽的迷雾中，对现实感到虚假与局限；在夜晚的黑暗中徘徊，寻找着属于自己的真相；遇到神秘的莫非斯，一个坚信“矩阵”背后有更深层真相的人。</a:t>
            </a:r>
          </a:p>
          <a:p>
            <a:pPr algn="l"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药丸的象征意义</a:t>
            </a:r>
          </a:p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蓝色药丸象征着安宁与无知，选择它将让尼奥继续留在虚幻的世界中，过着日复一日的平常生活；而红色药丸则是对现实的揭露，选择它，他将获得真相，进入一个充满未知和挑战的世界。</a:t>
            </a:r>
          </a:p>
          <a:p>
            <a:pPr algn="l"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尼奥的内心挣扎</a:t>
            </a:r>
          </a:p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尼奥在面对红色药丸时，内心充满了恐惧与渴望的交织；他意识到这是一个决定命运的选择，莫非斯的目光坚定而信任，鼓励他追求更深的真相，内心的挣扎与外界的诱惑交织在一起。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70000"/>
          </a:blip>
          <a:srcRect/>
          <a:stretch>
            <a:fillRect/>
          </a:stretch>
        </p:blipFill>
        <p:spPr>
          <a:xfrm>
            <a:off x="1415276" y="1633786"/>
            <a:ext cx="2433158" cy="2364134"/>
          </a:xfrm>
          <a:prstGeom prst="ellipse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95406" y="4346209"/>
            <a:ext cx="10658475" cy="192810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选择红色药丸的后果</a:t>
            </a:r>
          </a:p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尼奥最终选择了红色药丸，瞬间，一阵眩晕感袭来，现实的面具被撕裂，尼奥的意识被带入了一个全新的世界，开始了一段探索真实的旅程，是对他自我的肯定，更是挑战的开始。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rcRect l="15702" r="15702"/>
          <a:stretch>
            <a:fillRect/>
          </a:stretch>
        </p:blipFill>
        <p:spPr>
          <a:xfrm>
            <a:off x="4855037" y="1620933"/>
            <a:ext cx="2433158" cy="2364134"/>
          </a:xfrm>
          <a:prstGeom prst="ellipse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70000"/>
          </a:blip>
          <a:srcRect/>
          <a:stretch>
            <a:fillRect/>
          </a:stretch>
        </p:blipFill>
        <p:spPr>
          <a:xfrm>
            <a:off x="8349233" y="1615605"/>
            <a:ext cx="2433158" cy="2364134"/>
          </a:xfrm>
          <a:prstGeom prst="ellipse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片段描述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FFFFFF"/>
      </a:dk1>
      <a:lt1>
        <a:srgbClr val="01121A"/>
      </a:lt1>
      <a:dk2>
        <a:srgbClr val="01E2FD"/>
      </a:dk2>
      <a:lt2>
        <a:srgbClr val="014140"/>
      </a:lt2>
      <a:accent1>
        <a:srgbClr val="00A3B6"/>
      </a:accent1>
      <a:accent2>
        <a:srgbClr val="00A3B6"/>
      </a:accent2>
      <a:accent3>
        <a:srgbClr val="0091A2"/>
      </a:accent3>
      <a:accent4>
        <a:srgbClr val="007C8A"/>
      </a:accent4>
      <a:accent5>
        <a:srgbClr val="006E7B"/>
      </a:accent5>
      <a:accent6>
        <a:srgbClr val="005E6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755</Words>
  <Application>Microsoft Office PowerPoint</Application>
  <PresentationFormat>宽屏</PresentationFormat>
  <Paragraphs>156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Microsoft Yahei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1030824397@qq.com</cp:lastModifiedBy>
  <cp:revision>2</cp:revision>
  <dcterms:created xsi:type="dcterms:W3CDTF">2006-08-16T00:00:00Z</dcterms:created>
  <dcterms:modified xsi:type="dcterms:W3CDTF">2024-11-07T16:25:40Z</dcterms:modified>
</cp:coreProperties>
</file>