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2" r:id="rId9"/>
    <p:sldId id="263" r:id="rId10"/>
    <p:sldId id="275" r:id="rId11"/>
    <p:sldId id="264" r:id="rId12"/>
    <p:sldId id="265" r:id="rId13"/>
    <p:sldId id="266" r:id="rId14"/>
    <p:sldId id="267" r:id="rId15"/>
    <p:sldId id="276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7" d="100"/>
          <a:sy n="77" d="100"/>
        </p:scale>
        <p:origin x="9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6655" y="1525651"/>
            <a:ext cx="7126715" cy="208597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rmAutofit fontScale="77500" lnSpcReduction="20000"/>
          </a:bodyPr>
          <a:lstStyle/>
          <a:p>
            <a:pPr>
              <a:lnSpc>
                <a:spcPct val="114999"/>
              </a:lnSpc>
            </a:pPr>
            <a:r>
              <a:rPr lang="en-US" sz="5400" b="1">
                <a:solidFill>
                  <a:srgbClr val="1F1F1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热点网络安全事件解析及黑客心理学探讨
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55705" y="4293994"/>
            <a:ext cx="2800350" cy="50482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25">
                <a:solidFill>
                  <a:srgbClr val="1F1F1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汇报人：李昊伦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5705" y="4825308"/>
            <a:ext cx="3371850" cy="50482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25">
                <a:solidFill>
                  <a:srgbClr val="1F1F1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2024-11-08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476023" y="1682435"/>
            <a:ext cx="6305777" cy="781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黑客攻击者往往具有强烈的控制欲望，他们希望通过攻击来掌控他人的资源，包括云服务，阿里云成为攻击目标之一</a:t>
            </a:r>
            <a:r>
              <a:rPr lang="en-US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76023" y="1371600"/>
            <a:ext cx="5829300" cy="400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控制欲望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52431" y="3013567"/>
            <a:ext cx="5829300" cy="781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黑客攻击者往往对现有秩序和规则存在不满或反感，他们通过攻击云服务来破坏现有的技术体系，以满足自己的破坏欲望</a:t>
            </a:r>
            <a:r>
              <a:rPr lang="en-US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71827" y="2638403"/>
            <a:ext cx="5829300" cy="400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破坏欲望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922543" y="1143000"/>
            <a:ext cx="4792980" cy="4792980"/>
          </a:xfrm>
          <a:prstGeom prst="ellipse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 dirty="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阿里云全球性停机事故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C480EFF-347F-9B7B-4774-71049AF6E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31" y="4344700"/>
            <a:ext cx="62865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42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97192" y="1308287"/>
            <a:ext cx="4348638" cy="60579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病毒爆发影响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865764" y="1271476"/>
            <a:ext cx="4493572" cy="60579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挑战与成就感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878035" y="2989034"/>
            <a:ext cx="4493572" cy="60579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经济利益驱动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890305" y="4725206"/>
            <a:ext cx="4493572" cy="60579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加强网络安全措施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21733" y="4762018"/>
            <a:ext cx="4414526" cy="62484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好奇心与探索欲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09463" y="3025846"/>
            <a:ext cx="4348638" cy="60579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安全漏洞警示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97192" y="1670999"/>
            <a:ext cx="4486656" cy="120396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2017年5月，WannaCry勒索病毒利用Windows漏洞感染数十万台计算机，影响全球150多国，造成巨大经济损失。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09463" y="3410120"/>
            <a:ext cx="4486275" cy="11525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WannaCry事件暴露Windows安全漏洞，促使微软等厂商加强补丁发布，引发全球对网络安全的关注，推动加强防护措施。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21733" y="5149114"/>
            <a:ext cx="4486275" cy="11525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黑客可能出于对新漏洞“永恒之蓝”的好奇，想要探索其利用方式和潜在影响，反映了对系统内部结构和安全机制的探索欲望。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865764" y="1634188"/>
            <a:ext cx="4486275" cy="11525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攻击者将此次攻击视为对全球网络安全的一次挑战，成功入侵并加密大量计算机文件，对黑客来说是一种巨大的成就感。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878035" y="3373308"/>
            <a:ext cx="4486275" cy="11525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勒索蠕虫要求受害者支付比特币作为解密赎金，表明黑客的经济利益动机，尽管解密成功率存在不确定性。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890305" y="5112302"/>
            <a:ext cx="4486275" cy="115252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企业和机构应加强网络安全意识培训，及时更新软件补丁，建立备份机制，以提高网络安全和防止数据丢失。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 dirty="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WannaCry勒索病毒事件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839115" y="1512589"/>
            <a:ext cx="197186" cy="5357334"/>
            <a:chOff x="839115" y="1512589"/>
            <a:chExt cx="197186" cy="5357334"/>
          </a:xfrm>
        </p:grpSpPr>
        <p:sp>
          <p:nvSpPr>
            <p:cNvPr id="16" name="AutoShape 16"/>
            <p:cNvSpPr/>
            <p:nvPr/>
          </p:nvSpPr>
          <p:spPr>
            <a:xfrm>
              <a:off x="839115" y="1512589"/>
              <a:ext cx="197186" cy="197186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7" name="AutoShape 17"/>
            <p:cNvSpPr/>
            <p:nvPr/>
          </p:nvSpPr>
          <p:spPr>
            <a:xfrm>
              <a:off x="839115" y="3230148"/>
              <a:ext cx="197186" cy="197186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8" name="AutoShape 18"/>
            <p:cNvSpPr/>
            <p:nvPr/>
          </p:nvSpPr>
          <p:spPr>
            <a:xfrm>
              <a:off x="839115" y="4975845"/>
              <a:ext cx="197186" cy="197186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cxnSp>
          <p:nvCxnSpPr>
            <p:cNvPr id="19" name="Connector 19"/>
            <p:cNvCxnSpPr/>
            <p:nvPr/>
          </p:nvCxnSpPr>
          <p:spPr>
            <a:xfrm>
              <a:off x="937708" y="1624780"/>
              <a:ext cx="0" cy="5245143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"/>
              <a:headEnd type="none"/>
              <a:tailEnd type="none"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0" name="Group 20"/>
          <p:cNvGrpSpPr/>
          <p:nvPr/>
        </p:nvGrpSpPr>
        <p:grpSpPr>
          <a:xfrm>
            <a:off x="6455568" y="1512589"/>
            <a:ext cx="197186" cy="5357334"/>
            <a:chOff x="6455568" y="1512589"/>
            <a:chExt cx="197186" cy="5357334"/>
          </a:xfrm>
        </p:grpSpPr>
        <p:sp>
          <p:nvSpPr>
            <p:cNvPr id="21" name="AutoShape 21"/>
            <p:cNvSpPr/>
            <p:nvPr/>
          </p:nvSpPr>
          <p:spPr>
            <a:xfrm>
              <a:off x="6455568" y="1512589"/>
              <a:ext cx="197186" cy="197186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2" name="AutoShape 22"/>
            <p:cNvSpPr/>
            <p:nvPr/>
          </p:nvSpPr>
          <p:spPr>
            <a:xfrm>
              <a:off x="6455568" y="3230148"/>
              <a:ext cx="197186" cy="197186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6455568" y="4975845"/>
              <a:ext cx="197186" cy="197186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cxnSp>
          <p:nvCxnSpPr>
            <p:cNvPr id="24" name="Connector 24"/>
            <p:cNvCxnSpPr/>
            <p:nvPr/>
          </p:nvCxnSpPr>
          <p:spPr>
            <a:xfrm>
              <a:off x="6554162" y="1624780"/>
              <a:ext cx="0" cy="5245143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"/>
              <a:headEnd type="none"/>
              <a:tailEnd type="none"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303259" y="1394815"/>
            <a:ext cx="5242560" cy="2194560"/>
          </a:xfrm>
          <a:prstGeom prst="roundRect">
            <a:avLst/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3" name="AutoShape 3"/>
          <p:cNvSpPr/>
          <p:nvPr/>
        </p:nvSpPr>
        <p:spPr>
          <a:xfrm>
            <a:off x="6303259" y="3911005"/>
            <a:ext cx="5242560" cy="2194560"/>
          </a:xfrm>
          <a:prstGeom prst="roundRect">
            <a:avLst/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4" name="AutoShape 4"/>
          <p:cNvSpPr/>
          <p:nvPr/>
        </p:nvSpPr>
        <p:spPr>
          <a:xfrm>
            <a:off x="715856" y="3911005"/>
            <a:ext cx="5242560" cy="2194560"/>
          </a:xfrm>
          <a:prstGeom prst="roundRect">
            <a:avLst/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5" name="AutoShape 5"/>
          <p:cNvSpPr/>
          <p:nvPr/>
        </p:nvSpPr>
        <p:spPr>
          <a:xfrm>
            <a:off x="715856" y="1378942"/>
            <a:ext cx="5242560" cy="2194560"/>
          </a:xfrm>
          <a:prstGeom prst="roundRect">
            <a:avLst/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6" name="TextBox 6"/>
          <p:cNvSpPr txBox="1"/>
          <p:nvPr/>
        </p:nvSpPr>
        <p:spPr>
          <a:xfrm>
            <a:off x="6703007" y="4126373"/>
            <a:ext cx="4295775" cy="62865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结论与建议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703007" y="4705286"/>
            <a:ext cx="4476750" cy="12096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政府和企业应加强对供应链的安全审查和管理，提高防范意识，建立监测和预警机制，并加强合作，共同应对供应链安全挑战。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98702" y="1610183"/>
            <a:ext cx="4295775" cy="62865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事件概述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98702" y="2189096"/>
            <a:ext cx="4476750" cy="12096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2020年12月，SolarWinds遭供应链攻击，攻击者植入恶意代码，成功入侵全球数千组织，被认为是有史以来最严重的供应链攻击之一。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686105" y="1610183"/>
            <a:ext cx="4295775" cy="62865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供应链攻击影响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686105" y="2189096"/>
            <a:ext cx="4476750" cy="12096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SolarWinds供应链攻击事件暴露了供应链安全的脆弱性，引发全球对供应链安全的高度关注，并对美国政府的网络安全形象造成重大打击。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98702" y="4126373"/>
            <a:ext cx="4295775" cy="62865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黑客心理学解析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98702" y="4705286"/>
            <a:ext cx="4476750" cy="12096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黑客出于好奇心和探索欲，通过在软件更新中植入恶意代码，深入探索系统内部结构，同时，通过成功入侵数千组织，获得挑战成就。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SolarWinds供应链攻击事件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Colonial Pipeline勒索软件攻击</a:t>
            </a:r>
          </a:p>
        </p:txBody>
      </p:sp>
      <p:sp>
        <p:nvSpPr>
          <p:cNvPr id="3" name="AutoShape 3"/>
          <p:cNvSpPr/>
          <p:nvPr/>
        </p:nvSpPr>
        <p:spPr>
          <a:xfrm>
            <a:off x="673008" y="1424575"/>
            <a:ext cx="1001602" cy="1001602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4" name="AutoShape 4"/>
          <p:cNvSpPr/>
          <p:nvPr/>
        </p:nvSpPr>
        <p:spPr>
          <a:xfrm>
            <a:off x="1857984" y="1424575"/>
            <a:ext cx="3543300" cy="1001602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事件概述</a:t>
            </a:r>
            <a:endParaRPr lang="en-US" sz="1100"/>
          </a:p>
        </p:txBody>
      </p:sp>
      <p:sp>
        <p:nvSpPr>
          <p:cNvPr id="5" name="TextBox 5"/>
          <p:cNvSpPr txBox="1"/>
          <p:nvPr/>
        </p:nvSpPr>
        <p:spPr>
          <a:xfrm>
            <a:off x="489633" y="1584381"/>
            <a:ext cx="1368351" cy="681990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36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03091" y="2527659"/>
            <a:ext cx="4857750" cy="1000125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 algn="l">
              <a:lnSpc>
                <a:spcPct val="140000"/>
              </a:lnSpc>
              <a:spcBef>
                <a:spcPct val="0"/>
              </a:spcBef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2021年5月，Colonial Pipeline遭勒索软件攻击，管道运营中断，引发美国东部燃油供应危机，价格上涨，民众抢购，能源安全受严重威胁。</a:t>
            </a:r>
          </a:p>
        </p:txBody>
      </p:sp>
      <p:sp>
        <p:nvSpPr>
          <p:cNvPr id="7" name="AutoShape 7"/>
          <p:cNvSpPr/>
          <p:nvPr/>
        </p:nvSpPr>
        <p:spPr>
          <a:xfrm>
            <a:off x="6250024" y="1424575"/>
            <a:ext cx="1001602" cy="1001602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8" name="AutoShape 8"/>
          <p:cNvSpPr/>
          <p:nvPr/>
        </p:nvSpPr>
        <p:spPr>
          <a:xfrm>
            <a:off x="7435000" y="1424575"/>
            <a:ext cx="3543300" cy="1001602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供应链攻击风险</a:t>
            </a:r>
            <a:endParaRPr lang="en-US" sz="1100"/>
          </a:p>
        </p:txBody>
      </p:sp>
      <p:sp>
        <p:nvSpPr>
          <p:cNvPr id="9" name="TextBox 9"/>
          <p:cNvSpPr txBox="1"/>
          <p:nvPr/>
        </p:nvSpPr>
        <p:spPr>
          <a:xfrm>
            <a:off x="6066649" y="1584381"/>
            <a:ext cx="1368351" cy="681990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36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280107" y="2527659"/>
            <a:ext cx="4857750" cy="1000125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 algn="l">
              <a:lnSpc>
                <a:spcPct val="140000"/>
              </a:lnSpc>
              <a:spcBef>
                <a:spcPct val="0"/>
              </a:spcBef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Colonial Pipeline勒索软件攻击事件凸显关键基础设施的网络安全风险，引发全球关注，企业和政府应更加重视网络安全投入和防护措施。</a:t>
            </a:r>
          </a:p>
        </p:txBody>
      </p:sp>
      <p:sp>
        <p:nvSpPr>
          <p:cNvPr id="11" name="AutoShape 11"/>
          <p:cNvSpPr/>
          <p:nvPr/>
        </p:nvSpPr>
        <p:spPr>
          <a:xfrm>
            <a:off x="669665" y="4240990"/>
            <a:ext cx="1001602" cy="1001602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2" name="AutoShape 12"/>
          <p:cNvSpPr/>
          <p:nvPr/>
        </p:nvSpPr>
        <p:spPr>
          <a:xfrm>
            <a:off x="1854641" y="4240990"/>
            <a:ext cx="3543300" cy="1001602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黑客心理学解析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486290" y="4400796"/>
            <a:ext cx="1368351" cy="681990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36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99748" y="5353598"/>
            <a:ext cx="4857750" cy="1000125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 algn="l">
              <a:lnSpc>
                <a:spcPct val="140000"/>
              </a:lnSpc>
              <a:spcBef>
                <a:spcPct val="0"/>
              </a:spcBef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黑客以经济利益为目标，研究Colonial Pipeline业务和财务状况，植入勒索软件，成功中断管道运营，引发社会恐慌和经济损失，具有挑战和成就感。</a:t>
            </a:r>
          </a:p>
        </p:txBody>
      </p:sp>
      <p:sp>
        <p:nvSpPr>
          <p:cNvPr id="15" name="AutoShape 15"/>
          <p:cNvSpPr/>
          <p:nvPr/>
        </p:nvSpPr>
        <p:spPr>
          <a:xfrm>
            <a:off x="6246681" y="4240990"/>
            <a:ext cx="1001602" cy="1001602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6" name="AutoShape 16"/>
          <p:cNvSpPr/>
          <p:nvPr/>
        </p:nvSpPr>
        <p:spPr>
          <a:xfrm>
            <a:off x="7431657" y="4240990"/>
            <a:ext cx="3543300" cy="1001602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结论与建议</a:t>
            </a:r>
            <a:endParaRPr lang="en-US" sz="1100"/>
          </a:p>
        </p:txBody>
      </p:sp>
      <p:sp>
        <p:nvSpPr>
          <p:cNvPr id="17" name="TextBox 17"/>
          <p:cNvSpPr txBox="1"/>
          <p:nvPr/>
        </p:nvSpPr>
        <p:spPr>
          <a:xfrm>
            <a:off x="6063306" y="4400796"/>
            <a:ext cx="1368351" cy="681990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36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04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276764" y="5291100"/>
            <a:ext cx="4857750" cy="1000125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 algn="l">
              <a:lnSpc>
                <a:spcPct val="140000"/>
              </a:lnSpc>
              <a:spcBef>
                <a:spcPct val="0"/>
              </a:spcBef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关键基础设施运营者应加强网络安全防护，建立应急响应机制；政府应加强对关键基础设施的监管，制定相应的网络安全标准和规范。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73266" y="1728791"/>
            <a:ext cx="5461334" cy="1635408"/>
          </a:xfrm>
          <a:prstGeom prst="roundRect">
            <a:avLst>
              <a:gd name="adj" fmla="val 12222"/>
            </a:avLst>
          </a:prstGeom>
          <a:solidFill>
            <a:schemeClr val="lt2">
              <a:alpha val="100000"/>
            </a:schemeClr>
          </a:solidFill>
          <a:ln/>
        </p:spPr>
      </p:sp>
      <p:sp>
        <p:nvSpPr>
          <p:cNvPr id="3" name="TextBox 3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 dirty="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Log4j漏洞事件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94042" y="1730176"/>
            <a:ext cx="4950584" cy="1467196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Log4j漏洞事件概述：2021年底至2022年，Log4j漏洞严重影响Java日志框架，使攻击者能远程执行代码，影响全球数百万系统应用，引发网络安全恐慌。</a:t>
            </a:r>
          </a:p>
        </p:txBody>
      </p:sp>
      <p:sp>
        <p:nvSpPr>
          <p:cNvPr id="5" name="AutoShape 5"/>
          <p:cNvSpPr/>
          <p:nvPr/>
        </p:nvSpPr>
        <p:spPr>
          <a:xfrm>
            <a:off x="506980" y="3581400"/>
            <a:ext cx="5461334" cy="1676400"/>
          </a:xfrm>
          <a:prstGeom prst="roundRect">
            <a:avLst>
              <a:gd name="adj" fmla="val 12222"/>
            </a:avLst>
          </a:prstGeom>
          <a:solidFill>
            <a:schemeClr val="lt2">
              <a:alpha val="100000"/>
            </a:schemeClr>
          </a:solidFill>
          <a:ln/>
        </p:spPr>
      </p:sp>
      <p:sp>
        <p:nvSpPr>
          <p:cNvPr id="6" name="TextBox 6"/>
          <p:cNvSpPr txBox="1"/>
          <p:nvPr/>
        </p:nvSpPr>
        <p:spPr>
          <a:xfrm>
            <a:off x="762355" y="3657600"/>
            <a:ext cx="4950584" cy="1467196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开源软件安全风险：Log4j漏洞事件暴露开源软件风险，促使社区和企业加强安全管理；同时，对云计算、大数据等领域安全造成重大影响，推动加强安全防护措施。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D00477E-1C08-7F59-94AF-49A5BF5E6C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739"/>
          <a:stretch/>
        </p:blipFill>
        <p:spPr>
          <a:xfrm>
            <a:off x="6192001" y="3121234"/>
            <a:ext cx="2504067" cy="315654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6614437-1F7E-6719-FC03-2A15E36C6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646" y="381000"/>
            <a:ext cx="5990531" cy="266699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CF09273-87CD-FC55-E44E-FE798C90C0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1965"/>
          <a:stretch/>
        </p:blipFill>
        <p:spPr>
          <a:xfrm>
            <a:off x="8888068" y="3121234"/>
            <a:ext cx="2505673" cy="312716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 dirty="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Log4j漏洞事件</a:t>
            </a:r>
          </a:p>
        </p:txBody>
      </p:sp>
      <p:sp>
        <p:nvSpPr>
          <p:cNvPr id="7" name="AutoShape 7"/>
          <p:cNvSpPr/>
          <p:nvPr/>
        </p:nvSpPr>
        <p:spPr>
          <a:xfrm>
            <a:off x="476023" y="1295400"/>
            <a:ext cx="5461334" cy="1920000"/>
          </a:xfrm>
          <a:prstGeom prst="roundRect">
            <a:avLst>
              <a:gd name="adj" fmla="val 12222"/>
            </a:avLst>
          </a:prstGeom>
          <a:solidFill>
            <a:schemeClr val="lt2">
              <a:alpha val="100000"/>
            </a:schemeClr>
          </a:solidFill>
          <a:ln/>
        </p:spPr>
      </p:sp>
      <p:sp>
        <p:nvSpPr>
          <p:cNvPr id="8" name="TextBox 8"/>
          <p:cNvSpPr txBox="1"/>
          <p:nvPr/>
        </p:nvSpPr>
        <p:spPr>
          <a:xfrm>
            <a:off x="731398" y="1406488"/>
            <a:ext cx="4950584" cy="1467196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黑客心理学解析：黑客出于好奇心和探索欲，利用Log4j漏洞进行远程代码执行，深入了解系统内部结构；同时，Log4j漏洞的广泛性和严重性给黑客带来巨大挑战和成就感。</a:t>
            </a:r>
          </a:p>
        </p:txBody>
      </p:sp>
      <p:sp>
        <p:nvSpPr>
          <p:cNvPr id="9" name="AutoShape 9"/>
          <p:cNvSpPr/>
          <p:nvPr/>
        </p:nvSpPr>
        <p:spPr>
          <a:xfrm>
            <a:off x="6400800" y="1295400"/>
            <a:ext cx="5461334" cy="1920000"/>
          </a:xfrm>
          <a:prstGeom prst="roundRect">
            <a:avLst>
              <a:gd name="adj" fmla="val 12222"/>
            </a:avLst>
          </a:prstGeom>
          <a:solidFill>
            <a:schemeClr val="lt2">
              <a:alpha val="100000"/>
            </a:schemeClr>
          </a:solidFill>
          <a:ln/>
        </p:spPr>
      </p:sp>
      <p:sp>
        <p:nvSpPr>
          <p:cNvPr id="10" name="TextBox 10"/>
          <p:cNvSpPr txBox="1"/>
          <p:nvPr/>
        </p:nvSpPr>
        <p:spPr>
          <a:xfrm>
            <a:off x="6656175" y="1462800"/>
            <a:ext cx="4950584" cy="1467196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结论与建议：加强开源软件安全审查管理，企业和组织建立漏洞管理机制，提高新兴技术认识；加强安全防护，综合施策保护个人和组织隐私安全，促进网络安全发展。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833CAC3-8426-CB99-504F-9D690F170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159" y="3393884"/>
            <a:ext cx="4572396" cy="30482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3894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54570" y="2672514"/>
            <a:ext cx="2037983" cy="137160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6600" b="1">
                <a:solidFill>
                  <a:srgbClr val="1338FD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324067" y="2411659"/>
            <a:ext cx="7014337" cy="1798058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4050" b="1">
                <a:solidFill>
                  <a:srgbClr val="1F1F1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总结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457081" y="1211579"/>
            <a:ext cx="4434841" cy="4434841"/>
          </a:xfrm>
          <a:prstGeom prst="round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552305" y="4105982"/>
            <a:ext cx="6000750" cy="711336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了解黑客心理防范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257919" y="4748443"/>
            <a:ext cx="6477000" cy="91440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在应对网络安全挑战时，需要深入了解黑客的心理特点和行为模式，以便采取更有效的防范和应对措施，保护个人、企业和国家安全。</a:t>
            </a:r>
          </a:p>
        </p:txBody>
      </p:sp>
      <p:sp>
        <p:nvSpPr>
          <p:cNvPr id="5" name="AutoShape 5"/>
          <p:cNvSpPr/>
          <p:nvPr/>
        </p:nvSpPr>
        <p:spPr>
          <a:xfrm>
            <a:off x="5257919" y="1060665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6" name="TextBox 6"/>
          <p:cNvSpPr txBox="1"/>
          <p:nvPr/>
        </p:nvSpPr>
        <p:spPr>
          <a:xfrm>
            <a:off x="5552305" y="846688"/>
            <a:ext cx="6000750" cy="666079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黑客攻击与心理因素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257919" y="1458728"/>
            <a:ext cx="6477000" cy="91440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黑客攻击是网络安全重要一环；黑客利用漏洞未授权访问系统，进行窃取、更改、破坏等恶意活动；黑客行为受心理因素驱动</a:t>
            </a:r>
            <a:r>
              <a:rPr lang="en-US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552305" y="2486964"/>
            <a:ext cx="6000750" cy="69755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黑客心理学的作用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57919" y="3121302"/>
            <a:ext cx="6477000" cy="91440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黑客心理学在网络安全事件中作用重要；好奇心、探索欲、挑战精神、成就感、经济利益驱动等因素推动黑客实施网络攻击</a:t>
            </a:r>
            <a:r>
              <a:rPr lang="en-US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黑客攻击与心理因素</a:t>
            </a:r>
          </a:p>
        </p:txBody>
      </p:sp>
      <p:sp>
        <p:nvSpPr>
          <p:cNvPr id="11" name="AutoShape 11"/>
          <p:cNvSpPr/>
          <p:nvPr/>
        </p:nvSpPr>
        <p:spPr>
          <a:xfrm>
            <a:off x="5257919" y="2716679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2" name="AutoShape 12"/>
          <p:cNvSpPr/>
          <p:nvPr/>
        </p:nvSpPr>
        <p:spPr>
          <a:xfrm>
            <a:off x="5257919" y="4342587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l="16667" r="16667"/>
          <a:stretch>
            <a:fillRect/>
          </a:stretch>
        </p:blipFill>
        <p:spPr>
          <a:xfrm>
            <a:off x="4130680" y="1815958"/>
            <a:ext cx="3267075" cy="3267075"/>
          </a:xfrm>
          <a:prstGeom prst="ellipse">
            <a:avLst/>
          </a:prstGeom>
          <a:ln w="57150">
            <a:solidFill>
              <a:schemeClr val="accent1"/>
            </a:solidFill>
            <a:prstDash val="solid"/>
          </a:ln>
        </p:spPr>
      </p:pic>
      <p:sp>
        <p:nvSpPr>
          <p:cNvPr id="3" name="TextBox 3"/>
          <p:cNvSpPr txBox="1"/>
          <p:nvPr/>
        </p:nvSpPr>
        <p:spPr>
          <a:xfrm>
            <a:off x="207327" y="2699923"/>
            <a:ext cx="3314231" cy="64799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网络安全挑战频发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696200" y="1447800"/>
            <a:ext cx="3314231" cy="1580007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我们需要加强网络安全教育和培训，提高员工对网络安全的认识和重视程度；建立完善的漏洞管理机制和应急响应机制，降低风险</a:t>
            </a:r>
            <a:r>
              <a:rPr lang="en-US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728065" y="825256"/>
            <a:ext cx="3314231" cy="62295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96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加强网络安全教育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728065" y="3747818"/>
            <a:ext cx="3314231" cy="54783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加强对黑客的打击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728065" y="4293029"/>
            <a:ext cx="3314231" cy="1580007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我们需要加强黑客的打击和监管，切断黑客之间的交流和联系；通过综合施策，保护个人和组织隐私安全，促进网络安全发展应用</a:t>
            </a:r>
            <a:r>
              <a:rPr lang="en-US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07327" y="3347918"/>
            <a:ext cx="3593043" cy="1580007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网络安全事件频发，给个人、企业和国家带来巨大威胁；我们需要加强网络安全技术研发和创新，提高系统的安全防护能力</a:t>
            </a:r>
            <a:r>
              <a:rPr lang="en-US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网络安全事件频发与应对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54570" y="2672514"/>
            <a:ext cx="2037983" cy="137160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6600" b="1">
                <a:solidFill>
                  <a:srgbClr val="1338FD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04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324067" y="2411659"/>
            <a:ext cx="7014337" cy="1798058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4050" b="1">
                <a:solidFill>
                  <a:srgbClr val="1F1F1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展望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182244" y="3494380"/>
            <a:ext cx="2197085" cy="76688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2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CATALOGUE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28786" y="2781296"/>
            <a:ext cx="3104002" cy="97726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5400" b="1">
                <a:solidFill>
                  <a:srgbClr val="1F1F1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目 录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505200" y="944024"/>
            <a:ext cx="6612681" cy="4969951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375"/>
              </a:spcBef>
            </a:pPr>
            <a:r>
              <a:rPr lang="en-US" sz="2400" dirty="0" err="1">
                <a:solidFill>
                  <a:srgbClr val="1F1F1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引言</a:t>
            </a:r>
            <a:endParaRPr lang="en-US" sz="2400" dirty="0">
              <a:solidFill>
                <a:srgbClr val="1F1F1F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lvl="0" algn="l">
              <a:lnSpc>
                <a:spcPct val="150000"/>
              </a:lnSpc>
              <a:spcBef>
                <a:spcPts val="375"/>
              </a:spcBef>
            </a:pPr>
            <a:r>
              <a:rPr lang="en-US" sz="2400" dirty="0" err="1">
                <a:solidFill>
                  <a:srgbClr val="1F1F1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热点网络安全事件解析</a:t>
            </a:r>
            <a:endParaRPr lang="en-US" sz="2400" dirty="0">
              <a:solidFill>
                <a:srgbClr val="1F1F1F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lvl="0" algn="l">
              <a:lnSpc>
                <a:spcPct val="150000"/>
              </a:lnSpc>
              <a:spcBef>
                <a:spcPts val="375"/>
              </a:spcBef>
            </a:pPr>
            <a:r>
              <a:rPr lang="en-US" sz="2400" dirty="0" err="1">
                <a:solidFill>
                  <a:srgbClr val="1F1F1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总结</a:t>
            </a:r>
            <a:endParaRPr lang="en-US" sz="2400" dirty="0">
              <a:solidFill>
                <a:srgbClr val="1F1F1F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lvl="0" algn="l">
              <a:lnSpc>
                <a:spcPct val="150000"/>
              </a:lnSpc>
              <a:spcBef>
                <a:spcPts val="375"/>
              </a:spcBef>
            </a:pPr>
            <a:r>
              <a:rPr lang="en-US" sz="2400" dirty="0" err="1">
                <a:solidFill>
                  <a:srgbClr val="1F1F1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展望</a:t>
            </a:r>
            <a:endParaRPr lang="en-US" sz="2400" dirty="0">
              <a:solidFill>
                <a:srgbClr val="1F1F1F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/>
          </a:blip>
          <a:srcRect l="12351" r="12351"/>
          <a:stretch>
            <a:fillRect/>
          </a:stretch>
        </p:blipFill>
        <p:spPr>
          <a:xfrm>
            <a:off x="6203747" y="1487175"/>
            <a:ext cx="5238701" cy="463705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482606" y="1947878"/>
            <a:ext cx="4238625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我们对开源软件的安全审查和管理需进一步加强，以发现并修复安全漏洞</a:t>
            </a:r>
            <a:r>
              <a:rPr lang="en-US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82606" y="1370655"/>
            <a:ext cx="4219575" cy="738707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加强安全审查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82606" y="3712973"/>
            <a:ext cx="4238625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企业和组织应建立完善的漏洞管理机制，确保及时修复已知漏洞</a:t>
            </a:r>
            <a:r>
              <a:rPr lang="en-US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82606" y="3116450"/>
            <a:ext cx="4219575" cy="736876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建立漏洞管理机制</a:t>
            </a:r>
            <a:endParaRPr lang="en-US" sz="24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82606" y="5377103"/>
            <a:ext cx="4238625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提高对新兴技术和软件的安全风险认识，加强安全防护。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82606" y="4799881"/>
            <a:ext cx="4219575" cy="749453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提高风险认识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展望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2238" y="1676264"/>
            <a:ext cx="849630" cy="48196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42238" y="3414840"/>
            <a:ext cx="849630" cy="48196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42238" y="5136121"/>
            <a:ext cx="849630" cy="48196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sp>
        <p:nvSpPr>
          <p:cNvPr id="13" name="AutoShape 13"/>
          <p:cNvSpPr/>
          <p:nvPr/>
        </p:nvSpPr>
        <p:spPr>
          <a:xfrm>
            <a:off x="647738" y="1597932"/>
            <a:ext cx="638629" cy="638629"/>
          </a:xfrm>
          <a:prstGeom prst="rect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4" name="AutoShape 14"/>
          <p:cNvSpPr/>
          <p:nvPr/>
        </p:nvSpPr>
        <p:spPr>
          <a:xfrm>
            <a:off x="647738" y="3327861"/>
            <a:ext cx="638629" cy="638629"/>
          </a:xfrm>
          <a:prstGeom prst="rect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5" name="AutoShape 15"/>
          <p:cNvSpPr/>
          <p:nvPr/>
        </p:nvSpPr>
        <p:spPr>
          <a:xfrm>
            <a:off x="647738" y="5057789"/>
            <a:ext cx="638629" cy="638629"/>
          </a:xfrm>
          <a:prstGeom prst="rect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0790" y="2331416"/>
            <a:ext cx="7924800" cy="182880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000" b="1">
                <a:solidFill>
                  <a:srgbClr val="1F1F1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THANKS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40790" y="4217109"/>
            <a:ext cx="4943475" cy="6286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700">
                <a:solidFill>
                  <a:srgbClr val="1F1F1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感谢观看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54570" y="2672514"/>
            <a:ext cx="2037983" cy="137160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6600" b="1">
                <a:solidFill>
                  <a:srgbClr val="1338FD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324067" y="2411659"/>
            <a:ext cx="7014337" cy="1798058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4050" b="1">
                <a:solidFill>
                  <a:srgbClr val="1F1F1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引言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51642" y="4006380"/>
            <a:ext cx="7813795" cy="1827334"/>
          </a:xfrm>
          <a:prstGeom prst="roundRect">
            <a:avLst>
              <a:gd name="adj" fmla="val 16667"/>
            </a:avLst>
          </a:prstGeom>
          <a:solidFill>
            <a:schemeClr val="lt2">
              <a:alpha val="80000"/>
            </a:schemeClr>
          </a:solidFill>
          <a:ln/>
        </p:spPr>
      </p:sp>
      <p:sp>
        <p:nvSpPr>
          <p:cNvPr id="3" name="AutoShape 3"/>
          <p:cNvSpPr/>
          <p:nvPr/>
        </p:nvSpPr>
        <p:spPr>
          <a:xfrm>
            <a:off x="751642" y="1920540"/>
            <a:ext cx="7813795" cy="1827334"/>
          </a:xfrm>
          <a:prstGeom prst="roundRect">
            <a:avLst>
              <a:gd name="adj" fmla="val 16667"/>
            </a:avLst>
          </a:prstGeom>
          <a:solidFill>
            <a:schemeClr val="lt2">
              <a:alpha val="80000"/>
            </a:schemeClr>
          </a:solidFill>
          <a:ln/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/>
          </a:blip>
          <a:srcRect l="21875" r="21875"/>
          <a:stretch>
            <a:fillRect/>
          </a:stretch>
        </p:blipFill>
        <p:spPr>
          <a:xfrm>
            <a:off x="7804006" y="1329783"/>
            <a:ext cx="3831201" cy="510826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30579" y="2089154"/>
            <a:ext cx="6238875" cy="637972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网络安全焦点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30579" y="2610429"/>
            <a:ext cx="6238875" cy="950067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随着信息技术的飞速发展，网络安全问题日益成为全球关注的焦点，给个人和企业带来经济损失，威胁国家安全和社会稳定。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30579" y="4183053"/>
            <a:ext cx="6238875" cy="637972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网络安全事件解析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30579" y="4712439"/>
            <a:ext cx="6238875" cy="936429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我将以几个典型的网络安全事件为例，进行深入解析，并结合黑客心理学探讨其背后的原因和应对策略。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引言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54570" y="2672514"/>
            <a:ext cx="2037983" cy="137160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6600" b="1">
                <a:solidFill>
                  <a:srgbClr val="1338FD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324067" y="2411659"/>
            <a:ext cx="7014337" cy="1798058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4050" b="1">
                <a:solidFill>
                  <a:srgbClr val="1F1F1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热点网络安全事件解析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字节漏洞网络安全事件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C374B1-FAD6-C494-4BEB-E431858E2F50}"/>
              </a:ext>
            </a:extLst>
          </p:cNvPr>
          <p:cNvSpPr txBox="1"/>
          <p:nvPr/>
        </p:nvSpPr>
        <p:spPr>
          <a:xfrm>
            <a:off x="609600" y="1182603"/>
            <a:ext cx="10363200" cy="4989597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>
              <a:lnSpc>
                <a:spcPct val="140000"/>
              </a:lnSpc>
              <a:defRPr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defRPr>
            </a:lvl1pPr>
          </a:lstStyle>
          <a:p>
            <a:r>
              <a:rPr lang="zh-CN" altLang="en-US" sz="1800" dirty="0"/>
              <a:t>        据界面新闻报道，此事发生在今年</a:t>
            </a:r>
            <a:r>
              <a:rPr lang="en-US" altLang="zh-CN" sz="1800" dirty="0"/>
              <a:t>6</a:t>
            </a:r>
            <a:r>
              <a:rPr lang="zh-CN" altLang="en-US" sz="1800" dirty="0"/>
              <a:t>月，起因是某高校的博士在字节跳动商业化技术团队实习，因对团队资源分配不满，使用攻击代码破坏团队的模型训练任务。</a:t>
            </a:r>
          </a:p>
          <a:p>
            <a:r>
              <a:rPr lang="zh-CN" altLang="en-US" sz="1800" dirty="0"/>
              <a:t>       传闻显示，该田姓实习生利用了</a:t>
            </a:r>
            <a:r>
              <a:rPr lang="en-US" altLang="zh-CN" sz="1800" dirty="0"/>
              <a:t>HF</a:t>
            </a:r>
            <a:r>
              <a:rPr lang="zh-CN" altLang="en-US" sz="1800" dirty="0"/>
              <a:t>（</a:t>
            </a:r>
            <a:r>
              <a:rPr lang="en-US" altLang="zh-CN" sz="1800" dirty="0" err="1"/>
              <a:t>huggingface</a:t>
            </a:r>
            <a:r>
              <a:rPr lang="zh-CN" altLang="en-US" sz="1800" dirty="0"/>
              <a:t>）的漏洞，在公司的共享模型里写入破坏代码，导致模型的训练效果忽高忽低，无法产生预期的训练效果，而且团队无法核查原因。但传闻曝出之后，该实习生还在某微信群里辟谣称，自己发完论文后就从字节跳动离职，有另一个人钻漏洞改模型代码，把锅扣到自己头上。</a:t>
            </a:r>
          </a:p>
          <a:p>
            <a:r>
              <a:rPr lang="zh-CN" altLang="en-US" sz="1800" dirty="0"/>
              <a:t>       一位技术安全专家表示，此事暴露了字节跳动技术训练存在安全管理问题。公司既没做权限隔离，也没有做好共用代码的审计。正常情况下，每次大的代码变动必须做审计，无论谁做操作都有痕迹记录，一个人想动代码是不可能的。</a:t>
            </a:r>
          </a:p>
          <a:p>
            <a:r>
              <a:rPr lang="zh-CN" altLang="en-US" sz="1800" dirty="0"/>
              <a:t>       据证券时报报道，大模型在安全性方面的问题已经受到业内高度关注。今年</a:t>
            </a:r>
            <a:r>
              <a:rPr lang="en-US" altLang="zh-CN" sz="1800" dirty="0"/>
              <a:t>8</a:t>
            </a:r>
            <a:r>
              <a:rPr lang="zh-CN" altLang="en-US" sz="1800" dirty="0"/>
              <a:t>月，中国信通院发文称，近年来，以大模型为核心的人工智能技术飞速发展，成为数字经济增长新动能。然而，作为新质生产力的大模型在安全性方面仍存在较多缺陷，这为其大规模落地应用带来了不确定性。近期，中国信通院发布的大模型安全基准</a:t>
            </a:r>
            <a:r>
              <a:rPr lang="en-US" altLang="zh-CN" sz="1800" dirty="0"/>
              <a:t>AI Safety Benchmark</a:t>
            </a:r>
            <a:r>
              <a:rPr lang="zh-CN" altLang="en-US" sz="1800" dirty="0"/>
              <a:t>的测试结果显示，大模型（尤其是开源大模型）在恶意诱导手段下的攻击成功率均较原始输入有明显提升。因此，对大模型进行安全对齐防护刻不容缓。</a:t>
            </a:r>
          </a:p>
        </p:txBody>
      </p:sp>
    </p:spTree>
    <p:extLst>
      <p:ext uri="{BB962C8B-B14F-4D97-AF65-F5344CB8AC3E}">
        <p14:creationId xmlns:p14="http://schemas.microsoft.com/office/powerpoint/2010/main" val="3010929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834284" y="2798746"/>
            <a:ext cx="6000750" cy="711336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权力与控制欲望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539898" y="3441207"/>
            <a:ext cx="6477000" cy="91440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黑客具有强烈的权力与控制欲望，通过利用漏洞操控公司核心模型，实现系统控制，这种控制欲望的满足对其是种心理满足和成就感</a:t>
            </a:r>
            <a:r>
              <a:rPr lang="en-US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834284" y="1179728"/>
            <a:ext cx="6000750" cy="69755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err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不满与报复心理</a:t>
            </a:r>
            <a:endParaRPr lang="en-US" sz="24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539898" y="1814066"/>
            <a:ext cx="6477000" cy="91440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实习生因对团队资源分配不满，产生报复心理，利用技术能力写入破坏代码，试图通过破坏公司资产来发泄情绪</a:t>
            </a:r>
            <a:r>
              <a:rPr lang="en-US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字节漏洞网络安全事件</a:t>
            </a:r>
          </a:p>
        </p:txBody>
      </p:sp>
      <p:sp>
        <p:nvSpPr>
          <p:cNvPr id="11" name="AutoShape 11"/>
          <p:cNvSpPr/>
          <p:nvPr/>
        </p:nvSpPr>
        <p:spPr>
          <a:xfrm>
            <a:off x="5539898" y="1409443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2" name="AutoShape 12"/>
          <p:cNvSpPr/>
          <p:nvPr/>
        </p:nvSpPr>
        <p:spPr>
          <a:xfrm>
            <a:off x="5539898" y="3035351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1A739A8-3AFB-7FDD-6F53-DB20A6DB1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77" y="1307607"/>
            <a:ext cx="518160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2700000">
            <a:off x="1024514" y="4357179"/>
            <a:ext cx="998125" cy="998125"/>
          </a:xfrm>
          <a:prstGeom prst="rect">
            <a:avLst/>
          </a:prstGeom>
          <a:solidFill>
            <a:schemeClr val="lt2">
              <a:alpha val="100000"/>
            </a:schemeClr>
          </a:solidFill>
          <a:ln/>
        </p:spPr>
      </p:sp>
      <p:sp>
        <p:nvSpPr>
          <p:cNvPr id="3" name="AutoShape 3"/>
          <p:cNvSpPr/>
          <p:nvPr/>
        </p:nvSpPr>
        <p:spPr>
          <a:xfrm rot="2700000">
            <a:off x="6311196" y="4357179"/>
            <a:ext cx="998125" cy="998125"/>
          </a:xfrm>
          <a:prstGeom prst="rect">
            <a:avLst/>
          </a:prstGeom>
          <a:solidFill>
            <a:schemeClr val="lt2">
              <a:alpha val="100000"/>
            </a:schemeClr>
          </a:solidFill>
          <a:ln/>
        </p:spPr>
      </p:sp>
      <p:sp>
        <p:nvSpPr>
          <p:cNvPr id="4" name="AutoShape 4"/>
          <p:cNvSpPr/>
          <p:nvPr/>
        </p:nvSpPr>
        <p:spPr>
          <a:xfrm rot="2700000">
            <a:off x="1024514" y="1806479"/>
            <a:ext cx="998125" cy="996029"/>
          </a:xfrm>
          <a:prstGeom prst="rect">
            <a:avLst/>
          </a:prstGeom>
          <a:solidFill>
            <a:schemeClr val="lt2">
              <a:alpha val="100000"/>
            </a:schemeClr>
          </a:solidFill>
          <a:ln/>
        </p:spPr>
      </p:sp>
      <p:sp>
        <p:nvSpPr>
          <p:cNvPr id="5" name="Freeform 5"/>
          <p:cNvSpPr/>
          <p:nvPr/>
        </p:nvSpPr>
        <p:spPr>
          <a:xfrm>
            <a:off x="1262592" y="2008695"/>
            <a:ext cx="521970" cy="520922"/>
          </a:xfrm>
          <a:custGeom>
            <a:avLst/>
            <a:gdLst/>
            <a:ahLst/>
            <a:cxnLst/>
            <a:rect l="l" t="t" r="r" b="b"/>
            <a:pathLst>
              <a:path w="376" h="376">
                <a:moveTo>
                  <a:pt x="347" y="284"/>
                </a:moveTo>
                <a:cubicBezTo>
                  <a:pt x="347" y="238"/>
                  <a:pt x="347" y="238"/>
                  <a:pt x="347" y="238"/>
                </a:cubicBezTo>
                <a:cubicBezTo>
                  <a:pt x="347" y="210"/>
                  <a:pt x="328" y="169"/>
                  <a:pt x="278" y="169"/>
                </a:cubicBezTo>
                <a:cubicBezTo>
                  <a:pt x="238" y="169"/>
                  <a:pt x="238" y="169"/>
                  <a:pt x="238" y="169"/>
                </a:cubicBezTo>
                <a:cubicBezTo>
                  <a:pt x="210" y="169"/>
                  <a:pt x="207" y="155"/>
                  <a:pt x="207" y="148"/>
                </a:cubicBezTo>
                <a:cubicBezTo>
                  <a:pt x="207" y="92"/>
                  <a:pt x="207" y="92"/>
                  <a:pt x="207" y="92"/>
                </a:cubicBezTo>
                <a:cubicBezTo>
                  <a:pt x="224" y="85"/>
                  <a:pt x="236" y="68"/>
                  <a:pt x="236" y="48"/>
                </a:cubicBezTo>
                <a:cubicBezTo>
                  <a:pt x="236" y="21"/>
                  <a:pt x="214" y="0"/>
                  <a:pt x="188" y="0"/>
                </a:cubicBezTo>
                <a:cubicBezTo>
                  <a:pt x="161" y="0"/>
                  <a:pt x="140" y="21"/>
                  <a:pt x="140" y="48"/>
                </a:cubicBezTo>
                <a:cubicBezTo>
                  <a:pt x="140" y="68"/>
                  <a:pt x="152" y="85"/>
                  <a:pt x="169" y="92"/>
                </a:cubicBezTo>
                <a:cubicBezTo>
                  <a:pt x="169" y="148"/>
                  <a:pt x="169" y="148"/>
                  <a:pt x="169" y="148"/>
                </a:cubicBezTo>
                <a:cubicBezTo>
                  <a:pt x="169" y="153"/>
                  <a:pt x="167" y="169"/>
                  <a:pt x="138" y="169"/>
                </a:cubicBezTo>
                <a:cubicBezTo>
                  <a:pt x="98" y="169"/>
                  <a:pt x="98" y="169"/>
                  <a:pt x="98" y="169"/>
                </a:cubicBezTo>
                <a:cubicBezTo>
                  <a:pt x="47" y="169"/>
                  <a:pt x="29" y="210"/>
                  <a:pt x="29" y="238"/>
                </a:cubicBezTo>
                <a:cubicBezTo>
                  <a:pt x="29" y="284"/>
                  <a:pt x="29" y="284"/>
                  <a:pt x="29" y="284"/>
                </a:cubicBezTo>
                <a:cubicBezTo>
                  <a:pt x="12" y="291"/>
                  <a:pt x="0" y="308"/>
                  <a:pt x="0" y="328"/>
                </a:cubicBezTo>
                <a:cubicBezTo>
                  <a:pt x="0" y="354"/>
                  <a:pt x="21" y="376"/>
                  <a:pt x="48" y="376"/>
                </a:cubicBezTo>
                <a:cubicBezTo>
                  <a:pt x="74" y="376"/>
                  <a:pt x="96" y="354"/>
                  <a:pt x="96" y="328"/>
                </a:cubicBezTo>
                <a:cubicBezTo>
                  <a:pt x="96" y="308"/>
                  <a:pt x="84" y="291"/>
                  <a:pt x="67" y="284"/>
                </a:cubicBezTo>
                <a:cubicBezTo>
                  <a:pt x="67" y="238"/>
                  <a:pt x="67" y="238"/>
                  <a:pt x="67" y="238"/>
                </a:cubicBezTo>
                <a:cubicBezTo>
                  <a:pt x="67" y="233"/>
                  <a:pt x="68" y="207"/>
                  <a:pt x="98" y="207"/>
                </a:cubicBezTo>
                <a:cubicBezTo>
                  <a:pt x="138" y="207"/>
                  <a:pt x="138" y="207"/>
                  <a:pt x="138" y="207"/>
                </a:cubicBezTo>
                <a:cubicBezTo>
                  <a:pt x="150" y="207"/>
                  <a:pt x="160" y="205"/>
                  <a:pt x="169" y="202"/>
                </a:cubicBezTo>
                <a:cubicBezTo>
                  <a:pt x="169" y="284"/>
                  <a:pt x="169" y="284"/>
                  <a:pt x="169" y="284"/>
                </a:cubicBezTo>
                <a:cubicBezTo>
                  <a:pt x="152" y="291"/>
                  <a:pt x="140" y="308"/>
                  <a:pt x="140" y="328"/>
                </a:cubicBezTo>
                <a:cubicBezTo>
                  <a:pt x="140" y="354"/>
                  <a:pt x="161" y="376"/>
                  <a:pt x="188" y="376"/>
                </a:cubicBezTo>
                <a:cubicBezTo>
                  <a:pt x="214" y="376"/>
                  <a:pt x="236" y="354"/>
                  <a:pt x="236" y="328"/>
                </a:cubicBezTo>
                <a:cubicBezTo>
                  <a:pt x="236" y="308"/>
                  <a:pt x="224" y="291"/>
                  <a:pt x="207" y="284"/>
                </a:cubicBezTo>
                <a:cubicBezTo>
                  <a:pt x="207" y="202"/>
                  <a:pt x="207" y="202"/>
                  <a:pt x="207" y="202"/>
                </a:cubicBezTo>
                <a:cubicBezTo>
                  <a:pt x="215" y="205"/>
                  <a:pt x="226" y="207"/>
                  <a:pt x="238" y="20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306" y="207"/>
                  <a:pt x="309" y="231"/>
                  <a:pt x="309" y="238"/>
                </a:cubicBezTo>
                <a:cubicBezTo>
                  <a:pt x="309" y="284"/>
                  <a:pt x="309" y="284"/>
                  <a:pt x="309" y="284"/>
                </a:cubicBezTo>
                <a:cubicBezTo>
                  <a:pt x="292" y="291"/>
                  <a:pt x="280" y="308"/>
                  <a:pt x="280" y="328"/>
                </a:cubicBezTo>
                <a:cubicBezTo>
                  <a:pt x="280" y="354"/>
                  <a:pt x="301" y="376"/>
                  <a:pt x="328" y="376"/>
                </a:cubicBezTo>
                <a:cubicBezTo>
                  <a:pt x="354" y="376"/>
                  <a:pt x="376" y="354"/>
                  <a:pt x="376" y="328"/>
                </a:cubicBezTo>
                <a:cubicBezTo>
                  <a:pt x="376" y="308"/>
                  <a:pt x="364" y="291"/>
                  <a:pt x="347" y="284"/>
                </a:cubicBezTo>
                <a:close/>
                <a:moveTo>
                  <a:pt x="75" y="328"/>
                </a:moveTo>
                <a:cubicBezTo>
                  <a:pt x="75" y="343"/>
                  <a:pt x="63" y="356"/>
                  <a:pt x="48" y="356"/>
                </a:cubicBezTo>
                <a:cubicBezTo>
                  <a:pt x="32" y="356"/>
                  <a:pt x="20" y="343"/>
                  <a:pt x="20" y="328"/>
                </a:cubicBezTo>
                <a:cubicBezTo>
                  <a:pt x="20" y="313"/>
                  <a:pt x="32" y="300"/>
                  <a:pt x="48" y="300"/>
                </a:cubicBezTo>
                <a:cubicBezTo>
                  <a:pt x="63" y="300"/>
                  <a:pt x="75" y="313"/>
                  <a:pt x="75" y="328"/>
                </a:cubicBezTo>
                <a:close/>
                <a:moveTo>
                  <a:pt x="160" y="48"/>
                </a:moveTo>
                <a:cubicBezTo>
                  <a:pt x="160" y="33"/>
                  <a:pt x="172" y="20"/>
                  <a:pt x="188" y="20"/>
                </a:cubicBezTo>
                <a:cubicBezTo>
                  <a:pt x="203" y="20"/>
                  <a:pt x="215" y="33"/>
                  <a:pt x="215" y="48"/>
                </a:cubicBezTo>
                <a:cubicBezTo>
                  <a:pt x="215" y="63"/>
                  <a:pt x="203" y="76"/>
                  <a:pt x="188" y="76"/>
                </a:cubicBezTo>
                <a:cubicBezTo>
                  <a:pt x="172" y="76"/>
                  <a:pt x="160" y="63"/>
                  <a:pt x="160" y="48"/>
                </a:cubicBezTo>
                <a:close/>
                <a:moveTo>
                  <a:pt x="215" y="328"/>
                </a:moveTo>
                <a:cubicBezTo>
                  <a:pt x="215" y="343"/>
                  <a:pt x="203" y="356"/>
                  <a:pt x="188" y="356"/>
                </a:cubicBezTo>
                <a:cubicBezTo>
                  <a:pt x="172" y="356"/>
                  <a:pt x="160" y="343"/>
                  <a:pt x="160" y="328"/>
                </a:cubicBezTo>
                <a:cubicBezTo>
                  <a:pt x="160" y="313"/>
                  <a:pt x="172" y="300"/>
                  <a:pt x="188" y="300"/>
                </a:cubicBezTo>
                <a:cubicBezTo>
                  <a:pt x="203" y="300"/>
                  <a:pt x="215" y="313"/>
                  <a:pt x="215" y="328"/>
                </a:cubicBezTo>
                <a:close/>
                <a:moveTo>
                  <a:pt x="328" y="356"/>
                </a:moveTo>
                <a:cubicBezTo>
                  <a:pt x="312" y="356"/>
                  <a:pt x="300" y="343"/>
                  <a:pt x="300" y="328"/>
                </a:cubicBezTo>
                <a:cubicBezTo>
                  <a:pt x="300" y="313"/>
                  <a:pt x="312" y="300"/>
                  <a:pt x="328" y="300"/>
                </a:cubicBezTo>
                <a:cubicBezTo>
                  <a:pt x="343" y="300"/>
                  <a:pt x="355" y="313"/>
                  <a:pt x="355" y="328"/>
                </a:cubicBezTo>
                <a:cubicBezTo>
                  <a:pt x="355" y="343"/>
                  <a:pt x="343" y="356"/>
                  <a:pt x="328" y="356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6" name="AutoShape 6"/>
          <p:cNvSpPr/>
          <p:nvPr/>
        </p:nvSpPr>
        <p:spPr>
          <a:xfrm rot="2700000">
            <a:off x="6311196" y="1801812"/>
            <a:ext cx="998125" cy="998125"/>
          </a:xfrm>
          <a:prstGeom prst="rect">
            <a:avLst/>
          </a:prstGeom>
          <a:solidFill>
            <a:schemeClr val="lt2">
              <a:alpha val="100000"/>
            </a:schemeClr>
          </a:solidFill>
          <a:ln/>
        </p:spPr>
      </p:sp>
      <p:sp>
        <p:nvSpPr>
          <p:cNvPr id="7" name="Freeform 7"/>
          <p:cNvSpPr/>
          <p:nvPr/>
        </p:nvSpPr>
        <p:spPr>
          <a:xfrm>
            <a:off x="6498934" y="2001742"/>
            <a:ext cx="622649" cy="637223"/>
          </a:xfrm>
          <a:custGeom>
            <a:avLst/>
            <a:gdLst/>
            <a:ahLst/>
            <a:cxnLst/>
            <a:rect l="l" t="t" r="r" b="b"/>
            <a:pathLst>
              <a:path w="417" h="426">
                <a:moveTo>
                  <a:pt x="121" y="94"/>
                </a:moveTo>
                <a:cubicBezTo>
                  <a:pt x="98" y="116"/>
                  <a:pt x="0" y="256"/>
                  <a:pt x="85" y="341"/>
                </a:cubicBezTo>
                <a:cubicBezTo>
                  <a:pt x="170" y="426"/>
                  <a:pt x="309" y="328"/>
                  <a:pt x="332" y="305"/>
                </a:cubicBezTo>
                <a:cubicBezTo>
                  <a:pt x="354" y="283"/>
                  <a:pt x="325" y="217"/>
                  <a:pt x="267" y="159"/>
                </a:cubicBezTo>
                <a:cubicBezTo>
                  <a:pt x="209" y="101"/>
                  <a:pt x="143" y="72"/>
                  <a:pt x="121" y="94"/>
                </a:cubicBezTo>
                <a:close/>
                <a:moveTo>
                  <a:pt x="306" y="286"/>
                </a:moveTo>
                <a:cubicBezTo>
                  <a:pt x="299" y="292"/>
                  <a:pt x="248" y="277"/>
                  <a:pt x="199" y="227"/>
                </a:cubicBezTo>
                <a:cubicBezTo>
                  <a:pt x="149" y="178"/>
                  <a:pt x="134" y="127"/>
                  <a:pt x="140" y="120"/>
                </a:cubicBezTo>
                <a:cubicBezTo>
                  <a:pt x="147" y="113"/>
                  <a:pt x="198" y="129"/>
                  <a:pt x="247" y="179"/>
                </a:cubicBezTo>
                <a:cubicBezTo>
                  <a:pt x="297" y="228"/>
                  <a:pt x="313" y="279"/>
                  <a:pt x="306" y="286"/>
                </a:cubicBezTo>
                <a:close/>
                <a:moveTo>
                  <a:pt x="309" y="128"/>
                </a:moveTo>
                <a:cubicBezTo>
                  <a:pt x="314" y="128"/>
                  <a:pt x="319" y="126"/>
                  <a:pt x="323" y="122"/>
                </a:cubicBezTo>
                <a:cubicBezTo>
                  <a:pt x="361" y="84"/>
                  <a:pt x="361" y="84"/>
                  <a:pt x="361" y="84"/>
                </a:cubicBezTo>
                <a:cubicBezTo>
                  <a:pt x="369" y="76"/>
                  <a:pt x="369" y="64"/>
                  <a:pt x="361" y="56"/>
                </a:cubicBezTo>
                <a:cubicBezTo>
                  <a:pt x="353" y="48"/>
                  <a:pt x="341" y="48"/>
                  <a:pt x="333" y="56"/>
                </a:cubicBezTo>
                <a:cubicBezTo>
                  <a:pt x="295" y="94"/>
                  <a:pt x="295" y="94"/>
                  <a:pt x="295" y="94"/>
                </a:cubicBezTo>
                <a:cubicBezTo>
                  <a:pt x="287" y="102"/>
                  <a:pt x="287" y="115"/>
                  <a:pt x="295" y="122"/>
                </a:cubicBezTo>
                <a:cubicBezTo>
                  <a:pt x="299" y="126"/>
                  <a:pt x="304" y="128"/>
                  <a:pt x="309" y="128"/>
                </a:cubicBezTo>
                <a:close/>
                <a:moveTo>
                  <a:pt x="237" y="79"/>
                </a:moveTo>
                <a:cubicBezTo>
                  <a:pt x="240" y="81"/>
                  <a:pt x="243" y="81"/>
                  <a:pt x="247" y="81"/>
                </a:cubicBezTo>
                <a:cubicBezTo>
                  <a:pt x="254" y="81"/>
                  <a:pt x="260" y="78"/>
                  <a:pt x="264" y="71"/>
                </a:cubicBezTo>
                <a:cubicBezTo>
                  <a:pt x="286" y="33"/>
                  <a:pt x="286" y="33"/>
                  <a:pt x="286" y="33"/>
                </a:cubicBezTo>
                <a:cubicBezTo>
                  <a:pt x="291" y="23"/>
                  <a:pt x="288" y="11"/>
                  <a:pt x="278" y="5"/>
                </a:cubicBezTo>
                <a:cubicBezTo>
                  <a:pt x="268" y="0"/>
                  <a:pt x="256" y="3"/>
                  <a:pt x="251" y="13"/>
                </a:cubicBezTo>
                <a:cubicBezTo>
                  <a:pt x="229" y="52"/>
                  <a:pt x="229" y="52"/>
                  <a:pt x="229" y="52"/>
                </a:cubicBezTo>
                <a:cubicBezTo>
                  <a:pt x="224" y="61"/>
                  <a:pt x="227" y="73"/>
                  <a:pt x="237" y="79"/>
                </a:cubicBezTo>
                <a:close/>
                <a:moveTo>
                  <a:pt x="412" y="139"/>
                </a:moveTo>
                <a:cubicBezTo>
                  <a:pt x="406" y="129"/>
                  <a:pt x="394" y="126"/>
                  <a:pt x="385" y="131"/>
                </a:cubicBezTo>
                <a:cubicBezTo>
                  <a:pt x="346" y="153"/>
                  <a:pt x="346" y="153"/>
                  <a:pt x="346" y="153"/>
                </a:cubicBezTo>
                <a:cubicBezTo>
                  <a:pt x="336" y="158"/>
                  <a:pt x="333" y="171"/>
                  <a:pt x="338" y="180"/>
                </a:cubicBezTo>
                <a:cubicBezTo>
                  <a:pt x="342" y="187"/>
                  <a:pt x="349" y="190"/>
                  <a:pt x="356" y="190"/>
                </a:cubicBezTo>
                <a:cubicBezTo>
                  <a:pt x="359" y="190"/>
                  <a:pt x="363" y="190"/>
                  <a:pt x="366" y="188"/>
                </a:cubicBezTo>
                <a:cubicBezTo>
                  <a:pt x="404" y="166"/>
                  <a:pt x="404" y="166"/>
                  <a:pt x="404" y="166"/>
                </a:cubicBezTo>
                <a:cubicBezTo>
                  <a:pt x="414" y="161"/>
                  <a:pt x="417" y="149"/>
                  <a:pt x="412" y="139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8" name="TextBox 8"/>
          <p:cNvSpPr txBox="1"/>
          <p:nvPr/>
        </p:nvSpPr>
        <p:spPr>
          <a:xfrm>
            <a:off x="2375837" y="1179728"/>
            <a:ext cx="3394996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 dirty="0" err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挑战与成就感</a:t>
            </a:r>
            <a:endParaRPr lang="en-US" sz="24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375837" y="3866056"/>
            <a:ext cx="3394996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技术炫耀与自我证明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772400" y="1179728"/>
            <a:ext cx="3394996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匿名性与逃避责任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772400" y="3866056"/>
            <a:ext cx="3394996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结论与建议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375836" y="1651249"/>
            <a:ext cx="3643799" cy="2237745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20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黑客攻击伴随挑战与成就感，攻击者通过寻找和利用系统漏洞，突破安全防护体系，实现攻击目标，获得成就感，这种成就感是种心理激励</a:t>
            </a:r>
            <a:r>
              <a:rPr lang="en-US" sz="20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75836" y="4379328"/>
            <a:ext cx="3406559" cy="2213344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20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黑客攻击者展示能力实力，获得认可尊重，实习生通过攻击公司核心模型来展示技术能力，并证明自己价值，是黑客常见的动机之一</a:t>
            </a:r>
            <a:r>
              <a:rPr lang="en-US" sz="20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772400" y="1598576"/>
            <a:ext cx="3733636" cy="1906624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20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黑客攻击具匿名性，攻击者能隐藏真实身份和动机，逃避法律责任和道德谴责，在攻击过程中享受匿名性带来的心理安全感</a:t>
            </a:r>
            <a:r>
              <a:rPr lang="en-US" sz="20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772400" y="4379328"/>
            <a:ext cx="3394996" cy="2213344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20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字节跳动漏洞事件揭示黑客心理，科技公司需加强信息安全防护，包括培训员工、完善权限管理、加强审计监控，并依法严惩黑客行为</a:t>
            </a:r>
            <a:r>
              <a:rPr lang="en-US" sz="20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76023" y="265328"/>
            <a:ext cx="4705577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字节漏洞网络安全事件</a:t>
            </a:r>
          </a:p>
        </p:txBody>
      </p:sp>
      <p:sp>
        <p:nvSpPr>
          <p:cNvPr id="17" name="Freeform 17"/>
          <p:cNvSpPr/>
          <p:nvPr/>
        </p:nvSpPr>
        <p:spPr>
          <a:xfrm>
            <a:off x="1183106" y="4648501"/>
            <a:ext cx="680942" cy="415480"/>
          </a:xfrm>
          <a:custGeom>
            <a:avLst/>
            <a:gdLst/>
            <a:ahLst/>
            <a:cxnLst/>
            <a:rect l="l" t="t" r="r" b="b"/>
            <a:pathLst>
              <a:path w="400" h="244">
                <a:moveTo>
                  <a:pt x="152" y="7"/>
                </a:moveTo>
                <a:cubicBezTo>
                  <a:pt x="145" y="0"/>
                  <a:pt x="135" y="0"/>
                  <a:pt x="127" y="7"/>
                </a:cubicBezTo>
                <a:cubicBezTo>
                  <a:pt x="0" y="122"/>
                  <a:pt x="0" y="122"/>
                  <a:pt x="0" y="122"/>
                </a:cubicBezTo>
                <a:cubicBezTo>
                  <a:pt x="127" y="237"/>
                  <a:pt x="127" y="237"/>
                  <a:pt x="127" y="237"/>
                </a:cubicBezTo>
                <a:cubicBezTo>
                  <a:pt x="135" y="244"/>
                  <a:pt x="145" y="244"/>
                  <a:pt x="152" y="237"/>
                </a:cubicBezTo>
                <a:cubicBezTo>
                  <a:pt x="159" y="230"/>
                  <a:pt x="159" y="219"/>
                  <a:pt x="152" y="212"/>
                </a:cubicBezTo>
                <a:cubicBezTo>
                  <a:pt x="53" y="122"/>
                  <a:pt x="53" y="122"/>
                  <a:pt x="53" y="122"/>
                </a:cubicBezTo>
                <a:cubicBezTo>
                  <a:pt x="152" y="32"/>
                  <a:pt x="152" y="32"/>
                  <a:pt x="152" y="32"/>
                </a:cubicBezTo>
                <a:cubicBezTo>
                  <a:pt x="159" y="25"/>
                  <a:pt x="159" y="14"/>
                  <a:pt x="152" y="7"/>
                </a:cubicBezTo>
                <a:close/>
                <a:moveTo>
                  <a:pt x="272" y="7"/>
                </a:moveTo>
                <a:cubicBezTo>
                  <a:pt x="265" y="0"/>
                  <a:pt x="255" y="0"/>
                  <a:pt x="248" y="7"/>
                </a:cubicBezTo>
                <a:cubicBezTo>
                  <a:pt x="240" y="14"/>
                  <a:pt x="241" y="25"/>
                  <a:pt x="248" y="32"/>
                </a:cubicBezTo>
                <a:cubicBezTo>
                  <a:pt x="347" y="122"/>
                  <a:pt x="347" y="122"/>
                  <a:pt x="347" y="122"/>
                </a:cubicBezTo>
                <a:cubicBezTo>
                  <a:pt x="248" y="212"/>
                  <a:pt x="248" y="212"/>
                  <a:pt x="248" y="212"/>
                </a:cubicBezTo>
                <a:cubicBezTo>
                  <a:pt x="241" y="219"/>
                  <a:pt x="240" y="230"/>
                  <a:pt x="248" y="237"/>
                </a:cubicBezTo>
                <a:cubicBezTo>
                  <a:pt x="255" y="244"/>
                  <a:pt x="265" y="244"/>
                  <a:pt x="272" y="237"/>
                </a:cubicBezTo>
                <a:cubicBezTo>
                  <a:pt x="400" y="122"/>
                  <a:pt x="400" y="122"/>
                  <a:pt x="400" y="122"/>
                </a:cubicBezTo>
                <a:lnTo>
                  <a:pt x="272" y="7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18" name="Freeform 18"/>
          <p:cNvSpPr/>
          <p:nvPr/>
        </p:nvSpPr>
        <p:spPr>
          <a:xfrm>
            <a:off x="6571848" y="4620450"/>
            <a:ext cx="476822" cy="475202"/>
          </a:xfrm>
          <a:custGeom>
            <a:avLst/>
            <a:gdLst/>
            <a:ahLst/>
            <a:cxnLst/>
            <a:rect l="l" t="t" r="r" b="b"/>
            <a:pathLst>
              <a:path w="316" h="316">
                <a:moveTo>
                  <a:pt x="287" y="29"/>
                </a:moveTo>
                <a:cubicBezTo>
                  <a:pt x="258" y="0"/>
                  <a:pt x="236" y="4"/>
                  <a:pt x="236" y="4"/>
                </a:cubicBezTo>
                <a:cubicBezTo>
                  <a:pt x="135" y="105"/>
                  <a:pt x="135" y="105"/>
                  <a:pt x="135" y="105"/>
                </a:cubicBezTo>
                <a:cubicBezTo>
                  <a:pt x="20" y="221"/>
                  <a:pt x="20" y="221"/>
                  <a:pt x="20" y="221"/>
                </a:cubicBezTo>
                <a:cubicBezTo>
                  <a:pt x="0" y="316"/>
                  <a:pt x="0" y="316"/>
                  <a:pt x="0" y="316"/>
                </a:cubicBezTo>
                <a:cubicBezTo>
                  <a:pt x="95" y="296"/>
                  <a:pt x="95" y="296"/>
                  <a:pt x="95" y="296"/>
                </a:cubicBezTo>
                <a:cubicBezTo>
                  <a:pt x="210" y="180"/>
                  <a:pt x="210" y="180"/>
                  <a:pt x="210" y="180"/>
                </a:cubicBezTo>
                <a:cubicBezTo>
                  <a:pt x="312" y="79"/>
                  <a:pt x="312" y="79"/>
                  <a:pt x="312" y="79"/>
                </a:cubicBezTo>
                <a:cubicBezTo>
                  <a:pt x="312" y="79"/>
                  <a:pt x="316" y="58"/>
                  <a:pt x="287" y="29"/>
                </a:cubicBezTo>
                <a:close/>
                <a:moveTo>
                  <a:pt x="89" y="284"/>
                </a:moveTo>
                <a:cubicBezTo>
                  <a:pt x="57" y="291"/>
                  <a:pt x="57" y="291"/>
                  <a:pt x="57" y="291"/>
                </a:cubicBezTo>
                <a:cubicBezTo>
                  <a:pt x="54" y="285"/>
                  <a:pt x="50" y="280"/>
                  <a:pt x="43" y="273"/>
                </a:cubicBezTo>
                <a:cubicBezTo>
                  <a:pt x="36" y="266"/>
                  <a:pt x="30" y="262"/>
                  <a:pt x="24" y="259"/>
                </a:cubicBezTo>
                <a:cubicBezTo>
                  <a:pt x="31" y="226"/>
                  <a:pt x="31" y="226"/>
                  <a:pt x="31" y="226"/>
                </a:cubicBezTo>
                <a:cubicBezTo>
                  <a:pt x="41" y="217"/>
                  <a:pt x="41" y="217"/>
                  <a:pt x="41" y="217"/>
                </a:cubicBezTo>
                <a:cubicBezTo>
                  <a:pt x="41" y="217"/>
                  <a:pt x="58" y="217"/>
                  <a:pt x="78" y="237"/>
                </a:cubicBezTo>
                <a:cubicBezTo>
                  <a:pt x="98" y="257"/>
                  <a:pt x="99" y="275"/>
                  <a:pt x="99" y="275"/>
                </a:cubicBezTo>
                <a:lnTo>
                  <a:pt x="89" y="284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6348" y="1524000"/>
            <a:ext cx="5829300" cy="2766426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0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2023年11月，阿里云发生罕见全球性停机事故，影响极其严重，打击了用户信心，凸显云计算“云集中”风险。</a:t>
            </a:r>
            <a:r>
              <a:rPr lang="en-US" altLang="zh-CN" sz="20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11</a:t>
            </a:r>
            <a:r>
              <a:rPr lang="zh-CN" altLang="en-US" sz="20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月</a:t>
            </a:r>
            <a:r>
              <a:rPr lang="en-US" altLang="zh-CN" sz="20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12</a:t>
            </a:r>
            <a:r>
              <a:rPr lang="zh-CN" altLang="en-US" sz="20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日，也就是双十一后的第一天，阿里云发生了一场。根据阿里云官方的服务状态页，全球范围内所有可用区 </a:t>
            </a:r>
            <a:r>
              <a:rPr lang="en-US" altLang="zh-CN" sz="20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x </a:t>
            </a:r>
            <a:r>
              <a:rPr lang="zh-CN" altLang="en-US" sz="20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所有服务全部都出现异常，时间从 </a:t>
            </a:r>
            <a:r>
              <a:rPr lang="en-US" altLang="zh-CN" sz="20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17:44 </a:t>
            </a:r>
            <a:r>
              <a:rPr lang="zh-CN" altLang="en-US" sz="20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到 </a:t>
            </a:r>
            <a:r>
              <a:rPr lang="en-US" altLang="zh-CN" sz="20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21: 11</a:t>
            </a:r>
            <a:r>
              <a:rPr lang="zh-CN" altLang="en-US" sz="20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，共计</a:t>
            </a:r>
            <a:r>
              <a:rPr lang="en-US" altLang="zh-CN" sz="20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3</a:t>
            </a:r>
            <a:r>
              <a:rPr lang="zh-CN" altLang="en-US" sz="20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小时</a:t>
            </a:r>
            <a:r>
              <a:rPr lang="en-US" altLang="zh-CN" sz="20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16</a:t>
            </a:r>
            <a:r>
              <a:rPr lang="zh-CN" altLang="en-US" sz="20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分钟。</a:t>
            </a:r>
            <a:endParaRPr lang="en-US" altLang="zh-CN" sz="2000" dirty="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  <a:p>
            <a:pPr>
              <a:lnSpc>
                <a:spcPct val="140000"/>
              </a:lnSpc>
            </a:pPr>
            <a:r>
              <a:rPr lang="zh-CN" altLang="en-US" sz="20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根据阿里云公告称：“云产品控制台、管控</a:t>
            </a:r>
            <a:r>
              <a:rPr lang="en-US" altLang="zh-CN" sz="20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API</a:t>
            </a:r>
            <a:r>
              <a:rPr lang="zh-CN" altLang="en-US" sz="20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等功能受到影响，</a:t>
            </a:r>
            <a:r>
              <a:rPr lang="en-US" altLang="zh-CN" sz="20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OSS</a:t>
            </a:r>
            <a:r>
              <a:rPr lang="zh-CN" altLang="en-US" sz="20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lang="en-US" altLang="zh-CN" sz="20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OTS</a:t>
            </a:r>
            <a:r>
              <a:rPr lang="zh-CN" altLang="en-US" sz="20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lang="en-US" altLang="zh-CN" sz="20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SLS</a:t>
            </a:r>
            <a:r>
              <a:rPr lang="zh-CN" altLang="en-US" sz="20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lang="en-US" altLang="zh-CN" sz="20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MNS</a:t>
            </a:r>
            <a:r>
              <a:rPr lang="zh-CN" altLang="en-US" sz="20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等产品的服务受到影响，大部分产品如</a:t>
            </a:r>
            <a:r>
              <a:rPr lang="en-US" altLang="zh-CN" sz="20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ECS</a:t>
            </a:r>
            <a:r>
              <a:rPr lang="zh-CN" altLang="en-US" sz="20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lang="en-US" altLang="zh-CN" sz="20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RDS</a:t>
            </a:r>
            <a:r>
              <a:rPr lang="zh-CN" altLang="en-US" sz="20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、网络等的实际运行不受影响”。</a:t>
            </a:r>
            <a:endParaRPr lang="en-US" sz="2000" dirty="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31410" y="1179728"/>
            <a:ext cx="5829300" cy="400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停机事故概述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 dirty="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阿里云全球性停机事故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3B2FA13-3926-0FBF-E5CB-7C48F4A57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29312"/>
            <a:ext cx="4660896" cy="30931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F4C74E4-ABB0-8A82-233C-19CC29822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825" y="3686436"/>
            <a:ext cx="4770972" cy="24866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1F1F1F"/>
      </a:dk1>
      <a:lt1>
        <a:srgbClr val="F7F7F7"/>
      </a:lt1>
      <a:dk2>
        <a:srgbClr val="1F1F1F"/>
      </a:dk2>
      <a:lt2>
        <a:srgbClr val="CEDFEF"/>
      </a:lt2>
      <a:accent1>
        <a:srgbClr val="6EA8D0"/>
      </a:accent1>
      <a:accent2>
        <a:srgbClr val="6EA8D0"/>
      </a:accent2>
      <a:accent3>
        <a:srgbClr val="3C7DA9"/>
      </a:accent3>
      <a:accent4>
        <a:srgbClr val="5194C3"/>
      </a:accent4>
      <a:accent5>
        <a:srgbClr val="78C2D1"/>
      </a:accent5>
      <a:accent6>
        <a:srgbClr val="4289C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920</Words>
  <Application>Microsoft Office PowerPoint</Application>
  <PresentationFormat>宽屏</PresentationFormat>
  <Paragraphs>117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Microsoft Yahei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1030824397@qq.com</cp:lastModifiedBy>
  <cp:revision>22</cp:revision>
  <dcterms:created xsi:type="dcterms:W3CDTF">2006-08-16T00:00:00Z</dcterms:created>
  <dcterms:modified xsi:type="dcterms:W3CDTF">2024-11-08T05:51:58Z</dcterms:modified>
</cp:coreProperties>
</file>