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305" r:id="rId2"/>
    <p:sldId id="306" r:id="rId3"/>
    <p:sldId id="308" r:id="rId4"/>
    <p:sldId id="332" r:id="rId5"/>
    <p:sldId id="309" r:id="rId6"/>
    <p:sldId id="310" r:id="rId7"/>
    <p:sldId id="311" r:id="rId8"/>
    <p:sldId id="31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1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64277-EE75-F340-B941-2E04B201CDDA}" type="datetimeFigureOut">
              <a:rPr kumimoji="1" lang="zh-CN" altLang="en-US" smtClean="0"/>
              <a:t>2024/9/19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BED17-D420-D647-ABE0-233B245ADF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7312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是最后一个非零的余数，再往后取的话，就是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了，这个我们定义为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贝祖定理你命题不一定成立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i="0">
                    <a:latin typeface="Cambria Math" panose="02040503050406030204" pitchFamily="18" charset="0"/>
                  </a:rPr>
                  <a:t>𝑟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𝑛</a:t>
                </a:r>
                <a:r>
                  <a:rPr lang="zh-CN" altLang="en-US" dirty="0" smtClean="0"/>
                  <a:t>是最后一个非零的余数，再往后取的话，就是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了，这个我们定义为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𝑟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_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𝑛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9F38D-714B-4EE6-9740-5E42D7CB5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046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9F38D-714B-4EE6-9740-5E42D7CB5A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01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9F38D-714B-4EE6-9740-5E42D7CB5A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23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9F38D-714B-4EE6-9740-5E42D7CB5A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341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9F38D-714B-4EE6-9740-5E42D7CB5A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103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9F38D-714B-4EE6-9740-5E42D7CB5A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202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9F38D-714B-4EE6-9740-5E42D7CB5A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82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A9F38D-714B-4EE6-9740-5E42D7CB5A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56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19050" y="1109667"/>
            <a:ext cx="9156700" cy="757237"/>
            <a:chOff x="0" y="0"/>
            <a:chExt cx="5768" cy="477"/>
          </a:xfrm>
        </p:grpSpPr>
        <p:sp>
          <p:nvSpPr>
            <p:cNvPr id="25603" name="Freeform 3"/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04" name="Freeform 4"/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05" name="Freeform 5"/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>
                <a:gd name="T0" fmla="*/ 0 w 708"/>
                <a:gd name="T1" fmla="*/ 432 h 459"/>
                <a:gd name="T2" fmla="*/ 0 w 708"/>
                <a:gd name="T3" fmla="*/ 453 h 459"/>
                <a:gd name="T4" fmla="*/ 72 w 708"/>
                <a:gd name="T5" fmla="*/ 324 h 459"/>
                <a:gd name="T6" fmla="*/ 198 w 708"/>
                <a:gd name="T7" fmla="*/ 201 h 459"/>
                <a:gd name="T8" fmla="*/ 366 w 708"/>
                <a:gd name="T9" fmla="*/ 102 h 459"/>
                <a:gd name="T10" fmla="*/ 531 w 708"/>
                <a:gd name="T11" fmla="*/ 36 h 459"/>
                <a:gd name="T12" fmla="*/ 609 w 708"/>
                <a:gd name="T13" fmla="*/ 0 h 459"/>
                <a:gd name="T14" fmla="*/ 708 w 708"/>
                <a:gd name="T15" fmla="*/ 3 h 459"/>
                <a:gd name="T16" fmla="*/ 591 w 708"/>
                <a:gd name="T17" fmla="*/ 66 h 459"/>
                <a:gd name="T18" fmla="*/ 417 w 708"/>
                <a:gd name="T19" fmla="*/ 126 h 459"/>
                <a:gd name="T20" fmla="*/ 237 w 708"/>
                <a:gd name="T21" fmla="*/ 231 h 459"/>
                <a:gd name="T22" fmla="*/ 117 w 708"/>
                <a:gd name="T23" fmla="*/ 345 h 459"/>
                <a:gd name="T24" fmla="*/ 51 w 708"/>
                <a:gd name="T25" fmla="*/ 459 h 459"/>
                <a:gd name="T26" fmla="*/ 0 w 708"/>
                <a:gd name="T27" fmla="*/ 453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06" name="Freeform 6"/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07" name="Freeform 7"/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08" name="Freeform 8"/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09" name="Freeform 9"/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10" name="Freeform 10"/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11" name="Freeform 11"/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12" name="Freeform 12"/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13" name="Freeform 13"/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14" name="Freeform 14"/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15" name="Freeform 15"/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16" name="Freeform 16"/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17" name="Freeform 17"/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18" name="Freeform 18"/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19" name="Freeform 19"/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>
                <a:gd name="T0" fmla="*/ 0 w 318"/>
                <a:gd name="T1" fmla="*/ 158 h 158"/>
                <a:gd name="T2" fmla="*/ 12 w 318"/>
                <a:gd name="T3" fmla="*/ 137 h 158"/>
                <a:gd name="T4" fmla="*/ 162 w 318"/>
                <a:gd name="T5" fmla="*/ 71 h 158"/>
                <a:gd name="T6" fmla="*/ 249 w 318"/>
                <a:gd name="T7" fmla="*/ 20 h 158"/>
                <a:gd name="T8" fmla="*/ 285 w 318"/>
                <a:gd name="T9" fmla="*/ 2 h 158"/>
                <a:gd name="T10" fmla="*/ 309 w 318"/>
                <a:gd name="T11" fmla="*/ 11 h 158"/>
                <a:gd name="T12" fmla="*/ 303 w 318"/>
                <a:gd name="T13" fmla="*/ 47 h 158"/>
                <a:gd name="T14" fmla="*/ 219 w 318"/>
                <a:gd name="T15" fmla="*/ 89 h 158"/>
                <a:gd name="T16" fmla="*/ 108 w 318"/>
                <a:gd name="T17" fmla="*/ 140 h 158"/>
                <a:gd name="T18" fmla="*/ 57 w 318"/>
                <a:gd name="T19" fmla="*/ 152 h 158"/>
                <a:gd name="T20" fmla="*/ 0 w 318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0" name="Freeform 20"/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1" name="Freeform 21"/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2" name="Freeform 22"/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>
                <a:gd name="T0" fmla="*/ 23 w 537"/>
                <a:gd name="T1" fmla="*/ 6 h 120"/>
                <a:gd name="T2" fmla="*/ 188 w 537"/>
                <a:gd name="T3" fmla="*/ 3 h 120"/>
                <a:gd name="T4" fmla="*/ 323 w 537"/>
                <a:gd name="T5" fmla="*/ 27 h 120"/>
                <a:gd name="T6" fmla="*/ 464 w 537"/>
                <a:gd name="T7" fmla="*/ 69 h 120"/>
                <a:gd name="T8" fmla="*/ 521 w 537"/>
                <a:gd name="T9" fmla="*/ 90 h 120"/>
                <a:gd name="T10" fmla="*/ 533 w 537"/>
                <a:gd name="T11" fmla="*/ 105 h 120"/>
                <a:gd name="T12" fmla="*/ 497 w 537"/>
                <a:gd name="T13" fmla="*/ 120 h 120"/>
                <a:gd name="T14" fmla="*/ 452 w 537"/>
                <a:gd name="T15" fmla="*/ 108 h 120"/>
                <a:gd name="T16" fmla="*/ 350 w 537"/>
                <a:gd name="T17" fmla="*/ 72 h 120"/>
                <a:gd name="T18" fmla="*/ 158 w 537"/>
                <a:gd name="T19" fmla="*/ 39 h 120"/>
                <a:gd name="T20" fmla="*/ 50 w 537"/>
                <a:gd name="T21" fmla="*/ 39 h 120"/>
                <a:gd name="T22" fmla="*/ 23 w 537"/>
                <a:gd name="T23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3" name="Freeform 23"/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>
                <a:gd name="T0" fmla="*/ 800 w 800"/>
                <a:gd name="T1" fmla="*/ 24 h 143"/>
                <a:gd name="T2" fmla="*/ 782 w 800"/>
                <a:gd name="T3" fmla="*/ 15 h 143"/>
                <a:gd name="T4" fmla="*/ 659 w 800"/>
                <a:gd name="T5" fmla="*/ 63 h 143"/>
                <a:gd name="T6" fmla="*/ 500 w 800"/>
                <a:gd name="T7" fmla="*/ 84 h 143"/>
                <a:gd name="T8" fmla="*/ 326 w 800"/>
                <a:gd name="T9" fmla="*/ 69 h 143"/>
                <a:gd name="T10" fmla="*/ 98 w 800"/>
                <a:gd name="T11" fmla="*/ 21 h 143"/>
                <a:gd name="T12" fmla="*/ 11 w 800"/>
                <a:gd name="T13" fmla="*/ 6 h 143"/>
                <a:gd name="T14" fmla="*/ 32 w 800"/>
                <a:gd name="T15" fmla="*/ 60 h 143"/>
                <a:gd name="T16" fmla="*/ 155 w 800"/>
                <a:gd name="T17" fmla="*/ 96 h 143"/>
                <a:gd name="T18" fmla="*/ 410 w 800"/>
                <a:gd name="T19" fmla="*/ 138 h 143"/>
                <a:gd name="T20" fmla="*/ 596 w 800"/>
                <a:gd name="T21" fmla="*/ 129 h 143"/>
                <a:gd name="T22" fmla="*/ 737 w 800"/>
                <a:gd name="T23" fmla="*/ 90 h 143"/>
                <a:gd name="T24" fmla="*/ 788 w 800"/>
                <a:gd name="T25" fmla="*/ 69 h 143"/>
                <a:gd name="T26" fmla="*/ 800 w 800"/>
                <a:gd name="T27" fmla="*/ 2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4" name="Freeform 24"/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25625" name="Group 25"/>
          <p:cNvGrpSpPr>
            <a:grpSpLocks/>
          </p:cNvGrpSpPr>
          <p:nvPr/>
        </p:nvGrpSpPr>
        <p:grpSpPr bwMode="auto">
          <a:xfrm>
            <a:off x="20638" y="6161088"/>
            <a:ext cx="9169400" cy="138112"/>
            <a:chOff x="0" y="4032"/>
            <a:chExt cx="5776" cy="87"/>
          </a:xfrm>
        </p:grpSpPr>
        <p:sp>
          <p:nvSpPr>
            <p:cNvPr id="25626" name="Freeform 26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7" name="Freeform 27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5628" name="Freeform 28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25629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68488"/>
            <a:ext cx="7772400" cy="1600200"/>
          </a:xfrm>
        </p:spPr>
        <p:txBody>
          <a:bodyPr anchorCtr="1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5630" name="Rectangle 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3175" y="3729038"/>
            <a:ext cx="6400800" cy="1371600"/>
          </a:xfrm>
        </p:spPr>
        <p:txBody>
          <a:bodyPr anchorCtr="1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5631" name="Rectangle 31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71531FC-3730-4519-9765-F9B915CE4D2C}" type="datetime2">
              <a:rPr lang="zh-CN" altLang="en-US" smtClean="0"/>
              <a:t>2024年9月19日 Thursday</a:t>
            </a:fld>
            <a:endParaRPr lang="en-US" altLang="zh-CN"/>
          </a:p>
        </p:txBody>
      </p:sp>
      <p:sp>
        <p:nvSpPr>
          <p:cNvPr id="25632" name="Rectangle 32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484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第一章  整数的可除性</a:t>
            </a:r>
            <a:endParaRPr lang="en-US" altLang="zh-CN"/>
          </a:p>
        </p:txBody>
      </p:sp>
      <p:sp>
        <p:nvSpPr>
          <p:cNvPr id="25633" name="Rectangle 3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32B08A0-6BDD-4FD8-8969-5D8AB57CFD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801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A73300-F7B0-475B-8322-58AC482DF7E9}" type="datetime2">
              <a:rPr lang="zh-CN" altLang="en-US" smtClean="0"/>
              <a:t>2024年9月19日 Thursday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第一章  整数的可除性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C0A99E-DE37-416A-912D-ECB6E43090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976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8350"/>
            <a:ext cx="1943100" cy="53276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768350"/>
            <a:ext cx="5676900" cy="53276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369AFA-AB29-435B-B259-23E9750399DB}" type="datetime2">
              <a:rPr lang="zh-CN" altLang="en-US" smtClean="0"/>
              <a:t>2024年9月19日 Thursday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第一章  整数的可除性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13F82-7222-4614-8B1A-BCB517387A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8803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835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联机映像占位符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4BEDC18-7953-42E4-A99F-02A278D250E1}" type="datetime2">
              <a:rPr lang="zh-CN" altLang="en-US" smtClean="0"/>
              <a:t>2024年9月19日 Thursday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第一章  整数的可除性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D73C6F3-B072-4E93-A32E-53CDA5E66A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008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835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36E7A44-0A2E-462A-BEF9-6335D9FB9F90}" type="datetime2">
              <a:rPr lang="zh-CN" altLang="en-US" smtClean="0"/>
              <a:t>2024年9月19日 Thursday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第一章  整数的可除性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38FD3A2-57D3-44D4-A8B6-93A2D5A2B0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92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9FBF6C-FEE3-48F7-928D-D8140DDFF62A}" type="datetime2">
              <a:rPr lang="zh-CN" altLang="en-US" smtClean="0"/>
              <a:t>2024年9月19日 Thursday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第一章  整数的可除性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7EDFD-CD26-48CE-93FA-58F082B4FA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53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892" indent="0">
              <a:buNone/>
              <a:defRPr sz="1500"/>
            </a:lvl2pPr>
            <a:lvl3pPr marL="685783" indent="0">
              <a:buNone/>
              <a:defRPr sz="1350"/>
            </a:lvl3pPr>
            <a:lvl4pPr marL="1028675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8" indent="0">
              <a:buNone/>
              <a:defRPr sz="1200"/>
            </a:lvl7pPr>
            <a:lvl8pPr marL="2400240" indent="0">
              <a:buNone/>
              <a:defRPr sz="1200"/>
            </a:lvl8pPr>
            <a:lvl9pPr marL="2743132" indent="0">
              <a:buNone/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83FFE1-BBBA-4252-974E-301879ADC5BD}" type="datetime2">
              <a:rPr lang="zh-CN" altLang="en-US" smtClean="0"/>
              <a:t>2024年9月19日 Thursday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第一章  整数的可除性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283A5-1F14-437C-9415-ED0233A41B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04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F349B8-CB94-409D-9201-EED251E98D86}" type="datetime2">
              <a:rPr lang="zh-CN" altLang="en-US" smtClean="0"/>
              <a:t>2024年9月19日 Thursday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第一章  整数的可除性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741D71-87E1-4091-A535-5356396079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28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0FCB99-AE19-439E-B997-E7485FE68152}" type="datetime2">
              <a:rPr lang="zh-CN" altLang="en-US" smtClean="0"/>
              <a:t>2024年9月19日 Thursday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第一章  整数的可除性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C8CE5-4E9B-4642-AE2D-388B15E7E8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255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23A170-79C9-4D52-92AD-8DC34804E3EA}" type="datetime2">
              <a:rPr lang="zh-CN" altLang="en-US" smtClean="0"/>
              <a:t>2024年9月19日 Thursday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第一章  整数的可除性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941265-1A32-48A8-8826-8EF2E0873F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91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82C20-3329-4634-B28D-8933BA792174}" type="datetime2">
              <a:rPr lang="zh-CN" altLang="en-US" smtClean="0"/>
              <a:t>2024年9月19日 Thursday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第一章  整数的可除性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B1E634-1BF5-4EDF-A419-80A6BE019D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15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DA0AE1-E914-49DA-9174-4CCF13F25B56}" type="datetime2">
              <a:rPr lang="zh-CN" altLang="en-US" smtClean="0"/>
              <a:t>2024年9月19日 Thursday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第一章  整数的可除性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202689-09A3-48FC-BA76-4CCBB45E21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2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8B2DC7-EEE2-4773-B04F-7BAA8ECEDC43}" type="datetime2">
              <a:rPr lang="zh-CN" altLang="en-US" smtClean="0"/>
              <a:t>2024年9月19日 Thursday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第一章  整数的可除性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6D88DD-34D3-41C9-8DDD-0FA8054016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54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0" y="0"/>
            <a:ext cx="9156700" cy="757238"/>
            <a:chOff x="0" y="0"/>
            <a:chExt cx="5768" cy="477"/>
          </a:xfrm>
        </p:grpSpPr>
        <p:sp>
          <p:nvSpPr>
            <p:cNvPr id="24580" name="Freeform 4"/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81" name="Freeform 5"/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>
                <a:gd name="T0" fmla="*/ 0 w 708"/>
                <a:gd name="T1" fmla="*/ 432 h 459"/>
                <a:gd name="T2" fmla="*/ 0 w 708"/>
                <a:gd name="T3" fmla="*/ 453 h 459"/>
                <a:gd name="T4" fmla="*/ 72 w 708"/>
                <a:gd name="T5" fmla="*/ 324 h 459"/>
                <a:gd name="T6" fmla="*/ 198 w 708"/>
                <a:gd name="T7" fmla="*/ 201 h 459"/>
                <a:gd name="T8" fmla="*/ 366 w 708"/>
                <a:gd name="T9" fmla="*/ 102 h 459"/>
                <a:gd name="T10" fmla="*/ 531 w 708"/>
                <a:gd name="T11" fmla="*/ 36 h 459"/>
                <a:gd name="T12" fmla="*/ 609 w 708"/>
                <a:gd name="T13" fmla="*/ 0 h 459"/>
                <a:gd name="T14" fmla="*/ 708 w 708"/>
                <a:gd name="T15" fmla="*/ 3 h 459"/>
                <a:gd name="T16" fmla="*/ 591 w 708"/>
                <a:gd name="T17" fmla="*/ 66 h 459"/>
                <a:gd name="T18" fmla="*/ 417 w 708"/>
                <a:gd name="T19" fmla="*/ 126 h 459"/>
                <a:gd name="T20" fmla="*/ 237 w 708"/>
                <a:gd name="T21" fmla="*/ 231 h 459"/>
                <a:gd name="T22" fmla="*/ 117 w 708"/>
                <a:gd name="T23" fmla="*/ 345 h 459"/>
                <a:gd name="T24" fmla="*/ 51 w 708"/>
                <a:gd name="T25" fmla="*/ 459 h 459"/>
                <a:gd name="T26" fmla="*/ 0 w 708"/>
                <a:gd name="T27" fmla="*/ 453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82" name="Freeform 6"/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83" name="Freeform 7"/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84" name="Freeform 8"/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85" name="Freeform 9"/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86" name="Freeform 10"/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87" name="Freeform 11"/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88" name="Freeform 12"/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89" name="Freeform 13"/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90" name="Freeform 14"/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91" name="Freeform 15"/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92" name="Freeform 16"/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93" name="Freeform 17"/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94" name="Freeform 18"/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95" name="Freeform 19"/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>
                <a:gd name="T0" fmla="*/ 0 w 318"/>
                <a:gd name="T1" fmla="*/ 158 h 158"/>
                <a:gd name="T2" fmla="*/ 12 w 318"/>
                <a:gd name="T3" fmla="*/ 137 h 158"/>
                <a:gd name="T4" fmla="*/ 162 w 318"/>
                <a:gd name="T5" fmla="*/ 71 h 158"/>
                <a:gd name="T6" fmla="*/ 249 w 318"/>
                <a:gd name="T7" fmla="*/ 20 h 158"/>
                <a:gd name="T8" fmla="*/ 285 w 318"/>
                <a:gd name="T9" fmla="*/ 2 h 158"/>
                <a:gd name="T10" fmla="*/ 309 w 318"/>
                <a:gd name="T11" fmla="*/ 11 h 158"/>
                <a:gd name="T12" fmla="*/ 303 w 318"/>
                <a:gd name="T13" fmla="*/ 47 h 158"/>
                <a:gd name="T14" fmla="*/ 219 w 318"/>
                <a:gd name="T15" fmla="*/ 89 h 158"/>
                <a:gd name="T16" fmla="*/ 108 w 318"/>
                <a:gd name="T17" fmla="*/ 140 h 158"/>
                <a:gd name="T18" fmla="*/ 57 w 318"/>
                <a:gd name="T19" fmla="*/ 152 h 158"/>
                <a:gd name="T20" fmla="*/ 0 w 318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96" name="Freeform 20"/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97" name="Freeform 21"/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98" name="Freeform 22"/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>
                <a:gd name="T0" fmla="*/ 23 w 537"/>
                <a:gd name="T1" fmla="*/ 6 h 120"/>
                <a:gd name="T2" fmla="*/ 188 w 537"/>
                <a:gd name="T3" fmla="*/ 3 h 120"/>
                <a:gd name="T4" fmla="*/ 323 w 537"/>
                <a:gd name="T5" fmla="*/ 27 h 120"/>
                <a:gd name="T6" fmla="*/ 464 w 537"/>
                <a:gd name="T7" fmla="*/ 69 h 120"/>
                <a:gd name="T8" fmla="*/ 521 w 537"/>
                <a:gd name="T9" fmla="*/ 90 h 120"/>
                <a:gd name="T10" fmla="*/ 533 w 537"/>
                <a:gd name="T11" fmla="*/ 105 h 120"/>
                <a:gd name="T12" fmla="*/ 497 w 537"/>
                <a:gd name="T13" fmla="*/ 120 h 120"/>
                <a:gd name="T14" fmla="*/ 452 w 537"/>
                <a:gd name="T15" fmla="*/ 108 h 120"/>
                <a:gd name="T16" fmla="*/ 350 w 537"/>
                <a:gd name="T17" fmla="*/ 72 h 120"/>
                <a:gd name="T18" fmla="*/ 158 w 537"/>
                <a:gd name="T19" fmla="*/ 39 h 120"/>
                <a:gd name="T20" fmla="*/ 50 w 537"/>
                <a:gd name="T21" fmla="*/ 39 h 120"/>
                <a:gd name="T22" fmla="*/ 23 w 537"/>
                <a:gd name="T23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 dirty="0"/>
            </a:p>
          </p:txBody>
        </p:sp>
        <p:sp>
          <p:nvSpPr>
            <p:cNvPr id="24599" name="Freeform 23"/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>
                <a:gd name="T0" fmla="*/ 800 w 800"/>
                <a:gd name="T1" fmla="*/ 24 h 143"/>
                <a:gd name="T2" fmla="*/ 782 w 800"/>
                <a:gd name="T3" fmla="*/ 15 h 143"/>
                <a:gd name="T4" fmla="*/ 659 w 800"/>
                <a:gd name="T5" fmla="*/ 63 h 143"/>
                <a:gd name="T6" fmla="*/ 500 w 800"/>
                <a:gd name="T7" fmla="*/ 84 h 143"/>
                <a:gd name="T8" fmla="*/ 326 w 800"/>
                <a:gd name="T9" fmla="*/ 69 h 143"/>
                <a:gd name="T10" fmla="*/ 98 w 800"/>
                <a:gd name="T11" fmla="*/ 21 h 143"/>
                <a:gd name="T12" fmla="*/ 11 w 800"/>
                <a:gd name="T13" fmla="*/ 6 h 143"/>
                <a:gd name="T14" fmla="*/ 32 w 800"/>
                <a:gd name="T15" fmla="*/ 60 h 143"/>
                <a:gd name="T16" fmla="*/ 155 w 800"/>
                <a:gd name="T17" fmla="*/ 96 h 143"/>
                <a:gd name="T18" fmla="*/ 410 w 800"/>
                <a:gd name="T19" fmla="*/ 138 h 143"/>
                <a:gd name="T20" fmla="*/ 596 w 800"/>
                <a:gd name="T21" fmla="*/ 129 h 143"/>
                <a:gd name="T22" fmla="*/ 737 w 800"/>
                <a:gd name="T23" fmla="*/ 90 h 143"/>
                <a:gd name="T24" fmla="*/ 788 w 800"/>
                <a:gd name="T25" fmla="*/ 69 h 143"/>
                <a:gd name="T26" fmla="*/ 800 w 800"/>
                <a:gd name="T27" fmla="*/ 2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0" name="Freeform 24"/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579" name="Freeform 3"/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r" defTabSz="68578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dirty="0">
                  <a:solidFill>
                    <a:srgbClr val="1D1401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2023</a:t>
              </a:r>
              <a:r>
                <a:rPr lang="zh-CN" altLang="en-US" sz="1800" dirty="0">
                  <a:solidFill>
                    <a:srgbClr val="1D1401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年秋</a:t>
              </a:r>
              <a:r>
                <a:rPr lang="en-US" altLang="zh-CN" sz="1800" dirty="0">
                  <a:solidFill>
                    <a:srgbClr val="1D1401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·</a:t>
              </a:r>
              <a:r>
                <a:rPr lang="zh-CN" altLang="en-US" sz="1800" dirty="0">
                  <a:solidFill>
                    <a:srgbClr val="1D1401"/>
                  </a:solidFill>
                  <a:latin typeface="等线 Light" panose="02010600030101010101" pitchFamily="2" charset="-122"/>
                  <a:ea typeface="等线 Light" panose="02010600030101010101" pitchFamily="2" charset="-122"/>
                </a:rPr>
                <a:t>信安数学</a:t>
              </a:r>
              <a:endParaRPr lang="en-US" altLang="zh-CN" sz="1800" dirty="0">
                <a:solidFill>
                  <a:srgbClr val="1D1401"/>
                </a:solidFill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</p:grpSp>
      <p:grpSp>
        <p:nvGrpSpPr>
          <p:cNvPr id="24601" name="Group 25"/>
          <p:cNvGrpSpPr>
            <a:grpSpLocks/>
          </p:cNvGrpSpPr>
          <p:nvPr/>
        </p:nvGrpSpPr>
        <p:grpSpPr bwMode="auto">
          <a:xfrm>
            <a:off x="0" y="6180138"/>
            <a:ext cx="9169400" cy="138112"/>
            <a:chOff x="0" y="4032"/>
            <a:chExt cx="5776" cy="87"/>
          </a:xfrm>
        </p:grpSpPr>
        <p:sp>
          <p:nvSpPr>
            <p:cNvPr id="24602" name="Freeform 26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3" name="Freeform 27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4604" name="Freeform 28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24605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4606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607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050"/>
            </a:lvl1pPr>
          </a:lstStyle>
          <a:p>
            <a:fld id="{08F7F1AA-92F0-4460-A9C5-93DCD4AA6557}" type="datetime2">
              <a:rPr lang="zh-CN" altLang="en-US" smtClean="0"/>
              <a:t>2024年9月19日 Thursday</a:t>
            </a:fld>
            <a:endParaRPr lang="en-US" altLang="zh-CN"/>
          </a:p>
        </p:txBody>
      </p:sp>
      <p:sp>
        <p:nvSpPr>
          <p:cNvPr id="24608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050"/>
            </a:lvl1pPr>
          </a:lstStyle>
          <a:p>
            <a:r>
              <a:rPr lang="zh-CN" altLang="en-US"/>
              <a:t>第一章  整数的可除性</a:t>
            </a:r>
            <a:endParaRPr lang="en-US" altLang="zh-CN"/>
          </a:p>
        </p:txBody>
      </p:sp>
      <p:sp>
        <p:nvSpPr>
          <p:cNvPr id="24609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2563" y="636746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fld id="{9C02F277-EB80-4F44-8F83-968D4FBD80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85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342892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685783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028675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371566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257168" indent="-257168" algn="l" rtl="0" fontAlgn="base">
        <a:spcBef>
          <a:spcPct val="20000"/>
        </a:spcBef>
        <a:spcAft>
          <a:spcPct val="0"/>
        </a:spcAft>
        <a:buSzPct val="90000"/>
        <a:buBlip>
          <a:blip r:embed="rId15"/>
        </a:buBlip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rtl="0" fontAlgn="base">
        <a:spcBef>
          <a:spcPct val="20000"/>
        </a:spcBef>
        <a:spcAft>
          <a:spcPct val="0"/>
        </a:spcAft>
        <a:buSzPct val="80000"/>
        <a:buBlip>
          <a:blip r:embed="rId16"/>
        </a:buBlip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rtl="0" fontAlgn="base">
        <a:spcBef>
          <a:spcPct val="20000"/>
        </a:spcBef>
        <a:spcAft>
          <a:spcPct val="0"/>
        </a:spcAft>
        <a:buSzPct val="70000"/>
        <a:buBlip>
          <a:blip r:embed="rId19"/>
        </a:buBlip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EE0F-9D7F-42AA-BCBE-8573F8B9DE16}" type="datetime2">
              <a:rPr lang="zh-CN" altLang="en-US" smtClean="0"/>
              <a:t>2024年9月19日 Thursday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第一章  整数的可除性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51520" y="1444619"/>
                <a:ext cx="8749055" cy="4464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*定理</a:t>
                </a:r>
                <a:r>
                  <a:rPr lang="en-US" altLang="zh-CN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1.3.5  </a:t>
                </a:r>
                <a:r>
                  <a:rPr lang="zh-CN" altLang="en-US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CN" b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是正整数，则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b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  <m:r>
                      <a:rPr lang="en-US" altLang="zh-CN" b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  <m:sub>
                        <m:r>
                          <a:rPr lang="en-US" altLang="zh-CN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b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  <m:r>
                      <a:rPr lang="en-US" altLang="zh-CN" b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CN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d>
                    <m:r>
                      <a:rPr lang="en-US" altLang="zh-CN" b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</m:oMath>
                </a14:m>
                <a:r>
                  <a:rPr lang="en-US" altLang="zh-CN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            (2)</a:t>
                </a:r>
              </a:p>
              <a:p>
                <a:pPr algn="just"/>
                <a:r>
                  <a:rPr lang="zh-CN" altLang="en-US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b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𝟐</m:t>
                    </m:r>
                    <m:r>
                      <a:rPr lang="en-US" altLang="zh-CN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,−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</m:t>
                    </m:r>
                    <m:r>
                      <a:rPr lang="en-US" altLang="zh-CN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0,1,2,…,</m:t>
                    </m:r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这里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b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</m:oMath>
                </a14:m>
                <a:r>
                  <a:rPr lang="en-US" altLang="zh-CN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  <m:sub>
                        <m:r>
                          <a:rPr lang="en-US" altLang="zh-CN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归纳定义为</a:t>
                </a:r>
                <a:endParaRPr lang="en-US" altLang="zh-CN" b="1" dirty="0">
                  <a:solidFill>
                    <a:schemeClr val="tx2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/>
                <a:r>
                  <a:rPr lang="en-US" altLang="zh-CN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altLang="zh-CN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=1,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𝟎</m:t>
                            </m:r>
                            <m:r>
                              <a:rPr lang="en-US" altLang="zh-CN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  <m:r>
                                  <a:rPr lang="en-US" altLang="zh-CN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altLang="zh-CN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  <m:r>
                                  <a:rPr lang="en-US" altLang="zh-CN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altLang="zh-CN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r>
                              <a:rPr lang="en-US" altLang="zh-CN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</m:t>
                            </m:r>
                            <m:r>
                              <a:rPr lang="en-US" altLang="zh-CN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r>
                              <a:rPr lang="en-US" altLang="zh-CN" b="1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𝟏</m:t>
                            </m:r>
                            <m:r>
                              <a:rPr lang="en-US" altLang="zh-CN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  <m:r>
                                  <a:rPr lang="en-US" altLang="zh-CN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altLang="zh-CN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  <m:r>
                                  <a:rPr lang="en-US" altLang="zh-CN" b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b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</m:e>
                        </m:eqArr>
                      </m:e>
                    </m:d>
                    <m:r>
                      <a:rPr lang="en-US" altLang="zh-CN" b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𝑗</m:t>
                    </m:r>
                    <m:r>
                      <a:rPr lang="en-US" altLang="zh-CN" b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  <m:r>
                      <a:rPr lang="en-US" altLang="zh-CN" b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</m:t>
                    </m:r>
                    <m:r>
                      <a:rPr lang="en-US" altLang="zh-CN" b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r>
                      <a:rPr lang="en-US" altLang="zh-CN" b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en-US" altLang="zh-CN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        </a:t>
                </a:r>
                <a:r>
                  <a:rPr lang="zh-CN" altLang="en-US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 </a:t>
                </a:r>
                <a:r>
                  <a:rPr lang="en-US" altLang="zh-CN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  (3)</a:t>
                </a:r>
              </a:p>
              <a:p>
                <a:pPr algn="just"/>
                <a:r>
                  <a:rPr lang="zh-CN" altLang="en-US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lang="en-US" altLang="zh-CN" b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是</a:t>
                </a:r>
                <a:r>
                  <a:rPr lang="en-US" altLang="zh-CN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(1)</a:t>
                </a:r>
                <a:r>
                  <a:rPr lang="zh-CN" altLang="en-US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式中的不完全商</a:t>
                </a:r>
                <a:r>
                  <a:rPr lang="en-US" altLang="zh-CN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(2)</a:t>
                </a:r>
                <a:r>
                  <a:rPr lang="zh-CN" altLang="en-US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式称为贝祖等式</a:t>
                </a:r>
                <a:endParaRPr lang="en-US" altLang="zh-CN" b="1" dirty="0">
                  <a:solidFill>
                    <a:schemeClr val="tx2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/>
                <a:r>
                  <a:rPr lang="zh-CN" altLang="en-US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证 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只需证明：对于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,−1,0,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zh-CN" altLang="en-US" dirty="0"/>
                  <a:t>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                                             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  (4)</a:t>
                </a:r>
              </a:p>
              <a:p>
                <a:pPr algn="just"/>
                <a:r>
                  <a:rPr lang="zh-CN" altLang="en-US" dirty="0">
                    <a:latin typeface="Cambria Math" panose="020405030504060302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是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(1)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式中的余数</a:t>
                </a:r>
                <a:r>
                  <a:rPr lang="en-US" altLang="zh-CN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𝒓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−2</m:t>
                        </m:r>
                      </m:sub>
                    </m:sSub>
                    <m:r>
                      <a:rPr lang="en-US" altLang="zh-CN" b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𝒂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𝒓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𝒃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。因为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所以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zh-CN" altLang="en-US" dirty="0">
                    <a:latin typeface="Cambria Math" panose="020405030504060302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作数学归纳法来证明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(4)</a:t>
                </a:r>
              </a:p>
              <a:p>
                <a:pPr algn="just"/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44619"/>
                <a:ext cx="8749055" cy="4464812"/>
              </a:xfrm>
              <a:prstGeom prst="rect">
                <a:avLst/>
              </a:prstGeom>
              <a:blipFill>
                <a:blip r:embed="rId3"/>
                <a:stretch>
                  <a:fillRect l="-17852" t="-32102" r="-1161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E634-1BF5-4EDF-A419-80A6BE019D23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594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"/>
    </mc:Choice>
    <mc:Fallback xmlns="">
      <p:transition spd="slow" advTm="30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13A1-8A28-43AD-A5F9-567A0179DFA7}" type="datetime2">
              <a:rPr lang="zh-CN" altLang="en-US" smtClean="0"/>
              <a:t>2024年9月19日 Thursday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第一章  整数的可除性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39552" y="1052736"/>
                <a:ext cx="8447022" cy="4923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时，有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以及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结论对于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成立。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时，有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=1,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以及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1.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结论对于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成立。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zh-CN" altLang="en-US" dirty="0">
                    <a:latin typeface="Cambria Math" panose="02040503050406030204" pitchFamily="18" charset="0"/>
                  </a:rPr>
                  <a:t>假设结论对于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成立，即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zh-CN" altLang="en-US" dirty="0">
                    <a:latin typeface="Cambria Math" panose="02040503050406030204" pitchFamily="18" charset="0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,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我们有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zh-CN" altLang="en-US" dirty="0">
                    <a:latin typeface="Cambria Math" panose="02040503050406030204" pitchFamily="18" charset="0"/>
                  </a:rPr>
                  <a:t>利用归纳假设，我们得到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2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 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</a:p>
              <a:p>
                <a:pPr algn="just"/>
                <a:r>
                  <a:rPr lang="zh-CN" altLang="en-US" dirty="0">
                    <a:latin typeface="Cambria Math" panose="02040503050406030204" pitchFamily="18" charset="0"/>
                  </a:rPr>
                  <a:t>因此，结论对于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成立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.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根据数学归纳法原理，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(4)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对所有的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成立，这就完成了证明。</a:t>
                </a:r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52736"/>
                <a:ext cx="8447022" cy="4923399"/>
              </a:xfrm>
              <a:prstGeom prst="rect">
                <a:avLst/>
              </a:prstGeom>
              <a:blipFill>
                <a:blip r:embed="rId3"/>
                <a:stretch>
                  <a:fillRect l="-1053" t="-1292" r="-1203" b="-1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E634-1BF5-4EDF-A419-80A6BE019D23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22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"/>
    </mc:Choice>
    <mc:Fallback xmlns="">
      <p:transition spd="slow" advTm="43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D549-8860-456F-B32E-3FD65099EFFC}" type="datetime2">
              <a:rPr lang="zh-CN" altLang="en-US" smtClean="0"/>
              <a:t>2024年9月19日 Thursday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第一章  整数的可除性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39552" y="1052736"/>
                <a:ext cx="8447022" cy="3016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根据定理，我们有如下算法</a:t>
                </a:r>
                <a:r>
                  <a:rPr lang="en-US" altLang="zh-CN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:</a:t>
                </a:r>
              </a:p>
              <a:p>
                <a:pPr algn="just"/>
                <a:r>
                  <a:rPr lang="zh-CN" altLang="en-US" dirty="0">
                    <a:latin typeface="Cambria Math" panose="02040503050406030204" pitchFamily="18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是不全为零的非负整数，我们具体计算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使得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zh-CN" altLang="en-US" dirty="0">
                    <a:latin typeface="Cambria Math" panose="02040503050406030204" pitchFamily="18" charset="0"/>
                  </a:rPr>
                  <a:t>首先，令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altLang="zh-CN" dirty="0">
                    <a:latin typeface="Cambria Math" panose="02040503050406030204" pitchFamily="18" charset="0"/>
                  </a:rPr>
                  <a:t>(1)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则令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.</a:t>
                </a:r>
              </a:p>
              <a:p>
                <a:pPr algn="just"/>
                <a:r>
                  <a: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                  否则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计算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52736"/>
                <a:ext cx="8447022" cy="3016147"/>
              </a:xfrm>
              <a:prstGeom prst="rect">
                <a:avLst/>
              </a:prstGeom>
              <a:blipFill>
                <a:blip r:embed="rId3"/>
                <a:stretch>
                  <a:fillRect l="-1053" t="-2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E634-1BF5-4EDF-A419-80A6BE019D23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64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6"/>
    </mc:Choice>
    <mc:Fallback xmlns="">
      <p:transition spd="slow" advTm="49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3D549-8860-456F-B32E-3FD65099EFFC}" type="datetime2">
              <a:rPr lang="zh-CN" altLang="en-US" smtClean="0"/>
              <a:t>2024年9月19日 Thursday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第一章  整数的可除性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67544" y="1811442"/>
                <a:ext cx="8447022" cy="3235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dirty="0">
                    <a:latin typeface="Cambria Math" panose="02040503050406030204" pitchFamily="18" charset="0"/>
                  </a:rPr>
                  <a:t>(2)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则令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.</a:t>
                </a:r>
              </a:p>
              <a:p>
                <a:pPr algn="just"/>
                <a:r>
                  <a: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                否则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以及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altLang="zh-CN" dirty="0">
                    <a:latin typeface="Cambria Math" panose="02040503050406030204" pitchFamily="18" charset="0"/>
                  </a:rPr>
                  <a:t>(3)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则令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.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否则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以及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⋯⋯⋯⋯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811442"/>
                <a:ext cx="8447022" cy="3235116"/>
              </a:xfrm>
              <a:prstGeom prst="rect">
                <a:avLst/>
              </a:prstGeom>
              <a:blipFill>
                <a:blip r:embed="rId3"/>
                <a:stretch>
                  <a:fillRect l="-1053" t="-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E634-1BF5-4EDF-A419-80A6BE019D23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087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6"/>
    </mc:Choice>
    <mc:Fallback xmlns="">
      <p:transition spd="slow" advTm="49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5125-3EAB-4C39-8F85-F20105CDB440}" type="datetime2">
              <a:rPr lang="zh-CN" altLang="en-US" smtClean="0"/>
              <a:t>2024年9月19日 Thursday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第一章  整数的可除性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53553" y="1444619"/>
                <a:ext cx="8447022" cy="4339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dirty="0">
                    <a:latin typeface="Cambria Math" panose="02040503050406030204" pitchFamily="18" charset="0"/>
                  </a:rPr>
                  <a:t>(j+1)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≥3)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则令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否则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计算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zh-CN" altLang="en-US" dirty="0">
                    <a:latin typeface="Cambria Math" panose="02040503050406030204" pitchFamily="18" charset="0"/>
                  </a:rPr>
                  <a:t>以及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zh-CN" altLang="en-US" dirty="0">
                    <a:latin typeface="Cambria Math" panose="02040503050406030204" pitchFamily="18" charset="0"/>
                  </a:rPr>
                  <a:t>最后一定有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.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这时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令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zh-CN" altLang="en-US" dirty="0">
                    <a:latin typeface="Cambria Math" panose="02040503050406030204" pitchFamily="18" charset="0"/>
                  </a:rPr>
                  <a:t>总之，我们可以找到整数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，使得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53" y="1444619"/>
                <a:ext cx="8447022" cy="4339458"/>
              </a:xfrm>
              <a:prstGeom prst="rect">
                <a:avLst/>
              </a:prstGeom>
              <a:blipFill>
                <a:blip r:embed="rId3"/>
                <a:stretch>
                  <a:fillRect l="-1053" t="-1462" b="-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E634-1BF5-4EDF-A419-80A6BE019D23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51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7"/>
    </mc:Choice>
    <mc:Fallback xmlns="">
      <p:transition spd="slow" advTm="44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E7FF-C72F-48E3-BB89-E759278D38D4}" type="datetime2">
              <a:rPr lang="zh-CN" altLang="en-US" smtClean="0"/>
              <a:t>2024年9月19日 Thursday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第一章  整数的可除性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53553" y="1444619"/>
            <a:ext cx="8447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latin typeface="Cambria Math" panose="02040503050406030204" pitchFamily="18" charset="0"/>
              </a:rPr>
              <a:t>上述过程可以列成如下表格：</a:t>
            </a:r>
            <a:endParaRPr lang="en-US" altLang="zh-CN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/>
            </p:nvGraphicFramePr>
            <p:xfrm>
              <a:off x="741509" y="2204864"/>
              <a:ext cx="4118525" cy="333756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237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37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37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237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2370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2858141"/>
                  </p:ext>
                </p:extLst>
              </p:nvPr>
            </p:nvGraphicFramePr>
            <p:xfrm>
              <a:off x="741509" y="2204864"/>
              <a:ext cx="4118525" cy="335851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237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37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37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237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2370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917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41" t="-1563" r="-404444" b="-77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563" r="-301471" b="-77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481" t="-1563" r="-203704" b="-77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9265" t="-1563" r="-102206" b="-77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2222" t="-1563" r="-2963" b="-770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41" t="-106557" r="-404444" b="-7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6557" r="-301471" b="-7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481" t="-106557" r="-203704" b="-7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2222" t="-106557" r="-2963" b="-7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41" t="-206557" r="-404444" b="-6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06557" r="-301471" b="-6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481" t="-206557" r="-203704" b="-6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2222" t="-206557" r="-2963" b="-6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41" t="-306557" r="-404444" b="-5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6557" r="-301471" b="-5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481" t="-306557" r="-203704" b="-5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9265" t="-306557" r="-102206" b="-5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2222" t="-306557" r="-2963" b="-5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41" t="-406557" r="-404444" b="-4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406557" r="-301471" b="-4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481" t="-406557" r="-203704" b="-4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9265" t="-406557" r="-102206" b="-4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2222" t="-406557" r="-2963" b="-4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41" t="-506557" r="-404444" b="-3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506557" r="-301471" b="-3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481" t="-506557" r="-203704" b="-3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9265" t="-506557" r="-102206" b="-3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2222" t="-506557" r="-2963" b="-3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41" t="-606557" r="-404444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606557" r="-301471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481" t="-606557" r="-203704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9265" t="-606557" r="-102206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2222" t="-606557" r="-2963" b="-2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41" t="-706557" r="-404444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706557" r="-301471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481" t="-706557" r="-203704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9265" t="-706557" r="-102206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2222" t="-706557" r="-2963" b="-1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41" t="-806557" r="-404444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806557" r="-30147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481" t="-806557" r="-203704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99265" t="-806557" r="-102206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402222" t="-806557" r="-2963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004047" y="2564904"/>
                <a:ext cx="4139953" cy="1924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其中，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7" y="2564904"/>
                <a:ext cx="4139953" cy="1924373"/>
              </a:xfrm>
              <a:prstGeom prst="rect">
                <a:avLst/>
              </a:prstGeom>
              <a:blipFill>
                <a:blip r:embed="rId4"/>
                <a:stretch>
                  <a:fillRect l="-23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E634-1BF5-4EDF-A419-80A6BE019D23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532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"/>
    </mc:Choice>
    <mc:Fallback xmlns="">
      <p:transition spd="slow" advTm="61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1ABB3-0A25-48F5-AD4D-83434627B768}" type="datetime2">
              <a:rPr lang="zh-CN" altLang="en-US" smtClean="0"/>
              <a:t>2024年9月19日 Thursday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第一章  整数的可除性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34128" y="1196752"/>
                <a:ext cx="8447022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例</a:t>
                </a:r>
                <a:r>
                  <a:rPr lang="en-US" altLang="zh-CN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1.3.18 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=1859,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=1573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.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计算整数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，使得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zh-CN" altLang="en-US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解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 根据表格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(5)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及公式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(6),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我们有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zh-CN" altLang="en-US" dirty="0">
                    <a:latin typeface="Cambria Math" panose="02040503050406030204" pitchFamily="18" charset="0"/>
                  </a:rPr>
                  <a:t>因此，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，使得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1859+6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1573=143.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28" y="1196752"/>
                <a:ext cx="8447022" cy="4893647"/>
              </a:xfrm>
              <a:prstGeom prst="rect">
                <a:avLst/>
              </a:prstGeom>
              <a:blipFill>
                <a:blip r:embed="rId3"/>
                <a:stretch>
                  <a:fillRect l="-1082" t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/>
            </p:nvGraphicFramePr>
            <p:xfrm>
              <a:off x="1880638" y="2780928"/>
              <a:ext cx="4118525" cy="22250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237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37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37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237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2370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j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1859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1573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86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43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435130"/>
                  </p:ext>
                </p:extLst>
              </p:nvPr>
            </p:nvGraphicFramePr>
            <p:xfrm>
              <a:off x="1880638" y="2780928"/>
              <a:ext cx="4118525" cy="224599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237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37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37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237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2370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917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j</a:t>
                          </a:r>
                          <a:endParaRPr lang="en-US" altLang="zh-CN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7813" r="-301471" b="-479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7813" r="-203704" b="-479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9265" t="-7813" r="-102206" b="-479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2222" t="-7813" r="-2963" b="-479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41" t="-113115" r="-40444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13115" r="-30147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13115" r="-203704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2222" t="-113115" r="-2963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41" t="-213115" r="-40444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13115" r="-30147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13115" r="-20370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2222" t="-213115" r="-2963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41" t="-313115" r="-40444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13115" r="-30147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13115" r="-20370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9265" t="-313115" r="-10220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2222" t="-313115" r="-2963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41" t="-413115" r="-40444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13115" r="-30147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13115" r="-20370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9265" t="-413115" r="-10220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2222" t="-413115" r="-2963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2222" t="-513115" r="-296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E634-1BF5-4EDF-A419-80A6BE019D23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35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"/>
    </mc:Choice>
    <mc:Fallback xmlns="">
      <p:transition spd="slow" advTm="22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F2A5-C9EE-46B9-A28C-00B4F6532DF4}" type="datetime2">
              <a:rPr lang="zh-CN" altLang="en-US" smtClean="0"/>
              <a:t>2024年9月19日 Thursday</a:t>
            </a:fld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第一章  整数的可除性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79512" y="1484784"/>
                <a:ext cx="432048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例</a:t>
                </a:r>
                <a:r>
                  <a:rPr lang="en-US" altLang="zh-CN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1.3.19 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=737,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=635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.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计算整数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，使得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zh-CN" altLang="en-US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解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  根据表格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(5)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及公式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(6),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我们有 右边表格。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zh-CN" altLang="en-US" dirty="0">
                    <a:latin typeface="Cambria Math" panose="02040503050406030204" pitchFamily="18" charset="0"/>
                  </a:rPr>
                  <a:t>因此，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193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=−224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，使得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193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737+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−224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635=1.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484784"/>
                <a:ext cx="4320480" cy="3416320"/>
              </a:xfrm>
              <a:prstGeom prst="rect">
                <a:avLst/>
              </a:prstGeom>
              <a:blipFill>
                <a:blip r:embed="rId3"/>
                <a:stretch>
                  <a:fillRect l="-2116" t="-1964" r="-2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/>
            </p:nvGraphicFramePr>
            <p:xfrm>
              <a:off x="4788024" y="1741048"/>
              <a:ext cx="4118525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237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37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37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237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2370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737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635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9048649"/>
                  </p:ext>
                </p:extLst>
              </p:nvPr>
            </p:nvGraphicFramePr>
            <p:xfrm>
              <a:off x="4788024" y="1741048"/>
              <a:ext cx="4118525" cy="187515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237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37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37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237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2370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917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41" t="-1538" r="-404444" b="-37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538" r="-301471" b="-37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538" r="-203704" b="-37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9265" t="-1538" r="-102206" b="-37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2222" t="-1538" r="-2963" b="-37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41" t="-108197" r="-40444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8197" r="-30147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8197" r="-20370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2222" t="-108197" r="-2963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41" t="-208197" r="-40444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8197" r="-30147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8197" r="-20370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2222" t="-208197" r="-2963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41" t="-308197" r="-40444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8197" r="-30147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8197" r="-20370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9265" t="-308197" r="-10220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2222" t="-308197" r="-2963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41" t="-408197" r="-40444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8197" r="-30147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8197" r="-20370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99265" t="-408197" r="-10220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2222" t="-408197" r="-296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/>
            </p:nvGraphicFramePr>
            <p:xfrm>
              <a:off x="4788024" y="3642077"/>
              <a:ext cx="4118525" cy="18542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237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37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37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237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2370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−29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−56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65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zh-CN" dirty="0"/>
                            <a:t>93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−224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4163329"/>
                  </p:ext>
                </p:extLst>
              </p:nvPr>
            </p:nvGraphicFramePr>
            <p:xfrm>
              <a:off x="4788024" y="3642077"/>
              <a:ext cx="4118525" cy="187515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237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37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37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237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2370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917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741" t="-1538" r="-404444" b="-37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538" r="-301471" b="-37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1481" t="-1538" r="-203704" b="-37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99265" t="-1538" r="-102206" b="-37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2222" t="-1538" r="-2963" b="-37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741" t="-108197" r="-40444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08197" r="-30147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1481" t="-108197" r="-203704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99265" t="-108197" r="-10220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2222" t="-108197" r="-2963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741" t="-208197" r="-40444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08197" r="-30147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1481" t="-208197" r="-20370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99265" t="-208197" r="-10220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2222" t="-208197" r="-2963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741" t="-308197" r="-40444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08197" r="-30147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1481" t="-308197" r="-20370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99265" t="-308197" r="-10220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2222" t="-308197" r="-2963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02222" t="-408197" r="-296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E634-1BF5-4EDF-A419-80A6BE019D23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685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"/>
    </mc:Choice>
    <mc:Fallback xmlns="">
      <p:transition spd="slow" advTm="175"/>
    </mc:Fallback>
  </mc:AlternateContent>
</p:sld>
</file>

<file path=ppt/theme/theme1.xml><?xml version="1.0" encoding="utf-8"?>
<a:theme xmlns:a="http://schemas.openxmlformats.org/drawingml/2006/main" name="Sumi Painting">
  <a:themeElements>
    <a:clrScheme name="Sumi Painting 1">
      <a:dk1>
        <a:srgbClr val="545472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9595FF"/>
      </a:hlink>
      <a:folHlink>
        <a:srgbClr val="8888AE"/>
      </a:folHlink>
    </a:clrScheme>
    <a:fontScheme name="Sumi Painting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umi Painting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</TotalTime>
  <Words>944</Words>
  <Application>Microsoft Macintosh PowerPoint</Application>
  <PresentationFormat>全屏显示(4:3)</PresentationFormat>
  <Paragraphs>207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Tahoma</vt:lpstr>
      <vt:lpstr>Sumi Painting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Guosheng Xu</dc:creator>
  <cp:lastModifiedBy>Guosheng Xu</cp:lastModifiedBy>
  <cp:revision>2</cp:revision>
  <dcterms:created xsi:type="dcterms:W3CDTF">2024-09-19T04:36:45Z</dcterms:created>
  <dcterms:modified xsi:type="dcterms:W3CDTF">2024-09-19T04:38:51Z</dcterms:modified>
</cp:coreProperties>
</file>