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Lst>
  <p:notesMasterIdLst>
    <p:notesMasterId r:id="rId58"/>
  </p:notesMasterIdLst>
  <p:handoutMasterIdLst>
    <p:handoutMasterId r:id="rId59"/>
  </p:handoutMasterIdLst>
  <p:sldIdLst>
    <p:sldId id="603" r:id="rId2"/>
    <p:sldId id="604" r:id="rId3"/>
    <p:sldId id="520" r:id="rId4"/>
    <p:sldId id="521" r:id="rId5"/>
    <p:sldId id="522" r:id="rId6"/>
    <p:sldId id="526" r:id="rId7"/>
    <p:sldId id="527" r:id="rId8"/>
    <p:sldId id="528" r:id="rId9"/>
    <p:sldId id="529" r:id="rId10"/>
    <p:sldId id="530" r:id="rId11"/>
    <p:sldId id="531" r:id="rId12"/>
    <p:sldId id="536" r:id="rId13"/>
    <p:sldId id="532" r:id="rId14"/>
    <p:sldId id="535" r:id="rId15"/>
    <p:sldId id="537" r:id="rId16"/>
    <p:sldId id="538" r:id="rId17"/>
    <p:sldId id="605" r:id="rId18"/>
    <p:sldId id="539" r:id="rId19"/>
    <p:sldId id="540" r:id="rId20"/>
    <p:sldId id="541" r:id="rId21"/>
    <p:sldId id="542" r:id="rId22"/>
    <p:sldId id="543" r:id="rId23"/>
    <p:sldId id="544" r:id="rId24"/>
    <p:sldId id="548" r:id="rId25"/>
    <p:sldId id="545" r:id="rId26"/>
    <p:sldId id="546" r:id="rId27"/>
    <p:sldId id="547" r:id="rId28"/>
    <p:sldId id="549" r:id="rId29"/>
    <p:sldId id="550" r:id="rId30"/>
    <p:sldId id="551" r:id="rId31"/>
    <p:sldId id="552" r:id="rId32"/>
    <p:sldId id="553" r:id="rId33"/>
    <p:sldId id="606" r:id="rId34"/>
    <p:sldId id="607" r:id="rId35"/>
    <p:sldId id="557" r:id="rId36"/>
    <p:sldId id="559" r:id="rId37"/>
    <p:sldId id="558" r:id="rId38"/>
    <p:sldId id="560" r:id="rId39"/>
    <p:sldId id="561" r:id="rId40"/>
    <p:sldId id="562" r:id="rId41"/>
    <p:sldId id="563" r:id="rId42"/>
    <p:sldId id="565" r:id="rId43"/>
    <p:sldId id="566" r:id="rId44"/>
    <p:sldId id="567" r:id="rId45"/>
    <p:sldId id="608" r:id="rId46"/>
    <p:sldId id="568" r:id="rId47"/>
    <p:sldId id="569" r:id="rId48"/>
    <p:sldId id="570" r:id="rId49"/>
    <p:sldId id="609" r:id="rId50"/>
    <p:sldId id="610" r:id="rId51"/>
    <p:sldId id="611" r:id="rId52"/>
    <p:sldId id="612" r:id="rId53"/>
    <p:sldId id="613" r:id="rId54"/>
    <p:sldId id="614" r:id="rId55"/>
    <p:sldId id="615" r:id="rId56"/>
    <p:sldId id="275" r:id="rId57"/>
  </p:sldIdLst>
  <p:sldSz cx="9144000" cy="6858000" type="screen4x3"/>
  <p:notesSz cx="6669088" cy="9928225"/>
  <p:defaultTex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1184">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B14C"/>
    <a:srgbClr val="63BC26"/>
    <a:srgbClr val="A21E89"/>
    <a:srgbClr val="19A7DD"/>
    <a:srgbClr val="15CD9D"/>
    <a:srgbClr val="FFCC99"/>
    <a:srgbClr val="D1D1D1"/>
    <a:srgbClr val="009FE1"/>
    <a:srgbClr val="10CF9B"/>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3"/>
    <p:restoredTop sz="81081" autoAdjust="0"/>
  </p:normalViewPr>
  <p:slideViewPr>
    <p:cSldViewPr showGuides="1">
      <p:cViewPr varScale="1">
        <p:scale>
          <a:sx n="92" d="100"/>
          <a:sy n="92" d="100"/>
        </p:scale>
        <p:origin x="2344" y="184"/>
      </p:cViewPr>
      <p:guideLst>
        <p:guide orient="horz" pos="1184"/>
        <p:guide pos="2880"/>
      </p:guideLst>
    </p:cSldViewPr>
  </p:slideViewPr>
  <p:outlineViewPr>
    <p:cViewPr>
      <p:scale>
        <a:sx n="33" d="100"/>
        <a:sy n="33" d="100"/>
      </p:scale>
      <p:origin x="0" y="0"/>
    </p:cViewPr>
  </p:outlineViewPr>
  <p:notesTextViewPr>
    <p:cViewPr>
      <p:scale>
        <a:sx n="150" d="100"/>
        <a:sy n="150" d="100"/>
      </p:scale>
      <p:origin x="0" y="0"/>
    </p:cViewPr>
  </p:notesTextViewPr>
  <p:sorterViewPr showFormatting="0">
    <p:cViewPr>
      <p:scale>
        <a:sx n="66" d="100"/>
        <a:sy n="66" d="100"/>
      </p:scale>
      <p:origin x="0" y="0"/>
    </p:cViewPr>
  </p:sorterViewPr>
  <p:notesViewPr>
    <p:cSldViewPr>
      <p:cViewPr varScale="1">
        <p:scale>
          <a:sx n="89" d="100"/>
          <a:sy n="89" d="100"/>
        </p:scale>
        <p:origin x="41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8925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200" u="none" strike="noStrike" kern="1200" cap="none" spc="0" normalizeH="0" baseline="0" noProof="0" dirty="0">
                <a:ln>
                  <a:noFill/>
                </a:ln>
                <a:solidFill>
                  <a:schemeClr val="tx1"/>
                </a:solidFill>
                <a:effectLst/>
                <a:uLnTx/>
                <a:uFillTx/>
                <a:latin typeface="Times New Roman" panose="02020603050405020304" pitchFamily="18" charset="0"/>
                <a:ea typeface="SimHei" panose="02010609060101010101" pitchFamily="49" charset="-122"/>
                <a:cs typeface="+mn-cs"/>
              </a:rPr>
              <a:t>报奖汇报</a:t>
            </a:r>
            <a:endParaRPr kumimoji="1" lang="en-US" altLang="zh-CN" sz="1200" u="none" strike="noStrike" kern="1200" cap="none" spc="0" normalizeH="0" baseline="0" noProof="0" dirty="0">
              <a:ln>
                <a:noFill/>
              </a:ln>
              <a:solidFill>
                <a:schemeClr val="tx1"/>
              </a:solidFill>
              <a:effectLst/>
              <a:uLnTx/>
              <a:uFillTx/>
              <a:latin typeface="Times New Roman" panose="02020603050405020304" pitchFamily="18" charset="0"/>
              <a:ea typeface="SimHei" panose="02010609060101010101" pitchFamily="49" charset="-122"/>
              <a:cs typeface="+mn-cs"/>
            </a:endParaRPr>
          </a:p>
        </p:txBody>
      </p:sp>
      <p:sp>
        <p:nvSpPr>
          <p:cNvPr id="6147" name="Rectangle 3"/>
          <p:cNvSpPr>
            <a:spLocks noGrp="1" noChangeArrowheads="1"/>
          </p:cNvSpPr>
          <p:nvPr>
            <p:ph type="dt" sz="quarter" idx="1"/>
          </p:nvPr>
        </p:nvSpPr>
        <p:spPr bwMode="auto">
          <a:xfrm>
            <a:off x="3779838" y="0"/>
            <a:ext cx="288925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u="none" strike="noStrike" kern="1200" cap="none" spc="0" normalizeH="0" baseline="0" noProof="0" dirty="0">
              <a:ln>
                <a:noFill/>
              </a:ln>
              <a:solidFill>
                <a:schemeClr val="tx1"/>
              </a:solidFill>
              <a:effectLst/>
              <a:uLnTx/>
              <a:uFillTx/>
              <a:latin typeface="Times New Roman" panose="02020603050405020304" pitchFamily="18" charset="0"/>
              <a:ea typeface="SimHei" panose="02010609060101010101" pitchFamily="49" charset="-122"/>
              <a:cs typeface="+mn-cs"/>
            </a:endParaRPr>
          </a:p>
        </p:txBody>
      </p:sp>
      <p:sp>
        <p:nvSpPr>
          <p:cNvPr id="6148" name="Rectangle 4"/>
          <p:cNvSpPr>
            <a:spLocks noGrp="1" noChangeArrowheads="1"/>
          </p:cNvSpPr>
          <p:nvPr>
            <p:ph type="ftr" sz="quarter" idx="2"/>
          </p:nvPr>
        </p:nvSpPr>
        <p:spPr bwMode="auto">
          <a:xfrm>
            <a:off x="0" y="9431338"/>
            <a:ext cx="2889250"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u="none" strike="noStrike" kern="1200" cap="none" spc="0" normalizeH="0" baseline="0" noProof="0" dirty="0" err="1">
                <a:ln>
                  <a:noFill/>
                </a:ln>
                <a:solidFill>
                  <a:schemeClr val="tx1"/>
                </a:solidFill>
                <a:effectLst/>
                <a:uLnTx/>
                <a:uFillTx/>
                <a:latin typeface="Times New Roman" panose="02020603050405020304" pitchFamily="18" charset="0"/>
                <a:ea typeface="SimHei" panose="02010609060101010101" pitchFamily="49" charset="-122"/>
                <a:cs typeface="+mn-cs"/>
              </a:rPr>
              <a:t>北京邮电大学</a:t>
            </a:r>
            <a:endParaRPr kumimoji="1" lang="en-US" altLang="zh-CN" sz="1200" u="none" strike="noStrike" kern="1200" cap="none" spc="0" normalizeH="0" baseline="0" noProof="0" dirty="0">
              <a:ln>
                <a:noFill/>
              </a:ln>
              <a:solidFill>
                <a:schemeClr val="tx1"/>
              </a:solidFill>
              <a:effectLst/>
              <a:uLnTx/>
              <a:uFillTx/>
              <a:latin typeface="Times New Roman" panose="02020603050405020304" pitchFamily="18" charset="0"/>
              <a:ea typeface="SimHei" panose="02010609060101010101" pitchFamily="49" charset="-122"/>
              <a:cs typeface="+mn-cs"/>
            </a:endParaRPr>
          </a:p>
        </p:txBody>
      </p:sp>
      <p:sp>
        <p:nvSpPr>
          <p:cNvPr id="6149" name="Rectangle 5"/>
          <p:cNvSpPr>
            <a:spLocks noGrp="1" noChangeArrowheads="1"/>
          </p:cNvSpPr>
          <p:nvPr>
            <p:ph type="sldNum" sz="quarter" idx="3"/>
          </p:nvPr>
        </p:nvSpPr>
        <p:spPr bwMode="auto">
          <a:xfrm>
            <a:off x="3779838" y="9431338"/>
            <a:ext cx="2889250" cy="496888"/>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ea typeface="SimHei" panose="02010609060101010101" pitchFamily="49" charset="-122"/>
              </a:rPr>
              <a:t>‹#›</a:t>
            </a:fld>
            <a:endParaRPr lang="en-US" altLang="zh-CN" sz="1200" dirty="0">
              <a:latin typeface="Times New Roman" panose="02020603050405020304" pitchFamily="18" charset="0"/>
              <a:ea typeface="SimHei" panose="02010609060101010101" pitchFamily="49" charset="-122"/>
            </a:endParaRPr>
          </a:p>
        </p:txBody>
      </p:sp>
    </p:spTree>
    <p:extLst>
      <p:ext uri="{BB962C8B-B14F-4D97-AF65-F5344CB8AC3E}">
        <p14:creationId xmlns:p14="http://schemas.microsoft.com/office/powerpoint/2010/main" val="3657793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i="0">
                <a:latin typeface="Times New Roman" panose="02020603050405020304" pitchFamily="18" charset="0"/>
                <a:ea typeface="SimHei" panose="02010609060101010101" pitchFamily="49" charset="-122"/>
              </a:defRPr>
            </a:lvl1pPr>
          </a:lstStyle>
          <a:p>
            <a:pPr>
              <a:defRPr/>
            </a:pPr>
            <a:r>
              <a:rPr kumimoji="1" lang="en-US" altLang="zh-CN" dirty="0"/>
              <a:t>《</a:t>
            </a:r>
            <a:r>
              <a:rPr kumimoji="1" lang="en-US" altLang="zh-CN" dirty="0" err="1"/>
              <a:t>多媒体技术原理及应用</a:t>
            </a:r>
            <a:r>
              <a:rPr kumimoji="1" lang="en-US" altLang="zh-CN" dirty="0"/>
              <a:t>》（</a:t>
            </a:r>
            <a:r>
              <a:rPr kumimoji="1" lang="en-US" altLang="zh-CN" dirty="0" err="1"/>
              <a:t>教材</a:t>
            </a:r>
            <a:r>
              <a:rPr kumimoji="1" lang="en-US" altLang="zh-CN" dirty="0"/>
              <a:t>）</a:t>
            </a:r>
          </a:p>
        </p:txBody>
      </p:sp>
      <p:sp>
        <p:nvSpPr>
          <p:cNvPr id="4099" name="Rectangle 3"/>
          <p:cNvSpPr>
            <a:spLocks noGrp="1" noChangeArrowheads="1"/>
          </p:cNvSpPr>
          <p:nvPr>
            <p:ph type="dt" idx="1"/>
          </p:nvPr>
        </p:nvSpPr>
        <p:spPr bwMode="auto">
          <a:xfrm>
            <a:off x="3779838" y="0"/>
            <a:ext cx="288925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i="0">
                <a:latin typeface="Times New Roman" panose="02020603050405020304" pitchFamily="18" charset="0"/>
                <a:ea typeface="SimHei" panose="02010609060101010101" pitchFamily="49" charset="-122"/>
              </a:defRPr>
            </a:lvl1pPr>
          </a:lstStyle>
          <a:p>
            <a:pPr>
              <a:defRPr/>
            </a:pPr>
            <a:endParaRPr kumimoji="1" lang="en-US" altLang="zh-CN" dirty="0"/>
          </a:p>
        </p:txBody>
      </p:sp>
      <p:sp>
        <p:nvSpPr>
          <p:cNvPr id="25604" name="Rectangle 4"/>
          <p:cNvSpPr>
            <a:spLocks noGrp="1" noRot="1" noChangeAspect="1" noTextEdit="1"/>
          </p:cNvSpPr>
          <p:nvPr>
            <p:ph type="sldImg" idx="2"/>
          </p:nvPr>
        </p:nvSpPr>
        <p:spPr>
          <a:xfrm>
            <a:off x="854075" y="744538"/>
            <a:ext cx="4960938" cy="3722687"/>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889000" y="4716463"/>
            <a:ext cx="4891088" cy="4467225"/>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9431338"/>
            <a:ext cx="2889250"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i="0">
                <a:latin typeface="Times New Roman" panose="02020603050405020304" pitchFamily="18" charset="0"/>
                <a:ea typeface="SimHei" panose="02010609060101010101" pitchFamily="49" charset="-122"/>
              </a:defRPr>
            </a:lvl1pPr>
          </a:lstStyle>
          <a:p>
            <a:pPr>
              <a:defRPr/>
            </a:pPr>
            <a:r>
              <a:rPr kumimoji="1" lang="en-US" altLang="zh-CN" dirty="0" err="1"/>
              <a:t>北京邮电大学</a:t>
            </a:r>
            <a:endParaRPr kumimoji="1" lang="en-US" altLang="zh-CN" dirty="0"/>
          </a:p>
        </p:txBody>
      </p:sp>
      <p:sp>
        <p:nvSpPr>
          <p:cNvPr id="4103" name="Rectangle 7"/>
          <p:cNvSpPr>
            <a:spLocks noGrp="1" noChangeArrowheads="1"/>
          </p:cNvSpPr>
          <p:nvPr>
            <p:ph type="sldNum" sz="quarter" idx="5"/>
          </p:nvPr>
        </p:nvSpPr>
        <p:spPr bwMode="auto">
          <a:xfrm>
            <a:off x="3779838" y="9431338"/>
            <a:ext cx="2889250" cy="496888"/>
          </a:xfrm>
          <a:prstGeom prst="rect">
            <a:avLst/>
          </a:prstGeom>
          <a:noFill/>
          <a:ln w="9525">
            <a:noFill/>
            <a:miter lim="800000"/>
          </a:ln>
          <a:effectLst/>
        </p:spPr>
        <p:txBody>
          <a:bodyPr vert="horz" wrap="square" lIns="91440" tIns="45720" rIns="91440" bIns="45720" numCol="1" anchor="b" anchorCtr="0" compatLnSpc="1"/>
          <a:lstStyle>
            <a:lvl1pPr>
              <a:defRPr b="0" i="0">
                <a:ea typeface="SimHei" panose="02010609060101010101" pitchFamily="49" charset="-122"/>
              </a:defRPr>
            </a:lvl1pPr>
          </a:lstStyle>
          <a:p>
            <a:pPr algn="r" eaLnBrk="1" hangingPunct="1"/>
            <a:fld id="{9A0DB2DC-4C9A-4742-B13C-FB6460FD3503}" type="slidenum">
              <a:rPr lang="en-US" altLang="zh-CN" sz="1200" smtClean="0">
                <a:latin typeface="Times New Roman" panose="02020603050405020304" pitchFamily="18" charset="0"/>
              </a:rPr>
              <a:pPr algn="r" eaLnBrk="1" hangingPunct="1"/>
              <a:t>‹#›</a:t>
            </a:fld>
            <a:endParaRPr lang="en-US" altLang="zh-CN" sz="1200" dirty="0">
              <a:latin typeface="Times New Roman" panose="02020603050405020304" pitchFamily="18" charset="0"/>
            </a:endParaRPr>
          </a:p>
        </p:txBody>
      </p:sp>
    </p:spTree>
    <p:extLst>
      <p:ext uri="{BB962C8B-B14F-4D97-AF65-F5344CB8AC3E}">
        <p14:creationId xmlns:p14="http://schemas.microsoft.com/office/powerpoint/2010/main" val="37180447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1pPr>
    <a:lvl2pPr marL="457200"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2pPr>
    <a:lvl3pPr marL="914400"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3pPr>
    <a:lvl4pPr marL="1371600"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4pPr>
    <a:lvl5pPr marL="1828800"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p:spPr>
        <p:txBody>
          <a:bodyPr/>
          <a:lstStyle/>
          <a:p>
            <a:r>
              <a:rPr lang="zh-CN" altLang="en-US"/>
              <a:t>以按钮为例讲一下三要素之间的复杂关系</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a:noFill/>
          <a:ln/>
        </p:spPr>
        <p:txBody>
          <a:bodyPr/>
          <a:lstStyle/>
          <a:p>
            <a:r>
              <a:rPr lang="en-US" altLang="zh-CN"/>
              <a:t>NB</a:t>
            </a:r>
            <a:r>
              <a:rPr lang="zh-CN" altLang="en-US"/>
              <a:t>演示</a:t>
            </a:r>
            <a:r>
              <a:rPr lang="en-US" altLang="zh-CN"/>
              <a:t>Calculator</a:t>
            </a:r>
            <a:r>
              <a:rPr lang="zh-CN" altLang="en-US"/>
              <a:t>工程</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noFill/>
          <a:ln/>
        </p:spPr>
        <p:txBody>
          <a:bodyPr/>
          <a:lstStyle/>
          <a:p>
            <a:r>
              <a:rPr lang="en-US" altLang="zh-CN" dirty="0"/>
              <a:t>NB</a:t>
            </a:r>
            <a:r>
              <a:rPr lang="zh-CN" altLang="en-US" dirty="0"/>
              <a:t>演示</a:t>
            </a:r>
            <a:r>
              <a:rPr lang="en-US" altLang="zh-CN" dirty="0" err="1"/>
              <a:t>MenuTest</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p:spPr>
        <p:txBody>
          <a:bodyPr/>
          <a:lstStyle/>
          <a:p>
            <a:r>
              <a:rPr lang="zh-CN" altLang="en-US"/>
              <a:t>以文本域计一下模型与视图的区别</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2050" name="Rectangle 6"/>
          <p:cNvSpPr/>
          <p:nvPr userDrawn="1"/>
        </p:nvSpPr>
        <p:spPr>
          <a:xfrm>
            <a:off x="8329674" y="6453188"/>
            <a:ext cx="814326" cy="243656"/>
          </a:xfrm>
          <a:prstGeom prst="rect">
            <a:avLst/>
          </a:prstGeom>
          <a:noFill/>
          <a:ln w="9525">
            <a:noFill/>
          </a:ln>
        </p:spPr>
        <p:txBody>
          <a:bodyPr wrap="none" lIns="90488" tIns="44450" rIns="90488" bIns="44450">
            <a:spAutoFit/>
          </a:bodyPr>
          <a:lstStyle/>
          <a:p>
            <a:pPr lvl="0" algn="r"/>
            <a:r>
              <a:rPr lang="zh-CN" altLang="en-US" sz="1000" b="0" i="0" dirty="0">
                <a:solidFill>
                  <a:schemeClr val="tx2"/>
                </a:solidFill>
                <a:latin typeface="FuturaA Md BT"/>
                <a:ea typeface="SimHei" panose="02010609060101010101" pitchFamily="49" charset="-122"/>
              </a:rPr>
              <a:t>   </a:t>
            </a:r>
            <a:r>
              <a:rPr lang="en-US" altLang="zh-CN" sz="1000" b="0" i="0" dirty="0">
                <a:solidFill>
                  <a:schemeClr val="tx2"/>
                </a:solidFill>
                <a:latin typeface="FuturaA Md BT"/>
                <a:ea typeface="SimHei" panose="02010609060101010101" pitchFamily="49" charset="-122"/>
              </a:rPr>
              <a:t>Page </a:t>
            </a:r>
            <a:fld id="{9A0DB2DC-4C9A-4742-B13C-FB6460FD3503}" type="slidenum">
              <a:rPr lang="en-US" altLang="zh-CN" sz="1000" b="0" i="0" dirty="0">
                <a:solidFill>
                  <a:schemeClr val="tx2"/>
                </a:solidFill>
                <a:latin typeface="FuturaA Md BT"/>
                <a:ea typeface="SimHei" panose="02010609060101010101" pitchFamily="49" charset="-122"/>
              </a:rPr>
              <a:t>‹#›</a:t>
            </a:fld>
            <a:endParaRPr lang="en-US" altLang="zh-CN" sz="1000" b="0" i="0" dirty="0">
              <a:solidFill>
                <a:schemeClr val="tx2"/>
              </a:solidFill>
              <a:latin typeface="FuturaA Md BT"/>
              <a:ea typeface="SimHei" panose="02010609060101010101" pitchFamily="49" charset="-122"/>
            </a:endParaRPr>
          </a:p>
        </p:txBody>
      </p:sp>
      <p:sp>
        <p:nvSpPr>
          <p:cNvPr id="2051" name="Rectangle 13"/>
          <p:cNvSpPr/>
          <p:nvPr userDrawn="1"/>
        </p:nvSpPr>
        <p:spPr>
          <a:xfrm>
            <a:off x="8329674" y="6453188"/>
            <a:ext cx="814326" cy="243656"/>
          </a:xfrm>
          <a:prstGeom prst="rect">
            <a:avLst/>
          </a:prstGeom>
          <a:noFill/>
          <a:ln w="9525">
            <a:noFill/>
          </a:ln>
        </p:spPr>
        <p:txBody>
          <a:bodyPr wrap="none" lIns="90488" tIns="44450" rIns="90488" bIns="44450">
            <a:spAutoFit/>
          </a:bodyPr>
          <a:lstStyle/>
          <a:p>
            <a:pPr lvl="0" algn="r"/>
            <a:r>
              <a:rPr lang="zh-CN" altLang="en-US" sz="1000" b="0" i="0" dirty="0">
                <a:solidFill>
                  <a:schemeClr val="tx2"/>
                </a:solidFill>
                <a:latin typeface="FuturaA Md BT"/>
                <a:ea typeface="SimHei" panose="02010609060101010101" pitchFamily="49" charset="-122"/>
              </a:rPr>
              <a:t>   </a:t>
            </a:r>
            <a:r>
              <a:rPr lang="en-US" altLang="zh-CN" sz="1000" b="0" i="0" dirty="0">
                <a:solidFill>
                  <a:schemeClr val="tx2"/>
                </a:solidFill>
                <a:latin typeface="FuturaA Md BT"/>
                <a:ea typeface="SimHei" panose="02010609060101010101" pitchFamily="49" charset="-122"/>
              </a:rPr>
              <a:t>Page </a:t>
            </a:r>
            <a:fld id="{9A0DB2DC-4C9A-4742-B13C-FB6460FD3503}" type="slidenum">
              <a:rPr lang="en-US" altLang="zh-CN" sz="1000" b="0" i="0" dirty="0">
                <a:solidFill>
                  <a:schemeClr val="tx2"/>
                </a:solidFill>
                <a:latin typeface="FuturaA Md BT"/>
                <a:ea typeface="SimHei" panose="02010609060101010101" pitchFamily="49" charset="-122"/>
              </a:rPr>
              <a:t>‹#›</a:t>
            </a:fld>
            <a:endParaRPr lang="en-US" altLang="zh-CN" sz="1000" b="0" i="0" dirty="0">
              <a:solidFill>
                <a:schemeClr val="tx2"/>
              </a:solidFill>
              <a:latin typeface="FuturaA Md BT"/>
              <a:ea typeface="SimHei" panose="02010609060101010101" pitchFamily="49" charset="-122"/>
            </a:endParaRPr>
          </a:p>
        </p:txBody>
      </p:sp>
      <p:sp>
        <p:nvSpPr>
          <p:cNvPr id="11" name="Line 8"/>
          <p:cNvSpPr>
            <a:spLocks noChangeShapeType="1"/>
          </p:cNvSpPr>
          <p:nvPr/>
        </p:nvSpPr>
        <p:spPr bwMode="auto">
          <a:xfrm>
            <a:off x="0" y="908050"/>
            <a:ext cx="9144000" cy="0"/>
          </a:xfrm>
          <a:prstGeom prst="line">
            <a:avLst/>
          </a:prstGeom>
          <a:noFill/>
          <a:ln w="57150">
            <a:solidFill>
              <a:schemeClr val="accent1">
                <a:lumMod val="75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SimHei" panose="02010609060101010101" pitchFamily="49" charset="-122"/>
              <a:cs typeface="+mn-cs"/>
            </a:endParaRPr>
          </a:p>
        </p:txBody>
      </p:sp>
      <p:pic>
        <p:nvPicPr>
          <p:cNvPr id="2053" name="Picture 31"/>
          <p:cNvPicPr>
            <a:picLocks noChangeAspect="1"/>
          </p:cNvPicPr>
          <p:nvPr userDrawn="1"/>
        </p:nvPicPr>
        <p:blipFill>
          <a:blip r:embed="rId2"/>
          <a:stretch>
            <a:fillRect/>
          </a:stretch>
        </p:blipFill>
        <p:spPr>
          <a:xfrm>
            <a:off x="6732588" y="381000"/>
            <a:ext cx="2411412" cy="384175"/>
          </a:xfrm>
          <a:prstGeom prst="rect">
            <a:avLst/>
          </a:prstGeom>
          <a:noFill/>
          <a:ln w="9525">
            <a:noFill/>
          </a:ln>
        </p:spPr>
      </p:pic>
      <p:sp>
        <p:nvSpPr>
          <p:cNvPr id="24" name="Rectangle 2"/>
          <p:cNvSpPr>
            <a:spLocks noGrp="1" noChangeArrowheads="1"/>
          </p:cNvSpPr>
          <p:nvPr>
            <p:ph type="title"/>
          </p:nvPr>
        </p:nvSpPr>
        <p:spPr bwMode="auto">
          <a:xfrm>
            <a:off x="34925" y="188913"/>
            <a:ext cx="7769225" cy="719137"/>
          </a:xfrm>
          <a:prstGeom prst="rect">
            <a:avLst/>
          </a:prstGeom>
          <a:noFill/>
          <a:ln>
            <a:noFill/>
          </a:ln>
        </p:spPr>
        <p:txBody>
          <a:bodyPr/>
          <a:lstStyle/>
          <a:p>
            <a:pPr lvl="0"/>
            <a:r>
              <a:rPr lang="zh-CN" altLang="en-US" dirty="0"/>
              <a:t>单击此处编辑母版标题样式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3074" name="Rectangle 6"/>
          <p:cNvSpPr/>
          <p:nvPr userDrawn="1"/>
        </p:nvSpPr>
        <p:spPr>
          <a:xfrm>
            <a:off x="8329674" y="6453188"/>
            <a:ext cx="814326" cy="243656"/>
          </a:xfrm>
          <a:prstGeom prst="rect">
            <a:avLst/>
          </a:prstGeom>
          <a:noFill/>
          <a:ln w="9525">
            <a:noFill/>
          </a:ln>
        </p:spPr>
        <p:txBody>
          <a:bodyPr wrap="none" lIns="90488" tIns="44450" rIns="90488" bIns="44450">
            <a:spAutoFit/>
          </a:bodyPr>
          <a:lstStyle/>
          <a:p>
            <a:pPr lvl="0" algn="r"/>
            <a:r>
              <a:rPr lang="zh-CN" altLang="en-US" sz="1000" b="0" i="0" dirty="0">
                <a:solidFill>
                  <a:schemeClr val="tx2"/>
                </a:solidFill>
                <a:latin typeface="FuturaA Md BT"/>
                <a:ea typeface="SimHei" panose="02010609060101010101" pitchFamily="49" charset="-122"/>
              </a:rPr>
              <a:t>   </a:t>
            </a:r>
            <a:r>
              <a:rPr lang="en-US" altLang="zh-CN" sz="1000" b="0" i="0" dirty="0">
                <a:solidFill>
                  <a:schemeClr val="tx2"/>
                </a:solidFill>
                <a:latin typeface="FuturaA Md BT"/>
                <a:ea typeface="SimHei" panose="02010609060101010101" pitchFamily="49" charset="-122"/>
              </a:rPr>
              <a:t>Page </a:t>
            </a:r>
            <a:fld id="{9A0DB2DC-4C9A-4742-B13C-FB6460FD3503}" type="slidenum">
              <a:rPr lang="en-US" altLang="zh-CN" sz="1000" b="0" i="0" dirty="0">
                <a:solidFill>
                  <a:schemeClr val="tx2"/>
                </a:solidFill>
                <a:latin typeface="FuturaA Md BT"/>
                <a:ea typeface="SimHei" panose="02010609060101010101" pitchFamily="49" charset="-122"/>
              </a:rPr>
              <a:t>‹#›</a:t>
            </a:fld>
            <a:endParaRPr lang="en-US" altLang="zh-CN" sz="1000" b="0" i="0" dirty="0">
              <a:solidFill>
                <a:schemeClr val="tx2"/>
              </a:solidFill>
              <a:latin typeface="FuturaA Md BT"/>
              <a:ea typeface="SimHei" panose="02010609060101010101" pitchFamily="49" charset="-122"/>
            </a:endParaRPr>
          </a:p>
        </p:txBody>
      </p:sp>
      <p:sp>
        <p:nvSpPr>
          <p:cNvPr id="3075" name="Rectangle 13"/>
          <p:cNvSpPr/>
          <p:nvPr userDrawn="1"/>
        </p:nvSpPr>
        <p:spPr>
          <a:xfrm>
            <a:off x="8329674" y="6453188"/>
            <a:ext cx="814326" cy="243656"/>
          </a:xfrm>
          <a:prstGeom prst="rect">
            <a:avLst/>
          </a:prstGeom>
          <a:noFill/>
          <a:ln w="9525">
            <a:noFill/>
          </a:ln>
        </p:spPr>
        <p:txBody>
          <a:bodyPr wrap="none" lIns="90488" tIns="44450" rIns="90488" bIns="44450">
            <a:spAutoFit/>
          </a:bodyPr>
          <a:lstStyle/>
          <a:p>
            <a:pPr lvl="0" algn="r"/>
            <a:r>
              <a:rPr lang="zh-CN" altLang="en-US" sz="1000" b="0" i="0" dirty="0">
                <a:solidFill>
                  <a:schemeClr val="tx2"/>
                </a:solidFill>
                <a:latin typeface="FuturaA Md BT"/>
                <a:ea typeface="SimHei" panose="02010609060101010101" pitchFamily="49" charset="-122"/>
              </a:rPr>
              <a:t>   </a:t>
            </a:r>
            <a:r>
              <a:rPr lang="en-US" altLang="zh-CN" sz="1000" b="0" i="0" dirty="0">
                <a:solidFill>
                  <a:schemeClr val="tx2"/>
                </a:solidFill>
                <a:latin typeface="FuturaA Md BT"/>
                <a:ea typeface="SimHei" panose="02010609060101010101" pitchFamily="49" charset="-122"/>
              </a:rPr>
              <a:t>Page </a:t>
            </a:r>
            <a:fld id="{9A0DB2DC-4C9A-4742-B13C-FB6460FD3503}" type="slidenum">
              <a:rPr lang="en-US" altLang="zh-CN" sz="1000" b="0" i="0" dirty="0">
                <a:solidFill>
                  <a:schemeClr val="tx2"/>
                </a:solidFill>
                <a:latin typeface="FuturaA Md BT"/>
                <a:ea typeface="SimHei" panose="02010609060101010101" pitchFamily="49" charset="-122"/>
              </a:rPr>
              <a:t>‹#›</a:t>
            </a:fld>
            <a:endParaRPr lang="en-US" altLang="zh-CN" sz="1000" b="0" i="0" dirty="0">
              <a:solidFill>
                <a:schemeClr val="tx2"/>
              </a:solidFill>
              <a:latin typeface="FuturaA Md BT"/>
              <a:ea typeface="SimHei" panose="02010609060101010101" pitchFamily="49" charset="-122"/>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p:txBody>
          <a:bodyPr/>
          <a:lstStyle>
            <a:lvl1pPr>
              <a:defRPr baseline="0">
                <a:latin typeface="+mn-ea"/>
                <a:ea typeface="+mn-ea"/>
              </a:defRPr>
            </a:lvl1pPr>
            <a:lvl2pPr>
              <a:defRPr baseline="0">
                <a:latin typeface="+mn-ea"/>
                <a:ea typeface="+mn-ea"/>
              </a:defRPr>
            </a:lvl2pPr>
            <a:lvl3pPr>
              <a:defRPr baseline="0">
                <a:latin typeface="+mn-ea"/>
                <a:ea typeface="+mn-ea"/>
              </a:defRPr>
            </a:lvl3pPr>
            <a:lvl4pPr>
              <a:defRPr baseline="0">
                <a:latin typeface="+mn-ea"/>
                <a:ea typeface="+mn-ea"/>
              </a:defRPr>
            </a:lvl4pPr>
            <a:lvl5pPr>
              <a:defRPr baseline="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34925" y="188913"/>
            <a:ext cx="7769225" cy="719137"/>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323850" y="1085850"/>
            <a:ext cx="8362950" cy="54387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Line 8"/>
          <p:cNvSpPr>
            <a:spLocks noChangeShapeType="1"/>
          </p:cNvSpPr>
          <p:nvPr/>
        </p:nvSpPr>
        <p:spPr bwMode="auto">
          <a:xfrm>
            <a:off x="0" y="908050"/>
            <a:ext cx="9144000" cy="0"/>
          </a:xfrm>
          <a:prstGeom prst="line">
            <a:avLst/>
          </a:prstGeom>
          <a:noFill/>
          <a:ln w="57150">
            <a:solidFill>
              <a:schemeClr val="accent1">
                <a:lumMod val="75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SimHei" panose="02010609060101010101" pitchFamily="49" charset="-122"/>
              <a:cs typeface="+mn-cs"/>
            </a:endParaRPr>
          </a:p>
        </p:txBody>
      </p:sp>
      <p:pic>
        <p:nvPicPr>
          <p:cNvPr id="1029" name="Picture 31"/>
          <p:cNvPicPr>
            <a:picLocks noChangeAspect="1"/>
          </p:cNvPicPr>
          <p:nvPr userDrawn="1"/>
        </p:nvPicPr>
        <p:blipFill>
          <a:blip r:embed="rId9"/>
          <a:stretch>
            <a:fillRect/>
          </a:stretch>
        </p:blipFill>
        <p:spPr>
          <a:xfrm>
            <a:off x="6224588" y="333375"/>
            <a:ext cx="2919412" cy="463550"/>
          </a:xfrm>
          <a:prstGeom prst="rect">
            <a:avLst/>
          </a:prstGeom>
          <a:noFill/>
          <a:ln w="9525">
            <a:noFill/>
          </a:ln>
        </p:spPr>
      </p:pic>
      <p:grpSp>
        <p:nvGrpSpPr>
          <p:cNvPr id="1030" name="Group 10"/>
          <p:cNvGrpSpPr/>
          <p:nvPr userDrawn="1"/>
        </p:nvGrpSpPr>
        <p:grpSpPr>
          <a:xfrm>
            <a:off x="2627784" y="5927094"/>
            <a:ext cx="6480720" cy="1062953"/>
            <a:chOff x="249" y="2341"/>
            <a:chExt cx="5178" cy="1617"/>
          </a:xfrm>
        </p:grpSpPr>
        <p:pic>
          <p:nvPicPr>
            <p:cNvPr id="1031" name="Picture 11" descr="未命名-1"/>
            <p:cNvPicPr>
              <a:picLocks noChangeAspect="1"/>
            </p:cNvPicPr>
            <p:nvPr/>
          </p:nvPicPr>
          <p:blipFill>
            <a:blip r:embed="rId10"/>
            <a:stretch>
              <a:fillRect/>
            </a:stretch>
          </p:blipFill>
          <p:spPr>
            <a:xfrm>
              <a:off x="249" y="2341"/>
              <a:ext cx="5178" cy="1434"/>
            </a:xfrm>
            <a:prstGeom prst="rect">
              <a:avLst/>
            </a:prstGeom>
            <a:noFill/>
            <a:ln w="9525">
              <a:noFill/>
            </a:ln>
          </p:spPr>
        </p:pic>
        <p:sp>
          <p:nvSpPr>
            <p:cNvPr id="16" name="Rectangle 12"/>
            <p:cNvSpPr>
              <a:spLocks noChangeArrowheads="1"/>
            </p:cNvSpPr>
            <p:nvPr/>
          </p:nvSpPr>
          <p:spPr bwMode="gray">
            <a:xfrm>
              <a:off x="1877" y="3593"/>
              <a:ext cx="115" cy="365"/>
            </a:xfrm>
            <a:prstGeom prst="rect">
              <a:avLst/>
            </a:prstGeom>
            <a:noFill/>
            <a:ln w="9525" algn="ctr">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SimHei" panose="02010609060101010101" pitchFamily="49" charset="-122"/>
                <a:cs typeface="+mn-cs"/>
              </a:endParaRPr>
            </a:p>
          </p:txBody>
        </p: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ransition/>
  <p:hf sldNum="0" hdr="0" ftr="0" dt="0"/>
  <p:txStyles>
    <p:titleStyle>
      <a:lvl1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使用中文字体)"/>
          <a:ea typeface="+mn-ea"/>
          <a:cs typeface="+mn-cs"/>
        </a:defRPr>
      </a:lvl1pPr>
      <a:lvl2pPr marL="742950" indent="-285750" algn="l" rtl="0" eaLnBrk="0" fontAlgn="base" hangingPunct="0">
        <a:spcBef>
          <a:spcPct val="20000"/>
        </a:spcBef>
        <a:spcAft>
          <a:spcPct val="0"/>
        </a:spcAft>
        <a:buChar char="–"/>
        <a:defRPr sz="2400">
          <a:solidFill>
            <a:schemeClr val="tx1"/>
          </a:solidFill>
          <a:latin typeface="(使用中文字体)"/>
          <a:ea typeface="+mn-ea"/>
        </a:defRPr>
      </a:lvl2pPr>
      <a:lvl3pPr marL="1143000" indent="-228600" algn="l" rtl="0" eaLnBrk="0" fontAlgn="base" hangingPunct="0">
        <a:spcBef>
          <a:spcPct val="20000"/>
        </a:spcBef>
        <a:spcAft>
          <a:spcPct val="0"/>
        </a:spcAft>
        <a:buChar char="•"/>
        <a:defRPr sz="2000">
          <a:solidFill>
            <a:schemeClr val="tx1"/>
          </a:solidFill>
          <a:latin typeface="(使用中文字体)"/>
          <a:ea typeface="+mn-ea"/>
        </a:defRPr>
      </a:lvl3pPr>
      <a:lvl4pPr marL="1600200" indent="-228600" algn="l" rtl="0" eaLnBrk="0" fontAlgn="base" hangingPunct="0">
        <a:spcBef>
          <a:spcPct val="20000"/>
        </a:spcBef>
        <a:spcAft>
          <a:spcPct val="0"/>
        </a:spcAft>
        <a:buChar char="–"/>
        <a:defRPr>
          <a:solidFill>
            <a:schemeClr val="tx1"/>
          </a:solidFill>
          <a:latin typeface="(使用中文字体)"/>
          <a:ea typeface="+mn-ea"/>
        </a:defRPr>
      </a:lvl4pPr>
      <a:lvl5pPr marL="2057400" indent="-228600" algn="l" rtl="0" eaLnBrk="0" fontAlgn="base" hangingPunct="0">
        <a:spcBef>
          <a:spcPct val="20000"/>
        </a:spcBef>
        <a:spcAft>
          <a:spcPct val="0"/>
        </a:spcAft>
        <a:buChar char="»"/>
        <a:defRPr>
          <a:solidFill>
            <a:schemeClr val="tx1"/>
          </a:solidFill>
          <a:latin typeface="(使用中文字体)"/>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4"/>
          <p:cNvSpPr>
            <a:spLocks noGrp="1"/>
          </p:cNvSpPr>
          <p:nvPr>
            <p:ph type="ctrTitle"/>
          </p:nvPr>
        </p:nvSpPr>
        <p:spPr/>
        <p:txBody>
          <a:bodyPr/>
          <a:lstStyle/>
          <a:p>
            <a:r>
              <a:rPr lang="en-US" altLang="zh-CN" sz="4000" i="0">
                <a:solidFill>
                  <a:srgbClr val="000000"/>
                </a:solidFill>
                <a:ea typeface="宋体" charset="-122"/>
              </a:rPr>
              <a:t>Swing</a:t>
            </a:r>
            <a:r>
              <a:rPr lang="zh-CN" altLang="en-US" sz="4000" i="0">
                <a:solidFill>
                  <a:srgbClr val="000000"/>
                </a:solidFill>
                <a:ea typeface="宋体" charset="-122"/>
              </a:rPr>
              <a:t>用户界面组件</a:t>
            </a:r>
          </a:p>
        </p:txBody>
      </p:sp>
      <p:sp>
        <p:nvSpPr>
          <p:cNvPr id="37891" name="副标题 5"/>
          <p:cNvSpPr>
            <a:spLocks noGrp="1"/>
          </p:cNvSpPr>
          <p:nvPr>
            <p:ph type="subTitle" idx="1"/>
          </p:nvPr>
        </p:nvSpPr>
        <p:spPr/>
        <p:txBody>
          <a:bodyPr/>
          <a:lstStyle/>
          <a:p>
            <a:endParaRPr lang="zh-CN" altLang="en-US">
              <a:ea typeface="宋体" charset="-122"/>
            </a:endParaRPr>
          </a:p>
        </p:txBody>
      </p:sp>
      <p:sp>
        <p:nvSpPr>
          <p:cNvPr id="4" name="页脚占位符 3"/>
          <p:cNvSpPr>
            <a:spLocks noGrp="1"/>
          </p:cNvSpPr>
          <p:nvPr>
            <p:ph type="ftr" sz="quarter" idx="4294967295"/>
          </p:nvPr>
        </p:nvSpPr>
        <p:spPr bwMode="auto">
          <a:xfrm>
            <a:off x="5715000" y="0"/>
            <a:ext cx="3429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400" b="1" i="1" kern="1200" dirty="0">
                <a:solidFill>
                  <a:schemeClr val="tx1"/>
                </a:solidFill>
                <a:latin typeface="+mn-lt"/>
                <a:ea typeface="宋体" pitchFamily="2" charset="-122"/>
                <a:cs typeface="+mn-cs"/>
              </a:defRPr>
            </a:lvl1pPr>
            <a:lvl2pPr marL="4572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2pPr>
            <a:lvl3pPr marL="9144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3pPr>
            <a:lvl4pPr marL="13716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4pPr>
            <a:lvl5pPr marL="18288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800" b="1" kern="1200">
                <a:solidFill>
                  <a:schemeClr val="tx1"/>
                </a:solidFill>
                <a:latin typeface="Times New Roman" pitchFamily="18" charset="0"/>
                <a:ea typeface="楷体_GB2312" pitchFamily="49" charset="-122"/>
                <a:cs typeface="+mn-cs"/>
              </a:defRPr>
            </a:lvl9pPr>
          </a:lstStyle>
          <a:p>
            <a:pPr>
              <a:defRPr/>
            </a:pPr>
            <a:r>
              <a:rPr lang="en-US" altLang="zh-CN"/>
              <a:t>Java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标题 1"/>
          <p:cNvSpPr>
            <a:spLocks noGrp="1"/>
          </p:cNvSpPr>
          <p:nvPr>
            <p:ph type="title" idx="4294967295"/>
          </p:nvPr>
        </p:nvSpPr>
        <p:spPr/>
        <p:txBody>
          <a:bodyPr/>
          <a:lstStyle/>
          <a:p>
            <a:r>
              <a:rPr lang="zh-CN" altLang="en-US">
                <a:ea typeface="宋体" charset="-122"/>
              </a:rPr>
              <a:t>布局管理器</a:t>
            </a:r>
          </a:p>
        </p:txBody>
      </p:sp>
      <p:sp>
        <p:nvSpPr>
          <p:cNvPr id="251907" name="内容占位符 2"/>
          <p:cNvSpPr>
            <a:spLocks noGrp="1"/>
          </p:cNvSpPr>
          <p:nvPr>
            <p:ph idx="4294967295"/>
          </p:nvPr>
        </p:nvSpPr>
        <p:spPr>
          <a:xfrm>
            <a:off x="0" y="1228725"/>
            <a:ext cx="9144000" cy="5248275"/>
          </a:xfrm>
        </p:spPr>
        <p:txBody>
          <a:bodyPr/>
          <a:lstStyle/>
          <a:p>
            <a:r>
              <a:rPr lang="zh-CN" altLang="en-US" sz="2400" b="1" dirty="0">
                <a:latin typeface="宋体" charset="-122"/>
                <a:ea typeface="宋体" charset="-122"/>
              </a:rPr>
              <a:t>边界布局管理器</a:t>
            </a:r>
            <a:r>
              <a:rPr lang="en-US" altLang="zh-CN" sz="2400" b="1" dirty="0">
                <a:latin typeface="宋体" charset="-122"/>
                <a:ea typeface="宋体" charset="-122"/>
              </a:rPr>
              <a:t>(</a:t>
            </a:r>
            <a:r>
              <a:rPr lang="en-US" altLang="zh-CN" sz="2400" b="1" dirty="0" err="1">
                <a:latin typeface="宋体" charset="-122"/>
                <a:ea typeface="宋体" charset="-122"/>
              </a:rPr>
              <a:t>BorderLayout</a:t>
            </a:r>
            <a:r>
              <a:rPr lang="en-US" altLang="zh-CN" sz="2400" b="1" dirty="0">
                <a:latin typeface="宋体" charset="-122"/>
                <a:ea typeface="宋体" charset="-122"/>
              </a:rPr>
              <a:t>)</a:t>
            </a:r>
          </a:p>
          <a:p>
            <a:pPr lvl="2"/>
            <a:r>
              <a:rPr lang="zh-CN" altLang="en-US" b="1" dirty="0">
                <a:latin typeface="宋体" charset="-122"/>
                <a:ea typeface="宋体" charset="-122"/>
              </a:rPr>
              <a:t>将整个容器分为中部、北部、南部、东部或者西部五个区域；</a:t>
            </a:r>
          </a:p>
          <a:p>
            <a:pPr lvl="2"/>
            <a:endParaRPr lang="zh-CN" altLang="en-US" b="1" dirty="0">
              <a:latin typeface="宋体" charset="-122"/>
              <a:ea typeface="宋体" charset="-122"/>
            </a:endParaRPr>
          </a:p>
          <a:p>
            <a:pPr lvl="2"/>
            <a:endParaRPr lang="zh-CN" altLang="en-US" b="1" dirty="0">
              <a:latin typeface="宋体" charset="-122"/>
              <a:ea typeface="宋体" charset="-122"/>
            </a:endParaRPr>
          </a:p>
          <a:p>
            <a:pPr lvl="2"/>
            <a:endParaRPr lang="zh-CN" altLang="en-US" b="1" dirty="0">
              <a:latin typeface="宋体" charset="-122"/>
              <a:ea typeface="宋体" charset="-122"/>
            </a:endParaRPr>
          </a:p>
          <a:p>
            <a:pPr lvl="2"/>
            <a:endParaRPr lang="zh-CN" altLang="en-US" b="1" dirty="0">
              <a:latin typeface="宋体" charset="-122"/>
              <a:ea typeface="宋体" charset="-122"/>
            </a:endParaRPr>
          </a:p>
          <a:p>
            <a:pPr lvl="2"/>
            <a:endParaRPr lang="zh-CN" altLang="en-US" b="1" dirty="0">
              <a:latin typeface="宋体" charset="-122"/>
              <a:ea typeface="宋体" charset="-122"/>
            </a:endParaRPr>
          </a:p>
          <a:p>
            <a:pPr lvl="2"/>
            <a:endParaRPr lang="zh-CN" altLang="en-US" b="1" dirty="0">
              <a:latin typeface="宋体" charset="-122"/>
              <a:ea typeface="宋体" charset="-122"/>
            </a:endParaRPr>
          </a:p>
          <a:p>
            <a:pPr lvl="2"/>
            <a:endParaRPr lang="en-US" altLang="zh-CN" b="1" dirty="0">
              <a:latin typeface="宋体" charset="-122"/>
              <a:ea typeface="宋体" charset="-122"/>
            </a:endParaRPr>
          </a:p>
          <a:p>
            <a:pPr lvl="2"/>
            <a:endParaRPr lang="en-US" altLang="zh-CN" b="1" dirty="0">
              <a:latin typeface="宋体" charset="-122"/>
              <a:ea typeface="宋体" charset="-122"/>
            </a:endParaRPr>
          </a:p>
          <a:p>
            <a:pPr lvl="2"/>
            <a:endParaRPr lang="zh-CN" altLang="en-US" b="1" dirty="0">
              <a:latin typeface="宋体" charset="-122"/>
              <a:ea typeface="宋体" charset="-122"/>
            </a:endParaRPr>
          </a:p>
          <a:p>
            <a:pPr lvl="2"/>
            <a:r>
              <a:rPr lang="zh-CN" altLang="en-US" b="1" dirty="0">
                <a:latin typeface="宋体" charset="-122"/>
                <a:ea typeface="宋体" charset="-122"/>
              </a:rPr>
              <a:t>程序员可以选择将组件放在哪个区域；默认放在中部</a:t>
            </a:r>
            <a:r>
              <a:rPr lang="en-US" altLang="zh-CN" b="1" dirty="0">
                <a:latin typeface="宋体" charset="-122"/>
                <a:ea typeface="宋体" charset="-122"/>
              </a:rPr>
              <a:t>;</a:t>
            </a:r>
          </a:p>
          <a:p>
            <a:pPr lvl="2"/>
            <a:r>
              <a:rPr lang="en-US" altLang="zh-CN" b="1" dirty="0" err="1">
                <a:latin typeface="宋体" charset="-122"/>
                <a:ea typeface="宋体" charset="-122"/>
              </a:rPr>
              <a:t>JFrame</a:t>
            </a:r>
            <a:r>
              <a:rPr lang="zh-CN" altLang="en-US" b="1" dirty="0">
                <a:latin typeface="宋体" charset="-122"/>
                <a:ea typeface="宋体" charset="-122"/>
              </a:rPr>
              <a:t>的内容窗格的默认布局管理器</a:t>
            </a:r>
            <a:r>
              <a:rPr lang="zh-CN" altLang="en-US" b="1" dirty="0">
                <a:latin typeface="楷体_GB2312" pitchFamily="49" charset="-122"/>
                <a:ea typeface="楷体_GB2312" pitchFamily="49" charset="-122"/>
              </a:rPr>
              <a:t>；</a:t>
            </a:r>
          </a:p>
          <a:p>
            <a:pPr>
              <a:buFont typeface="Wingdings" pitchFamily="2" charset="2"/>
              <a:buNone/>
            </a:pPr>
            <a:r>
              <a:rPr lang="en-US" altLang="zh-CN" sz="2400" dirty="0">
                <a:latin typeface="Times New Roman" pitchFamily="18" charset="0"/>
                <a:ea typeface="楷体_GB2312" pitchFamily="49" charset="-122"/>
              </a:rPr>
              <a:t>                  </a:t>
            </a:r>
            <a:r>
              <a:rPr lang="en-US" altLang="zh-CN" sz="2400" dirty="0" err="1">
                <a:latin typeface="Times New Roman" pitchFamily="18" charset="0"/>
                <a:ea typeface="楷体_GB2312" pitchFamily="49" charset="-122"/>
              </a:rPr>
              <a:t>frame.add</a:t>
            </a:r>
            <a:r>
              <a:rPr lang="en-US" altLang="zh-CN" sz="2400" dirty="0">
                <a:latin typeface="Times New Roman" pitchFamily="18" charset="0"/>
                <a:ea typeface="楷体_GB2312" pitchFamily="49" charset="-122"/>
              </a:rPr>
              <a:t>(</a:t>
            </a:r>
            <a:r>
              <a:rPr lang="en-US" altLang="zh-CN" sz="2400" dirty="0" err="1">
                <a:latin typeface="Times New Roman" pitchFamily="18" charset="0"/>
                <a:ea typeface="楷体_GB2312" pitchFamily="49" charset="-122"/>
              </a:rPr>
              <a:t>button,BorderLayout.SOUTH</a:t>
            </a:r>
            <a:r>
              <a:rPr lang="en-US" altLang="zh-CN" sz="2400" dirty="0">
                <a:latin typeface="Times New Roman" pitchFamily="18" charset="0"/>
                <a:ea typeface="楷体_GB2312" pitchFamily="49"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251909" name="Picture 5"/>
          <p:cNvPicPr>
            <a:picLocks noChangeAspect="1" noChangeArrowheads="1"/>
          </p:cNvPicPr>
          <p:nvPr/>
        </p:nvPicPr>
        <p:blipFill>
          <a:blip r:embed="rId3" cstate="print"/>
          <a:srcRect/>
          <a:stretch>
            <a:fillRect/>
          </a:stretch>
        </p:blipFill>
        <p:spPr bwMode="auto">
          <a:xfrm>
            <a:off x="2861468" y="1988840"/>
            <a:ext cx="3421063" cy="3332162"/>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标题 1"/>
          <p:cNvSpPr>
            <a:spLocks noGrp="1"/>
          </p:cNvSpPr>
          <p:nvPr>
            <p:ph type="title" idx="4294967295"/>
          </p:nvPr>
        </p:nvSpPr>
        <p:spPr/>
        <p:txBody>
          <a:bodyPr/>
          <a:lstStyle/>
          <a:p>
            <a:r>
              <a:rPr lang="zh-CN" altLang="en-US">
                <a:ea typeface="宋体" charset="-122"/>
              </a:rPr>
              <a:t>布局管理器</a:t>
            </a:r>
          </a:p>
        </p:txBody>
      </p:sp>
      <p:sp>
        <p:nvSpPr>
          <p:cNvPr id="253955" name="内容占位符 2"/>
          <p:cNvSpPr>
            <a:spLocks noGrp="1"/>
          </p:cNvSpPr>
          <p:nvPr>
            <p:ph idx="4294967295"/>
          </p:nvPr>
        </p:nvSpPr>
        <p:spPr>
          <a:xfrm>
            <a:off x="0" y="1228725"/>
            <a:ext cx="8964488" cy="5248275"/>
          </a:xfrm>
        </p:spPr>
        <p:txBody>
          <a:bodyPr/>
          <a:lstStyle/>
          <a:p>
            <a:r>
              <a:rPr lang="zh-CN" altLang="en-US" sz="2400" b="1" dirty="0">
                <a:latin typeface="宋体" charset="-122"/>
                <a:ea typeface="宋体" charset="-122"/>
              </a:rPr>
              <a:t>边界布局管理器</a:t>
            </a:r>
            <a:r>
              <a:rPr lang="en-US" altLang="zh-CN" sz="2400" b="1" dirty="0">
                <a:latin typeface="宋体" charset="-122"/>
                <a:ea typeface="宋体" charset="-122"/>
              </a:rPr>
              <a:t>(</a:t>
            </a:r>
            <a:r>
              <a:rPr lang="en-US" altLang="zh-CN" sz="2400" b="1" dirty="0" err="1">
                <a:latin typeface="宋体" charset="-122"/>
                <a:ea typeface="宋体" charset="-122"/>
              </a:rPr>
              <a:t>BorderLayout</a:t>
            </a:r>
            <a:r>
              <a:rPr lang="en-US" altLang="zh-CN" sz="2400" b="1" dirty="0">
                <a:latin typeface="宋体" charset="-122"/>
                <a:ea typeface="宋体" charset="-122"/>
              </a:rPr>
              <a:t>)</a:t>
            </a:r>
          </a:p>
          <a:p>
            <a:pPr lvl="2"/>
            <a:r>
              <a:rPr lang="zh-CN" altLang="en-US" b="1" dirty="0">
                <a:latin typeface="宋体" charset="-122"/>
                <a:ea typeface="宋体" charset="-122"/>
              </a:rPr>
              <a:t>边界布局管理器在安放组件时</a:t>
            </a:r>
            <a:r>
              <a:rPr lang="en-US" altLang="zh-CN" b="1" dirty="0">
                <a:latin typeface="宋体" charset="-122"/>
                <a:ea typeface="宋体" charset="-122"/>
              </a:rPr>
              <a:t>,</a:t>
            </a:r>
            <a:r>
              <a:rPr lang="zh-CN" altLang="en-US" b="1" dirty="0">
                <a:latin typeface="宋体" charset="-122"/>
                <a:ea typeface="宋体" charset="-122"/>
              </a:rPr>
              <a:t>会先放入边缘组件</a:t>
            </a:r>
            <a:r>
              <a:rPr lang="en-US" altLang="zh-CN" b="1" dirty="0">
                <a:latin typeface="宋体" charset="-122"/>
                <a:ea typeface="宋体" charset="-122"/>
              </a:rPr>
              <a:t>,</a:t>
            </a:r>
            <a:r>
              <a:rPr lang="zh-CN" altLang="en-US" b="1" dirty="0">
                <a:latin typeface="宋体" charset="-122"/>
                <a:ea typeface="宋体" charset="-122"/>
              </a:rPr>
              <a:t>剩余的可用空间由中间组件占用</a:t>
            </a:r>
            <a:r>
              <a:rPr lang="en-US" altLang="zh-CN" b="1" dirty="0">
                <a:latin typeface="宋体" charset="-122"/>
                <a:ea typeface="宋体" charset="-122"/>
              </a:rPr>
              <a:t>,</a:t>
            </a:r>
            <a:r>
              <a:rPr lang="zh-CN" altLang="en-US" b="1" dirty="0">
                <a:latin typeface="宋体" charset="-122"/>
                <a:ea typeface="宋体" charset="-122"/>
              </a:rPr>
              <a:t>如果有某个边缘组件空缺</a:t>
            </a:r>
            <a:r>
              <a:rPr lang="en-US" altLang="zh-CN" b="1" dirty="0">
                <a:latin typeface="宋体" charset="-122"/>
                <a:ea typeface="宋体" charset="-122"/>
              </a:rPr>
              <a:t>,</a:t>
            </a:r>
            <a:r>
              <a:rPr lang="zh-CN" altLang="en-US" b="1" dirty="0">
                <a:latin typeface="宋体" charset="-122"/>
                <a:ea typeface="宋体" charset="-122"/>
              </a:rPr>
              <a:t>其它组件会填充该边缘位置</a:t>
            </a:r>
            <a:r>
              <a:rPr lang="en-US" altLang="zh-CN" b="1" dirty="0">
                <a:latin typeface="宋体" charset="-122"/>
                <a:ea typeface="宋体" charset="-122"/>
              </a:rPr>
              <a:t>;</a:t>
            </a:r>
          </a:p>
          <a:p>
            <a:pPr lvl="2"/>
            <a:r>
              <a:rPr lang="zh-CN" altLang="en-US" b="1" dirty="0">
                <a:latin typeface="宋体" charset="-122"/>
                <a:ea typeface="宋体" charset="-122"/>
              </a:rPr>
              <a:t>容器缩放时</a:t>
            </a:r>
            <a:r>
              <a:rPr lang="en-US" altLang="zh-CN" b="1" dirty="0">
                <a:latin typeface="宋体" charset="-122"/>
                <a:ea typeface="宋体" charset="-122"/>
              </a:rPr>
              <a:t>,</a:t>
            </a:r>
            <a:r>
              <a:rPr lang="zh-CN" altLang="en-US" b="1" dirty="0">
                <a:latin typeface="宋体" charset="-122"/>
                <a:ea typeface="宋体" charset="-122"/>
              </a:rPr>
              <a:t>边界布局会扩大所有组件的尺寸以便填充可用空间</a:t>
            </a:r>
            <a:r>
              <a:rPr lang="en-US" altLang="zh-CN" b="1" dirty="0">
                <a:latin typeface="宋体" charset="-122"/>
                <a:ea typeface="宋体" charset="-122"/>
              </a:rPr>
              <a:t>,</a:t>
            </a:r>
            <a:r>
              <a:rPr lang="zh-CN" altLang="en-US" b="1" dirty="0">
                <a:latin typeface="宋体" charset="-122"/>
                <a:ea typeface="宋体" charset="-122"/>
              </a:rPr>
              <a:t>但边缘组件的厚度不会改变</a:t>
            </a:r>
            <a:r>
              <a:rPr lang="en-US" altLang="zh-CN" b="1" dirty="0">
                <a:latin typeface="宋体" charset="-122"/>
                <a:ea typeface="宋体" charset="-122"/>
              </a:rPr>
              <a:t>,</a:t>
            </a:r>
            <a:r>
              <a:rPr lang="zh-CN" altLang="en-US" b="1" dirty="0">
                <a:latin typeface="宋体" charset="-122"/>
                <a:ea typeface="宋体" charset="-122"/>
              </a:rPr>
              <a:t>长度会有所改变</a:t>
            </a:r>
            <a:r>
              <a:rPr lang="en-US" altLang="zh-CN" b="1" dirty="0">
                <a:latin typeface="宋体" charset="-122"/>
                <a:ea typeface="宋体" charset="-122"/>
              </a:rPr>
              <a:t>,</a:t>
            </a:r>
            <a:r>
              <a:rPr lang="zh-CN" altLang="en-US" b="1" dirty="0">
                <a:latin typeface="宋体" charset="-122"/>
                <a:ea typeface="宋体" charset="-122"/>
              </a:rPr>
              <a:t>而中间组件的大小会发生变化</a:t>
            </a:r>
            <a:r>
              <a:rPr lang="en-US" altLang="zh-CN" b="1" dirty="0">
                <a:latin typeface="宋体" charset="-122"/>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253958" name="Picture 2"/>
          <p:cNvPicPr>
            <a:picLocks noChangeAspect="1" noChangeArrowheads="1"/>
          </p:cNvPicPr>
          <p:nvPr/>
        </p:nvPicPr>
        <p:blipFill>
          <a:blip r:embed="rId3" cstate="print"/>
          <a:srcRect/>
          <a:stretch>
            <a:fillRect/>
          </a:stretch>
        </p:blipFill>
        <p:spPr bwMode="gray">
          <a:xfrm>
            <a:off x="387350" y="4092575"/>
            <a:ext cx="2622550" cy="2622550"/>
          </a:xfrm>
          <a:prstGeom prst="rect">
            <a:avLst/>
          </a:prstGeom>
          <a:noFill/>
          <a:ln w="9525" algn="ctr">
            <a:noFill/>
            <a:miter lim="800000"/>
            <a:headEnd/>
            <a:tailEnd/>
          </a:ln>
        </p:spPr>
      </p:pic>
      <p:pic>
        <p:nvPicPr>
          <p:cNvPr id="253959" name="Picture 3"/>
          <p:cNvPicPr>
            <a:picLocks noChangeAspect="1" noChangeArrowheads="1"/>
          </p:cNvPicPr>
          <p:nvPr/>
        </p:nvPicPr>
        <p:blipFill>
          <a:blip r:embed="rId4" cstate="print"/>
          <a:srcRect/>
          <a:stretch>
            <a:fillRect/>
          </a:stretch>
        </p:blipFill>
        <p:spPr bwMode="gray">
          <a:xfrm>
            <a:off x="6180138" y="4014788"/>
            <a:ext cx="2622550" cy="2622550"/>
          </a:xfrm>
          <a:prstGeom prst="rect">
            <a:avLst/>
          </a:prstGeom>
          <a:noFill/>
          <a:ln w="9525" algn="ctr">
            <a:noFill/>
            <a:miter lim="800000"/>
            <a:headEnd/>
            <a:tailEnd/>
          </a:ln>
        </p:spPr>
      </p:pic>
      <p:pic>
        <p:nvPicPr>
          <p:cNvPr id="253960" name="Picture 4"/>
          <p:cNvPicPr>
            <a:picLocks noChangeAspect="1" noChangeArrowheads="1"/>
          </p:cNvPicPr>
          <p:nvPr/>
        </p:nvPicPr>
        <p:blipFill>
          <a:blip r:embed="rId5" cstate="print"/>
          <a:srcRect/>
          <a:stretch>
            <a:fillRect/>
          </a:stretch>
        </p:blipFill>
        <p:spPr bwMode="gray">
          <a:xfrm>
            <a:off x="3222625" y="4029075"/>
            <a:ext cx="2654300" cy="2654300"/>
          </a:xfrm>
          <a:prstGeom prst="rect">
            <a:avLst/>
          </a:prstGeom>
          <a:noFill/>
          <a:ln w="9525" algn="ctr">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标题 1"/>
          <p:cNvSpPr>
            <a:spLocks noGrp="1"/>
          </p:cNvSpPr>
          <p:nvPr>
            <p:ph type="title" idx="4294967295"/>
          </p:nvPr>
        </p:nvSpPr>
        <p:spPr/>
        <p:txBody>
          <a:bodyPr/>
          <a:lstStyle/>
          <a:p>
            <a:r>
              <a:rPr lang="zh-CN" altLang="en-US">
                <a:ea typeface="宋体" charset="-122"/>
              </a:rPr>
              <a:t>布局管理器</a:t>
            </a:r>
          </a:p>
        </p:txBody>
      </p:sp>
      <p:sp>
        <p:nvSpPr>
          <p:cNvPr id="264195" name="内容占位符 2"/>
          <p:cNvSpPr>
            <a:spLocks noGrp="1"/>
          </p:cNvSpPr>
          <p:nvPr>
            <p:ph idx="4294967295"/>
          </p:nvPr>
        </p:nvSpPr>
        <p:spPr>
          <a:xfrm>
            <a:off x="0" y="1228725"/>
            <a:ext cx="9144000" cy="5248275"/>
          </a:xfrm>
        </p:spPr>
        <p:txBody>
          <a:bodyPr/>
          <a:lstStyle/>
          <a:p>
            <a:r>
              <a:rPr lang="en-US" altLang="zh-CN" sz="2400" b="1">
                <a:latin typeface="宋体" charset="-122"/>
                <a:ea typeface="宋体" charset="-122"/>
              </a:rPr>
              <a:t>java.awt.BorderLayout</a:t>
            </a:r>
            <a:r>
              <a:rPr lang="zh-CN" altLang="en-US" sz="2400" b="1">
                <a:latin typeface="宋体" charset="-122"/>
                <a:ea typeface="宋体" charset="-122"/>
              </a:rPr>
              <a:t>类</a:t>
            </a:r>
          </a:p>
          <a:p>
            <a:pPr lvl="1"/>
            <a:r>
              <a:rPr lang="en-US" altLang="zh-CN" sz="2400" b="1">
                <a:latin typeface="宋体" charset="-122"/>
                <a:ea typeface="宋体" charset="-122"/>
              </a:rPr>
              <a:t>BorderLayout( );</a:t>
            </a:r>
          </a:p>
          <a:p>
            <a:pPr lvl="1"/>
            <a:r>
              <a:rPr lang="en-US" altLang="zh-CN" sz="2400" b="1">
                <a:latin typeface="宋体" charset="-122"/>
                <a:ea typeface="宋体" charset="-122"/>
              </a:rPr>
              <a:t>BorderLayout(int hgap, int vgap);</a:t>
            </a:r>
          </a:p>
          <a:p>
            <a:pPr>
              <a:buFont typeface="Wingdings" pitchFamily="2" charset="2"/>
              <a:buNone/>
            </a:pPr>
            <a:endParaRPr lang="zh-CN" altLang="en-US" sz="24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标题 1"/>
          <p:cNvSpPr>
            <a:spLocks noGrp="1"/>
          </p:cNvSpPr>
          <p:nvPr>
            <p:ph type="title" idx="4294967295"/>
          </p:nvPr>
        </p:nvSpPr>
        <p:spPr/>
        <p:txBody>
          <a:bodyPr/>
          <a:lstStyle/>
          <a:p>
            <a:r>
              <a:rPr lang="zh-CN" altLang="en-US">
                <a:ea typeface="宋体" charset="-122"/>
              </a:rPr>
              <a:t>布局管理器</a:t>
            </a:r>
          </a:p>
        </p:txBody>
      </p:sp>
      <p:sp>
        <p:nvSpPr>
          <p:cNvPr id="256003" name="内容占位符 2"/>
          <p:cNvSpPr>
            <a:spLocks noGrp="1"/>
          </p:cNvSpPr>
          <p:nvPr>
            <p:ph idx="4294967295"/>
          </p:nvPr>
        </p:nvSpPr>
        <p:spPr>
          <a:xfrm>
            <a:off x="0" y="1228725"/>
            <a:ext cx="9144000" cy="5248275"/>
          </a:xfrm>
        </p:spPr>
        <p:txBody>
          <a:bodyPr/>
          <a:lstStyle/>
          <a:p>
            <a:r>
              <a:rPr lang="zh-CN" altLang="en-US" sz="2400" b="1">
                <a:latin typeface="宋体" charset="-122"/>
                <a:ea typeface="宋体" charset="-122"/>
              </a:rPr>
              <a:t>将一个组件放在边界布局管理器的某个部分时</a:t>
            </a:r>
            <a:r>
              <a:rPr lang="en-US" altLang="zh-CN" sz="2400" b="1">
                <a:latin typeface="宋体" charset="-122"/>
                <a:ea typeface="宋体" charset="-122"/>
              </a:rPr>
              <a:t>,</a:t>
            </a:r>
            <a:r>
              <a:rPr lang="zh-CN" altLang="en-US" sz="2400" b="1">
                <a:latin typeface="宋体" charset="-122"/>
                <a:ea typeface="宋体" charset="-122"/>
              </a:rPr>
              <a:t>其会填充整个部分的空间</a:t>
            </a:r>
            <a:r>
              <a:rPr lang="en-US" altLang="zh-CN" sz="2400" b="1">
                <a:latin typeface="宋体" charset="-122"/>
                <a:ea typeface="宋体" charset="-122"/>
              </a:rPr>
              <a:t>,</a:t>
            </a:r>
            <a:r>
              <a:rPr lang="zh-CN" altLang="en-US" sz="2400" b="1">
                <a:latin typeface="宋体" charset="-122"/>
                <a:ea typeface="宋体" charset="-122"/>
              </a:rPr>
              <a:t>如果此时再放入另一个组入到相同的部分</a:t>
            </a:r>
            <a:r>
              <a:rPr lang="en-US" altLang="zh-CN" sz="2400" b="1">
                <a:latin typeface="宋体" charset="-122"/>
                <a:ea typeface="宋体" charset="-122"/>
              </a:rPr>
              <a:t>,</a:t>
            </a:r>
            <a:r>
              <a:rPr lang="zh-CN" altLang="en-US" sz="2400" b="1">
                <a:latin typeface="宋体" charset="-122"/>
                <a:ea typeface="宋体" charset="-122"/>
              </a:rPr>
              <a:t>则后放入的组件会覆盖前一个组件</a:t>
            </a:r>
            <a:r>
              <a:rPr lang="en-US" altLang="zh-CN" sz="2400" b="1">
                <a:latin typeface="宋体" charset="-122"/>
                <a:ea typeface="宋体" charset="-122"/>
              </a:rPr>
              <a:t>;</a:t>
            </a:r>
          </a:p>
          <a:p>
            <a:pPr>
              <a:buFont typeface="Wingdings" pitchFamily="2" charset="2"/>
              <a:buNone/>
            </a:pPr>
            <a:r>
              <a:rPr lang="en-US" altLang="zh-CN" sz="2400" b="1">
                <a:latin typeface="宋体" charset="-122"/>
                <a:ea typeface="宋体" charset="-122"/>
              </a:rPr>
              <a:t>public class BorderLayoutTest {	</a:t>
            </a:r>
          </a:p>
          <a:p>
            <a:pPr>
              <a:buFont typeface="Wingdings" pitchFamily="2" charset="2"/>
              <a:buNone/>
            </a:pPr>
            <a:r>
              <a:rPr lang="en-US" altLang="zh-CN" sz="2400" b="1">
                <a:latin typeface="宋体" charset="-122"/>
                <a:ea typeface="宋体" charset="-122"/>
              </a:rPr>
              <a:t>	public static void main(String[] args){</a:t>
            </a:r>
          </a:p>
          <a:p>
            <a:pPr>
              <a:buFont typeface="Wingdings" pitchFamily="2" charset="2"/>
              <a:buNone/>
            </a:pPr>
            <a:r>
              <a:rPr lang="en-US" altLang="zh-CN" sz="2400" b="1">
                <a:latin typeface="宋体" charset="-122"/>
                <a:ea typeface="宋体" charset="-122"/>
              </a:rPr>
              <a:t>		JFrame f = new JFrame("BorderLayout Test");</a:t>
            </a:r>
          </a:p>
          <a:p>
            <a:pPr>
              <a:buFont typeface="Wingdings" pitchFamily="2" charset="2"/>
              <a:buNone/>
            </a:pPr>
            <a:r>
              <a:rPr lang="en-US" altLang="zh-CN" sz="2400" b="1">
                <a:latin typeface="宋体" charset="-122"/>
                <a:ea typeface="宋体" charset="-122"/>
              </a:rPr>
              <a:t>		f.add(new JButton("South"),BorderLayout.SOUTH);</a:t>
            </a:r>
          </a:p>
          <a:p>
            <a:pPr>
              <a:buFont typeface="Wingdings" pitchFamily="2" charset="2"/>
              <a:buNone/>
            </a:pPr>
            <a:r>
              <a:rPr lang="en-US" altLang="zh-CN" sz="2400" b="1">
                <a:latin typeface="宋体" charset="-122"/>
                <a:ea typeface="宋体" charset="-122"/>
              </a:rPr>
              <a:t>		f.add(new JButton("South1"), BorderLayout.SOUTH);</a:t>
            </a:r>
          </a:p>
          <a:p>
            <a:pPr>
              <a:buFont typeface="Wingdings" pitchFamily="2" charset="2"/>
              <a:buNone/>
            </a:pPr>
            <a:r>
              <a:rPr lang="en-US" altLang="zh-CN" sz="2400" b="1">
                <a:latin typeface="宋体" charset="-122"/>
                <a:ea typeface="宋体" charset="-122"/>
              </a:rPr>
              <a:t>		f.setSize(200,200);</a:t>
            </a:r>
          </a:p>
          <a:p>
            <a:pPr>
              <a:buFont typeface="Wingdings" pitchFamily="2" charset="2"/>
              <a:buNone/>
            </a:pPr>
            <a:r>
              <a:rPr lang="en-US" altLang="zh-CN" sz="2400" b="1">
                <a:latin typeface="宋体" charset="-122"/>
                <a:ea typeface="宋体" charset="-122"/>
              </a:rPr>
              <a:t>		f.setVisible(true);</a:t>
            </a:r>
          </a:p>
          <a:p>
            <a:pPr>
              <a:buFont typeface="Wingdings" pitchFamily="2" charset="2"/>
              <a:buNone/>
            </a:pPr>
            <a:r>
              <a:rPr lang="en-US" altLang="zh-CN" sz="2400" b="1">
                <a:latin typeface="宋体" charset="-122"/>
                <a:ea typeface="宋体" charset="-122"/>
              </a:rPr>
              <a:t>	}</a:t>
            </a:r>
          </a:p>
          <a:p>
            <a:pPr>
              <a:buFont typeface="Wingdings" pitchFamily="2" charset="2"/>
              <a:buNone/>
            </a:pPr>
            <a:r>
              <a:rPr lang="en-US" altLang="zh-CN" sz="2400" b="1">
                <a:latin typeface="宋体" charset="-122"/>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256012" name="Picture 12"/>
          <p:cNvPicPr>
            <a:picLocks noChangeAspect="1" noChangeArrowheads="1"/>
          </p:cNvPicPr>
          <p:nvPr/>
        </p:nvPicPr>
        <p:blipFill>
          <a:blip r:embed="rId3" cstate="print"/>
          <a:srcRect/>
          <a:stretch>
            <a:fillRect/>
          </a:stretch>
        </p:blipFill>
        <p:spPr bwMode="auto">
          <a:xfrm>
            <a:off x="3605213" y="2476500"/>
            <a:ext cx="3487737" cy="34369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标题 1"/>
          <p:cNvSpPr>
            <a:spLocks noGrp="1"/>
          </p:cNvSpPr>
          <p:nvPr>
            <p:ph type="title" idx="4294967295"/>
          </p:nvPr>
        </p:nvSpPr>
        <p:spPr/>
        <p:txBody>
          <a:bodyPr/>
          <a:lstStyle/>
          <a:p>
            <a:r>
              <a:rPr lang="zh-CN" altLang="en-US">
                <a:ea typeface="宋体" charset="-122"/>
              </a:rPr>
              <a:t>布局管理器</a:t>
            </a:r>
          </a:p>
        </p:txBody>
      </p:sp>
      <p:sp>
        <p:nvSpPr>
          <p:cNvPr id="262147" name="内容占位符 2"/>
          <p:cNvSpPr>
            <a:spLocks noGrp="1"/>
          </p:cNvSpPr>
          <p:nvPr>
            <p:ph idx="4294967295"/>
          </p:nvPr>
        </p:nvSpPr>
        <p:spPr>
          <a:xfrm>
            <a:off x="0" y="1228725"/>
            <a:ext cx="9144000" cy="5248275"/>
          </a:xfrm>
        </p:spPr>
        <p:txBody>
          <a:bodyPr/>
          <a:lstStyle/>
          <a:p>
            <a:r>
              <a:rPr lang="zh-CN" altLang="en-US" sz="2400" b="1">
                <a:latin typeface="宋体" charset="-122"/>
                <a:ea typeface="宋体" charset="-122"/>
              </a:rPr>
              <a:t>可利用中间容器</a:t>
            </a:r>
            <a:r>
              <a:rPr lang="en-US" altLang="zh-CN" sz="2400" b="1">
                <a:latin typeface="宋体" charset="-122"/>
                <a:ea typeface="宋体" charset="-122"/>
              </a:rPr>
              <a:t>(JPanel)</a:t>
            </a:r>
            <a:r>
              <a:rPr lang="zh-CN" altLang="en-US" sz="2400" b="1">
                <a:latin typeface="宋体" charset="-122"/>
                <a:ea typeface="宋体" charset="-122"/>
              </a:rPr>
              <a:t>把多个组件放在边界布局管理器的同一个部分</a:t>
            </a:r>
            <a:r>
              <a:rPr lang="en-US" altLang="zh-CN" sz="2400" b="1">
                <a:latin typeface="宋体" charset="-122"/>
                <a:ea typeface="宋体" charset="-122"/>
              </a:rPr>
              <a:t>;</a:t>
            </a:r>
          </a:p>
          <a:p>
            <a:pPr>
              <a:buFont typeface="Wingdings" pitchFamily="2" charset="2"/>
              <a:buNone/>
            </a:pPr>
            <a:r>
              <a:rPr lang="en-US" altLang="zh-CN" sz="2400" b="1">
                <a:latin typeface="宋体" charset="-122"/>
                <a:ea typeface="宋体" charset="-122"/>
              </a:rPr>
              <a:t>public class BorderLayoutTest {	</a:t>
            </a:r>
          </a:p>
          <a:p>
            <a:pPr>
              <a:buFont typeface="Wingdings" pitchFamily="2" charset="2"/>
              <a:buNone/>
            </a:pPr>
            <a:r>
              <a:rPr lang="en-US" altLang="zh-CN" sz="2400" b="1">
                <a:latin typeface="宋体" charset="-122"/>
                <a:ea typeface="宋体" charset="-122"/>
              </a:rPr>
              <a:t>	public static void main(String[] args){</a:t>
            </a:r>
          </a:p>
          <a:p>
            <a:pPr>
              <a:buFont typeface="Wingdings" pitchFamily="2" charset="2"/>
              <a:buNone/>
            </a:pPr>
            <a:r>
              <a:rPr lang="en-US" altLang="zh-CN" sz="2400" b="1">
                <a:latin typeface="宋体" charset="-122"/>
                <a:ea typeface="宋体" charset="-122"/>
              </a:rPr>
              <a:t>		JFrame f = new JFrame("BorderLayout Test");</a:t>
            </a:r>
          </a:p>
          <a:p>
            <a:pPr>
              <a:buFont typeface="Wingdings" pitchFamily="2" charset="2"/>
              <a:buNone/>
            </a:pPr>
            <a:r>
              <a:rPr lang="en-US" altLang="zh-CN" sz="2400" b="1">
                <a:latin typeface="宋体" charset="-122"/>
                <a:ea typeface="宋体" charset="-122"/>
              </a:rPr>
              <a:t>      JPanel p = new JPanel();</a:t>
            </a:r>
          </a:p>
          <a:p>
            <a:pPr>
              <a:buFont typeface="Wingdings" pitchFamily="2" charset="2"/>
              <a:buNone/>
            </a:pPr>
            <a:r>
              <a:rPr lang="en-US" altLang="zh-CN" sz="2400" b="1">
                <a:latin typeface="宋体" charset="-122"/>
                <a:ea typeface="宋体" charset="-122"/>
              </a:rPr>
              <a:t>		f.add(p,BorderLayout.SOUTH);      </a:t>
            </a:r>
          </a:p>
          <a:p>
            <a:pPr>
              <a:buFont typeface="Wingdings" pitchFamily="2" charset="2"/>
              <a:buNone/>
            </a:pPr>
            <a:r>
              <a:rPr lang="en-US" altLang="zh-CN" sz="2400" b="1">
                <a:latin typeface="宋体" charset="-122"/>
                <a:ea typeface="宋体" charset="-122"/>
              </a:rPr>
              <a:t>		p.add(new JButton("South"));</a:t>
            </a:r>
          </a:p>
          <a:p>
            <a:pPr>
              <a:buFont typeface="Wingdings" pitchFamily="2" charset="2"/>
              <a:buNone/>
            </a:pPr>
            <a:r>
              <a:rPr lang="en-US" altLang="zh-CN" sz="2400" b="1">
                <a:latin typeface="宋体" charset="-122"/>
                <a:ea typeface="宋体" charset="-122"/>
              </a:rPr>
              <a:t>		p.add(new JButton("South1"));</a:t>
            </a:r>
          </a:p>
          <a:p>
            <a:pPr>
              <a:buFont typeface="Wingdings" pitchFamily="2" charset="2"/>
              <a:buNone/>
            </a:pPr>
            <a:r>
              <a:rPr lang="en-US" altLang="zh-CN" sz="2400" b="1">
                <a:latin typeface="宋体" charset="-122"/>
                <a:ea typeface="宋体" charset="-122"/>
              </a:rPr>
              <a:t>		f.setSize(200,200);</a:t>
            </a:r>
          </a:p>
          <a:p>
            <a:pPr>
              <a:buFont typeface="Wingdings" pitchFamily="2" charset="2"/>
              <a:buNone/>
            </a:pPr>
            <a:r>
              <a:rPr lang="en-US" altLang="zh-CN" sz="2400" b="1">
                <a:latin typeface="宋体" charset="-122"/>
                <a:ea typeface="宋体" charset="-122"/>
              </a:rPr>
              <a:t>		f.setVisible(true);</a:t>
            </a:r>
          </a:p>
          <a:p>
            <a:pPr>
              <a:buFont typeface="Wingdings" pitchFamily="2" charset="2"/>
              <a:buNone/>
            </a:pPr>
            <a:r>
              <a:rPr lang="en-US" altLang="zh-CN" sz="2400" b="1">
                <a:latin typeface="宋体" charset="-122"/>
                <a:ea typeface="宋体" charset="-122"/>
              </a:rPr>
              <a:t>	}</a:t>
            </a:r>
          </a:p>
          <a:p>
            <a:pPr>
              <a:buFont typeface="Wingdings" pitchFamily="2" charset="2"/>
              <a:buNone/>
            </a:pPr>
            <a:r>
              <a:rPr lang="en-US" altLang="zh-CN" sz="2400" b="1">
                <a:latin typeface="宋体" charset="-122"/>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262149" name="Picture 5"/>
          <p:cNvPicPr>
            <a:picLocks noChangeAspect="1" noChangeArrowheads="1"/>
          </p:cNvPicPr>
          <p:nvPr/>
        </p:nvPicPr>
        <p:blipFill>
          <a:blip r:embed="rId3" cstate="print"/>
          <a:srcRect/>
          <a:stretch>
            <a:fillRect/>
          </a:stretch>
        </p:blipFill>
        <p:spPr bwMode="auto">
          <a:xfrm>
            <a:off x="3619500" y="2486025"/>
            <a:ext cx="3517900" cy="348138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标题 1"/>
          <p:cNvSpPr>
            <a:spLocks noGrp="1"/>
          </p:cNvSpPr>
          <p:nvPr>
            <p:ph type="title" idx="4294967295"/>
          </p:nvPr>
        </p:nvSpPr>
        <p:spPr/>
        <p:txBody>
          <a:bodyPr/>
          <a:lstStyle/>
          <a:p>
            <a:r>
              <a:rPr lang="zh-CN" altLang="en-US">
                <a:ea typeface="宋体" charset="-122"/>
              </a:rPr>
              <a:t>布局管理器</a:t>
            </a:r>
          </a:p>
        </p:txBody>
      </p:sp>
      <p:sp>
        <p:nvSpPr>
          <p:cNvPr id="266243" name="内容占位符 2"/>
          <p:cNvSpPr>
            <a:spLocks noGrp="1"/>
          </p:cNvSpPr>
          <p:nvPr>
            <p:ph idx="4294967295"/>
          </p:nvPr>
        </p:nvSpPr>
        <p:spPr>
          <a:xfrm>
            <a:off x="0" y="1228725"/>
            <a:ext cx="9144000" cy="5248275"/>
          </a:xfrm>
        </p:spPr>
        <p:txBody>
          <a:bodyPr/>
          <a:lstStyle/>
          <a:p>
            <a:r>
              <a:rPr lang="zh-CN" altLang="en-US" b="1">
                <a:ea typeface="宋体" charset="-122"/>
              </a:rPr>
              <a:t>网格布局管理器</a:t>
            </a:r>
            <a:r>
              <a:rPr lang="en-US" altLang="zh-CN" sz="2400" b="1">
                <a:latin typeface="宋体" charset="-122"/>
                <a:ea typeface="宋体" charset="-122"/>
              </a:rPr>
              <a:t>(GridLayout)</a:t>
            </a:r>
          </a:p>
          <a:p>
            <a:pPr lvl="1"/>
            <a:r>
              <a:rPr lang="zh-CN" altLang="en-US" sz="2400" b="1">
                <a:latin typeface="宋体" charset="-122"/>
                <a:ea typeface="宋体" charset="-122"/>
              </a:rPr>
              <a:t>将容器按行列</a:t>
            </a:r>
            <a:r>
              <a:rPr lang="zh-CN" altLang="en-US" sz="2400" b="1">
                <a:solidFill>
                  <a:srgbClr val="FF0000"/>
                </a:solidFill>
                <a:latin typeface="宋体" charset="-122"/>
                <a:ea typeface="宋体" charset="-122"/>
              </a:rPr>
              <a:t>平均</a:t>
            </a:r>
            <a:r>
              <a:rPr lang="zh-CN" altLang="en-US" sz="2400" b="1">
                <a:latin typeface="宋体" charset="-122"/>
                <a:ea typeface="宋体" charset="-122"/>
              </a:rPr>
              <a:t>划分；</a:t>
            </a:r>
          </a:p>
          <a:p>
            <a:pPr lvl="1"/>
            <a:r>
              <a:rPr lang="zh-CN" altLang="en-US" sz="2400" b="1">
                <a:latin typeface="宋体" charset="-122"/>
                <a:ea typeface="宋体" charset="-122"/>
              </a:rPr>
              <a:t>容器上的组件添加从第一行的第一列开始，然后是第一行的第二列，以此类推；</a:t>
            </a:r>
          </a:p>
          <a:p>
            <a:pPr lvl="1"/>
            <a:endParaRPr lang="zh-CN" altLang="en-US" sz="24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标题 1"/>
          <p:cNvSpPr>
            <a:spLocks noGrp="1"/>
          </p:cNvSpPr>
          <p:nvPr>
            <p:ph type="title" idx="4294967295"/>
          </p:nvPr>
        </p:nvSpPr>
        <p:spPr/>
        <p:txBody>
          <a:bodyPr/>
          <a:lstStyle/>
          <a:p>
            <a:r>
              <a:rPr lang="zh-CN" altLang="en-US">
                <a:ea typeface="宋体" charset="-122"/>
              </a:rPr>
              <a:t>布局管理器</a:t>
            </a:r>
          </a:p>
        </p:txBody>
      </p:sp>
      <p:sp>
        <p:nvSpPr>
          <p:cNvPr id="268291" name="内容占位符 2"/>
          <p:cNvSpPr>
            <a:spLocks noGrp="1"/>
          </p:cNvSpPr>
          <p:nvPr>
            <p:ph idx="4294967295"/>
          </p:nvPr>
        </p:nvSpPr>
        <p:spPr>
          <a:xfrm>
            <a:off x="0" y="1228725"/>
            <a:ext cx="9144000" cy="5248275"/>
          </a:xfrm>
        </p:spPr>
        <p:txBody>
          <a:bodyPr/>
          <a:lstStyle/>
          <a:p>
            <a:r>
              <a:rPr lang="en-US" altLang="zh-CN" sz="2400" b="1">
                <a:latin typeface="宋体" charset="-122"/>
                <a:ea typeface="宋体" charset="-122"/>
              </a:rPr>
              <a:t>Java.awt.GridLayout</a:t>
            </a:r>
          </a:p>
          <a:p>
            <a:pPr lvl="1"/>
            <a:r>
              <a:rPr lang="en-US" altLang="zh-CN" sz="2400" b="1">
                <a:latin typeface="宋体" charset="-122"/>
                <a:ea typeface="宋体" charset="-122"/>
              </a:rPr>
              <a:t>GridLayout( );</a:t>
            </a:r>
          </a:p>
          <a:p>
            <a:pPr lvl="1"/>
            <a:r>
              <a:rPr lang="en-US" altLang="zh-CN" sz="2400" b="1">
                <a:latin typeface="宋体" charset="-122"/>
                <a:ea typeface="宋体" charset="-122"/>
              </a:rPr>
              <a:t>GridLayout(int rows, int cols);</a:t>
            </a:r>
          </a:p>
          <a:p>
            <a:pPr lvl="1"/>
            <a:r>
              <a:rPr lang="en-US" altLang="zh-CN" sz="2400" b="1">
                <a:latin typeface="宋体" charset="-122"/>
                <a:ea typeface="宋体" charset="-122"/>
              </a:rPr>
              <a:t>GridLayout(int rows, int cols, int hgap, int vgap);</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zh-CN" altLang="en-US">
                <a:ea typeface="宋体" charset="-122"/>
              </a:rPr>
              <a:t>举例：计算器程序</a:t>
            </a:r>
          </a:p>
        </p:txBody>
      </p:sp>
      <p:sp>
        <p:nvSpPr>
          <p:cNvPr id="350211" name="Rectangle 3"/>
          <p:cNvSpPr>
            <a:spLocks noGrp="1" noChangeArrowheads="1"/>
          </p:cNvSpPr>
          <p:nvPr>
            <p:ph type="body" idx="1"/>
          </p:nvPr>
        </p:nvSpPr>
        <p:spPr/>
        <p:txBody>
          <a:bodyPr/>
          <a:lstStyle/>
          <a:p>
            <a:r>
              <a:rPr lang="zh-CN" altLang="en-US">
                <a:ea typeface="宋体" charset="-122"/>
              </a:rPr>
              <a:t>制作一个如图所示的计算器程序。</a:t>
            </a:r>
          </a:p>
          <a:p>
            <a:r>
              <a:rPr lang="zh-CN" altLang="en-US">
                <a:ea typeface="宋体" charset="-122"/>
              </a:rPr>
              <a:t>使用面板嵌套技术：</a:t>
            </a:r>
          </a:p>
          <a:p>
            <a:endParaRPr lang="zh-CN" altLang="en-US">
              <a:ea typeface="宋体" charset="-122"/>
            </a:endParaRPr>
          </a:p>
        </p:txBody>
      </p:sp>
      <p:pic>
        <p:nvPicPr>
          <p:cNvPr id="350212" name="Picture 4"/>
          <p:cNvPicPr>
            <a:picLocks noChangeAspect="1" noChangeArrowheads="1"/>
          </p:cNvPicPr>
          <p:nvPr/>
        </p:nvPicPr>
        <p:blipFill>
          <a:blip r:embed="rId3" cstate="print"/>
          <a:srcRect/>
          <a:stretch>
            <a:fillRect/>
          </a:stretch>
        </p:blipFill>
        <p:spPr bwMode="auto">
          <a:xfrm>
            <a:off x="4427538" y="2565400"/>
            <a:ext cx="4125912" cy="3683000"/>
          </a:xfrm>
          <a:prstGeom prst="rect">
            <a:avLst/>
          </a:prstGeom>
          <a:noFill/>
          <a:ln w="9525">
            <a:noFill/>
            <a:miter lim="800000"/>
            <a:headEnd/>
            <a:tailEnd/>
          </a:ln>
          <a:effectLst/>
        </p:spPr>
      </p:pic>
      <p:grpSp>
        <p:nvGrpSpPr>
          <p:cNvPr id="350213" name="Group 5"/>
          <p:cNvGrpSpPr>
            <a:grpSpLocks/>
          </p:cNvGrpSpPr>
          <p:nvPr/>
        </p:nvGrpSpPr>
        <p:grpSpPr bwMode="auto">
          <a:xfrm>
            <a:off x="514350" y="3716338"/>
            <a:ext cx="8137525" cy="2306637"/>
            <a:chOff x="324" y="2341"/>
            <a:chExt cx="5126" cy="1453"/>
          </a:xfrm>
        </p:grpSpPr>
        <p:sp>
          <p:nvSpPr>
            <p:cNvPr id="350214" name="Text Box 6"/>
            <p:cNvSpPr txBox="1">
              <a:spLocks noChangeArrowheads="1"/>
            </p:cNvSpPr>
            <p:nvPr/>
          </p:nvSpPr>
          <p:spPr bwMode="auto">
            <a:xfrm>
              <a:off x="324" y="2886"/>
              <a:ext cx="1740" cy="908"/>
            </a:xfrm>
            <a:prstGeom prst="rect">
              <a:avLst/>
            </a:prstGeom>
            <a:noFill/>
            <a:ln w="9525">
              <a:solidFill>
                <a:schemeClr val="tx2"/>
              </a:solidFill>
              <a:miter lim="800000"/>
              <a:headEnd/>
              <a:tailEnd/>
            </a:ln>
            <a:effectLst/>
          </p:spPr>
          <p:txBody>
            <a:bodyPr>
              <a:spAutoFit/>
            </a:bodyPr>
            <a:lstStyle/>
            <a:p>
              <a:pPr eaLnBrk="1" hangingPunct="1">
                <a:spcBef>
                  <a:spcPct val="50000"/>
                </a:spcBef>
                <a:buClrTx/>
                <a:buFontTx/>
                <a:buNone/>
              </a:pPr>
              <a:r>
                <a:rPr lang="zh-CN" altLang="en-US" sz="2200">
                  <a:latin typeface="Arial" charset="0"/>
                  <a:ea typeface="宋体" charset="-122"/>
                </a:rPr>
                <a:t>一个</a:t>
              </a:r>
              <a:r>
                <a:rPr lang="zh-CN" altLang="en-US" sz="2200">
                  <a:solidFill>
                    <a:srgbClr val="003300"/>
                  </a:solidFill>
                  <a:latin typeface="Arial" charset="0"/>
                  <a:ea typeface="宋体" charset="-122"/>
                </a:rPr>
                <a:t>子面板</a:t>
              </a:r>
              <a:r>
                <a:rPr lang="zh-CN" altLang="en-US" sz="2200">
                  <a:latin typeface="Arial" charset="0"/>
                  <a:ea typeface="宋体" charset="-122"/>
                </a:rPr>
                <a:t>，置于根面板的</a:t>
              </a:r>
              <a:r>
                <a:rPr lang="en-US" altLang="zh-CN" sz="2200">
                  <a:solidFill>
                    <a:schemeClr val="accent2"/>
                  </a:solidFill>
                  <a:latin typeface="Arial" charset="0"/>
                  <a:ea typeface="宋体" charset="-122"/>
                </a:rPr>
                <a:t>CENTER</a:t>
              </a:r>
              <a:r>
                <a:rPr lang="zh-CN" altLang="en-US" sz="2200">
                  <a:latin typeface="Arial" charset="0"/>
                  <a:ea typeface="宋体" charset="-122"/>
                </a:rPr>
                <a:t>，该子面板内使用</a:t>
              </a:r>
              <a:r>
                <a:rPr lang="en-US" altLang="zh-CN" sz="2200">
                  <a:solidFill>
                    <a:srgbClr val="003399"/>
                  </a:solidFill>
                  <a:latin typeface="Arial" charset="0"/>
                  <a:ea typeface="宋体" charset="-122"/>
                </a:rPr>
                <a:t>GridLayout</a:t>
              </a:r>
              <a:r>
                <a:rPr lang="zh-CN" altLang="en-US" sz="2200">
                  <a:latin typeface="Arial" charset="0"/>
                  <a:ea typeface="宋体" charset="-122"/>
                </a:rPr>
                <a:t>布局。</a:t>
              </a:r>
            </a:p>
          </p:txBody>
        </p:sp>
        <p:sp>
          <p:nvSpPr>
            <p:cNvPr id="350215" name="Rectangle 7"/>
            <p:cNvSpPr>
              <a:spLocks noChangeArrowheads="1"/>
            </p:cNvSpPr>
            <p:nvPr/>
          </p:nvSpPr>
          <p:spPr bwMode="auto">
            <a:xfrm>
              <a:off x="2729" y="2341"/>
              <a:ext cx="2721" cy="1407"/>
            </a:xfrm>
            <a:prstGeom prst="rect">
              <a:avLst/>
            </a:prstGeom>
            <a:noFill/>
            <a:ln w="25400">
              <a:solidFill>
                <a:srgbClr val="FF0000"/>
              </a:solidFill>
              <a:miter lim="800000"/>
              <a:headEnd/>
              <a:tailEnd/>
            </a:ln>
            <a:effectLst/>
          </p:spPr>
          <p:txBody>
            <a:bodyPr wrap="none" anchor="ctr"/>
            <a:lstStyle/>
            <a:p>
              <a:endParaRPr lang="zh-CN" altLang="en-US"/>
            </a:p>
          </p:txBody>
        </p:sp>
        <p:sp>
          <p:nvSpPr>
            <p:cNvPr id="350216" name="Line 8"/>
            <p:cNvSpPr>
              <a:spLocks noChangeShapeType="1"/>
            </p:cNvSpPr>
            <p:nvPr/>
          </p:nvSpPr>
          <p:spPr bwMode="auto">
            <a:xfrm flipV="1">
              <a:off x="2064" y="3067"/>
              <a:ext cx="650" cy="136"/>
            </a:xfrm>
            <a:prstGeom prst="line">
              <a:avLst/>
            </a:prstGeom>
            <a:noFill/>
            <a:ln w="25400">
              <a:solidFill>
                <a:srgbClr val="FF0000"/>
              </a:solidFill>
              <a:round/>
              <a:headEnd/>
              <a:tailEnd type="triangle" w="med" len="med"/>
            </a:ln>
            <a:effectLst/>
          </p:spPr>
          <p:txBody>
            <a:bodyPr/>
            <a:lstStyle/>
            <a:p>
              <a:endParaRPr lang="zh-CN" altLang="en-US"/>
            </a:p>
          </p:txBody>
        </p:sp>
      </p:grpSp>
      <p:grpSp>
        <p:nvGrpSpPr>
          <p:cNvPr id="350217" name="Group 9"/>
          <p:cNvGrpSpPr>
            <a:grpSpLocks/>
          </p:cNvGrpSpPr>
          <p:nvPr/>
        </p:nvGrpSpPr>
        <p:grpSpPr bwMode="auto">
          <a:xfrm>
            <a:off x="755650" y="2924175"/>
            <a:ext cx="7848600" cy="1441450"/>
            <a:chOff x="476" y="1842"/>
            <a:chExt cx="4944" cy="908"/>
          </a:xfrm>
        </p:grpSpPr>
        <p:sp>
          <p:nvSpPr>
            <p:cNvPr id="350218" name="Rectangle 10"/>
            <p:cNvSpPr>
              <a:spLocks noChangeArrowheads="1"/>
            </p:cNvSpPr>
            <p:nvPr/>
          </p:nvSpPr>
          <p:spPr bwMode="auto">
            <a:xfrm>
              <a:off x="2789" y="1933"/>
              <a:ext cx="2631" cy="363"/>
            </a:xfrm>
            <a:prstGeom prst="rect">
              <a:avLst/>
            </a:prstGeom>
            <a:noFill/>
            <a:ln w="25400">
              <a:solidFill>
                <a:srgbClr val="FF00FF"/>
              </a:solidFill>
              <a:miter lim="800000"/>
              <a:headEnd/>
              <a:tailEnd/>
            </a:ln>
            <a:effectLst/>
          </p:spPr>
          <p:txBody>
            <a:bodyPr wrap="none" anchor="ctr"/>
            <a:lstStyle/>
            <a:p>
              <a:endParaRPr lang="zh-CN" altLang="en-US"/>
            </a:p>
          </p:txBody>
        </p:sp>
        <p:sp>
          <p:nvSpPr>
            <p:cNvPr id="350219" name="Text Box 11"/>
            <p:cNvSpPr txBox="1">
              <a:spLocks noChangeArrowheads="1"/>
            </p:cNvSpPr>
            <p:nvPr/>
          </p:nvSpPr>
          <p:spPr bwMode="auto">
            <a:xfrm>
              <a:off x="476" y="1842"/>
              <a:ext cx="1588" cy="908"/>
            </a:xfrm>
            <a:prstGeom prst="rect">
              <a:avLst/>
            </a:prstGeom>
            <a:noFill/>
            <a:ln w="9525">
              <a:solidFill>
                <a:schemeClr val="tx2"/>
              </a:solidFill>
              <a:miter lim="800000"/>
              <a:headEnd/>
              <a:tailEnd/>
            </a:ln>
            <a:effectLst/>
          </p:spPr>
          <p:txBody>
            <a:bodyPr>
              <a:spAutoFit/>
            </a:bodyPr>
            <a:lstStyle/>
            <a:p>
              <a:pPr eaLnBrk="1" hangingPunct="1">
                <a:spcBef>
                  <a:spcPct val="50000"/>
                </a:spcBef>
                <a:buClrTx/>
                <a:buFontTx/>
                <a:buNone/>
              </a:pPr>
              <a:r>
                <a:rPr lang="zh-CN" altLang="en-US" sz="2200">
                  <a:latin typeface="Arial" charset="0"/>
                  <a:ea typeface="宋体" charset="-122"/>
                </a:rPr>
                <a:t>一个用于显示计算结果的按钮，使用</a:t>
              </a:r>
              <a:r>
                <a:rPr lang="en-US" altLang="zh-CN" sz="2200">
                  <a:solidFill>
                    <a:srgbClr val="003399"/>
                  </a:solidFill>
                  <a:latin typeface="Arial" charset="0"/>
                  <a:ea typeface="宋体" charset="-122"/>
                </a:rPr>
                <a:t>BorderLayout</a:t>
              </a:r>
              <a:r>
                <a:rPr lang="zh-CN" altLang="en-US" sz="2200">
                  <a:latin typeface="Arial" charset="0"/>
                  <a:ea typeface="宋体" charset="-122"/>
                </a:rPr>
                <a:t>放置于</a:t>
              </a:r>
              <a:r>
                <a:rPr lang="en-US" altLang="zh-CN" sz="2200">
                  <a:solidFill>
                    <a:schemeClr val="accent2"/>
                  </a:solidFill>
                  <a:latin typeface="Arial" charset="0"/>
                  <a:ea typeface="宋体" charset="-122"/>
                </a:rPr>
                <a:t>North</a:t>
              </a:r>
            </a:p>
          </p:txBody>
        </p:sp>
        <p:sp>
          <p:nvSpPr>
            <p:cNvPr id="350220" name="Line 12"/>
            <p:cNvSpPr>
              <a:spLocks noChangeShapeType="1"/>
            </p:cNvSpPr>
            <p:nvPr/>
          </p:nvSpPr>
          <p:spPr bwMode="auto">
            <a:xfrm flipV="1">
              <a:off x="2109" y="2115"/>
              <a:ext cx="680" cy="136"/>
            </a:xfrm>
            <a:prstGeom prst="line">
              <a:avLst/>
            </a:prstGeom>
            <a:noFill/>
            <a:ln w="25400">
              <a:solidFill>
                <a:srgbClr val="FF00FF"/>
              </a:solidFill>
              <a:round/>
              <a:headEnd/>
              <a:tailEnd type="triangle" w="med" len="me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fade">
                                      <p:cBhvr>
                                        <p:cTn id="7" dur="1000"/>
                                        <p:tgtEl>
                                          <p:spTgt spid="350211">
                                            <p:txEl>
                                              <p:pRg st="0" end="0"/>
                                            </p:txEl>
                                          </p:spTgt>
                                        </p:tgtEl>
                                      </p:cBhvr>
                                    </p:animEffect>
                                    <p:anim calcmode="lin" valueType="num">
                                      <p:cBhvr>
                                        <p:cTn id="8" dur="10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02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0211">
                                            <p:txEl>
                                              <p:pRg st="1" end="1"/>
                                            </p:txEl>
                                          </p:spTgt>
                                        </p:tgtEl>
                                        <p:attrNameLst>
                                          <p:attrName>style.visibility</p:attrName>
                                        </p:attrNameLst>
                                      </p:cBhvr>
                                      <p:to>
                                        <p:strVal val="visible"/>
                                      </p:to>
                                    </p:set>
                                    <p:animEffect transition="in" filter="fade">
                                      <p:cBhvr>
                                        <p:cTn id="14" dur="1000"/>
                                        <p:tgtEl>
                                          <p:spTgt spid="350211">
                                            <p:txEl>
                                              <p:pRg st="1" end="1"/>
                                            </p:txEl>
                                          </p:spTgt>
                                        </p:tgtEl>
                                      </p:cBhvr>
                                    </p:animEffect>
                                    <p:anim calcmode="lin" valueType="num">
                                      <p:cBhvr>
                                        <p:cTn id="15" dur="1000" fill="hold"/>
                                        <p:tgtEl>
                                          <p:spTgt spid="3502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50211">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50212"/>
                                        </p:tgtEl>
                                        <p:attrNameLst>
                                          <p:attrName>style.visibility</p:attrName>
                                        </p:attrNameLst>
                                      </p:cBhvr>
                                      <p:to>
                                        <p:strVal val="visible"/>
                                      </p:to>
                                    </p:set>
                                    <p:animEffect transition="in" filter="fade">
                                      <p:cBhvr>
                                        <p:cTn id="19" dur="1000"/>
                                        <p:tgtEl>
                                          <p:spTgt spid="350212"/>
                                        </p:tgtEl>
                                      </p:cBhvr>
                                    </p:animEffect>
                                    <p:anim calcmode="lin" valueType="num">
                                      <p:cBhvr>
                                        <p:cTn id="20" dur="1000" fill="hold"/>
                                        <p:tgtEl>
                                          <p:spTgt spid="350212"/>
                                        </p:tgtEl>
                                        <p:attrNameLst>
                                          <p:attrName>ppt_x</p:attrName>
                                        </p:attrNameLst>
                                      </p:cBhvr>
                                      <p:tavLst>
                                        <p:tav tm="0">
                                          <p:val>
                                            <p:strVal val="#ppt_x"/>
                                          </p:val>
                                        </p:tav>
                                        <p:tav tm="100000">
                                          <p:val>
                                            <p:strVal val="#ppt_x"/>
                                          </p:val>
                                        </p:tav>
                                      </p:tavLst>
                                    </p:anim>
                                    <p:anim calcmode="lin" valueType="num">
                                      <p:cBhvr>
                                        <p:cTn id="21" dur="1000" fill="hold"/>
                                        <p:tgtEl>
                                          <p:spTgt spid="3502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350217"/>
                                        </p:tgtEl>
                                        <p:attrNameLst>
                                          <p:attrName>style.visibility</p:attrName>
                                        </p:attrNameLst>
                                      </p:cBhvr>
                                      <p:to>
                                        <p:strVal val="visible"/>
                                      </p:to>
                                    </p:set>
                                    <p:anim calcmode="lin" valueType="num">
                                      <p:cBhvr>
                                        <p:cTn id="26" dur="500" fill="hold"/>
                                        <p:tgtEl>
                                          <p:spTgt spid="350217"/>
                                        </p:tgtEl>
                                        <p:attrNameLst>
                                          <p:attrName>ppt_w</p:attrName>
                                        </p:attrNameLst>
                                      </p:cBhvr>
                                      <p:tavLst>
                                        <p:tav tm="0">
                                          <p:val>
                                            <p:fltVal val="0"/>
                                          </p:val>
                                        </p:tav>
                                        <p:tav tm="100000">
                                          <p:val>
                                            <p:strVal val="#ppt_w"/>
                                          </p:val>
                                        </p:tav>
                                      </p:tavLst>
                                    </p:anim>
                                    <p:anim calcmode="lin" valueType="num">
                                      <p:cBhvr>
                                        <p:cTn id="27" dur="500" fill="hold"/>
                                        <p:tgtEl>
                                          <p:spTgt spid="350217"/>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nodeType="clickEffect">
                                  <p:stCondLst>
                                    <p:cond delay="0"/>
                                  </p:stCondLst>
                                  <p:childTnLst>
                                    <p:set>
                                      <p:cBhvr>
                                        <p:cTn id="31" dur="1" fill="hold">
                                          <p:stCondLst>
                                            <p:cond delay="0"/>
                                          </p:stCondLst>
                                        </p:cTn>
                                        <p:tgtEl>
                                          <p:spTgt spid="350213"/>
                                        </p:tgtEl>
                                        <p:attrNameLst>
                                          <p:attrName>style.visibility</p:attrName>
                                        </p:attrNameLst>
                                      </p:cBhvr>
                                      <p:to>
                                        <p:strVal val="visible"/>
                                      </p:to>
                                    </p:set>
                                    <p:anim calcmode="lin" valueType="num">
                                      <p:cBhvr>
                                        <p:cTn id="32" dur="500" fill="hold"/>
                                        <p:tgtEl>
                                          <p:spTgt spid="350213"/>
                                        </p:tgtEl>
                                        <p:attrNameLst>
                                          <p:attrName>ppt_w</p:attrName>
                                        </p:attrNameLst>
                                      </p:cBhvr>
                                      <p:tavLst>
                                        <p:tav tm="0">
                                          <p:val>
                                            <p:strVal val="#ppt_w*0.05"/>
                                          </p:val>
                                        </p:tav>
                                        <p:tav tm="100000">
                                          <p:val>
                                            <p:strVal val="#ppt_w"/>
                                          </p:val>
                                        </p:tav>
                                      </p:tavLst>
                                    </p:anim>
                                    <p:anim calcmode="lin" valueType="num">
                                      <p:cBhvr>
                                        <p:cTn id="33" dur="500" fill="hold"/>
                                        <p:tgtEl>
                                          <p:spTgt spid="350213"/>
                                        </p:tgtEl>
                                        <p:attrNameLst>
                                          <p:attrName>ppt_h</p:attrName>
                                        </p:attrNameLst>
                                      </p:cBhvr>
                                      <p:tavLst>
                                        <p:tav tm="0">
                                          <p:val>
                                            <p:strVal val="#ppt_h"/>
                                          </p:val>
                                        </p:tav>
                                        <p:tav tm="100000">
                                          <p:val>
                                            <p:strVal val="#ppt_h"/>
                                          </p:val>
                                        </p:tav>
                                      </p:tavLst>
                                    </p:anim>
                                    <p:anim calcmode="lin" valueType="num">
                                      <p:cBhvr>
                                        <p:cTn id="34" dur="500" fill="hold"/>
                                        <p:tgtEl>
                                          <p:spTgt spid="350213"/>
                                        </p:tgtEl>
                                        <p:attrNameLst>
                                          <p:attrName>ppt_x</p:attrName>
                                        </p:attrNameLst>
                                      </p:cBhvr>
                                      <p:tavLst>
                                        <p:tav tm="0">
                                          <p:val>
                                            <p:strVal val="#ppt_x-.2"/>
                                          </p:val>
                                        </p:tav>
                                        <p:tav tm="100000">
                                          <p:val>
                                            <p:strVal val="#ppt_x"/>
                                          </p:val>
                                        </p:tav>
                                      </p:tavLst>
                                    </p:anim>
                                    <p:anim calcmode="lin" valueType="num">
                                      <p:cBhvr>
                                        <p:cTn id="35" dur="500" fill="hold"/>
                                        <p:tgtEl>
                                          <p:spTgt spid="350213"/>
                                        </p:tgtEl>
                                        <p:attrNameLst>
                                          <p:attrName>ppt_y</p:attrName>
                                        </p:attrNameLst>
                                      </p:cBhvr>
                                      <p:tavLst>
                                        <p:tav tm="0">
                                          <p:val>
                                            <p:strVal val="#ppt_y"/>
                                          </p:val>
                                        </p:tav>
                                        <p:tav tm="100000">
                                          <p:val>
                                            <p:strVal val="#ppt_y"/>
                                          </p:val>
                                        </p:tav>
                                      </p:tavLst>
                                    </p:anim>
                                    <p:animEffect transition="in" filter="fade">
                                      <p:cBhvr>
                                        <p:cTn id="36" dur="500"/>
                                        <p:tgtEl>
                                          <p:spTgt spid="35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标题 1"/>
          <p:cNvSpPr>
            <a:spLocks noGrp="1"/>
          </p:cNvSpPr>
          <p:nvPr>
            <p:ph type="title" idx="4294967295"/>
          </p:nvPr>
        </p:nvSpPr>
        <p:spPr/>
        <p:txBody>
          <a:bodyPr/>
          <a:lstStyle/>
          <a:p>
            <a:r>
              <a:rPr lang="zh-CN" altLang="en-US">
                <a:ea typeface="宋体" charset="-122"/>
              </a:rPr>
              <a:t>布局管理器</a:t>
            </a:r>
          </a:p>
        </p:txBody>
      </p:sp>
      <p:sp>
        <p:nvSpPr>
          <p:cNvPr id="270339" name="内容占位符 2"/>
          <p:cNvSpPr>
            <a:spLocks noGrp="1"/>
          </p:cNvSpPr>
          <p:nvPr>
            <p:ph idx="4294967295"/>
          </p:nvPr>
        </p:nvSpPr>
        <p:spPr>
          <a:xfrm>
            <a:off x="0" y="1228725"/>
            <a:ext cx="9144000" cy="5248275"/>
          </a:xfrm>
        </p:spPr>
        <p:txBody>
          <a:bodyPr/>
          <a:lstStyle/>
          <a:p>
            <a:endParaRPr lang="en-US" altLang="zh-CN" sz="2400" b="1" dirty="0">
              <a:latin typeface="宋体" charset="-122"/>
              <a:ea typeface="宋体" charset="-122"/>
            </a:endParaRPr>
          </a:p>
          <a:p>
            <a:pPr>
              <a:buFont typeface="Wingdings" pitchFamily="2" charset="2"/>
              <a:buNone/>
            </a:pPr>
            <a:r>
              <a:rPr lang="en-US" altLang="zh-CN" sz="2000" b="1" dirty="0">
                <a:latin typeface="Times New Roman" pitchFamily="18" charset="0"/>
                <a:ea typeface="宋体" charset="-122"/>
              </a:rPr>
              <a:t>import java.awt.*;</a:t>
            </a:r>
          </a:p>
          <a:p>
            <a:pPr>
              <a:buFont typeface="Wingdings" pitchFamily="2" charset="2"/>
              <a:buNone/>
            </a:pPr>
            <a:r>
              <a:rPr lang="en-US" altLang="zh-CN" sz="2000" b="1" dirty="0">
                <a:latin typeface="Times New Roman" pitchFamily="18" charset="0"/>
                <a:ea typeface="宋体" charset="-122"/>
              </a:rPr>
              <a:t>import </a:t>
            </a:r>
            <a:r>
              <a:rPr lang="en-US" altLang="zh-CN" sz="2000" b="1" dirty="0" err="1">
                <a:latin typeface="Times New Roman" pitchFamily="18" charset="0"/>
                <a:ea typeface="宋体" charset="-122"/>
              </a:rPr>
              <a:t>java.awt.event</a:t>
            </a:r>
            <a:r>
              <a:rPr lang="en-US" altLang="zh-CN" sz="2000" b="1" dirty="0">
                <a:latin typeface="Times New Roman" pitchFamily="18" charset="0"/>
                <a:ea typeface="宋体" charset="-122"/>
              </a:rPr>
              <a:t>.*;</a:t>
            </a:r>
          </a:p>
          <a:p>
            <a:pPr>
              <a:buFont typeface="Wingdings" pitchFamily="2" charset="2"/>
              <a:buNone/>
            </a:pPr>
            <a:r>
              <a:rPr lang="en-US" altLang="zh-CN" sz="2000" b="1" dirty="0">
                <a:latin typeface="Times New Roman" pitchFamily="18" charset="0"/>
                <a:ea typeface="宋体" charset="-122"/>
              </a:rPr>
              <a:t>import </a:t>
            </a:r>
            <a:r>
              <a:rPr lang="en-US" altLang="zh-CN" sz="2000" b="1" dirty="0" err="1">
                <a:latin typeface="Times New Roman" pitchFamily="18" charset="0"/>
                <a:ea typeface="宋体" charset="-122"/>
              </a:rPr>
              <a:t>javax.swing</a:t>
            </a:r>
            <a:r>
              <a:rPr lang="en-US" altLang="zh-CN" sz="2000" b="1" dirty="0">
                <a:latin typeface="Times New Roman" pitchFamily="18" charset="0"/>
                <a:ea typeface="宋体" charset="-122"/>
              </a:rPr>
              <a:t>.*;</a:t>
            </a:r>
          </a:p>
          <a:p>
            <a:pPr>
              <a:buFont typeface="Wingdings" pitchFamily="2" charset="2"/>
              <a:buNone/>
            </a:pPr>
            <a:r>
              <a:rPr lang="en-US" altLang="zh-CN" sz="2000" b="1" dirty="0">
                <a:latin typeface="Times New Roman" pitchFamily="18" charset="0"/>
                <a:ea typeface="宋体" charset="-122"/>
              </a:rPr>
              <a:t>public class Calculator</a:t>
            </a:r>
          </a:p>
          <a:p>
            <a:pPr>
              <a:buFont typeface="Wingdings" pitchFamily="2" charset="2"/>
              <a:buNone/>
            </a:pPr>
            <a:r>
              <a:rPr lang="en-US" altLang="zh-CN" sz="2000" b="1" dirty="0">
                <a:latin typeface="Times New Roman" pitchFamily="18" charset="0"/>
                <a:ea typeface="宋体" charset="-122"/>
              </a:rPr>
              <a:t>{</a:t>
            </a:r>
          </a:p>
          <a:p>
            <a:pPr>
              <a:buFont typeface="Wingdings" pitchFamily="2" charset="2"/>
              <a:buNone/>
            </a:pPr>
            <a:r>
              <a:rPr lang="en-US" altLang="zh-CN" sz="2000" b="1" dirty="0">
                <a:latin typeface="Times New Roman" pitchFamily="18" charset="0"/>
                <a:ea typeface="宋体" charset="-122"/>
              </a:rPr>
              <a:t>   public static void main(String[] </a:t>
            </a:r>
            <a:r>
              <a:rPr lang="en-US" altLang="zh-CN" sz="2000" b="1" dirty="0" err="1">
                <a:latin typeface="Times New Roman" pitchFamily="18" charset="0"/>
                <a:ea typeface="宋体" charset="-122"/>
              </a:rPr>
              <a:t>args</a:t>
            </a:r>
            <a:r>
              <a:rPr lang="en-US" altLang="zh-CN" sz="2000" b="1" dirty="0">
                <a:latin typeface="Times New Roman" pitchFamily="18" charset="0"/>
                <a:ea typeface="宋体" charset="-122"/>
              </a:rPr>
              <a:t>)</a:t>
            </a:r>
          </a:p>
          <a:p>
            <a:pPr>
              <a:buFont typeface="Wingdings" pitchFamily="2" charset="2"/>
              <a:buNone/>
            </a:pPr>
            <a:r>
              <a:rPr lang="en-US" altLang="zh-CN" sz="2000" b="1" dirty="0">
                <a:latin typeface="Times New Roman" pitchFamily="18" charset="0"/>
                <a:ea typeface="宋体" charset="-122"/>
              </a:rPr>
              <a:t>   {  </a:t>
            </a:r>
          </a:p>
          <a:p>
            <a:pPr>
              <a:buNone/>
            </a:pPr>
            <a:r>
              <a:rPr lang="en-US" altLang="zh-CN" sz="2000" dirty="0"/>
              <a:t>      </a:t>
            </a:r>
            <a:r>
              <a:rPr lang="en-US" sz="2000" dirty="0" err="1"/>
              <a:t>EventQueue.invokeLater</a:t>
            </a:r>
            <a:r>
              <a:rPr lang="en-US" sz="2000" dirty="0"/>
              <a:t>(() -&gt; {</a:t>
            </a:r>
          </a:p>
          <a:p>
            <a:pPr>
              <a:buNone/>
            </a:pPr>
            <a:r>
              <a:rPr lang="zh-CN" altLang="en-US" sz="2000" dirty="0"/>
              <a:t>           </a:t>
            </a:r>
            <a:r>
              <a:rPr lang="en-US" altLang="zh-CN" sz="2000" dirty="0" err="1"/>
              <a:t>JFrame</a:t>
            </a:r>
            <a:r>
              <a:rPr lang="en-US" altLang="zh-CN" sz="2000" dirty="0"/>
              <a:t> frame = new </a:t>
            </a:r>
            <a:r>
              <a:rPr lang="en-US" altLang="zh-CN" sz="2000" dirty="0" err="1"/>
              <a:t>CalculatorFrame</a:t>
            </a:r>
            <a:r>
              <a:rPr lang="en-US" altLang="zh-CN" sz="2000" dirty="0"/>
              <a:t>();                           </a:t>
            </a:r>
            <a:r>
              <a:rPr lang="zh-CN" altLang="en-US" sz="2000" dirty="0"/>
              <a:t>                                                                               </a:t>
            </a:r>
            <a:r>
              <a:rPr lang="en-US" altLang="zh-CN" sz="2000" dirty="0" err="1"/>
              <a:t>frame.setDefaultCloseOperation</a:t>
            </a:r>
            <a:r>
              <a:rPr lang="en-US" altLang="zh-CN" sz="2000" dirty="0"/>
              <a:t>(</a:t>
            </a:r>
            <a:r>
              <a:rPr lang="en-US" altLang="zh-CN" sz="2000" dirty="0" err="1"/>
              <a:t>JFrame.</a:t>
            </a:r>
            <a:r>
              <a:rPr lang="en-US" altLang="zh-CN" sz="2000" i="1" dirty="0" err="1"/>
              <a:t>EXIT_ON_CLOSE</a:t>
            </a:r>
            <a:r>
              <a:rPr lang="en-US" altLang="zh-CN" sz="2000" i="1" dirty="0"/>
              <a:t>);</a:t>
            </a:r>
          </a:p>
          <a:p>
            <a:pPr>
              <a:buNone/>
            </a:pPr>
            <a:r>
              <a:rPr lang="en-US" altLang="zh-CN" sz="2000" dirty="0"/>
              <a:t>           </a:t>
            </a:r>
            <a:r>
              <a:rPr lang="en-US" altLang="zh-CN" sz="2000" dirty="0" err="1"/>
              <a:t>frame.setVisible</a:t>
            </a:r>
            <a:r>
              <a:rPr lang="en-US" altLang="zh-CN" sz="2000" dirty="0"/>
              <a:t>(true);</a:t>
            </a:r>
          </a:p>
          <a:p>
            <a:pPr>
              <a:buNone/>
            </a:pPr>
            <a:r>
              <a:rPr lang="zh-CN" altLang="en-US" sz="2000" dirty="0"/>
              <a:t>     </a:t>
            </a:r>
            <a:r>
              <a:rPr lang="en-US" altLang="zh-CN" sz="2000" dirty="0"/>
              <a:t>}); </a:t>
            </a:r>
            <a:endParaRPr lang="en-US" altLang="zh-CN" sz="2000" b="1" dirty="0">
              <a:latin typeface="Times New Roman" pitchFamily="18" charset="0"/>
              <a:ea typeface="宋体" charset="-122"/>
            </a:endParaRPr>
          </a:p>
          <a:p>
            <a:pPr>
              <a:buFont typeface="Wingdings" pitchFamily="2" charset="2"/>
              <a:buNone/>
            </a:pPr>
            <a:r>
              <a:rPr lang="en-US" altLang="zh-CN" sz="2000" b="1" dirty="0">
                <a:latin typeface="Times New Roman" pitchFamily="18" charset="0"/>
                <a:ea typeface="宋体" charset="-122"/>
              </a:rPr>
              <a:t>}</a:t>
            </a:r>
          </a:p>
          <a:p>
            <a:pPr>
              <a:buFont typeface="Wingdings" pitchFamily="2" charset="2"/>
              <a:buNone/>
            </a:pPr>
            <a:r>
              <a:rPr lang="en-US" altLang="zh-CN" sz="2000" b="1" dirty="0">
                <a:latin typeface="Times New Roman" pitchFamily="18" charset="0"/>
                <a:ea typeface="宋体" charset="-122"/>
              </a:rPr>
              <a:t>}</a:t>
            </a:r>
          </a:p>
          <a:p>
            <a:endParaRPr lang="en-US" altLang="zh-CN" sz="2000" b="1" dirty="0">
              <a:latin typeface="Times New Roman" pitchFamily="18" charset="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标题 1"/>
          <p:cNvSpPr>
            <a:spLocks noGrp="1"/>
          </p:cNvSpPr>
          <p:nvPr>
            <p:ph type="title" idx="4294967295"/>
          </p:nvPr>
        </p:nvSpPr>
        <p:spPr/>
        <p:txBody>
          <a:bodyPr/>
          <a:lstStyle/>
          <a:p>
            <a:r>
              <a:rPr lang="zh-CN" altLang="en-US">
                <a:ea typeface="宋体" charset="-122"/>
              </a:rPr>
              <a:t>布局管理器</a:t>
            </a:r>
          </a:p>
        </p:txBody>
      </p:sp>
      <p:sp>
        <p:nvSpPr>
          <p:cNvPr id="272387"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a:latin typeface="Times New Roman" pitchFamily="18" charset="0"/>
                <a:ea typeface="宋体" charset="-122"/>
              </a:rPr>
              <a:t>class </a:t>
            </a:r>
            <a:r>
              <a:rPr lang="en-US" altLang="zh-CN" sz="2000" b="1" u="sng">
                <a:latin typeface="Times New Roman" pitchFamily="18" charset="0"/>
                <a:ea typeface="宋体" charset="-122"/>
              </a:rPr>
              <a:t>CalculatorFrame</a:t>
            </a:r>
            <a:r>
              <a:rPr lang="en-US" altLang="zh-CN" sz="2000" b="1">
                <a:latin typeface="Times New Roman" pitchFamily="18" charset="0"/>
                <a:ea typeface="宋体" charset="-122"/>
              </a:rPr>
              <a:t> extends JFrame</a:t>
            </a:r>
          </a:p>
          <a:p>
            <a:pPr>
              <a:buFont typeface="Wingdings" pitchFamily="2" charset="2"/>
              <a:buNone/>
            </a:pPr>
            <a:r>
              <a:rPr lang="en-US" altLang="zh-CN" sz="2000" b="1">
                <a:latin typeface="Times New Roman" pitchFamily="18" charset="0"/>
                <a:ea typeface="宋体" charset="-122"/>
              </a:rPr>
              <a:t>{</a:t>
            </a:r>
          </a:p>
          <a:p>
            <a:pPr>
              <a:buFont typeface="Wingdings" pitchFamily="2" charset="2"/>
              <a:buNone/>
            </a:pPr>
            <a:r>
              <a:rPr lang="en-US" altLang="zh-CN" sz="2000" b="1">
                <a:latin typeface="Times New Roman" pitchFamily="18" charset="0"/>
                <a:ea typeface="宋体" charset="-122"/>
              </a:rPr>
              <a:t>   public CalculatorFrame()</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setTitle("Calculator");</a:t>
            </a:r>
          </a:p>
          <a:p>
            <a:pPr>
              <a:buFont typeface="Wingdings" pitchFamily="2" charset="2"/>
              <a:buNone/>
            </a:pPr>
            <a:r>
              <a:rPr lang="en-US" altLang="zh-CN" sz="2000" b="1">
                <a:latin typeface="Times New Roman" pitchFamily="18" charset="0"/>
                <a:ea typeface="宋体" charset="-122"/>
              </a:rPr>
              <a:t>      CalculatorPanel panel = new CalculatorPanel();</a:t>
            </a:r>
          </a:p>
          <a:p>
            <a:pPr>
              <a:buFont typeface="Wingdings" pitchFamily="2" charset="2"/>
              <a:buNone/>
            </a:pPr>
            <a:r>
              <a:rPr lang="en-US" altLang="zh-CN" sz="2000" b="1">
                <a:latin typeface="Times New Roman" pitchFamily="18" charset="0"/>
                <a:ea typeface="宋体" charset="-122"/>
              </a:rPr>
              <a:t>      add(panel);</a:t>
            </a:r>
          </a:p>
          <a:p>
            <a:pPr>
              <a:buFont typeface="Wingdings" pitchFamily="2" charset="2"/>
              <a:buNone/>
            </a:pPr>
            <a:r>
              <a:rPr lang="en-US" altLang="zh-CN" sz="2000" b="1">
                <a:latin typeface="Times New Roman" pitchFamily="18" charset="0"/>
                <a:ea typeface="宋体" charset="-122"/>
              </a:rPr>
              <a:t>      pack();</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a:t>
            </a:r>
          </a:p>
          <a:p>
            <a:endParaRPr lang="en-US" altLang="zh-CN" sz="2000" b="1">
              <a:latin typeface="Times New Roman" pitchFamily="18" charset="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ea typeface="宋体" charset="-122"/>
              </a:rPr>
              <a:t>模型</a:t>
            </a:r>
            <a:r>
              <a:rPr lang="en-US" altLang="zh-CN">
                <a:ea typeface="宋体" charset="-122"/>
              </a:rPr>
              <a:t>-</a:t>
            </a:r>
            <a:r>
              <a:rPr lang="zh-CN" altLang="en-US">
                <a:ea typeface="宋体" charset="-122"/>
              </a:rPr>
              <a:t>视图</a:t>
            </a:r>
            <a:r>
              <a:rPr lang="en-US" altLang="zh-CN">
                <a:ea typeface="宋体" charset="-122"/>
              </a:rPr>
              <a:t>-</a:t>
            </a:r>
            <a:r>
              <a:rPr lang="zh-CN" altLang="en-US">
                <a:ea typeface="宋体" charset="-122"/>
              </a:rPr>
              <a:t>控制器设计模式</a:t>
            </a:r>
          </a:p>
        </p:txBody>
      </p:sp>
      <p:sp>
        <p:nvSpPr>
          <p:cNvPr id="38915" name="内容占位符 2"/>
          <p:cNvSpPr>
            <a:spLocks noGrp="1"/>
          </p:cNvSpPr>
          <p:nvPr>
            <p:ph idx="1"/>
          </p:nvPr>
        </p:nvSpPr>
        <p:spPr>
          <a:xfrm>
            <a:off x="476250" y="1223963"/>
            <a:ext cx="8229600" cy="5248275"/>
          </a:xfrm>
        </p:spPr>
        <p:txBody>
          <a:bodyPr/>
          <a:lstStyle/>
          <a:p>
            <a:r>
              <a:rPr lang="zh-CN" altLang="en-US" dirty="0">
                <a:ea typeface="宋体" charset="-122"/>
              </a:rPr>
              <a:t>每个组件有三个要素</a:t>
            </a:r>
          </a:p>
          <a:p>
            <a:pPr lvl="1"/>
            <a:r>
              <a:rPr lang="zh-CN" altLang="en-US" dirty="0">
                <a:latin typeface="楷体_GB2312" pitchFamily="49" charset="-122"/>
                <a:ea typeface="楷体_GB2312" pitchFamily="49" charset="-122"/>
              </a:rPr>
              <a:t>内容</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如按钮的状态</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是否按下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或者文本域的文本</a:t>
            </a:r>
            <a:r>
              <a:rPr lang="en-US" altLang="zh-CN" dirty="0">
                <a:latin typeface="楷体_GB2312" pitchFamily="49" charset="-122"/>
                <a:ea typeface="楷体_GB2312" pitchFamily="49" charset="-122"/>
              </a:rPr>
              <a:t>;</a:t>
            </a:r>
          </a:p>
          <a:p>
            <a:pPr lvl="1"/>
            <a:r>
              <a:rPr lang="zh-CN" altLang="en-US" dirty="0">
                <a:latin typeface="楷体_GB2312" pitchFamily="49" charset="-122"/>
                <a:ea typeface="楷体_GB2312" pitchFamily="49" charset="-122"/>
              </a:rPr>
              <a:t>外观</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颜色</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大小等</a:t>
            </a:r>
            <a:r>
              <a:rPr lang="en-US" altLang="zh-CN" dirty="0">
                <a:latin typeface="楷体_GB2312" pitchFamily="49" charset="-122"/>
                <a:ea typeface="楷体_GB2312" pitchFamily="49" charset="-122"/>
              </a:rPr>
              <a:t>;</a:t>
            </a:r>
          </a:p>
          <a:p>
            <a:pPr lvl="1"/>
            <a:r>
              <a:rPr lang="zh-CN" altLang="en-US" dirty="0">
                <a:latin typeface="楷体_GB2312" pitchFamily="49" charset="-122"/>
                <a:ea typeface="楷体_GB2312" pitchFamily="49" charset="-122"/>
              </a:rPr>
              <a:t>行为</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对事件的反应</a:t>
            </a:r>
            <a:r>
              <a:rPr lang="en-US" altLang="zh-CN" dirty="0">
                <a:latin typeface="楷体_GB2312" pitchFamily="49" charset="-122"/>
                <a:ea typeface="楷体_GB2312" pitchFamily="49" charset="-122"/>
              </a:rPr>
              <a:t>;</a:t>
            </a:r>
          </a:p>
          <a:p>
            <a:r>
              <a:rPr lang="zh-CN" altLang="en-US" dirty="0">
                <a:latin typeface="宋体" charset="-122"/>
                <a:ea typeface="宋体" charset="-122"/>
              </a:rPr>
              <a:t>三要素之间的关系复杂</a:t>
            </a:r>
            <a:endParaRPr lang="en-US" altLang="zh-CN" dirty="0">
              <a:latin typeface="楷体_GB2312" pitchFamily="49" charset="-122"/>
              <a:ea typeface="楷体_GB2312" pitchFamily="49" charset="-122"/>
            </a:endParaRPr>
          </a:p>
        </p:txBody>
      </p:sp>
      <p:sp>
        <p:nvSpPr>
          <p:cNvPr id="4" name="页脚占位符 3"/>
          <p:cNvSpPr>
            <a:spLocks noGrp="1"/>
          </p:cNvSpPr>
          <p:nvPr>
            <p:ph type="ftr" sz="quarter" idx="10"/>
          </p:nvPr>
        </p:nvSpPr>
        <p:spPr bwMode="auto">
          <a:xfrm>
            <a:off x="5715000" y="0"/>
            <a:ext cx="3429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400" b="1" i="1" kern="1200">
                <a:solidFill>
                  <a:schemeClr val="tx1"/>
                </a:solidFill>
                <a:latin typeface="+mn-lt"/>
                <a:ea typeface="宋体" pitchFamily="2" charset="-122"/>
                <a:cs typeface="+mn-cs"/>
              </a:defRPr>
            </a:lvl1pPr>
            <a:lvl2pPr marL="4572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2pPr>
            <a:lvl3pPr marL="9144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3pPr>
            <a:lvl4pPr marL="13716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4pPr>
            <a:lvl5pPr marL="18288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800" b="1" kern="1200">
                <a:solidFill>
                  <a:schemeClr val="tx1"/>
                </a:solidFill>
                <a:latin typeface="Times New Roman" pitchFamily="18" charset="0"/>
                <a:ea typeface="楷体_GB2312" pitchFamily="49" charset="-122"/>
                <a:cs typeface="+mn-cs"/>
              </a:defRPr>
            </a:lvl9pPr>
          </a:lstStyle>
          <a:p>
            <a:pPr>
              <a:defRPr/>
            </a:pPr>
            <a:r>
              <a:rPr lang="en-US" altLang="zh-CN"/>
              <a:t>Java</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标题 1"/>
          <p:cNvSpPr>
            <a:spLocks noGrp="1"/>
          </p:cNvSpPr>
          <p:nvPr>
            <p:ph type="title" idx="4294967295"/>
          </p:nvPr>
        </p:nvSpPr>
        <p:spPr/>
        <p:txBody>
          <a:bodyPr/>
          <a:lstStyle/>
          <a:p>
            <a:r>
              <a:rPr lang="zh-CN" altLang="en-US">
                <a:ea typeface="宋体" charset="-122"/>
              </a:rPr>
              <a:t>布局管理器</a:t>
            </a:r>
          </a:p>
        </p:txBody>
      </p:sp>
      <p:sp>
        <p:nvSpPr>
          <p:cNvPr id="274435"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a:latin typeface="Times New Roman" pitchFamily="18" charset="0"/>
                <a:ea typeface="宋体" charset="-122"/>
              </a:rPr>
              <a:t>class </a:t>
            </a:r>
            <a:r>
              <a:rPr lang="en-US" altLang="zh-CN" sz="2000" b="1" u="sng">
                <a:latin typeface="Times New Roman" pitchFamily="18" charset="0"/>
                <a:ea typeface="宋体" charset="-122"/>
              </a:rPr>
              <a:t>CalculatorPanel</a:t>
            </a:r>
            <a:r>
              <a:rPr lang="en-US" altLang="zh-CN" sz="2000" b="1">
                <a:latin typeface="Times New Roman" pitchFamily="18" charset="0"/>
                <a:ea typeface="宋体" charset="-122"/>
              </a:rPr>
              <a:t> extends JPanel</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private JButton display;</a:t>
            </a:r>
          </a:p>
          <a:p>
            <a:pPr>
              <a:buFont typeface="Wingdings" pitchFamily="2" charset="2"/>
              <a:buNone/>
            </a:pPr>
            <a:r>
              <a:rPr lang="en-US" altLang="zh-CN" sz="2000" b="1">
                <a:latin typeface="Times New Roman" pitchFamily="18" charset="0"/>
                <a:ea typeface="宋体" charset="-122"/>
              </a:rPr>
              <a:t>   private JPanel panel;</a:t>
            </a:r>
          </a:p>
          <a:p>
            <a:pPr>
              <a:buFont typeface="Wingdings" pitchFamily="2" charset="2"/>
              <a:buNone/>
            </a:pPr>
            <a:r>
              <a:rPr lang="en-US" altLang="zh-CN" sz="2000" b="1">
                <a:latin typeface="Times New Roman" pitchFamily="18" charset="0"/>
                <a:ea typeface="宋体" charset="-122"/>
              </a:rPr>
              <a:t>   private double result;</a:t>
            </a:r>
          </a:p>
          <a:p>
            <a:pPr>
              <a:buFont typeface="Wingdings" pitchFamily="2" charset="2"/>
              <a:buNone/>
            </a:pPr>
            <a:r>
              <a:rPr lang="en-US" altLang="zh-CN" sz="2000" b="1">
                <a:latin typeface="Times New Roman" pitchFamily="18" charset="0"/>
                <a:ea typeface="宋体" charset="-122"/>
              </a:rPr>
              <a:t>   private String lastCommand;</a:t>
            </a:r>
          </a:p>
          <a:p>
            <a:pPr>
              <a:buFont typeface="Wingdings" pitchFamily="2" charset="2"/>
              <a:buNone/>
            </a:pPr>
            <a:r>
              <a:rPr lang="en-US" altLang="zh-CN" sz="2000" b="1">
                <a:latin typeface="Times New Roman" pitchFamily="18" charset="0"/>
                <a:ea typeface="宋体" charset="-122"/>
              </a:rPr>
              <a:t>   private boolean start;</a:t>
            </a:r>
          </a:p>
          <a:p>
            <a:pPr>
              <a:buFont typeface="Wingdings" pitchFamily="2" charset="2"/>
              <a:buNone/>
            </a:pPr>
            <a:r>
              <a:rPr lang="en-US" altLang="zh-CN" sz="2000" b="1">
                <a:latin typeface="Times New Roman" pitchFamily="18" charset="0"/>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标题 1"/>
          <p:cNvSpPr>
            <a:spLocks noGrp="1"/>
          </p:cNvSpPr>
          <p:nvPr>
            <p:ph type="title" idx="4294967295"/>
          </p:nvPr>
        </p:nvSpPr>
        <p:spPr/>
        <p:txBody>
          <a:bodyPr/>
          <a:lstStyle/>
          <a:p>
            <a:r>
              <a:rPr lang="zh-CN" altLang="en-US">
                <a:ea typeface="宋体" charset="-122"/>
              </a:rPr>
              <a:t>布局管理器</a:t>
            </a:r>
          </a:p>
        </p:txBody>
      </p:sp>
      <p:sp>
        <p:nvSpPr>
          <p:cNvPr id="276483"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a:latin typeface="Times New Roman" pitchFamily="18" charset="0"/>
                <a:ea typeface="宋体" charset="-122"/>
              </a:rPr>
              <a:t>     public CalculatorPanel()</a:t>
            </a:r>
          </a:p>
          <a:p>
            <a:pPr>
              <a:buFont typeface="Wingdings" pitchFamily="2" charset="2"/>
              <a:buNone/>
            </a:pPr>
            <a:r>
              <a:rPr lang="en-US" altLang="zh-CN" sz="2000" b="1">
                <a:latin typeface="Times New Roman" pitchFamily="18" charset="0"/>
                <a:ea typeface="宋体" charset="-122"/>
              </a:rPr>
              <a:t>   {  </a:t>
            </a:r>
          </a:p>
          <a:p>
            <a:pPr>
              <a:buFont typeface="Wingdings" pitchFamily="2" charset="2"/>
              <a:buNone/>
            </a:pPr>
            <a:r>
              <a:rPr lang="en-US" altLang="zh-CN" sz="2000" b="1">
                <a:latin typeface="Times New Roman" pitchFamily="18" charset="0"/>
                <a:ea typeface="宋体" charset="-122"/>
              </a:rPr>
              <a:t>	      setLayout(new BorderLayout());</a:t>
            </a:r>
          </a:p>
          <a:p>
            <a:pPr>
              <a:buFont typeface="Wingdings" pitchFamily="2" charset="2"/>
              <a:buNone/>
            </a:pPr>
            <a:r>
              <a:rPr lang="en-US" altLang="zh-CN" sz="2000" b="1">
                <a:latin typeface="Times New Roman" pitchFamily="18" charset="0"/>
                <a:ea typeface="宋体" charset="-122"/>
              </a:rPr>
              <a:t>     	      result = 0;</a:t>
            </a:r>
          </a:p>
          <a:p>
            <a:pPr>
              <a:buFont typeface="Wingdings" pitchFamily="2" charset="2"/>
              <a:buNone/>
            </a:pPr>
            <a:r>
              <a:rPr lang="en-US" altLang="zh-CN" sz="2000" b="1">
                <a:latin typeface="Times New Roman" pitchFamily="18" charset="0"/>
                <a:ea typeface="宋体" charset="-122"/>
              </a:rPr>
              <a:t>  	      lastCommand = "=";</a:t>
            </a:r>
          </a:p>
          <a:p>
            <a:pPr>
              <a:buFont typeface="Wingdings" pitchFamily="2" charset="2"/>
              <a:buNone/>
            </a:pPr>
            <a:r>
              <a:rPr lang="en-US" altLang="zh-CN" sz="2000" b="1">
                <a:latin typeface="Times New Roman" pitchFamily="18" charset="0"/>
                <a:ea typeface="宋体" charset="-122"/>
              </a:rPr>
              <a:t>	      start = true;</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 add the display</a:t>
            </a:r>
          </a:p>
          <a:p>
            <a:pPr>
              <a:buFont typeface="Wingdings" pitchFamily="2" charset="2"/>
              <a:buNone/>
            </a:pPr>
            <a:r>
              <a:rPr lang="en-US" altLang="zh-CN" sz="2000" b="1">
                <a:latin typeface="Times New Roman" pitchFamily="18" charset="0"/>
                <a:ea typeface="宋体" charset="-122"/>
              </a:rPr>
              <a:t>     	      display = new JButton("0");</a:t>
            </a:r>
          </a:p>
          <a:p>
            <a:pPr>
              <a:buFont typeface="Wingdings" pitchFamily="2" charset="2"/>
              <a:buNone/>
            </a:pPr>
            <a:r>
              <a:rPr lang="en-US" altLang="zh-CN" sz="2000" b="1">
                <a:latin typeface="Times New Roman" pitchFamily="18" charset="0"/>
                <a:ea typeface="宋体" charset="-122"/>
              </a:rPr>
              <a:t>     	     display.setEnabled(false);</a:t>
            </a:r>
          </a:p>
          <a:p>
            <a:pPr>
              <a:buFont typeface="Wingdings" pitchFamily="2" charset="2"/>
              <a:buNone/>
            </a:pPr>
            <a:r>
              <a:rPr lang="en-US" altLang="zh-CN" sz="2000" b="1">
                <a:latin typeface="Times New Roman" pitchFamily="18" charset="0"/>
                <a:ea typeface="宋体" charset="-122"/>
              </a:rPr>
              <a:t>     	      add(display, BorderLayout.</a:t>
            </a:r>
            <a:r>
              <a:rPr lang="en-US" altLang="zh-CN" sz="2000" b="1" i="1">
                <a:latin typeface="Times New Roman" pitchFamily="18" charset="0"/>
                <a:ea typeface="宋体" charset="-122"/>
              </a:rPr>
              <a:t>NORTH</a:t>
            </a:r>
            <a:r>
              <a:rPr lang="en-US" altLang="zh-CN" sz="2000" b="1">
                <a:latin typeface="Times New Roman" pitchFamily="18" charset="0"/>
                <a:ea typeface="宋体" charset="-122"/>
              </a:rPr>
              <a:t>);</a:t>
            </a:r>
          </a:p>
          <a:p>
            <a:pPr>
              <a:buFont typeface="Wingdings" pitchFamily="2" charset="2"/>
              <a:buNone/>
            </a:pPr>
            <a:endParaRPr lang="en-US" altLang="zh-CN" sz="2000" b="1">
              <a:latin typeface="Times New Roman" pitchFamily="18" charset="0"/>
              <a:ea typeface="宋体" charset="-122"/>
            </a:endParaRPr>
          </a:p>
          <a:p>
            <a:pPr>
              <a:buFont typeface="Wingdings" pitchFamily="2" charset="2"/>
              <a:buNone/>
            </a:pPr>
            <a:r>
              <a:rPr lang="en-US" altLang="zh-CN" sz="2000" b="1">
                <a:latin typeface="Times New Roman" pitchFamily="18" charset="0"/>
                <a:ea typeface="宋体" charset="-122"/>
              </a:rPr>
              <a:t>           ActionListener insert = new InsertAction();</a:t>
            </a:r>
          </a:p>
          <a:p>
            <a:pPr>
              <a:buFont typeface="Wingdings" pitchFamily="2" charset="2"/>
              <a:buNone/>
            </a:pPr>
            <a:r>
              <a:rPr lang="en-US" altLang="zh-CN" sz="2000" b="1">
                <a:latin typeface="Times New Roman" pitchFamily="18" charset="0"/>
                <a:ea typeface="宋体" charset="-122"/>
              </a:rPr>
              <a:t>           ActionListener command = new CommandAction();</a:t>
            </a:r>
          </a:p>
          <a:p>
            <a:endParaRPr lang="en-US" altLang="zh-CN" sz="2000" b="1">
              <a:latin typeface="Times New Roman" pitchFamily="18" charset="0"/>
              <a:ea typeface="宋体" charset="-122"/>
            </a:endParaRPr>
          </a:p>
          <a:p>
            <a:pPr>
              <a:buFont typeface="Wingdings" pitchFamily="2" charset="2"/>
              <a:buNone/>
            </a:pPr>
            <a:r>
              <a:rPr lang="en-US" altLang="zh-CN" sz="2000" b="1">
                <a:latin typeface="Times New Roman" pitchFamily="18" charset="0"/>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标题 1"/>
          <p:cNvSpPr>
            <a:spLocks noGrp="1"/>
          </p:cNvSpPr>
          <p:nvPr>
            <p:ph type="title" idx="4294967295"/>
          </p:nvPr>
        </p:nvSpPr>
        <p:spPr/>
        <p:txBody>
          <a:bodyPr/>
          <a:lstStyle/>
          <a:p>
            <a:r>
              <a:rPr lang="zh-CN" altLang="en-US">
                <a:ea typeface="宋体" charset="-122"/>
              </a:rPr>
              <a:t>布局管理器</a:t>
            </a:r>
          </a:p>
        </p:txBody>
      </p:sp>
      <p:sp>
        <p:nvSpPr>
          <p:cNvPr id="278531" name="内容占位符 2"/>
          <p:cNvSpPr>
            <a:spLocks noGrp="1"/>
          </p:cNvSpPr>
          <p:nvPr>
            <p:ph idx="4294967295"/>
          </p:nvPr>
        </p:nvSpPr>
        <p:spPr>
          <a:xfrm>
            <a:off x="0" y="1089025"/>
            <a:ext cx="9144000" cy="5248275"/>
          </a:xfrm>
        </p:spPr>
        <p:txBody>
          <a:bodyPr/>
          <a:lstStyle/>
          <a:p>
            <a:pPr>
              <a:buFont typeface="Wingdings" pitchFamily="2" charset="2"/>
              <a:buNone/>
            </a:pPr>
            <a:r>
              <a:rPr lang="en-US" altLang="zh-CN" sz="2000" b="1">
                <a:latin typeface="Times New Roman" pitchFamily="18" charset="0"/>
                <a:ea typeface="宋体" charset="-122"/>
              </a:rPr>
              <a:t>         // add the buttons in a 4 x 4 grid</a:t>
            </a:r>
          </a:p>
          <a:p>
            <a:pPr>
              <a:buFont typeface="Wingdings" pitchFamily="2" charset="2"/>
              <a:buNone/>
            </a:pPr>
            <a:r>
              <a:rPr lang="en-US" altLang="zh-CN" sz="2000" b="1">
                <a:latin typeface="Times New Roman" pitchFamily="18" charset="0"/>
                <a:ea typeface="宋体" charset="-122"/>
              </a:rPr>
              <a:t>      panel = new JPanel();</a:t>
            </a:r>
          </a:p>
          <a:p>
            <a:pPr>
              <a:buFont typeface="Wingdings" pitchFamily="2" charset="2"/>
              <a:buNone/>
            </a:pPr>
            <a:r>
              <a:rPr lang="en-US" altLang="zh-CN" sz="2000" b="1">
                <a:latin typeface="Times New Roman" pitchFamily="18" charset="0"/>
                <a:ea typeface="宋体" charset="-122"/>
              </a:rPr>
              <a:t>      panel.setLayout(new GridLayout(4, 4));</a:t>
            </a:r>
          </a:p>
          <a:p>
            <a:pPr>
              <a:buFont typeface="Wingdings" pitchFamily="2" charset="2"/>
              <a:buNone/>
            </a:pPr>
            <a:endParaRPr lang="en-US" altLang="zh-CN" sz="2000" b="1">
              <a:latin typeface="Times New Roman" pitchFamily="18" charset="0"/>
              <a:ea typeface="宋体" charset="-122"/>
            </a:endParaRPr>
          </a:p>
          <a:p>
            <a:pPr>
              <a:buFont typeface="Wingdings" pitchFamily="2" charset="2"/>
              <a:buNone/>
            </a:pPr>
            <a:r>
              <a:rPr lang="en-US" altLang="zh-CN" sz="2000" b="1">
                <a:latin typeface="Times New Roman" pitchFamily="18" charset="0"/>
                <a:ea typeface="宋体" charset="-122"/>
              </a:rPr>
              <a:t>      addButton("7", insert);</a:t>
            </a:r>
          </a:p>
          <a:p>
            <a:pPr>
              <a:buFont typeface="Wingdings" pitchFamily="2" charset="2"/>
              <a:buNone/>
            </a:pPr>
            <a:r>
              <a:rPr lang="en-US" altLang="zh-CN" sz="2000" b="1">
                <a:latin typeface="Times New Roman" pitchFamily="18" charset="0"/>
                <a:ea typeface="宋体" charset="-122"/>
              </a:rPr>
              <a:t>      addButton("8", insert);</a:t>
            </a:r>
          </a:p>
          <a:p>
            <a:pPr>
              <a:buFont typeface="Wingdings" pitchFamily="2" charset="2"/>
              <a:buNone/>
            </a:pPr>
            <a:r>
              <a:rPr lang="en-US" altLang="zh-CN" sz="2000" b="1">
                <a:latin typeface="Times New Roman" pitchFamily="18" charset="0"/>
                <a:ea typeface="宋体" charset="-122"/>
              </a:rPr>
              <a:t>      addButton("9", insert);</a:t>
            </a:r>
          </a:p>
          <a:p>
            <a:pPr>
              <a:buFont typeface="Wingdings" pitchFamily="2" charset="2"/>
              <a:buNone/>
            </a:pPr>
            <a:r>
              <a:rPr lang="en-US" altLang="zh-CN" sz="2000" b="1">
                <a:latin typeface="Times New Roman" pitchFamily="18" charset="0"/>
                <a:ea typeface="宋体" charset="-122"/>
              </a:rPr>
              <a:t>      addButton("/", command);</a:t>
            </a:r>
          </a:p>
          <a:p>
            <a:pPr>
              <a:buFont typeface="Wingdings" pitchFamily="2" charset="2"/>
              <a:buNone/>
            </a:pPr>
            <a:endParaRPr lang="en-US" altLang="zh-CN" sz="2000" b="1">
              <a:latin typeface="Times New Roman" pitchFamily="18" charset="0"/>
              <a:ea typeface="宋体" charset="-122"/>
            </a:endParaRPr>
          </a:p>
          <a:p>
            <a:pPr>
              <a:buFont typeface="Wingdings" pitchFamily="2" charset="2"/>
              <a:buNone/>
            </a:pPr>
            <a:r>
              <a:rPr lang="en-US" altLang="zh-CN" sz="2000" b="1">
                <a:latin typeface="Times New Roman" pitchFamily="18" charset="0"/>
                <a:ea typeface="宋体" charset="-122"/>
              </a:rPr>
              <a:t>      addButton("4", insert);</a:t>
            </a:r>
          </a:p>
          <a:p>
            <a:pPr>
              <a:buFont typeface="Wingdings" pitchFamily="2" charset="2"/>
              <a:buNone/>
            </a:pPr>
            <a:r>
              <a:rPr lang="en-US" altLang="zh-CN" sz="2000" b="1">
                <a:latin typeface="Times New Roman" pitchFamily="18" charset="0"/>
                <a:ea typeface="宋体" charset="-122"/>
              </a:rPr>
              <a:t>      addButton("5", insert);</a:t>
            </a:r>
          </a:p>
          <a:p>
            <a:pPr>
              <a:buFont typeface="Wingdings" pitchFamily="2" charset="2"/>
              <a:buNone/>
            </a:pPr>
            <a:r>
              <a:rPr lang="en-US" altLang="zh-CN" sz="2000" b="1">
                <a:latin typeface="Times New Roman" pitchFamily="18" charset="0"/>
                <a:ea typeface="宋体" charset="-122"/>
              </a:rPr>
              <a:t>      addButton("6", insert);</a:t>
            </a:r>
          </a:p>
          <a:p>
            <a:pPr>
              <a:buFont typeface="Wingdings" pitchFamily="2" charset="2"/>
              <a:buNone/>
            </a:pPr>
            <a:r>
              <a:rPr lang="en-US" altLang="zh-CN" sz="2000" b="1">
                <a:latin typeface="Times New Roman" pitchFamily="18" charset="0"/>
                <a:ea typeface="宋体" charset="-122"/>
              </a:rPr>
              <a:t>      addButton("*", command); </a:t>
            </a:r>
          </a:p>
          <a:p>
            <a:pPr>
              <a:buFont typeface="Wingdings" pitchFamily="2" charset="2"/>
              <a:buNone/>
            </a:pPr>
            <a:endParaRPr lang="en-US" altLang="zh-CN" sz="2000" b="1">
              <a:latin typeface="Times New Roman" pitchFamily="18" charset="0"/>
              <a:ea typeface="宋体" charset="-122"/>
            </a:endParaRPr>
          </a:p>
          <a:p>
            <a:pPr>
              <a:buFont typeface="Wingdings" pitchFamily="2" charset="2"/>
              <a:buNone/>
            </a:pPr>
            <a:r>
              <a:rPr lang="en-US" altLang="zh-CN" sz="2000" b="1">
                <a:latin typeface="Times New Roman" pitchFamily="18" charset="0"/>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标题 1"/>
          <p:cNvSpPr>
            <a:spLocks noGrp="1"/>
          </p:cNvSpPr>
          <p:nvPr>
            <p:ph type="title" idx="4294967295"/>
          </p:nvPr>
        </p:nvSpPr>
        <p:spPr/>
        <p:txBody>
          <a:bodyPr/>
          <a:lstStyle/>
          <a:p>
            <a:r>
              <a:rPr lang="zh-CN" altLang="en-US">
                <a:ea typeface="宋体" charset="-122"/>
              </a:rPr>
              <a:t>布局管理器</a:t>
            </a:r>
          </a:p>
        </p:txBody>
      </p:sp>
      <p:sp>
        <p:nvSpPr>
          <p:cNvPr id="280579" name="内容占位符 2"/>
          <p:cNvSpPr>
            <a:spLocks noGrp="1"/>
          </p:cNvSpPr>
          <p:nvPr>
            <p:ph idx="4294967295"/>
          </p:nvPr>
        </p:nvSpPr>
        <p:spPr>
          <a:xfrm>
            <a:off x="0" y="1042988"/>
            <a:ext cx="9144000" cy="5248275"/>
          </a:xfrm>
        </p:spPr>
        <p:txBody>
          <a:bodyPr/>
          <a:lstStyle/>
          <a:p>
            <a:pPr>
              <a:buFont typeface="Wingdings" pitchFamily="2" charset="2"/>
              <a:buNone/>
            </a:pPr>
            <a:r>
              <a:rPr lang="en-US" altLang="zh-CN" sz="2000" b="1">
                <a:latin typeface="Times New Roman" pitchFamily="18" charset="0"/>
                <a:ea typeface="宋体" charset="-122"/>
              </a:rPr>
              <a:t> 	addButton("1", insert);</a:t>
            </a:r>
          </a:p>
          <a:p>
            <a:pPr>
              <a:buFont typeface="Wingdings" pitchFamily="2" charset="2"/>
              <a:buNone/>
            </a:pPr>
            <a:r>
              <a:rPr lang="en-US" altLang="zh-CN" sz="2000" b="1">
                <a:latin typeface="Times New Roman" pitchFamily="18" charset="0"/>
                <a:ea typeface="宋体" charset="-122"/>
              </a:rPr>
              <a:t>	addButton("2", insert);</a:t>
            </a:r>
          </a:p>
          <a:p>
            <a:pPr>
              <a:buFont typeface="Wingdings" pitchFamily="2" charset="2"/>
              <a:buNone/>
            </a:pPr>
            <a:r>
              <a:rPr lang="en-US" altLang="zh-CN" sz="2000" b="1">
                <a:latin typeface="Times New Roman" pitchFamily="18" charset="0"/>
                <a:ea typeface="宋体" charset="-122"/>
              </a:rPr>
              <a:t>     	</a:t>
            </a:r>
            <a:r>
              <a:rPr lang="zh-CN" altLang="en-US" sz="2000" b="1">
                <a:latin typeface="Times New Roman" pitchFamily="18" charset="0"/>
                <a:ea typeface="宋体" charset="-122"/>
              </a:rPr>
              <a:t> </a:t>
            </a:r>
            <a:r>
              <a:rPr lang="en-US" altLang="zh-CN" sz="2000" b="1">
                <a:latin typeface="Times New Roman" pitchFamily="18" charset="0"/>
                <a:ea typeface="宋体" charset="-122"/>
              </a:rPr>
              <a:t>addButton("3", insert);</a:t>
            </a:r>
          </a:p>
          <a:p>
            <a:pPr>
              <a:buFont typeface="Wingdings" pitchFamily="2" charset="2"/>
              <a:buNone/>
            </a:pPr>
            <a:r>
              <a:rPr lang="en-US" altLang="zh-CN" sz="2000" b="1">
                <a:latin typeface="Times New Roman" pitchFamily="18" charset="0"/>
                <a:ea typeface="宋体" charset="-122"/>
              </a:rPr>
              <a:t>	 addButton("-", command);</a:t>
            </a:r>
          </a:p>
          <a:p>
            <a:pPr>
              <a:buFont typeface="Wingdings" pitchFamily="2" charset="2"/>
              <a:buNone/>
            </a:pPr>
            <a:r>
              <a:rPr lang="en-US" altLang="zh-CN" sz="2000" b="1">
                <a:latin typeface="Times New Roman" pitchFamily="18" charset="0"/>
                <a:ea typeface="宋体" charset="-122"/>
              </a:rPr>
              <a:t>       addButton("0", insert);</a:t>
            </a:r>
          </a:p>
          <a:p>
            <a:pPr>
              <a:buFont typeface="Wingdings" pitchFamily="2" charset="2"/>
              <a:buNone/>
            </a:pPr>
            <a:r>
              <a:rPr lang="en-US" altLang="zh-CN" sz="2000" b="1">
                <a:latin typeface="Times New Roman" pitchFamily="18" charset="0"/>
                <a:ea typeface="宋体" charset="-122"/>
              </a:rPr>
              <a:t>       addButton(".", insert);</a:t>
            </a:r>
          </a:p>
          <a:p>
            <a:pPr>
              <a:buFont typeface="Wingdings" pitchFamily="2" charset="2"/>
              <a:buNone/>
            </a:pPr>
            <a:r>
              <a:rPr lang="en-US" altLang="zh-CN" sz="2000" b="1">
                <a:latin typeface="Times New Roman" pitchFamily="18" charset="0"/>
                <a:ea typeface="宋体" charset="-122"/>
              </a:rPr>
              <a:t>       addButton("=", command);</a:t>
            </a:r>
          </a:p>
          <a:p>
            <a:pPr>
              <a:buFont typeface="Wingdings" pitchFamily="2" charset="2"/>
              <a:buNone/>
            </a:pPr>
            <a:r>
              <a:rPr lang="en-US" altLang="zh-CN" sz="2000" b="1">
                <a:latin typeface="Times New Roman" pitchFamily="18" charset="0"/>
                <a:ea typeface="宋体" charset="-122"/>
              </a:rPr>
              <a:t>       addButton("+", command);</a:t>
            </a:r>
          </a:p>
          <a:p>
            <a:pPr>
              <a:buFont typeface="Wingdings" pitchFamily="2" charset="2"/>
              <a:buNone/>
            </a:pPr>
            <a:r>
              <a:rPr lang="en-US" altLang="zh-CN" sz="2000" b="1">
                <a:latin typeface="Times New Roman" pitchFamily="18" charset="0"/>
                <a:ea typeface="宋体" charset="-122"/>
              </a:rPr>
              <a:t>       add(panel, BorderLayout.</a:t>
            </a:r>
            <a:r>
              <a:rPr lang="en-US" altLang="zh-CN" sz="2000" b="1" i="1">
                <a:latin typeface="Times New Roman" pitchFamily="18" charset="0"/>
                <a:ea typeface="宋体" charset="-122"/>
              </a:rPr>
              <a:t>CENTER</a:t>
            </a:r>
            <a:r>
              <a:rPr lang="en-US" altLang="zh-CN" sz="2000" b="1">
                <a:latin typeface="Times New Roman" pitchFamily="18" charset="0"/>
                <a:ea typeface="宋体" charset="-122"/>
              </a:rPr>
              <a:t>);</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private void addButton(String label, ActionListener listener)</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JButton button = new JButton(label);</a:t>
            </a:r>
          </a:p>
          <a:p>
            <a:pPr>
              <a:buFont typeface="Wingdings" pitchFamily="2" charset="2"/>
              <a:buNone/>
            </a:pPr>
            <a:r>
              <a:rPr lang="en-US" altLang="zh-CN" sz="2000" b="1">
                <a:latin typeface="Times New Roman" pitchFamily="18" charset="0"/>
                <a:ea typeface="宋体" charset="-122"/>
              </a:rPr>
              <a:t>      button.addActionListener(listener);</a:t>
            </a:r>
          </a:p>
          <a:p>
            <a:pPr>
              <a:buFont typeface="Wingdings" pitchFamily="2" charset="2"/>
              <a:buNone/>
            </a:pPr>
            <a:r>
              <a:rPr lang="en-US" altLang="zh-CN" sz="2000" b="1">
                <a:latin typeface="Times New Roman" pitchFamily="18" charset="0"/>
                <a:ea typeface="宋体" charset="-122"/>
              </a:rPr>
              <a:t>      panel.add(button);</a:t>
            </a:r>
          </a:p>
          <a:p>
            <a:pPr>
              <a:buFont typeface="Wingdings" pitchFamily="2" charset="2"/>
              <a:buNone/>
            </a:pPr>
            <a:r>
              <a:rPr lang="en-US" altLang="zh-CN" sz="2000" b="1">
                <a:latin typeface="Times New Roman" pitchFamily="18" charset="0"/>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标题 1"/>
          <p:cNvSpPr>
            <a:spLocks noGrp="1"/>
          </p:cNvSpPr>
          <p:nvPr>
            <p:ph type="title" idx="4294967295"/>
          </p:nvPr>
        </p:nvSpPr>
        <p:spPr/>
        <p:txBody>
          <a:bodyPr/>
          <a:lstStyle/>
          <a:p>
            <a:r>
              <a:rPr lang="zh-CN" altLang="en-US">
                <a:ea typeface="宋体" charset="-122"/>
              </a:rPr>
              <a:t>布局管理器</a:t>
            </a:r>
          </a:p>
        </p:txBody>
      </p:sp>
      <p:sp>
        <p:nvSpPr>
          <p:cNvPr id="291843"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a:latin typeface="Times New Roman" pitchFamily="18" charset="0"/>
                <a:ea typeface="宋体" charset="-122"/>
              </a:rPr>
              <a:t>private class InsertAction implements ActionListener</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public void actionPerformed(ActionEvent event)</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String input = event.getActionCommand();</a:t>
            </a:r>
          </a:p>
          <a:p>
            <a:pPr>
              <a:buFont typeface="Wingdings" pitchFamily="2" charset="2"/>
              <a:buNone/>
            </a:pPr>
            <a:r>
              <a:rPr lang="en-US" altLang="zh-CN" sz="2000" b="1">
                <a:latin typeface="Times New Roman" pitchFamily="18" charset="0"/>
                <a:ea typeface="宋体" charset="-122"/>
              </a:rPr>
              <a:t>         if (start) </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display.setText("");</a:t>
            </a:r>
          </a:p>
          <a:p>
            <a:pPr>
              <a:buFont typeface="Wingdings" pitchFamily="2" charset="2"/>
              <a:buNone/>
            </a:pPr>
            <a:r>
              <a:rPr lang="en-US" altLang="zh-CN" sz="2000" b="1">
                <a:latin typeface="Times New Roman" pitchFamily="18" charset="0"/>
                <a:ea typeface="宋体" charset="-122"/>
              </a:rPr>
              <a:t>            start = false;	     </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display.setText(display.getText() + input);</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a:t>
            </a:r>
          </a:p>
          <a:p>
            <a:endParaRPr lang="en-US" altLang="zh-CN" sz="2000" b="1">
              <a:latin typeface="Times New Roman" pitchFamily="18" charset="0"/>
              <a:ea typeface="宋体" charset="-122"/>
            </a:endParaRPr>
          </a:p>
          <a:p>
            <a:endParaRPr lang="en-US" altLang="zh-CN" sz="24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标题 1"/>
          <p:cNvSpPr>
            <a:spLocks noGrp="1"/>
          </p:cNvSpPr>
          <p:nvPr>
            <p:ph type="title" idx="4294967295"/>
          </p:nvPr>
        </p:nvSpPr>
        <p:spPr/>
        <p:txBody>
          <a:bodyPr/>
          <a:lstStyle/>
          <a:p>
            <a:r>
              <a:rPr lang="zh-CN" altLang="en-US">
                <a:ea typeface="宋体" charset="-122"/>
              </a:rPr>
              <a:t>布局管理器</a:t>
            </a:r>
          </a:p>
        </p:txBody>
      </p:sp>
      <p:sp>
        <p:nvSpPr>
          <p:cNvPr id="282627" name="内容占位符 2"/>
          <p:cNvSpPr>
            <a:spLocks noGrp="1"/>
          </p:cNvSpPr>
          <p:nvPr>
            <p:ph idx="4294967295"/>
          </p:nvPr>
        </p:nvSpPr>
        <p:spPr>
          <a:xfrm>
            <a:off x="0" y="1042988"/>
            <a:ext cx="9144000" cy="5248275"/>
          </a:xfrm>
        </p:spPr>
        <p:txBody>
          <a:bodyPr/>
          <a:lstStyle/>
          <a:p>
            <a:pPr>
              <a:buFont typeface="Wingdings" pitchFamily="2" charset="2"/>
              <a:buNone/>
            </a:pPr>
            <a:r>
              <a:rPr lang="en-US" altLang="zh-CN" sz="2000" b="1">
                <a:latin typeface="Times New Roman" pitchFamily="18" charset="0"/>
                <a:ea typeface="宋体" charset="-122"/>
              </a:rPr>
              <a:t>private class CommandAction implements ActionListener</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public void actionPerformed(ActionEvent event)</a:t>
            </a:r>
          </a:p>
          <a:p>
            <a:pPr>
              <a:buFont typeface="Wingdings" pitchFamily="2" charset="2"/>
              <a:buNone/>
            </a:pPr>
            <a:r>
              <a:rPr lang="en-US" altLang="zh-CN" sz="2000" b="1">
                <a:latin typeface="Times New Roman" pitchFamily="18" charset="0"/>
                <a:ea typeface="宋体" charset="-122"/>
              </a:rPr>
              <a:t>      {  </a:t>
            </a:r>
          </a:p>
          <a:p>
            <a:pPr>
              <a:buFont typeface="Wingdings" pitchFamily="2" charset="2"/>
              <a:buNone/>
            </a:pPr>
            <a:r>
              <a:rPr lang="en-US" altLang="zh-CN" sz="2000" b="1">
                <a:latin typeface="Times New Roman" pitchFamily="18" charset="0"/>
                <a:ea typeface="宋体" charset="-122"/>
              </a:rPr>
              <a:t>         String command = event.getActionCommand();</a:t>
            </a:r>
          </a:p>
          <a:p>
            <a:pPr>
              <a:buFont typeface="Wingdings" pitchFamily="2" charset="2"/>
              <a:buNone/>
            </a:pPr>
            <a:endParaRPr lang="en-US" altLang="zh-CN" sz="2000" b="1">
              <a:latin typeface="Times New Roman" pitchFamily="18" charset="0"/>
              <a:ea typeface="宋体" charset="-122"/>
            </a:endParaRPr>
          </a:p>
          <a:p>
            <a:pPr>
              <a:buFont typeface="Wingdings" pitchFamily="2" charset="2"/>
              <a:buNone/>
            </a:pPr>
            <a:r>
              <a:rPr lang="en-US" altLang="zh-CN" sz="2000" b="1">
                <a:latin typeface="Times New Roman" pitchFamily="18" charset="0"/>
                <a:ea typeface="宋体" charset="-122"/>
              </a:rPr>
              <a:t>         if (start)</a:t>
            </a:r>
          </a:p>
          <a:p>
            <a:pPr>
              <a:buFont typeface="Wingdings" pitchFamily="2" charset="2"/>
              <a:buNone/>
            </a:pPr>
            <a:r>
              <a:rPr lang="en-US" altLang="zh-CN" sz="2000" b="1">
                <a:latin typeface="Times New Roman" pitchFamily="18" charset="0"/>
                <a:ea typeface="宋体" charset="-122"/>
              </a:rPr>
              <a:t>         {  </a:t>
            </a:r>
          </a:p>
          <a:p>
            <a:pPr>
              <a:buFont typeface="Wingdings" pitchFamily="2" charset="2"/>
              <a:buNone/>
            </a:pPr>
            <a:r>
              <a:rPr lang="en-US" altLang="zh-CN" sz="2000" b="1">
                <a:latin typeface="Times New Roman" pitchFamily="18" charset="0"/>
                <a:ea typeface="宋体" charset="-122"/>
              </a:rPr>
              <a:t>            if (command.equals("-")) </a:t>
            </a:r>
          </a:p>
          <a:p>
            <a:pPr>
              <a:buFont typeface="Wingdings" pitchFamily="2" charset="2"/>
              <a:buNone/>
            </a:pPr>
            <a:r>
              <a:rPr lang="en-US" altLang="zh-CN" sz="2000" b="1">
                <a:latin typeface="Times New Roman" pitchFamily="18" charset="0"/>
                <a:ea typeface="宋体" charset="-122"/>
              </a:rPr>
              <a:t>            { </a:t>
            </a:r>
          </a:p>
          <a:p>
            <a:pPr>
              <a:buFont typeface="Wingdings" pitchFamily="2" charset="2"/>
              <a:buNone/>
            </a:pPr>
            <a:r>
              <a:rPr lang="en-US" altLang="zh-CN" sz="2000" b="1">
                <a:latin typeface="Times New Roman" pitchFamily="18" charset="0"/>
                <a:ea typeface="宋体" charset="-122"/>
              </a:rPr>
              <a:t>               display.setText(command); </a:t>
            </a:r>
          </a:p>
          <a:p>
            <a:pPr>
              <a:buFont typeface="Wingdings" pitchFamily="2" charset="2"/>
              <a:buNone/>
            </a:pPr>
            <a:r>
              <a:rPr lang="en-US" altLang="zh-CN" sz="2000" b="1">
                <a:latin typeface="Times New Roman" pitchFamily="18" charset="0"/>
                <a:ea typeface="宋体" charset="-122"/>
              </a:rPr>
              <a:t>               start = false; </a:t>
            </a:r>
          </a:p>
          <a:p>
            <a:pPr>
              <a:buFont typeface="Wingdings" pitchFamily="2" charset="2"/>
              <a:buNone/>
            </a:pPr>
            <a:r>
              <a:rPr lang="en-US" altLang="zh-CN" sz="2000" b="1">
                <a:latin typeface="Times New Roman" pitchFamily="18" charset="0"/>
                <a:ea typeface="宋体" charset="-122"/>
              </a:rPr>
              <a:t>            }</a:t>
            </a:r>
          </a:p>
          <a:p>
            <a:pPr>
              <a:buFont typeface="Wingdings" pitchFamily="2" charset="2"/>
              <a:buNone/>
            </a:pPr>
            <a:r>
              <a:rPr lang="en-US" altLang="zh-CN" sz="2000" b="1">
                <a:latin typeface="Times New Roman" pitchFamily="18" charset="0"/>
                <a:ea typeface="宋体" charset="-122"/>
              </a:rPr>
              <a:t>            else </a:t>
            </a:r>
          </a:p>
          <a:p>
            <a:pPr>
              <a:buFont typeface="Wingdings" pitchFamily="2" charset="2"/>
              <a:buNone/>
            </a:pPr>
            <a:r>
              <a:rPr lang="en-US" altLang="zh-CN" sz="2000" b="1">
                <a:latin typeface="Times New Roman" pitchFamily="18" charset="0"/>
                <a:ea typeface="宋体" charset="-122"/>
              </a:rPr>
              <a:t>               lastCommand = command;</a:t>
            </a:r>
          </a:p>
          <a:p>
            <a:pPr>
              <a:buFont typeface="Wingdings" pitchFamily="2" charset="2"/>
              <a:buNone/>
            </a:pPr>
            <a:r>
              <a:rPr lang="en-US" altLang="zh-CN" sz="2000" b="1">
                <a:latin typeface="Times New Roman" pitchFamily="18" charset="0"/>
                <a:ea typeface="宋体" charset="-122"/>
              </a:rPr>
              <a:t>         }    </a:t>
            </a:r>
            <a:endParaRPr lang="en-US" altLang="zh-CN" sz="24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标题 1"/>
          <p:cNvSpPr>
            <a:spLocks noGrp="1"/>
          </p:cNvSpPr>
          <p:nvPr>
            <p:ph type="title" idx="4294967295"/>
          </p:nvPr>
        </p:nvSpPr>
        <p:spPr/>
        <p:txBody>
          <a:bodyPr/>
          <a:lstStyle/>
          <a:p>
            <a:r>
              <a:rPr lang="zh-CN" altLang="en-US">
                <a:ea typeface="宋体" charset="-122"/>
              </a:rPr>
              <a:t>布局管理器</a:t>
            </a:r>
          </a:p>
        </p:txBody>
      </p:sp>
      <p:sp>
        <p:nvSpPr>
          <p:cNvPr id="284675" name="内容占位符 2"/>
          <p:cNvSpPr>
            <a:spLocks noGrp="1"/>
          </p:cNvSpPr>
          <p:nvPr>
            <p:ph idx="4294967295"/>
          </p:nvPr>
        </p:nvSpPr>
        <p:spPr>
          <a:xfrm>
            <a:off x="0" y="925513"/>
            <a:ext cx="9144000" cy="5248275"/>
          </a:xfrm>
        </p:spPr>
        <p:txBody>
          <a:bodyPr/>
          <a:lstStyle/>
          <a:p>
            <a:pPr>
              <a:buFont typeface="Wingdings" pitchFamily="2" charset="2"/>
              <a:buNone/>
            </a:pPr>
            <a:r>
              <a:rPr lang="en-US" altLang="zh-CN" sz="2000" b="1" dirty="0">
                <a:latin typeface="Times New Roman" pitchFamily="18" charset="0"/>
                <a:ea typeface="宋体" charset="-122"/>
              </a:rPr>
              <a:t>else</a:t>
            </a:r>
          </a:p>
          <a:p>
            <a:pPr>
              <a:buFont typeface="Wingdings" pitchFamily="2" charset="2"/>
              <a:buNone/>
            </a:pPr>
            <a:r>
              <a:rPr lang="en-US" altLang="zh-CN" sz="2000" b="1" dirty="0">
                <a:latin typeface="Times New Roman" pitchFamily="18" charset="0"/>
                <a:ea typeface="宋体" charset="-122"/>
              </a:rPr>
              <a:t>         {  </a:t>
            </a:r>
          </a:p>
          <a:p>
            <a:pPr>
              <a:buFont typeface="Wingdings" pitchFamily="2" charset="2"/>
              <a:buNone/>
            </a:pPr>
            <a:r>
              <a:rPr lang="en-US" altLang="zh-CN" sz="2000" b="1" dirty="0">
                <a:latin typeface="Times New Roman" pitchFamily="18" charset="0"/>
                <a:ea typeface="宋体" charset="-122"/>
              </a:rPr>
              <a:t>            calculate(</a:t>
            </a:r>
            <a:r>
              <a:rPr lang="en-US" altLang="zh-CN" sz="2000" b="1" dirty="0" err="1">
                <a:latin typeface="Times New Roman" pitchFamily="18" charset="0"/>
                <a:ea typeface="宋体" charset="-122"/>
              </a:rPr>
              <a:t>Double.</a:t>
            </a:r>
            <a:r>
              <a:rPr lang="en-US" altLang="zh-CN" sz="2000" b="1" i="1" dirty="0" err="1">
                <a:latin typeface="Times New Roman" pitchFamily="18" charset="0"/>
                <a:ea typeface="宋体" charset="-122"/>
              </a:rPr>
              <a:t>parseDouble</a:t>
            </a:r>
            <a:r>
              <a:rPr lang="en-US" altLang="zh-CN" sz="2000" b="1" dirty="0">
                <a:latin typeface="Times New Roman" pitchFamily="18" charset="0"/>
                <a:ea typeface="宋体" charset="-122"/>
              </a:rPr>
              <a:t>(</a:t>
            </a:r>
            <a:r>
              <a:rPr lang="en-US" altLang="zh-CN" sz="2000" b="1" dirty="0" err="1">
                <a:latin typeface="Times New Roman" pitchFamily="18" charset="0"/>
                <a:ea typeface="宋体" charset="-122"/>
              </a:rPr>
              <a:t>display.getText</a:t>
            </a:r>
            <a:r>
              <a:rPr lang="en-US" altLang="zh-CN" sz="2000" b="1" dirty="0">
                <a:latin typeface="Times New Roman" pitchFamily="18" charset="0"/>
                <a:ea typeface="宋体" charset="-122"/>
              </a:rPr>
              <a:t>()));</a:t>
            </a:r>
          </a:p>
          <a:p>
            <a:pPr>
              <a:buFont typeface="Wingdings" pitchFamily="2" charset="2"/>
              <a:buNone/>
            </a:pPr>
            <a:r>
              <a:rPr lang="en-US" altLang="zh-CN" sz="2000" b="1" dirty="0">
                <a:latin typeface="Times New Roman" pitchFamily="18" charset="0"/>
                <a:ea typeface="宋体" charset="-122"/>
              </a:rPr>
              <a:t>            </a:t>
            </a:r>
            <a:r>
              <a:rPr lang="en-US" altLang="zh-CN" sz="2000" b="1" dirty="0" err="1">
                <a:latin typeface="Times New Roman" pitchFamily="18" charset="0"/>
                <a:ea typeface="宋体" charset="-122"/>
              </a:rPr>
              <a:t>lastCommand</a:t>
            </a:r>
            <a:r>
              <a:rPr lang="en-US" altLang="zh-CN" sz="2000" b="1" dirty="0">
                <a:latin typeface="Times New Roman" pitchFamily="18" charset="0"/>
                <a:ea typeface="宋体" charset="-122"/>
              </a:rPr>
              <a:t> = command;</a:t>
            </a:r>
          </a:p>
          <a:p>
            <a:pPr>
              <a:buFont typeface="Wingdings" pitchFamily="2" charset="2"/>
              <a:buNone/>
            </a:pPr>
            <a:r>
              <a:rPr lang="en-US" altLang="zh-CN" sz="2000" b="1" dirty="0">
                <a:latin typeface="Times New Roman" pitchFamily="18" charset="0"/>
                <a:ea typeface="宋体" charset="-122"/>
              </a:rPr>
              <a:t>            start = true;</a:t>
            </a:r>
          </a:p>
          <a:p>
            <a:pPr>
              <a:buFont typeface="Wingdings" pitchFamily="2" charset="2"/>
              <a:buNone/>
            </a:pPr>
            <a:r>
              <a:rPr lang="en-US" altLang="zh-CN" sz="2000" b="1" dirty="0">
                <a:latin typeface="Times New Roman" pitchFamily="18" charset="0"/>
                <a:ea typeface="宋体" charset="-122"/>
              </a:rPr>
              <a:t>         }</a:t>
            </a:r>
          </a:p>
          <a:p>
            <a:pPr>
              <a:buFont typeface="Wingdings" pitchFamily="2" charset="2"/>
              <a:buNone/>
            </a:pPr>
            <a:r>
              <a:rPr lang="en-US" altLang="zh-CN" sz="2000" b="1" dirty="0">
                <a:latin typeface="Times New Roman" pitchFamily="18" charset="0"/>
                <a:ea typeface="宋体" charset="-122"/>
              </a:rPr>
              <a:t>      }</a:t>
            </a:r>
          </a:p>
          <a:p>
            <a:pPr>
              <a:buFont typeface="Wingdings" pitchFamily="2" charset="2"/>
              <a:buNone/>
            </a:pPr>
            <a:r>
              <a:rPr lang="en-US" altLang="zh-CN" sz="2000" b="1" dirty="0">
                <a:latin typeface="Times New Roman" pitchFamily="18" charset="0"/>
                <a:ea typeface="宋体" charset="-122"/>
              </a:rPr>
              <a:t>   }</a:t>
            </a:r>
          </a:p>
          <a:p>
            <a:pPr>
              <a:buFont typeface="Wingdings" pitchFamily="2" charset="2"/>
              <a:buNone/>
            </a:pPr>
            <a:r>
              <a:rPr lang="en-US" altLang="zh-CN" sz="2000" b="1" dirty="0">
                <a:latin typeface="Times New Roman" pitchFamily="18" charset="0"/>
                <a:ea typeface="宋体" charset="-122"/>
              </a:rPr>
              <a:t>public void calculate(double x)</a:t>
            </a:r>
          </a:p>
          <a:p>
            <a:pPr>
              <a:buFont typeface="Wingdings" pitchFamily="2" charset="2"/>
              <a:buNone/>
            </a:pPr>
            <a:r>
              <a:rPr lang="en-US" altLang="zh-CN" sz="2000" b="1" dirty="0">
                <a:latin typeface="Times New Roman" pitchFamily="18" charset="0"/>
                <a:ea typeface="宋体" charset="-122"/>
              </a:rPr>
              <a:t>   {</a:t>
            </a:r>
          </a:p>
          <a:p>
            <a:pPr>
              <a:buFont typeface="Wingdings" pitchFamily="2" charset="2"/>
              <a:buNone/>
            </a:pPr>
            <a:r>
              <a:rPr lang="en-US" altLang="zh-CN" sz="2000" b="1" dirty="0">
                <a:latin typeface="Times New Roman" pitchFamily="18" charset="0"/>
                <a:ea typeface="宋体" charset="-122"/>
              </a:rPr>
              <a:t>      if (</a:t>
            </a:r>
            <a:r>
              <a:rPr lang="en-US" altLang="zh-CN" sz="2000" b="1" dirty="0" err="1">
                <a:latin typeface="Times New Roman" pitchFamily="18" charset="0"/>
                <a:ea typeface="宋体" charset="-122"/>
              </a:rPr>
              <a:t>lastCommand.equals</a:t>
            </a:r>
            <a:r>
              <a:rPr lang="en-US" altLang="zh-CN" sz="2000" b="1" dirty="0">
                <a:latin typeface="Times New Roman" pitchFamily="18" charset="0"/>
                <a:ea typeface="宋体" charset="-122"/>
              </a:rPr>
              <a:t>("+")) result += x;</a:t>
            </a:r>
          </a:p>
          <a:p>
            <a:pPr>
              <a:buFont typeface="Wingdings" pitchFamily="2" charset="2"/>
              <a:buNone/>
            </a:pPr>
            <a:r>
              <a:rPr lang="en-US" altLang="zh-CN" sz="2000" b="1" dirty="0">
                <a:latin typeface="Times New Roman" pitchFamily="18" charset="0"/>
                <a:ea typeface="宋体" charset="-122"/>
              </a:rPr>
              <a:t>      else if (</a:t>
            </a:r>
            <a:r>
              <a:rPr lang="en-US" altLang="zh-CN" sz="2000" b="1" dirty="0" err="1">
                <a:latin typeface="Times New Roman" pitchFamily="18" charset="0"/>
                <a:ea typeface="宋体" charset="-122"/>
              </a:rPr>
              <a:t>lastCommand.equals</a:t>
            </a:r>
            <a:r>
              <a:rPr lang="en-US" altLang="zh-CN" sz="2000" b="1" dirty="0">
                <a:latin typeface="Times New Roman" pitchFamily="18" charset="0"/>
                <a:ea typeface="宋体" charset="-122"/>
              </a:rPr>
              <a:t>("-")) result -= x;</a:t>
            </a:r>
          </a:p>
          <a:p>
            <a:pPr>
              <a:buFont typeface="Wingdings" pitchFamily="2" charset="2"/>
              <a:buNone/>
            </a:pPr>
            <a:r>
              <a:rPr lang="en-US" altLang="zh-CN" sz="2000" b="1" dirty="0">
                <a:latin typeface="Times New Roman" pitchFamily="18" charset="0"/>
                <a:ea typeface="宋体" charset="-122"/>
              </a:rPr>
              <a:t>      else if (</a:t>
            </a:r>
            <a:r>
              <a:rPr lang="en-US" altLang="zh-CN" sz="2000" b="1" dirty="0" err="1">
                <a:latin typeface="Times New Roman" pitchFamily="18" charset="0"/>
                <a:ea typeface="宋体" charset="-122"/>
              </a:rPr>
              <a:t>lastCommand.equals</a:t>
            </a:r>
            <a:r>
              <a:rPr lang="en-US" altLang="zh-CN" sz="2000" b="1" dirty="0">
                <a:latin typeface="Times New Roman" pitchFamily="18" charset="0"/>
                <a:ea typeface="宋体" charset="-122"/>
              </a:rPr>
              <a:t>("*")) result *= x;</a:t>
            </a:r>
          </a:p>
          <a:p>
            <a:pPr>
              <a:buFont typeface="Wingdings" pitchFamily="2" charset="2"/>
              <a:buNone/>
            </a:pPr>
            <a:r>
              <a:rPr lang="en-US" altLang="zh-CN" sz="2000" b="1" dirty="0">
                <a:latin typeface="Times New Roman" pitchFamily="18" charset="0"/>
                <a:ea typeface="宋体" charset="-122"/>
              </a:rPr>
              <a:t>      else if (</a:t>
            </a:r>
            <a:r>
              <a:rPr lang="en-US" altLang="zh-CN" sz="2000" b="1" dirty="0" err="1">
                <a:latin typeface="Times New Roman" pitchFamily="18" charset="0"/>
                <a:ea typeface="宋体" charset="-122"/>
              </a:rPr>
              <a:t>lastCommand.equals</a:t>
            </a:r>
            <a:r>
              <a:rPr lang="en-US" altLang="zh-CN" sz="2000" b="1" dirty="0">
                <a:latin typeface="Times New Roman" pitchFamily="18" charset="0"/>
                <a:ea typeface="宋体" charset="-122"/>
              </a:rPr>
              <a:t>("/")) result /= x;</a:t>
            </a:r>
          </a:p>
          <a:p>
            <a:pPr>
              <a:buFont typeface="Wingdings" pitchFamily="2" charset="2"/>
              <a:buNone/>
            </a:pPr>
            <a:r>
              <a:rPr lang="en-US" altLang="zh-CN" sz="2000" b="1" dirty="0">
                <a:latin typeface="Times New Roman" pitchFamily="18" charset="0"/>
                <a:ea typeface="宋体" charset="-122"/>
              </a:rPr>
              <a:t>      else if (</a:t>
            </a:r>
            <a:r>
              <a:rPr lang="en-US" altLang="zh-CN" sz="2000" b="1" dirty="0" err="1">
                <a:latin typeface="Times New Roman" pitchFamily="18" charset="0"/>
                <a:ea typeface="宋体" charset="-122"/>
              </a:rPr>
              <a:t>lastCommand.equals</a:t>
            </a:r>
            <a:r>
              <a:rPr lang="en-US" altLang="zh-CN" sz="2000" b="1" dirty="0">
                <a:latin typeface="Times New Roman" pitchFamily="18" charset="0"/>
                <a:ea typeface="宋体" charset="-122"/>
              </a:rPr>
              <a:t>("=")) result = x;</a:t>
            </a:r>
          </a:p>
          <a:p>
            <a:pPr>
              <a:buFont typeface="Wingdings" pitchFamily="2" charset="2"/>
              <a:buNone/>
            </a:pPr>
            <a:r>
              <a:rPr lang="en-US" altLang="zh-CN" sz="2000" b="1" dirty="0">
                <a:latin typeface="Times New Roman" pitchFamily="18" charset="0"/>
                <a:ea typeface="宋体" charset="-122"/>
              </a:rPr>
              <a:t>      </a:t>
            </a:r>
            <a:r>
              <a:rPr lang="en-US" altLang="zh-CN" sz="2000" b="1" dirty="0" err="1">
                <a:latin typeface="Times New Roman" pitchFamily="18" charset="0"/>
                <a:ea typeface="宋体" charset="-122"/>
              </a:rPr>
              <a:t>display.setText</a:t>
            </a:r>
            <a:r>
              <a:rPr lang="en-US" altLang="zh-CN" sz="2000" b="1" dirty="0">
                <a:latin typeface="Times New Roman" pitchFamily="18" charset="0"/>
                <a:ea typeface="宋体" charset="-122"/>
              </a:rPr>
              <a:t>("" + result); }}</a:t>
            </a:r>
          </a:p>
          <a:p>
            <a:pPr>
              <a:buFont typeface="Wingdings" pitchFamily="2" charset="2"/>
              <a:buNone/>
            </a:pPr>
            <a:r>
              <a:rPr lang="en-US" altLang="zh-CN" sz="2000" b="1" dirty="0">
                <a:latin typeface="Times New Roman" pitchFamily="18" charset="0"/>
                <a:ea typeface="宋体" charset="-122"/>
              </a:rPr>
              <a:t>   </a:t>
            </a:r>
          </a:p>
          <a:p>
            <a:pPr>
              <a:buFont typeface="Wingdings" pitchFamily="2" charset="2"/>
              <a:buNone/>
            </a:pPr>
            <a:r>
              <a:rPr lang="en-US" altLang="zh-CN" sz="2000" b="1" dirty="0">
                <a:latin typeface="Times New Roman" pitchFamily="18" charset="0"/>
                <a:ea typeface="宋体" charset="-122"/>
              </a:rPr>
              <a:t>   </a:t>
            </a:r>
            <a:endParaRPr lang="en-US" altLang="zh-CN" sz="2400" b="1" dirty="0">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标题 1"/>
          <p:cNvSpPr>
            <a:spLocks noGrp="1"/>
          </p:cNvSpPr>
          <p:nvPr>
            <p:ph type="title" idx="4294967295"/>
          </p:nvPr>
        </p:nvSpPr>
        <p:spPr/>
        <p:txBody>
          <a:bodyPr/>
          <a:lstStyle/>
          <a:p>
            <a:r>
              <a:rPr lang="zh-CN" altLang="en-US">
                <a:ea typeface="宋体" charset="-122"/>
              </a:rPr>
              <a:t>文本输入</a:t>
            </a:r>
          </a:p>
        </p:txBody>
      </p:sp>
      <p:sp>
        <p:nvSpPr>
          <p:cNvPr id="286723" name="内容占位符 2"/>
          <p:cNvSpPr>
            <a:spLocks noGrp="1"/>
          </p:cNvSpPr>
          <p:nvPr>
            <p:ph idx="4294967295"/>
          </p:nvPr>
        </p:nvSpPr>
        <p:spPr>
          <a:xfrm>
            <a:off x="0" y="1223963"/>
            <a:ext cx="9144000" cy="5248275"/>
          </a:xfrm>
        </p:spPr>
        <p:txBody>
          <a:bodyPr/>
          <a:lstStyle/>
          <a:p>
            <a:r>
              <a:rPr lang="zh-CN" altLang="en-US" b="1">
                <a:ea typeface="宋体" charset="-122"/>
              </a:rPr>
              <a:t>具有用户输入和编辑文本功能的组件</a:t>
            </a:r>
          </a:p>
          <a:p>
            <a:pPr lvl="1"/>
            <a:r>
              <a:rPr lang="en-US" altLang="zh-CN" b="1">
                <a:ea typeface="宋体" charset="-122"/>
              </a:rPr>
              <a:t>javax.swing.text.JTextField</a:t>
            </a:r>
          </a:p>
          <a:p>
            <a:pPr lvl="2"/>
            <a:r>
              <a:rPr lang="zh-CN" altLang="en-US" b="1">
                <a:ea typeface="宋体" charset="-122"/>
              </a:rPr>
              <a:t>文本域组件</a:t>
            </a:r>
            <a:r>
              <a:rPr lang="en-US" altLang="zh-CN" b="1">
                <a:ea typeface="宋体" charset="-122"/>
              </a:rPr>
              <a:t>,</a:t>
            </a:r>
            <a:r>
              <a:rPr lang="zh-CN" altLang="en-US" b="1">
                <a:ea typeface="宋体" charset="-122"/>
              </a:rPr>
              <a:t>一般只能接收单行文本输入</a:t>
            </a:r>
          </a:p>
          <a:p>
            <a:pPr lvl="1"/>
            <a:r>
              <a:rPr lang="en-US" altLang="zh-CN" b="1">
                <a:ea typeface="宋体" charset="-122"/>
              </a:rPr>
              <a:t>javax.swing.text.JTextArea</a:t>
            </a:r>
          </a:p>
          <a:p>
            <a:pPr lvl="2"/>
            <a:r>
              <a:rPr lang="zh-CN" altLang="en-US" b="1">
                <a:ea typeface="宋体" charset="-122"/>
              </a:rPr>
              <a:t>文本区组件</a:t>
            </a:r>
            <a:r>
              <a:rPr lang="en-US" altLang="zh-CN" b="1">
                <a:ea typeface="宋体" charset="-122"/>
              </a:rPr>
              <a:t>,</a:t>
            </a:r>
            <a:r>
              <a:rPr lang="zh-CN" altLang="en-US" b="1">
                <a:ea typeface="宋体" charset="-122"/>
              </a:rPr>
              <a:t>可以接收多行文本输入</a:t>
            </a:r>
          </a:p>
          <a:p>
            <a:endParaRPr lang="en-US" altLang="zh-CN" b="1">
              <a:ea typeface="宋体" charset="-122"/>
            </a:endParaRPr>
          </a:p>
          <a:p>
            <a:pPr>
              <a:buFont typeface="Wingdings" pitchFamily="2" charset="2"/>
              <a:buNone/>
            </a:pPr>
            <a:endParaRPr lang="en-US" altLang="zh-CN" sz="24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286725" name="Rectangle 5"/>
          <p:cNvSpPr>
            <a:spLocks noChangeArrowheads="1"/>
          </p:cNvSpPr>
          <p:nvPr/>
        </p:nvSpPr>
        <p:spPr bwMode="auto">
          <a:xfrm>
            <a:off x="3357563" y="3654025"/>
            <a:ext cx="3240087" cy="674688"/>
          </a:xfrm>
          <a:prstGeom prst="rect">
            <a:avLst/>
          </a:prstGeom>
          <a:noFill/>
          <a:ln w="9525" algn="ctr">
            <a:solidFill>
              <a:schemeClr val="tx1"/>
            </a:solidFill>
            <a:miter lim="800000"/>
            <a:headEnd/>
            <a:tailEnd/>
          </a:ln>
          <a:effectLst/>
        </p:spPr>
        <p:txBody>
          <a:bodyPr wrap="none" anchor="ctr"/>
          <a:lstStyle/>
          <a:p>
            <a:pPr marL="742950" indent="-285750" algn="ctr">
              <a:buFont typeface="Wingdings" pitchFamily="2" charset="2"/>
              <a:buNone/>
            </a:pPr>
            <a:r>
              <a:rPr lang="en-US" altLang="zh-CN"/>
              <a:t>JTextComponent</a:t>
            </a:r>
          </a:p>
        </p:txBody>
      </p:sp>
      <p:sp>
        <p:nvSpPr>
          <p:cNvPr id="286726" name="Rectangle 6"/>
          <p:cNvSpPr>
            <a:spLocks noChangeArrowheads="1"/>
          </p:cNvSpPr>
          <p:nvPr/>
        </p:nvSpPr>
        <p:spPr bwMode="auto">
          <a:xfrm>
            <a:off x="1827213" y="5184375"/>
            <a:ext cx="2249487" cy="674688"/>
          </a:xfrm>
          <a:prstGeom prst="rect">
            <a:avLst/>
          </a:prstGeom>
          <a:noFill/>
          <a:ln w="9525" algn="ctr">
            <a:solidFill>
              <a:schemeClr val="tx1"/>
            </a:solidFill>
            <a:miter lim="800000"/>
            <a:headEnd/>
            <a:tailEnd/>
          </a:ln>
          <a:effectLst/>
        </p:spPr>
        <p:txBody>
          <a:bodyPr wrap="none" anchor="ctr"/>
          <a:lstStyle/>
          <a:p>
            <a:pPr marL="742950" indent="-285750" algn="ctr">
              <a:buFont typeface="Wingdings" pitchFamily="2" charset="2"/>
              <a:buNone/>
            </a:pPr>
            <a:r>
              <a:rPr lang="en-US" altLang="zh-CN"/>
              <a:t>JTextField</a:t>
            </a:r>
          </a:p>
        </p:txBody>
      </p:sp>
      <p:sp>
        <p:nvSpPr>
          <p:cNvPr id="286727" name="Rectangle 7"/>
          <p:cNvSpPr>
            <a:spLocks noChangeArrowheads="1"/>
          </p:cNvSpPr>
          <p:nvPr/>
        </p:nvSpPr>
        <p:spPr bwMode="auto">
          <a:xfrm>
            <a:off x="5472113" y="5093888"/>
            <a:ext cx="2249487" cy="674687"/>
          </a:xfrm>
          <a:prstGeom prst="rect">
            <a:avLst/>
          </a:prstGeom>
          <a:noFill/>
          <a:ln w="9525" algn="ctr">
            <a:solidFill>
              <a:schemeClr val="tx1"/>
            </a:solidFill>
            <a:miter lim="800000"/>
            <a:headEnd/>
            <a:tailEnd/>
          </a:ln>
          <a:effectLst/>
        </p:spPr>
        <p:txBody>
          <a:bodyPr wrap="none" anchor="ctr"/>
          <a:lstStyle/>
          <a:p>
            <a:pPr marL="742950" indent="-285750" algn="ctr">
              <a:buFont typeface="Wingdings" pitchFamily="2" charset="2"/>
              <a:buNone/>
            </a:pPr>
            <a:r>
              <a:rPr lang="en-US" altLang="zh-CN"/>
              <a:t>JTextArea</a:t>
            </a:r>
          </a:p>
        </p:txBody>
      </p:sp>
      <p:sp>
        <p:nvSpPr>
          <p:cNvPr id="286728" name="Line 8"/>
          <p:cNvSpPr>
            <a:spLocks noChangeShapeType="1"/>
          </p:cNvSpPr>
          <p:nvPr/>
        </p:nvSpPr>
        <p:spPr bwMode="auto">
          <a:xfrm>
            <a:off x="3176588" y="4824013"/>
            <a:ext cx="0" cy="360362"/>
          </a:xfrm>
          <a:prstGeom prst="line">
            <a:avLst/>
          </a:prstGeom>
          <a:noFill/>
          <a:ln w="9525">
            <a:solidFill>
              <a:schemeClr val="tx1"/>
            </a:solidFill>
            <a:round/>
            <a:headEnd/>
            <a:tailEnd/>
          </a:ln>
          <a:effectLst/>
        </p:spPr>
        <p:txBody>
          <a:bodyPr/>
          <a:lstStyle/>
          <a:p>
            <a:endParaRPr lang="zh-CN" altLang="en-US"/>
          </a:p>
        </p:txBody>
      </p:sp>
      <p:sp>
        <p:nvSpPr>
          <p:cNvPr id="286729" name="Line 9"/>
          <p:cNvSpPr>
            <a:spLocks noChangeShapeType="1"/>
          </p:cNvSpPr>
          <p:nvPr/>
        </p:nvSpPr>
        <p:spPr bwMode="auto">
          <a:xfrm>
            <a:off x="6642100" y="4779563"/>
            <a:ext cx="0" cy="360362"/>
          </a:xfrm>
          <a:prstGeom prst="line">
            <a:avLst/>
          </a:prstGeom>
          <a:noFill/>
          <a:ln w="9525">
            <a:solidFill>
              <a:schemeClr val="tx1"/>
            </a:solidFill>
            <a:round/>
            <a:headEnd/>
            <a:tailEnd/>
          </a:ln>
          <a:effectLst/>
        </p:spPr>
        <p:txBody>
          <a:bodyPr/>
          <a:lstStyle/>
          <a:p>
            <a:endParaRPr lang="zh-CN" altLang="en-US"/>
          </a:p>
        </p:txBody>
      </p:sp>
      <p:sp>
        <p:nvSpPr>
          <p:cNvPr id="286730" name="Line 10"/>
          <p:cNvSpPr>
            <a:spLocks noChangeShapeType="1"/>
          </p:cNvSpPr>
          <p:nvPr/>
        </p:nvSpPr>
        <p:spPr bwMode="auto">
          <a:xfrm>
            <a:off x="3132138" y="4781150"/>
            <a:ext cx="3509962" cy="0"/>
          </a:xfrm>
          <a:prstGeom prst="line">
            <a:avLst/>
          </a:prstGeom>
          <a:noFill/>
          <a:ln w="9525">
            <a:solidFill>
              <a:schemeClr val="tx1"/>
            </a:solidFill>
            <a:round/>
            <a:headEnd/>
            <a:tailEnd/>
          </a:ln>
          <a:effectLst/>
        </p:spPr>
        <p:txBody>
          <a:bodyPr/>
          <a:lstStyle/>
          <a:p>
            <a:endParaRPr lang="zh-CN" altLang="en-US"/>
          </a:p>
        </p:txBody>
      </p:sp>
      <p:sp>
        <p:nvSpPr>
          <p:cNvPr id="286731" name="Line 11"/>
          <p:cNvSpPr>
            <a:spLocks noChangeShapeType="1"/>
          </p:cNvSpPr>
          <p:nvPr/>
        </p:nvSpPr>
        <p:spPr bwMode="auto">
          <a:xfrm flipV="1">
            <a:off x="4932363" y="4373163"/>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12" name="Rectangle 6"/>
          <p:cNvSpPr>
            <a:spLocks noChangeArrowheads="1"/>
          </p:cNvSpPr>
          <p:nvPr/>
        </p:nvSpPr>
        <p:spPr bwMode="auto">
          <a:xfrm>
            <a:off x="1601670" y="6154284"/>
            <a:ext cx="3060340" cy="674688"/>
          </a:xfrm>
          <a:prstGeom prst="rect">
            <a:avLst/>
          </a:prstGeom>
          <a:noFill/>
          <a:ln w="9525" algn="ctr">
            <a:solidFill>
              <a:schemeClr val="tx1"/>
            </a:solidFill>
            <a:miter lim="800000"/>
            <a:headEnd/>
            <a:tailEnd/>
          </a:ln>
          <a:effectLst/>
        </p:spPr>
        <p:txBody>
          <a:bodyPr wrap="none" anchor="ctr"/>
          <a:lstStyle/>
          <a:p>
            <a:pPr marL="742950" indent="-285750" algn="ctr">
              <a:buFont typeface="Wingdings" pitchFamily="2" charset="2"/>
              <a:buNone/>
            </a:pPr>
            <a:r>
              <a:rPr lang="en-US" altLang="zh-CN" dirty="0" err="1"/>
              <a:t>JPasswordField</a:t>
            </a:r>
            <a:endParaRPr lang="en-US" altLang="zh-CN" dirty="0"/>
          </a:p>
        </p:txBody>
      </p:sp>
      <p:sp>
        <p:nvSpPr>
          <p:cNvPr id="13" name="Line 8"/>
          <p:cNvSpPr>
            <a:spLocks noChangeShapeType="1"/>
          </p:cNvSpPr>
          <p:nvPr/>
        </p:nvSpPr>
        <p:spPr bwMode="auto">
          <a:xfrm>
            <a:off x="3131840" y="5859270"/>
            <a:ext cx="0" cy="27003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标题 1"/>
          <p:cNvSpPr>
            <a:spLocks noGrp="1"/>
          </p:cNvSpPr>
          <p:nvPr>
            <p:ph type="title" idx="4294967295"/>
          </p:nvPr>
        </p:nvSpPr>
        <p:spPr/>
        <p:txBody>
          <a:bodyPr/>
          <a:lstStyle/>
          <a:p>
            <a:r>
              <a:rPr lang="zh-CN" altLang="en-US">
                <a:ea typeface="宋体" charset="-122"/>
              </a:rPr>
              <a:t>文本输入</a:t>
            </a:r>
          </a:p>
        </p:txBody>
      </p:sp>
      <p:sp>
        <p:nvSpPr>
          <p:cNvPr id="293891" name="内容占位符 2"/>
          <p:cNvSpPr>
            <a:spLocks noGrp="1"/>
          </p:cNvSpPr>
          <p:nvPr>
            <p:ph idx="4294967295"/>
          </p:nvPr>
        </p:nvSpPr>
        <p:spPr>
          <a:xfrm>
            <a:off x="0" y="1223963"/>
            <a:ext cx="9144000" cy="5248275"/>
          </a:xfrm>
        </p:spPr>
        <p:txBody>
          <a:bodyPr/>
          <a:lstStyle/>
          <a:p>
            <a:r>
              <a:rPr lang="en-US" altLang="zh-CN" b="1">
                <a:ea typeface="宋体" charset="-122"/>
              </a:rPr>
              <a:t>javax.swing.text.JTextComponent</a:t>
            </a:r>
          </a:p>
          <a:p>
            <a:pPr lvl="1"/>
            <a:r>
              <a:rPr lang="en-US" altLang="zh-CN" b="1">
                <a:ea typeface="宋体" charset="-122"/>
              </a:rPr>
              <a:t>void setText(String t);</a:t>
            </a:r>
          </a:p>
          <a:p>
            <a:pPr lvl="1"/>
            <a:r>
              <a:rPr lang="en-US" altLang="zh-CN" b="1">
                <a:ea typeface="宋体" charset="-122"/>
              </a:rPr>
              <a:t>string getText();</a:t>
            </a:r>
          </a:p>
          <a:p>
            <a:pPr lvl="1"/>
            <a:r>
              <a:rPr lang="en-US" altLang="zh-CN" b="1">
                <a:ea typeface="宋体" charset="-122"/>
              </a:rPr>
              <a:t>void setEditable(boolean b);</a:t>
            </a:r>
          </a:p>
          <a:p>
            <a:pPr lvl="1"/>
            <a:endParaRPr lang="en-US" altLang="zh-CN" b="1">
              <a:ea typeface="宋体" charset="-122"/>
            </a:endParaRPr>
          </a:p>
          <a:p>
            <a:endParaRPr lang="en-US" altLang="zh-CN" b="1">
              <a:ea typeface="宋体" charset="-122"/>
            </a:endParaRPr>
          </a:p>
          <a:p>
            <a:pPr>
              <a:buFont typeface="Wingdings" pitchFamily="2" charset="2"/>
              <a:buNone/>
            </a:pPr>
            <a:endParaRPr lang="en-US" altLang="zh-CN" sz="24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标题 1"/>
          <p:cNvSpPr>
            <a:spLocks noGrp="1"/>
          </p:cNvSpPr>
          <p:nvPr>
            <p:ph type="title" idx="4294967295"/>
          </p:nvPr>
        </p:nvSpPr>
        <p:spPr/>
        <p:txBody>
          <a:bodyPr/>
          <a:lstStyle/>
          <a:p>
            <a:r>
              <a:rPr lang="zh-CN" altLang="en-US">
                <a:ea typeface="宋体" charset="-122"/>
              </a:rPr>
              <a:t>文本输入</a:t>
            </a:r>
          </a:p>
        </p:txBody>
      </p:sp>
      <p:sp>
        <p:nvSpPr>
          <p:cNvPr id="295939" name="内容占位符 2"/>
          <p:cNvSpPr>
            <a:spLocks noGrp="1"/>
          </p:cNvSpPr>
          <p:nvPr>
            <p:ph idx="4294967295"/>
          </p:nvPr>
        </p:nvSpPr>
        <p:spPr>
          <a:xfrm>
            <a:off x="0" y="1223963"/>
            <a:ext cx="9144000" cy="5248275"/>
          </a:xfrm>
        </p:spPr>
        <p:txBody>
          <a:bodyPr/>
          <a:lstStyle/>
          <a:p>
            <a:r>
              <a:rPr lang="en-US" altLang="zh-CN" b="1">
                <a:ea typeface="宋体" charset="-122"/>
              </a:rPr>
              <a:t>javax.swing.text.JTextField</a:t>
            </a:r>
          </a:p>
          <a:p>
            <a:pPr lvl="1"/>
            <a:r>
              <a:rPr lang="en-US" altLang="zh-CN" b="1">
                <a:ea typeface="宋体" charset="-122"/>
              </a:rPr>
              <a:t>JTextField( );</a:t>
            </a:r>
          </a:p>
          <a:p>
            <a:pPr lvl="1"/>
            <a:r>
              <a:rPr lang="en-US" altLang="zh-CN" b="1">
                <a:ea typeface="宋体" charset="-122"/>
              </a:rPr>
              <a:t>JTextField(int columns);</a:t>
            </a:r>
          </a:p>
          <a:p>
            <a:pPr lvl="1"/>
            <a:r>
              <a:rPr lang="en-US" altLang="zh-CN" b="1">
                <a:ea typeface="宋体" charset="-122"/>
              </a:rPr>
              <a:t>JTextField(String text);</a:t>
            </a:r>
          </a:p>
          <a:p>
            <a:pPr lvl="1"/>
            <a:r>
              <a:rPr lang="en-US" altLang="zh-CN" b="1">
                <a:ea typeface="宋体" charset="-122"/>
              </a:rPr>
              <a:t>JTextFiled(String text, int columns);</a:t>
            </a:r>
          </a:p>
          <a:p>
            <a:pPr lvl="1">
              <a:buFont typeface="Wingdings" pitchFamily="2" charset="2"/>
              <a:buNone/>
            </a:pPr>
            <a:r>
              <a:rPr lang="zh-CN" altLang="en-US" b="1">
                <a:ea typeface="宋体" charset="-122"/>
              </a:rPr>
              <a:t>在</a:t>
            </a:r>
            <a:r>
              <a:rPr lang="en-US" altLang="zh-CN" b="1">
                <a:ea typeface="宋体" charset="-122"/>
              </a:rPr>
              <a:t>JTextField</a:t>
            </a:r>
            <a:r>
              <a:rPr lang="zh-CN" altLang="en-US" b="1">
                <a:ea typeface="宋体" charset="-122"/>
              </a:rPr>
              <a:t>的构造器中设定的列宽度并不是用户能输入的字符个数的上限</a:t>
            </a:r>
            <a:r>
              <a:rPr lang="en-US" altLang="zh-CN" b="1">
                <a:ea typeface="宋体" charset="-122"/>
              </a:rPr>
              <a:t>,</a:t>
            </a:r>
            <a:r>
              <a:rPr lang="zh-CN" altLang="en-US" b="1">
                <a:ea typeface="宋体" charset="-122"/>
              </a:rPr>
              <a:t>用户可以输入一个更长的字符串</a:t>
            </a:r>
            <a:r>
              <a:rPr lang="en-US" altLang="zh-CN" b="1">
                <a:ea typeface="宋体" charset="-122"/>
              </a:rPr>
              <a:t>,</a:t>
            </a:r>
            <a:r>
              <a:rPr lang="zh-CN" altLang="en-US" b="1">
                <a:ea typeface="宋体" charset="-122"/>
              </a:rPr>
              <a:t>但是当文本长度超过文本域长度时输入时就会滚动</a:t>
            </a:r>
            <a:r>
              <a:rPr lang="en-US" altLang="zh-CN" b="1">
                <a:ea typeface="宋体" charset="-122"/>
              </a:rPr>
              <a:t>;</a:t>
            </a:r>
          </a:p>
          <a:p>
            <a:pPr lvl="1"/>
            <a:endParaRPr lang="en-US" altLang="zh-CN" b="1">
              <a:ea typeface="宋体" charset="-122"/>
            </a:endParaRPr>
          </a:p>
          <a:p>
            <a:pPr lvl="1">
              <a:buFont typeface="Wingdings" pitchFamily="2" charset="2"/>
              <a:buNone/>
            </a:pPr>
            <a:endParaRPr lang="en-US" altLang="zh-CN" b="1">
              <a:ea typeface="宋体" charset="-122"/>
            </a:endParaRPr>
          </a:p>
          <a:p>
            <a:pPr lvl="1"/>
            <a:endParaRPr lang="en-US" altLang="zh-CN" b="1">
              <a:ea typeface="宋体" charset="-122"/>
            </a:endParaRPr>
          </a:p>
          <a:p>
            <a:endParaRPr lang="en-US" altLang="zh-CN" b="1">
              <a:ea typeface="宋体" charset="-122"/>
            </a:endParaRPr>
          </a:p>
          <a:p>
            <a:pPr>
              <a:buFont typeface="Wingdings" pitchFamily="2" charset="2"/>
              <a:buNone/>
            </a:pPr>
            <a:endParaRPr lang="en-US" altLang="zh-CN" sz="24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标题 1"/>
          <p:cNvSpPr>
            <a:spLocks noGrp="1"/>
          </p:cNvSpPr>
          <p:nvPr>
            <p:ph type="title" idx="4294967295"/>
          </p:nvPr>
        </p:nvSpPr>
        <p:spPr/>
        <p:txBody>
          <a:bodyPr/>
          <a:lstStyle/>
          <a:p>
            <a:r>
              <a:rPr lang="zh-CN" altLang="en-US">
                <a:ea typeface="宋体" charset="-122"/>
              </a:rPr>
              <a:t>模型</a:t>
            </a:r>
            <a:r>
              <a:rPr lang="en-US" altLang="zh-CN">
                <a:ea typeface="宋体" charset="-122"/>
              </a:rPr>
              <a:t>-</a:t>
            </a:r>
            <a:r>
              <a:rPr lang="zh-CN" altLang="en-US">
                <a:ea typeface="宋体" charset="-122"/>
              </a:rPr>
              <a:t>视图</a:t>
            </a:r>
            <a:r>
              <a:rPr lang="en-US" altLang="zh-CN">
                <a:ea typeface="宋体" charset="-122"/>
              </a:rPr>
              <a:t>-</a:t>
            </a:r>
            <a:r>
              <a:rPr lang="zh-CN" altLang="en-US">
                <a:ea typeface="宋体" charset="-122"/>
              </a:rPr>
              <a:t>控制器设计模式</a:t>
            </a:r>
          </a:p>
        </p:txBody>
      </p:sp>
      <p:sp>
        <p:nvSpPr>
          <p:cNvPr id="230403" name="内容占位符 2"/>
          <p:cNvSpPr>
            <a:spLocks noGrp="1"/>
          </p:cNvSpPr>
          <p:nvPr>
            <p:ph idx="4294967295"/>
          </p:nvPr>
        </p:nvSpPr>
        <p:spPr/>
        <p:txBody>
          <a:bodyPr/>
          <a:lstStyle/>
          <a:p>
            <a:r>
              <a:rPr lang="en-US" altLang="zh-CN">
                <a:ea typeface="宋体" charset="-122"/>
              </a:rPr>
              <a:t>Swing</a:t>
            </a:r>
            <a:r>
              <a:rPr lang="zh-CN" altLang="en-US">
                <a:ea typeface="宋体" charset="-122"/>
              </a:rPr>
              <a:t>设计者采用了一种著名的设计模式</a:t>
            </a:r>
            <a:r>
              <a:rPr lang="en-US" altLang="zh-CN">
                <a:ea typeface="宋体" charset="-122"/>
              </a:rPr>
              <a:t>:</a:t>
            </a:r>
            <a:r>
              <a:rPr lang="zh-CN" altLang="en-US">
                <a:ea typeface="宋体" charset="-122"/>
              </a:rPr>
              <a:t>模型</a:t>
            </a:r>
            <a:r>
              <a:rPr lang="en-US" altLang="zh-CN">
                <a:ea typeface="宋体" charset="-122"/>
              </a:rPr>
              <a:t>-</a:t>
            </a:r>
            <a:r>
              <a:rPr lang="zh-CN" altLang="en-US">
                <a:ea typeface="宋体" charset="-122"/>
              </a:rPr>
              <a:t>视图</a:t>
            </a:r>
            <a:r>
              <a:rPr lang="en-US" altLang="zh-CN">
                <a:ea typeface="宋体" charset="-122"/>
              </a:rPr>
              <a:t>-</a:t>
            </a:r>
            <a:r>
              <a:rPr lang="zh-CN" altLang="en-US">
                <a:ea typeface="宋体" charset="-122"/>
              </a:rPr>
              <a:t>控制器</a:t>
            </a:r>
            <a:r>
              <a:rPr lang="en-US" altLang="zh-CN">
                <a:ea typeface="宋体" charset="-122"/>
              </a:rPr>
              <a:t>(model-view-controller)</a:t>
            </a:r>
            <a:r>
              <a:rPr lang="zh-CN" altLang="en-US">
                <a:ea typeface="宋体" charset="-122"/>
              </a:rPr>
              <a:t>模式来实现组件的设计。实现一个组件有三个独立的类：</a:t>
            </a:r>
          </a:p>
          <a:p>
            <a:pPr lvl="1"/>
            <a:r>
              <a:rPr lang="zh-CN" altLang="en-US">
                <a:latin typeface="楷体_GB2312" pitchFamily="49" charset="-122"/>
                <a:ea typeface="楷体_GB2312" pitchFamily="49" charset="-122"/>
              </a:rPr>
              <a:t>模型</a:t>
            </a:r>
            <a:r>
              <a:rPr lang="en-US" altLang="zh-CN">
                <a:latin typeface="楷体_GB2312" pitchFamily="49" charset="-122"/>
                <a:ea typeface="楷体_GB2312" pitchFamily="49" charset="-122"/>
              </a:rPr>
              <a:t>(model):</a:t>
            </a:r>
            <a:r>
              <a:rPr lang="zh-CN" altLang="en-US">
                <a:latin typeface="楷体_GB2312" pitchFamily="49" charset="-122"/>
                <a:ea typeface="楷体_GB2312" pitchFamily="49" charset="-122"/>
              </a:rPr>
              <a:t>存储内容</a:t>
            </a:r>
            <a:r>
              <a:rPr lang="en-US" altLang="zh-CN">
                <a:latin typeface="楷体_GB2312" pitchFamily="49" charset="-122"/>
                <a:ea typeface="楷体_GB2312" pitchFamily="49" charset="-122"/>
              </a:rPr>
              <a:t>;</a:t>
            </a:r>
          </a:p>
          <a:p>
            <a:pPr lvl="1"/>
            <a:r>
              <a:rPr lang="zh-CN" altLang="en-US">
                <a:latin typeface="楷体_GB2312" pitchFamily="49" charset="-122"/>
                <a:ea typeface="楷体_GB2312" pitchFamily="49" charset="-122"/>
              </a:rPr>
              <a:t>视图</a:t>
            </a:r>
            <a:r>
              <a:rPr lang="en-US" altLang="zh-CN">
                <a:latin typeface="楷体_GB2312" pitchFamily="49" charset="-122"/>
                <a:ea typeface="楷体_GB2312" pitchFamily="49" charset="-122"/>
              </a:rPr>
              <a:t>(view):</a:t>
            </a:r>
            <a:r>
              <a:rPr lang="zh-CN" altLang="en-US">
                <a:latin typeface="楷体_GB2312" pitchFamily="49" charset="-122"/>
                <a:ea typeface="楷体_GB2312" pitchFamily="49" charset="-122"/>
              </a:rPr>
              <a:t>显示内容；</a:t>
            </a:r>
            <a:endParaRPr lang="en-US" altLang="zh-CN">
              <a:latin typeface="楷体_GB2312" pitchFamily="49" charset="-122"/>
              <a:ea typeface="楷体_GB2312" pitchFamily="49" charset="-122"/>
            </a:endParaRPr>
          </a:p>
          <a:p>
            <a:pPr lvl="1"/>
            <a:r>
              <a:rPr lang="zh-CN" altLang="en-US">
                <a:latin typeface="楷体_GB2312" pitchFamily="49" charset="-122"/>
                <a:ea typeface="楷体_GB2312" pitchFamily="49" charset="-122"/>
              </a:rPr>
              <a:t>控制器</a:t>
            </a:r>
            <a:r>
              <a:rPr lang="en-US" altLang="zh-CN">
                <a:latin typeface="楷体_GB2312" pitchFamily="49" charset="-122"/>
                <a:ea typeface="楷体_GB2312" pitchFamily="49" charset="-122"/>
              </a:rPr>
              <a:t>(controller):</a:t>
            </a:r>
            <a:r>
              <a:rPr lang="zh-CN" altLang="en-US">
                <a:latin typeface="楷体_GB2312" pitchFamily="49" charset="-122"/>
                <a:ea typeface="楷体_GB2312" pitchFamily="49" charset="-122"/>
              </a:rPr>
              <a:t>处理用户输入；</a:t>
            </a:r>
            <a:endParaRPr lang="en-US" altLang="zh-CN">
              <a:latin typeface="楷体_GB2312" pitchFamily="49" charset="-122"/>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230405" name="Picture 5"/>
          <p:cNvPicPr>
            <a:picLocks noChangeAspect="1" noChangeArrowheads="1"/>
          </p:cNvPicPr>
          <p:nvPr/>
        </p:nvPicPr>
        <p:blipFill>
          <a:blip r:embed="rId3" cstate="print"/>
          <a:srcRect/>
          <a:stretch>
            <a:fillRect/>
          </a:stretch>
        </p:blipFill>
        <p:spPr bwMode="auto">
          <a:xfrm>
            <a:off x="1331913" y="4733925"/>
            <a:ext cx="6254750" cy="13335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标题 1"/>
          <p:cNvSpPr>
            <a:spLocks noGrp="1"/>
          </p:cNvSpPr>
          <p:nvPr>
            <p:ph type="title" idx="4294967295"/>
          </p:nvPr>
        </p:nvSpPr>
        <p:spPr/>
        <p:txBody>
          <a:bodyPr/>
          <a:lstStyle/>
          <a:p>
            <a:r>
              <a:rPr lang="zh-CN" altLang="en-US">
                <a:ea typeface="宋体" charset="-122"/>
              </a:rPr>
              <a:t>文本输入</a:t>
            </a:r>
          </a:p>
        </p:txBody>
      </p:sp>
      <p:sp>
        <p:nvSpPr>
          <p:cNvPr id="297987" name="内容占位符 2"/>
          <p:cNvSpPr>
            <a:spLocks noGrp="1"/>
          </p:cNvSpPr>
          <p:nvPr>
            <p:ph idx="4294967295"/>
          </p:nvPr>
        </p:nvSpPr>
        <p:spPr>
          <a:xfrm>
            <a:off x="0" y="1223963"/>
            <a:ext cx="9144000" cy="5248275"/>
          </a:xfrm>
        </p:spPr>
        <p:txBody>
          <a:bodyPr/>
          <a:lstStyle/>
          <a:p>
            <a:r>
              <a:rPr lang="zh-CN" altLang="en-US" b="1">
                <a:ea typeface="宋体" charset="-122"/>
              </a:rPr>
              <a:t>将文本域添加到窗口中</a:t>
            </a:r>
          </a:p>
          <a:p>
            <a:pPr lvl="1"/>
            <a:r>
              <a:rPr lang="zh-CN" altLang="en-US" b="1">
                <a:ea typeface="宋体" charset="-122"/>
              </a:rPr>
              <a:t>将文本域添加到面板或其他容器中</a:t>
            </a:r>
          </a:p>
          <a:p>
            <a:pPr lvl="1">
              <a:buFont typeface="Wingdings" pitchFamily="2" charset="2"/>
              <a:buNone/>
            </a:pPr>
            <a:r>
              <a:rPr lang="en-US" altLang="zh-CN" b="1">
                <a:ea typeface="宋体" charset="-122"/>
              </a:rPr>
              <a:t>eg:</a:t>
            </a:r>
          </a:p>
          <a:p>
            <a:pPr lvl="1">
              <a:buFont typeface="Wingdings" pitchFamily="2" charset="2"/>
              <a:buNone/>
            </a:pPr>
            <a:r>
              <a:rPr lang="en-US" altLang="zh-CN" b="1">
                <a:ea typeface="宋体" charset="-122"/>
              </a:rPr>
              <a:t>JPanel panel = new JPanel( );</a:t>
            </a:r>
          </a:p>
          <a:p>
            <a:pPr lvl="1">
              <a:buFont typeface="Wingdings" pitchFamily="2" charset="2"/>
              <a:buNone/>
            </a:pPr>
            <a:r>
              <a:rPr lang="en-US" altLang="zh-CN" b="1">
                <a:ea typeface="宋体" charset="-122"/>
              </a:rPr>
              <a:t>JTextField textField = new JTextField(“input”,20);</a:t>
            </a:r>
          </a:p>
          <a:p>
            <a:pPr lvl="1">
              <a:buFont typeface="Wingdings" pitchFamily="2" charset="2"/>
              <a:buNone/>
            </a:pPr>
            <a:r>
              <a:rPr lang="en-US" altLang="zh-CN" b="1">
                <a:ea typeface="宋体" charset="-122"/>
              </a:rPr>
              <a:t>panel.add(textField);</a:t>
            </a:r>
          </a:p>
          <a:p>
            <a:pPr lvl="1">
              <a:buFont typeface="Wingdings" pitchFamily="2" charset="2"/>
              <a:buNone/>
            </a:pPr>
            <a:endParaRPr lang="en-US" altLang="zh-CN" b="1">
              <a:ea typeface="宋体" charset="-122"/>
            </a:endParaRPr>
          </a:p>
          <a:p>
            <a:pPr lvl="1"/>
            <a:endParaRPr lang="en-US" altLang="zh-CN" b="1">
              <a:ea typeface="宋体" charset="-122"/>
            </a:endParaRPr>
          </a:p>
          <a:p>
            <a:endParaRPr lang="en-US" altLang="zh-CN" b="1">
              <a:ea typeface="宋体" charset="-122"/>
            </a:endParaRPr>
          </a:p>
          <a:p>
            <a:pPr>
              <a:buFont typeface="Wingdings" pitchFamily="2" charset="2"/>
              <a:buNone/>
            </a:pPr>
            <a:endParaRPr lang="en-US" altLang="zh-CN" sz="24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标题 1"/>
          <p:cNvSpPr>
            <a:spLocks noGrp="1"/>
          </p:cNvSpPr>
          <p:nvPr>
            <p:ph type="title" idx="4294967295"/>
          </p:nvPr>
        </p:nvSpPr>
        <p:spPr/>
        <p:txBody>
          <a:bodyPr/>
          <a:lstStyle/>
          <a:p>
            <a:r>
              <a:rPr lang="zh-CN" altLang="en-US">
                <a:ea typeface="宋体" charset="-122"/>
              </a:rPr>
              <a:t>文本输入</a:t>
            </a:r>
          </a:p>
        </p:txBody>
      </p:sp>
      <p:sp>
        <p:nvSpPr>
          <p:cNvPr id="300035" name="内容占位符 2"/>
          <p:cNvSpPr>
            <a:spLocks noGrp="1"/>
          </p:cNvSpPr>
          <p:nvPr>
            <p:ph idx="4294967295"/>
          </p:nvPr>
        </p:nvSpPr>
        <p:spPr>
          <a:xfrm>
            <a:off x="0" y="1223963"/>
            <a:ext cx="9144000" cy="5248275"/>
          </a:xfrm>
        </p:spPr>
        <p:txBody>
          <a:bodyPr/>
          <a:lstStyle/>
          <a:p>
            <a:r>
              <a:rPr lang="zh-CN" altLang="en-US" b="1">
                <a:ea typeface="宋体" charset="-122"/>
              </a:rPr>
              <a:t>标签组件</a:t>
            </a:r>
          </a:p>
          <a:p>
            <a:pPr lvl="1"/>
            <a:r>
              <a:rPr lang="zh-CN" altLang="en-US" b="1">
                <a:ea typeface="宋体" charset="-122"/>
              </a:rPr>
              <a:t>标签是容纳文本的组件</a:t>
            </a:r>
            <a:r>
              <a:rPr lang="en-US" altLang="zh-CN" b="1">
                <a:ea typeface="宋体" charset="-122"/>
              </a:rPr>
              <a:t>,</a:t>
            </a:r>
            <a:r>
              <a:rPr lang="zh-CN" altLang="en-US" b="1">
                <a:ea typeface="宋体" charset="-122"/>
              </a:rPr>
              <a:t>不响应用户输入</a:t>
            </a:r>
            <a:r>
              <a:rPr lang="en-US" altLang="zh-CN" b="1">
                <a:ea typeface="宋体" charset="-122"/>
              </a:rPr>
              <a:t>;</a:t>
            </a:r>
          </a:p>
          <a:p>
            <a:pPr lvl="1"/>
            <a:r>
              <a:rPr lang="zh-CN" altLang="en-US" b="1">
                <a:ea typeface="宋体" charset="-122"/>
              </a:rPr>
              <a:t>可以利用标签标识组件</a:t>
            </a:r>
            <a:r>
              <a:rPr lang="en-US" altLang="zh-CN" b="1">
                <a:ea typeface="宋体" charset="-122"/>
              </a:rPr>
              <a:t>,</a:t>
            </a:r>
            <a:r>
              <a:rPr lang="zh-CN" altLang="en-US" b="1">
                <a:ea typeface="宋体" charset="-122"/>
              </a:rPr>
              <a:t>如文本域</a:t>
            </a:r>
            <a:r>
              <a:rPr lang="en-US" altLang="zh-CN" b="1">
                <a:ea typeface="宋体" charset="-122"/>
              </a:rPr>
              <a:t>;</a:t>
            </a:r>
          </a:p>
          <a:p>
            <a:pPr lvl="2"/>
            <a:r>
              <a:rPr lang="zh-CN" altLang="en-US" b="1">
                <a:ea typeface="宋体" charset="-122"/>
              </a:rPr>
              <a:t>用相应的文本构造</a:t>
            </a:r>
            <a:r>
              <a:rPr lang="en-US" altLang="zh-CN" b="1">
                <a:ea typeface="宋体" charset="-122"/>
              </a:rPr>
              <a:t>JLabel</a:t>
            </a:r>
            <a:r>
              <a:rPr lang="zh-CN" altLang="en-US" b="1">
                <a:ea typeface="宋体" charset="-122"/>
              </a:rPr>
              <a:t>组件</a:t>
            </a:r>
            <a:r>
              <a:rPr lang="en-US" altLang="zh-CN" b="1">
                <a:ea typeface="宋体" charset="-122"/>
              </a:rPr>
              <a:t>;</a:t>
            </a:r>
            <a:r>
              <a:rPr lang="zh-CN" altLang="en-US" sz="2000" b="1">
                <a:ea typeface="宋体" charset="-122"/>
              </a:rPr>
              <a:t>      </a:t>
            </a:r>
            <a:endParaRPr lang="en-US" altLang="zh-CN" sz="1800" b="1">
              <a:ea typeface="宋体" charset="-122"/>
            </a:endParaRPr>
          </a:p>
          <a:p>
            <a:pPr lvl="2"/>
            <a:r>
              <a:rPr lang="zh-CN" altLang="en-US" b="1">
                <a:ea typeface="宋体" charset="-122"/>
              </a:rPr>
              <a:t>将标签组件放置在离要标识的组件足够近的地方</a:t>
            </a:r>
            <a:r>
              <a:rPr lang="en-US" altLang="zh-CN" b="1">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300037" name="Picture 5"/>
          <p:cNvPicPr>
            <a:picLocks noChangeAspect="1" noChangeArrowheads="1"/>
          </p:cNvPicPr>
          <p:nvPr/>
        </p:nvPicPr>
        <p:blipFill>
          <a:blip r:embed="rId3" cstate="print"/>
          <a:srcRect/>
          <a:stretch>
            <a:fillRect/>
          </a:stretch>
        </p:blipFill>
        <p:spPr bwMode="auto">
          <a:xfrm>
            <a:off x="1106488" y="4149725"/>
            <a:ext cx="6659562" cy="10239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标题 1"/>
          <p:cNvSpPr>
            <a:spLocks noGrp="1"/>
          </p:cNvSpPr>
          <p:nvPr>
            <p:ph type="title" idx="4294967295"/>
          </p:nvPr>
        </p:nvSpPr>
        <p:spPr/>
        <p:txBody>
          <a:bodyPr/>
          <a:lstStyle/>
          <a:p>
            <a:r>
              <a:rPr lang="zh-CN" altLang="en-US">
                <a:ea typeface="宋体" charset="-122"/>
              </a:rPr>
              <a:t>文本输入</a:t>
            </a:r>
          </a:p>
        </p:txBody>
      </p:sp>
      <p:sp>
        <p:nvSpPr>
          <p:cNvPr id="302083" name="内容占位符 2"/>
          <p:cNvSpPr>
            <a:spLocks noGrp="1"/>
          </p:cNvSpPr>
          <p:nvPr>
            <p:ph idx="4294967295"/>
          </p:nvPr>
        </p:nvSpPr>
        <p:spPr>
          <a:xfrm>
            <a:off x="0" y="1223963"/>
            <a:ext cx="9144000" cy="5248275"/>
          </a:xfrm>
        </p:spPr>
        <p:txBody>
          <a:bodyPr/>
          <a:lstStyle/>
          <a:p>
            <a:r>
              <a:rPr lang="en-US" altLang="zh-CN" b="1" dirty="0" err="1">
                <a:ea typeface="宋体" charset="-122"/>
              </a:rPr>
              <a:t>javax.swing.JLabel</a:t>
            </a:r>
            <a:r>
              <a:rPr lang="en-US" altLang="zh-CN" b="1" dirty="0">
                <a:ea typeface="宋体" charset="-122"/>
              </a:rPr>
              <a:t>;</a:t>
            </a:r>
          </a:p>
          <a:p>
            <a:pPr lvl="1"/>
            <a:r>
              <a:rPr lang="en-US" altLang="zh-CN" b="1" dirty="0" err="1">
                <a:ea typeface="宋体" charset="-122"/>
              </a:rPr>
              <a:t>JLabel</a:t>
            </a:r>
            <a:r>
              <a:rPr lang="en-US" altLang="zh-CN" b="1" dirty="0">
                <a:ea typeface="宋体" charset="-122"/>
              </a:rPr>
              <a:t>(String text);</a:t>
            </a:r>
          </a:p>
          <a:p>
            <a:pPr lvl="1"/>
            <a:r>
              <a:rPr lang="en-US" altLang="zh-CN" b="1" dirty="0" err="1">
                <a:ea typeface="宋体" charset="-122"/>
              </a:rPr>
              <a:t>JLabel</a:t>
            </a:r>
            <a:r>
              <a:rPr lang="en-US" altLang="zh-CN" b="1" dirty="0">
                <a:ea typeface="宋体" charset="-122"/>
              </a:rPr>
              <a:t>(Icon icon);</a:t>
            </a:r>
          </a:p>
          <a:p>
            <a:pPr lvl="1"/>
            <a:r>
              <a:rPr lang="en-US" altLang="zh-CN" b="1" dirty="0" err="1">
                <a:ea typeface="宋体" charset="-122"/>
              </a:rPr>
              <a:t>JLabel</a:t>
            </a:r>
            <a:r>
              <a:rPr lang="en-US" altLang="zh-CN" b="1" dirty="0">
                <a:ea typeface="宋体" charset="-122"/>
              </a:rPr>
              <a:t>(String text, </a:t>
            </a:r>
            <a:r>
              <a:rPr lang="en-US" altLang="zh-CN" b="1" dirty="0" err="1">
                <a:ea typeface="宋体" charset="-122"/>
              </a:rPr>
              <a:t>int</a:t>
            </a:r>
            <a:r>
              <a:rPr lang="en-US" altLang="zh-CN" b="1" dirty="0">
                <a:ea typeface="宋体" charset="-122"/>
              </a:rPr>
              <a:t> align);</a:t>
            </a:r>
          </a:p>
          <a:p>
            <a:pPr lvl="1"/>
            <a:r>
              <a:rPr lang="en-US" altLang="zh-CN" b="1" dirty="0" err="1">
                <a:ea typeface="宋体" charset="-122"/>
              </a:rPr>
              <a:t>JLabel</a:t>
            </a:r>
            <a:r>
              <a:rPr lang="en-US" altLang="zh-CN" b="1" dirty="0">
                <a:ea typeface="宋体" charset="-122"/>
              </a:rPr>
              <a:t>(String text, Icon icon, </a:t>
            </a:r>
            <a:r>
              <a:rPr lang="en-US" altLang="zh-CN" b="1" dirty="0" err="1">
                <a:ea typeface="宋体" charset="-122"/>
              </a:rPr>
              <a:t>int</a:t>
            </a:r>
            <a:r>
              <a:rPr lang="en-US" altLang="zh-CN" b="1" dirty="0">
                <a:ea typeface="宋体" charset="-122"/>
              </a:rPr>
              <a:t> align);</a:t>
            </a:r>
          </a:p>
          <a:p>
            <a:pPr lvl="1">
              <a:buFont typeface="Wingdings" pitchFamily="2" charset="2"/>
              <a:buNone/>
            </a:pPr>
            <a:r>
              <a:rPr lang="en-US" altLang="zh-CN" sz="2400" b="1" dirty="0">
                <a:ea typeface="宋体" charset="-122"/>
              </a:rPr>
              <a:t>align</a:t>
            </a:r>
            <a:r>
              <a:rPr lang="zh-CN" altLang="en-US" sz="2400" b="1" dirty="0">
                <a:ea typeface="宋体" charset="-122"/>
              </a:rPr>
              <a:t>可以用</a:t>
            </a:r>
            <a:r>
              <a:rPr lang="en-US" altLang="zh-CN" sz="2400" b="1" dirty="0" err="1">
                <a:ea typeface="宋体" charset="-122"/>
              </a:rPr>
              <a:t>SwingConstants</a:t>
            </a:r>
            <a:r>
              <a:rPr lang="zh-CN" altLang="en-US" sz="2400" b="1" dirty="0">
                <a:ea typeface="宋体" charset="-122"/>
              </a:rPr>
              <a:t>接口中的常量来指定</a:t>
            </a:r>
            <a:r>
              <a:rPr lang="en-US" altLang="zh-CN" sz="2400" b="1" dirty="0">
                <a:ea typeface="宋体" charset="-122"/>
              </a:rPr>
              <a:t>,</a:t>
            </a:r>
            <a:r>
              <a:rPr lang="zh-CN" altLang="en-US" sz="2400" b="1" dirty="0">
                <a:ea typeface="宋体" charset="-122"/>
              </a:rPr>
              <a:t>也可以用</a:t>
            </a:r>
            <a:r>
              <a:rPr lang="en-US" altLang="zh-CN" sz="2400" b="1" dirty="0" err="1">
                <a:ea typeface="宋体" charset="-122"/>
              </a:rPr>
              <a:t>JLabel</a:t>
            </a:r>
            <a:r>
              <a:rPr lang="zh-CN" altLang="en-US" sz="2400" b="1" dirty="0">
                <a:ea typeface="宋体" charset="-122"/>
              </a:rPr>
              <a:t>来指定</a:t>
            </a:r>
            <a:r>
              <a:rPr lang="en-US" altLang="zh-CN" sz="2400" b="1" dirty="0">
                <a:ea typeface="宋体" charset="-122"/>
              </a:rPr>
              <a:t>,</a:t>
            </a:r>
            <a:r>
              <a:rPr lang="zh-CN" altLang="en-US" sz="2400" b="1" dirty="0">
                <a:ea typeface="宋体" charset="-122"/>
              </a:rPr>
              <a:t>因为其实现了该接口</a:t>
            </a:r>
            <a:r>
              <a:rPr lang="en-US" altLang="zh-CN" sz="2400" b="1" dirty="0">
                <a:ea typeface="宋体" charset="-122"/>
              </a:rPr>
              <a:t>;</a:t>
            </a:r>
          </a:p>
          <a:p>
            <a:pPr lvl="1">
              <a:buFont typeface="Wingdings" pitchFamily="2" charset="2"/>
              <a:buNone/>
            </a:pPr>
            <a:r>
              <a:rPr lang="zh-CN" altLang="en-US" sz="2400" b="1" dirty="0">
                <a:ea typeface="宋体" charset="-122"/>
              </a:rPr>
              <a:t>例：</a:t>
            </a:r>
            <a:r>
              <a:rPr lang="en-US" altLang="zh-CN" sz="2400" b="1" dirty="0">
                <a:ea typeface="宋体" charset="-122"/>
              </a:rPr>
              <a:t> </a:t>
            </a:r>
          </a:p>
          <a:p>
            <a:pPr lvl="1">
              <a:buFont typeface="Wingdings" pitchFamily="2" charset="2"/>
              <a:buNone/>
            </a:pPr>
            <a:r>
              <a:rPr lang="en-US" altLang="zh-CN" sz="2400" b="1" dirty="0">
                <a:ea typeface="宋体" charset="-122"/>
              </a:rPr>
              <a:t>        </a:t>
            </a:r>
            <a:r>
              <a:rPr lang="en-US" altLang="zh-CN" sz="2000" b="1" dirty="0" err="1">
                <a:ea typeface="宋体" charset="-122"/>
              </a:rPr>
              <a:t>JLabel</a:t>
            </a:r>
            <a:r>
              <a:rPr lang="en-US" altLang="zh-CN" sz="2000" b="1" dirty="0">
                <a:ea typeface="宋体" charset="-122"/>
              </a:rPr>
              <a:t> label = new </a:t>
            </a:r>
            <a:r>
              <a:rPr lang="en-US" altLang="zh-CN" sz="2000" b="1" dirty="0" err="1">
                <a:ea typeface="宋体" charset="-122"/>
              </a:rPr>
              <a:t>JLabel</a:t>
            </a:r>
            <a:r>
              <a:rPr lang="en-US" altLang="zh-CN" sz="2000" b="1" dirty="0">
                <a:ea typeface="宋体" charset="-122"/>
              </a:rPr>
              <a:t>(“hours”,   </a:t>
            </a:r>
            <a:r>
              <a:rPr lang="en-US" altLang="zh-CN" sz="2000" b="1" dirty="0" err="1">
                <a:ea typeface="宋体" charset="-122"/>
              </a:rPr>
              <a:t>SwingConstants.RIGHT</a:t>
            </a:r>
            <a:r>
              <a:rPr lang="en-US" altLang="zh-CN" sz="2000" b="1" dirty="0">
                <a:ea typeface="宋体" charset="-122"/>
              </a:rPr>
              <a:t>);</a:t>
            </a:r>
          </a:p>
          <a:p>
            <a:pPr lvl="1">
              <a:buFont typeface="Wingdings" pitchFamily="2" charset="2"/>
              <a:buNone/>
            </a:pPr>
            <a:r>
              <a:rPr lang="zh-CN" altLang="en-US" sz="2400" b="1" dirty="0">
                <a:ea typeface="宋体" charset="-122"/>
              </a:rPr>
              <a:t>         或者</a:t>
            </a:r>
          </a:p>
          <a:p>
            <a:pPr lvl="1">
              <a:buFont typeface="Wingdings" pitchFamily="2" charset="2"/>
              <a:buNone/>
            </a:pPr>
            <a:r>
              <a:rPr lang="en-US" altLang="zh-CN" sz="2400" b="1" dirty="0">
                <a:ea typeface="宋体" charset="-122"/>
              </a:rPr>
              <a:t>        </a:t>
            </a:r>
            <a:r>
              <a:rPr lang="en-US" altLang="zh-CN" sz="2000" b="1" dirty="0" err="1">
                <a:ea typeface="宋体" charset="-122"/>
              </a:rPr>
              <a:t>JLabel</a:t>
            </a:r>
            <a:r>
              <a:rPr lang="en-US" altLang="zh-CN" sz="2000" b="1" dirty="0">
                <a:ea typeface="宋体" charset="-122"/>
              </a:rPr>
              <a:t> label = new </a:t>
            </a:r>
            <a:r>
              <a:rPr lang="en-US" altLang="zh-CN" sz="2000" b="1" dirty="0" err="1">
                <a:ea typeface="宋体" charset="-122"/>
              </a:rPr>
              <a:t>JLabel</a:t>
            </a:r>
            <a:r>
              <a:rPr lang="en-US" altLang="zh-CN" sz="2000" b="1" dirty="0">
                <a:ea typeface="宋体" charset="-122"/>
              </a:rPr>
              <a:t>(“hours”, </a:t>
            </a:r>
            <a:r>
              <a:rPr lang="en-US" altLang="zh-CN" sz="2000" b="1" dirty="0" err="1">
                <a:ea typeface="宋体" charset="-122"/>
              </a:rPr>
              <a:t>JLabel.RIGHT</a:t>
            </a:r>
            <a:r>
              <a:rPr lang="en-US" altLang="zh-CN" sz="2000" b="1" dirty="0">
                <a:ea typeface="宋体" charset="-122"/>
              </a:rPr>
              <a:t>);</a:t>
            </a:r>
          </a:p>
          <a:p>
            <a:pPr>
              <a:buFont typeface="Wingdings" pitchFamily="2" charset="2"/>
              <a:buNone/>
            </a:pPr>
            <a:r>
              <a:rPr lang="zh-CN" altLang="en-US" sz="2000" b="1" dirty="0">
                <a:latin typeface="Arial" charset="0"/>
                <a:ea typeface="宋体" charset="-122"/>
              </a:rPr>
              <a:t>               上面的代码创建了一个</a:t>
            </a:r>
            <a:r>
              <a:rPr lang="en-US" altLang="zh-CN" sz="2000" b="1" dirty="0">
                <a:latin typeface="Arial" charset="0"/>
                <a:ea typeface="宋体" charset="-122"/>
              </a:rPr>
              <a:t>label</a:t>
            </a:r>
            <a:r>
              <a:rPr lang="zh-CN" altLang="en-US" sz="2000" b="1" dirty="0">
                <a:latin typeface="Arial" charset="0"/>
                <a:ea typeface="宋体" charset="-122"/>
              </a:rPr>
              <a:t>，并指定</a:t>
            </a:r>
            <a:r>
              <a:rPr lang="en-US" altLang="zh-CN" sz="2000" b="1" dirty="0">
                <a:latin typeface="Arial" charset="0"/>
                <a:ea typeface="宋体" charset="-122"/>
              </a:rPr>
              <a:t>label</a:t>
            </a:r>
            <a:r>
              <a:rPr lang="zh-CN" altLang="en-US" sz="2000" b="1" dirty="0">
                <a:latin typeface="Arial" charset="0"/>
                <a:ea typeface="宋体" charset="-122"/>
              </a:rPr>
              <a:t>的对齐方式为右对齐。</a:t>
            </a:r>
            <a:endParaRPr lang="en-US" altLang="zh-CN" sz="2000" b="1" dirty="0">
              <a:latin typeface="Arial" charset="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zh-CN" altLang="en-US">
                <a:ea typeface="宋体" charset="-122"/>
              </a:rPr>
              <a:t>文本区（</a:t>
            </a:r>
            <a:r>
              <a:rPr lang="en-US" altLang="zh-CN">
                <a:ea typeface="宋体" charset="-122"/>
              </a:rPr>
              <a:t>JTextArea</a:t>
            </a:r>
            <a:r>
              <a:rPr lang="zh-CN" altLang="en-US">
                <a:ea typeface="宋体" charset="-122"/>
              </a:rPr>
              <a:t>）</a:t>
            </a:r>
          </a:p>
        </p:txBody>
      </p:sp>
      <p:sp>
        <p:nvSpPr>
          <p:cNvPr id="352259" name="Rectangle 3"/>
          <p:cNvSpPr>
            <a:spLocks noGrp="1" noChangeArrowheads="1"/>
          </p:cNvSpPr>
          <p:nvPr>
            <p:ph type="body" idx="1"/>
          </p:nvPr>
        </p:nvSpPr>
        <p:spPr>
          <a:xfrm>
            <a:off x="684213" y="1557338"/>
            <a:ext cx="7848600" cy="1320800"/>
          </a:xfrm>
        </p:spPr>
        <p:txBody>
          <a:bodyPr/>
          <a:lstStyle/>
          <a:p>
            <a:r>
              <a:rPr lang="zh-CN" altLang="en-US" sz="2400">
                <a:ea typeface="宋体" charset="-122"/>
              </a:rPr>
              <a:t>文本区</a:t>
            </a:r>
            <a:r>
              <a:rPr lang="en-US" altLang="zh-CN" sz="2400">
                <a:ea typeface="宋体" charset="-122"/>
              </a:rPr>
              <a:t>JTextArea</a:t>
            </a:r>
            <a:r>
              <a:rPr lang="zh-CN" altLang="en-US" sz="2400">
                <a:ea typeface="宋体" charset="-122"/>
              </a:rPr>
              <a:t>组件可以让用户输入多行文本。在</a:t>
            </a:r>
            <a:r>
              <a:rPr lang="en-US" altLang="zh-CN" sz="2400">
                <a:ea typeface="宋体" charset="-122"/>
              </a:rPr>
              <a:t>JTextArea</a:t>
            </a:r>
            <a:r>
              <a:rPr lang="zh-CN" altLang="en-US" sz="2400">
                <a:ea typeface="宋体" charset="-122"/>
              </a:rPr>
              <a:t>组件中，可以指定文本区的行数和列数：</a:t>
            </a:r>
          </a:p>
          <a:p>
            <a:pPr lvl="1"/>
            <a:r>
              <a:rPr lang="en-US" altLang="zh-CN" sz="2400">
                <a:solidFill>
                  <a:srgbClr val="CC6600"/>
                </a:solidFill>
                <a:ea typeface="宋体" charset="-122"/>
              </a:rPr>
              <a:t>textArea</a:t>
            </a:r>
            <a:r>
              <a:rPr lang="en-US" altLang="zh-CN" sz="2400">
                <a:ea typeface="宋体" charset="-122"/>
              </a:rPr>
              <a:t> = new JTextArea(8, 40);   </a:t>
            </a:r>
            <a:r>
              <a:rPr lang="en-US" altLang="zh-CN" sz="2400">
                <a:solidFill>
                  <a:srgbClr val="777777"/>
                </a:solidFill>
                <a:ea typeface="宋体" charset="-122"/>
              </a:rPr>
              <a:t>// 8</a:t>
            </a:r>
            <a:r>
              <a:rPr lang="zh-CN" altLang="en-US" sz="2400">
                <a:solidFill>
                  <a:srgbClr val="777777"/>
                </a:solidFill>
                <a:ea typeface="宋体" charset="-122"/>
              </a:rPr>
              <a:t>行</a:t>
            </a:r>
            <a:r>
              <a:rPr lang="en-US" altLang="zh-CN" sz="2400">
                <a:solidFill>
                  <a:srgbClr val="777777"/>
                </a:solidFill>
                <a:ea typeface="宋体" charset="-122"/>
              </a:rPr>
              <a:t>40</a:t>
            </a:r>
            <a:r>
              <a:rPr lang="zh-CN" altLang="en-US" sz="2400">
                <a:solidFill>
                  <a:srgbClr val="777777"/>
                </a:solidFill>
                <a:ea typeface="宋体" charset="-122"/>
              </a:rPr>
              <a:t>列</a:t>
            </a:r>
            <a:endParaRPr lang="zh-CN" altLang="en-US" sz="2000">
              <a:ea typeface="宋体" charset="-122"/>
            </a:endParaRPr>
          </a:p>
        </p:txBody>
      </p:sp>
      <p:sp>
        <p:nvSpPr>
          <p:cNvPr id="352261" name="Rectangle 5"/>
          <p:cNvSpPr>
            <a:spLocks noChangeArrowheads="1"/>
          </p:cNvSpPr>
          <p:nvPr/>
        </p:nvSpPr>
        <p:spPr bwMode="auto">
          <a:xfrm>
            <a:off x="611188" y="2781300"/>
            <a:ext cx="4608512" cy="3887788"/>
          </a:xfrm>
          <a:prstGeom prst="rect">
            <a:avLst/>
          </a:prstGeom>
          <a:noFill/>
          <a:ln w="9525">
            <a:noFill/>
            <a:miter lim="800000"/>
            <a:headEnd/>
            <a:tailEnd/>
          </a:ln>
          <a:effectLst/>
        </p:spPr>
        <p:txBody>
          <a:bodyPr/>
          <a:lstStyle/>
          <a:p>
            <a:pPr marL="342900" indent="-342900">
              <a:buClr>
                <a:schemeClr val="hlink"/>
              </a:buClr>
              <a:buFont typeface="Wingdings" pitchFamily="2" charset="2"/>
              <a:buChar char="v"/>
            </a:pPr>
            <a:r>
              <a:rPr lang="zh-CN" altLang="en-US" sz="2000" b="0">
                <a:latin typeface="Verdana" pitchFamily="34" charset="0"/>
                <a:ea typeface="宋体" charset="-122"/>
              </a:rPr>
              <a:t>一行的结尾为</a:t>
            </a:r>
            <a:r>
              <a:rPr lang="en-US" altLang="zh-CN" sz="2000" b="0">
                <a:latin typeface="Arial"/>
                <a:ea typeface="宋体" charset="-122"/>
              </a:rPr>
              <a:t>’</a:t>
            </a:r>
            <a:r>
              <a:rPr lang="en-US" altLang="zh-CN" sz="2000" b="0">
                <a:latin typeface="Verdana" pitchFamily="34" charset="0"/>
                <a:ea typeface="宋体" charset="-122"/>
              </a:rPr>
              <a:t>\n</a:t>
            </a:r>
            <a:r>
              <a:rPr lang="en-US" altLang="zh-CN" sz="2000" b="0">
                <a:latin typeface="Arial"/>
                <a:ea typeface="宋体" charset="-122"/>
              </a:rPr>
              <a:t>’</a:t>
            </a:r>
            <a:r>
              <a:rPr lang="zh-CN" altLang="en-US" sz="2000" b="0">
                <a:latin typeface="Verdana" pitchFamily="34" charset="0"/>
                <a:ea typeface="宋体" charset="-122"/>
              </a:rPr>
              <a:t>（回车）符</a:t>
            </a:r>
          </a:p>
          <a:p>
            <a:pPr marL="342900" indent="-342900">
              <a:buClr>
                <a:schemeClr val="hlink"/>
              </a:buClr>
              <a:buFont typeface="Wingdings" pitchFamily="2" charset="2"/>
              <a:buChar char="v"/>
            </a:pPr>
            <a:r>
              <a:rPr lang="zh-CN" altLang="en-US" sz="2000" b="0">
                <a:latin typeface="Verdana" pitchFamily="34" charset="0"/>
                <a:ea typeface="宋体" charset="-122"/>
              </a:rPr>
              <a:t>如果文本区的文本超出显示范围，则其余的文本会被剪裁。</a:t>
            </a:r>
          </a:p>
          <a:p>
            <a:pPr marL="342900" indent="-342900">
              <a:buClr>
                <a:schemeClr val="hlink"/>
              </a:buClr>
              <a:buFont typeface="Wingdings" pitchFamily="2" charset="2"/>
              <a:buChar char="v"/>
            </a:pPr>
            <a:endParaRPr lang="zh-CN" altLang="en-US" sz="1000" b="0">
              <a:latin typeface="Verdana" pitchFamily="34" charset="0"/>
              <a:ea typeface="宋体" charset="-122"/>
            </a:endParaRPr>
          </a:p>
          <a:p>
            <a:pPr marL="342900" indent="-342900">
              <a:buClr>
                <a:schemeClr val="hlink"/>
              </a:buClr>
              <a:buFont typeface="Wingdings" pitchFamily="2" charset="2"/>
              <a:buChar char="v"/>
            </a:pPr>
            <a:r>
              <a:rPr lang="zh-CN" altLang="en-US" sz="2000" b="0">
                <a:latin typeface="Verdana" pitchFamily="34" charset="0"/>
                <a:ea typeface="宋体" charset="-122"/>
              </a:rPr>
              <a:t>可以使用换行来避免行过长：</a:t>
            </a:r>
          </a:p>
          <a:p>
            <a:pPr marL="742950" lvl="1" indent="-285750"/>
            <a:r>
              <a:rPr lang="en-US" altLang="zh-CN" sz="2000" b="0">
                <a:latin typeface="Arial" charset="0"/>
                <a:ea typeface="宋体" charset="-122"/>
              </a:rPr>
              <a:t>textArea.setLineWrap(true);</a:t>
            </a:r>
            <a:r>
              <a:rPr lang="zh-CN" altLang="en-US" sz="2400" b="0">
                <a:latin typeface="Arial" charset="0"/>
                <a:ea typeface="宋体" charset="-122"/>
              </a:rPr>
              <a:t> </a:t>
            </a:r>
          </a:p>
          <a:p>
            <a:pPr marL="342900" indent="-342900">
              <a:buClr>
                <a:schemeClr val="hlink"/>
              </a:buClr>
              <a:buFont typeface="Wingdings" pitchFamily="2" charset="2"/>
              <a:buChar char="v"/>
            </a:pPr>
            <a:endParaRPr lang="zh-CN" altLang="en-US" sz="1000" b="0">
              <a:latin typeface="Verdana" pitchFamily="34" charset="0"/>
              <a:ea typeface="宋体" charset="-122"/>
            </a:endParaRPr>
          </a:p>
          <a:p>
            <a:pPr marL="342900" indent="-342900">
              <a:buClr>
                <a:schemeClr val="hlink"/>
              </a:buClr>
              <a:buFont typeface="Wingdings" pitchFamily="2" charset="2"/>
              <a:buChar char="v"/>
            </a:pPr>
            <a:r>
              <a:rPr lang="zh-CN" altLang="en-US" sz="2000" b="0">
                <a:latin typeface="Verdana" pitchFamily="34" charset="0"/>
                <a:ea typeface="宋体" charset="-122"/>
              </a:rPr>
              <a:t>在</a:t>
            </a:r>
            <a:r>
              <a:rPr lang="en-US" altLang="zh-CN" sz="2000" b="0">
                <a:latin typeface="Verdana" pitchFamily="34" charset="0"/>
                <a:ea typeface="宋体" charset="-122"/>
              </a:rPr>
              <a:t>Swing</a:t>
            </a:r>
            <a:r>
              <a:rPr lang="zh-CN" altLang="en-US" sz="2000" b="0">
                <a:latin typeface="Verdana" pitchFamily="34" charset="0"/>
                <a:ea typeface="宋体" charset="-122"/>
              </a:rPr>
              <a:t>中，文本区没有滚动条，需要手动安装：</a:t>
            </a:r>
          </a:p>
          <a:p>
            <a:pPr marL="742950" lvl="1" indent="-285750"/>
            <a:r>
              <a:rPr lang="en-US" altLang="zh-CN" sz="2400" b="0">
                <a:latin typeface="Arial" charset="0"/>
                <a:ea typeface="宋体" charset="-122"/>
              </a:rPr>
              <a:t>JScrollPane scrollPane = new JScrollPane(</a:t>
            </a:r>
            <a:r>
              <a:rPr lang="en-US" altLang="zh-CN" sz="2400" b="0">
                <a:solidFill>
                  <a:srgbClr val="CC6600"/>
                </a:solidFill>
                <a:latin typeface="Arial" charset="0"/>
                <a:ea typeface="宋体" charset="-122"/>
              </a:rPr>
              <a:t>textArea</a:t>
            </a:r>
            <a:r>
              <a:rPr lang="en-US" altLang="zh-CN" sz="2400" b="0">
                <a:latin typeface="Arial" charset="0"/>
                <a:ea typeface="宋体"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fade">
                                      <p:cBhvr>
                                        <p:cTn id="7" dur="1000"/>
                                        <p:tgtEl>
                                          <p:spTgt spid="352259">
                                            <p:txEl>
                                              <p:pRg st="0" end="0"/>
                                            </p:txEl>
                                          </p:spTgt>
                                        </p:tgtEl>
                                      </p:cBhvr>
                                    </p:animEffect>
                                    <p:anim calcmode="lin" valueType="num">
                                      <p:cBhvr>
                                        <p:cTn id="8" dur="10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22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fade">
                                      <p:cBhvr>
                                        <p:cTn id="12" dur="1000"/>
                                        <p:tgtEl>
                                          <p:spTgt spid="352259">
                                            <p:txEl>
                                              <p:pRg st="1" end="1"/>
                                            </p:txEl>
                                          </p:spTgt>
                                        </p:tgtEl>
                                      </p:cBhvr>
                                    </p:animEffect>
                                    <p:anim calcmode="lin" valueType="num">
                                      <p:cBhvr>
                                        <p:cTn id="13" dur="10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522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2261">
                                            <p:txEl>
                                              <p:pRg st="0" end="0"/>
                                            </p:txEl>
                                          </p:spTgt>
                                        </p:tgtEl>
                                        <p:attrNameLst>
                                          <p:attrName>style.visibility</p:attrName>
                                        </p:attrNameLst>
                                      </p:cBhvr>
                                      <p:to>
                                        <p:strVal val="visible"/>
                                      </p:to>
                                    </p:set>
                                    <p:animEffect transition="in" filter="fade">
                                      <p:cBhvr>
                                        <p:cTn id="19" dur="1000"/>
                                        <p:tgtEl>
                                          <p:spTgt spid="352261">
                                            <p:txEl>
                                              <p:pRg st="0" end="0"/>
                                            </p:txEl>
                                          </p:spTgt>
                                        </p:tgtEl>
                                      </p:cBhvr>
                                    </p:animEffect>
                                    <p:anim calcmode="lin" valueType="num">
                                      <p:cBhvr>
                                        <p:cTn id="20" dur="1000" fill="hold"/>
                                        <p:tgtEl>
                                          <p:spTgt spid="352261">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522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52261">
                                            <p:txEl>
                                              <p:pRg st="1" end="1"/>
                                            </p:txEl>
                                          </p:spTgt>
                                        </p:tgtEl>
                                        <p:attrNameLst>
                                          <p:attrName>style.visibility</p:attrName>
                                        </p:attrNameLst>
                                      </p:cBhvr>
                                      <p:to>
                                        <p:strVal val="visible"/>
                                      </p:to>
                                    </p:set>
                                    <p:animEffect transition="in" filter="fade">
                                      <p:cBhvr>
                                        <p:cTn id="26" dur="1000"/>
                                        <p:tgtEl>
                                          <p:spTgt spid="352261">
                                            <p:txEl>
                                              <p:pRg st="1" end="1"/>
                                            </p:txEl>
                                          </p:spTgt>
                                        </p:tgtEl>
                                      </p:cBhvr>
                                    </p:animEffect>
                                    <p:anim calcmode="lin" valueType="num">
                                      <p:cBhvr>
                                        <p:cTn id="27" dur="1000" fill="hold"/>
                                        <p:tgtEl>
                                          <p:spTgt spid="352261">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522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52261">
                                            <p:txEl>
                                              <p:pRg st="3" end="3"/>
                                            </p:txEl>
                                          </p:spTgt>
                                        </p:tgtEl>
                                        <p:attrNameLst>
                                          <p:attrName>style.visibility</p:attrName>
                                        </p:attrNameLst>
                                      </p:cBhvr>
                                      <p:to>
                                        <p:strVal val="visible"/>
                                      </p:to>
                                    </p:set>
                                    <p:animEffect transition="in" filter="fade">
                                      <p:cBhvr>
                                        <p:cTn id="33" dur="1000"/>
                                        <p:tgtEl>
                                          <p:spTgt spid="352261">
                                            <p:txEl>
                                              <p:pRg st="3" end="3"/>
                                            </p:txEl>
                                          </p:spTgt>
                                        </p:tgtEl>
                                      </p:cBhvr>
                                    </p:animEffect>
                                    <p:anim calcmode="lin" valueType="num">
                                      <p:cBhvr>
                                        <p:cTn id="34" dur="1000" fill="hold"/>
                                        <p:tgtEl>
                                          <p:spTgt spid="35226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52261">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52261">
                                            <p:txEl>
                                              <p:pRg st="4" end="4"/>
                                            </p:txEl>
                                          </p:spTgt>
                                        </p:tgtEl>
                                        <p:attrNameLst>
                                          <p:attrName>style.visibility</p:attrName>
                                        </p:attrNameLst>
                                      </p:cBhvr>
                                      <p:to>
                                        <p:strVal val="visible"/>
                                      </p:to>
                                    </p:set>
                                    <p:animEffect transition="in" filter="fade">
                                      <p:cBhvr>
                                        <p:cTn id="38" dur="1000"/>
                                        <p:tgtEl>
                                          <p:spTgt spid="352261">
                                            <p:txEl>
                                              <p:pRg st="4" end="4"/>
                                            </p:txEl>
                                          </p:spTgt>
                                        </p:tgtEl>
                                      </p:cBhvr>
                                    </p:animEffect>
                                    <p:anim calcmode="lin" valueType="num">
                                      <p:cBhvr>
                                        <p:cTn id="39" dur="1000" fill="hold"/>
                                        <p:tgtEl>
                                          <p:spTgt spid="352261">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5226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52261">
                                            <p:txEl>
                                              <p:pRg st="6" end="6"/>
                                            </p:txEl>
                                          </p:spTgt>
                                        </p:tgtEl>
                                        <p:attrNameLst>
                                          <p:attrName>style.visibility</p:attrName>
                                        </p:attrNameLst>
                                      </p:cBhvr>
                                      <p:to>
                                        <p:strVal val="visible"/>
                                      </p:to>
                                    </p:set>
                                    <p:animEffect transition="in" filter="fade">
                                      <p:cBhvr>
                                        <p:cTn id="45" dur="1000"/>
                                        <p:tgtEl>
                                          <p:spTgt spid="352261">
                                            <p:txEl>
                                              <p:pRg st="6" end="6"/>
                                            </p:txEl>
                                          </p:spTgt>
                                        </p:tgtEl>
                                      </p:cBhvr>
                                    </p:animEffect>
                                    <p:anim calcmode="lin" valueType="num">
                                      <p:cBhvr>
                                        <p:cTn id="46" dur="1000" fill="hold"/>
                                        <p:tgtEl>
                                          <p:spTgt spid="352261">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52261">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52261">
                                            <p:txEl>
                                              <p:pRg st="7" end="7"/>
                                            </p:txEl>
                                          </p:spTgt>
                                        </p:tgtEl>
                                        <p:attrNameLst>
                                          <p:attrName>style.visibility</p:attrName>
                                        </p:attrNameLst>
                                      </p:cBhvr>
                                      <p:to>
                                        <p:strVal val="visible"/>
                                      </p:to>
                                    </p:set>
                                    <p:animEffect transition="in" filter="fade">
                                      <p:cBhvr>
                                        <p:cTn id="50" dur="1000"/>
                                        <p:tgtEl>
                                          <p:spTgt spid="352261">
                                            <p:txEl>
                                              <p:pRg st="7" end="7"/>
                                            </p:txEl>
                                          </p:spTgt>
                                        </p:tgtEl>
                                      </p:cBhvr>
                                    </p:animEffect>
                                    <p:anim calcmode="lin" valueType="num">
                                      <p:cBhvr>
                                        <p:cTn id="51" dur="1000" fill="hold"/>
                                        <p:tgtEl>
                                          <p:spTgt spid="352261">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5226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5226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zh-CN" altLang="en-US" dirty="0">
                <a:ea typeface="宋体" charset="-122"/>
              </a:rPr>
              <a:t>密码域（</a:t>
            </a:r>
            <a:r>
              <a:rPr lang="en-US" altLang="zh-CN" dirty="0" err="1">
                <a:ea typeface="宋体" charset="-122"/>
              </a:rPr>
              <a:t>JPasswordField</a:t>
            </a:r>
            <a:r>
              <a:rPr lang="zh-CN" altLang="en-US" dirty="0">
                <a:ea typeface="宋体" charset="-122"/>
              </a:rPr>
              <a:t>）</a:t>
            </a:r>
          </a:p>
        </p:txBody>
      </p:sp>
      <p:sp>
        <p:nvSpPr>
          <p:cNvPr id="352259" name="Rectangle 3"/>
          <p:cNvSpPr>
            <a:spLocks noGrp="1" noChangeArrowheads="1"/>
          </p:cNvSpPr>
          <p:nvPr>
            <p:ph type="body" idx="1"/>
          </p:nvPr>
        </p:nvSpPr>
        <p:spPr>
          <a:xfrm>
            <a:off x="684213" y="1557338"/>
            <a:ext cx="7848600" cy="4031902"/>
          </a:xfrm>
        </p:spPr>
        <p:txBody>
          <a:bodyPr/>
          <a:lstStyle/>
          <a:p>
            <a:r>
              <a:rPr lang="zh-CN" altLang="en-US" sz="2400" dirty="0">
                <a:ea typeface="宋体" charset="-122"/>
              </a:rPr>
              <a:t>每个输入的字符都用回显字符表示。</a:t>
            </a:r>
            <a:endParaRPr lang="en-US" altLang="zh-CN" sz="2400" dirty="0">
              <a:ea typeface="宋体" charset="-122"/>
            </a:endParaRPr>
          </a:p>
          <a:p>
            <a:pPr>
              <a:buNone/>
            </a:pPr>
            <a:r>
              <a:rPr lang="en-US" altLang="zh-CN" sz="2400" dirty="0" err="1">
                <a:ea typeface="宋体" charset="-122"/>
              </a:rPr>
              <a:t>JpasswordField</a:t>
            </a:r>
            <a:r>
              <a:rPr lang="en-US" altLang="zh-CN" sz="2400" dirty="0">
                <a:ea typeface="宋体" charset="-122"/>
              </a:rPr>
              <a:t>(String text, </a:t>
            </a:r>
            <a:r>
              <a:rPr lang="en-US" altLang="zh-CN" sz="2400" dirty="0" err="1">
                <a:ea typeface="宋体" charset="-122"/>
              </a:rPr>
              <a:t>int</a:t>
            </a:r>
            <a:r>
              <a:rPr lang="en-US" altLang="zh-CN" sz="2400" dirty="0">
                <a:ea typeface="宋体" charset="-122"/>
              </a:rPr>
              <a:t> columns)</a:t>
            </a:r>
          </a:p>
          <a:p>
            <a:pPr>
              <a:buNone/>
            </a:pPr>
            <a:r>
              <a:rPr lang="en-US" altLang="zh-CN" sz="2400" dirty="0">
                <a:ea typeface="宋体" charset="-122"/>
              </a:rPr>
              <a:t>void </a:t>
            </a:r>
            <a:r>
              <a:rPr lang="en-US" altLang="zh-CN" sz="2400" dirty="0" err="1">
                <a:ea typeface="宋体" charset="-122"/>
              </a:rPr>
              <a:t>setEchoChar</a:t>
            </a:r>
            <a:r>
              <a:rPr lang="en-US" altLang="zh-CN" sz="2400" dirty="0">
                <a:ea typeface="宋体" charset="-122"/>
              </a:rPr>
              <a:t>(char echo)</a:t>
            </a:r>
          </a:p>
          <a:p>
            <a:pPr>
              <a:buNone/>
            </a:pPr>
            <a:r>
              <a:rPr lang="en-US" altLang="zh-CN" sz="2400" dirty="0">
                <a:ea typeface="宋体" charset="-122"/>
              </a:rPr>
              <a:t>char[] </a:t>
            </a:r>
            <a:r>
              <a:rPr lang="en-US" altLang="zh-CN" sz="2400" dirty="0" err="1">
                <a:ea typeface="宋体" charset="-122"/>
              </a:rPr>
              <a:t>getPassword</a:t>
            </a:r>
            <a:r>
              <a:rPr lang="en-US" altLang="zh-CN" sz="2400" dirty="0">
                <a:ea typeface="宋体" charset="-122"/>
              </a:rPr>
              <a:t>()</a:t>
            </a:r>
          </a:p>
          <a:p>
            <a:pPr>
              <a:buNone/>
            </a:pPr>
            <a:endParaRPr lang="en-US" altLang="zh-CN" sz="2400" dirty="0">
              <a:ea typeface="宋体" charset="-122"/>
            </a:endParaRPr>
          </a:p>
          <a:p>
            <a:pPr>
              <a:buNone/>
            </a:pPr>
            <a:endParaRPr lang="en-US" altLang="zh-CN" sz="2400" dirty="0">
              <a:ea typeface="宋体" charset="-122"/>
            </a:endParaRPr>
          </a:p>
          <a:p>
            <a:pPr>
              <a:buNone/>
            </a:pPr>
            <a:endParaRPr lang="en-US" altLang="zh-CN" sz="2400" dirty="0">
              <a:ea typeface="宋体" charset="-122"/>
            </a:endParaRPr>
          </a:p>
          <a:p>
            <a:pPr>
              <a:buNone/>
            </a:pPr>
            <a:r>
              <a:rPr lang="zh-CN" altLang="en-US" sz="2400" i="1" u="sng" dirty="0">
                <a:solidFill>
                  <a:schemeClr val="tx2"/>
                </a:solidFill>
                <a:ea typeface="宋体" charset="-122"/>
              </a:rPr>
              <a:t>示例</a:t>
            </a:r>
          </a:p>
        </p:txBody>
      </p:sp>
      <p:pic>
        <p:nvPicPr>
          <p:cNvPr id="1026" name="Picture 2"/>
          <p:cNvPicPr>
            <a:picLocks noChangeAspect="1" noChangeArrowheads="1"/>
          </p:cNvPicPr>
          <p:nvPr/>
        </p:nvPicPr>
        <p:blipFill>
          <a:blip r:embed="rId2" cstate="print"/>
          <a:srcRect/>
          <a:stretch>
            <a:fillRect/>
          </a:stretch>
        </p:blipFill>
        <p:spPr bwMode="auto">
          <a:xfrm>
            <a:off x="4166955" y="3474005"/>
            <a:ext cx="2655295" cy="305076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fade">
                                      <p:cBhvr>
                                        <p:cTn id="7" dur="1000"/>
                                        <p:tgtEl>
                                          <p:spTgt spid="352259">
                                            <p:txEl>
                                              <p:pRg st="0" end="0"/>
                                            </p:txEl>
                                          </p:spTgt>
                                        </p:tgtEl>
                                      </p:cBhvr>
                                    </p:animEffect>
                                    <p:anim calcmode="lin" valueType="num">
                                      <p:cBhvr>
                                        <p:cTn id="8" dur="10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22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2259">
                                            <p:txEl>
                                              <p:pRg st="1" end="1"/>
                                            </p:txEl>
                                          </p:spTgt>
                                        </p:tgtEl>
                                        <p:attrNameLst>
                                          <p:attrName>style.visibility</p:attrName>
                                        </p:attrNameLst>
                                      </p:cBhvr>
                                      <p:to>
                                        <p:strVal val="visible"/>
                                      </p:to>
                                    </p:set>
                                    <p:animEffect transition="in" filter="fade">
                                      <p:cBhvr>
                                        <p:cTn id="14" dur="1000"/>
                                        <p:tgtEl>
                                          <p:spTgt spid="352259">
                                            <p:txEl>
                                              <p:pRg st="1" end="1"/>
                                            </p:txEl>
                                          </p:spTgt>
                                        </p:tgtEl>
                                      </p:cBhvr>
                                    </p:animEffect>
                                    <p:anim calcmode="lin" valueType="num">
                                      <p:cBhvr>
                                        <p:cTn id="15" dur="10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522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2259">
                                            <p:txEl>
                                              <p:pRg st="2" end="2"/>
                                            </p:txEl>
                                          </p:spTgt>
                                        </p:tgtEl>
                                        <p:attrNameLst>
                                          <p:attrName>style.visibility</p:attrName>
                                        </p:attrNameLst>
                                      </p:cBhvr>
                                      <p:to>
                                        <p:strVal val="visible"/>
                                      </p:to>
                                    </p:set>
                                    <p:animEffect transition="in" filter="fade">
                                      <p:cBhvr>
                                        <p:cTn id="21" dur="1000"/>
                                        <p:tgtEl>
                                          <p:spTgt spid="352259">
                                            <p:txEl>
                                              <p:pRg st="2" end="2"/>
                                            </p:txEl>
                                          </p:spTgt>
                                        </p:tgtEl>
                                      </p:cBhvr>
                                    </p:animEffect>
                                    <p:anim calcmode="lin" valueType="num">
                                      <p:cBhvr>
                                        <p:cTn id="22" dur="1000" fill="hold"/>
                                        <p:tgtEl>
                                          <p:spTgt spid="3522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22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2259">
                                            <p:txEl>
                                              <p:pRg st="3" end="3"/>
                                            </p:txEl>
                                          </p:spTgt>
                                        </p:tgtEl>
                                        <p:attrNameLst>
                                          <p:attrName>style.visibility</p:attrName>
                                        </p:attrNameLst>
                                      </p:cBhvr>
                                      <p:to>
                                        <p:strVal val="visible"/>
                                      </p:to>
                                    </p:set>
                                    <p:animEffect transition="in" filter="fade">
                                      <p:cBhvr>
                                        <p:cTn id="28" dur="1000"/>
                                        <p:tgtEl>
                                          <p:spTgt spid="352259">
                                            <p:txEl>
                                              <p:pRg st="3" end="3"/>
                                            </p:txEl>
                                          </p:spTgt>
                                        </p:tgtEl>
                                      </p:cBhvr>
                                    </p:animEffect>
                                    <p:anim calcmode="lin" valueType="num">
                                      <p:cBhvr>
                                        <p:cTn id="29" dur="1000" fill="hold"/>
                                        <p:tgtEl>
                                          <p:spTgt spid="3522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22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2259">
                                            <p:txEl>
                                              <p:pRg st="7" end="7"/>
                                            </p:txEl>
                                          </p:spTgt>
                                        </p:tgtEl>
                                        <p:attrNameLst>
                                          <p:attrName>style.visibility</p:attrName>
                                        </p:attrNameLst>
                                      </p:cBhvr>
                                      <p:to>
                                        <p:strVal val="visible"/>
                                      </p:to>
                                    </p:set>
                                    <p:animEffect transition="in" filter="fade">
                                      <p:cBhvr>
                                        <p:cTn id="35" dur="1000"/>
                                        <p:tgtEl>
                                          <p:spTgt spid="352259">
                                            <p:txEl>
                                              <p:pRg st="7" end="7"/>
                                            </p:txEl>
                                          </p:spTgt>
                                        </p:tgtEl>
                                      </p:cBhvr>
                                    </p:animEffect>
                                    <p:anim calcmode="lin" valueType="num">
                                      <p:cBhvr>
                                        <p:cTn id="36" dur="1000" fill="hold"/>
                                        <p:tgtEl>
                                          <p:spTgt spid="352259">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5225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zh-CN" altLang="en-US">
                <a:ea typeface="宋体" charset="-122"/>
              </a:rPr>
              <a:t>选择组件</a:t>
            </a:r>
          </a:p>
        </p:txBody>
      </p:sp>
      <p:sp>
        <p:nvSpPr>
          <p:cNvPr id="307203" name="Rectangle 3"/>
          <p:cNvSpPr>
            <a:spLocks noGrp="1" noChangeArrowheads="1"/>
          </p:cNvSpPr>
          <p:nvPr>
            <p:ph type="body" idx="1"/>
          </p:nvPr>
        </p:nvSpPr>
        <p:spPr>
          <a:xfrm>
            <a:off x="457200" y="1228725"/>
            <a:ext cx="8229600" cy="2386013"/>
          </a:xfrm>
        </p:spPr>
        <p:txBody>
          <a:bodyPr/>
          <a:lstStyle/>
          <a:p>
            <a:r>
              <a:rPr lang="zh-CN" altLang="en-US" sz="2400" dirty="0">
                <a:ea typeface="宋体" charset="-122"/>
              </a:rPr>
              <a:t>常见的选择组件有：</a:t>
            </a:r>
            <a:r>
              <a:rPr lang="zh-CN" altLang="en-US" sz="2400" dirty="0">
                <a:solidFill>
                  <a:srgbClr val="660066"/>
                </a:solidFill>
                <a:ea typeface="宋体" charset="-122"/>
              </a:rPr>
              <a:t>复选框</a:t>
            </a:r>
            <a:r>
              <a:rPr lang="zh-CN" altLang="en-US" sz="2400" dirty="0">
                <a:ea typeface="宋体" charset="-122"/>
              </a:rPr>
              <a:t>、</a:t>
            </a:r>
            <a:r>
              <a:rPr lang="zh-CN" altLang="en-US" sz="2400" dirty="0">
                <a:solidFill>
                  <a:srgbClr val="660066"/>
                </a:solidFill>
                <a:ea typeface="宋体" charset="-122"/>
              </a:rPr>
              <a:t>单选按钮</a:t>
            </a:r>
            <a:r>
              <a:rPr lang="zh-CN" altLang="en-US" sz="2400" dirty="0">
                <a:ea typeface="宋体" charset="-122"/>
              </a:rPr>
              <a:t>、</a:t>
            </a:r>
            <a:r>
              <a:rPr lang="zh-CN" altLang="en-US" sz="2400" dirty="0">
                <a:solidFill>
                  <a:srgbClr val="660066"/>
                </a:solidFill>
                <a:ea typeface="宋体" charset="-122"/>
              </a:rPr>
              <a:t>选项列表</a:t>
            </a:r>
            <a:r>
              <a:rPr lang="zh-CN" altLang="en-US" sz="2400" dirty="0">
                <a:ea typeface="宋体" charset="-122"/>
              </a:rPr>
              <a:t>以及</a:t>
            </a:r>
            <a:r>
              <a:rPr lang="zh-CN" altLang="en-US" sz="2400" dirty="0">
                <a:solidFill>
                  <a:srgbClr val="660066"/>
                </a:solidFill>
                <a:ea typeface="宋体" charset="-122"/>
              </a:rPr>
              <a:t>滑块</a:t>
            </a:r>
            <a:r>
              <a:rPr lang="zh-CN" altLang="en-US" sz="2400" dirty="0">
                <a:ea typeface="宋体" charset="-122"/>
              </a:rPr>
              <a:t>等。</a:t>
            </a:r>
          </a:p>
          <a:p>
            <a:pPr>
              <a:buFont typeface="Wingdings" pitchFamily="2" charset="2"/>
              <a:buNone/>
            </a:pPr>
            <a:r>
              <a:rPr lang="en-US" altLang="zh-CN" sz="2400" dirty="0">
                <a:solidFill>
                  <a:srgbClr val="990000"/>
                </a:solidFill>
                <a:ea typeface="宋体" charset="-122"/>
              </a:rPr>
              <a:t>1).</a:t>
            </a:r>
            <a:r>
              <a:rPr lang="zh-CN" altLang="en-US" sz="2400" dirty="0">
                <a:solidFill>
                  <a:srgbClr val="990000"/>
                </a:solidFill>
                <a:ea typeface="宋体" charset="-122"/>
              </a:rPr>
              <a:t>复选框</a:t>
            </a:r>
            <a:r>
              <a:rPr lang="en-US" altLang="zh-CN" sz="2400" dirty="0" err="1">
                <a:solidFill>
                  <a:srgbClr val="990000"/>
                </a:solidFill>
                <a:ea typeface="宋体" charset="-122"/>
              </a:rPr>
              <a:t>JCheckBox</a:t>
            </a:r>
            <a:endParaRPr lang="en-US" altLang="zh-CN" sz="2400" dirty="0">
              <a:solidFill>
                <a:srgbClr val="990000"/>
              </a:solidFill>
              <a:ea typeface="宋体" charset="-122"/>
            </a:endParaRPr>
          </a:p>
          <a:p>
            <a:r>
              <a:rPr lang="zh-CN" altLang="en-US" sz="2400" dirty="0">
                <a:ea typeface="宋体" charset="-122"/>
              </a:rPr>
              <a:t>如果想要接收的输入只有</a:t>
            </a:r>
            <a:r>
              <a:rPr lang="zh-CN" altLang="en-US" sz="2400" dirty="0">
                <a:latin typeface="Arial"/>
                <a:ea typeface="宋体" charset="-122"/>
              </a:rPr>
              <a:t>“</a:t>
            </a:r>
            <a:r>
              <a:rPr lang="zh-CN" altLang="en-US" sz="2400" dirty="0">
                <a:solidFill>
                  <a:srgbClr val="660066"/>
                </a:solidFill>
                <a:ea typeface="宋体" charset="-122"/>
              </a:rPr>
              <a:t>是</a:t>
            </a:r>
            <a:r>
              <a:rPr lang="zh-CN" altLang="en-US" sz="2400" dirty="0">
                <a:latin typeface="Arial"/>
                <a:ea typeface="宋体" charset="-122"/>
              </a:rPr>
              <a:t>”</a:t>
            </a:r>
            <a:r>
              <a:rPr lang="zh-CN" altLang="en-US" sz="2400" dirty="0">
                <a:ea typeface="宋体" charset="-122"/>
              </a:rPr>
              <a:t>或</a:t>
            </a:r>
            <a:r>
              <a:rPr lang="zh-CN" altLang="en-US" sz="2400" dirty="0">
                <a:latin typeface="Arial"/>
                <a:ea typeface="宋体" charset="-122"/>
              </a:rPr>
              <a:t>“</a:t>
            </a:r>
            <a:r>
              <a:rPr lang="zh-CN" altLang="en-US" sz="2400" dirty="0">
                <a:solidFill>
                  <a:srgbClr val="660066"/>
                </a:solidFill>
                <a:ea typeface="宋体" charset="-122"/>
              </a:rPr>
              <a:t>非</a:t>
            </a:r>
            <a:r>
              <a:rPr lang="zh-CN" altLang="en-US" sz="2400" dirty="0">
                <a:latin typeface="Arial"/>
                <a:ea typeface="宋体" charset="-122"/>
              </a:rPr>
              <a:t>”</a:t>
            </a:r>
            <a:r>
              <a:rPr lang="zh-CN" altLang="en-US" sz="2400" dirty="0">
                <a:ea typeface="宋体" charset="-122"/>
              </a:rPr>
              <a:t>两者的话，可以使用复选框组件。这种组件缺省带有标识标签。</a:t>
            </a:r>
          </a:p>
        </p:txBody>
      </p:sp>
      <p:sp>
        <p:nvSpPr>
          <p:cNvPr id="307204" name="Rectangle 4"/>
          <p:cNvSpPr>
            <a:spLocks noChangeArrowheads="1"/>
          </p:cNvSpPr>
          <p:nvPr/>
        </p:nvSpPr>
        <p:spPr bwMode="auto">
          <a:xfrm>
            <a:off x="323850" y="3905250"/>
            <a:ext cx="4824413" cy="2908300"/>
          </a:xfrm>
          <a:prstGeom prst="rect">
            <a:avLst/>
          </a:prstGeom>
          <a:noFill/>
          <a:ln w="9525">
            <a:noFill/>
            <a:miter lim="800000"/>
            <a:headEnd/>
            <a:tailEnd/>
          </a:ln>
          <a:effectLst/>
        </p:spPr>
        <p:txBody>
          <a:bodyPr/>
          <a:lstStyle/>
          <a:p>
            <a:pPr marL="342900" indent="-342900">
              <a:buClr>
                <a:schemeClr val="hlink"/>
              </a:buClr>
              <a:buFont typeface="Wingdings" pitchFamily="2" charset="2"/>
              <a:buChar char="v"/>
            </a:pPr>
            <a:r>
              <a:rPr lang="zh-CN" altLang="en-US" sz="2400" b="0">
                <a:latin typeface="Verdana" pitchFamily="34" charset="0"/>
                <a:ea typeface="宋体" charset="-122"/>
              </a:rPr>
              <a:t>在构造器中可以指定该标签的文本：</a:t>
            </a:r>
          </a:p>
          <a:p>
            <a:pPr marL="742950" lvl="1" indent="-285750"/>
            <a:r>
              <a:rPr lang="en-US" altLang="zh-CN" sz="2400" b="0">
                <a:latin typeface="Arial" charset="0"/>
                <a:ea typeface="宋体" charset="-122"/>
              </a:rPr>
              <a:t>bold = </a:t>
            </a:r>
            <a:r>
              <a:rPr lang="en-US" altLang="zh-CN" sz="2400" b="0">
                <a:solidFill>
                  <a:srgbClr val="CC6600"/>
                </a:solidFill>
                <a:latin typeface="Arial" charset="0"/>
                <a:ea typeface="宋体" charset="-122"/>
              </a:rPr>
              <a:t>new</a:t>
            </a:r>
            <a:r>
              <a:rPr lang="en-US" altLang="zh-CN" sz="2400" b="0">
                <a:latin typeface="Arial" charset="0"/>
                <a:ea typeface="宋体" charset="-122"/>
              </a:rPr>
              <a:t> </a:t>
            </a:r>
            <a:r>
              <a:rPr lang="en-US" altLang="zh-CN" sz="2400" b="0">
                <a:solidFill>
                  <a:srgbClr val="990000"/>
                </a:solidFill>
                <a:latin typeface="Arial" charset="0"/>
                <a:ea typeface="宋体" charset="-122"/>
              </a:rPr>
              <a:t>JCheckBox</a:t>
            </a:r>
            <a:r>
              <a:rPr lang="en-US" altLang="zh-CN" sz="2400" b="0">
                <a:latin typeface="Arial" charset="0"/>
                <a:ea typeface="宋体" charset="-122"/>
              </a:rPr>
              <a:t>(“Bold”);</a:t>
            </a:r>
            <a:r>
              <a:rPr lang="zh-CN" altLang="en-US" sz="2400" b="0">
                <a:latin typeface="Arial" charset="0"/>
                <a:ea typeface="宋体" charset="-122"/>
              </a:rPr>
              <a:t> </a:t>
            </a:r>
          </a:p>
          <a:p>
            <a:pPr marL="342900" indent="-342900">
              <a:buClr>
                <a:schemeClr val="hlink"/>
              </a:buClr>
              <a:buFont typeface="Wingdings" pitchFamily="2" charset="2"/>
              <a:buChar char="v"/>
            </a:pPr>
            <a:endParaRPr lang="zh-CN" altLang="en-US" sz="1000" b="0">
              <a:latin typeface="Verdana" pitchFamily="34" charset="0"/>
              <a:ea typeface="宋体" charset="-122"/>
            </a:endParaRPr>
          </a:p>
          <a:p>
            <a:pPr marL="342900" indent="-342900">
              <a:buClr>
                <a:schemeClr val="hlink"/>
              </a:buClr>
              <a:buFont typeface="Wingdings" pitchFamily="2" charset="2"/>
              <a:buChar char="v"/>
            </a:pPr>
            <a:r>
              <a:rPr lang="zh-CN" altLang="en-US" sz="2400" b="0">
                <a:latin typeface="Verdana" pitchFamily="34" charset="0"/>
                <a:ea typeface="宋体" charset="-122"/>
              </a:rPr>
              <a:t>用户点击复选框的动作监听器为实现</a:t>
            </a:r>
            <a:r>
              <a:rPr lang="en-US" altLang="zh-CN" sz="2400" b="0">
                <a:latin typeface="Verdana" pitchFamily="34" charset="0"/>
                <a:ea typeface="宋体" charset="-122"/>
              </a:rPr>
              <a:t>ActionListener</a:t>
            </a:r>
            <a:r>
              <a:rPr lang="zh-CN" altLang="en-US" sz="2400" b="0">
                <a:latin typeface="Verdana" pitchFamily="34" charset="0"/>
                <a:ea typeface="宋体" charset="-122"/>
              </a:rPr>
              <a:t>接口。（</a:t>
            </a:r>
            <a:r>
              <a:rPr lang="en-US" altLang="zh-CN" sz="2400" b="0">
                <a:latin typeface="Verdana" pitchFamily="34" charset="0"/>
                <a:ea typeface="宋体" charset="-122"/>
              </a:rPr>
              <a:t>actionPerformed</a:t>
            </a:r>
            <a:r>
              <a:rPr lang="zh-CN" altLang="en-US" sz="2400" b="0">
                <a:latin typeface="Verdana" pitchFamily="34" charset="0"/>
                <a:ea typeface="宋体" charset="-122"/>
              </a:rPr>
              <a:t>方法）</a:t>
            </a:r>
          </a:p>
        </p:txBody>
      </p:sp>
      <p:pic>
        <p:nvPicPr>
          <p:cNvPr id="307205" name="Picture 5"/>
          <p:cNvPicPr>
            <a:picLocks noChangeAspect="1" noChangeArrowheads="1"/>
          </p:cNvPicPr>
          <p:nvPr/>
        </p:nvPicPr>
        <p:blipFill>
          <a:blip r:embed="rId2" cstate="print"/>
          <a:srcRect/>
          <a:stretch>
            <a:fillRect/>
          </a:stretch>
        </p:blipFill>
        <p:spPr bwMode="auto">
          <a:xfrm>
            <a:off x="5183188" y="3860800"/>
            <a:ext cx="3960812" cy="266223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fade">
                                      <p:cBhvr>
                                        <p:cTn id="7" dur="1000"/>
                                        <p:tgtEl>
                                          <p:spTgt spid="307203">
                                            <p:txEl>
                                              <p:pRg st="0" end="0"/>
                                            </p:txEl>
                                          </p:spTgt>
                                        </p:tgtEl>
                                      </p:cBhvr>
                                    </p:animEffect>
                                    <p:anim calcmode="lin" valueType="num">
                                      <p:cBhvr>
                                        <p:cTn id="8" dur="10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7203">
                                            <p:txEl>
                                              <p:pRg st="1" end="1"/>
                                            </p:txEl>
                                          </p:spTgt>
                                        </p:tgtEl>
                                        <p:attrNameLst>
                                          <p:attrName>style.visibility</p:attrName>
                                        </p:attrNameLst>
                                      </p:cBhvr>
                                      <p:to>
                                        <p:strVal val="visible"/>
                                      </p:to>
                                    </p:set>
                                    <p:animEffect transition="in" filter="fade">
                                      <p:cBhvr>
                                        <p:cTn id="14" dur="1000"/>
                                        <p:tgtEl>
                                          <p:spTgt spid="307203">
                                            <p:txEl>
                                              <p:pRg st="1" end="1"/>
                                            </p:txEl>
                                          </p:spTgt>
                                        </p:tgtEl>
                                      </p:cBhvr>
                                    </p:animEffect>
                                    <p:anim calcmode="lin" valueType="num">
                                      <p:cBhvr>
                                        <p:cTn id="15" dur="1000" fill="hold"/>
                                        <p:tgtEl>
                                          <p:spTgt spid="30720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07203">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07205"/>
                                        </p:tgtEl>
                                        <p:attrNameLst>
                                          <p:attrName>style.visibility</p:attrName>
                                        </p:attrNameLst>
                                      </p:cBhvr>
                                      <p:to>
                                        <p:strVal val="visible"/>
                                      </p:to>
                                    </p:set>
                                    <p:animEffect transition="in" filter="fade">
                                      <p:cBhvr>
                                        <p:cTn id="19" dur="1000"/>
                                        <p:tgtEl>
                                          <p:spTgt spid="307205"/>
                                        </p:tgtEl>
                                      </p:cBhvr>
                                    </p:animEffect>
                                    <p:anim calcmode="lin" valueType="num">
                                      <p:cBhvr>
                                        <p:cTn id="20" dur="1000" fill="hold"/>
                                        <p:tgtEl>
                                          <p:spTgt spid="307205"/>
                                        </p:tgtEl>
                                        <p:attrNameLst>
                                          <p:attrName>ppt_x</p:attrName>
                                        </p:attrNameLst>
                                      </p:cBhvr>
                                      <p:tavLst>
                                        <p:tav tm="0">
                                          <p:val>
                                            <p:strVal val="#ppt_x"/>
                                          </p:val>
                                        </p:tav>
                                        <p:tav tm="100000">
                                          <p:val>
                                            <p:strVal val="#ppt_x"/>
                                          </p:val>
                                        </p:tav>
                                      </p:tavLst>
                                    </p:anim>
                                    <p:anim calcmode="lin" valueType="num">
                                      <p:cBhvr>
                                        <p:cTn id="21" dur="1000" fill="hold"/>
                                        <p:tgtEl>
                                          <p:spTgt spid="30720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07203">
                                            <p:txEl>
                                              <p:pRg st="2" end="2"/>
                                            </p:txEl>
                                          </p:spTgt>
                                        </p:tgtEl>
                                        <p:attrNameLst>
                                          <p:attrName>style.visibility</p:attrName>
                                        </p:attrNameLst>
                                      </p:cBhvr>
                                      <p:to>
                                        <p:strVal val="visible"/>
                                      </p:to>
                                    </p:set>
                                    <p:animEffect transition="in" filter="fade">
                                      <p:cBhvr>
                                        <p:cTn id="26" dur="1000"/>
                                        <p:tgtEl>
                                          <p:spTgt spid="307203">
                                            <p:txEl>
                                              <p:pRg st="2" end="2"/>
                                            </p:txEl>
                                          </p:spTgt>
                                        </p:tgtEl>
                                      </p:cBhvr>
                                    </p:animEffect>
                                    <p:anim calcmode="lin" valueType="num">
                                      <p:cBhvr>
                                        <p:cTn id="27" dur="1000" fill="hold"/>
                                        <p:tgtEl>
                                          <p:spTgt spid="30720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072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07204">
                                            <p:txEl>
                                              <p:pRg st="0" end="0"/>
                                            </p:txEl>
                                          </p:spTgt>
                                        </p:tgtEl>
                                        <p:attrNameLst>
                                          <p:attrName>style.visibility</p:attrName>
                                        </p:attrNameLst>
                                      </p:cBhvr>
                                      <p:to>
                                        <p:strVal val="visible"/>
                                      </p:to>
                                    </p:set>
                                    <p:animEffect transition="in" filter="fade">
                                      <p:cBhvr>
                                        <p:cTn id="33" dur="1000"/>
                                        <p:tgtEl>
                                          <p:spTgt spid="307204">
                                            <p:txEl>
                                              <p:pRg st="0" end="0"/>
                                            </p:txEl>
                                          </p:spTgt>
                                        </p:tgtEl>
                                      </p:cBhvr>
                                    </p:animEffect>
                                    <p:anim calcmode="lin" valueType="num">
                                      <p:cBhvr>
                                        <p:cTn id="34" dur="1000" fill="hold"/>
                                        <p:tgtEl>
                                          <p:spTgt spid="30720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307204">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07204">
                                            <p:txEl>
                                              <p:pRg st="1" end="1"/>
                                            </p:txEl>
                                          </p:spTgt>
                                        </p:tgtEl>
                                        <p:attrNameLst>
                                          <p:attrName>style.visibility</p:attrName>
                                        </p:attrNameLst>
                                      </p:cBhvr>
                                      <p:to>
                                        <p:strVal val="visible"/>
                                      </p:to>
                                    </p:set>
                                    <p:animEffect transition="in" filter="fade">
                                      <p:cBhvr>
                                        <p:cTn id="38" dur="1000"/>
                                        <p:tgtEl>
                                          <p:spTgt spid="307204">
                                            <p:txEl>
                                              <p:pRg st="1" end="1"/>
                                            </p:txEl>
                                          </p:spTgt>
                                        </p:tgtEl>
                                      </p:cBhvr>
                                    </p:animEffect>
                                    <p:anim calcmode="lin" valueType="num">
                                      <p:cBhvr>
                                        <p:cTn id="39" dur="1000" fill="hold"/>
                                        <p:tgtEl>
                                          <p:spTgt spid="307204">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3072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07204">
                                            <p:txEl>
                                              <p:pRg st="3" end="3"/>
                                            </p:txEl>
                                          </p:spTgt>
                                        </p:tgtEl>
                                        <p:attrNameLst>
                                          <p:attrName>style.visibility</p:attrName>
                                        </p:attrNameLst>
                                      </p:cBhvr>
                                      <p:to>
                                        <p:strVal val="visible"/>
                                      </p:to>
                                    </p:set>
                                    <p:animEffect transition="in" filter="fade">
                                      <p:cBhvr>
                                        <p:cTn id="45" dur="1000"/>
                                        <p:tgtEl>
                                          <p:spTgt spid="307204">
                                            <p:txEl>
                                              <p:pRg st="3" end="3"/>
                                            </p:txEl>
                                          </p:spTgt>
                                        </p:tgtEl>
                                      </p:cBhvr>
                                    </p:animEffect>
                                    <p:anim calcmode="lin" valueType="num">
                                      <p:cBhvr>
                                        <p:cTn id="46" dur="1000" fill="hold"/>
                                        <p:tgtEl>
                                          <p:spTgt spid="307204">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3072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P spid="307204"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zh-CN" altLang="en-US">
                <a:ea typeface="宋体" charset="-122"/>
              </a:rPr>
              <a:t>复选框</a:t>
            </a:r>
            <a:r>
              <a:rPr lang="en-US" altLang="zh-CN">
                <a:ea typeface="宋体" charset="-122"/>
              </a:rPr>
              <a:t>JCheckBox</a:t>
            </a:r>
            <a:r>
              <a:rPr lang="zh-CN" altLang="en-US">
                <a:ea typeface="宋体" charset="-122"/>
              </a:rPr>
              <a:t>的常用函数</a:t>
            </a:r>
          </a:p>
        </p:txBody>
      </p:sp>
      <p:sp>
        <p:nvSpPr>
          <p:cNvPr id="309251" name="Rectangle 3"/>
          <p:cNvSpPr>
            <a:spLocks noGrp="1" noChangeArrowheads="1"/>
          </p:cNvSpPr>
          <p:nvPr>
            <p:ph type="body" idx="1"/>
          </p:nvPr>
        </p:nvSpPr>
        <p:spPr>
          <a:xfrm>
            <a:off x="684213" y="1628775"/>
            <a:ext cx="7848600" cy="4824413"/>
          </a:xfrm>
        </p:spPr>
        <p:txBody>
          <a:bodyPr/>
          <a:lstStyle/>
          <a:p>
            <a:pPr>
              <a:lnSpc>
                <a:spcPct val="90000"/>
              </a:lnSpc>
            </a:pPr>
            <a:r>
              <a:rPr lang="en-US" altLang="zh-CN" sz="2400" dirty="0" err="1">
                <a:ea typeface="宋体" charset="-122"/>
              </a:rPr>
              <a:t>Java.swing</a:t>
            </a:r>
            <a:r>
              <a:rPr lang="en-US" altLang="zh-CN" sz="2400" dirty="0">
                <a:ea typeface="宋体" charset="-122"/>
              </a:rPr>
              <a:t>. </a:t>
            </a:r>
            <a:r>
              <a:rPr lang="en-US" altLang="zh-CN" sz="2400" dirty="0" err="1">
                <a:ea typeface="宋体" charset="-122"/>
              </a:rPr>
              <a:t>JCheckBox</a:t>
            </a:r>
            <a:endParaRPr lang="en-US" altLang="zh-CN" sz="2400" dirty="0">
              <a:ea typeface="宋体" charset="-122"/>
            </a:endParaRPr>
          </a:p>
          <a:p>
            <a:pPr>
              <a:lnSpc>
                <a:spcPct val="90000"/>
              </a:lnSpc>
            </a:pPr>
            <a:endParaRPr lang="en-US" altLang="zh-CN" sz="2400" dirty="0">
              <a:ea typeface="宋体" charset="-122"/>
            </a:endParaRPr>
          </a:p>
          <a:p>
            <a:pPr>
              <a:lnSpc>
                <a:spcPct val="90000"/>
              </a:lnSpc>
              <a:buFont typeface="Wingdings" pitchFamily="2" charset="2"/>
              <a:buNone/>
            </a:pPr>
            <a:r>
              <a:rPr lang="en-US" altLang="zh-CN" sz="2000" dirty="0">
                <a:solidFill>
                  <a:srgbClr val="993300"/>
                </a:solidFill>
                <a:ea typeface="宋体" charset="-122"/>
              </a:rPr>
              <a:t>     </a:t>
            </a:r>
            <a:r>
              <a:rPr lang="en-US" altLang="zh-CN" sz="2000" dirty="0" err="1">
                <a:solidFill>
                  <a:srgbClr val="993300"/>
                </a:solidFill>
                <a:ea typeface="宋体" charset="-122"/>
              </a:rPr>
              <a:t>JCheckBox</a:t>
            </a:r>
            <a:r>
              <a:rPr lang="en-US" altLang="zh-CN" sz="2000" dirty="0">
                <a:solidFill>
                  <a:srgbClr val="993300"/>
                </a:solidFill>
                <a:ea typeface="宋体" charset="-122"/>
              </a:rPr>
              <a:t>(String label)           </a:t>
            </a:r>
          </a:p>
          <a:p>
            <a:pPr>
              <a:lnSpc>
                <a:spcPct val="90000"/>
              </a:lnSpc>
              <a:buFont typeface="Wingdings" pitchFamily="2" charset="2"/>
              <a:buNone/>
            </a:pPr>
            <a:r>
              <a:rPr lang="zh-CN" altLang="en-US" sz="2000" dirty="0">
                <a:solidFill>
                  <a:srgbClr val="008000"/>
                </a:solidFill>
                <a:ea typeface="宋体" charset="-122"/>
              </a:rPr>
              <a:t>     用给定的标签构造一个复选框</a:t>
            </a:r>
          </a:p>
          <a:p>
            <a:pPr>
              <a:lnSpc>
                <a:spcPct val="90000"/>
              </a:lnSpc>
              <a:buFont typeface="Wingdings" pitchFamily="2" charset="2"/>
              <a:buNone/>
            </a:pPr>
            <a:endParaRPr lang="zh-CN" altLang="en-US" sz="2000" dirty="0">
              <a:solidFill>
                <a:srgbClr val="008000"/>
              </a:solidFill>
              <a:ea typeface="宋体" charset="-122"/>
            </a:endParaRPr>
          </a:p>
          <a:p>
            <a:pPr>
              <a:lnSpc>
                <a:spcPct val="90000"/>
              </a:lnSpc>
              <a:buFont typeface="Wingdings" pitchFamily="2" charset="2"/>
              <a:buNone/>
            </a:pPr>
            <a:r>
              <a:rPr lang="en-US" altLang="zh-CN" sz="2000" dirty="0">
                <a:solidFill>
                  <a:srgbClr val="993300"/>
                </a:solidFill>
                <a:ea typeface="宋体" charset="-122"/>
              </a:rPr>
              <a:t>    </a:t>
            </a:r>
            <a:r>
              <a:rPr lang="en-US" altLang="zh-CN" sz="2000" dirty="0" err="1">
                <a:solidFill>
                  <a:srgbClr val="993300"/>
                </a:solidFill>
                <a:ea typeface="宋体" charset="-122"/>
              </a:rPr>
              <a:t>JCheckBox</a:t>
            </a:r>
            <a:r>
              <a:rPr lang="en-US" altLang="zh-CN" sz="2000" dirty="0">
                <a:solidFill>
                  <a:srgbClr val="993300"/>
                </a:solidFill>
                <a:ea typeface="宋体" charset="-122"/>
              </a:rPr>
              <a:t>(String label, </a:t>
            </a:r>
            <a:r>
              <a:rPr lang="en-US" altLang="zh-CN" sz="2000" dirty="0" err="1">
                <a:solidFill>
                  <a:srgbClr val="993300"/>
                </a:solidFill>
                <a:ea typeface="宋体" charset="-122"/>
              </a:rPr>
              <a:t>boolean</a:t>
            </a:r>
            <a:r>
              <a:rPr lang="en-US" altLang="zh-CN" sz="2000" dirty="0">
                <a:solidFill>
                  <a:srgbClr val="993300"/>
                </a:solidFill>
                <a:ea typeface="宋体" charset="-122"/>
              </a:rPr>
              <a:t> state)           </a:t>
            </a:r>
          </a:p>
          <a:p>
            <a:pPr>
              <a:lnSpc>
                <a:spcPct val="90000"/>
              </a:lnSpc>
              <a:buFont typeface="Wingdings" pitchFamily="2" charset="2"/>
              <a:buNone/>
            </a:pPr>
            <a:r>
              <a:rPr lang="zh-CN" altLang="en-US" sz="2000" dirty="0">
                <a:solidFill>
                  <a:srgbClr val="008000"/>
                </a:solidFill>
                <a:ea typeface="宋体" charset="-122"/>
              </a:rPr>
              <a:t>     用给定的标签和初始化状态构造一个复选框</a:t>
            </a:r>
          </a:p>
          <a:p>
            <a:pPr>
              <a:lnSpc>
                <a:spcPct val="90000"/>
              </a:lnSpc>
              <a:buFont typeface="Wingdings" pitchFamily="2" charset="2"/>
              <a:buNone/>
            </a:pPr>
            <a:endParaRPr lang="zh-CN" altLang="en-US" sz="2000" dirty="0">
              <a:solidFill>
                <a:srgbClr val="008000"/>
              </a:solidFill>
              <a:ea typeface="宋体" charset="-122"/>
            </a:endParaRPr>
          </a:p>
          <a:p>
            <a:pPr>
              <a:lnSpc>
                <a:spcPct val="90000"/>
              </a:lnSpc>
              <a:buFont typeface="Wingdings" pitchFamily="2" charset="2"/>
              <a:buNone/>
            </a:pPr>
            <a:r>
              <a:rPr lang="zh-CN" altLang="en-US" sz="2000" dirty="0">
                <a:solidFill>
                  <a:srgbClr val="993300"/>
                </a:solidFill>
                <a:ea typeface="宋体" charset="-122"/>
              </a:rPr>
              <a:t>     </a:t>
            </a:r>
            <a:r>
              <a:rPr lang="en-US" altLang="zh-CN" sz="2000" dirty="0" err="1">
                <a:solidFill>
                  <a:srgbClr val="993300"/>
                </a:solidFill>
                <a:ea typeface="宋体" charset="-122"/>
              </a:rPr>
              <a:t>boolean</a:t>
            </a:r>
            <a:r>
              <a:rPr lang="en-US" altLang="zh-CN" sz="2000" dirty="0">
                <a:solidFill>
                  <a:srgbClr val="993300"/>
                </a:solidFill>
                <a:ea typeface="宋体" charset="-122"/>
              </a:rPr>
              <a:t> </a:t>
            </a:r>
            <a:r>
              <a:rPr lang="en-US" altLang="zh-CN" sz="2000" dirty="0" err="1">
                <a:solidFill>
                  <a:srgbClr val="993300"/>
                </a:solidFill>
                <a:ea typeface="宋体" charset="-122"/>
              </a:rPr>
              <a:t>isSelected</a:t>
            </a:r>
            <a:r>
              <a:rPr lang="en-US" altLang="zh-CN" sz="2000" dirty="0">
                <a:solidFill>
                  <a:srgbClr val="993300"/>
                </a:solidFill>
                <a:ea typeface="宋体" charset="-122"/>
              </a:rPr>
              <a:t>( )</a:t>
            </a:r>
          </a:p>
          <a:p>
            <a:pPr>
              <a:lnSpc>
                <a:spcPct val="90000"/>
              </a:lnSpc>
              <a:buFont typeface="Wingdings" pitchFamily="2" charset="2"/>
              <a:buNone/>
            </a:pPr>
            <a:r>
              <a:rPr lang="zh-CN" altLang="en-US" sz="2000" dirty="0">
                <a:solidFill>
                  <a:srgbClr val="993300"/>
                </a:solidFill>
                <a:ea typeface="宋体" charset="-122"/>
              </a:rPr>
              <a:t>     </a:t>
            </a:r>
            <a:r>
              <a:rPr lang="zh-CN" altLang="en-US" sz="2000" dirty="0">
                <a:solidFill>
                  <a:srgbClr val="008000"/>
                </a:solidFill>
                <a:ea typeface="宋体" charset="-122"/>
              </a:rPr>
              <a:t>返回复选框状态</a:t>
            </a:r>
          </a:p>
          <a:p>
            <a:pPr>
              <a:lnSpc>
                <a:spcPct val="90000"/>
              </a:lnSpc>
              <a:buFont typeface="Wingdings" pitchFamily="2" charset="2"/>
              <a:buNone/>
            </a:pPr>
            <a:endParaRPr lang="zh-CN" altLang="en-US" sz="2000" dirty="0">
              <a:solidFill>
                <a:srgbClr val="008000"/>
              </a:solidFill>
              <a:ea typeface="宋体" charset="-122"/>
            </a:endParaRPr>
          </a:p>
          <a:p>
            <a:pPr>
              <a:lnSpc>
                <a:spcPct val="90000"/>
              </a:lnSpc>
              <a:buFont typeface="Wingdings" pitchFamily="2" charset="2"/>
              <a:buNone/>
            </a:pPr>
            <a:r>
              <a:rPr lang="en-US" altLang="zh-CN" sz="2000" dirty="0">
                <a:solidFill>
                  <a:srgbClr val="993300"/>
                </a:solidFill>
                <a:ea typeface="宋体" charset="-122"/>
              </a:rPr>
              <a:t>    void </a:t>
            </a:r>
            <a:r>
              <a:rPr lang="en-US" altLang="zh-CN" sz="2000" dirty="0" err="1">
                <a:solidFill>
                  <a:srgbClr val="993300"/>
                </a:solidFill>
                <a:ea typeface="宋体" charset="-122"/>
              </a:rPr>
              <a:t>setSelected</a:t>
            </a:r>
            <a:r>
              <a:rPr lang="en-US" altLang="zh-CN" sz="2000" dirty="0">
                <a:solidFill>
                  <a:srgbClr val="993300"/>
                </a:solidFill>
                <a:ea typeface="宋体" charset="-122"/>
              </a:rPr>
              <a:t>(</a:t>
            </a:r>
            <a:r>
              <a:rPr lang="en-US" altLang="zh-CN" sz="2000" dirty="0" err="1">
                <a:solidFill>
                  <a:srgbClr val="993300"/>
                </a:solidFill>
                <a:ea typeface="宋体" charset="-122"/>
              </a:rPr>
              <a:t>boolean</a:t>
            </a:r>
            <a:r>
              <a:rPr lang="en-US" altLang="zh-CN" sz="2000" dirty="0">
                <a:solidFill>
                  <a:srgbClr val="993300"/>
                </a:solidFill>
                <a:ea typeface="宋体" charset="-122"/>
              </a:rPr>
              <a:t> state)</a:t>
            </a:r>
          </a:p>
          <a:p>
            <a:pPr>
              <a:lnSpc>
                <a:spcPct val="90000"/>
              </a:lnSpc>
              <a:buFont typeface="Wingdings" pitchFamily="2" charset="2"/>
              <a:buNone/>
            </a:pPr>
            <a:r>
              <a:rPr lang="zh-CN" altLang="en-US" sz="2000" dirty="0">
                <a:solidFill>
                  <a:srgbClr val="008000"/>
                </a:solidFill>
                <a:ea typeface="宋体" charset="-122"/>
              </a:rPr>
              <a:t>     为复选框设置状态</a:t>
            </a:r>
            <a:endParaRPr lang="en-US" altLang="zh-CN" sz="2000" dirty="0">
              <a:solidFill>
                <a:srgbClr val="008000"/>
              </a:solidFill>
              <a:ea typeface="宋体" charset="-122"/>
            </a:endParaRPr>
          </a:p>
          <a:p>
            <a:pPr>
              <a:lnSpc>
                <a:spcPct val="90000"/>
              </a:lnSpc>
              <a:buFont typeface="Wingdings" pitchFamily="2" charset="2"/>
              <a:buNone/>
            </a:pPr>
            <a:endParaRPr lang="zh-CN" altLang="en-US" sz="2000" dirty="0">
              <a:solidFill>
                <a:srgbClr val="0080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fade">
                                      <p:cBhvr>
                                        <p:cTn id="7" dur="1000"/>
                                        <p:tgtEl>
                                          <p:spTgt spid="309251">
                                            <p:txEl>
                                              <p:pRg st="0" end="0"/>
                                            </p:txEl>
                                          </p:spTgt>
                                        </p:tgtEl>
                                      </p:cBhvr>
                                    </p:animEffect>
                                    <p:anim calcmode="lin" valueType="num">
                                      <p:cBhvr>
                                        <p:cTn id="8" dur="1000" fill="hold"/>
                                        <p:tgtEl>
                                          <p:spTgt spid="3092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92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9251">
                                            <p:txEl>
                                              <p:pRg st="2" end="2"/>
                                            </p:txEl>
                                          </p:spTgt>
                                        </p:tgtEl>
                                        <p:attrNameLst>
                                          <p:attrName>style.visibility</p:attrName>
                                        </p:attrNameLst>
                                      </p:cBhvr>
                                      <p:to>
                                        <p:strVal val="visible"/>
                                      </p:to>
                                    </p:set>
                                    <p:animEffect transition="in" filter="fade">
                                      <p:cBhvr>
                                        <p:cTn id="14" dur="1000"/>
                                        <p:tgtEl>
                                          <p:spTgt spid="309251">
                                            <p:txEl>
                                              <p:pRg st="2" end="2"/>
                                            </p:txEl>
                                          </p:spTgt>
                                        </p:tgtEl>
                                      </p:cBhvr>
                                    </p:animEffect>
                                    <p:anim calcmode="lin" valueType="num">
                                      <p:cBhvr>
                                        <p:cTn id="15" dur="1000" fill="hold"/>
                                        <p:tgtEl>
                                          <p:spTgt spid="30925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092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9251">
                                            <p:txEl>
                                              <p:pRg st="3" end="3"/>
                                            </p:txEl>
                                          </p:spTgt>
                                        </p:tgtEl>
                                        <p:attrNameLst>
                                          <p:attrName>style.visibility</p:attrName>
                                        </p:attrNameLst>
                                      </p:cBhvr>
                                      <p:to>
                                        <p:strVal val="visible"/>
                                      </p:to>
                                    </p:set>
                                    <p:animEffect transition="in" filter="fade">
                                      <p:cBhvr>
                                        <p:cTn id="21" dur="1000"/>
                                        <p:tgtEl>
                                          <p:spTgt spid="309251">
                                            <p:txEl>
                                              <p:pRg st="3" end="3"/>
                                            </p:txEl>
                                          </p:spTgt>
                                        </p:tgtEl>
                                      </p:cBhvr>
                                    </p:animEffect>
                                    <p:anim calcmode="lin" valueType="num">
                                      <p:cBhvr>
                                        <p:cTn id="22" dur="1000" fill="hold"/>
                                        <p:tgtEl>
                                          <p:spTgt spid="30925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092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09251">
                                            <p:txEl>
                                              <p:pRg st="5" end="5"/>
                                            </p:txEl>
                                          </p:spTgt>
                                        </p:tgtEl>
                                        <p:attrNameLst>
                                          <p:attrName>style.visibility</p:attrName>
                                        </p:attrNameLst>
                                      </p:cBhvr>
                                      <p:to>
                                        <p:strVal val="visible"/>
                                      </p:to>
                                    </p:set>
                                    <p:animEffect transition="in" filter="fade">
                                      <p:cBhvr>
                                        <p:cTn id="28" dur="1000"/>
                                        <p:tgtEl>
                                          <p:spTgt spid="309251">
                                            <p:txEl>
                                              <p:pRg st="5" end="5"/>
                                            </p:txEl>
                                          </p:spTgt>
                                        </p:tgtEl>
                                      </p:cBhvr>
                                    </p:animEffect>
                                    <p:anim calcmode="lin" valueType="num">
                                      <p:cBhvr>
                                        <p:cTn id="29" dur="1000" fill="hold"/>
                                        <p:tgtEl>
                                          <p:spTgt spid="309251">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092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09251">
                                            <p:txEl>
                                              <p:pRg st="6" end="6"/>
                                            </p:txEl>
                                          </p:spTgt>
                                        </p:tgtEl>
                                        <p:attrNameLst>
                                          <p:attrName>style.visibility</p:attrName>
                                        </p:attrNameLst>
                                      </p:cBhvr>
                                      <p:to>
                                        <p:strVal val="visible"/>
                                      </p:to>
                                    </p:set>
                                    <p:animEffect transition="in" filter="fade">
                                      <p:cBhvr>
                                        <p:cTn id="35" dur="1000"/>
                                        <p:tgtEl>
                                          <p:spTgt spid="309251">
                                            <p:txEl>
                                              <p:pRg st="6" end="6"/>
                                            </p:txEl>
                                          </p:spTgt>
                                        </p:tgtEl>
                                      </p:cBhvr>
                                    </p:animEffect>
                                    <p:anim calcmode="lin" valueType="num">
                                      <p:cBhvr>
                                        <p:cTn id="36" dur="1000" fill="hold"/>
                                        <p:tgtEl>
                                          <p:spTgt spid="309251">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092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09251">
                                            <p:txEl>
                                              <p:pRg st="8" end="8"/>
                                            </p:txEl>
                                          </p:spTgt>
                                        </p:tgtEl>
                                        <p:attrNameLst>
                                          <p:attrName>style.visibility</p:attrName>
                                        </p:attrNameLst>
                                      </p:cBhvr>
                                      <p:to>
                                        <p:strVal val="visible"/>
                                      </p:to>
                                    </p:set>
                                    <p:animEffect transition="in" filter="fade">
                                      <p:cBhvr>
                                        <p:cTn id="42" dur="1000"/>
                                        <p:tgtEl>
                                          <p:spTgt spid="309251">
                                            <p:txEl>
                                              <p:pRg st="8" end="8"/>
                                            </p:txEl>
                                          </p:spTgt>
                                        </p:tgtEl>
                                      </p:cBhvr>
                                    </p:animEffect>
                                    <p:anim calcmode="lin" valueType="num">
                                      <p:cBhvr>
                                        <p:cTn id="43" dur="1000" fill="hold"/>
                                        <p:tgtEl>
                                          <p:spTgt spid="309251">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0925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09251">
                                            <p:txEl>
                                              <p:pRg st="9" end="9"/>
                                            </p:txEl>
                                          </p:spTgt>
                                        </p:tgtEl>
                                        <p:attrNameLst>
                                          <p:attrName>style.visibility</p:attrName>
                                        </p:attrNameLst>
                                      </p:cBhvr>
                                      <p:to>
                                        <p:strVal val="visible"/>
                                      </p:to>
                                    </p:set>
                                    <p:animEffect transition="in" filter="fade">
                                      <p:cBhvr>
                                        <p:cTn id="49" dur="1000"/>
                                        <p:tgtEl>
                                          <p:spTgt spid="309251">
                                            <p:txEl>
                                              <p:pRg st="9" end="9"/>
                                            </p:txEl>
                                          </p:spTgt>
                                        </p:tgtEl>
                                      </p:cBhvr>
                                    </p:animEffect>
                                    <p:anim calcmode="lin" valueType="num">
                                      <p:cBhvr>
                                        <p:cTn id="50" dur="1000" fill="hold"/>
                                        <p:tgtEl>
                                          <p:spTgt spid="309251">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0925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09251">
                                            <p:txEl>
                                              <p:pRg st="11" end="11"/>
                                            </p:txEl>
                                          </p:spTgt>
                                        </p:tgtEl>
                                        <p:attrNameLst>
                                          <p:attrName>style.visibility</p:attrName>
                                        </p:attrNameLst>
                                      </p:cBhvr>
                                      <p:to>
                                        <p:strVal val="visible"/>
                                      </p:to>
                                    </p:set>
                                    <p:animEffect transition="in" filter="fade">
                                      <p:cBhvr>
                                        <p:cTn id="56" dur="1000"/>
                                        <p:tgtEl>
                                          <p:spTgt spid="309251">
                                            <p:txEl>
                                              <p:pRg st="11" end="11"/>
                                            </p:txEl>
                                          </p:spTgt>
                                        </p:tgtEl>
                                      </p:cBhvr>
                                    </p:animEffect>
                                    <p:anim calcmode="lin" valueType="num">
                                      <p:cBhvr>
                                        <p:cTn id="57" dur="1000" fill="hold"/>
                                        <p:tgtEl>
                                          <p:spTgt spid="309251">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09251">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09251">
                                            <p:txEl>
                                              <p:pRg st="12" end="12"/>
                                            </p:txEl>
                                          </p:spTgt>
                                        </p:tgtEl>
                                        <p:attrNameLst>
                                          <p:attrName>style.visibility</p:attrName>
                                        </p:attrNameLst>
                                      </p:cBhvr>
                                      <p:to>
                                        <p:strVal val="visible"/>
                                      </p:to>
                                    </p:set>
                                    <p:animEffect transition="in" filter="fade">
                                      <p:cBhvr>
                                        <p:cTn id="63" dur="1000"/>
                                        <p:tgtEl>
                                          <p:spTgt spid="309251">
                                            <p:txEl>
                                              <p:pRg st="12" end="12"/>
                                            </p:txEl>
                                          </p:spTgt>
                                        </p:tgtEl>
                                      </p:cBhvr>
                                    </p:animEffect>
                                    <p:anim calcmode="lin" valueType="num">
                                      <p:cBhvr>
                                        <p:cTn id="64" dur="1000" fill="hold"/>
                                        <p:tgtEl>
                                          <p:spTgt spid="309251">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09251">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zh-CN" altLang="en-US">
                <a:ea typeface="宋体" charset="-122"/>
              </a:rPr>
              <a:t>复选框实例：监听器使用</a:t>
            </a:r>
          </a:p>
        </p:txBody>
      </p:sp>
      <p:sp>
        <p:nvSpPr>
          <p:cNvPr id="308227" name="Rectangle 3"/>
          <p:cNvSpPr>
            <a:spLocks noChangeArrowheads="1"/>
          </p:cNvSpPr>
          <p:nvPr/>
        </p:nvSpPr>
        <p:spPr bwMode="auto">
          <a:xfrm>
            <a:off x="250825" y="1484313"/>
            <a:ext cx="8459788" cy="4248150"/>
          </a:xfrm>
          <a:prstGeom prst="rect">
            <a:avLst/>
          </a:prstGeom>
          <a:noFill/>
          <a:ln w="9525">
            <a:noFill/>
            <a:miter lim="800000"/>
            <a:headEnd/>
            <a:tailEnd/>
          </a:ln>
          <a:effectLst/>
        </p:spPr>
        <p:txBody>
          <a:bodyPr/>
          <a:lstStyle/>
          <a:p>
            <a:pPr marL="342900" indent="-342900">
              <a:lnSpc>
                <a:spcPct val="80000"/>
              </a:lnSpc>
              <a:buClr>
                <a:schemeClr val="hlink"/>
              </a:buClr>
              <a:buFont typeface="Wingdings" pitchFamily="2" charset="2"/>
              <a:buChar char="v"/>
            </a:pPr>
            <a:endParaRPr lang="zh-CN" altLang="en-US" sz="2400" b="0" dirty="0">
              <a:latin typeface="Verdana" pitchFamily="34" charset="0"/>
              <a:ea typeface="宋体" charset="-122"/>
            </a:endParaRPr>
          </a:p>
          <a:p>
            <a:pPr marL="342900" indent="-342900">
              <a:lnSpc>
                <a:spcPct val="80000"/>
              </a:lnSpc>
              <a:buClr>
                <a:schemeClr val="hlink"/>
              </a:buClr>
              <a:buFont typeface="Wingdings" pitchFamily="2" charset="2"/>
              <a:buChar char="v"/>
            </a:pPr>
            <a:r>
              <a:rPr lang="zh-CN" altLang="en-US" sz="2000" b="0" dirty="0">
                <a:solidFill>
                  <a:srgbClr val="003300"/>
                </a:solidFill>
                <a:latin typeface="Verdana" pitchFamily="34" charset="0"/>
                <a:ea typeface="宋体" charset="-122"/>
              </a:rPr>
              <a:t>实例：</a:t>
            </a:r>
            <a:r>
              <a:rPr lang="zh-CN" altLang="en-US" sz="2000" b="0" dirty="0">
                <a:latin typeface="Verdana" pitchFamily="34" charset="0"/>
                <a:ea typeface="宋体" charset="-122"/>
              </a:rPr>
              <a:t>使用选中的字型显示字符串。</a:t>
            </a:r>
          </a:p>
          <a:p>
            <a:pPr marL="342900" indent="-342900">
              <a:lnSpc>
                <a:spcPct val="80000"/>
              </a:lnSpc>
              <a:buClr>
                <a:schemeClr val="hlink"/>
              </a:buClr>
              <a:buFont typeface="Wingdings" pitchFamily="2" charset="2"/>
              <a:buChar char="v"/>
            </a:pPr>
            <a:endParaRPr lang="zh-CN" altLang="en-US" sz="2000" b="0" dirty="0">
              <a:latin typeface="Verdana" pitchFamily="34" charset="0"/>
              <a:ea typeface="宋体" charset="-122"/>
            </a:endParaRP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a:t>
            </a:r>
            <a:r>
              <a:rPr lang="en-US" altLang="zh-CN" sz="2000" b="0" dirty="0">
                <a:latin typeface="Arial"/>
                <a:ea typeface="宋体" charset="-122"/>
              </a:rPr>
              <a:t>……</a:t>
            </a:r>
            <a:endParaRPr lang="en-US" altLang="zh-CN" sz="2000" b="0" dirty="0">
              <a:latin typeface="Verdana" pitchFamily="34" charset="0"/>
              <a:ea typeface="宋体" charset="-122"/>
            </a:endParaRPr>
          </a:p>
          <a:p>
            <a:pPr marL="342900" indent="-342900">
              <a:lnSpc>
                <a:spcPct val="80000"/>
              </a:lnSpc>
              <a:buClr>
                <a:schemeClr val="hlink"/>
              </a:buClr>
              <a:buFont typeface="Wingdings" pitchFamily="2" charset="2"/>
              <a:buChar char="v"/>
            </a:pPr>
            <a:r>
              <a:rPr lang="en-US" altLang="zh-CN" sz="2000" b="0" dirty="0">
                <a:latin typeface="Verdana" pitchFamily="34" charset="0"/>
                <a:ea typeface="宋体" charset="-122"/>
              </a:rPr>
              <a:t>bold = new </a:t>
            </a:r>
            <a:r>
              <a:rPr lang="en-US" altLang="zh-CN" sz="2000" b="0" dirty="0" err="1">
                <a:latin typeface="Verdana" pitchFamily="34" charset="0"/>
                <a:ea typeface="宋体" charset="-122"/>
              </a:rPr>
              <a:t>JCheckBox</a:t>
            </a:r>
            <a:r>
              <a:rPr lang="en-US" altLang="zh-CN" sz="2000" b="0" dirty="0">
                <a:latin typeface="Verdana" pitchFamily="34" charset="0"/>
                <a:ea typeface="宋体" charset="-122"/>
              </a:rPr>
              <a:t>(</a:t>
            </a:r>
            <a:r>
              <a:rPr lang="en-US" altLang="zh-CN" sz="2000" b="0" dirty="0">
                <a:latin typeface="Arial"/>
                <a:ea typeface="宋体" charset="-122"/>
              </a:rPr>
              <a:t>“</a:t>
            </a:r>
            <a:r>
              <a:rPr lang="en-US" altLang="zh-CN" sz="2000" b="0" dirty="0">
                <a:latin typeface="Verdana" pitchFamily="34" charset="0"/>
                <a:ea typeface="宋体" charset="-122"/>
              </a:rPr>
              <a:t>Bold</a:t>
            </a:r>
            <a:r>
              <a:rPr lang="en-US" altLang="zh-CN" sz="2000" b="0" dirty="0">
                <a:latin typeface="Arial"/>
                <a:ea typeface="宋体" charset="-122"/>
              </a:rPr>
              <a:t>”</a:t>
            </a:r>
            <a:r>
              <a:rPr lang="en-US" altLang="zh-CN" sz="2000" b="0" dirty="0">
                <a:latin typeface="Verdana" pitchFamily="34" charset="0"/>
                <a:ea typeface="宋体" charset="-122"/>
              </a:rPr>
              <a:t>);</a:t>
            </a: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italic = new </a:t>
            </a:r>
            <a:r>
              <a:rPr lang="en-US" altLang="zh-CN" sz="2000" b="0" dirty="0" err="1">
                <a:latin typeface="Verdana" pitchFamily="34" charset="0"/>
                <a:ea typeface="宋体" charset="-122"/>
              </a:rPr>
              <a:t>JCheckBox</a:t>
            </a:r>
            <a:r>
              <a:rPr lang="en-US" altLang="zh-CN" sz="2000" b="0" dirty="0">
                <a:latin typeface="Verdana" pitchFamily="34" charset="0"/>
                <a:ea typeface="宋体" charset="-122"/>
              </a:rPr>
              <a:t>(</a:t>
            </a:r>
            <a:r>
              <a:rPr lang="en-US" altLang="zh-CN" sz="2000" b="0" dirty="0">
                <a:latin typeface="Arial"/>
                <a:ea typeface="宋体" charset="-122"/>
              </a:rPr>
              <a:t>“</a:t>
            </a:r>
            <a:r>
              <a:rPr lang="en-US" altLang="zh-CN" sz="2000" b="0" dirty="0">
                <a:latin typeface="Verdana" pitchFamily="34" charset="0"/>
                <a:ea typeface="宋体" charset="-122"/>
              </a:rPr>
              <a:t>Italic</a:t>
            </a:r>
            <a:r>
              <a:rPr lang="en-US" altLang="zh-CN" sz="2000" b="0" dirty="0">
                <a:latin typeface="Arial"/>
                <a:ea typeface="宋体" charset="-122"/>
              </a:rPr>
              <a:t>”</a:t>
            </a:r>
            <a:r>
              <a:rPr lang="en-US" altLang="zh-CN" sz="2000" b="0" dirty="0">
                <a:latin typeface="Verdana" pitchFamily="34" charset="0"/>
                <a:ea typeface="宋体" charset="-122"/>
              </a:rPr>
              <a:t>);</a:t>
            </a:r>
          </a:p>
          <a:p>
            <a:pPr marL="342900" indent="-342900">
              <a:lnSpc>
                <a:spcPct val="80000"/>
              </a:lnSpc>
              <a:buClr>
                <a:schemeClr val="hlink"/>
              </a:buClr>
              <a:buFont typeface="Wingdings" pitchFamily="2" charset="2"/>
              <a:buChar char="v"/>
            </a:pPr>
            <a:endParaRPr lang="en-US" altLang="zh-CN" sz="2000" b="0" dirty="0">
              <a:latin typeface="Verdana" pitchFamily="34" charset="0"/>
              <a:ea typeface="宋体" charset="-122"/>
            </a:endParaRP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a:t>
            </a:r>
            <a:r>
              <a:rPr lang="en-US" altLang="zh-CN" sz="2000" b="0" dirty="0">
                <a:latin typeface="Arial"/>
                <a:ea typeface="宋体" charset="-122"/>
              </a:rPr>
              <a:t>……</a:t>
            </a:r>
            <a:r>
              <a:rPr lang="en-US" altLang="zh-CN" sz="2000" b="0" dirty="0">
                <a:latin typeface="Verdana" pitchFamily="34" charset="0"/>
                <a:ea typeface="宋体" charset="-122"/>
              </a:rPr>
              <a:t>.</a:t>
            </a: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class </a:t>
            </a:r>
            <a:r>
              <a:rPr lang="en-US" altLang="zh-CN" sz="2000" b="0" dirty="0" err="1">
                <a:latin typeface="Verdana" pitchFamily="34" charset="0"/>
                <a:ea typeface="宋体" charset="-122"/>
              </a:rPr>
              <a:t>CheckBoxListener</a:t>
            </a:r>
            <a:r>
              <a:rPr lang="en-US" altLang="zh-CN" sz="2000" b="0" dirty="0">
                <a:latin typeface="Verdana" pitchFamily="34" charset="0"/>
                <a:ea typeface="宋体" charset="-122"/>
              </a:rPr>
              <a:t> implement </a:t>
            </a:r>
            <a:r>
              <a:rPr lang="en-US" altLang="zh-CN" sz="2000" b="0" dirty="0" err="1">
                <a:latin typeface="Verdana" pitchFamily="34" charset="0"/>
                <a:ea typeface="宋体" charset="-122"/>
              </a:rPr>
              <a:t>ActionListener</a:t>
            </a:r>
            <a:r>
              <a:rPr lang="en-US" altLang="zh-CN" sz="2000" b="0" dirty="0">
                <a:latin typeface="Verdana" pitchFamily="34" charset="0"/>
                <a:ea typeface="宋体" charset="-122"/>
              </a:rPr>
              <a:t>{</a:t>
            </a: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public </a:t>
            </a:r>
            <a:r>
              <a:rPr lang="en-US" altLang="zh-CN" sz="2000" b="0" dirty="0" err="1">
                <a:latin typeface="Verdana" pitchFamily="34" charset="0"/>
                <a:ea typeface="宋体" charset="-122"/>
              </a:rPr>
              <a:t>actionPerformed</a:t>
            </a:r>
            <a:r>
              <a:rPr lang="en-US" altLang="zh-CN" sz="2000" b="0" dirty="0">
                <a:latin typeface="Verdana" pitchFamily="34" charset="0"/>
                <a:ea typeface="宋体" charset="-122"/>
              </a:rPr>
              <a:t>(</a:t>
            </a:r>
            <a:r>
              <a:rPr lang="en-US" altLang="zh-CN" sz="2000" b="0" dirty="0" err="1">
                <a:latin typeface="Verdana" pitchFamily="34" charset="0"/>
                <a:ea typeface="宋体" charset="-122"/>
              </a:rPr>
              <a:t>ActionEvent</a:t>
            </a:r>
            <a:r>
              <a:rPr lang="en-US" altLang="zh-CN" sz="2000" b="0" dirty="0">
                <a:latin typeface="Verdana" pitchFamily="34" charset="0"/>
                <a:ea typeface="宋体" charset="-122"/>
              </a:rPr>
              <a:t> event){</a:t>
            </a: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a:t>
            </a: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 </a:t>
            </a: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a:t>
            </a:r>
            <a:r>
              <a:rPr lang="en-US" altLang="zh-CN" sz="2000" b="0" dirty="0">
                <a:latin typeface="Arial"/>
                <a:ea typeface="宋体" charset="-122"/>
              </a:rPr>
              <a:t>……</a:t>
            </a:r>
            <a:endParaRPr lang="en-US" altLang="zh-CN" sz="2000" b="0" dirty="0">
              <a:latin typeface="Verdana" pitchFamily="34" charset="0"/>
              <a:ea typeface="宋体" charset="-122"/>
            </a:endParaRP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a:t>
            </a:r>
            <a:r>
              <a:rPr lang="en-US" altLang="zh-CN" sz="2000" b="0" dirty="0" err="1">
                <a:latin typeface="Verdana" pitchFamily="34" charset="0"/>
                <a:ea typeface="宋体" charset="-122"/>
              </a:rPr>
              <a:t>CheckBoxListener</a:t>
            </a:r>
            <a:r>
              <a:rPr lang="en-US" altLang="zh-CN" sz="2000" b="0" dirty="0">
                <a:latin typeface="Verdana" pitchFamily="34" charset="0"/>
                <a:ea typeface="宋体" charset="-122"/>
              </a:rPr>
              <a:t> listener = new </a:t>
            </a:r>
            <a:r>
              <a:rPr lang="en-US" altLang="zh-CN" sz="2000" b="0" dirty="0" err="1">
                <a:latin typeface="Verdana" pitchFamily="34" charset="0"/>
                <a:ea typeface="宋体" charset="-122"/>
              </a:rPr>
              <a:t>CheckBoxListerner</a:t>
            </a:r>
            <a:r>
              <a:rPr lang="en-US" altLang="zh-CN" sz="2000" b="0" dirty="0">
                <a:latin typeface="Verdana" pitchFamily="34" charset="0"/>
                <a:ea typeface="宋体" charset="-122"/>
              </a:rPr>
              <a:t>();</a:t>
            </a: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bold. </a:t>
            </a:r>
            <a:r>
              <a:rPr lang="en-US" altLang="zh-CN" sz="2000" b="0" dirty="0" err="1">
                <a:latin typeface="Verdana" pitchFamily="34" charset="0"/>
                <a:ea typeface="宋体" charset="-122"/>
              </a:rPr>
              <a:t>addActionListener</a:t>
            </a:r>
            <a:r>
              <a:rPr lang="en-US" altLang="zh-CN" sz="2000" b="0" dirty="0">
                <a:latin typeface="Verdana" pitchFamily="34" charset="0"/>
                <a:ea typeface="宋体" charset="-122"/>
              </a:rPr>
              <a:t>(listener)</a:t>
            </a:r>
            <a:r>
              <a:rPr lang="zh-CN" altLang="en-US" sz="2000" b="0" dirty="0">
                <a:latin typeface="Verdana" pitchFamily="34" charset="0"/>
                <a:ea typeface="宋体" charset="-122"/>
              </a:rPr>
              <a:t>；</a:t>
            </a:r>
          </a:p>
          <a:p>
            <a:pPr marL="342900" indent="-342900">
              <a:lnSpc>
                <a:spcPct val="80000"/>
              </a:lnSpc>
              <a:buClr>
                <a:schemeClr val="hlink"/>
              </a:buClr>
              <a:buFont typeface="Wingdings" pitchFamily="2" charset="2"/>
              <a:buNone/>
            </a:pPr>
            <a:r>
              <a:rPr lang="en-US" altLang="zh-CN" sz="2000" b="0" dirty="0">
                <a:latin typeface="Verdana" pitchFamily="34" charset="0"/>
                <a:ea typeface="宋体" charset="-122"/>
              </a:rPr>
              <a:t>    italic. </a:t>
            </a:r>
            <a:r>
              <a:rPr lang="en-US" altLang="zh-CN" sz="2000" b="0" dirty="0" err="1">
                <a:latin typeface="Verdana" pitchFamily="34" charset="0"/>
                <a:ea typeface="宋体" charset="-122"/>
              </a:rPr>
              <a:t>addActionListener</a:t>
            </a:r>
            <a:r>
              <a:rPr lang="en-US" altLang="zh-CN" sz="2000" b="0" dirty="0">
                <a:latin typeface="Verdana" pitchFamily="34" charset="0"/>
                <a:ea typeface="宋体" charset="-122"/>
              </a:rPr>
              <a:t>(listener)</a:t>
            </a:r>
          </a:p>
          <a:p>
            <a:pPr marL="342900" indent="-342900">
              <a:lnSpc>
                <a:spcPct val="80000"/>
              </a:lnSpc>
              <a:buClr>
                <a:schemeClr val="hlink"/>
              </a:buClr>
              <a:buFont typeface="Wingdings" pitchFamily="2" charset="2"/>
              <a:buNone/>
            </a:pPr>
            <a:endParaRPr lang="zh-CN" altLang="en-US" sz="2000" b="0" dirty="0">
              <a:latin typeface="Verdana" pitchFamily="34" charset="0"/>
              <a:ea typeface="宋体" charset="-122"/>
            </a:endParaRPr>
          </a:p>
        </p:txBody>
      </p:sp>
      <p:sp>
        <p:nvSpPr>
          <p:cNvPr id="4" name="Text Box 4"/>
          <p:cNvSpPr txBox="1">
            <a:spLocks noChangeArrowheads="1"/>
          </p:cNvSpPr>
          <p:nvPr/>
        </p:nvSpPr>
        <p:spPr bwMode="auto">
          <a:xfrm>
            <a:off x="6057165" y="6129300"/>
            <a:ext cx="3384550" cy="396875"/>
          </a:xfrm>
          <a:prstGeom prst="rect">
            <a:avLst/>
          </a:prstGeom>
          <a:noFill/>
          <a:ln w="9525">
            <a:noFill/>
            <a:miter lim="800000"/>
            <a:headEnd/>
            <a:tailEnd/>
          </a:ln>
          <a:effectLst/>
        </p:spPr>
        <p:txBody>
          <a:bodyPr>
            <a:spAutoFit/>
          </a:bodyPr>
          <a:lstStyle/>
          <a:p>
            <a:pPr eaLnBrk="1" hangingPunct="1">
              <a:spcBef>
                <a:spcPct val="30000"/>
              </a:spcBef>
              <a:buClrTx/>
              <a:buFontTx/>
              <a:buNone/>
            </a:pPr>
            <a:r>
              <a:rPr lang="zh-CN" altLang="en-US" sz="2000" b="0" dirty="0">
                <a:solidFill>
                  <a:srgbClr val="777777"/>
                </a:solidFill>
                <a:latin typeface="Arial" charset="0"/>
                <a:ea typeface="宋体" charset="-122"/>
              </a:rPr>
              <a:t>演示</a:t>
            </a:r>
            <a:r>
              <a:rPr lang="en-US" altLang="zh-CN" sz="2000" b="0" dirty="0">
                <a:solidFill>
                  <a:srgbClr val="777777"/>
                </a:solidFill>
                <a:latin typeface="Arial" charset="0"/>
                <a:ea typeface="宋体" charset="-122"/>
              </a:rPr>
              <a:t>CheckBoxTest.java</a:t>
            </a:r>
            <a:endParaRPr lang="zh-CN" altLang="en-US" sz="2000" b="0" dirty="0">
              <a:solidFill>
                <a:srgbClr val="777777"/>
              </a:solidFill>
              <a:latin typeface="Arial" charset="0"/>
              <a:ea typeface="宋体" charset="-122"/>
            </a:endParaRPr>
          </a:p>
        </p:txBody>
      </p:sp>
      <p:pic>
        <p:nvPicPr>
          <p:cNvPr id="5" name="Picture 5"/>
          <p:cNvPicPr>
            <a:picLocks noChangeAspect="1" noChangeArrowheads="1"/>
          </p:cNvPicPr>
          <p:nvPr/>
        </p:nvPicPr>
        <p:blipFill>
          <a:blip r:embed="rId2" cstate="print"/>
          <a:srcRect/>
          <a:stretch>
            <a:fillRect/>
          </a:stretch>
        </p:blipFill>
        <p:spPr bwMode="auto">
          <a:xfrm>
            <a:off x="5183188" y="3068960"/>
            <a:ext cx="3960812" cy="266223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ltLang="zh-CN">
                <a:ea typeface="宋体" charset="-122"/>
              </a:rPr>
              <a:t>2). </a:t>
            </a:r>
            <a:r>
              <a:rPr lang="zh-CN" altLang="en-US">
                <a:ea typeface="宋体" charset="-122"/>
              </a:rPr>
              <a:t>单选按钮</a:t>
            </a:r>
          </a:p>
        </p:txBody>
      </p:sp>
      <p:sp>
        <p:nvSpPr>
          <p:cNvPr id="310275" name="Rectangle 3"/>
          <p:cNvSpPr>
            <a:spLocks noGrp="1" noChangeArrowheads="1"/>
          </p:cNvSpPr>
          <p:nvPr>
            <p:ph type="body" idx="1"/>
          </p:nvPr>
        </p:nvSpPr>
        <p:spPr>
          <a:xfrm>
            <a:off x="250825" y="1133475"/>
            <a:ext cx="8569325" cy="5759450"/>
          </a:xfrm>
        </p:spPr>
        <p:txBody>
          <a:bodyPr/>
          <a:lstStyle/>
          <a:p>
            <a:pPr>
              <a:lnSpc>
                <a:spcPct val="80000"/>
              </a:lnSpc>
            </a:pPr>
            <a:r>
              <a:rPr lang="zh-CN" altLang="en-US" sz="2000">
                <a:solidFill>
                  <a:srgbClr val="660066"/>
                </a:solidFill>
                <a:ea typeface="宋体" charset="-122"/>
              </a:rPr>
              <a:t>单选按钮</a:t>
            </a:r>
            <a:r>
              <a:rPr lang="en-US" altLang="zh-CN" sz="2000">
                <a:solidFill>
                  <a:srgbClr val="660066"/>
                </a:solidFill>
                <a:ea typeface="宋体" charset="-122"/>
              </a:rPr>
              <a:t>(radio button group)</a:t>
            </a:r>
            <a:r>
              <a:rPr lang="zh-CN" altLang="en-US" sz="2000">
                <a:ea typeface="宋体" charset="-122"/>
              </a:rPr>
              <a:t>：提供一组选择项，用户在任何时刻只能选择一个选择项，每个选项都带有一个标签。</a:t>
            </a:r>
          </a:p>
          <a:p>
            <a:pPr>
              <a:lnSpc>
                <a:spcPct val="80000"/>
              </a:lnSpc>
            </a:pPr>
            <a:r>
              <a:rPr lang="zh-CN" altLang="en-US" sz="2000">
                <a:ea typeface="宋体" charset="-122"/>
              </a:rPr>
              <a:t>在</a:t>
            </a:r>
            <a:r>
              <a:rPr lang="en-US" altLang="zh-CN" sz="2000">
                <a:ea typeface="宋体" charset="-122"/>
              </a:rPr>
              <a:t>Swing</a:t>
            </a:r>
            <a:r>
              <a:rPr lang="zh-CN" altLang="en-US" sz="2000">
                <a:ea typeface="宋体" charset="-122"/>
              </a:rPr>
              <a:t>中实现单选按钮对象的步骤：</a:t>
            </a:r>
          </a:p>
          <a:p>
            <a:pPr>
              <a:lnSpc>
                <a:spcPct val="80000"/>
              </a:lnSpc>
            </a:pPr>
            <a:r>
              <a:rPr lang="en-US" altLang="zh-CN" sz="2000">
                <a:ea typeface="宋体" charset="-122"/>
              </a:rPr>
              <a:t>1. </a:t>
            </a:r>
            <a:r>
              <a:rPr lang="zh-CN" altLang="en-US" sz="2000">
                <a:ea typeface="宋体" charset="-122"/>
              </a:rPr>
              <a:t>创建一个</a:t>
            </a:r>
            <a:r>
              <a:rPr lang="en-US" altLang="zh-CN" sz="2000">
                <a:solidFill>
                  <a:srgbClr val="CC6600"/>
                </a:solidFill>
                <a:ea typeface="宋体" charset="-122"/>
              </a:rPr>
              <a:t>ButtonGroup</a:t>
            </a:r>
            <a:r>
              <a:rPr lang="zh-CN" altLang="en-US" sz="2000">
                <a:ea typeface="宋体" charset="-122"/>
              </a:rPr>
              <a:t>对象</a:t>
            </a:r>
          </a:p>
          <a:p>
            <a:pPr lvl="1">
              <a:lnSpc>
                <a:spcPct val="80000"/>
              </a:lnSpc>
            </a:pPr>
            <a:r>
              <a:rPr lang="en-US" altLang="zh-CN" sz="2000">
                <a:solidFill>
                  <a:srgbClr val="CC6600"/>
                </a:solidFill>
                <a:ea typeface="宋体" charset="-122"/>
              </a:rPr>
              <a:t>ButtonGroup</a:t>
            </a:r>
            <a:r>
              <a:rPr lang="en-US" altLang="zh-CN" sz="2000">
                <a:ea typeface="宋体" charset="-122"/>
              </a:rPr>
              <a:t> </a:t>
            </a:r>
            <a:r>
              <a:rPr lang="en-US" altLang="zh-CN" sz="2000">
                <a:solidFill>
                  <a:srgbClr val="996633"/>
                </a:solidFill>
                <a:ea typeface="宋体" charset="-122"/>
              </a:rPr>
              <a:t>group</a:t>
            </a:r>
            <a:r>
              <a:rPr lang="en-US" altLang="zh-CN" sz="2000">
                <a:ea typeface="宋体" charset="-122"/>
              </a:rPr>
              <a:t> = new </a:t>
            </a:r>
            <a:r>
              <a:rPr lang="en-US" altLang="zh-CN" sz="2000">
                <a:solidFill>
                  <a:srgbClr val="CC6600"/>
                </a:solidFill>
                <a:ea typeface="宋体" charset="-122"/>
              </a:rPr>
              <a:t>ButtonGroup</a:t>
            </a:r>
            <a:r>
              <a:rPr lang="en-US" altLang="zh-CN" sz="2000">
                <a:ea typeface="宋体" charset="-122"/>
              </a:rPr>
              <a:t>(); </a:t>
            </a:r>
          </a:p>
          <a:p>
            <a:pPr lvl="1">
              <a:lnSpc>
                <a:spcPct val="80000"/>
              </a:lnSpc>
            </a:pPr>
            <a:endParaRPr lang="zh-CN" altLang="en-US" sz="2000">
              <a:ea typeface="宋体" charset="-122"/>
            </a:endParaRPr>
          </a:p>
          <a:p>
            <a:pPr>
              <a:lnSpc>
                <a:spcPct val="80000"/>
              </a:lnSpc>
            </a:pPr>
            <a:r>
              <a:rPr lang="en-US" altLang="zh-CN" sz="2000">
                <a:ea typeface="宋体" charset="-122"/>
              </a:rPr>
              <a:t>2. </a:t>
            </a:r>
            <a:r>
              <a:rPr lang="zh-CN" altLang="en-US" sz="2000">
                <a:ea typeface="宋体" charset="-122"/>
              </a:rPr>
              <a:t>将</a:t>
            </a:r>
            <a:r>
              <a:rPr lang="en-US" altLang="zh-CN" sz="2000">
                <a:solidFill>
                  <a:srgbClr val="990000"/>
                </a:solidFill>
                <a:ea typeface="宋体" charset="-122"/>
              </a:rPr>
              <a:t>JRadioButton</a:t>
            </a:r>
            <a:r>
              <a:rPr lang="zh-CN" altLang="en-US" sz="2000">
                <a:ea typeface="宋体" charset="-122"/>
              </a:rPr>
              <a:t>对象添加到按钮组中， </a:t>
            </a:r>
            <a:r>
              <a:rPr lang="en-US" altLang="zh-CN" sz="2000">
                <a:solidFill>
                  <a:srgbClr val="CC6600"/>
                </a:solidFill>
                <a:ea typeface="宋体" charset="-122"/>
              </a:rPr>
              <a:t>ButtonGroup</a:t>
            </a:r>
            <a:r>
              <a:rPr lang="zh-CN" altLang="en-US" sz="2000">
                <a:ea typeface="宋体" charset="-122"/>
              </a:rPr>
              <a:t>对象负责当新按钮被按下时，取消前一个按下的操作。</a:t>
            </a:r>
          </a:p>
          <a:p>
            <a:pPr lvl="1">
              <a:lnSpc>
                <a:spcPct val="80000"/>
              </a:lnSpc>
            </a:pPr>
            <a:r>
              <a:rPr lang="en-US" altLang="zh-CN" sz="2000">
                <a:solidFill>
                  <a:srgbClr val="990000"/>
                </a:solidFill>
                <a:ea typeface="宋体" charset="-122"/>
              </a:rPr>
              <a:t>JRadioButton</a:t>
            </a:r>
            <a:r>
              <a:rPr lang="en-US" altLang="zh-CN" sz="2000">
                <a:ea typeface="宋体" charset="-122"/>
              </a:rPr>
              <a:t> smallButton = new </a:t>
            </a:r>
            <a:r>
              <a:rPr lang="en-US" altLang="zh-CN" sz="2000">
                <a:solidFill>
                  <a:srgbClr val="990000"/>
                </a:solidFill>
                <a:ea typeface="宋体" charset="-122"/>
              </a:rPr>
              <a:t>JRadioButton</a:t>
            </a:r>
            <a:r>
              <a:rPr lang="en-US" altLang="zh-CN" sz="2000">
                <a:ea typeface="宋体" charset="-122"/>
              </a:rPr>
              <a:t>("Small", false); </a:t>
            </a:r>
          </a:p>
          <a:p>
            <a:pPr lvl="1">
              <a:lnSpc>
                <a:spcPct val="80000"/>
              </a:lnSpc>
            </a:pPr>
            <a:r>
              <a:rPr lang="en-US" altLang="zh-CN" sz="2000">
                <a:solidFill>
                  <a:srgbClr val="996633"/>
                </a:solidFill>
                <a:ea typeface="宋体" charset="-122"/>
              </a:rPr>
              <a:t>group</a:t>
            </a:r>
            <a:r>
              <a:rPr lang="en-US" altLang="zh-CN" sz="2000">
                <a:ea typeface="宋体" charset="-122"/>
              </a:rPr>
              <a:t>.add(smallButton); </a:t>
            </a:r>
          </a:p>
          <a:p>
            <a:pPr lvl="1">
              <a:lnSpc>
                <a:spcPct val="80000"/>
              </a:lnSpc>
            </a:pPr>
            <a:endParaRPr lang="en-US" altLang="zh-CN" sz="2000">
              <a:ea typeface="宋体" charset="-122"/>
            </a:endParaRPr>
          </a:p>
          <a:p>
            <a:pPr lvl="1">
              <a:lnSpc>
                <a:spcPct val="80000"/>
              </a:lnSpc>
            </a:pPr>
            <a:r>
              <a:rPr lang="en-US" altLang="zh-CN" sz="2000">
                <a:solidFill>
                  <a:srgbClr val="990000"/>
                </a:solidFill>
                <a:ea typeface="宋体" charset="-122"/>
              </a:rPr>
              <a:t>JRadioButton</a:t>
            </a:r>
            <a:r>
              <a:rPr lang="en-US" altLang="zh-CN" sz="2000">
                <a:ea typeface="宋体" charset="-122"/>
              </a:rPr>
              <a:t> mediumButton = </a:t>
            </a:r>
          </a:p>
          <a:p>
            <a:pPr lvl="1">
              <a:lnSpc>
                <a:spcPct val="80000"/>
              </a:lnSpc>
              <a:buFont typeface="Wingdings" pitchFamily="2" charset="2"/>
              <a:buNone/>
            </a:pPr>
            <a:r>
              <a:rPr lang="en-US" altLang="zh-CN" sz="2000">
                <a:ea typeface="宋体" charset="-122"/>
              </a:rPr>
              <a:t>       new </a:t>
            </a:r>
            <a:r>
              <a:rPr lang="en-US" altLang="zh-CN" sz="2000">
                <a:solidFill>
                  <a:srgbClr val="990000"/>
                </a:solidFill>
                <a:ea typeface="宋体" charset="-122"/>
              </a:rPr>
              <a:t>JRadioButton</a:t>
            </a:r>
            <a:r>
              <a:rPr lang="en-US" altLang="zh-CN" sz="2000">
                <a:ea typeface="宋体" charset="-122"/>
              </a:rPr>
              <a:t>("Medium", true); </a:t>
            </a:r>
          </a:p>
          <a:p>
            <a:pPr lvl="1">
              <a:lnSpc>
                <a:spcPct val="80000"/>
              </a:lnSpc>
            </a:pPr>
            <a:r>
              <a:rPr lang="en-US" altLang="zh-CN" sz="2000">
                <a:solidFill>
                  <a:srgbClr val="996633"/>
                </a:solidFill>
                <a:ea typeface="宋体" charset="-122"/>
              </a:rPr>
              <a:t>group</a:t>
            </a:r>
            <a:r>
              <a:rPr lang="en-US" altLang="zh-CN" sz="2000">
                <a:ea typeface="宋体" charset="-122"/>
              </a:rPr>
              <a:t>.add(mediumButton);</a:t>
            </a:r>
          </a:p>
          <a:p>
            <a:pPr lvl="1">
              <a:lnSpc>
                <a:spcPct val="80000"/>
              </a:lnSpc>
            </a:pPr>
            <a:endParaRPr lang="en-US" altLang="zh-CN" sz="2000">
              <a:ea typeface="宋体" charset="-122"/>
            </a:endParaRPr>
          </a:p>
          <a:p>
            <a:pPr>
              <a:lnSpc>
                <a:spcPct val="80000"/>
              </a:lnSpc>
            </a:pPr>
            <a:r>
              <a:rPr lang="en-US" altLang="zh-CN" sz="2000">
                <a:ea typeface="宋体" charset="-122"/>
              </a:rPr>
              <a:t>3. </a:t>
            </a:r>
            <a:r>
              <a:rPr lang="zh-CN" altLang="en-US" sz="2000">
                <a:ea typeface="宋体" charset="-122"/>
              </a:rPr>
              <a:t>将多个单选按钮添加到面板时</a:t>
            </a:r>
          </a:p>
          <a:p>
            <a:pPr>
              <a:lnSpc>
                <a:spcPct val="80000"/>
              </a:lnSpc>
              <a:buFont typeface="Wingdings" pitchFamily="2" charset="2"/>
              <a:buNone/>
            </a:pPr>
            <a:r>
              <a:rPr lang="zh-CN" altLang="en-US" sz="2000">
                <a:ea typeface="宋体" charset="-122"/>
              </a:rPr>
              <a:t>         要一个个添加</a:t>
            </a:r>
          </a:p>
          <a:p>
            <a:pPr>
              <a:lnSpc>
                <a:spcPct val="80000"/>
              </a:lnSpc>
              <a:buFont typeface="Wingdings" pitchFamily="2" charset="2"/>
              <a:buNone/>
            </a:pPr>
            <a:r>
              <a:rPr lang="zh-CN" altLang="en-US" sz="2000">
                <a:ea typeface="宋体" charset="-122"/>
              </a:rPr>
              <a:t>         </a:t>
            </a:r>
            <a:r>
              <a:rPr lang="en-US" altLang="zh-CN" sz="2000">
                <a:ea typeface="宋体" charset="-122"/>
              </a:rPr>
              <a:t>panel. add(smallButton)</a:t>
            </a:r>
            <a:r>
              <a:rPr lang="zh-CN" altLang="en-US" sz="2000">
                <a:ea typeface="宋体" charset="-122"/>
              </a:rPr>
              <a:t>；</a:t>
            </a:r>
          </a:p>
          <a:p>
            <a:pPr>
              <a:lnSpc>
                <a:spcPct val="80000"/>
              </a:lnSpc>
              <a:buFont typeface="Wingdings" pitchFamily="2" charset="2"/>
              <a:buNone/>
            </a:pPr>
            <a:r>
              <a:rPr lang="zh-CN" altLang="en-US" sz="2000">
                <a:ea typeface="宋体" charset="-122"/>
              </a:rPr>
              <a:t>         </a:t>
            </a:r>
            <a:r>
              <a:rPr lang="en-US" altLang="zh-CN" sz="2000">
                <a:ea typeface="宋体" charset="-122"/>
              </a:rPr>
              <a:t>panel. Add(mediumButton);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fade">
                                      <p:cBhvr>
                                        <p:cTn id="7" dur="1000"/>
                                        <p:tgtEl>
                                          <p:spTgt spid="310275">
                                            <p:txEl>
                                              <p:pRg st="0" end="0"/>
                                            </p:txEl>
                                          </p:spTgt>
                                        </p:tgtEl>
                                      </p:cBhvr>
                                    </p:animEffect>
                                    <p:anim calcmode="lin" valueType="num">
                                      <p:cBhvr>
                                        <p:cTn id="8" dur="1000" fill="hold"/>
                                        <p:tgtEl>
                                          <p:spTgt spid="3102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02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0275">
                                            <p:txEl>
                                              <p:pRg st="1" end="1"/>
                                            </p:txEl>
                                          </p:spTgt>
                                        </p:tgtEl>
                                        <p:attrNameLst>
                                          <p:attrName>style.visibility</p:attrName>
                                        </p:attrNameLst>
                                      </p:cBhvr>
                                      <p:to>
                                        <p:strVal val="visible"/>
                                      </p:to>
                                    </p:set>
                                    <p:animEffect transition="in" filter="fade">
                                      <p:cBhvr>
                                        <p:cTn id="14" dur="1000"/>
                                        <p:tgtEl>
                                          <p:spTgt spid="310275">
                                            <p:txEl>
                                              <p:pRg st="1" end="1"/>
                                            </p:txEl>
                                          </p:spTgt>
                                        </p:tgtEl>
                                      </p:cBhvr>
                                    </p:animEffect>
                                    <p:anim calcmode="lin" valueType="num">
                                      <p:cBhvr>
                                        <p:cTn id="15" dur="1000" fill="hold"/>
                                        <p:tgtEl>
                                          <p:spTgt spid="3102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102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10275">
                                            <p:txEl>
                                              <p:pRg st="2" end="2"/>
                                            </p:txEl>
                                          </p:spTgt>
                                        </p:tgtEl>
                                        <p:attrNameLst>
                                          <p:attrName>style.visibility</p:attrName>
                                        </p:attrNameLst>
                                      </p:cBhvr>
                                      <p:to>
                                        <p:strVal val="visible"/>
                                      </p:to>
                                    </p:set>
                                    <p:animEffect transition="in" filter="fade">
                                      <p:cBhvr>
                                        <p:cTn id="21" dur="1000"/>
                                        <p:tgtEl>
                                          <p:spTgt spid="310275">
                                            <p:txEl>
                                              <p:pRg st="2" end="2"/>
                                            </p:txEl>
                                          </p:spTgt>
                                        </p:tgtEl>
                                      </p:cBhvr>
                                    </p:animEffect>
                                    <p:anim calcmode="lin" valueType="num">
                                      <p:cBhvr>
                                        <p:cTn id="22" dur="1000" fill="hold"/>
                                        <p:tgtEl>
                                          <p:spTgt spid="3102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1027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10275">
                                            <p:txEl>
                                              <p:pRg st="3" end="3"/>
                                            </p:txEl>
                                          </p:spTgt>
                                        </p:tgtEl>
                                        <p:attrNameLst>
                                          <p:attrName>style.visibility</p:attrName>
                                        </p:attrNameLst>
                                      </p:cBhvr>
                                      <p:to>
                                        <p:strVal val="visible"/>
                                      </p:to>
                                    </p:set>
                                    <p:animEffect transition="in" filter="fade">
                                      <p:cBhvr>
                                        <p:cTn id="26" dur="1000"/>
                                        <p:tgtEl>
                                          <p:spTgt spid="310275">
                                            <p:txEl>
                                              <p:pRg st="3" end="3"/>
                                            </p:txEl>
                                          </p:spTgt>
                                        </p:tgtEl>
                                      </p:cBhvr>
                                    </p:animEffect>
                                    <p:anim calcmode="lin" valueType="num">
                                      <p:cBhvr>
                                        <p:cTn id="27" dur="1000" fill="hold"/>
                                        <p:tgtEl>
                                          <p:spTgt spid="31027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102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10275">
                                            <p:txEl>
                                              <p:pRg st="5" end="5"/>
                                            </p:txEl>
                                          </p:spTgt>
                                        </p:tgtEl>
                                        <p:attrNameLst>
                                          <p:attrName>style.visibility</p:attrName>
                                        </p:attrNameLst>
                                      </p:cBhvr>
                                      <p:to>
                                        <p:strVal val="visible"/>
                                      </p:to>
                                    </p:set>
                                    <p:animEffect transition="in" filter="fade">
                                      <p:cBhvr>
                                        <p:cTn id="33" dur="1000"/>
                                        <p:tgtEl>
                                          <p:spTgt spid="310275">
                                            <p:txEl>
                                              <p:pRg st="5" end="5"/>
                                            </p:txEl>
                                          </p:spTgt>
                                        </p:tgtEl>
                                      </p:cBhvr>
                                    </p:animEffect>
                                    <p:anim calcmode="lin" valueType="num">
                                      <p:cBhvr>
                                        <p:cTn id="34" dur="1000" fill="hold"/>
                                        <p:tgtEl>
                                          <p:spTgt spid="31027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10275">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10275">
                                            <p:txEl>
                                              <p:pRg st="6" end="6"/>
                                            </p:txEl>
                                          </p:spTgt>
                                        </p:tgtEl>
                                        <p:attrNameLst>
                                          <p:attrName>style.visibility</p:attrName>
                                        </p:attrNameLst>
                                      </p:cBhvr>
                                      <p:to>
                                        <p:strVal val="visible"/>
                                      </p:to>
                                    </p:set>
                                    <p:animEffect transition="in" filter="fade">
                                      <p:cBhvr>
                                        <p:cTn id="38" dur="1000"/>
                                        <p:tgtEl>
                                          <p:spTgt spid="310275">
                                            <p:txEl>
                                              <p:pRg st="6" end="6"/>
                                            </p:txEl>
                                          </p:spTgt>
                                        </p:tgtEl>
                                      </p:cBhvr>
                                    </p:animEffect>
                                    <p:anim calcmode="lin" valueType="num">
                                      <p:cBhvr>
                                        <p:cTn id="39" dur="1000" fill="hold"/>
                                        <p:tgtEl>
                                          <p:spTgt spid="310275">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10275">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10275">
                                            <p:txEl>
                                              <p:pRg st="7" end="7"/>
                                            </p:txEl>
                                          </p:spTgt>
                                        </p:tgtEl>
                                        <p:attrNameLst>
                                          <p:attrName>style.visibility</p:attrName>
                                        </p:attrNameLst>
                                      </p:cBhvr>
                                      <p:to>
                                        <p:strVal val="visible"/>
                                      </p:to>
                                    </p:set>
                                    <p:animEffect transition="in" filter="fade">
                                      <p:cBhvr>
                                        <p:cTn id="43" dur="1000"/>
                                        <p:tgtEl>
                                          <p:spTgt spid="310275">
                                            <p:txEl>
                                              <p:pRg st="7" end="7"/>
                                            </p:txEl>
                                          </p:spTgt>
                                        </p:tgtEl>
                                      </p:cBhvr>
                                    </p:animEffect>
                                    <p:anim calcmode="lin" valueType="num">
                                      <p:cBhvr>
                                        <p:cTn id="44" dur="1000" fill="hold"/>
                                        <p:tgtEl>
                                          <p:spTgt spid="310275">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10275">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10275">
                                            <p:txEl>
                                              <p:pRg st="9" end="9"/>
                                            </p:txEl>
                                          </p:spTgt>
                                        </p:tgtEl>
                                        <p:attrNameLst>
                                          <p:attrName>style.visibility</p:attrName>
                                        </p:attrNameLst>
                                      </p:cBhvr>
                                      <p:to>
                                        <p:strVal val="visible"/>
                                      </p:to>
                                    </p:set>
                                    <p:animEffect transition="in" filter="fade">
                                      <p:cBhvr>
                                        <p:cTn id="48" dur="1000"/>
                                        <p:tgtEl>
                                          <p:spTgt spid="310275">
                                            <p:txEl>
                                              <p:pRg st="9" end="9"/>
                                            </p:txEl>
                                          </p:spTgt>
                                        </p:tgtEl>
                                      </p:cBhvr>
                                    </p:animEffect>
                                    <p:anim calcmode="lin" valueType="num">
                                      <p:cBhvr>
                                        <p:cTn id="49" dur="1000" fill="hold"/>
                                        <p:tgtEl>
                                          <p:spTgt spid="310275">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10275">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10275">
                                            <p:txEl>
                                              <p:pRg st="10" end="10"/>
                                            </p:txEl>
                                          </p:spTgt>
                                        </p:tgtEl>
                                        <p:attrNameLst>
                                          <p:attrName>style.visibility</p:attrName>
                                        </p:attrNameLst>
                                      </p:cBhvr>
                                      <p:to>
                                        <p:strVal val="visible"/>
                                      </p:to>
                                    </p:set>
                                    <p:animEffect transition="in" filter="fade">
                                      <p:cBhvr>
                                        <p:cTn id="53" dur="1000"/>
                                        <p:tgtEl>
                                          <p:spTgt spid="310275">
                                            <p:txEl>
                                              <p:pRg st="10" end="10"/>
                                            </p:txEl>
                                          </p:spTgt>
                                        </p:tgtEl>
                                      </p:cBhvr>
                                    </p:animEffect>
                                    <p:anim calcmode="lin" valueType="num">
                                      <p:cBhvr>
                                        <p:cTn id="54" dur="1000" fill="hold"/>
                                        <p:tgtEl>
                                          <p:spTgt spid="310275">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10275">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10275">
                                            <p:txEl>
                                              <p:pRg st="11" end="11"/>
                                            </p:txEl>
                                          </p:spTgt>
                                        </p:tgtEl>
                                        <p:attrNameLst>
                                          <p:attrName>style.visibility</p:attrName>
                                        </p:attrNameLst>
                                      </p:cBhvr>
                                      <p:to>
                                        <p:strVal val="visible"/>
                                      </p:to>
                                    </p:set>
                                    <p:animEffect transition="in" filter="fade">
                                      <p:cBhvr>
                                        <p:cTn id="58" dur="1000"/>
                                        <p:tgtEl>
                                          <p:spTgt spid="310275">
                                            <p:txEl>
                                              <p:pRg st="11" end="11"/>
                                            </p:txEl>
                                          </p:spTgt>
                                        </p:tgtEl>
                                      </p:cBhvr>
                                    </p:animEffect>
                                    <p:anim calcmode="lin" valueType="num">
                                      <p:cBhvr>
                                        <p:cTn id="59" dur="1000" fill="hold"/>
                                        <p:tgtEl>
                                          <p:spTgt spid="310275">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31027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10275">
                                            <p:txEl>
                                              <p:pRg st="13" end="13"/>
                                            </p:txEl>
                                          </p:spTgt>
                                        </p:tgtEl>
                                        <p:attrNameLst>
                                          <p:attrName>style.visibility</p:attrName>
                                        </p:attrNameLst>
                                      </p:cBhvr>
                                      <p:to>
                                        <p:strVal val="visible"/>
                                      </p:to>
                                    </p:set>
                                    <p:animEffect transition="in" filter="fade">
                                      <p:cBhvr>
                                        <p:cTn id="65" dur="1000"/>
                                        <p:tgtEl>
                                          <p:spTgt spid="310275">
                                            <p:txEl>
                                              <p:pRg st="13" end="13"/>
                                            </p:txEl>
                                          </p:spTgt>
                                        </p:tgtEl>
                                      </p:cBhvr>
                                    </p:animEffect>
                                    <p:anim calcmode="lin" valueType="num">
                                      <p:cBhvr>
                                        <p:cTn id="66" dur="1000" fill="hold"/>
                                        <p:tgtEl>
                                          <p:spTgt spid="310275">
                                            <p:txEl>
                                              <p:pRg st="13" end="13"/>
                                            </p:txEl>
                                          </p:spTgt>
                                        </p:tgtEl>
                                        <p:attrNameLst>
                                          <p:attrName>ppt_x</p:attrName>
                                        </p:attrNameLst>
                                      </p:cBhvr>
                                      <p:tavLst>
                                        <p:tav tm="0">
                                          <p:val>
                                            <p:strVal val="#ppt_x"/>
                                          </p:val>
                                        </p:tav>
                                        <p:tav tm="100000">
                                          <p:val>
                                            <p:strVal val="#ppt_x"/>
                                          </p:val>
                                        </p:tav>
                                      </p:tavLst>
                                    </p:anim>
                                    <p:anim calcmode="lin" valueType="num">
                                      <p:cBhvr>
                                        <p:cTn id="67" dur="1000" fill="hold"/>
                                        <p:tgtEl>
                                          <p:spTgt spid="31027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10275">
                                            <p:txEl>
                                              <p:pRg st="14" end="14"/>
                                            </p:txEl>
                                          </p:spTgt>
                                        </p:tgtEl>
                                        <p:attrNameLst>
                                          <p:attrName>style.visibility</p:attrName>
                                        </p:attrNameLst>
                                      </p:cBhvr>
                                      <p:to>
                                        <p:strVal val="visible"/>
                                      </p:to>
                                    </p:set>
                                    <p:animEffect transition="in" filter="fade">
                                      <p:cBhvr>
                                        <p:cTn id="72" dur="1000"/>
                                        <p:tgtEl>
                                          <p:spTgt spid="310275">
                                            <p:txEl>
                                              <p:pRg st="14" end="14"/>
                                            </p:txEl>
                                          </p:spTgt>
                                        </p:tgtEl>
                                      </p:cBhvr>
                                    </p:animEffect>
                                    <p:anim calcmode="lin" valueType="num">
                                      <p:cBhvr>
                                        <p:cTn id="73" dur="1000" fill="hold"/>
                                        <p:tgtEl>
                                          <p:spTgt spid="310275">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31027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10275">
                                            <p:txEl>
                                              <p:pRg st="15" end="15"/>
                                            </p:txEl>
                                          </p:spTgt>
                                        </p:tgtEl>
                                        <p:attrNameLst>
                                          <p:attrName>style.visibility</p:attrName>
                                        </p:attrNameLst>
                                      </p:cBhvr>
                                      <p:to>
                                        <p:strVal val="visible"/>
                                      </p:to>
                                    </p:set>
                                    <p:animEffect transition="in" filter="fade">
                                      <p:cBhvr>
                                        <p:cTn id="79" dur="1000"/>
                                        <p:tgtEl>
                                          <p:spTgt spid="310275">
                                            <p:txEl>
                                              <p:pRg st="15" end="15"/>
                                            </p:txEl>
                                          </p:spTgt>
                                        </p:tgtEl>
                                      </p:cBhvr>
                                    </p:animEffect>
                                    <p:anim calcmode="lin" valueType="num">
                                      <p:cBhvr>
                                        <p:cTn id="80" dur="1000" fill="hold"/>
                                        <p:tgtEl>
                                          <p:spTgt spid="310275">
                                            <p:txEl>
                                              <p:pRg st="15" end="15"/>
                                            </p:txEl>
                                          </p:spTgt>
                                        </p:tgtEl>
                                        <p:attrNameLst>
                                          <p:attrName>ppt_x</p:attrName>
                                        </p:attrNameLst>
                                      </p:cBhvr>
                                      <p:tavLst>
                                        <p:tav tm="0">
                                          <p:val>
                                            <p:strVal val="#ppt_x"/>
                                          </p:val>
                                        </p:tav>
                                        <p:tav tm="100000">
                                          <p:val>
                                            <p:strVal val="#ppt_x"/>
                                          </p:val>
                                        </p:tav>
                                      </p:tavLst>
                                    </p:anim>
                                    <p:anim calcmode="lin" valueType="num">
                                      <p:cBhvr>
                                        <p:cTn id="81" dur="1000" fill="hold"/>
                                        <p:tgtEl>
                                          <p:spTgt spid="31027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310275">
                                            <p:txEl>
                                              <p:pRg st="16" end="16"/>
                                            </p:txEl>
                                          </p:spTgt>
                                        </p:tgtEl>
                                        <p:attrNameLst>
                                          <p:attrName>style.visibility</p:attrName>
                                        </p:attrNameLst>
                                      </p:cBhvr>
                                      <p:to>
                                        <p:strVal val="visible"/>
                                      </p:to>
                                    </p:set>
                                    <p:animEffect transition="in" filter="fade">
                                      <p:cBhvr>
                                        <p:cTn id="86" dur="1000"/>
                                        <p:tgtEl>
                                          <p:spTgt spid="310275">
                                            <p:txEl>
                                              <p:pRg st="16" end="16"/>
                                            </p:txEl>
                                          </p:spTgt>
                                        </p:tgtEl>
                                      </p:cBhvr>
                                    </p:animEffect>
                                    <p:anim calcmode="lin" valueType="num">
                                      <p:cBhvr>
                                        <p:cTn id="87" dur="1000" fill="hold"/>
                                        <p:tgtEl>
                                          <p:spTgt spid="310275">
                                            <p:txEl>
                                              <p:pRg st="16" end="16"/>
                                            </p:txEl>
                                          </p:spTgt>
                                        </p:tgtEl>
                                        <p:attrNameLst>
                                          <p:attrName>ppt_x</p:attrName>
                                        </p:attrNameLst>
                                      </p:cBhvr>
                                      <p:tavLst>
                                        <p:tav tm="0">
                                          <p:val>
                                            <p:strVal val="#ppt_x"/>
                                          </p:val>
                                        </p:tav>
                                        <p:tav tm="100000">
                                          <p:val>
                                            <p:strVal val="#ppt_x"/>
                                          </p:val>
                                        </p:tav>
                                      </p:tavLst>
                                    </p:anim>
                                    <p:anim calcmode="lin" valueType="num">
                                      <p:cBhvr>
                                        <p:cTn id="88" dur="1000" fill="hold"/>
                                        <p:tgtEl>
                                          <p:spTgt spid="310275">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zh-CN" altLang="en-US">
                <a:ea typeface="宋体" charset="-122"/>
              </a:rPr>
              <a:t>单选按钮实例：监听器使用策略</a:t>
            </a:r>
          </a:p>
        </p:txBody>
      </p:sp>
      <p:sp>
        <p:nvSpPr>
          <p:cNvPr id="311299" name="Rectangle 3"/>
          <p:cNvSpPr>
            <a:spLocks noGrp="1" noChangeArrowheads="1"/>
          </p:cNvSpPr>
          <p:nvPr>
            <p:ph type="body" idx="1"/>
          </p:nvPr>
        </p:nvSpPr>
        <p:spPr>
          <a:xfrm>
            <a:off x="684213" y="1628775"/>
            <a:ext cx="8064500" cy="2257425"/>
          </a:xfrm>
        </p:spPr>
        <p:txBody>
          <a:bodyPr/>
          <a:lstStyle/>
          <a:p>
            <a:r>
              <a:rPr lang="zh-CN" altLang="en-US" sz="2400">
                <a:ea typeface="宋体" charset="-122"/>
              </a:rPr>
              <a:t>用户点击单选按钮的动作监听器为实现</a:t>
            </a:r>
            <a:r>
              <a:rPr lang="en-US" altLang="zh-CN" sz="2400">
                <a:ea typeface="宋体" charset="-122"/>
              </a:rPr>
              <a:t>ActionListener</a:t>
            </a:r>
            <a:r>
              <a:rPr lang="zh-CN" altLang="en-US" sz="2400">
                <a:ea typeface="宋体" charset="-122"/>
              </a:rPr>
              <a:t>接口（</a:t>
            </a:r>
            <a:r>
              <a:rPr lang="en-US" altLang="zh-CN" sz="2400">
                <a:ea typeface="宋体" charset="-122"/>
              </a:rPr>
              <a:t>actionPerformed</a:t>
            </a:r>
            <a:r>
              <a:rPr lang="zh-CN" altLang="en-US" sz="2400">
                <a:ea typeface="宋体" charset="-122"/>
              </a:rPr>
              <a:t>方法）的类对象。</a:t>
            </a:r>
            <a:endParaRPr lang="zh-CN" altLang="en-US" sz="2000">
              <a:ea typeface="宋体" charset="-122"/>
            </a:endParaRPr>
          </a:p>
          <a:p>
            <a:r>
              <a:rPr lang="zh-CN" altLang="en-US" sz="2400">
                <a:solidFill>
                  <a:srgbClr val="008000"/>
                </a:solidFill>
                <a:ea typeface="宋体" charset="-122"/>
              </a:rPr>
              <a:t>方法一</a:t>
            </a:r>
            <a:r>
              <a:rPr lang="zh-CN" altLang="en-US" sz="2400">
                <a:ea typeface="宋体" charset="-122"/>
              </a:rPr>
              <a:t>：如果各个单选按钮中的按钮的行为相似，可以让它们</a:t>
            </a:r>
            <a:r>
              <a:rPr lang="zh-CN" altLang="en-US" sz="2400">
                <a:solidFill>
                  <a:srgbClr val="660066"/>
                </a:solidFill>
                <a:ea typeface="宋体" charset="-122"/>
              </a:rPr>
              <a:t>共享一个监听器</a:t>
            </a:r>
            <a:r>
              <a:rPr lang="zh-CN" altLang="en-US" sz="2400">
                <a:ea typeface="宋体" charset="-122"/>
              </a:rPr>
              <a:t>。（需要在动作监听器中判断哪一个按钮被选中，然后才能作出响应）</a:t>
            </a:r>
          </a:p>
        </p:txBody>
      </p:sp>
      <p:sp>
        <p:nvSpPr>
          <p:cNvPr id="311300" name="Rectangle 4"/>
          <p:cNvSpPr>
            <a:spLocks noChangeArrowheads="1"/>
          </p:cNvSpPr>
          <p:nvPr/>
        </p:nvSpPr>
        <p:spPr bwMode="auto">
          <a:xfrm>
            <a:off x="611188" y="3933825"/>
            <a:ext cx="3887787" cy="2447925"/>
          </a:xfrm>
          <a:prstGeom prst="rect">
            <a:avLst/>
          </a:prstGeom>
          <a:noFill/>
          <a:ln w="9525">
            <a:noFill/>
            <a:miter lim="800000"/>
            <a:headEnd/>
            <a:tailEnd/>
          </a:ln>
          <a:effectLst/>
        </p:spPr>
        <p:txBody>
          <a:bodyPr/>
          <a:lstStyle/>
          <a:p>
            <a:pPr marL="342900" indent="-342900">
              <a:lnSpc>
                <a:spcPct val="80000"/>
              </a:lnSpc>
              <a:buClr>
                <a:schemeClr val="hlink"/>
              </a:buClr>
              <a:buFont typeface="Wingdings" pitchFamily="2" charset="2"/>
              <a:buChar char="v"/>
            </a:pPr>
            <a:r>
              <a:rPr lang="zh-CN" altLang="en-US" sz="2400" b="0">
                <a:solidFill>
                  <a:srgbClr val="008000"/>
                </a:solidFill>
                <a:latin typeface="Verdana" pitchFamily="34" charset="0"/>
                <a:ea typeface="宋体" charset="-122"/>
              </a:rPr>
              <a:t>方法二：</a:t>
            </a:r>
            <a:r>
              <a:rPr lang="zh-CN" altLang="en-US" sz="2400" b="0">
                <a:latin typeface="Verdana" pitchFamily="34" charset="0"/>
                <a:ea typeface="宋体" charset="-122"/>
              </a:rPr>
              <a:t>单选按钮的每个按钮对象设置其</a:t>
            </a:r>
            <a:r>
              <a:rPr lang="zh-CN" altLang="en-US" sz="2400" b="0">
                <a:solidFill>
                  <a:srgbClr val="CC3300"/>
                </a:solidFill>
                <a:latin typeface="Verdana" pitchFamily="34" charset="0"/>
                <a:ea typeface="宋体" charset="-122"/>
              </a:rPr>
              <a:t>独有的</a:t>
            </a:r>
            <a:r>
              <a:rPr lang="zh-CN" altLang="en-US" sz="2400" b="0">
                <a:latin typeface="Verdana" pitchFamily="34" charset="0"/>
                <a:ea typeface="宋体" charset="-122"/>
              </a:rPr>
              <a:t>监听器。（推荐）</a:t>
            </a:r>
          </a:p>
          <a:p>
            <a:pPr marL="342900" indent="-342900">
              <a:lnSpc>
                <a:spcPct val="80000"/>
              </a:lnSpc>
              <a:buClr>
                <a:schemeClr val="hlink"/>
              </a:buClr>
              <a:buFont typeface="Wingdings" pitchFamily="2" charset="2"/>
              <a:buChar char="v"/>
            </a:pPr>
            <a:endParaRPr lang="zh-CN" altLang="en-US" sz="2400" b="0">
              <a:latin typeface="Verdana" pitchFamily="34" charset="0"/>
              <a:ea typeface="宋体" charset="-122"/>
            </a:endParaRPr>
          </a:p>
          <a:p>
            <a:pPr marL="342900" indent="-342900">
              <a:lnSpc>
                <a:spcPct val="80000"/>
              </a:lnSpc>
              <a:buClr>
                <a:schemeClr val="hlink"/>
              </a:buClr>
              <a:buFont typeface="Wingdings" pitchFamily="2" charset="2"/>
              <a:buChar char="v"/>
            </a:pPr>
            <a:endParaRPr lang="zh-CN" altLang="en-US" sz="2400" b="0">
              <a:latin typeface="Verdana"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fade">
                                      <p:cBhvr>
                                        <p:cTn id="7" dur="1000"/>
                                        <p:tgtEl>
                                          <p:spTgt spid="311299">
                                            <p:txEl>
                                              <p:pRg st="0" end="0"/>
                                            </p:txEl>
                                          </p:spTgt>
                                        </p:tgtEl>
                                      </p:cBhvr>
                                    </p:animEffect>
                                    <p:anim calcmode="lin" valueType="num">
                                      <p:cBhvr>
                                        <p:cTn id="8" dur="1000" fill="hold"/>
                                        <p:tgtEl>
                                          <p:spTgt spid="311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1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1299">
                                            <p:txEl>
                                              <p:pRg st="1" end="1"/>
                                            </p:txEl>
                                          </p:spTgt>
                                        </p:tgtEl>
                                        <p:attrNameLst>
                                          <p:attrName>style.visibility</p:attrName>
                                        </p:attrNameLst>
                                      </p:cBhvr>
                                      <p:to>
                                        <p:strVal val="visible"/>
                                      </p:to>
                                    </p:set>
                                    <p:animEffect transition="in" filter="fade">
                                      <p:cBhvr>
                                        <p:cTn id="14" dur="1000"/>
                                        <p:tgtEl>
                                          <p:spTgt spid="311299">
                                            <p:txEl>
                                              <p:pRg st="1" end="1"/>
                                            </p:txEl>
                                          </p:spTgt>
                                        </p:tgtEl>
                                      </p:cBhvr>
                                    </p:animEffect>
                                    <p:anim calcmode="lin" valueType="num">
                                      <p:cBhvr>
                                        <p:cTn id="15" dur="10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11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11300">
                                            <p:txEl>
                                              <p:pRg st="0" end="0"/>
                                            </p:txEl>
                                          </p:spTgt>
                                        </p:tgtEl>
                                        <p:attrNameLst>
                                          <p:attrName>style.visibility</p:attrName>
                                        </p:attrNameLst>
                                      </p:cBhvr>
                                      <p:to>
                                        <p:strVal val="visible"/>
                                      </p:to>
                                    </p:set>
                                    <p:animEffect transition="in" filter="fade">
                                      <p:cBhvr>
                                        <p:cTn id="21" dur="1000"/>
                                        <p:tgtEl>
                                          <p:spTgt spid="311300">
                                            <p:txEl>
                                              <p:pRg st="0" end="0"/>
                                            </p:txEl>
                                          </p:spTgt>
                                        </p:tgtEl>
                                      </p:cBhvr>
                                    </p:animEffect>
                                    <p:anim calcmode="lin" valueType="num">
                                      <p:cBhvr>
                                        <p:cTn id="22" dur="1000" fill="hold"/>
                                        <p:tgtEl>
                                          <p:spTgt spid="31130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1130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P spid="31130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标题 1"/>
          <p:cNvSpPr>
            <a:spLocks noGrp="1"/>
          </p:cNvSpPr>
          <p:nvPr>
            <p:ph type="title" idx="4294967295"/>
          </p:nvPr>
        </p:nvSpPr>
        <p:spPr/>
        <p:txBody>
          <a:bodyPr/>
          <a:lstStyle/>
          <a:p>
            <a:r>
              <a:rPr lang="zh-CN" altLang="en-US">
                <a:ea typeface="宋体" charset="-122"/>
              </a:rPr>
              <a:t>模型</a:t>
            </a:r>
            <a:r>
              <a:rPr lang="en-US" altLang="zh-CN">
                <a:ea typeface="宋体" charset="-122"/>
              </a:rPr>
              <a:t>-</a:t>
            </a:r>
            <a:r>
              <a:rPr lang="zh-CN" altLang="en-US">
                <a:ea typeface="宋体" charset="-122"/>
              </a:rPr>
              <a:t>视图</a:t>
            </a:r>
            <a:r>
              <a:rPr lang="en-US" altLang="zh-CN">
                <a:ea typeface="宋体" charset="-122"/>
              </a:rPr>
              <a:t>-</a:t>
            </a:r>
            <a:r>
              <a:rPr lang="zh-CN" altLang="en-US">
                <a:ea typeface="宋体" charset="-122"/>
              </a:rPr>
              <a:t>控制器设计模式</a:t>
            </a:r>
          </a:p>
        </p:txBody>
      </p:sp>
      <p:sp>
        <p:nvSpPr>
          <p:cNvPr id="233475" name="内容占位符 2"/>
          <p:cNvSpPr>
            <a:spLocks noGrp="1"/>
          </p:cNvSpPr>
          <p:nvPr>
            <p:ph idx="4294967295"/>
          </p:nvPr>
        </p:nvSpPr>
        <p:spPr>
          <a:xfrm>
            <a:off x="457200" y="1228725"/>
            <a:ext cx="8686800" cy="5248275"/>
          </a:xfrm>
        </p:spPr>
        <p:txBody>
          <a:bodyPr/>
          <a:lstStyle/>
          <a:p>
            <a:r>
              <a:rPr lang="zh-CN" altLang="en-US">
                <a:ea typeface="宋体" charset="-122"/>
              </a:rPr>
              <a:t>模型只存储内容，必须实现改变内容和查找内容的方法。如，一个文本模型中的方法有：在当前文本中添加或者删除字符以及把当前文本作为一个字符串返回等；</a:t>
            </a:r>
          </a:p>
          <a:p>
            <a:r>
              <a:rPr lang="zh-CN" altLang="en-US">
                <a:ea typeface="宋体" charset="-122"/>
              </a:rPr>
              <a:t>模型完全不可见，视图显示存储在模型中的数据；</a:t>
            </a:r>
          </a:p>
          <a:p>
            <a:r>
              <a:rPr lang="zh-CN" altLang="en-US">
                <a:ea typeface="宋体" charset="-122"/>
              </a:rPr>
              <a:t>控制器负责处理用户输入事件，如点击鼠标和敲击键盘。然后决定是否把这些事件转化为对模型或视图的改变；</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zh-CN" altLang="en-US">
                <a:ea typeface="宋体" charset="-122"/>
              </a:rPr>
              <a:t>单选按钮实例：监听器使用</a:t>
            </a:r>
          </a:p>
        </p:txBody>
      </p:sp>
      <p:sp>
        <p:nvSpPr>
          <p:cNvPr id="312323" name="Rectangle 3"/>
          <p:cNvSpPr>
            <a:spLocks noChangeArrowheads="1"/>
          </p:cNvSpPr>
          <p:nvPr/>
        </p:nvSpPr>
        <p:spPr bwMode="auto">
          <a:xfrm>
            <a:off x="250825" y="1700213"/>
            <a:ext cx="8459788" cy="4248150"/>
          </a:xfrm>
          <a:prstGeom prst="rect">
            <a:avLst/>
          </a:prstGeom>
          <a:noFill/>
          <a:ln w="9525">
            <a:noFill/>
            <a:miter lim="800000"/>
            <a:headEnd/>
            <a:tailEnd/>
          </a:ln>
          <a:effectLst/>
        </p:spPr>
        <p:txBody>
          <a:bodyPr/>
          <a:lstStyle/>
          <a:p>
            <a:pPr marL="342900" indent="-342900">
              <a:lnSpc>
                <a:spcPct val="80000"/>
              </a:lnSpc>
              <a:buClr>
                <a:schemeClr val="hlink"/>
              </a:buClr>
              <a:buFont typeface="Wingdings" pitchFamily="2" charset="2"/>
              <a:buChar char="v"/>
            </a:pPr>
            <a:endParaRPr lang="zh-CN" altLang="en-US" sz="2400" b="0">
              <a:latin typeface="Verdana" pitchFamily="34" charset="0"/>
              <a:ea typeface="宋体" charset="-122"/>
            </a:endParaRPr>
          </a:p>
          <a:p>
            <a:pPr marL="342900" indent="-342900">
              <a:lnSpc>
                <a:spcPct val="80000"/>
              </a:lnSpc>
              <a:buClr>
                <a:schemeClr val="hlink"/>
              </a:buClr>
              <a:buFont typeface="Wingdings" pitchFamily="2" charset="2"/>
              <a:buChar char="v"/>
            </a:pPr>
            <a:r>
              <a:rPr lang="zh-CN" altLang="en-US" sz="2000" b="0">
                <a:solidFill>
                  <a:srgbClr val="003300"/>
                </a:solidFill>
                <a:latin typeface="Verdana" pitchFamily="34" charset="0"/>
                <a:ea typeface="宋体" charset="-122"/>
              </a:rPr>
              <a:t>实例：</a:t>
            </a:r>
            <a:r>
              <a:rPr lang="zh-CN" altLang="en-US" sz="2000" b="0">
                <a:latin typeface="Verdana" pitchFamily="34" charset="0"/>
                <a:ea typeface="宋体" charset="-122"/>
              </a:rPr>
              <a:t>当选中不同的按钮时，使用不同的字体显示字符串。</a:t>
            </a:r>
          </a:p>
          <a:p>
            <a:pPr marL="342900" indent="-342900">
              <a:lnSpc>
                <a:spcPct val="80000"/>
              </a:lnSpc>
              <a:buClr>
                <a:schemeClr val="hlink"/>
              </a:buClr>
              <a:buFont typeface="Wingdings" pitchFamily="2" charset="2"/>
              <a:buChar char="v"/>
            </a:pPr>
            <a:endParaRPr lang="zh-CN" altLang="en-US" sz="2000" b="0">
              <a:latin typeface="Verdana" pitchFamily="34" charset="0"/>
              <a:ea typeface="宋体" charset="-122"/>
            </a:endParaRPr>
          </a:p>
        </p:txBody>
      </p:sp>
      <p:pic>
        <p:nvPicPr>
          <p:cNvPr id="312324" name="Picture 4"/>
          <p:cNvPicPr>
            <a:picLocks noChangeAspect="1" noChangeArrowheads="1"/>
          </p:cNvPicPr>
          <p:nvPr/>
        </p:nvPicPr>
        <p:blipFill>
          <a:blip r:embed="rId2" cstate="print"/>
          <a:srcRect/>
          <a:stretch>
            <a:fillRect/>
          </a:stretch>
        </p:blipFill>
        <p:spPr bwMode="auto">
          <a:xfrm>
            <a:off x="2411413" y="3141663"/>
            <a:ext cx="3924300" cy="1962150"/>
          </a:xfrm>
          <a:prstGeom prst="rect">
            <a:avLst/>
          </a:prstGeom>
          <a:noFill/>
          <a:ln w="9525">
            <a:noFill/>
            <a:miter lim="800000"/>
            <a:headEnd/>
            <a:tailEnd/>
          </a:ln>
          <a:effectLst/>
        </p:spPr>
      </p:pic>
      <p:sp>
        <p:nvSpPr>
          <p:cNvPr id="312325" name="Text Box 5"/>
          <p:cNvSpPr txBox="1">
            <a:spLocks noChangeArrowheads="1"/>
          </p:cNvSpPr>
          <p:nvPr/>
        </p:nvSpPr>
        <p:spPr bwMode="auto">
          <a:xfrm>
            <a:off x="611188" y="6237288"/>
            <a:ext cx="3527425" cy="366712"/>
          </a:xfrm>
          <a:prstGeom prst="rect">
            <a:avLst/>
          </a:prstGeom>
          <a:noFill/>
          <a:ln w="9525">
            <a:noFill/>
            <a:miter lim="800000"/>
            <a:headEnd/>
            <a:tailEnd/>
          </a:ln>
          <a:effectLst/>
        </p:spPr>
        <p:txBody>
          <a:bodyPr>
            <a:spAutoFit/>
          </a:bodyPr>
          <a:lstStyle/>
          <a:p>
            <a:pPr eaLnBrk="1" hangingPunct="1">
              <a:spcBef>
                <a:spcPct val="30000"/>
              </a:spcBef>
              <a:buClrTx/>
              <a:buFontTx/>
              <a:buNone/>
            </a:pPr>
            <a:r>
              <a:rPr lang="zh-CN" altLang="en-US" sz="1800">
                <a:solidFill>
                  <a:srgbClr val="777777"/>
                </a:solidFill>
                <a:latin typeface="Arial" charset="0"/>
                <a:ea typeface="宋体" charset="-122"/>
              </a:rPr>
              <a:t>演示</a:t>
            </a:r>
            <a:r>
              <a:rPr lang="en-US" altLang="en-US" sz="1800">
                <a:solidFill>
                  <a:srgbClr val="777777"/>
                </a:solidFill>
                <a:latin typeface="Arial" charset="0"/>
                <a:ea typeface="宋体" charset="-122"/>
              </a:rPr>
              <a:t>RadioButtonTest</a:t>
            </a:r>
            <a:r>
              <a:rPr lang="en-US" altLang="zh-CN" sz="1800">
                <a:solidFill>
                  <a:srgbClr val="777777"/>
                </a:solidFill>
                <a:latin typeface="Arial" charset="0"/>
                <a:ea typeface="宋体" charset="-122"/>
              </a:rPr>
              <a:t>.java</a:t>
            </a:r>
            <a:endParaRPr lang="zh-CN" altLang="en-US" sz="1800">
              <a:solidFill>
                <a:srgbClr val="777777"/>
              </a:solidFill>
              <a:latin typeface="Arial" charset="0"/>
              <a:ea typeface="宋体"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p:cNvSpPr>
            <a:spLocks noGrp="1" noChangeArrowheads="1"/>
          </p:cNvSpPr>
          <p:nvPr>
            <p:ph type="body" idx="1"/>
          </p:nvPr>
        </p:nvSpPr>
        <p:spPr>
          <a:xfrm>
            <a:off x="455613" y="1744663"/>
            <a:ext cx="8229600" cy="3983037"/>
          </a:xfrm>
        </p:spPr>
        <p:txBody>
          <a:bodyPr/>
          <a:lstStyle/>
          <a:p>
            <a:pPr>
              <a:buFont typeface="Wingdings" pitchFamily="2" charset="2"/>
              <a:buNone/>
            </a:pPr>
            <a:r>
              <a:rPr lang="zh-CN" altLang="en-US" sz="3200">
                <a:solidFill>
                  <a:srgbClr val="993300"/>
                </a:solidFill>
                <a:ea typeface="宋体" charset="-122"/>
              </a:rPr>
              <a:t>   请自学</a:t>
            </a:r>
          </a:p>
          <a:p>
            <a:r>
              <a:rPr lang="zh-CN" altLang="en-US" sz="3200">
                <a:ea typeface="宋体" charset="-122"/>
              </a:rPr>
              <a:t>边界（</a:t>
            </a:r>
            <a:r>
              <a:rPr lang="en-US" altLang="zh-CN" sz="3200">
                <a:ea typeface="宋体" charset="-122"/>
              </a:rPr>
              <a:t>Border</a:t>
            </a:r>
            <a:r>
              <a:rPr lang="zh-CN" altLang="en-US" sz="3200">
                <a:ea typeface="宋体" charset="-122"/>
              </a:rPr>
              <a:t>）</a:t>
            </a:r>
          </a:p>
          <a:p>
            <a:r>
              <a:rPr lang="zh-CN" altLang="en-US" sz="3200">
                <a:ea typeface="宋体" charset="-122"/>
              </a:rPr>
              <a:t>组合框（</a:t>
            </a:r>
            <a:r>
              <a:rPr lang="en-US" altLang="zh-CN" sz="3200">
                <a:ea typeface="宋体" charset="-122"/>
              </a:rPr>
              <a:t>JComboBox</a:t>
            </a:r>
            <a:r>
              <a:rPr lang="zh-CN" altLang="en-US" sz="3200">
                <a:ea typeface="宋体" charset="-122"/>
              </a:rPr>
              <a:t>）</a:t>
            </a:r>
          </a:p>
          <a:p>
            <a:r>
              <a:rPr lang="zh-CN" altLang="en-US" sz="3200">
                <a:ea typeface="宋体" charset="-122"/>
              </a:rPr>
              <a:t>滑块（</a:t>
            </a:r>
            <a:r>
              <a:rPr lang="en-US" altLang="zh-CN" sz="3200">
                <a:ea typeface="宋体" charset="-122"/>
              </a:rPr>
              <a:t>JSlider</a:t>
            </a:r>
            <a:r>
              <a:rPr lang="zh-CN" altLang="en-US" sz="3200">
                <a:ea typeface="宋体" charset="-122"/>
              </a:rPr>
              <a:t>）</a:t>
            </a:r>
          </a:p>
          <a:p>
            <a:r>
              <a:rPr lang="zh-CN" altLang="en-US" sz="3200">
                <a:ea typeface="宋体" charset="-122"/>
              </a:rPr>
              <a:t>微调控制器（</a:t>
            </a:r>
            <a:r>
              <a:rPr lang="en-US" altLang="zh-CN" sz="3200">
                <a:ea typeface="宋体" charset="-122"/>
              </a:rPr>
              <a:t>JSpinner</a:t>
            </a:r>
            <a:r>
              <a:rPr lang="zh-CN" altLang="en-US" sz="3200">
                <a:ea typeface="宋体" charset="-122"/>
              </a:rPr>
              <a:t>）</a:t>
            </a:r>
          </a:p>
          <a:p>
            <a:pPr>
              <a:buFont typeface="Wingdings" pitchFamily="2" charset="2"/>
              <a:buNone/>
            </a:pPr>
            <a:endParaRPr lang="zh-CN" altLang="en-US">
              <a:solidFill>
                <a:srgbClr val="008000"/>
              </a:solidFill>
              <a:ea typeface="宋体" charset="-122"/>
            </a:endParaRPr>
          </a:p>
        </p:txBody>
      </p:sp>
      <p:sp>
        <p:nvSpPr>
          <p:cNvPr id="313347" name="Rectangle 3"/>
          <p:cNvSpPr>
            <a:spLocks noGrp="1" noChangeArrowheads="1"/>
          </p:cNvSpPr>
          <p:nvPr>
            <p:ph type="title"/>
          </p:nvPr>
        </p:nvSpPr>
        <p:spPr/>
        <p:txBody>
          <a:bodyPr/>
          <a:lstStyle/>
          <a:p>
            <a:endParaRPr lang="en-US" altLang="zh-CN" dirty="0">
              <a:ea typeface="宋体"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zh-CN" altLang="en-US">
                <a:ea typeface="宋体" charset="-122"/>
              </a:rPr>
              <a:t>菜单</a:t>
            </a:r>
          </a:p>
        </p:txBody>
      </p:sp>
      <p:sp>
        <p:nvSpPr>
          <p:cNvPr id="315395" name="Rectangle 3"/>
          <p:cNvSpPr>
            <a:spLocks noGrp="1" noChangeArrowheads="1"/>
          </p:cNvSpPr>
          <p:nvPr>
            <p:ph type="body" idx="1"/>
          </p:nvPr>
        </p:nvSpPr>
        <p:spPr/>
        <p:txBody>
          <a:bodyPr/>
          <a:lstStyle/>
          <a:p>
            <a:pPr>
              <a:lnSpc>
                <a:spcPct val="90000"/>
              </a:lnSpc>
            </a:pPr>
            <a:r>
              <a:rPr lang="zh-CN" altLang="en-US" sz="2400" dirty="0">
                <a:ea typeface="宋体" charset="-122"/>
              </a:rPr>
              <a:t>菜单的创建可以遵循以下步骤：</a:t>
            </a:r>
          </a:p>
          <a:p>
            <a:pPr>
              <a:lnSpc>
                <a:spcPct val="90000"/>
              </a:lnSpc>
            </a:pPr>
            <a:r>
              <a:rPr lang="en-US" altLang="zh-CN" sz="2400" dirty="0">
                <a:ea typeface="宋体" charset="-122"/>
              </a:rPr>
              <a:t>1. </a:t>
            </a:r>
            <a:r>
              <a:rPr lang="zh-CN" altLang="en-US" sz="2400" dirty="0">
                <a:ea typeface="宋体" charset="-122"/>
              </a:rPr>
              <a:t>创建一个菜单栏</a:t>
            </a:r>
          </a:p>
          <a:p>
            <a:pPr lvl="1">
              <a:lnSpc>
                <a:spcPct val="90000"/>
              </a:lnSpc>
            </a:pPr>
            <a:r>
              <a:rPr lang="en-US" altLang="zh-CN" sz="2400" dirty="0" err="1">
                <a:ea typeface="宋体" charset="-122"/>
              </a:rPr>
              <a:t>JMenuBar</a:t>
            </a:r>
            <a:r>
              <a:rPr lang="en-US" altLang="zh-CN" sz="2400" dirty="0">
                <a:ea typeface="宋体" charset="-122"/>
              </a:rPr>
              <a:t> </a:t>
            </a:r>
            <a:r>
              <a:rPr lang="en-US" altLang="zh-CN" sz="2400" dirty="0" err="1">
                <a:solidFill>
                  <a:srgbClr val="990000"/>
                </a:solidFill>
                <a:ea typeface="宋体" charset="-122"/>
              </a:rPr>
              <a:t>menuBar</a:t>
            </a:r>
            <a:r>
              <a:rPr lang="en-US" altLang="zh-CN" sz="2400" dirty="0">
                <a:ea typeface="宋体" charset="-122"/>
              </a:rPr>
              <a:t> = </a:t>
            </a:r>
          </a:p>
          <a:p>
            <a:pPr lvl="1">
              <a:lnSpc>
                <a:spcPct val="90000"/>
              </a:lnSpc>
              <a:buFont typeface="Wingdings" pitchFamily="2" charset="2"/>
              <a:buNone/>
            </a:pPr>
            <a:r>
              <a:rPr lang="en-US" altLang="zh-CN" sz="2400" dirty="0">
                <a:ea typeface="宋体" charset="-122"/>
              </a:rPr>
              <a:t>new </a:t>
            </a:r>
            <a:r>
              <a:rPr lang="en-US" altLang="zh-CN" sz="2400" dirty="0" err="1">
                <a:ea typeface="宋体" charset="-122"/>
              </a:rPr>
              <a:t>JMenuBar</a:t>
            </a:r>
            <a:r>
              <a:rPr lang="en-US" altLang="zh-CN" sz="2400" dirty="0">
                <a:ea typeface="宋体" charset="-122"/>
              </a:rPr>
              <a:t>();</a:t>
            </a:r>
          </a:p>
          <a:p>
            <a:pPr lvl="1">
              <a:lnSpc>
                <a:spcPct val="90000"/>
              </a:lnSpc>
            </a:pPr>
            <a:endParaRPr lang="en-US" altLang="zh-CN" sz="2400" dirty="0">
              <a:ea typeface="宋体" charset="-122"/>
            </a:endParaRPr>
          </a:p>
          <a:p>
            <a:pPr>
              <a:lnSpc>
                <a:spcPct val="90000"/>
              </a:lnSpc>
            </a:pPr>
            <a:r>
              <a:rPr lang="en-US" altLang="zh-CN" sz="2400" dirty="0">
                <a:ea typeface="宋体" charset="-122"/>
              </a:rPr>
              <a:t>2. </a:t>
            </a:r>
            <a:r>
              <a:rPr lang="zh-CN" altLang="en-US" sz="2400" dirty="0">
                <a:ea typeface="宋体" charset="-122"/>
              </a:rPr>
              <a:t>将菜单栏放置在</a:t>
            </a:r>
            <a:r>
              <a:rPr lang="en-US" altLang="zh-CN" sz="2400" dirty="0">
                <a:ea typeface="宋体" charset="-122"/>
              </a:rPr>
              <a:t>frame</a:t>
            </a:r>
            <a:r>
              <a:rPr lang="zh-CN" altLang="en-US" sz="2400" dirty="0">
                <a:ea typeface="宋体" charset="-122"/>
              </a:rPr>
              <a:t>的顶部。</a:t>
            </a:r>
          </a:p>
          <a:p>
            <a:pPr lvl="1">
              <a:lnSpc>
                <a:spcPct val="90000"/>
              </a:lnSpc>
            </a:pPr>
            <a:r>
              <a:rPr lang="en-US" altLang="zh-CN" sz="2400" dirty="0" err="1">
                <a:ea typeface="宋体" charset="-122"/>
              </a:rPr>
              <a:t>frame.setJMenuBar</a:t>
            </a:r>
            <a:r>
              <a:rPr lang="en-US" altLang="zh-CN" sz="2400" dirty="0">
                <a:ea typeface="宋体" charset="-122"/>
              </a:rPr>
              <a:t>(</a:t>
            </a:r>
            <a:r>
              <a:rPr lang="en-US" altLang="zh-CN" sz="2400" dirty="0" err="1">
                <a:solidFill>
                  <a:srgbClr val="990000"/>
                </a:solidFill>
                <a:ea typeface="宋体" charset="-122"/>
              </a:rPr>
              <a:t>menuBar</a:t>
            </a:r>
            <a:r>
              <a:rPr lang="en-US" altLang="zh-CN" sz="2400" dirty="0">
                <a:ea typeface="宋体" charset="-122"/>
              </a:rPr>
              <a:t>);</a:t>
            </a:r>
          </a:p>
          <a:p>
            <a:pPr lvl="1">
              <a:lnSpc>
                <a:spcPct val="90000"/>
              </a:lnSpc>
            </a:pPr>
            <a:endParaRPr lang="en-US" altLang="zh-CN" sz="2400" dirty="0">
              <a:ea typeface="宋体" charset="-122"/>
            </a:endParaRPr>
          </a:p>
          <a:p>
            <a:pPr>
              <a:lnSpc>
                <a:spcPct val="90000"/>
              </a:lnSpc>
            </a:pPr>
            <a:r>
              <a:rPr lang="en-US" altLang="zh-CN" sz="2400" dirty="0">
                <a:ea typeface="宋体" charset="-122"/>
              </a:rPr>
              <a:t>3. </a:t>
            </a:r>
            <a:r>
              <a:rPr lang="zh-CN" altLang="en-US" sz="2400" dirty="0">
                <a:ea typeface="宋体" charset="-122"/>
              </a:rPr>
              <a:t>为每个菜单建立一个菜单对象</a:t>
            </a:r>
          </a:p>
          <a:p>
            <a:pPr lvl="1">
              <a:lnSpc>
                <a:spcPct val="90000"/>
              </a:lnSpc>
            </a:pPr>
            <a:r>
              <a:rPr lang="en-US" altLang="zh-CN" sz="2400" dirty="0" err="1">
                <a:ea typeface="宋体" charset="-122"/>
              </a:rPr>
              <a:t>JMenu</a:t>
            </a:r>
            <a:r>
              <a:rPr lang="en-US" altLang="zh-CN" sz="2400" dirty="0">
                <a:ea typeface="宋体" charset="-122"/>
              </a:rPr>
              <a:t> </a:t>
            </a:r>
            <a:r>
              <a:rPr lang="en-US" altLang="zh-CN" sz="2400" dirty="0" err="1">
                <a:solidFill>
                  <a:srgbClr val="996633"/>
                </a:solidFill>
                <a:ea typeface="宋体" charset="-122"/>
              </a:rPr>
              <a:t>editMenu</a:t>
            </a:r>
            <a:r>
              <a:rPr lang="en-US" altLang="zh-CN" sz="2400" dirty="0">
                <a:ea typeface="宋体" charset="-122"/>
              </a:rPr>
              <a:t> = new </a:t>
            </a:r>
            <a:r>
              <a:rPr lang="en-US" altLang="zh-CN" sz="2400" dirty="0" err="1">
                <a:ea typeface="宋体" charset="-122"/>
              </a:rPr>
              <a:t>JMenu</a:t>
            </a:r>
            <a:r>
              <a:rPr lang="en-US" altLang="zh-CN" sz="2400" dirty="0">
                <a:ea typeface="宋体" charset="-122"/>
              </a:rPr>
              <a:t>(“Edit”);</a:t>
            </a:r>
          </a:p>
          <a:p>
            <a:pPr lvl="1">
              <a:lnSpc>
                <a:spcPct val="90000"/>
              </a:lnSpc>
            </a:pPr>
            <a:endParaRPr lang="en-US" altLang="zh-CN" sz="2400" dirty="0">
              <a:ea typeface="宋体" charset="-122"/>
            </a:endParaRPr>
          </a:p>
          <a:p>
            <a:pPr>
              <a:lnSpc>
                <a:spcPct val="90000"/>
              </a:lnSpc>
            </a:pPr>
            <a:r>
              <a:rPr lang="en-US" altLang="zh-CN" sz="2400" dirty="0">
                <a:ea typeface="宋体" charset="-122"/>
              </a:rPr>
              <a:t>4. </a:t>
            </a:r>
            <a:r>
              <a:rPr lang="zh-CN" altLang="en-US" sz="2400" dirty="0">
                <a:ea typeface="宋体" charset="-122"/>
              </a:rPr>
              <a:t>将顶层菜单添加到菜单栏中</a:t>
            </a:r>
          </a:p>
          <a:p>
            <a:pPr lvl="1">
              <a:lnSpc>
                <a:spcPct val="90000"/>
              </a:lnSpc>
            </a:pPr>
            <a:r>
              <a:rPr lang="en-US" altLang="zh-CN" sz="2400" dirty="0" err="1">
                <a:ea typeface="宋体" charset="-122"/>
              </a:rPr>
              <a:t>menuBar.add</a:t>
            </a:r>
            <a:r>
              <a:rPr lang="en-US" altLang="zh-CN" sz="2400" dirty="0">
                <a:ea typeface="宋体" charset="-122"/>
              </a:rPr>
              <a:t>(</a:t>
            </a:r>
            <a:r>
              <a:rPr lang="en-US" altLang="zh-CN" sz="2400" dirty="0" err="1">
                <a:solidFill>
                  <a:srgbClr val="996633"/>
                </a:solidFill>
                <a:ea typeface="宋体" charset="-122"/>
              </a:rPr>
              <a:t>editMenu</a:t>
            </a:r>
            <a:r>
              <a:rPr lang="en-US" altLang="zh-CN" sz="2400" dirty="0">
                <a:ea typeface="宋体" charset="-122"/>
              </a:rPr>
              <a:t>);</a:t>
            </a:r>
            <a:endParaRPr lang="zh-CN" altLang="en-US" sz="2400" dirty="0">
              <a:ea typeface="宋体" charset="-122"/>
            </a:endParaRPr>
          </a:p>
        </p:txBody>
      </p:sp>
      <p:pic>
        <p:nvPicPr>
          <p:cNvPr id="315396" name="Picture 4"/>
          <p:cNvPicPr>
            <a:picLocks noChangeAspect="1" noChangeArrowheads="1"/>
          </p:cNvPicPr>
          <p:nvPr/>
        </p:nvPicPr>
        <p:blipFill>
          <a:blip r:embed="rId2" cstate="print"/>
          <a:srcRect/>
          <a:stretch>
            <a:fillRect/>
          </a:stretch>
        </p:blipFill>
        <p:spPr bwMode="auto">
          <a:xfrm>
            <a:off x="5148263" y="0"/>
            <a:ext cx="3671887" cy="2501900"/>
          </a:xfrm>
          <a:prstGeom prst="rect">
            <a:avLst/>
          </a:prstGeom>
          <a:noFill/>
          <a:ln w="9525">
            <a:noFill/>
            <a:miter lim="800000"/>
            <a:headEnd/>
            <a:tailEnd/>
          </a:ln>
          <a:effectLst/>
        </p:spPr>
      </p:pic>
      <p:grpSp>
        <p:nvGrpSpPr>
          <p:cNvPr id="315397" name="Group 5"/>
          <p:cNvGrpSpPr>
            <a:grpSpLocks/>
          </p:cNvGrpSpPr>
          <p:nvPr/>
        </p:nvGrpSpPr>
        <p:grpSpPr bwMode="auto">
          <a:xfrm>
            <a:off x="3419475" y="0"/>
            <a:ext cx="3313113" cy="549275"/>
            <a:chOff x="2154" y="0"/>
            <a:chExt cx="2087" cy="346"/>
          </a:xfrm>
        </p:grpSpPr>
        <p:sp>
          <p:nvSpPr>
            <p:cNvPr id="315398" name="Rectangle 6"/>
            <p:cNvSpPr>
              <a:spLocks noChangeArrowheads="1"/>
            </p:cNvSpPr>
            <p:nvPr/>
          </p:nvSpPr>
          <p:spPr bwMode="auto">
            <a:xfrm>
              <a:off x="3198" y="164"/>
              <a:ext cx="1043" cy="182"/>
            </a:xfrm>
            <a:prstGeom prst="rect">
              <a:avLst/>
            </a:prstGeom>
            <a:noFill/>
            <a:ln w="22225">
              <a:solidFill>
                <a:srgbClr val="FF0000"/>
              </a:solidFill>
              <a:miter lim="800000"/>
              <a:headEnd/>
              <a:tailEnd/>
            </a:ln>
            <a:effectLst/>
          </p:spPr>
          <p:txBody>
            <a:bodyPr wrap="none" anchor="ctr"/>
            <a:lstStyle/>
            <a:p>
              <a:endParaRPr lang="zh-CN" altLang="en-US"/>
            </a:p>
          </p:txBody>
        </p:sp>
        <p:sp>
          <p:nvSpPr>
            <p:cNvPr id="315399" name="Text Box 7"/>
            <p:cNvSpPr txBox="1">
              <a:spLocks noChangeArrowheads="1"/>
            </p:cNvSpPr>
            <p:nvPr/>
          </p:nvSpPr>
          <p:spPr bwMode="auto">
            <a:xfrm>
              <a:off x="2154" y="0"/>
              <a:ext cx="635" cy="256"/>
            </a:xfrm>
            <a:prstGeom prst="rect">
              <a:avLst/>
            </a:prstGeom>
            <a:noFill/>
            <a:ln w="9525">
              <a:solidFill>
                <a:srgbClr val="000000"/>
              </a:solidFill>
              <a:miter lim="800000"/>
              <a:headEnd/>
              <a:tailEnd/>
            </a:ln>
            <a:effectLst/>
          </p:spPr>
          <p:txBody>
            <a:bodyPr>
              <a:spAutoFit/>
            </a:bodyPr>
            <a:lstStyle/>
            <a:p>
              <a:pPr eaLnBrk="1" hangingPunct="1">
                <a:spcBef>
                  <a:spcPct val="50000"/>
                </a:spcBef>
                <a:buClrTx/>
                <a:buFontTx/>
                <a:buNone/>
              </a:pPr>
              <a:r>
                <a:rPr lang="zh-CN" altLang="en-US" sz="2000">
                  <a:latin typeface="Arial" charset="0"/>
                  <a:ea typeface="宋体" charset="-122"/>
                </a:rPr>
                <a:t>菜单栏</a:t>
              </a:r>
            </a:p>
          </p:txBody>
        </p:sp>
        <p:cxnSp>
          <p:nvCxnSpPr>
            <p:cNvPr id="315400" name="AutoShape 8"/>
            <p:cNvCxnSpPr>
              <a:cxnSpLocks noChangeShapeType="1"/>
              <a:stCxn id="315399" idx="3"/>
              <a:endCxn id="315398" idx="1"/>
            </p:cNvCxnSpPr>
            <p:nvPr/>
          </p:nvCxnSpPr>
          <p:spPr bwMode="auto">
            <a:xfrm>
              <a:off x="2789" y="128"/>
              <a:ext cx="402" cy="127"/>
            </a:xfrm>
            <a:prstGeom prst="bentConnector3">
              <a:avLst>
                <a:gd name="adj1" fmla="val 50745"/>
              </a:avLst>
            </a:prstGeom>
            <a:noFill/>
            <a:ln w="22225">
              <a:solidFill>
                <a:schemeClr val="tx1"/>
              </a:solidFill>
              <a:miter lim="800000"/>
              <a:headEnd/>
              <a:tailEnd type="triangle" w="med" len="med"/>
            </a:ln>
            <a:effectLst/>
          </p:spPr>
        </p:cxnSp>
      </p:grpSp>
      <p:grpSp>
        <p:nvGrpSpPr>
          <p:cNvPr id="315401" name="Group 9"/>
          <p:cNvGrpSpPr>
            <a:grpSpLocks/>
          </p:cNvGrpSpPr>
          <p:nvPr/>
        </p:nvGrpSpPr>
        <p:grpSpPr bwMode="auto">
          <a:xfrm>
            <a:off x="3851275" y="188913"/>
            <a:ext cx="1728788" cy="1414462"/>
            <a:chOff x="2426" y="119"/>
            <a:chExt cx="1089" cy="891"/>
          </a:xfrm>
        </p:grpSpPr>
        <p:sp>
          <p:nvSpPr>
            <p:cNvPr id="315402" name="Oval 10"/>
            <p:cNvSpPr>
              <a:spLocks noChangeArrowheads="1"/>
            </p:cNvSpPr>
            <p:nvPr/>
          </p:nvSpPr>
          <p:spPr bwMode="auto">
            <a:xfrm>
              <a:off x="3288" y="119"/>
              <a:ext cx="227" cy="318"/>
            </a:xfrm>
            <a:prstGeom prst="ellipse">
              <a:avLst/>
            </a:prstGeom>
            <a:noFill/>
            <a:ln w="22225">
              <a:solidFill>
                <a:srgbClr val="0000FF"/>
              </a:solidFill>
              <a:round/>
              <a:headEnd/>
              <a:tailEnd/>
            </a:ln>
            <a:effectLst/>
          </p:spPr>
          <p:txBody>
            <a:bodyPr wrap="none" anchor="ctr"/>
            <a:lstStyle/>
            <a:p>
              <a:endParaRPr lang="zh-CN" altLang="en-US"/>
            </a:p>
          </p:txBody>
        </p:sp>
        <p:sp>
          <p:nvSpPr>
            <p:cNvPr id="315403" name="Text Box 11"/>
            <p:cNvSpPr txBox="1">
              <a:spLocks noChangeArrowheads="1"/>
            </p:cNvSpPr>
            <p:nvPr/>
          </p:nvSpPr>
          <p:spPr bwMode="auto">
            <a:xfrm>
              <a:off x="2426" y="754"/>
              <a:ext cx="454" cy="256"/>
            </a:xfrm>
            <a:prstGeom prst="rect">
              <a:avLst/>
            </a:prstGeom>
            <a:noFill/>
            <a:ln w="9525">
              <a:solidFill>
                <a:srgbClr val="CC3300"/>
              </a:solidFill>
              <a:miter lim="800000"/>
              <a:headEnd/>
              <a:tailEnd/>
            </a:ln>
            <a:effectLst/>
          </p:spPr>
          <p:txBody>
            <a:bodyPr>
              <a:spAutoFit/>
            </a:bodyPr>
            <a:lstStyle/>
            <a:p>
              <a:pPr eaLnBrk="1" hangingPunct="1">
                <a:spcBef>
                  <a:spcPct val="50000"/>
                </a:spcBef>
                <a:buClrTx/>
                <a:buFontTx/>
                <a:buNone/>
              </a:pPr>
              <a:r>
                <a:rPr lang="zh-CN" altLang="en-US" sz="2000">
                  <a:solidFill>
                    <a:srgbClr val="990000"/>
                  </a:solidFill>
                  <a:latin typeface="Arial" charset="0"/>
                  <a:ea typeface="宋体" charset="-122"/>
                </a:rPr>
                <a:t>菜单</a:t>
              </a:r>
            </a:p>
          </p:txBody>
        </p:sp>
        <p:cxnSp>
          <p:nvCxnSpPr>
            <p:cNvPr id="315404" name="AutoShape 12"/>
            <p:cNvCxnSpPr>
              <a:cxnSpLocks noChangeShapeType="1"/>
              <a:stCxn id="315403" idx="3"/>
              <a:endCxn id="315402" idx="3"/>
            </p:cNvCxnSpPr>
            <p:nvPr/>
          </p:nvCxnSpPr>
          <p:spPr bwMode="auto">
            <a:xfrm flipV="1">
              <a:off x="2880" y="397"/>
              <a:ext cx="441" cy="485"/>
            </a:xfrm>
            <a:prstGeom prst="curvedConnector2">
              <a:avLst/>
            </a:prstGeom>
            <a:noFill/>
            <a:ln w="22225">
              <a:solidFill>
                <a:srgbClr val="CC3300"/>
              </a:solidFill>
              <a:round/>
              <a:headEnd/>
              <a:tailEnd type="triangle" w="med" len="med"/>
            </a:ln>
            <a:effectLst/>
          </p:spPr>
        </p:cxnSp>
      </p:grpSp>
      <p:grpSp>
        <p:nvGrpSpPr>
          <p:cNvPr id="315405" name="Group 13"/>
          <p:cNvGrpSpPr>
            <a:grpSpLocks/>
          </p:cNvGrpSpPr>
          <p:nvPr/>
        </p:nvGrpSpPr>
        <p:grpSpPr bwMode="auto">
          <a:xfrm>
            <a:off x="5292725" y="549275"/>
            <a:ext cx="1223963" cy="1930400"/>
            <a:chOff x="3334" y="346"/>
            <a:chExt cx="771" cy="1216"/>
          </a:xfrm>
        </p:grpSpPr>
        <p:sp>
          <p:nvSpPr>
            <p:cNvPr id="315406" name="AutoShape 14"/>
            <p:cNvSpPr>
              <a:spLocks noChangeArrowheads="1"/>
            </p:cNvSpPr>
            <p:nvPr/>
          </p:nvSpPr>
          <p:spPr bwMode="auto">
            <a:xfrm>
              <a:off x="3560" y="346"/>
              <a:ext cx="545" cy="635"/>
            </a:xfrm>
            <a:prstGeom prst="roundRect">
              <a:avLst>
                <a:gd name="adj" fmla="val 16667"/>
              </a:avLst>
            </a:prstGeom>
            <a:noFill/>
            <a:ln w="22225">
              <a:solidFill>
                <a:srgbClr val="008000"/>
              </a:solidFill>
              <a:round/>
              <a:headEnd/>
              <a:tailEnd/>
            </a:ln>
            <a:effectLst/>
          </p:spPr>
          <p:txBody>
            <a:bodyPr wrap="none" anchor="ctr"/>
            <a:lstStyle/>
            <a:p>
              <a:endParaRPr lang="zh-CN" altLang="en-US"/>
            </a:p>
          </p:txBody>
        </p:sp>
        <p:sp>
          <p:nvSpPr>
            <p:cNvPr id="315407" name="Text Box 15"/>
            <p:cNvSpPr txBox="1">
              <a:spLocks noChangeArrowheads="1"/>
            </p:cNvSpPr>
            <p:nvPr/>
          </p:nvSpPr>
          <p:spPr bwMode="auto">
            <a:xfrm>
              <a:off x="3334" y="1298"/>
              <a:ext cx="635" cy="264"/>
            </a:xfrm>
            <a:prstGeom prst="rect">
              <a:avLst/>
            </a:prstGeom>
            <a:noFill/>
            <a:ln w="22225">
              <a:solidFill>
                <a:srgbClr val="990000"/>
              </a:solidFill>
              <a:miter lim="800000"/>
              <a:headEnd/>
              <a:tailEnd/>
            </a:ln>
            <a:effectLst/>
          </p:spPr>
          <p:txBody>
            <a:bodyPr>
              <a:spAutoFit/>
            </a:bodyPr>
            <a:lstStyle/>
            <a:p>
              <a:pPr eaLnBrk="1" hangingPunct="1">
                <a:spcBef>
                  <a:spcPct val="50000"/>
                </a:spcBef>
                <a:buClrTx/>
                <a:buFontTx/>
                <a:buNone/>
              </a:pPr>
              <a:r>
                <a:rPr lang="zh-CN" altLang="en-US" sz="2000">
                  <a:latin typeface="Arial" charset="0"/>
                  <a:ea typeface="宋体" charset="-122"/>
                </a:rPr>
                <a:t>菜单项</a:t>
              </a:r>
            </a:p>
          </p:txBody>
        </p:sp>
        <p:cxnSp>
          <p:nvCxnSpPr>
            <p:cNvPr id="315408" name="AutoShape 16"/>
            <p:cNvCxnSpPr>
              <a:cxnSpLocks noChangeShapeType="1"/>
              <a:stCxn id="315407" idx="0"/>
              <a:endCxn id="315406" idx="2"/>
            </p:cNvCxnSpPr>
            <p:nvPr/>
          </p:nvCxnSpPr>
          <p:spPr bwMode="auto">
            <a:xfrm rot="16200000">
              <a:off x="3591" y="1049"/>
              <a:ext cx="303" cy="181"/>
            </a:xfrm>
            <a:prstGeom prst="curvedConnector3">
              <a:avLst>
                <a:gd name="adj1" fmla="val 50167"/>
              </a:avLst>
            </a:prstGeom>
            <a:noFill/>
            <a:ln w="22225">
              <a:solidFill>
                <a:srgbClr val="990000"/>
              </a:solidFill>
              <a:round/>
              <a:headEnd/>
              <a:tailEnd type="triangle" w="med" len="med"/>
            </a:ln>
            <a:effectLst/>
          </p:spPr>
        </p:cxnSp>
      </p:grpSp>
      <p:grpSp>
        <p:nvGrpSpPr>
          <p:cNvPr id="315409" name="Group 17"/>
          <p:cNvGrpSpPr>
            <a:grpSpLocks/>
          </p:cNvGrpSpPr>
          <p:nvPr/>
        </p:nvGrpSpPr>
        <p:grpSpPr bwMode="auto">
          <a:xfrm>
            <a:off x="6443663" y="620713"/>
            <a:ext cx="2232025" cy="1439862"/>
            <a:chOff x="4059" y="391"/>
            <a:chExt cx="1406" cy="907"/>
          </a:xfrm>
        </p:grpSpPr>
        <p:sp>
          <p:nvSpPr>
            <p:cNvPr id="315410" name="Text Box 18"/>
            <p:cNvSpPr txBox="1">
              <a:spLocks noChangeArrowheads="1"/>
            </p:cNvSpPr>
            <p:nvPr/>
          </p:nvSpPr>
          <p:spPr bwMode="auto">
            <a:xfrm>
              <a:off x="4694" y="391"/>
              <a:ext cx="771" cy="245"/>
            </a:xfrm>
            <a:prstGeom prst="rect">
              <a:avLst/>
            </a:prstGeom>
            <a:noFill/>
            <a:ln w="22225">
              <a:solidFill>
                <a:srgbClr val="990000"/>
              </a:solidFill>
              <a:miter lim="800000"/>
              <a:headEnd/>
              <a:tailEnd/>
            </a:ln>
            <a:effectLst/>
          </p:spPr>
          <p:txBody>
            <a:bodyPr>
              <a:spAutoFit/>
            </a:bodyPr>
            <a:lstStyle/>
            <a:p>
              <a:pPr eaLnBrk="1" hangingPunct="1">
                <a:spcBef>
                  <a:spcPct val="50000"/>
                </a:spcBef>
                <a:buClrTx/>
                <a:buFontTx/>
                <a:buNone/>
              </a:pPr>
              <a:r>
                <a:rPr lang="zh-CN" altLang="en-US" sz="1800">
                  <a:solidFill>
                    <a:schemeClr val="accent2"/>
                  </a:solidFill>
                  <a:latin typeface="Arial" charset="0"/>
                  <a:ea typeface="宋体" charset="-122"/>
                </a:rPr>
                <a:t>子菜单项</a:t>
              </a:r>
            </a:p>
          </p:txBody>
        </p:sp>
        <p:sp>
          <p:nvSpPr>
            <p:cNvPr id="315411" name="Oval 19"/>
            <p:cNvSpPr>
              <a:spLocks noChangeArrowheads="1"/>
            </p:cNvSpPr>
            <p:nvPr/>
          </p:nvSpPr>
          <p:spPr bwMode="auto">
            <a:xfrm>
              <a:off x="4059" y="709"/>
              <a:ext cx="725" cy="589"/>
            </a:xfrm>
            <a:prstGeom prst="ellipse">
              <a:avLst/>
            </a:prstGeom>
            <a:noFill/>
            <a:ln w="22225">
              <a:solidFill>
                <a:srgbClr val="800080"/>
              </a:solidFill>
              <a:round/>
              <a:headEnd/>
              <a:tailEnd/>
            </a:ln>
            <a:effectLst/>
          </p:spPr>
          <p:txBody>
            <a:bodyPr wrap="none" anchor="ctr"/>
            <a:lstStyle/>
            <a:p>
              <a:endParaRPr lang="zh-CN" altLang="en-US"/>
            </a:p>
          </p:txBody>
        </p:sp>
        <p:cxnSp>
          <p:nvCxnSpPr>
            <p:cNvPr id="315412" name="AutoShape 20"/>
            <p:cNvCxnSpPr>
              <a:cxnSpLocks noChangeShapeType="1"/>
              <a:stCxn id="315410" idx="2"/>
              <a:endCxn id="315411" idx="6"/>
            </p:cNvCxnSpPr>
            <p:nvPr/>
          </p:nvCxnSpPr>
          <p:spPr bwMode="auto">
            <a:xfrm rot="5400000">
              <a:off x="4755" y="679"/>
              <a:ext cx="361" cy="289"/>
            </a:xfrm>
            <a:prstGeom prst="curvedConnector2">
              <a:avLst/>
            </a:prstGeom>
            <a:noFill/>
            <a:ln w="22225">
              <a:solidFill>
                <a:srgbClr val="800080"/>
              </a:solidFill>
              <a:round/>
              <a:headEnd/>
              <a:tailEnd type="triangl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strips(upRight)">
                                      <p:cBhvr>
                                        <p:cTn id="7" dur="500"/>
                                        <p:tgtEl>
                                          <p:spTgt spid="315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5397"/>
                                        </p:tgtEl>
                                        <p:attrNameLst>
                                          <p:attrName>style.visibility</p:attrName>
                                        </p:attrNameLst>
                                      </p:cBhvr>
                                      <p:to>
                                        <p:strVal val="visible"/>
                                      </p:to>
                                    </p:set>
                                    <p:animEffect transition="in" filter="wipe(left)">
                                      <p:cBhvr>
                                        <p:cTn id="12" dur="500"/>
                                        <p:tgtEl>
                                          <p:spTgt spid="3153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5401"/>
                                        </p:tgtEl>
                                        <p:attrNameLst>
                                          <p:attrName>style.visibility</p:attrName>
                                        </p:attrNameLst>
                                      </p:cBhvr>
                                      <p:to>
                                        <p:strVal val="visible"/>
                                      </p:to>
                                    </p:set>
                                    <p:animEffect transition="in" filter="wipe(left)">
                                      <p:cBhvr>
                                        <p:cTn id="17" dur="500"/>
                                        <p:tgtEl>
                                          <p:spTgt spid="315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5405"/>
                                        </p:tgtEl>
                                        <p:attrNameLst>
                                          <p:attrName>style.visibility</p:attrName>
                                        </p:attrNameLst>
                                      </p:cBhvr>
                                      <p:to>
                                        <p:strVal val="visible"/>
                                      </p:to>
                                    </p:set>
                                    <p:animEffect transition="in" filter="wipe(down)">
                                      <p:cBhvr>
                                        <p:cTn id="22" dur="500"/>
                                        <p:tgtEl>
                                          <p:spTgt spid="3154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5409"/>
                                        </p:tgtEl>
                                        <p:attrNameLst>
                                          <p:attrName>style.visibility</p:attrName>
                                        </p:attrNameLst>
                                      </p:cBhvr>
                                      <p:to>
                                        <p:strVal val="visible"/>
                                      </p:to>
                                    </p:set>
                                    <p:animEffect transition="in" filter="wipe(up)">
                                      <p:cBhvr>
                                        <p:cTn id="27" dur="500"/>
                                        <p:tgtEl>
                                          <p:spTgt spid="31540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15395">
                                            <p:txEl>
                                              <p:pRg st="0" end="0"/>
                                            </p:txEl>
                                          </p:spTgt>
                                        </p:tgtEl>
                                        <p:attrNameLst>
                                          <p:attrName>style.visibility</p:attrName>
                                        </p:attrNameLst>
                                      </p:cBhvr>
                                      <p:to>
                                        <p:strVal val="visible"/>
                                      </p:to>
                                    </p:set>
                                    <p:animEffect transition="in" filter="fade">
                                      <p:cBhvr>
                                        <p:cTn id="32" dur="1000"/>
                                        <p:tgtEl>
                                          <p:spTgt spid="315395">
                                            <p:txEl>
                                              <p:pRg st="0" end="0"/>
                                            </p:txEl>
                                          </p:spTgt>
                                        </p:tgtEl>
                                      </p:cBhvr>
                                    </p:animEffect>
                                    <p:anim calcmode="lin" valueType="num">
                                      <p:cBhvr>
                                        <p:cTn id="33" dur="1000" fill="hold"/>
                                        <p:tgtEl>
                                          <p:spTgt spid="315395">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3153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15395">
                                            <p:txEl>
                                              <p:pRg st="1" end="1"/>
                                            </p:txEl>
                                          </p:spTgt>
                                        </p:tgtEl>
                                        <p:attrNameLst>
                                          <p:attrName>style.visibility</p:attrName>
                                        </p:attrNameLst>
                                      </p:cBhvr>
                                      <p:to>
                                        <p:strVal val="visible"/>
                                      </p:to>
                                    </p:set>
                                    <p:animEffect transition="in" filter="fade">
                                      <p:cBhvr>
                                        <p:cTn id="39" dur="1000"/>
                                        <p:tgtEl>
                                          <p:spTgt spid="315395">
                                            <p:txEl>
                                              <p:pRg st="1" end="1"/>
                                            </p:txEl>
                                          </p:spTgt>
                                        </p:tgtEl>
                                      </p:cBhvr>
                                    </p:animEffect>
                                    <p:anim calcmode="lin" valueType="num">
                                      <p:cBhvr>
                                        <p:cTn id="40" dur="1000" fill="hold"/>
                                        <p:tgtEl>
                                          <p:spTgt spid="315395">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315395">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15395">
                                            <p:txEl>
                                              <p:pRg st="2" end="2"/>
                                            </p:txEl>
                                          </p:spTgt>
                                        </p:tgtEl>
                                        <p:attrNameLst>
                                          <p:attrName>style.visibility</p:attrName>
                                        </p:attrNameLst>
                                      </p:cBhvr>
                                      <p:to>
                                        <p:strVal val="visible"/>
                                      </p:to>
                                    </p:set>
                                    <p:animEffect transition="in" filter="fade">
                                      <p:cBhvr>
                                        <p:cTn id="44" dur="1000"/>
                                        <p:tgtEl>
                                          <p:spTgt spid="315395">
                                            <p:txEl>
                                              <p:pRg st="2" end="2"/>
                                            </p:txEl>
                                          </p:spTgt>
                                        </p:tgtEl>
                                      </p:cBhvr>
                                    </p:animEffect>
                                    <p:anim calcmode="lin" valueType="num">
                                      <p:cBhvr>
                                        <p:cTn id="45" dur="1000" fill="hold"/>
                                        <p:tgtEl>
                                          <p:spTgt spid="315395">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315395">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15395">
                                            <p:txEl>
                                              <p:pRg st="3" end="3"/>
                                            </p:txEl>
                                          </p:spTgt>
                                        </p:tgtEl>
                                        <p:attrNameLst>
                                          <p:attrName>style.visibility</p:attrName>
                                        </p:attrNameLst>
                                      </p:cBhvr>
                                      <p:to>
                                        <p:strVal val="visible"/>
                                      </p:to>
                                    </p:set>
                                    <p:animEffect transition="in" filter="fade">
                                      <p:cBhvr>
                                        <p:cTn id="49" dur="1000"/>
                                        <p:tgtEl>
                                          <p:spTgt spid="315395">
                                            <p:txEl>
                                              <p:pRg st="3" end="3"/>
                                            </p:txEl>
                                          </p:spTgt>
                                        </p:tgtEl>
                                      </p:cBhvr>
                                    </p:animEffect>
                                    <p:anim calcmode="lin" valueType="num">
                                      <p:cBhvr>
                                        <p:cTn id="50" dur="1000" fill="hold"/>
                                        <p:tgtEl>
                                          <p:spTgt spid="31539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153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15395">
                                            <p:txEl>
                                              <p:pRg st="5" end="5"/>
                                            </p:txEl>
                                          </p:spTgt>
                                        </p:tgtEl>
                                        <p:attrNameLst>
                                          <p:attrName>style.visibility</p:attrName>
                                        </p:attrNameLst>
                                      </p:cBhvr>
                                      <p:to>
                                        <p:strVal val="visible"/>
                                      </p:to>
                                    </p:set>
                                    <p:animEffect transition="in" filter="fade">
                                      <p:cBhvr>
                                        <p:cTn id="56" dur="1000"/>
                                        <p:tgtEl>
                                          <p:spTgt spid="315395">
                                            <p:txEl>
                                              <p:pRg st="5" end="5"/>
                                            </p:txEl>
                                          </p:spTgt>
                                        </p:tgtEl>
                                      </p:cBhvr>
                                    </p:animEffect>
                                    <p:anim calcmode="lin" valueType="num">
                                      <p:cBhvr>
                                        <p:cTn id="57" dur="1000" fill="hold"/>
                                        <p:tgtEl>
                                          <p:spTgt spid="315395">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15395">
                                            <p:txEl>
                                              <p:pRg st="5" end="5"/>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15395">
                                            <p:txEl>
                                              <p:pRg st="6" end="6"/>
                                            </p:txEl>
                                          </p:spTgt>
                                        </p:tgtEl>
                                        <p:attrNameLst>
                                          <p:attrName>style.visibility</p:attrName>
                                        </p:attrNameLst>
                                      </p:cBhvr>
                                      <p:to>
                                        <p:strVal val="visible"/>
                                      </p:to>
                                    </p:set>
                                    <p:animEffect transition="in" filter="fade">
                                      <p:cBhvr>
                                        <p:cTn id="61" dur="1000"/>
                                        <p:tgtEl>
                                          <p:spTgt spid="315395">
                                            <p:txEl>
                                              <p:pRg st="6" end="6"/>
                                            </p:txEl>
                                          </p:spTgt>
                                        </p:tgtEl>
                                      </p:cBhvr>
                                    </p:animEffect>
                                    <p:anim calcmode="lin" valueType="num">
                                      <p:cBhvr>
                                        <p:cTn id="62" dur="1000" fill="hold"/>
                                        <p:tgtEl>
                                          <p:spTgt spid="315395">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31539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5395">
                                            <p:txEl>
                                              <p:pRg st="8" end="8"/>
                                            </p:txEl>
                                          </p:spTgt>
                                        </p:tgtEl>
                                        <p:attrNameLst>
                                          <p:attrName>style.visibility</p:attrName>
                                        </p:attrNameLst>
                                      </p:cBhvr>
                                      <p:to>
                                        <p:strVal val="visible"/>
                                      </p:to>
                                    </p:set>
                                    <p:animEffect transition="in" filter="fade">
                                      <p:cBhvr>
                                        <p:cTn id="68" dur="1000"/>
                                        <p:tgtEl>
                                          <p:spTgt spid="315395">
                                            <p:txEl>
                                              <p:pRg st="8" end="8"/>
                                            </p:txEl>
                                          </p:spTgt>
                                        </p:tgtEl>
                                      </p:cBhvr>
                                    </p:animEffect>
                                    <p:anim calcmode="lin" valueType="num">
                                      <p:cBhvr>
                                        <p:cTn id="69" dur="1000" fill="hold"/>
                                        <p:tgtEl>
                                          <p:spTgt spid="315395">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15395">
                                            <p:txEl>
                                              <p:pRg st="8" end="8"/>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15395">
                                            <p:txEl>
                                              <p:pRg st="9" end="9"/>
                                            </p:txEl>
                                          </p:spTgt>
                                        </p:tgtEl>
                                        <p:attrNameLst>
                                          <p:attrName>style.visibility</p:attrName>
                                        </p:attrNameLst>
                                      </p:cBhvr>
                                      <p:to>
                                        <p:strVal val="visible"/>
                                      </p:to>
                                    </p:set>
                                    <p:animEffect transition="in" filter="fade">
                                      <p:cBhvr>
                                        <p:cTn id="73" dur="1000"/>
                                        <p:tgtEl>
                                          <p:spTgt spid="315395">
                                            <p:txEl>
                                              <p:pRg st="9" end="9"/>
                                            </p:txEl>
                                          </p:spTgt>
                                        </p:tgtEl>
                                      </p:cBhvr>
                                    </p:animEffect>
                                    <p:anim calcmode="lin" valueType="num">
                                      <p:cBhvr>
                                        <p:cTn id="74" dur="1000" fill="hold"/>
                                        <p:tgtEl>
                                          <p:spTgt spid="315395">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31539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15395">
                                            <p:txEl>
                                              <p:pRg st="11" end="11"/>
                                            </p:txEl>
                                          </p:spTgt>
                                        </p:tgtEl>
                                        <p:attrNameLst>
                                          <p:attrName>style.visibility</p:attrName>
                                        </p:attrNameLst>
                                      </p:cBhvr>
                                      <p:to>
                                        <p:strVal val="visible"/>
                                      </p:to>
                                    </p:set>
                                    <p:animEffect transition="in" filter="fade">
                                      <p:cBhvr>
                                        <p:cTn id="80" dur="1000"/>
                                        <p:tgtEl>
                                          <p:spTgt spid="315395">
                                            <p:txEl>
                                              <p:pRg st="11" end="11"/>
                                            </p:txEl>
                                          </p:spTgt>
                                        </p:tgtEl>
                                      </p:cBhvr>
                                    </p:animEffect>
                                    <p:anim calcmode="lin" valueType="num">
                                      <p:cBhvr>
                                        <p:cTn id="81" dur="1000" fill="hold"/>
                                        <p:tgtEl>
                                          <p:spTgt spid="315395">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15395">
                                            <p:txEl>
                                              <p:pRg st="11" end="11"/>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15395">
                                            <p:txEl>
                                              <p:pRg st="12" end="12"/>
                                            </p:txEl>
                                          </p:spTgt>
                                        </p:tgtEl>
                                        <p:attrNameLst>
                                          <p:attrName>style.visibility</p:attrName>
                                        </p:attrNameLst>
                                      </p:cBhvr>
                                      <p:to>
                                        <p:strVal val="visible"/>
                                      </p:to>
                                    </p:set>
                                    <p:animEffect transition="in" filter="fade">
                                      <p:cBhvr>
                                        <p:cTn id="85" dur="1000"/>
                                        <p:tgtEl>
                                          <p:spTgt spid="315395">
                                            <p:txEl>
                                              <p:pRg st="12" end="12"/>
                                            </p:txEl>
                                          </p:spTgt>
                                        </p:tgtEl>
                                      </p:cBhvr>
                                    </p:animEffect>
                                    <p:anim calcmode="lin" valueType="num">
                                      <p:cBhvr>
                                        <p:cTn id="86" dur="1000" fill="hold"/>
                                        <p:tgtEl>
                                          <p:spTgt spid="315395">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31539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zh-CN" altLang="en-US">
                <a:ea typeface="宋体" charset="-122"/>
              </a:rPr>
              <a:t>菜单</a:t>
            </a:r>
            <a:r>
              <a:rPr lang="en-US" altLang="zh-CN">
                <a:ea typeface="宋体" charset="-122"/>
              </a:rPr>
              <a:t>(</a:t>
            </a:r>
            <a:r>
              <a:rPr lang="zh-CN" altLang="en-US">
                <a:ea typeface="宋体" charset="-122"/>
              </a:rPr>
              <a:t>续</a:t>
            </a:r>
            <a:r>
              <a:rPr lang="en-US" altLang="zh-CN">
                <a:ea typeface="宋体" charset="-122"/>
              </a:rPr>
              <a:t>)</a:t>
            </a:r>
          </a:p>
        </p:txBody>
      </p:sp>
      <p:sp>
        <p:nvSpPr>
          <p:cNvPr id="316419" name="Rectangle 3"/>
          <p:cNvSpPr>
            <a:spLocks noGrp="1" noChangeArrowheads="1"/>
          </p:cNvSpPr>
          <p:nvPr>
            <p:ph type="body" idx="1"/>
          </p:nvPr>
        </p:nvSpPr>
        <p:spPr>
          <a:xfrm>
            <a:off x="341313" y="1133475"/>
            <a:ext cx="8135937" cy="5724525"/>
          </a:xfrm>
        </p:spPr>
        <p:txBody>
          <a:bodyPr/>
          <a:lstStyle/>
          <a:p>
            <a:pPr>
              <a:lnSpc>
                <a:spcPct val="80000"/>
              </a:lnSpc>
            </a:pPr>
            <a:r>
              <a:rPr lang="zh-CN" altLang="en-US" sz="2400">
                <a:ea typeface="宋体" charset="-122"/>
              </a:rPr>
              <a:t>菜单的创建可以遵循以下步骤（续）：</a:t>
            </a:r>
          </a:p>
          <a:p>
            <a:pPr>
              <a:lnSpc>
                <a:spcPct val="80000"/>
              </a:lnSpc>
            </a:pPr>
            <a:endParaRPr lang="zh-CN" altLang="en-US" sz="1000">
              <a:ea typeface="宋体" charset="-122"/>
            </a:endParaRPr>
          </a:p>
          <a:p>
            <a:pPr>
              <a:lnSpc>
                <a:spcPct val="80000"/>
              </a:lnSpc>
            </a:pPr>
            <a:r>
              <a:rPr lang="en-US" altLang="zh-CN" sz="2400">
                <a:ea typeface="宋体" charset="-122"/>
              </a:rPr>
              <a:t>5. </a:t>
            </a:r>
            <a:r>
              <a:rPr lang="zh-CN" altLang="en-US" sz="2400">
                <a:ea typeface="宋体" charset="-122"/>
              </a:rPr>
              <a:t>往菜单对象中添加菜单项、分隔符和子菜单</a:t>
            </a:r>
          </a:p>
          <a:p>
            <a:pPr lvl="1">
              <a:lnSpc>
                <a:spcPct val="80000"/>
              </a:lnSpc>
            </a:pPr>
            <a:r>
              <a:rPr lang="en-US" altLang="zh-CN" sz="2000">
                <a:ea typeface="宋体" charset="-122"/>
              </a:rPr>
              <a:t>JMenuItem </a:t>
            </a:r>
            <a:r>
              <a:rPr lang="en-US" altLang="zh-CN" sz="2000">
                <a:solidFill>
                  <a:srgbClr val="990000"/>
                </a:solidFill>
                <a:ea typeface="宋体" charset="-122"/>
              </a:rPr>
              <a:t>pasteItem</a:t>
            </a:r>
            <a:r>
              <a:rPr lang="en-US" altLang="zh-CN" sz="2000">
                <a:ea typeface="宋体" charset="-122"/>
              </a:rPr>
              <a:t> = new JMenuItem("Paste"); </a:t>
            </a:r>
          </a:p>
          <a:p>
            <a:pPr lvl="1">
              <a:lnSpc>
                <a:spcPct val="80000"/>
              </a:lnSpc>
            </a:pPr>
            <a:r>
              <a:rPr lang="en-US" altLang="zh-CN" sz="2000">
                <a:solidFill>
                  <a:srgbClr val="996633"/>
                </a:solidFill>
                <a:ea typeface="宋体" charset="-122"/>
              </a:rPr>
              <a:t>editMenu</a:t>
            </a:r>
            <a:r>
              <a:rPr lang="en-US" altLang="zh-CN" sz="2000">
                <a:ea typeface="宋体" charset="-122"/>
              </a:rPr>
              <a:t>.add(</a:t>
            </a:r>
            <a:r>
              <a:rPr lang="en-US" altLang="zh-CN" sz="2000">
                <a:solidFill>
                  <a:srgbClr val="990000"/>
                </a:solidFill>
                <a:ea typeface="宋体" charset="-122"/>
              </a:rPr>
              <a:t>pasteItem</a:t>
            </a:r>
            <a:r>
              <a:rPr lang="en-US" altLang="zh-CN" sz="2000">
                <a:ea typeface="宋体" charset="-122"/>
              </a:rPr>
              <a:t>)</a:t>
            </a:r>
          </a:p>
          <a:p>
            <a:pPr lvl="1">
              <a:lnSpc>
                <a:spcPct val="80000"/>
              </a:lnSpc>
              <a:buFont typeface="Wingdings" pitchFamily="2" charset="2"/>
              <a:buNone/>
            </a:pPr>
            <a:r>
              <a:rPr lang="zh-CN" altLang="en-US" sz="2000">
                <a:solidFill>
                  <a:srgbClr val="000099"/>
                </a:solidFill>
                <a:ea typeface="宋体" charset="-122"/>
              </a:rPr>
              <a:t>     等价于使用</a:t>
            </a:r>
            <a:r>
              <a:rPr lang="en-US" altLang="zh-CN" sz="2000">
                <a:solidFill>
                  <a:srgbClr val="000099"/>
                </a:solidFill>
                <a:ea typeface="宋体" charset="-122"/>
              </a:rPr>
              <a:t>JMenu.add(String)</a:t>
            </a:r>
            <a:r>
              <a:rPr lang="zh-CN" altLang="en-US" sz="2000">
                <a:solidFill>
                  <a:srgbClr val="000099"/>
                </a:solidFill>
                <a:ea typeface="宋体" charset="-122"/>
              </a:rPr>
              <a:t>方法将菜单项插入到菜单的末尾</a:t>
            </a:r>
          </a:p>
          <a:p>
            <a:pPr lvl="1">
              <a:lnSpc>
                <a:spcPct val="80000"/>
              </a:lnSpc>
              <a:buFont typeface="Wingdings" pitchFamily="2" charset="2"/>
              <a:buNone/>
            </a:pPr>
            <a:r>
              <a:rPr lang="en-US" altLang="zh-CN" sz="2000">
                <a:solidFill>
                  <a:srgbClr val="000099"/>
                </a:solidFill>
                <a:ea typeface="宋体" charset="-122"/>
              </a:rPr>
              <a:t>     JMenuItem pasteItem = editMenu.add("Paste"); </a:t>
            </a:r>
          </a:p>
          <a:p>
            <a:pPr lvl="1">
              <a:lnSpc>
                <a:spcPct val="80000"/>
              </a:lnSpc>
              <a:buFont typeface="Wingdings" pitchFamily="2" charset="2"/>
              <a:buNone/>
            </a:pPr>
            <a:endParaRPr lang="en-US" altLang="zh-CN" sz="1000">
              <a:solidFill>
                <a:srgbClr val="000099"/>
              </a:solidFill>
              <a:ea typeface="宋体" charset="-122"/>
            </a:endParaRPr>
          </a:p>
          <a:p>
            <a:pPr lvl="1">
              <a:lnSpc>
                <a:spcPct val="80000"/>
              </a:lnSpc>
            </a:pPr>
            <a:r>
              <a:rPr lang="en-US" altLang="zh-CN" sz="2000">
                <a:solidFill>
                  <a:srgbClr val="996633"/>
                </a:solidFill>
                <a:ea typeface="宋体" charset="-122"/>
              </a:rPr>
              <a:t>editMenu</a:t>
            </a:r>
            <a:r>
              <a:rPr lang="en-US" altLang="zh-CN" sz="2000">
                <a:ea typeface="宋体" charset="-122"/>
              </a:rPr>
              <a:t>.addSeparator(); </a:t>
            </a:r>
          </a:p>
          <a:p>
            <a:pPr lvl="1">
              <a:lnSpc>
                <a:spcPct val="80000"/>
              </a:lnSpc>
            </a:pPr>
            <a:r>
              <a:rPr lang="en-US" altLang="zh-CN" sz="2000">
                <a:ea typeface="宋体" charset="-122"/>
              </a:rPr>
              <a:t>JMenu </a:t>
            </a:r>
            <a:r>
              <a:rPr lang="en-US" altLang="zh-CN" sz="2000">
                <a:solidFill>
                  <a:schemeClr val="tx2"/>
                </a:solidFill>
                <a:ea typeface="宋体" charset="-122"/>
              </a:rPr>
              <a:t>optionsMenu</a:t>
            </a:r>
            <a:r>
              <a:rPr lang="en-US" altLang="zh-CN" sz="2000">
                <a:ea typeface="宋体" charset="-122"/>
              </a:rPr>
              <a:t> = new JMenu(“Options”). . .;    </a:t>
            </a:r>
            <a:r>
              <a:rPr lang="en-US" altLang="zh-CN" sz="2000">
                <a:solidFill>
                  <a:srgbClr val="777777"/>
                </a:solidFill>
                <a:ea typeface="宋体" charset="-122"/>
              </a:rPr>
              <a:t>// </a:t>
            </a:r>
            <a:r>
              <a:rPr lang="zh-CN" altLang="en-US" sz="2000">
                <a:solidFill>
                  <a:srgbClr val="777777"/>
                </a:solidFill>
                <a:ea typeface="宋体" charset="-122"/>
              </a:rPr>
              <a:t>一个子菜单</a:t>
            </a:r>
            <a:r>
              <a:rPr lang="zh-CN" altLang="en-US" sz="2000">
                <a:ea typeface="宋体" charset="-122"/>
              </a:rPr>
              <a:t> </a:t>
            </a:r>
          </a:p>
          <a:p>
            <a:pPr lvl="1">
              <a:lnSpc>
                <a:spcPct val="80000"/>
              </a:lnSpc>
            </a:pPr>
            <a:r>
              <a:rPr lang="en-US" altLang="zh-CN" sz="2000">
                <a:solidFill>
                  <a:srgbClr val="996633"/>
                </a:solidFill>
                <a:ea typeface="宋体" charset="-122"/>
              </a:rPr>
              <a:t>editMenu</a:t>
            </a:r>
            <a:r>
              <a:rPr lang="en-US" altLang="zh-CN" sz="2000">
                <a:ea typeface="宋体" charset="-122"/>
              </a:rPr>
              <a:t>.add(</a:t>
            </a:r>
            <a:r>
              <a:rPr lang="en-US" altLang="zh-CN" sz="2000">
                <a:solidFill>
                  <a:schemeClr val="tx2"/>
                </a:solidFill>
                <a:ea typeface="宋体" charset="-122"/>
              </a:rPr>
              <a:t>optionsMenu</a:t>
            </a:r>
            <a:r>
              <a:rPr lang="en-US" altLang="zh-CN" sz="2000">
                <a:ea typeface="宋体" charset="-122"/>
              </a:rPr>
              <a:t>); </a:t>
            </a:r>
          </a:p>
          <a:p>
            <a:pPr lvl="1">
              <a:lnSpc>
                <a:spcPct val="80000"/>
              </a:lnSpc>
            </a:pPr>
            <a:endParaRPr lang="en-US" altLang="zh-CN" sz="2000">
              <a:ea typeface="宋体" charset="-122"/>
            </a:endParaRPr>
          </a:p>
          <a:p>
            <a:pPr>
              <a:lnSpc>
                <a:spcPct val="80000"/>
              </a:lnSpc>
            </a:pPr>
            <a:r>
              <a:rPr lang="en-US" altLang="zh-CN" sz="2400">
                <a:ea typeface="宋体" charset="-122"/>
              </a:rPr>
              <a:t>6.</a:t>
            </a:r>
            <a:r>
              <a:rPr lang="zh-CN" altLang="en-US" sz="2000">
                <a:ea typeface="宋体" charset="-122"/>
              </a:rPr>
              <a:t>用户点击菜单项的动作监听器为实现</a:t>
            </a:r>
            <a:r>
              <a:rPr lang="en-US" altLang="zh-CN" sz="2000">
                <a:ea typeface="宋体" charset="-122"/>
              </a:rPr>
              <a:t>ActionListener</a:t>
            </a:r>
            <a:r>
              <a:rPr lang="zh-CN" altLang="en-US" sz="2000">
                <a:ea typeface="宋体" charset="-122"/>
              </a:rPr>
              <a:t>接口（</a:t>
            </a:r>
            <a:r>
              <a:rPr lang="en-US" altLang="zh-CN" sz="2000">
                <a:ea typeface="宋体" charset="-122"/>
              </a:rPr>
              <a:t>actionPerformed</a:t>
            </a:r>
            <a:r>
              <a:rPr lang="zh-CN" altLang="en-US" sz="2000">
                <a:ea typeface="宋体" charset="-122"/>
              </a:rPr>
              <a:t>方法）的类对象或关联一个</a:t>
            </a:r>
            <a:r>
              <a:rPr lang="zh-CN" altLang="en-US" sz="2400">
                <a:ea typeface="宋体" charset="-122"/>
              </a:rPr>
              <a:t>动作事件：</a:t>
            </a:r>
          </a:p>
          <a:p>
            <a:pPr>
              <a:lnSpc>
                <a:spcPct val="80000"/>
              </a:lnSpc>
            </a:pPr>
            <a:endParaRPr lang="zh-CN" altLang="en-US" sz="2400">
              <a:ea typeface="宋体" charset="-122"/>
            </a:endParaRPr>
          </a:p>
          <a:p>
            <a:pPr lvl="1">
              <a:lnSpc>
                <a:spcPct val="80000"/>
              </a:lnSpc>
            </a:pPr>
            <a:r>
              <a:rPr lang="en-US" altLang="zh-CN" sz="2000">
                <a:ea typeface="宋体" charset="-122"/>
              </a:rPr>
              <a:t>ActionListener listener = . . . ; </a:t>
            </a:r>
          </a:p>
          <a:p>
            <a:pPr lvl="1">
              <a:lnSpc>
                <a:spcPct val="80000"/>
              </a:lnSpc>
            </a:pPr>
            <a:r>
              <a:rPr lang="en-US" altLang="zh-CN" sz="2000">
                <a:ea typeface="宋体" charset="-122"/>
              </a:rPr>
              <a:t>pasteItem.addActionListener(listener);</a:t>
            </a:r>
          </a:p>
          <a:p>
            <a:pPr lvl="1">
              <a:lnSpc>
                <a:spcPct val="80000"/>
              </a:lnSpc>
            </a:pPr>
            <a:endParaRPr lang="en-US" altLang="zh-CN" sz="2000">
              <a:ea typeface="宋体" charset="-122"/>
            </a:endParaRPr>
          </a:p>
        </p:txBody>
      </p:sp>
      <p:pic>
        <p:nvPicPr>
          <p:cNvPr id="316420" name="Picture 4"/>
          <p:cNvPicPr>
            <a:picLocks noChangeAspect="1" noChangeArrowheads="1"/>
          </p:cNvPicPr>
          <p:nvPr/>
        </p:nvPicPr>
        <p:blipFill>
          <a:blip r:embed="rId2" cstate="print"/>
          <a:srcRect/>
          <a:stretch>
            <a:fillRect/>
          </a:stretch>
        </p:blipFill>
        <p:spPr bwMode="auto">
          <a:xfrm>
            <a:off x="6686550" y="0"/>
            <a:ext cx="2987675" cy="20351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6419">
                                            <p:txEl>
                                              <p:pRg st="2" end="2"/>
                                            </p:txEl>
                                          </p:spTgt>
                                        </p:tgtEl>
                                        <p:attrNameLst>
                                          <p:attrName>style.visibility</p:attrName>
                                        </p:attrNameLst>
                                      </p:cBhvr>
                                      <p:to>
                                        <p:strVal val="visible"/>
                                      </p:to>
                                    </p:set>
                                    <p:animEffect transition="in" filter="fade">
                                      <p:cBhvr>
                                        <p:cTn id="7" dur="1000"/>
                                        <p:tgtEl>
                                          <p:spTgt spid="316419">
                                            <p:txEl>
                                              <p:pRg st="2" end="2"/>
                                            </p:txEl>
                                          </p:spTgt>
                                        </p:tgtEl>
                                      </p:cBhvr>
                                    </p:animEffect>
                                    <p:anim calcmode="lin" valueType="num">
                                      <p:cBhvr>
                                        <p:cTn id="8" dur="1000" fill="hold"/>
                                        <p:tgtEl>
                                          <p:spTgt spid="31641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1641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6419">
                                            <p:txEl>
                                              <p:pRg st="3" end="3"/>
                                            </p:txEl>
                                          </p:spTgt>
                                        </p:tgtEl>
                                        <p:attrNameLst>
                                          <p:attrName>style.visibility</p:attrName>
                                        </p:attrNameLst>
                                      </p:cBhvr>
                                      <p:to>
                                        <p:strVal val="visible"/>
                                      </p:to>
                                    </p:set>
                                    <p:animEffect transition="in" filter="fade">
                                      <p:cBhvr>
                                        <p:cTn id="12" dur="1000"/>
                                        <p:tgtEl>
                                          <p:spTgt spid="316419">
                                            <p:txEl>
                                              <p:pRg st="3" end="3"/>
                                            </p:txEl>
                                          </p:spTgt>
                                        </p:tgtEl>
                                      </p:cBhvr>
                                    </p:animEffect>
                                    <p:anim calcmode="lin" valueType="num">
                                      <p:cBhvr>
                                        <p:cTn id="13" dur="1000" fill="hold"/>
                                        <p:tgtEl>
                                          <p:spTgt spid="31641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1641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6419">
                                            <p:txEl>
                                              <p:pRg st="4" end="4"/>
                                            </p:txEl>
                                          </p:spTgt>
                                        </p:tgtEl>
                                        <p:attrNameLst>
                                          <p:attrName>style.visibility</p:attrName>
                                        </p:attrNameLst>
                                      </p:cBhvr>
                                      <p:to>
                                        <p:strVal val="visible"/>
                                      </p:to>
                                    </p:set>
                                    <p:animEffect transition="in" filter="fade">
                                      <p:cBhvr>
                                        <p:cTn id="17" dur="1000"/>
                                        <p:tgtEl>
                                          <p:spTgt spid="316419">
                                            <p:txEl>
                                              <p:pRg st="4" end="4"/>
                                            </p:txEl>
                                          </p:spTgt>
                                        </p:tgtEl>
                                      </p:cBhvr>
                                    </p:animEffect>
                                    <p:anim calcmode="lin" valueType="num">
                                      <p:cBhvr>
                                        <p:cTn id="18" dur="1000" fill="hold"/>
                                        <p:tgtEl>
                                          <p:spTgt spid="31641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1641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6419">
                                            <p:txEl>
                                              <p:pRg st="5" end="5"/>
                                            </p:txEl>
                                          </p:spTgt>
                                        </p:tgtEl>
                                        <p:attrNameLst>
                                          <p:attrName>style.visibility</p:attrName>
                                        </p:attrNameLst>
                                      </p:cBhvr>
                                      <p:to>
                                        <p:strVal val="visible"/>
                                      </p:to>
                                    </p:set>
                                    <p:animEffect transition="in" filter="fade">
                                      <p:cBhvr>
                                        <p:cTn id="22" dur="1000"/>
                                        <p:tgtEl>
                                          <p:spTgt spid="316419">
                                            <p:txEl>
                                              <p:pRg st="5" end="5"/>
                                            </p:txEl>
                                          </p:spTgt>
                                        </p:tgtEl>
                                      </p:cBhvr>
                                    </p:animEffect>
                                    <p:anim calcmode="lin" valueType="num">
                                      <p:cBhvr>
                                        <p:cTn id="23" dur="1000" fill="hold"/>
                                        <p:tgtEl>
                                          <p:spTgt spid="31641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16419">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6419">
                                            <p:txEl>
                                              <p:pRg st="6" end="6"/>
                                            </p:txEl>
                                          </p:spTgt>
                                        </p:tgtEl>
                                        <p:attrNameLst>
                                          <p:attrName>style.visibility</p:attrName>
                                        </p:attrNameLst>
                                      </p:cBhvr>
                                      <p:to>
                                        <p:strVal val="visible"/>
                                      </p:to>
                                    </p:set>
                                    <p:animEffect transition="in" filter="fade">
                                      <p:cBhvr>
                                        <p:cTn id="27" dur="1000"/>
                                        <p:tgtEl>
                                          <p:spTgt spid="316419">
                                            <p:txEl>
                                              <p:pRg st="6" end="6"/>
                                            </p:txEl>
                                          </p:spTgt>
                                        </p:tgtEl>
                                      </p:cBhvr>
                                    </p:animEffect>
                                    <p:anim calcmode="lin" valueType="num">
                                      <p:cBhvr>
                                        <p:cTn id="28" dur="1000" fill="hold"/>
                                        <p:tgtEl>
                                          <p:spTgt spid="316419">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16419">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6419">
                                            <p:txEl>
                                              <p:pRg st="8" end="8"/>
                                            </p:txEl>
                                          </p:spTgt>
                                        </p:tgtEl>
                                        <p:attrNameLst>
                                          <p:attrName>style.visibility</p:attrName>
                                        </p:attrNameLst>
                                      </p:cBhvr>
                                      <p:to>
                                        <p:strVal val="visible"/>
                                      </p:to>
                                    </p:set>
                                    <p:animEffect transition="in" filter="fade">
                                      <p:cBhvr>
                                        <p:cTn id="32" dur="1000"/>
                                        <p:tgtEl>
                                          <p:spTgt spid="316419">
                                            <p:txEl>
                                              <p:pRg st="8" end="8"/>
                                            </p:txEl>
                                          </p:spTgt>
                                        </p:tgtEl>
                                      </p:cBhvr>
                                    </p:animEffect>
                                    <p:anim calcmode="lin" valueType="num">
                                      <p:cBhvr>
                                        <p:cTn id="33" dur="1000" fill="hold"/>
                                        <p:tgtEl>
                                          <p:spTgt spid="316419">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16419">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6419">
                                            <p:txEl>
                                              <p:pRg st="9" end="9"/>
                                            </p:txEl>
                                          </p:spTgt>
                                        </p:tgtEl>
                                        <p:attrNameLst>
                                          <p:attrName>style.visibility</p:attrName>
                                        </p:attrNameLst>
                                      </p:cBhvr>
                                      <p:to>
                                        <p:strVal val="visible"/>
                                      </p:to>
                                    </p:set>
                                    <p:animEffect transition="in" filter="fade">
                                      <p:cBhvr>
                                        <p:cTn id="37" dur="1000"/>
                                        <p:tgtEl>
                                          <p:spTgt spid="316419">
                                            <p:txEl>
                                              <p:pRg st="9" end="9"/>
                                            </p:txEl>
                                          </p:spTgt>
                                        </p:tgtEl>
                                      </p:cBhvr>
                                    </p:animEffect>
                                    <p:anim calcmode="lin" valueType="num">
                                      <p:cBhvr>
                                        <p:cTn id="38" dur="1000" fill="hold"/>
                                        <p:tgtEl>
                                          <p:spTgt spid="316419">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316419">
                                            <p:txEl>
                                              <p:pRg st="9" end="9"/>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6419">
                                            <p:txEl>
                                              <p:pRg st="10" end="10"/>
                                            </p:txEl>
                                          </p:spTgt>
                                        </p:tgtEl>
                                        <p:attrNameLst>
                                          <p:attrName>style.visibility</p:attrName>
                                        </p:attrNameLst>
                                      </p:cBhvr>
                                      <p:to>
                                        <p:strVal val="visible"/>
                                      </p:to>
                                    </p:set>
                                    <p:animEffect transition="in" filter="fade">
                                      <p:cBhvr>
                                        <p:cTn id="42" dur="1000"/>
                                        <p:tgtEl>
                                          <p:spTgt spid="316419">
                                            <p:txEl>
                                              <p:pRg st="10" end="10"/>
                                            </p:txEl>
                                          </p:spTgt>
                                        </p:tgtEl>
                                      </p:cBhvr>
                                    </p:animEffect>
                                    <p:anim calcmode="lin" valueType="num">
                                      <p:cBhvr>
                                        <p:cTn id="43" dur="1000" fill="hold"/>
                                        <p:tgtEl>
                                          <p:spTgt spid="316419">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1641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16419">
                                            <p:txEl>
                                              <p:pRg st="12" end="12"/>
                                            </p:txEl>
                                          </p:spTgt>
                                        </p:tgtEl>
                                        <p:attrNameLst>
                                          <p:attrName>style.visibility</p:attrName>
                                        </p:attrNameLst>
                                      </p:cBhvr>
                                      <p:to>
                                        <p:strVal val="visible"/>
                                      </p:to>
                                    </p:set>
                                    <p:animEffect transition="in" filter="fade">
                                      <p:cBhvr>
                                        <p:cTn id="49" dur="1000"/>
                                        <p:tgtEl>
                                          <p:spTgt spid="316419">
                                            <p:txEl>
                                              <p:pRg st="12" end="12"/>
                                            </p:txEl>
                                          </p:spTgt>
                                        </p:tgtEl>
                                      </p:cBhvr>
                                    </p:animEffect>
                                    <p:anim calcmode="lin" valueType="num">
                                      <p:cBhvr>
                                        <p:cTn id="50" dur="1000" fill="hold"/>
                                        <p:tgtEl>
                                          <p:spTgt spid="316419">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16419">
                                            <p:txEl>
                                              <p:pRg st="12" end="12"/>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6419">
                                            <p:txEl>
                                              <p:pRg st="14" end="14"/>
                                            </p:txEl>
                                          </p:spTgt>
                                        </p:tgtEl>
                                        <p:attrNameLst>
                                          <p:attrName>style.visibility</p:attrName>
                                        </p:attrNameLst>
                                      </p:cBhvr>
                                      <p:to>
                                        <p:strVal val="visible"/>
                                      </p:to>
                                    </p:set>
                                    <p:animEffect transition="in" filter="fade">
                                      <p:cBhvr>
                                        <p:cTn id="54" dur="1000"/>
                                        <p:tgtEl>
                                          <p:spTgt spid="316419">
                                            <p:txEl>
                                              <p:pRg st="14" end="14"/>
                                            </p:txEl>
                                          </p:spTgt>
                                        </p:tgtEl>
                                      </p:cBhvr>
                                    </p:animEffect>
                                    <p:anim calcmode="lin" valueType="num">
                                      <p:cBhvr>
                                        <p:cTn id="55" dur="1000" fill="hold"/>
                                        <p:tgtEl>
                                          <p:spTgt spid="316419">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316419">
                                            <p:txEl>
                                              <p:pRg st="14" end="14"/>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16419">
                                            <p:txEl>
                                              <p:pRg st="15" end="15"/>
                                            </p:txEl>
                                          </p:spTgt>
                                        </p:tgtEl>
                                        <p:attrNameLst>
                                          <p:attrName>style.visibility</p:attrName>
                                        </p:attrNameLst>
                                      </p:cBhvr>
                                      <p:to>
                                        <p:strVal val="visible"/>
                                      </p:to>
                                    </p:set>
                                    <p:animEffect transition="in" filter="fade">
                                      <p:cBhvr>
                                        <p:cTn id="59" dur="1000"/>
                                        <p:tgtEl>
                                          <p:spTgt spid="316419">
                                            <p:txEl>
                                              <p:pRg st="15" end="15"/>
                                            </p:txEl>
                                          </p:spTgt>
                                        </p:tgtEl>
                                      </p:cBhvr>
                                    </p:animEffect>
                                    <p:anim calcmode="lin" valueType="num">
                                      <p:cBhvr>
                                        <p:cTn id="60" dur="1000" fill="hold"/>
                                        <p:tgtEl>
                                          <p:spTgt spid="316419">
                                            <p:txEl>
                                              <p:pRg st="15" end="15"/>
                                            </p:txEl>
                                          </p:spTgt>
                                        </p:tgtEl>
                                        <p:attrNameLst>
                                          <p:attrName>ppt_x</p:attrName>
                                        </p:attrNameLst>
                                      </p:cBhvr>
                                      <p:tavLst>
                                        <p:tav tm="0">
                                          <p:val>
                                            <p:strVal val="#ppt_x"/>
                                          </p:val>
                                        </p:tav>
                                        <p:tav tm="100000">
                                          <p:val>
                                            <p:strVal val="#ppt_x"/>
                                          </p:val>
                                        </p:tav>
                                      </p:tavLst>
                                    </p:anim>
                                    <p:anim calcmode="lin" valueType="num">
                                      <p:cBhvr>
                                        <p:cTn id="61" dur="1000" fill="hold"/>
                                        <p:tgtEl>
                                          <p:spTgt spid="316419">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zh-CN" altLang="en-US">
                <a:ea typeface="宋体" charset="-122"/>
              </a:rPr>
              <a:t>菜单中的图标</a:t>
            </a:r>
          </a:p>
        </p:txBody>
      </p:sp>
      <p:sp>
        <p:nvSpPr>
          <p:cNvPr id="317443" name="Rectangle 3"/>
          <p:cNvSpPr>
            <a:spLocks noGrp="1" noChangeArrowheads="1"/>
          </p:cNvSpPr>
          <p:nvPr>
            <p:ph type="body" idx="1"/>
          </p:nvPr>
        </p:nvSpPr>
        <p:spPr>
          <a:xfrm>
            <a:off x="685800" y="1676400"/>
            <a:ext cx="7848600" cy="4921250"/>
          </a:xfrm>
        </p:spPr>
        <p:txBody>
          <a:bodyPr/>
          <a:lstStyle/>
          <a:p>
            <a:pPr>
              <a:lnSpc>
                <a:spcPct val="80000"/>
              </a:lnSpc>
            </a:pPr>
            <a:r>
              <a:rPr lang="en-US" altLang="zh-CN" sz="2400">
                <a:ea typeface="宋体" charset="-122"/>
              </a:rPr>
              <a:t>JMenuItem</a:t>
            </a:r>
            <a:r>
              <a:rPr lang="zh-CN" altLang="en-US" sz="2400">
                <a:ea typeface="宋体" charset="-122"/>
              </a:rPr>
              <a:t>类扩展自</a:t>
            </a:r>
            <a:r>
              <a:rPr lang="en-US" altLang="zh-CN" sz="2400">
                <a:ea typeface="宋体" charset="-122"/>
              </a:rPr>
              <a:t>AbstractButton</a:t>
            </a:r>
            <a:r>
              <a:rPr lang="zh-CN" altLang="en-US" sz="2400">
                <a:ea typeface="宋体" charset="-122"/>
              </a:rPr>
              <a:t>类，故菜单项与按钮很相似。有</a:t>
            </a:r>
            <a:r>
              <a:rPr lang="en-US" altLang="zh-CN" sz="2400">
                <a:ea typeface="宋体" charset="-122"/>
              </a:rPr>
              <a:t>2</a:t>
            </a:r>
            <a:r>
              <a:rPr lang="zh-CN" altLang="en-US" sz="2400">
                <a:ea typeface="宋体" charset="-122"/>
              </a:rPr>
              <a:t>种方法为菜单项指定一个图标：</a:t>
            </a:r>
          </a:p>
          <a:p>
            <a:pPr lvl="1">
              <a:lnSpc>
                <a:spcPct val="80000"/>
              </a:lnSpc>
            </a:pPr>
            <a:r>
              <a:rPr lang="en-US" altLang="zh-CN" sz="2400">
                <a:solidFill>
                  <a:srgbClr val="990000"/>
                </a:solidFill>
                <a:ea typeface="宋体" charset="-122"/>
              </a:rPr>
              <a:t>1.</a:t>
            </a:r>
            <a:r>
              <a:rPr lang="zh-CN" altLang="en-US" sz="2400">
                <a:solidFill>
                  <a:srgbClr val="990000"/>
                </a:solidFill>
                <a:ea typeface="宋体" charset="-122"/>
              </a:rPr>
              <a:t>构造器方法</a:t>
            </a:r>
            <a:endParaRPr lang="en-US" altLang="zh-CN" sz="2400">
              <a:solidFill>
                <a:srgbClr val="990000"/>
              </a:solidFill>
              <a:ea typeface="宋体" charset="-122"/>
            </a:endParaRPr>
          </a:p>
          <a:p>
            <a:pPr lvl="2">
              <a:lnSpc>
                <a:spcPct val="80000"/>
              </a:lnSpc>
            </a:pPr>
            <a:r>
              <a:rPr lang="en-US" altLang="zh-CN" sz="2200">
                <a:ea typeface="宋体" charset="-122"/>
              </a:rPr>
              <a:t>JMenuItem </a:t>
            </a:r>
            <a:r>
              <a:rPr lang="en-US" altLang="zh-CN" sz="2200">
                <a:solidFill>
                  <a:srgbClr val="996633"/>
                </a:solidFill>
                <a:ea typeface="宋体" charset="-122"/>
              </a:rPr>
              <a:t>cutItem</a:t>
            </a:r>
            <a:r>
              <a:rPr lang="en-US" altLang="zh-CN" sz="2200">
                <a:ea typeface="宋体" charset="-122"/>
              </a:rPr>
              <a:t> = new JMenuItem(“Cut”, new ImageIcon(“cut.gif”);    //</a:t>
            </a:r>
            <a:r>
              <a:rPr lang="zh-CN" altLang="en-US" sz="2200">
                <a:ea typeface="宋体" charset="-122"/>
              </a:rPr>
              <a:t>默认图形在名称的左侧</a:t>
            </a:r>
          </a:p>
          <a:p>
            <a:pPr>
              <a:lnSpc>
                <a:spcPct val="80000"/>
              </a:lnSpc>
            </a:pPr>
            <a:endParaRPr lang="en-US" altLang="zh-CN" sz="2200">
              <a:ea typeface="宋体" charset="-122"/>
            </a:endParaRPr>
          </a:p>
          <a:p>
            <a:pPr lvl="1">
              <a:lnSpc>
                <a:spcPct val="80000"/>
              </a:lnSpc>
            </a:pPr>
            <a:r>
              <a:rPr lang="en-US" altLang="zh-CN" sz="2400">
                <a:solidFill>
                  <a:srgbClr val="990000"/>
                </a:solidFill>
                <a:ea typeface="宋体" charset="-122"/>
              </a:rPr>
              <a:t>2. setIcon</a:t>
            </a:r>
            <a:r>
              <a:rPr lang="zh-CN" altLang="en-US" sz="2400">
                <a:solidFill>
                  <a:srgbClr val="990000"/>
                </a:solidFill>
                <a:ea typeface="宋体" charset="-122"/>
              </a:rPr>
              <a:t>方法</a:t>
            </a:r>
          </a:p>
          <a:p>
            <a:pPr lvl="2">
              <a:lnSpc>
                <a:spcPct val="80000"/>
              </a:lnSpc>
            </a:pPr>
            <a:r>
              <a:rPr lang="en-US" altLang="zh-CN">
                <a:solidFill>
                  <a:srgbClr val="996633"/>
                </a:solidFill>
                <a:ea typeface="宋体" charset="-122"/>
              </a:rPr>
              <a:t>cutItem</a:t>
            </a:r>
            <a:r>
              <a:rPr lang="en-US" altLang="zh-CN">
                <a:ea typeface="宋体" charset="-122"/>
              </a:rPr>
              <a:t>.setIcon(new ImageIcon(“cut.gif”);</a:t>
            </a:r>
            <a:endParaRPr lang="zh-CN" altLang="en-US">
              <a:ea typeface="宋体" charset="-122"/>
            </a:endParaRPr>
          </a:p>
        </p:txBody>
      </p:sp>
      <p:pic>
        <p:nvPicPr>
          <p:cNvPr id="317444" name="Picture 4"/>
          <p:cNvPicPr>
            <a:picLocks noChangeAspect="1" noChangeArrowheads="1"/>
          </p:cNvPicPr>
          <p:nvPr/>
        </p:nvPicPr>
        <p:blipFill>
          <a:blip r:embed="rId2" cstate="print"/>
          <a:srcRect/>
          <a:stretch>
            <a:fillRect/>
          </a:stretch>
        </p:blipFill>
        <p:spPr bwMode="auto">
          <a:xfrm>
            <a:off x="6156325" y="0"/>
            <a:ext cx="2701925" cy="16287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fade">
                                      <p:cBhvr>
                                        <p:cTn id="7" dur="1000"/>
                                        <p:tgtEl>
                                          <p:spTgt spid="317443">
                                            <p:txEl>
                                              <p:pRg st="0" end="0"/>
                                            </p:txEl>
                                          </p:spTgt>
                                        </p:tgtEl>
                                      </p:cBhvr>
                                    </p:animEffect>
                                    <p:anim calcmode="lin" valueType="num">
                                      <p:cBhvr>
                                        <p:cTn id="8" dur="1000" fill="hold"/>
                                        <p:tgtEl>
                                          <p:spTgt spid="3174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74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fade">
                                      <p:cBhvr>
                                        <p:cTn id="12" dur="1000"/>
                                        <p:tgtEl>
                                          <p:spTgt spid="317443">
                                            <p:txEl>
                                              <p:pRg st="1" end="1"/>
                                            </p:txEl>
                                          </p:spTgt>
                                        </p:tgtEl>
                                      </p:cBhvr>
                                    </p:animEffect>
                                    <p:anim calcmode="lin" valueType="num">
                                      <p:cBhvr>
                                        <p:cTn id="13" dur="1000" fill="hold"/>
                                        <p:tgtEl>
                                          <p:spTgt spid="3174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174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fade">
                                      <p:cBhvr>
                                        <p:cTn id="17" dur="1000"/>
                                        <p:tgtEl>
                                          <p:spTgt spid="317443">
                                            <p:txEl>
                                              <p:pRg st="2" end="2"/>
                                            </p:txEl>
                                          </p:spTgt>
                                        </p:tgtEl>
                                      </p:cBhvr>
                                    </p:animEffect>
                                    <p:anim calcmode="lin" valueType="num">
                                      <p:cBhvr>
                                        <p:cTn id="18" dur="1000" fill="hold"/>
                                        <p:tgtEl>
                                          <p:spTgt spid="3174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1744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7443">
                                            <p:txEl>
                                              <p:pRg st="4" end="4"/>
                                            </p:txEl>
                                          </p:spTgt>
                                        </p:tgtEl>
                                        <p:attrNameLst>
                                          <p:attrName>style.visibility</p:attrName>
                                        </p:attrNameLst>
                                      </p:cBhvr>
                                      <p:to>
                                        <p:strVal val="visible"/>
                                      </p:to>
                                    </p:set>
                                    <p:animEffect transition="in" filter="fade">
                                      <p:cBhvr>
                                        <p:cTn id="22" dur="1000"/>
                                        <p:tgtEl>
                                          <p:spTgt spid="317443">
                                            <p:txEl>
                                              <p:pRg st="4" end="4"/>
                                            </p:txEl>
                                          </p:spTgt>
                                        </p:tgtEl>
                                      </p:cBhvr>
                                    </p:animEffect>
                                    <p:anim calcmode="lin" valueType="num">
                                      <p:cBhvr>
                                        <p:cTn id="23" dur="1000" fill="hold"/>
                                        <p:tgtEl>
                                          <p:spTgt spid="31744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1744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7443">
                                            <p:txEl>
                                              <p:pRg st="5" end="5"/>
                                            </p:txEl>
                                          </p:spTgt>
                                        </p:tgtEl>
                                        <p:attrNameLst>
                                          <p:attrName>style.visibility</p:attrName>
                                        </p:attrNameLst>
                                      </p:cBhvr>
                                      <p:to>
                                        <p:strVal val="visible"/>
                                      </p:to>
                                    </p:set>
                                    <p:animEffect transition="in" filter="fade">
                                      <p:cBhvr>
                                        <p:cTn id="27" dur="1000"/>
                                        <p:tgtEl>
                                          <p:spTgt spid="317443">
                                            <p:txEl>
                                              <p:pRg st="5" end="5"/>
                                            </p:txEl>
                                          </p:spTgt>
                                        </p:tgtEl>
                                      </p:cBhvr>
                                    </p:animEffect>
                                    <p:anim calcmode="lin" valueType="num">
                                      <p:cBhvr>
                                        <p:cTn id="28" dur="1000" fill="hold"/>
                                        <p:tgtEl>
                                          <p:spTgt spid="31744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174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317444"/>
                                        </p:tgtEl>
                                        <p:attrNameLst>
                                          <p:attrName>style.visibility</p:attrName>
                                        </p:attrNameLst>
                                      </p:cBhvr>
                                      <p:to>
                                        <p:strVal val="visible"/>
                                      </p:to>
                                    </p:set>
                                    <p:animEffect transition="in" filter="fade">
                                      <p:cBhvr>
                                        <p:cTn id="34" dur="1000"/>
                                        <p:tgtEl>
                                          <p:spTgt spid="317444"/>
                                        </p:tgtEl>
                                      </p:cBhvr>
                                    </p:animEffect>
                                    <p:anim calcmode="lin" valueType="num">
                                      <p:cBhvr>
                                        <p:cTn id="35" dur="1000" fill="hold"/>
                                        <p:tgtEl>
                                          <p:spTgt spid="317444"/>
                                        </p:tgtEl>
                                        <p:attrNameLst>
                                          <p:attrName>ppt_x</p:attrName>
                                        </p:attrNameLst>
                                      </p:cBhvr>
                                      <p:tavLst>
                                        <p:tav tm="0">
                                          <p:val>
                                            <p:strVal val="#ppt_x"/>
                                          </p:val>
                                        </p:tav>
                                        <p:tav tm="100000">
                                          <p:val>
                                            <p:strVal val="#ppt_x"/>
                                          </p:val>
                                        </p:tav>
                                      </p:tavLst>
                                    </p:anim>
                                    <p:anim calcmode="lin" valueType="num">
                                      <p:cBhvr>
                                        <p:cTn id="36" dur="1000" fill="hold"/>
                                        <p:tgtEl>
                                          <p:spTgt spid="3174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zh-CN" altLang="en-US" dirty="0">
                <a:ea typeface="宋体" charset="-122"/>
              </a:rPr>
              <a:t>复选框和单选按钮菜单项</a:t>
            </a:r>
          </a:p>
        </p:txBody>
      </p:sp>
      <p:sp>
        <p:nvSpPr>
          <p:cNvPr id="318467" name="Rectangle 3"/>
          <p:cNvSpPr>
            <a:spLocks noGrp="1" noChangeArrowheads="1"/>
          </p:cNvSpPr>
          <p:nvPr>
            <p:ph type="body" idx="1"/>
          </p:nvPr>
        </p:nvSpPr>
        <p:spPr>
          <a:xfrm>
            <a:off x="457200" y="1228725"/>
            <a:ext cx="8229600" cy="4498975"/>
          </a:xfrm>
        </p:spPr>
        <p:txBody>
          <a:bodyPr/>
          <a:lstStyle/>
          <a:p>
            <a:pPr>
              <a:lnSpc>
                <a:spcPct val="90000"/>
              </a:lnSpc>
            </a:pPr>
            <a:r>
              <a:rPr lang="zh-CN" altLang="en-US" sz="2400" dirty="0">
                <a:ea typeface="宋体" charset="-122"/>
              </a:rPr>
              <a:t>复选框和单选按钮菜单项在文本旁边显示了一个复选框或一个单选按钮。</a:t>
            </a:r>
          </a:p>
          <a:p>
            <a:pPr>
              <a:lnSpc>
                <a:spcPct val="90000"/>
              </a:lnSpc>
            </a:pPr>
            <a:r>
              <a:rPr lang="zh-CN" altLang="en-US" sz="2400" dirty="0">
                <a:ea typeface="宋体" charset="-122"/>
              </a:rPr>
              <a:t>创造复选框菜单项：</a:t>
            </a:r>
            <a:endParaRPr lang="en-US" altLang="zh-CN" sz="2400" dirty="0">
              <a:ea typeface="宋体" charset="-122"/>
            </a:endParaRPr>
          </a:p>
          <a:p>
            <a:pPr>
              <a:lnSpc>
                <a:spcPct val="90000"/>
              </a:lnSpc>
              <a:buNone/>
            </a:pPr>
            <a:r>
              <a:rPr lang="en-US" altLang="zh-CN" sz="2400" dirty="0">
                <a:ea typeface="宋体" charset="-122"/>
              </a:rPr>
              <a:t>    </a:t>
            </a:r>
            <a:r>
              <a:rPr lang="en-US" altLang="zh-CN" sz="1800" dirty="0" err="1">
                <a:latin typeface="Times New Roman" pitchFamily="18" charset="0"/>
                <a:ea typeface="宋体" charset="-122"/>
                <a:cs typeface="Times New Roman" pitchFamily="18" charset="0"/>
              </a:rPr>
              <a:t>JCheckBoxMenuItem</a:t>
            </a: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readonlyItem</a:t>
            </a:r>
            <a:r>
              <a:rPr lang="en-US" altLang="zh-CN" sz="1800" dirty="0">
                <a:latin typeface="Times New Roman" pitchFamily="18" charset="0"/>
                <a:ea typeface="宋体" charset="-122"/>
                <a:cs typeface="Times New Roman" pitchFamily="18" charset="0"/>
              </a:rPr>
              <a:t> = new </a:t>
            </a:r>
            <a:r>
              <a:rPr lang="en-US" altLang="zh-CN" sz="1800" dirty="0" err="1">
                <a:latin typeface="Times New Roman" pitchFamily="18" charset="0"/>
                <a:ea typeface="宋体" charset="-122"/>
                <a:cs typeface="Times New Roman" pitchFamily="18" charset="0"/>
              </a:rPr>
              <a:t>JCheckBoxMenuItem</a:t>
            </a:r>
            <a:r>
              <a:rPr lang="en-US" altLang="zh-CN" sz="1800" dirty="0">
                <a:latin typeface="Times New Roman" pitchFamily="18" charset="0"/>
                <a:ea typeface="宋体" charset="-122"/>
                <a:cs typeface="Times New Roman" pitchFamily="18" charset="0"/>
              </a:rPr>
              <a:t>(“Read-only”);</a:t>
            </a:r>
          </a:p>
          <a:p>
            <a:pPr>
              <a:lnSpc>
                <a:spcPct val="90000"/>
              </a:lnSpc>
              <a:buNone/>
            </a:pP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optionsMenu.add</a:t>
            </a:r>
            <a:r>
              <a:rPr lang="en-US" altLang="zh-CN" sz="1800" dirty="0">
                <a:latin typeface="Times New Roman" pitchFamily="18" charset="0"/>
                <a:ea typeface="宋体" charset="-122"/>
                <a:cs typeface="Times New Roman" pitchFamily="18" charset="0"/>
              </a:rPr>
              <a:t>(</a:t>
            </a:r>
            <a:r>
              <a:rPr lang="en-US" altLang="zh-CN" sz="1800" dirty="0" err="1">
                <a:latin typeface="Times New Roman" pitchFamily="18" charset="0"/>
                <a:ea typeface="宋体" charset="-122"/>
                <a:cs typeface="Times New Roman" pitchFamily="18" charset="0"/>
              </a:rPr>
              <a:t>readonlyItem</a:t>
            </a:r>
            <a:r>
              <a:rPr lang="en-US" altLang="zh-CN" sz="1800" dirty="0">
                <a:latin typeface="Times New Roman" pitchFamily="18" charset="0"/>
                <a:ea typeface="宋体" charset="-122"/>
                <a:cs typeface="Times New Roman" pitchFamily="18" charset="0"/>
              </a:rPr>
              <a:t>);</a:t>
            </a:r>
          </a:p>
          <a:p>
            <a:pPr>
              <a:lnSpc>
                <a:spcPct val="90000"/>
              </a:lnSpc>
            </a:pPr>
            <a:r>
              <a:rPr lang="zh-CN" altLang="en-US" sz="2400" dirty="0">
                <a:ea typeface="宋体" charset="-122"/>
              </a:rPr>
              <a:t>加入单选按钮菜单项（同样需要加入按钮组中）</a:t>
            </a:r>
          </a:p>
          <a:p>
            <a:pPr>
              <a:lnSpc>
                <a:spcPct val="90000"/>
              </a:lnSpc>
              <a:buFont typeface="Wingdings" pitchFamily="2" charset="2"/>
              <a:buNone/>
            </a:pP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ButtonGroup</a:t>
            </a:r>
            <a:r>
              <a:rPr lang="en-US" altLang="zh-CN" sz="1800" dirty="0">
                <a:latin typeface="Times New Roman" pitchFamily="18" charset="0"/>
                <a:ea typeface="宋体" charset="-122"/>
                <a:cs typeface="Times New Roman" pitchFamily="18" charset="0"/>
              </a:rPr>
              <a:t> group = new </a:t>
            </a:r>
            <a:r>
              <a:rPr lang="en-US" altLang="zh-CN" sz="1800" dirty="0" err="1">
                <a:latin typeface="Times New Roman" pitchFamily="18" charset="0"/>
                <a:ea typeface="宋体" charset="-122"/>
                <a:cs typeface="Times New Roman" pitchFamily="18" charset="0"/>
              </a:rPr>
              <a:t>ButtonGroup</a:t>
            </a:r>
            <a:r>
              <a:rPr lang="en-US" altLang="zh-CN" sz="1800" dirty="0">
                <a:latin typeface="Times New Roman" pitchFamily="18" charset="0"/>
                <a:ea typeface="宋体" charset="-122"/>
                <a:cs typeface="Times New Roman" pitchFamily="18" charset="0"/>
              </a:rPr>
              <a:t>();</a:t>
            </a:r>
          </a:p>
          <a:p>
            <a:pPr>
              <a:lnSpc>
                <a:spcPct val="90000"/>
              </a:lnSpc>
              <a:buFont typeface="Wingdings" pitchFamily="2" charset="2"/>
              <a:buNone/>
            </a:pPr>
            <a:endParaRPr lang="en-US" altLang="zh-CN" sz="1800" dirty="0">
              <a:latin typeface="Times New Roman" pitchFamily="18" charset="0"/>
              <a:ea typeface="宋体" charset="-122"/>
              <a:cs typeface="Times New Roman" pitchFamily="18" charset="0"/>
            </a:endParaRPr>
          </a:p>
          <a:p>
            <a:pPr>
              <a:lnSpc>
                <a:spcPct val="90000"/>
              </a:lnSpc>
              <a:buNone/>
            </a:pPr>
            <a:r>
              <a:rPr lang="zh-CN" altLang="en-US"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JRadioButtonMenuItem</a:t>
            </a: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insertItem</a:t>
            </a:r>
            <a:r>
              <a:rPr lang="en-US" altLang="zh-CN" sz="1800" dirty="0">
                <a:latin typeface="Times New Roman" pitchFamily="18" charset="0"/>
                <a:ea typeface="宋体" charset="-122"/>
                <a:cs typeface="Times New Roman" pitchFamily="18" charset="0"/>
              </a:rPr>
              <a:t> = new </a:t>
            </a:r>
            <a:r>
              <a:rPr lang="en-US" altLang="zh-CN" sz="1800" dirty="0" err="1">
                <a:latin typeface="Times New Roman" pitchFamily="18" charset="0"/>
                <a:ea typeface="宋体" charset="-122"/>
                <a:cs typeface="Times New Roman" pitchFamily="18" charset="0"/>
              </a:rPr>
              <a:t>JRadioButtonMenuItem</a:t>
            </a:r>
            <a:r>
              <a:rPr lang="en-US" altLang="zh-CN" sz="1800" dirty="0">
                <a:latin typeface="Times New Roman" pitchFamily="18" charset="0"/>
                <a:ea typeface="宋体" charset="-122"/>
                <a:cs typeface="Times New Roman" pitchFamily="18" charset="0"/>
              </a:rPr>
              <a:t>("Insert");</a:t>
            </a:r>
          </a:p>
          <a:p>
            <a:pPr>
              <a:lnSpc>
                <a:spcPct val="90000"/>
              </a:lnSpc>
              <a:buNone/>
            </a:pP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insertItem.setSelected</a:t>
            </a:r>
            <a:r>
              <a:rPr lang="en-US" altLang="zh-CN" sz="1800" dirty="0">
                <a:latin typeface="Times New Roman" pitchFamily="18" charset="0"/>
                <a:ea typeface="宋体" charset="-122"/>
                <a:cs typeface="Times New Roman" pitchFamily="18" charset="0"/>
              </a:rPr>
              <a:t>(true);</a:t>
            </a:r>
          </a:p>
          <a:p>
            <a:pPr>
              <a:lnSpc>
                <a:spcPct val="90000"/>
              </a:lnSpc>
              <a:buNone/>
            </a:pP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JRadioButtonMenuItem</a:t>
            </a: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overtypeItem</a:t>
            </a:r>
            <a:r>
              <a:rPr lang="en-US" altLang="zh-CN" sz="1800" dirty="0">
                <a:latin typeface="Times New Roman" pitchFamily="18" charset="0"/>
                <a:ea typeface="宋体" charset="-122"/>
                <a:cs typeface="Times New Roman" pitchFamily="18" charset="0"/>
              </a:rPr>
              <a:t> = new  </a:t>
            </a:r>
            <a:r>
              <a:rPr lang="en-US" altLang="zh-CN" sz="1800" dirty="0" err="1">
                <a:latin typeface="Times New Roman" pitchFamily="18" charset="0"/>
                <a:ea typeface="宋体" charset="-122"/>
                <a:cs typeface="Times New Roman" pitchFamily="18" charset="0"/>
              </a:rPr>
              <a:t>JRadioButtonMenuItem</a:t>
            </a:r>
            <a:r>
              <a:rPr lang="en-US" altLang="zh-CN" sz="1800" dirty="0">
                <a:latin typeface="Times New Roman" pitchFamily="18" charset="0"/>
                <a:ea typeface="宋体" charset="-122"/>
                <a:cs typeface="Times New Roman" pitchFamily="18" charset="0"/>
              </a:rPr>
              <a:t>("Overtype");</a:t>
            </a:r>
          </a:p>
          <a:p>
            <a:pPr>
              <a:lnSpc>
                <a:spcPct val="90000"/>
              </a:lnSpc>
            </a:pPr>
            <a:endParaRPr lang="zh-CN" altLang="en-US" sz="1800" dirty="0">
              <a:latin typeface="Times New Roman" pitchFamily="18" charset="0"/>
              <a:ea typeface="宋体" charset="-122"/>
              <a:cs typeface="Times New Roman" pitchFamily="18" charset="0"/>
            </a:endParaRPr>
          </a:p>
          <a:p>
            <a:pPr>
              <a:lnSpc>
                <a:spcPct val="90000"/>
              </a:lnSpc>
              <a:buNone/>
            </a:pP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group.add</a:t>
            </a:r>
            <a:r>
              <a:rPr lang="en-US" altLang="zh-CN" sz="1800" dirty="0">
                <a:latin typeface="Times New Roman" pitchFamily="18" charset="0"/>
                <a:ea typeface="宋体" charset="-122"/>
                <a:cs typeface="Times New Roman" pitchFamily="18" charset="0"/>
              </a:rPr>
              <a:t>(</a:t>
            </a:r>
            <a:r>
              <a:rPr lang="en-US" altLang="zh-CN" sz="1800" dirty="0" err="1">
                <a:latin typeface="Times New Roman" pitchFamily="18" charset="0"/>
                <a:ea typeface="宋体" charset="-122"/>
                <a:cs typeface="Times New Roman" pitchFamily="18" charset="0"/>
              </a:rPr>
              <a:t>insertItem</a:t>
            </a:r>
            <a:r>
              <a:rPr lang="en-US" altLang="zh-CN" sz="1800" dirty="0">
                <a:latin typeface="Times New Roman" pitchFamily="18" charset="0"/>
                <a:ea typeface="宋体" charset="-122"/>
                <a:cs typeface="Times New Roman" pitchFamily="18" charset="0"/>
              </a:rPr>
              <a:t>);</a:t>
            </a:r>
          </a:p>
          <a:p>
            <a:pPr>
              <a:lnSpc>
                <a:spcPct val="90000"/>
              </a:lnSpc>
              <a:buNone/>
            </a:pP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group.add</a:t>
            </a:r>
            <a:r>
              <a:rPr lang="en-US" altLang="zh-CN" sz="1800" dirty="0">
                <a:latin typeface="Times New Roman" pitchFamily="18" charset="0"/>
                <a:ea typeface="宋体" charset="-122"/>
                <a:cs typeface="Times New Roman" pitchFamily="18" charset="0"/>
              </a:rPr>
              <a:t>(</a:t>
            </a:r>
            <a:r>
              <a:rPr lang="en-US" altLang="zh-CN" sz="1800" dirty="0" err="1">
                <a:latin typeface="Times New Roman" pitchFamily="18" charset="0"/>
                <a:ea typeface="宋体" charset="-122"/>
                <a:cs typeface="Times New Roman" pitchFamily="18" charset="0"/>
              </a:rPr>
              <a:t>overtypeItem</a:t>
            </a:r>
            <a:r>
              <a:rPr lang="en-US" altLang="zh-CN" sz="1800" dirty="0">
                <a:latin typeface="Times New Roman" pitchFamily="18" charset="0"/>
                <a:ea typeface="宋体" charset="-122"/>
                <a:cs typeface="Times New Roman" pitchFamily="18" charset="0"/>
              </a:rPr>
              <a:t>); </a:t>
            </a:r>
          </a:p>
          <a:p>
            <a:pPr>
              <a:lnSpc>
                <a:spcPct val="90000"/>
              </a:lnSpc>
              <a:buNone/>
            </a:pP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optionMenu.add</a:t>
            </a:r>
            <a:r>
              <a:rPr lang="en-US" altLang="zh-CN" sz="1800" dirty="0">
                <a:latin typeface="Times New Roman" pitchFamily="18" charset="0"/>
                <a:ea typeface="宋体" charset="-122"/>
                <a:cs typeface="Times New Roman" pitchFamily="18" charset="0"/>
              </a:rPr>
              <a:t>(</a:t>
            </a:r>
            <a:r>
              <a:rPr lang="en-US" altLang="zh-CN" sz="1800" dirty="0" err="1">
                <a:latin typeface="Times New Roman" pitchFamily="18" charset="0"/>
                <a:ea typeface="宋体" charset="-122"/>
                <a:cs typeface="Times New Roman" pitchFamily="18" charset="0"/>
              </a:rPr>
              <a:t>insertItem</a:t>
            </a:r>
            <a:r>
              <a:rPr lang="en-US" altLang="zh-CN" sz="1800" dirty="0">
                <a:latin typeface="Times New Roman" pitchFamily="18" charset="0"/>
                <a:ea typeface="宋体" charset="-122"/>
                <a:cs typeface="Times New Roman" pitchFamily="18" charset="0"/>
              </a:rPr>
              <a:t>);</a:t>
            </a:r>
          </a:p>
          <a:p>
            <a:pPr>
              <a:lnSpc>
                <a:spcPct val="90000"/>
              </a:lnSpc>
              <a:buNone/>
            </a:pPr>
            <a:r>
              <a:rPr lang="en-US" altLang="zh-CN" sz="1800" dirty="0">
                <a:latin typeface="Times New Roman" pitchFamily="18" charset="0"/>
                <a:ea typeface="宋体" charset="-122"/>
                <a:cs typeface="Times New Roman" pitchFamily="18" charset="0"/>
              </a:rPr>
              <a:t>       </a:t>
            </a:r>
            <a:r>
              <a:rPr lang="en-US" altLang="zh-CN" sz="1800" dirty="0" err="1">
                <a:latin typeface="Times New Roman" pitchFamily="18" charset="0"/>
                <a:ea typeface="宋体" charset="-122"/>
                <a:cs typeface="Times New Roman" pitchFamily="18" charset="0"/>
              </a:rPr>
              <a:t>optionMenu.add</a:t>
            </a:r>
            <a:r>
              <a:rPr lang="en-US" altLang="zh-CN" sz="1800" dirty="0">
                <a:latin typeface="Times New Roman" pitchFamily="18" charset="0"/>
                <a:ea typeface="宋体" charset="-122"/>
                <a:cs typeface="Times New Roman" pitchFamily="18" charset="0"/>
              </a:rPr>
              <a:t>(</a:t>
            </a:r>
            <a:r>
              <a:rPr lang="en-US" altLang="zh-CN" sz="1800" dirty="0" err="1">
                <a:latin typeface="Times New Roman" pitchFamily="18" charset="0"/>
                <a:ea typeface="宋体" charset="-122"/>
                <a:cs typeface="Times New Roman" pitchFamily="18" charset="0"/>
              </a:rPr>
              <a:t>overtypeItem</a:t>
            </a:r>
            <a:r>
              <a:rPr lang="en-US" altLang="zh-CN" sz="1800" dirty="0">
                <a:latin typeface="Times New Roman" pitchFamily="18" charset="0"/>
                <a:ea typeface="宋体" charset="-122"/>
                <a:cs typeface="Times New Roman" pitchFamily="18" charset="0"/>
              </a:rPr>
              <a:t>);</a:t>
            </a:r>
          </a:p>
          <a:p>
            <a:pPr>
              <a:lnSpc>
                <a:spcPct val="90000"/>
              </a:lnSpc>
            </a:pPr>
            <a:endParaRPr lang="en-US" altLang="zh-CN" sz="1800" dirty="0">
              <a:latin typeface="Times New Roman" pitchFamily="18" charset="0"/>
              <a:ea typeface="宋体" charset="-122"/>
              <a:cs typeface="Times New Roman" pitchFamily="18" charset="0"/>
            </a:endParaRPr>
          </a:p>
          <a:p>
            <a:pPr>
              <a:lnSpc>
                <a:spcPct val="90000"/>
              </a:lnSpc>
            </a:pPr>
            <a:endParaRPr lang="zh-CN" altLang="en-US" sz="1800" dirty="0">
              <a:latin typeface="Times New Roman" pitchFamily="18" charset="0"/>
              <a:ea typeface="宋体" charset="-122"/>
              <a:cs typeface="Times New Roman"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zh-CN" altLang="en-US">
                <a:ea typeface="宋体" charset="-122"/>
              </a:rPr>
              <a:t>弹出菜单</a:t>
            </a:r>
          </a:p>
        </p:txBody>
      </p:sp>
      <p:sp>
        <p:nvSpPr>
          <p:cNvPr id="318467" name="Rectangle 3"/>
          <p:cNvSpPr>
            <a:spLocks noGrp="1" noChangeArrowheads="1"/>
          </p:cNvSpPr>
          <p:nvPr>
            <p:ph type="body" idx="1"/>
          </p:nvPr>
        </p:nvSpPr>
        <p:spPr>
          <a:xfrm>
            <a:off x="457200" y="1228725"/>
            <a:ext cx="8229600" cy="4498975"/>
          </a:xfrm>
        </p:spPr>
        <p:txBody>
          <a:bodyPr/>
          <a:lstStyle/>
          <a:p>
            <a:pPr>
              <a:lnSpc>
                <a:spcPct val="90000"/>
              </a:lnSpc>
            </a:pPr>
            <a:r>
              <a:rPr lang="zh-CN" altLang="en-US" sz="2400">
                <a:solidFill>
                  <a:srgbClr val="990000"/>
                </a:solidFill>
                <a:ea typeface="宋体" charset="-122"/>
              </a:rPr>
              <a:t>弹出菜单</a:t>
            </a:r>
            <a:r>
              <a:rPr lang="en-US" altLang="zh-CN" sz="2400">
                <a:solidFill>
                  <a:srgbClr val="990000"/>
                </a:solidFill>
                <a:ea typeface="宋体" charset="-122"/>
              </a:rPr>
              <a:t>(pop-up menu)</a:t>
            </a:r>
            <a:r>
              <a:rPr lang="zh-CN" altLang="en-US" sz="2400">
                <a:solidFill>
                  <a:srgbClr val="990000"/>
                </a:solidFill>
                <a:ea typeface="宋体" charset="-122"/>
              </a:rPr>
              <a:t>：</a:t>
            </a:r>
            <a:r>
              <a:rPr lang="zh-CN" altLang="en-US" sz="2400">
                <a:ea typeface="宋体" charset="-122"/>
              </a:rPr>
              <a:t>即单击鼠标右键可弹出的快捷菜单。</a:t>
            </a:r>
          </a:p>
          <a:p>
            <a:pPr>
              <a:lnSpc>
                <a:spcPct val="90000"/>
              </a:lnSpc>
            </a:pPr>
            <a:endParaRPr lang="zh-CN" altLang="en-US" sz="2400">
              <a:ea typeface="宋体" charset="-122"/>
            </a:endParaRPr>
          </a:p>
          <a:p>
            <a:pPr>
              <a:lnSpc>
                <a:spcPct val="90000"/>
              </a:lnSpc>
            </a:pPr>
            <a:r>
              <a:rPr lang="zh-CN" altLang="en-US" sz="2000">
                <a:ea typeface="宋体" charset="-122"/>
              </a:rPr>
              <a:t>建立弹出菜单的方法与一般菜单相似：</a:t>
            </a:r>
          </a:p>
          <a:p>
            <a:pPr>
              <a:lnSpc>
                <a:spcPct val="90000"/>
              </a:lnSpc>
              <a:buFont typeface="Wingdings" pitchFamily="2" charset="2"/>
              <a:buNone/>
            </a:pPr>
            <a:r>
              <a:rPr lang="en-US" altLang="zh-CN" sz="2000">
                <a:ea typeface="宋体" charset="-122"/>
              </a:rPr>
              <a:t>     (1) </a:t>
            </a:r>
            <a:r>
              <a:rPr lang="zh-CN" altLang="en-US" sz="2000">
                <a:ea typeface="宋体" charset="-122"/>
              </a:rPr>
              <a:t>创建一个弹出式菜单</a:t>
            </a:r>
          </a:p>
          <a:p>
            <a:pPr>
              <a:lnSpc>
                <a:spcPct val="90000"/>
              </a:lnSpc>
              <a:buFont typeface="Wingdings" pitchFamily="2" charset="2"/>
              <a:buNone/>
            </a:pPr>
            <a:r>
              <a:rPr lang="en-US" altLang="zh-CN" sz="2000">
                <a:ea typeface="宋体" charset="-122"/>
              </a:rPr>
              <a:t>      JPopupMenu </a:t>
            </a:r>
            <a:r>
              <a:rPr lang="en-US" altLang="zh-CN" sz="2000">
                <a:solidFill>
                  <a:srgbClr val="CC6600"/>
                </a:solidFill>
                <a:ea typeface="宋体" charset="-122"/>
              </a:rPr>
              <a:t>popup</a:t>
            </a:r>
            <a:r>
              <a:rPr lang="en-US" altLang="zh-CN" sz="2000">
                <a:ea typeface="宋体" charset="-122"/>
              </a:rPr>
              <a:t> = new JPopupMenu();</a:t>
            </a:r>
          </a:p>
          <a:p>
            <a:pPr>
              <a:lnSpc>
                <a:spcPct val="90000"/>
              </a:lnSpc>
            </a:pPr>
            <a:endParaRPr lang="zh-CN" altLang="en-US" sz="2000">
              <a:ea typeface="宋体" charset="-122"/>
            </a:endParaRPr>
          </a:p>
          <a:p>
            <a:pPr>
              <a:lnSpc>
                <a:spcPct val="90000"/>
              </a:lnSpc>
              <a:buFont typeface="Wingdings" pitchFamily="2" charset="2"/>
              <a:buNone/>
            </a:pPr>
            <a:r>
              <a:rPr lang="zh-CN" altLang="en-US" sz="2000">
                <a:ea typeface="宋体" charset="-122"/>
              </a:rPr>
              <a:t>     </a:t>
            </a:r>
            <a:r>
              <a:rPr lang="en-US" altLang="zh-CN" sz="2000">
                <a:ea typeface="宋体" charset="-122"/>
              </a:rPr>
              <a:t>(2) </a:t>
            </a:r>
            <a:r>
              <a:rPr lang="zh-CN" altLang="en-US" sz="2000">
                <a:ea typeface="宋体" charset="-122"/>
              </a:rPr>
              <a:t>在菜单中添加菜单项：</a:t>
            </a:r>
          </a:p>
          <a:p>
            <a:pPr lvl="1">
              <a:lnSpc>
                <a:spcPct val="90000"/>
              </a:lnSpc>
            </a:pPr>
            <a:r>
              <a:rPr lang="en-US" altLang="zh-CN" sz="2400">
                <a:ea typeface="宋体" charset="-122"/>
              </a:rPr>
              <a:t>JMenuItem item = new JMenuItem("Cut"); </a:t>
            </a:r>
          </a:p>
          <a:p>
            <a:pPr lvl="1">
              <a:lnSpc>
                <a:spcPct val="90000"/>
              </a:lnSpc>
            </a:pPr>
            <a:r>
              <a:rPr lang="en-US" altLang="zh-CN" sz="2400">
                <a:ea typeface="宋体" charset="-122"/>
              </a:rPr>
              <a:t>item.addActionListener(listener); </a:t>
            </a:r>
          </a:p>
          <a:p>
            <a:pPr lvl="1">
              <a:lnSpc>
                <a:spcPct val="90000"/>
              </a:lnSpc>
            </a:pPr>
            <a:r>
              <a:rPr lang="en-US" altLang="zh-CN" sz="2400">
                <a:solidFill>
                  <a:srgbClr val="CC6600"/>
                </a:solidFill>
                <a:ea typeface="宋体" charset="-122"/>
              </a:rPr>
              <a:t>popup</a:t>
            </a:r>
            <a:r>
              <a:rPr lang="en-US" altLang="zh-CN" sz="2400">
                <a:ea typeface="宋体" charset="-122"/>
              </a:rPr>
              <a:t>.add(item); </a:t>
            </a:r>
            <a:endParaRPr lang="zh-CN" altLang="en-US" sz="2000">
              <a:ea typeface="宋体" charset="-122"/>
            </a:endParaRPr>
          </a:p>
        </p:txBody>
      </p:sp>
      <p:pic>
        <p:nvPicPr>
          <p:cNvPr id="318468" name="Picture 4"/>
          <p:cNvPicPr>
            <a:picLocks noChangeAspect="1" noChangeArrowheads="1"/>
          </p:cNvPicPr>
          <p:nvPr/>
        </p:nvPicPr>
        <p:blipFill>
          <a:blip r:embed="rId2" cstate="print"/>
          <a:srcRect/>
          <a:stretch>
            <a:fillRect/>
          </a:stretch>
        </p:blipFill>
        <p:spPr bwMode="auto">
          <a:xfrm>
            <a:off x="5867400" y="4867275"/>
            <a:ext cx="2924175" cy="19907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fade">
                                      <p:cBhvr>
                                        <p:cTn id="7" dur="1000"/>
                                        <p:tgtEl>
                                          <p:spTgt spid="318467">
                                            <p:txEl>
                                              <p:pRg st="0" end="0"/>
                                            </p:txEl>
                                          </p:spTgt>
                                        </p:tgtEl>
                                      </p:cBhvr>
                                    </p:animEffect>
                                    <p:anim calcmode="lin" valueType="num">
                                      <p:cBhvr>
                                        <p:cTn id="8" dur="1000" fill="hold"/>
                                        <p:tgtEl>
                                          <p:spTgt spid="318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84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8467">
                                            <p:txEl>
                                              <p:pRg st="2" end="2"/>
                                            </p:txEl>
                                          </p:spTgt>
                                        </p:tgtEl>
                                        <p:attrNameLst>
                                          <p:attrName>style.visibility</p:attrName>
                                        </p:attrNameLst>
                                      </p:cBhvr>
                                      <p:to>
                                        <p:strVal val="visible"/>
                                      </p:to>
                                    </p:set>
                                    <p:animEffect transition="in" filter="fade">
                                      <p:cBhvr>
                                        <p:cTn id="14" dur="1000"/>
                                        <p:tgtEl>
                                          <p:spTgt spid="318467">
                                            <p:txEl>
                                              <p:pRg st="2" end="2"/>
                                            </p:txEl>
                                          </p:spTgt>
                                        </p:tgtEl>
                                      </p:cBhvr>
                                    </p:animEffect>
                                    <p:anim calcmode="lin" valueType="num">
                                      <p:cBhvr>
                                        <p:cTn id="15" dur="1000" fill="hold"/>
                                        <p:tgtEl>
                                          <p:spTgt spid="31846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184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18467">
                                            <p:txEl>
                                              <p:pRg st="3" end="3"/>
                                            </p:txEl>
                                          </p:spTgt>
                                        </p:tgtEl>
                                        <p:attrNameLst>
                                          <p:attrName>style.visibility</p:attrName>
                                        </p:attrNameLst>
                                      </p:cBhvr>
                                      <p:to>
                                        <p:strVal val="visible"/>
                                      </p:to>
                                    </p:set>
                                    <p:animEffect transition="in" filter="fade">
                                      <p:cBhvr>
                                        <p:cTn id="21" dur="1000"/>
                                        <p:tgtEl>
                                          <p:spTgt spid="318467">
                                            <p:txEl>
                                              <p:pRg st="3" end="3"/>
                                            </p:txEl>
                                          </p:spTgt>
                                        </p:tgtEl>
                                      </p:cBhvr>
                                    </p:animEffect>
                                    <p:anim calcmode="lin" valueType="num">
                                      <p:cBhvr>
                                        <p:cTn id="22" dur="1000" fill="hold"/>
                                        <p:tgtEl>
                                          <p:spTgt spid="31846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184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18467">
                                            <p:txEl>
                                              <p:pRg st="4" end="4"/>
                                            </p:txEl>
                                          </p:spTgt>
                                        </p:tgtEl>
                                        <p:attrNameLst>
                                          <p:attrName>style.visibility</p:attrName>
                                        </p:attrNameLst>
                                      </p:cBhvr>
                                      <p:to>
                                        <p:strVal val="visible"/>
                                      </p:to>
                                    </p:set>
                                    <p:animEffect transition="in" filter="fade">
                                      <p:cBhvr>
                                        <p:cTn id="28" dur="1000"/>
                                        <p:tgtEl>
                                          <p:spTgt spid="318467">
                                            <p:txEl>
                                              <p:pRg st="4" end="4"/>
                                            </p:txEl>
                                          </p:spTgt>
                                        </p:tgtEl>
                                      </p:cBhvr>
                                    </p:animEffect>
                                    <p:anim calcmode="lin" valueType="num">
                                      <p:cBhvr>
                                        <p:cTn id="29" dur="1000" fill="hold"/>
                                        <p:tgtEl>
                                          <p:spTgt spid="31846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184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8467">
                                            <p:txEl>
                                              <p:pRg st="6" end="6"/>
                                            </p:txEl>
                                          </p:spTgt>
                                        </p:tgtEl>
                                        <p:attrNameLst>
                                          <p:attrName>style.visibility</p:attrName>
                                        </p:attrNameLst>
                                      </p:cBhvr>
                                      <p:to>
                                        <p:strVal val="visible"/>
                                      </p:to>
                                    </p:set>
                                    <p:animEffect transition="in" filter="fade">
                                      <p:cBhvr>
                                        <p:cTn id="35" dur="1000"/>
                                        <p:tgtEl>
                                          <p:spTgt spid="318467">
                                            <p:txEl>
                                              <p:pRg st="6" end="6"/>
                                            </p:txEl>
                                          </p:spTgt>
                                        </p:tgtEl>
                                      </p:cBhvr>
                                    </p:animEffect>
                                    <p:anim calcmode="lin" valueType="num">
                                      <p:cBhvr>
                                        <p:cTn id="36" dur="1000" fill="hold"/>
                                        <p:tgtEl>
                                          <p:spTgt spid="31846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1846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18467">
                                            <p:txEl>
                                              <p:pRg st="7" end="7"/>
                                            </p:txEl>
                                          </p:spTgt>
                                        </p:tgtEl>
                                        <p:attrNameLst>
                                          <p:attrName>style.visibility</p:attrName>
                                        </p:attrNameLst>
                                      </p:cBhvr>
                                      <p:to>
                                        <p:strVal val="visible"/>
                                      </p:to>
                                    </p:set>
                                    <p:animEffect transition="in" filter="fade">
                                      <p:cBhvr>
                                        <p:cTn id="40" dur="1000"/>
                                        <p:tgtEl>
                                          <p:spTgt spid="318467">
                                            <p:txEl>
                                              <p:pRg st="7" end="7"/>
                                            </p:txEl>
                                          </p:spTgt>
                                        </p:tgtEl>
                                      </p:cBhvr>
                                    </p:animEffect>
                                    <p:anim calcmode="lin" valueType="num">
                                      <p:cBhvr>
                                        <p:cTn id="41" dur="1000" fill="hold"/>
                                        <p:tgtEl>
                                          <p:spTgt spid="31846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18467">
                                            <p:txEl>
                                              <p:pRg st="7" end="7"/>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18467">
                                            <p:txEl>
                                              <p:pRg st="8" end="8"/>
                                            </p:txEl>
                                          </p:spTgt>
                                        </p:tgtEl>
                                        <p:attrNameLst>
                                          <p:attrName>style.visibility</p:attrName>
                                        </p:attrNameLst>
                                      </p:cBhvr>
                                      <p:to>
                                        <p:strVal val="visible"/>
                                      </p:to>
                                    </p:set>
                                    <p:animEffect transition="in" filter="fade">
                                      <p:cBhvr>
                                        <p:cTn id="45" dur="1000"/>
                                        <p:tgtEl>
                                          <p:spTgt spid="318467">
                                            <p:txEl>
                                              <p:pRg st="8" end="8"/>
                                            </p:txEl>
                                          </p:spTgt>
                                        </p:tgtEl>
                                      </p:cBhvr>
                                    </p:animEffect>
                                    <p:anim calcmode="lin" valueType="num">
                                      <p:cBhvr>
                                        <p:cTn id="46" dur="1000" fill="hold"/>
                                        <p:tgtEl>
                                          <p:spTgt spid="318467">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18467">
                                            <p:txEl>
                                              <p:pRg st="8" end="8"/>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18467">
                                            <p:txEl>
                                              <p:pRg st="9" end="9"/>
                                            </p:txEl>
                                          </p:spTgt>
                                        </p:tgtEl>
                                        <p:attrNameLst>
                                          <p:attrName>style.visibility</p:attrName>
                                        </p:attrNameLst>
                                      </p:cBhvr>
                                      <p:to>
                                        <p:strVal val="visible"/>
                                      </p:to>
                                    </p:set>
                                    <p:animEffect transition="in" filter="fade">
                                      <p:cBhvr>
                                        <p:cTn id="50" dur="1000"/>
                                        <p:tgtEl>
                                          <p:spTgt spid="318467">
                                            <p:txEl>
                                              <p:pRg st="9" end="9"/>
                                            </p:txEl>
                                          </p:spTgt>
                                        </p:tgtEl>
                                      </p:cBhvr>
                                    </p:animEffect>
                                    <p:anim calcmode="lin" valueType="num">
                                      <p:cBhvr>
                                        <p:cTn id="51" dur="1000" fill="hold"/>
                                        <p:tgtEl>
                                          <p:spTgt spid="318467">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1846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18468"/>
                                        </p:tgtEl>
                                        <p:attrNameLst>
                                          <p:attrName>style.visibility</p:attrName>
                                        </p:attrNameLst>
                                      </p:cBhvr>
                                      <p:to>
                                        <p:strVal val="visible"/>
                                      </p:to>
                                    </p:set>
                                    <p:anim calcmode="lin" valueType="num">
                                      <p:cBhvr additive="base">
                                        <p:cTn id="57" dur="500" fill="hold"/>
                                        <p:tgtEl>
                                          <p:spTgt spid="318468"/>
                                        </p:tgtEl>
                                        <p:attrNameLst>
                                          <p:attrName>ppt_x</p:attrName>
                                        </p:attrNameLst>
                                      </p:cBhvr>
                                      <p:tavLst>
                                        <p:tav tm="0">
                                          <p:val>
                                            <p:strVal val="#ppt_x"/>
                                          </p:val>
                                        </p:tav>
                                        <p:tav tm="100000">
                                          <p:val>
                                            <p:strVal val="#ppt_x"/>
                                          </p:val>
                                        </p:tav>
                                      </p:tavLst>
                                    </p:anim>
                                    <p:anim calcmode="lin" valueType="num">
                                      <p:cBhvr additive="base">
                                        <p:cTn id="58" dur="500" fill="hold"/>
                                        <p:tgtEl>
                                          <p:spTgt spid="318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zh-CN" altLang="en-US">
                <a:ea typeface="宋体" charset="-122"/>
              </a:rPr>
              <a:t>弹出式触发器</a:t>
            </a:r>
          </a:p>
        </p:txBody>
      </p:sp>
      <p:sp>
        <p:nvSpPr>
          <p:cNvPr id="319491" name="Rectangle 3"/>
          <p:cNvSpPr>
            <a:spLocks noGrp="1" noChangeArrowheads="1"/>
          </p:cNvSpPr>
          <p:nvPr>
            <p:ph type="body" idx="1"/>
          </p:nvPr>
        </p:nvSpPr>
        <p:spPr/>
        <p:txBody>
          <a:bodyPr/>
          <a:lstStyle/>
          <a:p>
            <a:r>
              <a:rPr lang="zh-CN" altLang="en-US" sz="2600">
                <a:solidFill>
                  <a:srgbClr val="CC6600"/>
                </a:solidFill>
                <a:ea typeface="宋体" charset="-122"/>
              </a:rPr>
              <a:t>弹出式触发器</a:t>
            </a:r>
            <a:r>
              <a:rPr lang="en-US" altLang="zh-CN" sz="2600">
                <a:solidFill>
                  <a:srgbClr val="CC6600"/>
                </a:solidFill>
                <a:ea typeface="宋体" charset="-122"/>
              </a:rPr>
              <a:t>(pop-up trigger)</a:t>
            </a:r>
            <a:r>
              <a:rPr lang="zh-CN" altLang="en-US" sz="2600">
                <a:solidFill>
                  <a:srgbClr val="CC6600"/>
                </a:solidFill>
                <a:ea typeface="宋体" charset="-122"/>
              </a:rPr>
              <a:t>：</a:t>
            </a:r>
            <a:r>
              <a:rPr lang="zh-CN" altLang="en-US" sz="2600">
                <a:ea typeface="宋体" charset="-122"/>
              </a:rPr>
              <a:t>用户点击鼠标某个键时，弹出菜单。</a:t>
            </a:r>
          </a:p>
          <a:p>
            <a:endParaRPr lang="zh-CN" altLang="en-US" sz="2600">
              <a:ea typeface="宋体" charset="-122"/>
            </a:endParaRPr>
          </a:p>
          <a:p>
            <a:r>
              <a:rPr lang="zh-CN" altLang="en-US" sz="2600">
                <a:ea typeface="宋体" charset="-122"/>
              </a:rPr>
              <a:t>在</a:t>
            </a:r>
            <a:r>
              <a:rPr lang="en-US" altLang="zh-CN" sz="2600">
                <a:ea typeface="宋体" charset="-122"/>
              </a:rPr>
              <a:t>Windows</a:t>
            </a:r>
            <a:r>
              <a:rPr lang="zh-CN" altLang="en-US" sz="2600">
                <a:ea typeface="宋体" charset="-122"/>
              </a:rPr>
              <a:t>或者</a:t>
            </a:r>
            <a:r>
              <a:rPr lang="en-US" altLang="zh-CN" sz="2600">
                <a:ea typeface="宋体" charset="-122"/>
              </a:rPr>
              <a:t>Linux</a:t>
            </a:r>
            <a:r>
              <a:rPr lang="zh-CN" altLang="en-US" sz="2600">
                <a:ea typeface="宋体" charset="-122"/>
              </a:rPr>
              <a:t>中，弹出式触发器是</a:t>
            </a:r>
            <a:r>
              <a:rPr lang="zh-CN" altLang="en-US" sz="2600">
                <a:solidFill>
                  <a:srgbClr val="990000"/>
                </a:solidFill>
                <a:ea typeface="宋体" charset="-122"/>
              </a:rPr>
              <a:t>右键</a:t>
            </a:r>
            <a:r>
              <a:rPr lang="zh-CN" altLang="en-US" sz="2600">
                <a:ea typeface="宋体" charset="-122"/>
              </a:rPr>
              <a:t>。</a:t>
            </a:r>
          </a:p>
          <a:p>
            <a:endParaRPr lang="zh-CN" altLang="en-US" sz="2600">
              <a:ea typeface="宋体" charset="-122"/>
            </a:endParaRPr>
          </a:p>
          <a:p>
            <a:r>
              <a:rPr lang="zh-CN" altLang="en-US" sz="2600">
                <a:ea typeface="宋体" charset="-122"/>
              </a:rPr>
              <a:t>要想在用户点击某一个组件的时候弹出菜单，就要使用弹出式触发器：</a:t>
            </a:r>
          </a:p>
          <a:p>
            <a:pPr lvl="1"/>
            <a:r>
              <a:rPr lang="en-US" altLang="zh-CN" sz="2600">
                <a:ea typeface="宋体" charset="-122"/>
              </a:rPr>
              <a:t>component.</a:t>
            </a:r>
            <a:r>
              <a:rPr lang="en-US" altLang="zh-CN" sz="2600">
                <a:solidFill>
                  <a:srgbClr val="A50021"/>
                </a:solidFill>
                <a:ea typeface="宋体" charset="-122"/>
              </a:rPr>
              <a:t>setComponentPopupMenu</a:t>
            </a:r>
            <a:r>
              <a:rPr lang="en-US" altLang="zh-CN" sz="2600">
                <a:ea typeface="宋体" charset="-122"/>
              </a:rPr>
              <a:t>(popup); </a:t>
            </a:r>
          </a:p>
          <a:p>
            <a:endParaRPr lang="en-US" altLang="zh-CN" sz="260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fade">
                                      <p:cBhvr>
                                        <p:cTn id="7" dur="1000"/>
                                        <p:tgtEl>
                                          <p:spTgt spid="319491">
                                            <p:txEl>
                                              <p:pRg st="0" end="0"/>
                                            </p:txEl>
                                          </p:spTgt>
                                        </p:tgtEl>
                                      </p:cBhvr>
                                    </p:animEffect>
                                    <p:anim calcmode="lin" valueType="num">
                                      <p:cBhvr>
                                        <p:cTn id="8" dur="1000" fill="hold"/>
                                        <p:tgtEl>
                                          <p:spTgt spid="3194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94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9491">
                                            <p:txEl>
                                              <p:pRg st="2" end="2"/>
                                            </p:txEl>
                                          </p:spTgt>
                                        </p:tgtEl>
                                        <p:attrNameLst>
                                          <p:attrName>style.visibility</p:attrName>
                                        </p:attrNameLst>
                                      </p:cBhvr>
                                      <p:to>
                                        <p:strVal val="visible"/>
                                      </p:to>
                                    </p:set>
                                    <p:animEffect transition="in" filter="fade">
                                      <p:cBhvr>
                                        <p:cTn id="14" dur="1000"/>
                                        <p:tgtEl>
                                          <p:spTgt spid="319491">
                                            <p:txEl>
                                              <p:pRg st="2" end="2"/>
                                            </p:txEl>
                                          </p:spTgt>
                                        </p:tgtEl>
                                      </p:cBhvr>
                                    </p:animEffect>
                                    <p:anim calcmode="lin" valueType="num">
                                      <p:cBhvr>
                                        <p:cTn id="15" dur="1000" fill="hold"/>
                                        <p:tgtEl>
                                          <p:spTgt spid="31949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194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19491">
                                            <p:txEl>
                                              <p:pRg st="4" end="4"/>
                                            </p:txEl>
                                          </p:spTgt>
                                        </p:tgtEl>
                                        <p:attrNameLst>
                                          <p:attrName>style.visibility</p:attrName>
                                        </p:attrNameLst>
                                      </p:cBhvr>
                                      <p:to>
                                        <p:strVal val="visible"/>
                                      </p:to>
                                    </p:set>
                                    <p:animEffect transition="in" filter="fade">
                                      <p:cBhvr>
                                        <p:cTn id="21" dur="1000"/>
                                        <p:tgtEl>
                                          <p:spTgt spid="319491">
                                            <p:txEl>
                                              <p:pRg st="4" end="4"/>
                                            </p:txEl>
                                          </p:spTgt>
                                        </p:tgtEl>
                                      </p:cBhvr>
                                    </p:animEffect>
                                    <p:anim calcmode="lin" valueType="num">
                                      <p:cBhvr>
                                        <p:cTn id="22" dur="1000" fill="hold"/>
                                        <p:tgtEl>
                                          <p:spTgt spid="31949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19491">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19491">
                                            <p:txEl>
                                              <p:pRg st="5" end="5"/>
                                            </p:txEl>
                                          </p:spTgt>
                                        </p:tgtEl>
                                        <p:attrNameLst>
                                          <p:attrName>style.visibility</p:attrName>
                                        </p:attrNameLst>
                                      </p:cBhvr>
                                      <p:to>
                                        <p:strVal val="visible"/>
                                      </p:to>
                                    </p:set>
                                    <p:animEffect transition="in" filter="fade">
                                      <p:cBhvr>
                                        <p:cTn id="26" dur="1000"/>
                                        <p:tgtEl>
                                          <p:spTgt spid="319491">
                                            <p:txEl>
                                              <p:pRg st="5" end="5"/>
                                            </p:txEl>
                                          </p:spTgt>
                                        </p:tgtEl>
                                      </p:cBhvr>
                                    </p:animEffect>
                                    <p:anim calcmode="lin" valueType="num">
                                      <p:cBhvr>
                                        <p:cTn id="27" dur="1000" fill="hold"/>
                                        <p:tgtEl>
                                          <p:spTgt spid="319491">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1949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zh-CN" altLang="en-US">
                <a:ea typeface="宋体" charset="-122"/>
              </a:rPr>
              <a:t>快捷键</a:t>
            </a:r>
          </a:p>
        </p:txBody>
      </p:sp>
      <p:sp>
        <p:nvSpPr>
          <p:cNvPr id="320515" name="Rectangle 3"/>
          <p:cNvSpPr>
            <a:spLocks noGrp="1" noChangeArrowheads="1"/>
          </p:cNvSpPr>
          <p:nvPr>
            <p:ph type="body" idx="1"/>
          </p:nvPr>
        </p:nvSpPr>
        <p:spPr>
          <a:xfrm>
            <a:off x="457200" y="1228725"/>
            <a:ext cx="8229600" cy="2303463"/>
          </a:xfrm>
        </p:spPr>
        <p:txBody>
          <a:bodyPr/>
          <a:lstStyle/>
          <a:p>
            <a:pPr>
              <a:lnSpc>
                <a:spcPct val="80000"/>
              </a:lnSpc>
            </a:pPr>
            <a:r>
              <a:rPr lang="zh-CN" altLang="en-US" sz="2400" dirty="0">
                <a:ea typeface="宋体" charset="-122"/>
              </a:rPr>
              <a:t>可以为菜单项设置快捷键。在当前菜单打开的情况下，可以</a:t>
            </a:r>
            <a:r>
              <a:rPr lang="zh-CN" altLang="en-US" sz="2400" dirty="0">
                <a:solidFill>
                  <a:srgbClr val="990033"/>
                </a:solidFill>
                <a:ea typeface="宋体" charset="-122"/>
              </a:rPr>
              <a:t>按下某菜单项的快捷键</a:t>
            </a:r>
            <a:r>
              <a:rPr lang="zh-CN" altLang="en-US" sz="2400" dirty="0">
                <a:ea typeface="宋体" charset="-122"/>
              </a:rPr>
              <a:t>，相当于鼠标单击了该菜单项。</a:t>
            </a:r>
          </a:p>
          <a:p>
            <a:pPr lvl="1">
              <a:lnSpc>
                <a:spcPct val="80000"/>
              </a:lnSpc>
              <a:buFont typeface="Wingdings" pitchFamily="2" charset="2"/>
              <a:buNone/>
            </a:pPr>
            <a:endParaRPr lang="zh-CN" altLang="en-US" sz="2400" dirty="0">
              <a:ea typeface="宋体" charset="-122"/>
            </a:endParaRPr>
          </a:p>
          <a:p>
            <a:pPr lvl="1">
              <a:lnSpc>
                <a:spcPct val="80000"/>
              </a:lnSpc>
              <a:buFont typeface="Wingdings" pitchFamily="2" charset="2"/>
              <a:buNone/>
            </a:pPr>
            <a:r>
              <a:rPr lang="zh-CN" altLang="en-US" sz="2400" dirty="0">
                <a:ea typeface="宋体" charset="-122"/>
              </a:rPr>
              <a:t>    </a:t>
            </a:r>
            <a:r>
              <a:rPr lang="en-US" altLang="zh-CN" sz="2400" dirty="0" err="1">
                <a:ea typeface="宋体" charset="-122"/>
              </a:rPr>
              <a:t>JMenuItem</a:t>
            </a:r>
            <a:r>
              <a:rPr lang="en-US" altLang="zh-CN" sz="2400" dirty="0">
                <a:ea typeface="宋体" charset="-122"/>
              </a:rPr>
              <a:t> </a:t>
            </a:r>
            <a:r>
              <a:rPr lang="en-US" altLang="zh-CN" sz="2400" dirty="0" err="1">
                <a:ea typeface="宋体" charset="-122"/>
              </a:rPr>
              <a:t>CutItem</a:t>
            </a:r>
            <a:r>
              <a:rPr lang="en-US" altLang="zh-CN" sz="2400" dirty="0">
                <a:ea typeface="宋体" charset="-122"/>
              </a:rPr>
              <a:t>=new </a:t>
            </a:r>
            <a:r>
              <a:rPr lang="en-US" altLang="zh-CN" sz="2400" dirty="0" err="1">
                <a:ea typeface="宋体" charset="-122"/>
              </a:rPr>
              <a:t>JMenuItem</a:t>
            </a:r>
            <a:r>
              <a:rPr lang="en-US" altLang="zh-CN" sz="2400" dirty="0">
                <a:ea typeface="宋体" charset="-122"/>
              </a:rPr>
              <a:t>(“Index”);</a:t>
            </a:r>
          </a:p>
          <a:p>
            <a:pPr lvl="1">
              <a:lnSpc>
                <a:spcPct val="80000"/>
              </a:lnSpc>
              <a:buFont typeface="Wingdings" pitchFamily="2" charset="2"/>
              <a:buNone/>
            </a:pPr>
            <a:r>
              <a:rPr lang="en-US" altLang="zh-CN" sz="2400" dirty="0">
                <a:ea typeface="宋体" charset="-122"/>
              </a:rPr>
              <a:t>    </a:t>
            </a:r>
            <a:r>
              <a:rPr lang="en-US" altLang="zh-CN" sz="2400" dirty="0" err="1">
                <a:ea typeface="宋体" charset="-122"/>
              </a:rPr>
              <a:t>CutItem.setMnemonic</a:t>
            </a:r>
            <a:r>
              <a:rPr lang="en-US" altLang="zh-CN" sz="2400" dirty="0">
                <a:ea typeface="宋体" charset="-122"/>
              </a:rPr>
              <a:t>(‘I’);</a:t>
            </a:r>
          </a:p>
          <a:p>
            <a:pPr lvl="1">
              <a:lnSpc>
                <a:spcPct val="80000"/>
              </a:lnSpc>
              <a:buFont typeface="Wingdings" pitchFamily="2" charset="2"/>
              <a:buNone/>
            </a:pPr>
            <a:r>
              <a:rPr lang="en-US" altLang="zh-CN" sz="2400" dirty="0">
                <a:ea typeface="宋体" charset="-122"/>
              </a:rPr>
              <a:t>    </a:t>
            </a:r>
          </a:p>
          <a:p>
            <a:pPr>
              <a:lnSpc>
                <a:spcPct val="80000"/>
              </a:lnSpc>
            </a:pPr>
            <a:r>
              <a:rPr lang="zh-CN" altLang="en-US" sz="2400" dirty="0">
                <a:ea typeface="宋体" charset="-122"/>
              </a:rPr>
              <a:t>快捷键就会自动显示在菜单项中，快捷键下面有一条</a:t>
            </a:r>
            <a:r>
              <a:rPr lang="zh-CN" altLang="en-US" sz="2400" u="sng" dirty="0">
                <a:ea typeface="宋体" charset="-122"/>
              </a:rPr>
              <a:t>下划线</a:t>
            </a:r>
            <a:r>
              <a:rPr lang="zh-CN" altLang="en-US" sz="2400" dirty="0">
                <a:ea typeface="宋体" charset="-122"/>
              </a:rPr>
              <a:t>。</a:t>
            </a:r>
          </a:p>
        </p:txBody>
      </p:sp>
      <p:pic>
        <p:nvPicPr>
          <p:cNvPr id="320516" name="Picture 4"/>
          <p:cNvPicPr>
            <a:picLocks noChangeAspect="1" noChangeArrowheads="1"/>
          </p:cNvPicPr>
          <p:nvPr/>
        </p:nvPicPr>
        <p:blipFill>
          <a:blip r:embed="rId2" cstate="print"/>
          <a:srcRect/>
          <a:stretch>
            <a:fillRect/>
          </a:stretch>
        </p:blipFill>
        <p:spPr bwMode="auto">
          <a:xfrm>
            <a:off x="4427538" y="3978275"/>
            <a:ext cx="4319587" cy="2879725"/>
          </a:xfrm>
          <a:prstGeom prst="rect">
            <a:avLst/>
          </a:prstGeom>
          <a:noFill/>
          <a:ln w="9525">
            <a:noFill/>
            <a:miter lim="800000"/>
            <a:headEnd/>
            <a:tailEnd/>
          </a:ln>
          <a:effectLst/>
        </p:spPr>
      </p:pic>
      <p:sp>
        <p:nvSpPr>
          <p:cNvPr id="320517" name="Rectangle 5"/>
          <p:cNvSpPr>
            <a:spLocks noChangeArrowheads="1"/>
          </p:cNvSpPr>
          <p:nvPr/>
        </p:nvSpPr>
        <p:spPr bwMode="auto">
          <a:xfrm>
            <a:off x="395288" y="4365625"/>
            <a:ext cx="3673475" cy="1512888"/>
          </a:xfrm>
          <a:prstGeom prst="rect">
            <a:avLst/>
          </a:prstGeom>
          <a:noFill/>
          <a:ln w="9525">
            <a:noFill/>
            <a:miter lim="800000"/>
            <a:headEnd/>
            <a:tailEnd/>
          </a:ln>
          <a:effectLst/>
        </p:spPr>
        <p:txBody>
          <a:bodyPr/>
          <a:lstStyle/>
          <a:p>
            <a:pPr marL="342900" indent="-342900">
              <a:buClr>
                <a:schemeClr val="hlink"/>
              </a:buClr>
              <a:buFont typeface="Wingdings" pitchFamily="2" charset="2"/>
              <a:buChar char="v"/>
            </a:pPr>
            <a:endParaRPr lang="zh-CN" altLang="en-US" sz="2400" b="0">
              <a:latin typeface="Verdana"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fade">
                                      <p:cBhvr>
                                        <p:cTn id="7" dur="1000"/>
                                        <p:tgtEl>
                                          <p:spTgt spid="320515">
                                            <p:txEl>
                                              <p:pRg st="0" end="0"/>
                                            </p:txEl>
                                          </p:spTgt>
                                        </p:tgtEl>
                                      </p:cBhvr>
                                    </p:animEffect>
                                    <p:anim calcmode="lin" valueType="num">
                                      <p:cBhvr>
                                        <p:cTn id="8" dur="1000" fill="hold"/>
                                        <p:tgtEl>
                                          <p:spTgt spid="3205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05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0515">
                                            <p:txEl>
                                              <p:pRg st="2" end="2"/>
                                            </p:txEl>
                                          </p:spTgt>
                                        </p:tgtEl>
                                        <p:attrNameLst>
                                          <p:attrName>style.visibility</p:attrName>
                                        </p:attrNameLst>
                                      </p:cBhvr>
                                      <p:to>
                                        <p:strVal val="visible"/>
                                      </p:to>
                                    </p:set>
                                    <p:animEffect transition="in" filter="fade">
                                      <p:cBhvr>
                                        <p:cTn id="12" dur="1000"/>
                                        <p:tgtEl>
                                          <p:spTgt spid="320515">
                                            <p:txEl>
                                              <p:pRg st="2" end="2"/>
                                            </p:txEl>
                                          </p:spTgt>
                                        </p:tgtEl>
                                      </p:cBhvr>
                                    </p:animEffect>
                                    <p:anim calcmode="lin" valueType="num">
                                      <p:cBhvr>
                                        <p:cTn id="13" dur="1000" fill="hold"/>
                                        <p:tgtEl>
                                          <p:spTgt spid="32051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2051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0515">
                                            <p:txEl>
                                              <p:pRg st="3" end="3"/>
                                            </p:txEl>
                                          </p:spTgt>
                                        </p:tgtEl>
                                        <p:attrNameLst>
                                          <p:attrName>style.visibility</p:attrName>
                                        </p:attrNameLst>
                                      </p:cBhvr>
                                      <p:to>
                                        <p:strVal val="visible"/>
                                      </p:to>
                                    </p:set>
                                    <p:animEffect transition="in" filter="fade">
                                      <p:cBhvr>
                                        <p:cTn id="17" dur="1000"/>
                                        <p:tgtEl>
                                          <p:spTgt spid="320515">
                                            <p:txEl>
                                              <p:pRg st="3" end="3"/>
                                            </p:txEl>
                                          </p:spTgt>
                                        </p:tgtEl>
                                      </p:cBhvr>
                                    </p:animEffect>
                                    <p:anim calcmode="lin" valueType="num">
                                      <p:cBhvr>
                                        <p:cTn id="18" dur="1000" fill="hold"/>
                                        <p:tgtEl>
                                          <p:spTgt spid="32051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2051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0515">
                                            <p:txEl>
                                              <p:pRg st="4" end="4"/>
                                            </p:txEl>
                                          </p:spTgt>
                                        </p:tgtEl>
                                        <p:attrNameLst>
                                          <p:attrName>style.visibility</p:attrName>
                                        </p:attrNameLst>
                                      </p:cBhvr>
                                      <p:to>
                                        <p:strVal val="visible"/>
                                      </p:to>
                                    </p:set>
                                    <p:animEffect transition="in" filter="fade">
                                      <p:cBhvr>
                                        <p:cTn id="22" dur="1000"/>
                                        <p:tgtEl>
                                          <p:spTgt spid="320515">
                                            <p:txEl>
                                              <p:pRg st="4" end="4"/>
                                            </p:txEl>
                                          </p:spTgt>
                                        </p:tgtEl>
                                      </p:cBhvr>
                                    </p:animEffect>
                                    <p:anim calcmode="lin" valueType="num">
                                      <p:cBhvr>
                                        <p:cTn id="23" dur="1000" fill="hold"/>
                                        <p:tgtEl>
                                          <p:spTgt spid="32051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205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20515">
                                            <p:txEl>
                                              <p:pRg st="5" end="5"/>
                                            </p:txEl>
                                          </p:spTgt>
                                        </p:tgtEl>
                                        <p:attrNameLst>
                                          <p:attrName>style.visibility</p:attrName>
                                        </p:attrNameLst>
                                      </p:cBhvr>
                                      <p:to>
                                        <p:strVal val="visible"/>
                                      </p:to>
                                    </p:set>
                                    <p:animEffect transition="in" filter="fade">
                                      <p:cBhvr>
                                        <p:cTn id="29" dur="1000"/>
                                        <p:tgtEl>
                                          <p:spTgt spid="320515">
                                            <p:txEl>
                                              <p:pRg st="5" end="5"/>
                                            </p:txEl>
                                          </p:spTgt>
                                        </p:tgtEl>
                                      </p:cBhvr>
                                    </p:animEffect>
                                    <p:anim calcmode="lin" valueType="num">
                                      <p:cBhvr>
                                        <p:cTn id="30" dur="1000" fill="hold"/>
                                        <p:tgtEl>
                                          <p:spTgt spid="32051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20515">
                                            <p:txEl>
                                              <p:pRg st="5" end="5"/>
                                            </p:txEl>
                                          </p:spTgt>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320516"/>
                                        </p:tgtEl>
                                        <p:attrNameLst>
                                          <p:attrName>style.visibility</p:attrName>
                                        </p:attrNameLst>
                                      </p:cBhvr>
                                      <p:to>
                                        <p:strVal val="visible"/>
                                      </p:to>
                                    </p:set>
                                    <p:animEffect transition="in" filter="fade">
                                      <p:cBhvr>
                                        <p:cTn id="34" dur="1000"/>
                                        <p:tgtEl>
                                          <p:spTgt spid="320516"/>
                                        </p:tgtEl>
                                      </p:cBhvr>
                                    </p:animEffect>
                                    <p:anim calcmode="lin" valueType="num">
                                      <p:cBhvr>
                                        <p:cTn id="35" dur="1000" fill="hold"/>
                                        <p:tgtEl>
                                          <p:spTgt spid="320516"/>
                                        </p:tgtEl>
                                        <p:attrNameLst>
                                          <p:attrName>ppt_x</p:attrName>
                                        </p:attrNameLst>
                                      </p:cBhvr>
                                      <p:tavLst>
                                        <p:tav tm="0">
                                          <p:val>
                                            <p:strVal val="#ppt_x"/>
                                          </p:val>
                                        </p:tav>
                                        <p:tav tm="100000">
                                          <p:val>
                                            <p:strVal val="#ppt_x"/>
                                          </p:val>
                                        </p:tav>
                                      </p:tavLst>
                                    </p:anim>
                                    <p:anim calcmode="lin" valueType="num">
                                      <p:cBhvr>
                                        <p:cTn id="36" dur="1000" fill="hold"/>
                                        <p:tgtEl>
                                          <p:spTgt spid="3205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nodePh="1">
                                  <p:stCondLst>
                                    <p:cond delay="0"/>
                                  </p:stCondLst>
                                  <p:endCondLst>
                                    <p:cond evt="begin" delay="0">
                                      <p:tn val="39"/>
                                    </p:cond>
                                  </p:endCondLst>
                                  <p:childTnLst>
                                    <p:set>
                                      <p:cBhvr>
                                        <p:cTn id="40" dur="1" fill="hold">
                                          <p:stCondLst>
                                            <p:cond delay="0"/>
                                          </p:stCondLst>
                                        </p:cTn>
                                        <p:tgtEl>
                                          <p:spTgt spid="320517">
                                            <p:txEl>
                                              <p:pRg st="0" end="0"/>
                                            </p:txEl>
                                          </p:spTgt>
                                        </p:tgtEl>
                                        <p:attrNameLst>
                                          <p:attrName>style.visibility</p:attrName>
                                        </p:attrNameLst>
                                      </p:cBhvr>
                                      <p:to>
                                        <p:strVal val="visible"/>
                                      </p:to>
                                    </p:set>
                                    <p:animEffect transition="in" filter="fade">
                                      <p:cBhvr>
                                        <p:cTn id="41" dur="1000"/>
                                        <p:tgtEl>
                                          <p:spTgt spid="320517">
                                            <p:txEl>
                                              <p:pRg st="0" end="0"/>
                                            </p:txEl>
                                          </p:spTgt>
                                        </p:tgtEl>
                                      </p:cBhvr>
                                    </p:animEffect>
                                    <p:anim calcmode="lin" valueType="num">
                                      <p:cBhvr>
                                        <p:cTn id="42" dur="1000" fill="hold"/>
                                        <p:tgtEl>
                                          <p:spTgt spid="320517">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3205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P spid="32051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a:ea typeface="宋体" charset="-122"/>
              </a:rPr>
              <a:t>加速器</a:t>
            </a:r>
          </a:p>
        </p:txBody>
      </p:sp>
      <p:sp>
        <p:nvSpPr>
          <p:cNvPr id="321539" name="Rectangle 3"/>
          <p:cNvSpPr>
            <a:spLocks noGrp="1" noChangeArrowheads="1"/>
          </p:cNvSpPr>
          <p:nvPr>
            <p:ph type="body" idx="1"/>
          </p:nvPr>
        </p:nvSpPr>
        <p:spPr>
          <a:xfrm>
            <a:off x="685800" y="1676400"/>
            <a:ext cx="8206680" cy="4848225"/>
          </a:xfrm>
        </p:spPr>
        <p:txBody>
          <a:bodyPr/>
          <a:lstStyle/>
          <a:p>
            <a:pPr>
              <a:lnSpc>
                <a:spcPct val="80000"/>
              </a:lnSpc>
            </a:pPr>
            <a:r>
              <a:rPr lang="zh-CN" altLang="en-US" sz="2400" dirty="0">
                <a:ea typeface="宋体" charset="-122"/>
              </a:rPr>
              <a:t>加速器可以在不打开菜单的情况下选中菜单项的快捷键。</a:t>
            </a:r>
          </a:p>
          <a:p>
            <a:pPr>
              <a:lnSpc>
                <a:spcPct val="80000"/>
              </a:lnSpc>
              <a:buFont typeface="Wingdings" pitchFamily="2" charset="2"/>
              <a:buNone/>
            </a:pPr>
            <a:r>
              <a:rPr lang="zh-CN" altLang="en-US" sz="2400" dirty="0">
                <a:ea typeface="宋体" charset="-122"/>
              </a:rPr>
              <a:t>    例如，很多程序把</a:t>
            </a:r>
            <a:r>
              <a:rPr lang="en-US" altLang="zh-CN" sz="2400" dirty="0">
                <a:ea typeface="宋体" charset="-122"/>
              </a:rPr>
              <a:t>CTRL + O</a:t>
            </a:r>
            <a:r>
              <a:rPr lang="zh-CN" altLang="en-US" sz="2400" dirty="0">
                <a:ea typeface="宋体" charset="-122"/>
              </a:rPr>
              <a:t>和</a:t>
            </a:r>
            <a:r>
              <a:rPr lang="en-US" altLang="zh-CN" sz="2400" dirty="0">
                <a:ea typeface="宋体" charset="-122"/>
              </a:rPr>
              <a:t>CTRL + S</a:t>
            </a:r>
            <a:r>
              <a:rPr lang="zh-CN" altLang="en-US" sz="2400" dirty="0">
                <a:ea typeface="宋体" charset="-122"/>
              </a:rPr>
              <a:t>关联到菜单中的</a:t>
            </a:r>
            <a:r>
              <a:rPr lang="en-US" altLang="zh-CN" sz="2400" dirty="0">
                <a:ea typeface="宋体" charset="-122"/>
              </a:rPr>
              <a:t>Open</a:t>
            </a:r>
            <a:r>
              <a:rPr lang="zh-CN" altLang="en-US" sz="2400" dirty="0">
                <a:ea typeface="宋体" charset="-122"/>
              </a:rPr>
              <a:t>和</a:t>
            </a:r>
            <a:r>
              <a:rPr lang="en-US" altLang="zh-CN" sz="2400" dirty="0">
                <a:ea typeface="宋体" charset="-122"/>
              </a:rPr>
              <a:t>Save</a:t>
            </a:r>
            <a:r>
              <a:rPr lang="zh-CN" altLang="en-US" sz="2400" dirty="0">
                <a:ea typeface="宋体" charset="-122"/>
              </a:rPr>
              <a:t>项。</a:t>
            </a:r>
          </a:p>
          <a:p>
            <a:pPr>
              <a:lnSpc>
                <a:spcPct val="80000"/>
              </a:lnSpc>
            </a:pPr>
            <a:endParaRPr lang="zh-CN" altLang="en-US" sz="1400" dirty="0">
              <a:ea typeface="宋体" charset="-122"/>
            </a:endParaRPr>
          </a:p>
          <a:p>
            <a:pPr>
              <a:lnSpc>
                <a:spcPct val="80000"/>
              </a:lnSpc>
            </a:pPr>
            <a:r>
              <a:rPr lang="zh-CN" altLang="en-US" sz="2400" dirty="0">
                <a:ea typeface="宋体" charset="-122"/>
              </a:rPr>
              <a:t>使用</a:t>
            </a:r>
            <a:r>
              <a:rPr lang="en-US" altLang="zh-CN" sz="2400" dirty="0" err="1">
                <a:solidFill>
                  <a:srgbClr val="660066"/>
                </a:solidFill>
                <a:ea typeface="宋体" charset="-122"/>
              </a:rPr>
              <a:t>SetAccelerator</a:t>
            </a:r>
            <a:r>
              <a:rPr lang="zh-CN" altLang="en-US" sz="2400" dirty="0">
                <a:ea typeface="宋体" charset="-122"/>
              </a:rPr>
              <a:t>方法可以将加速器关联到一个菜单项。该方法使用</a:t>
            </a:r>
            <a:r>
              <a:rPr lang="en-US" altLang="zh-CN" sz="2400" dirty="0" err="1">
                <a:ea typeface="宋体" charset="-122"/>
              </a:rPr>
              <a:t>KeyStroke</a:t>
            </a:r>
            <a:r>
              <a:rPr lang="zh-CN" altLang="en-US" sz="2400" dirty="0">
                <a:ea typeface="宋体" charset="-122"/>
              </a:rPr>
              <a:t>类型的对象作为参数。例如：</a:t>
            </a:r>
          </a:p>
          <a:p>
            <a:pPr lvl="1">
              <a:lnSpc>
                <a:spcPct val="80000"/>
              </a:lnSpc>
            </a:pPr>
            <a:r>
              <a:rPr lang="en-US" altLang="zh-CN" sz="2400" dirty="0" err="1">
                <a:ea typeface="宋体" charset="-122"/>
              </a:rPr>
              <a:t>openItem.setAccelerator</a:t>
            </a:r>
            <a:r>
              <a:rPr lang="en-US" altLang="zh-CN" sz="2400" dirty="0">
                <a:ea typeface="宋体" charset="-122"/>
              </a:rPr>
              <a:t>(</a:t>
            </a:r>
            <a:r>
              <a:rPr lang="en-US" altLang="zh-CN" sz="2400" dirty="0" err="1">
                <a:ea typeface="宋体" charset="-122"/>
              </a:rPr>
              <a:t>KeyStroke.getKeyStroke</a:t>
            </a:r>
            <a:r>
              <a:rPr lang="en-US" altLang="zh-CN" sz="2400" dirty="0">
                <a:ea typeface="宋体" charset="-122"/>
              </a:rPr>
              <a:t>(</a:t>
            </a:r>
            <a:r>
              <a:rPr lang="en-US" altLang="zh-CN" sz="2400" dirty="0" err="1">
                <a:ea typeface="宋体" charset="-122"/>
              </a:rPr>
              <a:t>KeyEvent.VK_O</a:t>
            </a:r>
            <a:r>
              <a:rPr lang="en-US" altLang="zh-CN" sz="2400" dirty="0">
                <a:ea typeface="宋体" charset="-122"/>
              </a:rPr>
              <a:t>, </a:t>
            </a:r>
            <a:r>
              <a:rPr lang="en-US" altLang="zh-CN" sz="2400" dirty="0" err="1">
                <a:ea typeface="宋体" charset="-122"/>
              </a:rPr>
              <a:t>InputEvent.CTRL_MASK</a:t>
            </a:r>
            <a:r>
              <a:rPr lang="en-US" altLang="zh-CN" sz="2400" dirty="0">
                <a:ea typeface="宋体" charset="-122"/>
              </a:rPr>
              <a:t>)); </a:t>
            </a:r>
          </a:p>
          <a:p>
            <a:pPr>
              <a:lnSpc>
                <a:spcPct val="80000"/>
              </a:lnSpc>
            </a:pPr>
            <a:endParaRPr lang="zh-CN" altLang="en-US" sz="1200" dirty="0">
              <a:ea typeface="宋体" charset="-122"/>
            </a:endParaRPr>
          </a:p>
          <a:p>
            <a:pPr>
              <a:lnSpc>
                <a:spcPct val="80000"/>
              </a:lnSpc>
            </a:pPr>
            <a:r>
              <a:rPr lang="zh-CN" altLang="en-US" sz="2400" dirty="0">
                <a:ea typeface="宋体" charset="-122"/>
              </a:rPr>
              <a:t>当用户按下加速器组合键时，就自动选择了相应的菜单项，同时激活一个动作事件。</a:t>
            </a:r>
          </a:p>
          <a:p>
            <a:pPr>
              <a:lnSpc>
                <a:spcPct val="80000"/>
              </a:lnSpc>
            </a:pPr>
            <a:endParaRPr lang="zh-CN" altLang="en-US" sz="1200" dirty="0">
              <a:solidFill>
                <a:srgbClr val="008000"/>
              </a:solidFill>
              <a:ea typeface="宋体" charset="-122"/>
            </a:endParaRPr>
          </a:p>
          <a:p>
            <a:pPr>
              <a:lnSpc>
                <a:spcPct val="80000"/>
              </a:lnSpc>
            </a:pPr>
            <a:r>
              <a:rPr lang="zh-CN" altLang="en-US" sz="2400" dirty="0">
                <a:solidFill>
                  <a:srgbClr val="008000"/>
                </a:solidFill>
                <a:ea typeface="宋体" charset="-122"/>
              </a:rPr>
              <a:t>注意：</a:t>
            </a:r>
            <a:r>
              <a:rPr lang="zh-CN" altLang="en-US" sz="2400" dirty="0">
                <a:ea typeface="宋体" charset="-122"/>
              </a:rPr>
              <a:t>加速器实际上并</a:t>
            </a:r>
            <a:r>
              <a:rPr lang="zh-CN" altLang="en-US" sz="2400" dirty="0">
                <a:solidFill>
                  <a:srgbClr val="A50021"/>
                </a:solidFill>
                <a:ea typeface="宋体" charset="-122"/>
              </a:rPr>
              <a:t>不打开菜单</a:t>
            </a:r>
            <a:r>
              <a:rPr lang="zh-CN" altLang="en-US" sz="2400" dirty="0">
                <a:ea typeface="宋体" charset="-122"/>
              </a:rPr>
              <a:t>，而是</a:t>
            </a:r>
            <a:r>
              <a:rPr lang="zh-CN" altLang="en-US" sz="2400" dirty="0">
                <a:solidFill>
                  <a:srgbClr val="A50021"/>
                </a:solidFill>
                <a:ea typeface="宋体" charset="-122"/>
              </a:rPr>
              <a:t>直接激活菜单关联的动作事件</a:t>
            </a:r>
            <a:r>
              <a:rPr lang="zh-CN" altLang="en-US" sz="2400" dirty="0">
                <a:ea typeface="宋体" charset="-122"/>
              </a:rPr>
              <a:t>。</a:t>
            </a:r>
          </a:p>
        </p:txBody>
      </p:sp>
      <p:pic>
        <p:nvPicPr>
          <p:cNvPr id="321540" name="Picture 4"/>
          <p:cNvPicPr>
            <a:picLocks noChangeAspect="1" noChangeArrowheads="1"/>
          </p:cNvPicPr>
          <p:nvPr/>
        </p:nvPicPr>
        <p:blipFill>
          <a:blip r:embed="rId2" cstate="print"/>
          <a:srcRect/>
          <a:stretch>
            <a:fillRect/>
          </a:stretch>
        </p:blipFill>
        <p:spPr bwMode="auto">
          <a:xfrm>
            <a:off x="5867400" y="0"/>
            <a:ext cx="2449513" cy="164623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fade">
                                      <p:cBhvr>
                                        <p:cTn id="7" dur="1000"/>
                                        <p:tgtEl>
                                          <p:spTgt spid="321539">
                                            <p:txEl>
                                              <p:pRg st="0" end="0"/>
                                            </p:txEl>
                                          </p:spTgt>
                                        </p:tgtEl>
                                      </p:cBhvr>
                                    </p:animEffect>
                                    <p:anim calcmode="lin" valueType="num">
                                      <p:cBhvr>
                                        <p:cTn id="8" dur="1000" fill="hold"/>
                                        <p:tgtEl>
                                          <p:spTgt spid="321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15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1539">
                                            <p:txEl>
                                              <p:pRg st="1" end="1"/>
                                            </p:txEl>
                                          </p:spTgt>
                                        </p:tgtEl>
                                        <p:attrNameLst>
                                          <p:attrName>style.visibility</p:attrName>
                                        </p:attrNameLst>
                                      </p:cBhvr>
                                      <p:to>
                                        <p:strVal val="visible"/>
                                      </p:to>
                                    </p:set>
                                    <p:animEffect transition="in" filter="fade">
                                      <p:cBhvr>
                                        <p:cTn id="14" dur="1000"/>
                                        <p:tgtEl>
                                          <p:spTgt spid="321539">
                                            <p:txEl>
                                              <p:pRg st="1" end="1"/>
                                            </p:txEl>
                                          </p:spTgt>
                                        </p:tgtEl>
                                      </p:cBhvr>
                                    </p:animEffect>
                                    <p:anim calcmode="lin" valueType="num">
                                      <p:cBhvr>
                                        <p:cTn id="15" dur="1000" fill="hold"/>
                                        <p:tgtEl>
                                          <p:spTgt spid="3215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21539">
                                            <p:txEl>
                                              <p:pRg st="1" end="1"/>
                                            </p:txEl>
                                          </p:spTgt>
                                        </p:tgtEl>
                                        <p:attrNameLst>
                                          <p:attrName>ppt_y</p:attrName>
                                        </p:attrNameLst>
                                      </p:cBhvr>
                                      <p:tavLst>
                                        <p:tav tm="0">
                                          <p:val>
                                            <p:strVal val="#ppt_y+.1"/>
                                          </p:val>
                                        </p:tav>
                                        <p:tav tm="100000">
                                          <p:val>
                                            <p:strVal val="#ppt_y"/>
                                          </p:val>
                                        </p:tav>
                                      </p:tavLst>
                                    </p:anim>
                                  </p:childTnLst>
                                </p:cTn>
                              </p:par>
                              <p:par>
                                <p:cTn id="17" presetID="34" presetClass="entr" presetSubtype="0" fill="hold" nodeType="withEffect">
                                  <p:stCondLst>
                                    <p:cond delay="0"/>
                                  </p:stCondLst>
                                  <p:childTnLst>
                                    <p:set>
                                      <p:cBhvr>
                                        <p:cTn id="18" dur="1" fill="hold">
                                          <p:stCondLst>
                                            <p:cond delay="0"/>
                                          </p:stCondLst>
                                        </p:cTn>
                                        <p:tgtEl>
                                          <p:spTgt spid="321540"/>
                                        </p:tgtEl>
                                        <p:attrNameLst>
                                          <p:attrName>style.visibility</p:attrName>
                                        </p:attrNameLst>
                                      </p:cBhvr>
                                      <p:to>
                                        <p:strVal val="visible"/>
                                      </p:to>
                                    </p:set>
                                    <p:anim from="(-#ppt_w/2)" to="(#ppt_x)" calcmode="lin" valueType="num">
                                      <p:cBhvr>
                                        <p:cTn id="19" dur="600" fill="hold">
                                          <p:stCondLst>
                                            <p:cond delay="0"/>
                                          </p:stCondLst>
                                        </p:cTn>
                                        <p:tgtEl>
                                          <p:spTgt spid="321540"/>
                                        </p:tgtEl>
                                        <p:attrNameLst>
                                          <p:attrName>ppt_x</p:attrName>
                                        </p:attrNameLst>
                                      </p:cBhvr>
                                    </p:anim>
                                    <p:anim from="0" to="-1.0" calcmode="lin" valueType="num">
                                      <p:cBhvr>
                                        <p:cTn id="20" dur="200" decel="50000" autoRev="1" fill="hold">
                                          <p:stCondLst>
                                            <p:cond delay="600"/>
                                          </p:stCondLst>
                                        </p:cTn>
                                        <p:tgtEl>
                                          <p:spTgt spid="321540"/>
                                        </p:tgtEl>
                                        <p:attrNameLst>
                                          <p:attrName>xshear</p:attrName>
                                        </p:attrNameLst>
                                      </p:cBhvr>
                                    </p:anim>
                                    <p:animScale>
                                      <p:cBhvr>
                                        <p:cTn id="21" dur="200" decel="100000" autoRev="1" fill="hold">
                                          <p:stCondLst>
                                            <p:cond delay="600"/>
                                          </p:stCondLst>
                                        </p:cTn>
                                        <p:tgtEl>
                                          <p:spTgt spid="321540"/>
                                        </p:tgtEl>
                                      </p:cBhvr>
                                      <p:from x="100000" y="100000"/>
                                      <p:to x="80000" y="100000"/>
                                    </p:animScale>
                                    <p:anim by="(#ppt_h/3+#ppt_w*0.1)" calcmode="lin" valueType="num">
                                      <p:cBhvr additive="sum">
                                        <p:cTn id="22" dur="200" decel="100000" autoRev="1" fill="hold">
                                          <p:stCondLst>
                                            <p:cond delay="600"/>
                                          </p:stCondLst>
                                        </p:cTn>
                                        <p:tgtEl>
                                          <p:spTgt spid="321540"/>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21539">
                                            <p:txEl>
                                              <p:pRg st="3" end="3"/>
                                            </p:txEl>
                                          </p:spTgt>
                                        </p:tgtEl>
                                        <p:attrNameLst>
                                          <p:attrName>style.visibility</p:attrName>
                                        </p:attrNameLst>
                                      </p:cBhvr>
                                      <p:to>
                                        <p:strVal val="visible"/>
                                      </p:to>
                                    </p:set>
                                    <p:animEffect transition="in" filter="fade">
                                      <p:cBhvr>
                                        <p:cTn id="27" dur="1000"/>
                                        <p:tgtEl>
                                          <p:spTgt spid="321539">
                                            <p:txEl>
                                              <p:pRg st="3" end="3"/>
                                            </p:txEl>
                                          </p:spTgt>
                                        </p:tgtEl>
                                      </p:cBhvr>
                                    </p:animEffect>
                                    <p:anim calcmode="lin" valueType="num">
                                      <p:cBhvr>
                                        <p:cTn id="28" dur="1000" fill="hold"/>
                                        <p:tgtEl>
                                          <p:spTgt spid="321539">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21539">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1539">
                                            <p:txEl>
                                              <p:pRg st="4" end="4"/>
                                            </p:txEl>
                                          </p:spTgt>
                                        </p:tgtEl>
                                        <p:attrNameLst>
                                          <p:attrName>style.visibility</p:attrName>
                                        </p:attrNameLst>
                                      </p:cBhvr>
                                      <p:to>
                                        <p:strVal val="visible"/>
                                      </p:to>
                                    </p:set>
                                    <p:animEffect transition="in" filter="fade">
                                      <p:cBhvr>
                                        <p:cTn id="32" dur="1000"/>
                                        <p:tgtEl>
                                          <p:spTgt spid="321539">
                                            <p:txEl>
                                              <p:pRg st="4" end="4"/>
                                            </p:txEl>
                                          </p:spTgt>
                                        </p:tgtEl>
                                      </p:cBhvr>
                                    </p:animEffect>
                                    <p:anim calcmode="lin" valueType="num">
                                      <p:cBhvr>
                                        <p:cTn id="33" dur="1000" fill="hold"/>
                                        <p:tgtEl>
                                          <p:spTgt spid="321539">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215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21539">
                                            <p:txEl>
                                              <p:pRg st="6" end="6"/>
                                            </p:txEl>
                                          </p:spTgt>
                                        </p:tgtEl>
                                        <p:attrNameLst>
                                          <p:attrName>style.visibility</p:attrName>
                                        </p:attrNameLst>
                                      </p:cBhvr>
                                      <p:to>
                                        <p:strVal val="visible"/>
                                      </p:to>
                                    </p:set>
                                    <p:animEffect transition="in" filter="fade">
                                      <p:cBhvr>
                                        <p:cTn id="39" dur="1000"/>
                                        <p:tgtEl>
                                          <p:spTgt spid="321539">
                                            <p:txEl>
                                              <p:pRg st="6" end="6"/>
                                            </p:txEl>
                                          </p:spTgt>
                                        </p:tgtEl>
                                      </p:cBhvr>
                                    </p:animEffect>
                                    <p:anim calcmode="lin" valueType="num">
                                      <p:cBhvr>
                                        <p:cTn id="40" dur="1000" fill="hold"/>
                                        <p:tgtEl>
                                          <p:spTgt spid="3215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2153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21539">
                                            <p:txEl>
                                              <p:pRg st="8" end="8"/>
                                            </p:txEl>
                                          </p:spTgt>
                                        </p:tgtEl>
                                        <p:attrNameLst>
                                          <p:attrName>style.visibility</p:attrName>
                                        </p:attrNameLst>
                                      </p:cBhvr>
                                      <p:to>
                                        <p:strVal val="visible"/>
                                      </p:to>
                                    </p:set>
                                    <p:animEffect transition="in" filter="fade">
                                      <p:cBhvr>
                                        <p:cTn id="46" dur="1000"/>
                                        <p:tgtEl>
                                          <p:spTgt spid="321539">
                                            <p:txEl>
                                              <p:pRg st="8" end="8"/>
                                            </p:txEl>
                                          </p:spTgt>
                                        </p:tgtEl>
                                      </p:cBhvr>
                                    </p:animEffect>
                                    <p:anim calcmode="lin" valueType="num">
                                      <p:cBhvr>
                                        <p:cTn id="47" dur="1000" fill="hold"/>
                                        <p:tgtEl>
                                          <p:spTgt spid="321539">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2153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标题 1"/>
          <p:cNvSpPr>
            <a:spLocks noGrp="1"/>
          </p:cNvSpPr>
          <p:nvPr>
            <p:ph type="title" idx="4294967295"/>
          </p:nvPr>
        </p:nvSpPr>
        <p:spPr/>
        <p:txBody>
          <a:bodyPr/>
          <a:lstStyle/>
          <a:p>
            <a:r>
              <a:rPr lang="zh-CN" altLang="en-US">
                <a:ea typeface="宋体" charset="-122"/>
              </a:rPr>
              <a:t>模型</a:t>
            </a:r>
            <a:r>
              <a:rPr lang="en-US" altLang="zh-CN">
                <a:ea typeface="宋体" charset="-122"/>
              </a:rPr>
              <a:t>-</a:t>
            </a:r>
            <a:r>
              <a:rPr lang="zh-CN" altLang="en-US">
                <a:ea typeface="宋体" charset="-122"/>
              </a:rPr>
              <a:t>视图</a:t>
            </a:r>
            <a:r>
              <a:rPr lang="en-US" altLang="zh-CN">
                <a:ea typeface="宋体" charset="-122"/>
              </a:rPr>
              <a:t>-</a:t>
            </a:r>
            <a:r>
              <a:rPr lang="zh-CN" altLang="en-US">
                <a:ea typeface="宋体" charset="-122"/>
              </a:rPr>
              <a:t>控制器设计模式</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235526" name="Picture 6"/>
          <p:cNvPicPr>
            <a:picLocks noChangeAspect="1" noChangeArrowheads="1"/>
          </p:cNvPicPr>
          <p:nvPr/>
        </p:nvPicPr>
        <p:blipFill>
          <a:blip r:embed="rId3" cstate="print"/>
          <a:srcRect/>
          <a:stretch>
            <a:fillRect/>
          </a:stretch>
        </p:blipFill>
        <p:spPr bwMode="auto">
          <a:xfrm>
            <a:off x="2417763" y="1042988"/>
            <a:ext cx="4945062" cy="5400675"/>
          </a:xfrm>
          <a:prstGeom prst="rect">
            <a:avLst/>
          </a:prstGeom>
          <a:noFill/>
        </p:spPr>
      </p:pic>
      <p:sp>
        <p:nvSpPr>
          <p:cNvPr id="235527" name="Rectangle 7"/>
          <p:cNvSpPr>
            <a:spLocks noChangeArrowheads="1"/>
          </p:cNvSpPr>
          <p:nvPr/>
        </p:nvSpPr>
        <p:spPr bwMode="auto">
          <a:xfrm>
            <a:off x="2322513" y="6264275"/>
            <a:ext cx="4364037" cy="593725"/>
          </a:xfrm>
          <a:prstGeom prst="rect">
            <a:avLst/>
          </a:prstGeom>
          <a:noFill/>
          <a:ln w="9525" algn="ctr">
            <a:noFill/>
            <a:miter lim="800000"/>
            <a:headEnd/>
            <a:tailEnd/>
          </a:ln>
          <a:effectLst/>
        </p:spPr>
        <p:txBody>
          <a:bodyPr wrap="none" anchor="ctr"/>
          <a:lstStyle/>
          <a:p>
            <a:pPr marL="742950" indent="-285750" algn="ctr">
              <a:buFont typeface="Wingdings" pitchFamily="2" charset="2"/>
              <a:buNone/>
            </a:pPr>
            <a:r>
              <a:rPr lang="zh-CN" altLang="en-US" sz="2400"/>
              <a:t>模型、视图、控制器对象之间的交互</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zh-CN" altLang="en-US">
                <a:ea typeface="宋体" charset="-122"/>
              </a:rPr>
              <a:t>启用和禁用菜单项</a:t>
            </a:r>
          </a:p>
        </p:txBody>
      </p:sp>
      <p:sp>
        <p:nvSpPr>
          <p:cNvPr id="322563" name="Rectangle 3"/>
          <p:cNvSpPr>
            <a:spLocks noGrp="1" noChangeArrowheads="1"/>
          </p:cNvSpPr>
          <p:nvPr>
            <p:ph type="body" idx="1"/>
          </p:nvPr>
        </p:nvSpPr>
        <p:spPr/>
        <p:txBody>
          <a:bodyPr/>
          <a:lstStyle/>
          <a:p>
            <a:pPr>
              <a:lnSpc>
                <a:spcPct val="90000"/>
              </a:lnSpc>
            </a:pPr>
            <a:r>
              <a:rPr lang="zh-CN" altLang="en-US" sz="2400">
                <a:ea typeface="宋体" charset="-122"/>
              </a:rPr>
              <a:t>在程序运行过程中，经常需要屏蔽某些暂时不适用的命令，待到条件允许时再使之重新可用。</a:t>
            </a:r>
          </a:p>
          <a:p>
            <a:pPr>
              <a:lnSpc>
                <a:spcPct val="90000"/>
              </a:lnSpc>
            </a:pPr>
            <a:r>
              <a:rPr lang="zh-CN" altLang="en-US" sz="2400">
                <a:ea typeface="宋体" charset="-122"/>
              </a:rPr>
              <a:t>屏蔽</a:t>
            </a:r>
            <a:r>
              <a:rPr lang="en-US" altLang="zh-CN" sz="2400">
                <a:ea typeface="宋体" charset="-122"/>
              </a:rPr>
              <a:t>/</a:t>
            </a:r>
            <a:r>
              <a:rPr lang="zh-CN" altLang="en-US" sz="2400">
                <a:ea typeface="宋体" charset="-122"/>
              </a:rPr>
              <a:t>启用菜单项的方法：</a:t>
            </a:r>
          </a:p>
          <a:p>
            <a:pPr lvl="1">
              <a:lnSpc>
                <a:spcPct val="90000"/>
              </a:lnSpc>
            </a:pPr>
            <a:r>
              <a:rPr lang="en-US" altLang="zh-CN" sz="2400">
                <a:ea typeface="宋体" charset="-122"/>
              </a:rPr>
              <a:t>aMenuItem.setEnabled(boolean)</a:t>
            </a:r>
          </a:p>
          <a:p>
            <a:pPr lvl="1">
              <a:lnSpc>
                <a:spcPct val="90000"/>
              </a:lnSpc>
            </a:pPr>
            <a:r>
              <a:rPr lang="zh-CN" altLang="en-US" sz="2400">
                <a:ea typeface="宋体" charset="-122"/>
              </a:rPr>
              <a:t>当参数值为</a:t>
            </a:r>
            <a:r>
              <a:rPr lang="en-US" altLang="zh-CN" sz="2400">
                <a:solidFill>
                  <a:srgbClr val="990000"/>
                </a:solidFill>
                <a:ea typeface="宋体" charset="-122"/>
              </a:rPr>
              <a:t>false</a:t>
            </a:r>
            <a:r>
              <a:rPr lang="zh-CN" altLang="en-US" sz="2400">
                <a:ea typeface="宋体" charset="-122"/>
              </a:rPr>
              <a:t>时，屏蔽该菜单项；</a:t>
            </a:r>
          </a:p>
          <a:p>
            <a:pPr lvl="1">
              <a:lnSpc>
                <a:spcPct val="90000"/>
              </a:lnSpc>
            </a:pPr>
            <a:r>
              <a:rPr lang="zh-CN" altLang="en-US" sz="2400">
                <a:ea typeface="宋体" charset="-122"/>
              </a:rPr>
              <a:t>当参数值为</a:t>
            </a:r>
            <a:r>
              <a:rPr lang="en-US" altLang="zh-CN" sz="2400">
                <a:solidFill>
                  <a:schemeClr val="tx2"/>
                </a:solidFill>
                <a:ea typeface="宋体" charset="-122"/>
              </a:rPr>
              <a:t>true</a:t>
            </a:r>
            <a:r>
              <a:rPr lang="zh-CN" altLang="en-US" sz="2400">
                <a:ea typeface="宋体" charset="-122"/>
              </a:rPr>
              <a:t>时，启用该菜单项；</a:t>
            </a:r>
          </a:p>
          <a:p>
            <a:pPr>
              <a:lnSpc>
                <a:spcPct val="90000"/>
              </a:lnSpc>
            </a:pPr>
            <a:endParaRPr lang="zh-CN" altLang="en-US" sz="2400">
              <a:ea typeface="宋体" charset="-122"/>
            </a:endParaRPr>
          </a:p>
          <a:p>
            <a:pPr>
              <a:lnSpc>
                <a:spcPct val="90000"/>
              </a:lnSpc>
            </a:pPr>
            <a:r>
              <a:rPr lang="zh-CN" altLang="en-US" sz="2400">
                <a:ea typeface="宋体" charset="-122"/>
              </a:rPr>
              <a:t>如果需要动态启用</a:t>
            </a:r>
            <a:r>
              <a:rPr lang="en-US" altLang="zh-CN" sz="2400">
                <a:ea typeface="宋体" charset="-122"/>
              </a:rPr>
              <a:t>/</a:t>
            </a:r>
            <a:r>
              <a:rPr lang="zh-CN" altLang="en-US" sz="2400">
                <a:ea typeface="宋体" charset="-122"/>
              </a:rPr>
              <a:t>屏蔽某菜单项，则需要为</a:t>
            </a:r>
            <a:r>
              <a:rPr lang="zh-CN" altLang="en-US" sz="2400">
                <a:solidFill>
                  <a:srgbClr val="663300"/>
                </a:solidFill>
                <a:latin typeface="Arial"/>
                <a:ea typeface="宋体" charset="-122"/>
              </a:rPr>
              <a:t>“</a:t>
            </a:r>
            <a:r>
              <a:rPr lang="en-US" altLang="zh-CN" sz="2400">
                <a:solidFill>
                  <a:srgbClr val="663300"/>
                </a:solidFill>
                <a:ea typeface="宋体" charset="-122"/>
              </a:rPr>
              <a:t>menu selected</a:t>
            </a:r>
            <a:r>
              <a:rPr lang="en-US" altLang="zh-CN" sz="2400">
                <a:solidFill>
                  <a:srgbClr val="663300"/>
                </a:solidFill>
                <a:latin typeface="Arial"/>
                <a:ea typeface="宋体" charset="-122"/>
              </a:rPr>
              <a:t>”</a:t>
            </a:r>
            <a:r>
              <a:rPr lang="zh-CN" altLang="en-US" sz="2400">
                <a:ea typeface="宋体" charset="-122"/>
              </a:rPr>
              <a:t>事件注册监听器。</a:t>
            </a:r>
            <a:r>
              <a:rPr lang="en-US" altLang="zh-CN" sz="2400">
                <a:ea typeface="宋体" charset="-122"/>
              </a:rPr>
              <a:t>javax.swing.event</a:t>
            </a:r>
            <a:r>
              <a:rPr lang="zh-CN" altLang="en-US" sz="2400">
                <a:ea typeface="宋体" charset="-122"/>
              </a:rPr>
              <a:t>包定义了</a:t>
            </a:r>
            <a:r>
              <a:rPr lang="en-US" altLang="zh-CN" sz="2400">
                <a:ea typeface="宋体" charset="-122"/>
              </a:rPr>
              <a:t>MenuListener</a:t>
            </a:r>
            <a:r>
              <a:rPr lang="zh-CN" altLang="en-US" sz="2400">
                <a:ea typeface="宋体" charset="-122"/>
              </a:rPr>
              <a:t>接口，它有三个方法：</a:t>
            </a:r>
          </a:p>
          <a:p>
            <a:pPr lvl="1">
              <a:lnSpc>
                <a:spcPct val="90000"/>
              </a:lnSpc>
            </a:pPr>
            <a:r>
              <a:rPr lang="en-US" altLang="zh-CN" sz="2400">
                <a:ea typeface="宋体" charset="-122"/>
              </a:rPr>
              <a:t>void </a:t>
            </a:r>
            <a:r>
              <a:rPr lang="en-US" altLang="zh-CN" sz="2400">
                <a:solidFill>
                  <a:srgbClr val="990033"/>
                </a:solidFill>
                <a:ea typeface="宋体" charset="-122"/>
              </a:rPr>
              <a:t>menuSelected</a:t>
            </a:r>
            <a:r>
              <a:rPr lang="en-US" altLang="zh-CN" sz="2400">
                <a:ea typeface="宋体" charset="-122"/>
              </a:rPr>
              <a:t>(MenuEvent event) </a:t>
            </a:r>
          </a:p>
          <a:p>
            <a:pPr lvl="1">
              <a:lnSpc>
                <a:spcPct val="90000"/>
              </a:lnSpc>
            </a:pPr>
            <a:r>
              <a:rPr lang="en-US" altLang="zh-CN" sz="2400">
                <a:ea typeface="宋体" charset="-122"/>
              </a:rPr>
              <a:t>void </a:t>
            </a:r>
            <a:r>
              <a:rPr lang="en-US" altLang="zh-CN" sz="2400">
                <a:solidFill>
                  <a:srgbClr val="990033"/>
                </a:solidFill>
                <a:ea typeface="宋体" charset="-122"/>
              </a:rPr>
              <a:t>menuDeselected</a:t>
            </a:r>
            <a:r>
              <a:rPr lang="en-US" altLang="zh-CN" sz="2400">
                <a:ea typeface="宋体" charset="-122"/>
              </a:rPr>
              <a:t>(MenuEvent event) </a:t>
            </a:r>
          </a:p>
          <a:p>
            <a:pPr lvl="1">
              <a:lnSpc>
                <a:spcPct val="90000"/>
              </a:lnSpc>
            </a:pPr>
            <a:r>
              <a:rPr lang="en-US" altLang="zh-CN" sz="2400">
                <a:ea typeface="宋体" charset="-122"/>
              </a:rPr>
              <a:t>void </a:t>
            </a:r>
            <a:r>
              <a:rPr lang="en-US" altLang="zh-CN" sz="2400">
                <a:solidFill>
                  <a:srgbClr val="990033"/>
                </a:solidFill>
                <a:ea typeface="宋体" charset="-122"/>
              </a:rPr>
              <a:t>menuCanceled</a:t>
            </a:r>
            <a:r>
              <a:rPr lang="en-US" altLang="zh-CN" sz="2400">
                <a:ea typeface="宋体" charset="-122"/>
              </a:rPr>
              <a:t>(MenuEvent event) </a:t>
            </a:r>
            <a:endParaRPr lang="zh-CN" altLang="en-US" sz="240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fade">
                                      <p:cBhvr>
                                        <p:cTn id="7" dur="1000"/>
                                        <p:tgtEl>
                                          <p:spTgt spid="322563">
                                            <p:txEl>
                                              <p:pRg st="0" end="0"/>
                                            </p:txEl>
                                          </p:spTgt>
                                        </p:tgtEl>
                                      </p:cBhvr>
                                    </p:animEffect>
                                    <p:anim calcmode="lin" valueType="num">
                                      <p:cBhvr>
                                        <p:cTn id="8" dur="10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25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2563">
                                            <p:txEl>
                                              <p:pRg st="1" end="1"/>
                                            </p:txEl>
                                          </p:spTgt>
                                        </p:tgtEl>
                                        <p:attrNameLst>
                                          <p:attrName>style.visibility</p:attrName>
                                        </p:attrNameLst>
                                      </p:cBhvr>
                                      <p:to>
                                        <p:strVal val="visible"/>
                                      </p:to>
                                    </p:set>
                                    <p:animEffect transition="in" filter="fade">
                                      <p:cBhvr>
                                        <p:cTn id="14" dur="1000"/>
                                        <p:tgtEl>
                                          <p:spTgt spid="322563">
                                            <p:txEl>
                                              <p:pRg st="1" end="1"/>
                                            </p:txEl>
                                          </p:spTgt>
                                        </p:tgtEl>
                                      </p:cBhvr>
                                    </p:animEffect>
                                    <p:anim calcmode="lin" valueType="num">
                                      <p:cBhvr>
                                        <p:cTn id="15" dur="1000" fill="hold"/>
                                        <p:tgtEl>
                                          <p:spTgt spid="3225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225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2563">
                                            <p:txEl>
                                              <p:pRg st="2" end="2"/>
                                            </p:txEl>
                                          </p:spTgt>
                                        </p:tgtEl>
                                        <p:attrNameLst>
                                          <p:attrName>style.visibility</p:attrName>
                                        </p:attrNameLst>
                                      </p:cBhvr>
                                      <p:to>
                                        <p:strVal val="visible"/>
                                      </p:to>
                                    </p:set>
                                    <p:animEffect transition="in" filter="fade">
                                      <p:cBhvr>
                                        <p:cTn id="21" dur="1000"/>
                                        <p:tgtEl>
                                          <p:spTgt spid="322563">
                                            <p:txEl>
                                              <p:pRg st="2" end="2"/>
                                            </p:txEl>
                                          </p:spTgt>
                                        </p:tgtEl>
                                      </p:cBhvr>
                                    </p:animEffect>
                                    <p:anim calcmode="lin" valueType="num">
                                      <p:cBhvr>
                                        <p:cTn id="22" dur="1000" fill="hold"/>
                                        <p:tgtEl>
                                          <p:spTgt spid="3225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2256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22563">
                                            <p:txEl>
                                              <p:pRg st="3" end="3"/>
                                            </p:txEl>
                                          </p:spTgt>
                                        </p:tgtEl>
                                        <p:attrNameLst>
                                          <p:attrName>style.visibility</p:attrName>
                                        </p:attrNameLst>
                                      </p:cBhvr>
                                      <p:to>
                                        <p:strVal val="visible"/>
                                      </p:to>
                                    </p:set>
                                    <p:animEffect transition="in" filter="fade">
                                      <p:cBhvr>
                                        <p:cTn id="26" dur="1000"/>
                                        <p:tgtEl>
                                          <p:spTgt spid="322563">
                                            <p:txEl>
                                              <p:pRg st="3" end="3"/>
                                            </p:txEl>
                                          </p:spTgt>
                                        </p:tgtEl>
                                      </p:cBhvr>
                                    </p:animEffect>
                                    <p:anim calcmode="lin" valueType="num">
                                      <p:cBhvr>
                                        <p:cTn id="27" dur="1000" fill="hold"/>
                                        <p:tgtEl>
                                          <p:spTgt spid="32256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2256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2563">
                                            <p:txEl>
                                              <p:pRg st="4" end="4"/>
                                            </p:txEl>
                                          </p:spTgt>
                                        </p:tgtEl>
                                        <p:attrNameLst>
                                          <p:attrName>style.visibility</p:attrName>
                                        </p:attrNameLst>
                                      </p:cBhvr>
                                      <p:to>
                                        <p:strVal val="visible"/>
                                      </p:to>
                                    </p:set>
                                    <p:animEffect transition="in" filter="fade">
                                      <p:cBhvr>
                                        <p:cTn id="31" dur="1000"/>
                                        <p:tgtEl>
                                          <p:spTgt spid="322563">
                                            <p:txEl>
                                              <p:pRg st="4" end="4"/>
                                            </p:txEl>
                                          </p:spTgt>
                                        </p:tgtEl>
                                      </p:cBhvr>
                                    </p:animEffect>
                                    <p:anim calcmode="lin" valueType="num">
                                      <p:cBhvr>
                                        <p:cTn id="32" dur="1000" fill="hold"/>
                                        <p:tgtEl>
                                          <p:spTgt spid="32256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225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22563">
                                            <p:txEl>
                                              <p:pRg st="6" end="6"/>
                                            </p:txEl>
                                          </p:spTgt>
                                        </p:tgtEl>
                                        <p:attrNameLst>
                                          <p:attrName>style.visibility</p:attrName>
                                        </p:attrNameLst>
                                      </p:cBhvr>
                                      <p:to>
                                        <p:strVal val="visible"/>
                                      </p:to>
                                    </p:set>
                                    <p:animEffect transition="in" filter="fade">
                                      <p:cBhvr>
                                        <p:cTn id="38" dur="1000"/>
                                        <p:tgtEl>
                                          <p:spTgt spid="322563">
                                            <p:txEl>
                                              <p:pRg st="6" end="6"/>
                                            </p:txEl>
                                          </p:spTgt>
                                        </p:tgtEl>
                                      </p:cBhvr>
                                    </p:animEffect>
                                    <p:anim calcmode="lin" valueType="num">
                                      <p:cBhvr>
                                        <p:cTn id="39" dur="1000" fill="hold"/>
                                        <p:tgtEl>
                                          <p:spTgt spid="32256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225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22563">
                                            <p:txEl>
                                              <p:pRg st="7" end="7"/>
                                            </p:txEl>
                                          </p:spTgt>
                                        </p:tgtEl>
                                        <p:attrNameLst>
                                          <p:attrName>style.visibility</p:attrName>
                                        </p:attrNameLst>
                                      </p:cBhvr>
                                      <p:to>
                                        <p:strVal val="visible"/>
                                      </p:to>
                                    </p:set>
                                    <p:animEffect transition="in" filter="fade">
                                      <p:cBhvr>
                                        <p:cTn id="45" dur="1000"/>
                                        <p:tgtEl>
                                          <p:spTgt spid="322563">
                                            <p:txEl>
                                              <p:pRg st="7" end="7"/>
                                            </p:txEl>
                                          </p:spTgt>
                                        </p:tgtEl>
                                      </p:cBhvr>
                                    </p:animEffect>
                                    <p:anim calcmode="lin" valueType="num">
                                      <p:cBhvr>
                                        <p:cTn id="46" dur="1000" fill="hold"/>
                                        <p:tgtEl>
                                          <p:spTgt spid="32256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2256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22563">
                                            <p:txEl>
                                              <p:pRg st="8" end="8"/>
                                            </p:txEl>
                                          </p:spTgt>
                                        </p:tgtEl>
                                        <p:attrNameLst>
                                          <p:attrName>style.visibility</p:attrName>
                                        </p:attrNameLst>
                                      </p:cBhvr>
                                      <p:to>
                                        <p:strVal val="visible"/>
                                      </p:to>
                                    </p:set>
                                    <p:animEffect transition="in" filter="fade">
                                      <p:cBhvr>
                                        <p:cTn id="50" dur="1000"/>
                                        <p:tgtEl>
                                          <p:spTgt spid="322563">
                                            <p:txEl>
                                              <p:pRg st="8" end="8"/>
                                            </p:txEl>
                                          </p:spTgt>
                                        </p:tgtEl>
                                      </p:cBhvr>
                                    </p:animEffect>
                                    <p:anim calcmode="lin" valueType="num">
                                      <p:cBhvr>
                                        <p:cTn id="51" dur="1000" fill="hold"/>
                                        <p:tgtEl>
                                          <p:spTgt spid="32256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22563">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22563">
                                            <p:txEl>
                                              <p:pRg st="9" end="9"/>
                                            </p:txEl>
                                          </p:spTgt>
                                        </p:tgtEl>
                                        <p:attrNameLst>
                                          <p:attrName>style.visibility</p:attrName>
                                        </p:attrNameLst>
                                      </p:cBhvr>
                                      <p:to>
                                        <p:strVal val="visible"/>
                                      </p:to>
                                    </p:set>
                                    <p:animEffect transition="in" filter="fade">
                                      <p:cBhvr>
                                        <p:cTn id="55" dur="1000"/>
                                        <p:tgtEl>
                                          <p:spTgt spid="322563">
                                            <p:txEl>
                                              <p:pRg st="9" end="9"/>
                                            </p:txEl>
                                          </p:spTgt>
                                        </p:tgtEl>
                                      </p:cBhvr>
                                    </p:animEffect>
                                    <p:anim calcmode="lin" valueType="num">
                                      <p:cBhvr>
                                        <p:cTn id="56" dur="1000" fill="hold"/>
                                        <p:tgtEl>
                                          <p:spTgt spid="32256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2256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zh-CN" altLang="en-US">
                <a:ea typeface="宋体" charset="-122"/>
              </a:rPr>
              <a:t>监听“</a:t>
            </a:r>
            <a:r>
              <a:rPr lang="en-US" altLang="zh-CN">
                <a:ea typeface="宋体" charset="-122"/>
              </a:rPr>
              <a:t>menu selected”</a:t>
            </a:r>
            <a:r>
              <a:rPr lang="zh-CN" altLang="en-US">
                <a:ea typeface="宋体" charset="-122"/>
              </a:rPr>
              <a:t>事件</a:t>
            </a:r>
          </a:p>
        </p:txBody>
      </p:sp>
      <p:sp>
        <p:nvSpPr>
          <p:cNvPr id="323587" name="Rectangle 3"/>
          <p:cNvSpPr>
            <a:spLocks noGrp="1" noChangeArrowheads="1"/>
          </p:cNvSpPr>
          <p:nvPr>
            <p:ph type="body" idx="1"/>
          </p:nvPr>
        </p:nvSpPr>
        <p:spPr/>
        <p:txBody>
          <a:bodyPr/>
          <a:lstStyle/>
          <a:p>
            <a:r>
              <a:rPr lang="zh-CN" altLang="en-US" sz="2400">
                <a:ea typeface="宋体" charset="-122"/>
              </a:rPr>
              <a:t>只需要监听</a:t>
            </a:r>
            <a:r>
              <a:rPr lang="zh-CN" altLang="en-US" sz="2400">
                <a:solidFill>
                  <a:srgbClr val="663300"/>
                </a:solidFill>
                <a:latin typeface="Arial"/>
                <a:ea typeface="宋体" charset="-122"/>
              </a:rPr>
              <a:t>“</a:t>
            </a:r>
            <a:r>
              <a:rPr lang="en-US" altLang="zh-CN" sz="2400">
                <a:solidFill>
                  <a:srgbClr val="663300"/>
                </a:solidFill>
                <a:ea typeface="宋体" charset="-122"/>
              </a:rPr>
              <a:t>menu selected</a:t>
            </a:r>
            <a:r>
              <a:rPr lang="en-US" altLang="zh-CN" sz="2400">
                <a:solidFill>
                  <a:srgbClr val="663300"/>
                </a:solidFill>
                <a:latin typeface="Arial"/>
                <a:ea typeface="宋体" charset="-122"/>
              </a:rPr>
              <a:t>”</a:t>
            </a:r>
            <a:r>
              <a:rPr lang="zh-CN" altLang="en-US" sz="2400">
                <a:ea typeface="宋体" charset="-122"/>
              </a:rPr>
              <a:t>事件，当一个菜单被选中时，将菜单中包含的</a:t>
            </a:r>
            <a:r>
              <a:rPr lang="zh-CN" altLang="en-US" sz="2400">
                <a:solidFill>
                  <a:srgbClr val="990033"/>
                </a:solidFill>
                <a:ea typeface="宋体" charset="-122"/>
              </a:rPr>
              <a:t>需要被屏蔽的菜单项</a:t>
            </a:r>
            <a:r>
              <a:rPr lang="zh-CN" altLang="en-US" sz="2400">
                <a:ea typeface="宋体" charset="-122"/>
              </a:rPr>
              <a:t>屏蔽掉即可。</a:t>
            </a:r>
          </a:p>
          <a:p>
            <a:endParaRPr lang="zh-CN" altLang="en-US" sz="1200">
              <a:ea typeface="宋体" charset="-122"/>
            </a:endParaRPr>
          </a:p>
          <a:p>
            <a:r>
              <a:rPr lang="zh-CN" altLang="en-US" sz="2400">
                <a:ea typeface="宋体" charset="-122"/>
              </a:rPr>
              <a:t>例如下列代码可屏蔽</a:t>
            </a:r>
            <a:r>
              <a:rPr lang="en-US" altLang="zh-CN" sz="2400">
                <a:ea typeface="宋体" charset="-122"/>
              </a:rPr>
              <a:t>/</a:t>
            </a:r>
            <a:r>
              <a:rPr lang="zh-CN" altLang="en-US" sz="2400">
                <a:ea typeface="宋体" charset="-122"/>
              </a:rPr>
              <a:t>打开</a:t>
            </a:r>
            <a:r>
              <a:rPr lang="en-US" altLang="zh-CN" sz="2400">
                <a:ea typeface="宋体" charset="-122"/>
              </a:rPr>
              <a:t>Save</a:t>
            </a:r>
            <a:r>
              <a:rPr lang="zh-CN" altLang="en-US" sz="2400">
                <a:ea typeface="宋体" charset="-122"/>
              </a:rPr>
              <a:t>按钮和</a:t>
            </a:r>
            <a:r>
              <a:rPr lang="en-US" altLang="zh-CN" sz="2400">
                <a:ea typeface="宋体" charset="-122"/>
              </a:rPr>
              <a:t>Save As</a:t>
            </a:r>
            <a:r>
              <a:rPr lang="zh-CN" altLang="en-US" sz="2400">
                <a:ea typeface="宋体" charset="-122"/>
              </a:rPr>
              <a:t>按钮。</a:t>
            </a:r>
          </a:p>
          <a:p>
            <a:pPr lvl="1">
              <a:buFont typeface="Wingdings" pitchFamily="2" charset="2"/>
              <a:buNone/>
            </a:pPr>
            <a:r>
              <a:rPr lang="en-US" altLang="zh-CN" sz="2000">
                <a:ea typeface="宋体" charset="-122"/>
              </a:rPr>
              <a:t>public void menuSelected(MenuEvent event) { </a:t>
            </a:r>
          </a:p>
          <a:p>
            <a:pPr lvl="1">
              <a:buFont typeface="Wingdings" pitchFamily="2" charset="2"/>
              <a:buNone/>
            </a:pPr>
            <a:r>
              <a:rPr lang="en-US" altLang="zh-CN" sz="2000">
                <a:ea typeface="宋体" charset="-122"/>
              </a:rPr>
              <a:t>    saveMenuItem.setEnabled(!</a:t>
            </a:r>
            <a:r>
              <a:rPr lang="en-US" altLang="zh-CN" sz="2000">
                <a:solidFill>
                  <a:srgbClr val="008000"/>
                </a:solidFill>
                <a:ea typeface="宋体" charset="-122"/>
              </a:rPr>
              <a:t>readonlyItem</a:t>
            </a:r>
            <a:r>
              <a:rPr lang="en-US" altLang="zh-CN" sz="2000">
                <a:ea typeface="宋体" charset="-122"/>
              </a:rPr>
              <a:t>.isSelected()); </a:t>
            </a:r>
          </a:p>
          <a:p>
            <a:pPr lvl="1">
              <a:buFont typeface="Wingdings" pitchFamily="2" charset="2"/>
              <a:buNone/>
            </a:pPr>
            <a:r>
              <a:rPr lang="en-US" altLang="zh-CN" sz="2000">
                <a:ea typeface="宋体" charset="-122"/>
              </a:rPr>
              <a:t>    saveAsMenuItem.</a:t>
            </a:r>
            <a:r>
              <a:rPr lang="en-US" altLang="zh-CN" sz="2000">
                <a:solidFill>
                  <a:srgbClr val="990033"/>
                </a:solidFill>
                <a:ea typeface="宋体" charset="-122"/>
              </a:rPr>
              <a:t>setEnabled</a:t>
            </a:r>
            <a:r>
              <a:rPr lang="en-US" altLang="zh-CN" sz="2000">
                <a:ea typeface="宋体" charset="-122"/>
              </a:rPr>
              <a:t>(!</a:t>
            </a:r>
            <a:r>
              <a:rPr lang="en-US" altLang="zh-CN" sz="2000">
                <a:solidFill>
                  <a:srgbClr val="008000"/>
                </a:solidFill>
                <a:ea typeface="宋体" charset="-122"/>
              </a:rPr>
              <a:t>readonlyItem</a:t>
            </a:r>
            <a:r>
              <a:rPr lang="en-US" altLang="zh-CN" sz="2000">
                <a:ea typeface="宋体" charset="-122"/>
              </a:rPr>
              <a:t>.isSelected()); </a:t>
            </a:r>
          </a:p>
          <a:p>
            <a:pPr lvl="1">
              <a:buFont typeface="Wingdings" pitchFamily="2" charset="2"/>
              <a:buNone/>
            </a:pPr>
            <a:r>
              <a:rPr lang="en-US" altLang="zh-CN" sz="2000">
                <a:ea typeface="宋体" charset="-122"/>
              </a:rPr>
              <a:t>} </a:t>
            </a:r>
          </a:p>
          <a:p>
            <a:pPr>
              <a:buFont typeface="Wingdings" pitchFamily="2" charset="2"/>
              <a:buNone/>
            </a:pPr>
            <a:endParaRPr lang="zh-CN" altLang="en-US" sz="200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fade">
                                      <p:cBhvr>
                                        <p:cTn id="7" dur="1000"/>
                                        <p:tgtEl>
                                          <p:spTgt spid="323587">
                                            <p:txEl>
                                              <p:pRg st="0" end="0"/>
                                            </p:txEl>
                                          </p:spTgt>
                                        </p:tgtEl>
                                      </p:cBhvr>
                                    </p:animEffect>
                                    <p:anim calcmode="lin" valueType="num">
                                      <p:cBhvr>
                                        <p:cTn id="8" dur="10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35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3587">
                                            <p:txEl>
                                              <p:pRg st="2" end="2"/>
                                            </p:txEl>
                                          </p:spTgt>
                                        </p:tgtEl>
                                        <p:attrNameLst>
                                          <p:attrName>style.visibility</p:attrName>
                                        </p:attrNameLst>
                                      </p:cBhvr>
                                      <p:to>
                                        <p:strVal val="visible"/>
                                      </p:to>
                                    </p:set>
                                    <p:animEffect transition="in" filter="fade">
                                      <p:cBhvr>
                                        <p:cTn id="14" dur="1000"/>
                                        <p:tgtEl>
                                          <p:spTgt spid="323587">
                                            <p:txEl>
                                              <p:pRg st="2" end="2"/>
                                            </p:txEl>
                                          </p:spTgt>
                                        </p:tgtEl>
                                      </p:cBhvr>
                                    </p:animEffect>
                                    <p:anim calcmode="lin" valueType="num">
                                      <p:cBhvr>
                                        <p:cTn id="15" dur="1000" fill="hold"/>
                                        <p:tgtEl>
                                          <p:spTgt spid="3235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35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3587">
                                            <p:txEl>
                                              <p:pRg st="3" end="3"/>
                                            </p:txEl>
                                          </p:spTgt>
                                        </p:tgtEl>
                                        <p:attrNameLst>
                                          <p:attrName>style.visibility</p:attrName>
                                        </p:attrNameLst>
                                      </p:cBhvr>
                                      <p:to>
                                        <p:strVal val="visible"/>
                                      </p:to>
                                    </p:set>
                                    <p:animEffect transition="in" filter="fade">
                                      <p:cBhvr>
                                        <p:cTn id="21" dur="1000"/>
                                        <p:tgtEl>
                                          <p:spTgt spid="323587">
                                            <p:txEl>
                                              <p:pRg st="3" end="3"/>
                                            </p:txEl>
                                          </p:spTgt>
                                        </p:tgtEl>
                                      </p:cBhvr>
                                    </p:animEffect>
                                    <p:anim calcmode="lin" valueType="num">
                                      <p:cBhvr>
                                        <p:cTn id="22" dur="1000" fill="hold"/>
                                        <p:tgtEl>
                                          <p:spTgt spid="32358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23587">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23587">
                                            <p:txEl>
                                              <p:pRg st="4" end="4"/>
                                            </p:txEl>
                                          </p:spTgt>
                                        </p:tgtEl>
                                        <p:attrNameLst>
                                          <p:attrName>style.visibility</p:attrName>
                                        </p:attrNameLst>
                                      </p:cBhvr>
                                      <p:to>
                                        <p:strVal val="visible"/>
                                      </p:to>
                                    </p:set>
                                    <p:animEffect transition="in" filter="fade">
                                      <p:cBhvr>
                                        <p:cTn id="26" dur="1000"/>
                                        <p:tgtEl>
                                          <p:spTgt spid="323587">
                                            <p:txEl>
                                              <p:pRg st="4" end="4"/>
                                            </p:txEl>
                                          </p:spTgt>
                                        </p:tgtEl>
                                      </p:cBhvr>
                                    </p:animEffect>
                                    <p:anim calcmode="lin" valueType="num">
                                      <p:cBhvr>
                                        <p:cTn id="27" dur="1000" fill="hold"/>
                                        <p:tgtEl>
                                          <p:spTgt spid="32358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23587">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3587">
                                            <p:txEl>
                                              <p:pRg st="5" end="5"/>
                                            </p:txEl>
                                          </p:spTgt>
                                        </p:tgtEl>
                                        <p:attrNameLst>
                                          <p:attrName>style.visibility</p:attrName>
                                        </p:attrNameLst>
                                      </p:cBhvr>
                                      <p:to>
                                        <p:strVal val="visible"/>
                                      </p:to>
                                    </p:set>
                                    <p:animEffect transition="in" filter="fade">
                                      <p:cBhvr>
                                        <p:cTn id="31" dur="1000"/>
                                        <p:tgtEl>
                                          <p:spTgt spid="323587">
                                            <p:txEl>
                                              <p:pRg st="5" end="5"/>
                                            </p:txEl>
                                          </p:spTgt>
                                        </p:tgtEl>
                                      </p:cBhvr>
                                    </p:animEffect>
                                    <p:anim calcmode="lin" valueType="num">
                                      <p:cBhvr>
                                        <p:cTn id="32" dur="1000" fill="hold"/>
                                        <p:tgtEl>
                                          <p:spTgt spid="323587">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23587">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23587">
                                            <p:txEl>
                                              <p:pRg st="6" end="6"/>
                                            </p:txEl>
                                          </p:spTgt>
                                        </p:tgtEl>
                                        <p:attrNameLst>
                                          <p:attrName>style.visibility</p:attrName>
                                        </p:attrNameLst>
                                      </p:cBhvr>
                                      <p:to>
                                        <p:strVal val="visible"/>
                                      </p:to>
                                    </p:set>
                                    <p:animEffect transition="in" filter="fade">
                                      <p:cBhvr>
                                        <p:cTn id="36" dur="1000"/>
                                        <p:tgtEl>
                                          <p:spTgt spid="323587">
                                            <p:txEl>
                                              <p:pRg st="6" end="6"/>
                                            </p:txEl>
                                          </p:spTgt>
                                        </p:tgtEl>
                                      </p:cBhvr>
                                    </p:animEffect>
                                    <p:anim calcmode="lin" valueType="num">
                                      <p:cBhvr>
                                        <p:cTn id="37" dur="1000" fill="hold"/>
                                        <p:tgtEl>
                                          <p:spTgt spid="323587">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2358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zh-CN" altLang="en-US">
                <a:ea typeface="宋体" charset="-122"/>
              </a:rPr>
              <a:t>练习：创建一组菜单</a:t>
            </a:r>
          </a:p>
        </p:txBody>
      </p:sp>
      <p:sp>
        <p:nvSpPr>
          <p:cNvPr id="324611" name="Rectangle 3"/>
          <p:cNvSpPr>
            <a:spLocks noGrp="1" noChangeArrowheads="1"/>
          </p:cNvSpPr>
          <p:nvPr>
            <p:ph type="body" idx="1"/>
          </p:nvPr>
        </p:nvSpPr>
        <p:spPr/>
        <p:txBody>
          <a:bodyPr/>
          <a:lstStyle/>
          <a:p>
            <a:endParaRPr lang="zh-CN" altLang="en-US">
              <a:ea typeface="宋体" charset="-122"/>
            </a:endParaRPr>
          </a:p>
        </p:txBody>
      </p:sp>
      <p:pic>
        <p:nvPicPr>
          <p:cNvPr id="324612" name="Picture 4"/>
          <p:cNvPicPr>
            <a:picLocks noChangeAspect="1" noChangeArrowheads="1"/>
          </p:cNvPicPr>
          <p:nvPr/>
        </p:nvPicPr>
        <p:blipFill>
          <a:blip r:embed="rId3" cstate="print"/>
          <a:srcRect/>
          <a:stretch>
            <a:fillRect/>
          </a:stretch>
        </p:blipFill>
        <p:spPr bwMode="auto">
          <a:xfrm>
            <a:off x="5292725" y="2205038"/>
            <a:ext cx="3203575" cy="2136775"/>
          </a:xfrm>
          <a:prstGeom prst="rect">
            <a:avLst/>
          </a:prstGeom>
          <a:noFill/>
          <a:ln w="9525">
            <a:noFill/>
            <a:miter lim="800000"/>
            <a:headEnd/>
            <a:tailEnd/>
          </a:ln>
          <a:effectLst/>
        </p:spPr>
      </p:pic>
      <p:sp>
        <p:nvSpPr>
          <p:cNvPr id="324613" name="Text Box 5"/>
          <p:cNvSpPr txBox="1">
            <a:spLocks noChangeArrowheads="1"/>
          </p:cNvSpPr>
          <p:nvPr/>
        </p:nvSpPr>
        <p:spPr bwMode="auto">
          <a:xfrm>
            <a:off x="1619250" y="6381750"/>
            <a:ext cx="2232025" cy="274638"/>
          </a:xfrm>
          <a:prstGeom prst="rect">
            <a:avLst/>
          </a:prstGeom>
          <a:noFill/>
          <a:ln w="9525">
            <a:noFill/>
            <a:miter lim="800000"/>
            <a:headEnd/>
            <a:tailEnd/>
          </a:ln>
          <a:effectLst/>
        </p:spPr>
        <p:txBody>
          <a:bodyPr>
            <a:spAutoFit/>
          </a:bodyPr>
          <a:lstStyle/>
          <a:p>
            <a:pPr eaLnBrk="1" hangingPunct="1">
              <a:spcBef>
                <a:spcPct val="30000"/>
              </a:spcBef>
              <a:buClrTx/>
              <a:buFontTx/>
              <a:buNone/>
            </a:pPr>
            <a:r>
              <a:rPr lang="zh-CN" altLang="en-US" sz="1200" b="0">
                <a:solidFill>
                  <a:srgbClr val="777777"/>
                </a:solidFill>
                <a:latin typeface="Arial" charset="0"/>
                <a:ea typeface="宋体" charset="-122"/>
              </a:rPr>
              <a:t>演示</a:t>
            </a:r>
            <a:r>
              <a:rPr lang="en-US" altLang="en-US" sz="1200" b="0">
                <a:solidFill>
                  <a:srgbClr val="777777"/>
                </a:solidFill>
                <a:latin typeface="Arial" charset="0"/>
                <a:ea typeface="宋体" charset="-122"/>
              </a:rPr>
              <a:t>MenuTest</a:t>
            </a:r>
            <a:endParaRPr lang="zh-CN" altLang="en-US" sz="1200" b="0">
              <a:solidFill>
                <a:srgbClr val="777777"/>
              </a:solidFill>
              <a:latin typeface="Arial" charset="0"/>
              <a:ea typeface="宋体" charset="-122"/>
            </a:endParaRPr>
          </a:p>
        </p:txBody>
      </p:sp>
      <p:pic>
        <p:nvPicPr>
          <p:cNvPr id="324614" name="Picture 6"/>
          <p:cNvPicPr>
            <a:picLocks noChangeAspect="1" noChangeArrowheads="1"/>
          </p:cNvPicPr>
          <p:nvPr/>
        </p:nvPicPr>
        <p:blipFill>
          <a:blip r:embed="rId4" cstate="print"/>
          <a:srcRect/>
          <a:stretch>
            <a:fillRect/>
          </a:stretch>
        </p:blipFill>
        <p:spPr bwMode="auto">
          <a:xfrm>
            <a:off x="1619250" y="2205038"/>
            <a:ext cx="2701925" cy="1628775"/>
          </a:xfrm>
          <a:prstGeom prst="rect">
            <a:avLst/>
          </a:prstGeom>
          <a:noFill/>
          <a:ln w="9525">
            <a:noFill/>
            <a:miter lim="800000"/>
            <a:headEnd/>
            <a:tailEnd/>
          </a:ln>
          <a:effectLst/>
        </p:spPr>
      </p:pic>
      <p:pic>
        <p:nvPicPr>
          <p:cNvPr id="324615" name="Picture 7"/>
          <p:cNvPicPr>
            <a:picLocks noChangeAspect="1" noChangeArrowheads="1"/>
          </p:cNvPicPr>
          <p:nvPr/>
        </p:nvPicPr>
        <p:blipFill>
          <a:blip r:embed="rId5" cstate="print"/>
          <a:srcRect/>
          <a:stretch>
            <a:fillRect/>
          </a:stretch>
        </p:blipFill>
        <p:spPr bwMode="auto">
          <a:xfrm>
            <a:off x="827088" y="3573463"/>
            <a:ext cx="2449512" cy="1646237"/>
          </a:xfrm>
          <a:prstGeom prst="rect">
            <a:avLst/>
          </a:prstGeom>
          <a:noFill/>
          <a:ln w="9525">
            <a:noFill/>
            <a:miter lim="800000"/>
            <a:headEnd/>
            <a:tailEnd/>
          </a:ln>
          <a:effectLst/>
        </p:spPr>
      </p:pic>
      <p:pic>
        <p:nvPicPr>
          <p:cNvPr id="324616" name="Picture 8"/>
          <p:cNvPicPr>
            <a:picLocks noChangeAspect="1" noChangeArrowheads="1"/>
          </p:cNvPicPr>
          <p:nvPr/>
        </p:nvPicPr>
        <p:blipFill>
          <a:blip r:embed="rId6" cstate="print"/>
          <a:srcRect/>
          <a:stretch>
            <a:fillRect/>
          </a:stretch>
        </p:blipFill>
        <p:spPr bwMode="auto">
          <a:xfrm>
            <a:off x="3779838" y="3573463"/>
            <a:ext cx="3203575" cy="2135187"/>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a:ea typeface="宋体" charset="-122"/>
              </a:rPr>
              <a:t>工具栏</a:t>
            </a:r>
          </a:p>
        </p:txBody>
      </p:sp>
      <p:sp>
        <p:nvSpPr>
          <p:cNvPr id="327683" name="Rectangle 3"/>
          <p:cNvSpPr>
            <a:spLocks noGrp="1" noChangeArrowheads="1"/>
          </p:cNvSpPr>
          <p:nvPr>
            <p:ph type="body" idx="1"/>
          </p:nvPr>
        </p:nvSpPr>
        <p:spPr/>
        <p:txBody>
          <a:bodyPr/>
          <a:lstStyle/>
          <a:p>
            <a:r>
              <a:rPr lang="zh-CN" altLang="en-US" dirty="0">
                <a:ea typeface="宋体" charset="-122"/>
              </a:rPr>
              <a:t>工具栏是在程序中提供快速访问常用命令的按钮栏。</a:t>
            </a:r>
          </a:p>
          <a:p>
            <a:r>
              <a:rPr lang="zh-CN" altLang="en-US">
                <a:ea typeface="宋体" charset="-122"/>
              </a:rPr>
              <a:t>工具栏特别之处在于可以移动，脱离工具栏或拖拽到框架其他地方，如图所示。</a:t>
            </a:r>
          </a:p>
        </p:txBody>
      </p:sp>
      <p:pic>
        <p:nvPicPr>
          <p:cNvPr id="327684" name="Picture 4"/>
          <p:cNvPicPr>
            <a:picLocks noChangeAspect="1" noChangeArrowheads="1"/>
          </p:cNvPicPr>
          <p:nvPr/>
        </p:nvPicPr>
        <p:blipFill>
          <a:blip r:embed="rId2" cstate="print"/>
          <a:srcRect/>
          <a:stretch>
            <a:fillRect/>
          </a:stretch>
        </p:blipFill>
        <p:spPr bwMode="auto">
          <a:xfrm>
            <a:off x="2339975" y="3644900"/>
            <a:ext cx="4032250" cy="2754313"/>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Effect transition="in" filter="fade">
                                      <p:cBhvr>
                                        <p:cTn id="7" dur="1000"/>
                                        <p:tgtEl>
                                          <p:spTgt spid="327683">
                                            <p:txEl>
                                              <p:pRg st="0" end="0"/>
                                            </p:txEl>
                                          </p:spTgt>
                                        </p:tgtEl>
                                      </p:cBhvr>
                                    </p:animEffect>
                                    <p:anim calcmode="lin" valueType="num">
                                      <p:cBhvr>
                                        <p:cTn id="8" dur="1000" fill="hold"/>
                                        <p:tgtEl>
                                          <p:spTgt spid="3276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76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7683">
                                            <p:txEl>
                                              <p:pRg st="1" end="1"/>
                                            </p:txEl>
                                          </p:spTgt>
                                        </p:tgtEl>
                                        <p:attrNameLst>
                                          <p:attrName>style.visibility</p:attrName>
                                        </p:attrNameLst>
                                      </p:cBhvr>
                                      <p:to>
                                        <p:strVal val="visible"/>
                                      </p:to>
                                    </p:set>
                                    <p:animEffect transition="in" filter="fade">
                                      <p:cBhvr>
                                        <p:cTn id="14" dur="1000"/>
                                        <p:tgtEl>
                                          <p:spTgt spid="327683">
                                            <p:txEl>
                                              <p:pRg st="1" end="1"/>
                                            </p:txEl>
                                          </p:spTgt>
                                        </p:tgtEl>
                                      </p:cBhvr>
                                    </p:animEffect>
                                    <p:anim calcmode="lin" valueType="num">
                                      <p:cBhvr>
                                        <p:cTn id="15" dur="1000" fill="hold"/>
                                        <p:tgtEl>
                                          <p:spTgt spid="3276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27683">
                                            <p:txEl>
                                              <p:pRg st="1" end="1"/>
                                            </p:txEl>
                                          </p:spTgt>
                                        </p:tgtEl>
                                        <p:attrNameLst>
                                          <p:attrName>ppt_y</p:attrName>
                                        </p:attrNameLst>
                                      </p:cBhvr>
                                      <p:tavLst>
                                        <p:tav tm="0">
                                          <p:val>
                                            <p:strVal val="#ppt_y+.1"/>
                                          </p:val>
                                        </p:tav>
                                        <p:tav tm="100000">
                                          <p:val>
                                            <p:strVal val="#ppt_y"/>
                                          </p:val>
                                        </p:tav>
                                      </p:tavLst>
                                    </p:anim>
                                  </p:childTnLst>
                                </p:cTn>
                              </p:par>
                              <p:par>
                                <p:cTn id="17" presetID="17" presetClass="entr" presetSubtype="10" fill="hold" nodeType="withEffect">
                                  <p:stCondLst>
                                    <p:cond delay="0"/>
                                  </p:stCondLst>
                                  <p:childTnLst>
                                    <p:set>
                                      <p:cBhvr>
                                        <p:cTn id="18" dur="1" fill="hold">
                                          <p:stCondLst>
                                            <p:cond delay="0"/>
                                          </p:stCondLst>
                                        </p:cTn>
                                        <p:tgtEl>
                                          <p:spTgt spid="327684"/>
                                        </p:tgtEl>
                                        <p:attrNameLst>
                                          <p:attrName>style.visibility</p:attrName>
                                        </p:attrNameLst>
                                      </p:cBhvr>
                                      <p:to>
                                        <p:strVal val="visible"/>
                                      </p:to>
                                    </p:set>
                                    <p:anim calcmode="lin" valueType="num">
                                      <p:cBhvr>
                                        <p:cTn id="19" dur="500" fill="hold"/>
                                        <p:tgtEl>
                                          <p:spTgt spid="327684"/>
                                        </p:tgtEl>
                                        <p:attrNameLst>
                                          <p:attrName>ppt_w</p:attrName>
                                        </p:attrNameLst>
                                      </p:cBhvr>
                                      <p:tavLst>
                                        <p:tav tm="0">
                                          <p:val>
                                            <p:fltVal val="0"/>
                                          </p:val>
                                        </p:tav>
                                        <p:tav tm="100000">
                                          <p:val>
                                            <p:strVal val="#ppt_w"/>
                                          </p:val>
                                        </p:tav>
                                      </p:tavLst>
                                    </p:anim>
                                    <p:anim calcmode="lin" valueType="num">
                                      <p:cBhvr>
                                        <p:cTn id="20" dur="500" fill="hold"/>
                                        <p:tgtEl>
                                          <p:spTgt spid="3276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zh-CN" altLang="en-US">
                <a:ea typeface="宋体" charset="-122"/>
              </a:rPr>
              <a:t>工具栏的创建</a:t>
            </a:r>
          </a:p>
        </p:txBody>
      </p:sp>
      <p:sp>
        <p:nvSpPr>
          <p:cNvPr id="328707" name="Rectangle 3"/>
          <p:cNvSpPr>
            <a:spLocks noGrp="1" noChangeArrowheads="1"/>
          </p:cNvSpPr>
          <p:nvPr>
            <p:ph type="body" idx="1"/>
          </p:nvPr>
        </p:nvSpPr>
        <p:spPr>
          <a:xfrm>
            <a:off x="468313" y="1179513"/>
            <a:ext cx="8066087" cy="4776787"/>
          </a:xfrm>
        </p:spPr>
        <p:txBody>
          <a:bodyPr/>
          <a:lstStyle/>
          <a:p>
            <a:pPr>
              <a:lnSpc>
                <a:spcPct val="80000"/>
              </a:lnSpc>
            </a:pPr>
            <a:r>
              <a:rPr lang="zh-CN" altLang="en-US" sz="2000">
                <a:ea typeface="宋体" charset="-122"/>
              </a:rPr>
              <a:t>创建工具栏时，直接将组件添加到工具栏中，再将工具栏放入框架中：</a:t>
            </a:r>
          </a:p>
          <a:p>
            <a:pPr lvl="1">
              <a:lnSpc>
                <a:spcPct val="80000"/>
              </a:lnSpc>
            </a:pPr>
            <a:r>
              <a:rPr lang="en-US" altLang="zh-CN" sz="2400">
                <a:ea typeface="宋体" charset="-122"/>
              </a:rPr>
              <a:t>JToolBar bar = new JToolBar(); </a:t>
            </a:r>
          </a:p>
          <a:p>
            <a:pPr lvl="1">
              <a:lnSpc>
                <a:spcPct val="80000"/>
              </a:lnSpc>
            </a:pPr>
            <a:r>
              <a:rPr lang="en-US" altLang="zh-CN" sz="2400">
                <a:ea typeface="宋体" charset="-122"/>
              </a:rPr>
              <a:t>bar.add(blueButton);</a:t>
            </a:r>
          </a:p>
          <a:p>
            <a:pPr lvl="1">
              <a:lnSpc>
                <a:spcPct val="80000"/>
              </a:lnSpc>
            </a:pPr>
            <a:r>
              <a:rPr lang="en-US" altLang="zh-CN" sz="2400">
                <a:ea typeface="宋体" charset="-122"/>
              </a:rPr>
              <a:t>frame.add(bar, BorderLayout.NORTH); </a:t>
            </a:r>
          </a:p>
          <a:p>
            <a:pPr lvl="1">
              <a:lnSpc>
                <a:spcPct val="80000"/>
              </a:lnSpc>
              <a:buFont typeface="Wingdings" pitchFamily="2" charset="2"/>
              <a:buNone/>
            </a:pPr>
            <a:r>
              <a:rPr lang="en-US" altLang="zh-CN" sz="2400">
                <a:ea typeface="宋体" charset="-122"/>
              </a:rPr>
              <a:t>    </a:t>
            </a:r>
          </a:p>
          <a:p>
            <a:pPr>
              <a:lnSpc>
                <a:spcPct val="80000"/>
              </a:lnSpc>
            </a:pPr>
            <a:r>
              <a:rPr lang="zh-CN" altLang="en-US" sz="2000">
                <a:ea typeface="宋体" charset="-122"/>
              </a:rPr>
              <a:t>也可以使用添加</a:t>
            </a:r>
            <a:r>
              <a:rPr lang="en-US" altLang="zh-CN" sz="2000">
                <a:solidFill>
                  <a:srgbClr val="A50021"/>
                </a:solidFill>
                <a:ea typeface="宋体" charset="-122"/>
              </a:rPr>
              <a:t>Action</a:t>
            </a:r>
            <a:r>
              <a:rPr lang="zh-CN" altLang="en-US" sz="2000">
                <a:ea typeface="宋体" charset="-122"/>
              </a:rPr>
              <a:t>对象的方法来填充工具栏：</a:t>
            </a:r>
          </a:p>
          <a:p>
            <a:pPr lvl="1">
              <a:lnSpc>
                <a:spcPct val="80000"/>
              </a:lnSpc>
            </a:pPr>
            <a:r>
              <a:rPr lang="en-US" altLang="zh-CN" sz="2400">
                <a:ea typeface="宋体" charset="-122"/>
              </a:rPr>
              <a:t>bar.add(blueAction); </a:t>
            </a:r>
          </a:p>
          <a:p>
            <a:pPr lvl="1">
              <a:lnSpc>
                <a:spcPct val="80000"/>
              </a:lnSpc>
            </a:pPr>
            <a:endParaRPr lang="en-US" altLang="zh-CN" sz="2400">
              <a:ea typeface="宋体" charset="-122"/>
            </a:endParaRPr>
          </a:p>
          <a:p>
            <a:pPr>
              <a:lnSpc>
                <a:spcPct val="80000"/>
              </a:lnSpc>
            </a:pPr>
            <a:r>
              <a:rPr lang="zh-CN" altLang="en-US" sz="2000">
                <a:ea typeface="宋体" charset="-122"/>
              </a:rPr>
              <a:t>可以设置工具提示：</a:t>
            </a:r>
          </a:p>
          <a:p>
            <a:pPr lvl="1">
              <a:lnSpc>
                <a:spcPct val="80000"/>
              </a:lnSpc>
            </a:pPr>
            <a:r>
              <a:rPr lang="en-US" altLang="zh-CN" sz="2400">
                <a:ea typeface="宋体" charset="-122"/>
              </a:rPr>
              <a:t>setToolTipText(String)</a:t>
            </a:r>
            <a:r>
              <a:rPr lang="zh-CN" altLang="en-US" sz="2400">
                <a:ea typeface="宋体" charset="-122"/>
              </a:rPr>
              <a:t>；</a:t>
            </a:r>
          </a:p>
          <a:p>
            <a:pPr lvl="1">
              <a:lnSpc>
                <a:spcPct val="80000"/>
              </a:lnSpc>
            </a:pPr>
            <a:endParaRPr lang="zh-CN" altLang="en-US" sz="2400">
              <a:ea typeface="宋体" charset="-122"/>
            </a:endParaRPr>
          </a:p>
          <a:p>
            <a:pPr>
              <a:lnSpc>
                <a:spcPct val="80000"/>
              </a:lnSpc>
            </a:pPr>
            <a:r>
              <a:rPr lang="zh-CN" altLang="en-US" sz="2000">
                <a:ea typeface="宋体" charset="-122"/>
              </a:rPr>
              <a:t>如果使用</a:t>
            </a:r>
            <a:r>
              <a:rPr lang="en-US" altLang="zh-CN" sz="2000">
                <a:solidFill>
                  <a:srgbClr val="A50021"/>
                </a:solidFill>
                <a:ea typeface="宋体" charset="-122"/>
              </a:rPr>
              <a:t>Action</a:t>
            </a:r>
            <a:r>
              <a:rPr lang="zh-CN" altLang="en-US" sz="2000">
                <a:ea typeface="宋体" charset="-122"/>
              </a:rPr>
              <a:t>对象，则可使用</a:t>
            </a:r>
            <a:r>
              <a:rPr lang="en-US" altLang="zh-CN" sz="2000">
                <a:solidFill>
                  <a:srgbClr val="996633"/>
                </a:solidFill>
                <a:ea typeface="宋体" charset="-122"/>
              </a:rPr>
              <a:t>putValue</a:t>
            </a:r>
            <a:r>
              <a:rPr lang="zh-CN" altLang="en-US" sz="2000">
                <a:ea typeface="宋体" charset="-122"/>
              </a:rPr>
              <a:t>方法</a:t>
            </a:r>
          </a:p>
          <a:p>
            <a:pPr lvl="1">
              <a:lnSpc>
                <a:spcPct val="80000"/>
              </a:lnSpc>
            </a:pPr>
            <a:r>
              <a:rPr lang="en-US" altLang="zh-CN" sz="2400">
                <a:solidFill>
                  <a:srgbClr val="996633"/>
                </a:solidFill>
                <a:ea typeface="宋体" charset="-122"/>
              </a:rPr>
              <a:t>putValue</a:t>
            </a:r>
            <a:r>
              <a:rPr lang="en-US" altLang="zh-CN" sz="2400">
                <a:ea typeface="宋体" charset="-122"/>
              </a:rPr>
              <a:t>(Action.SHORT_DESCRIPTION, “…”)</a:t>
            </a:r>
          </a:p>
          <a:p>
            <a:pPr lvl="1">
              <a:lnSpc>
                <a:spcPct val="80000"/>
              </a:lnSpc>
            </a:pPr>
            <a:endParaRPr lang="zh-CN" altLang="en-US" sz="2400">
              <a:ea typeface="宋体" charset="-122"/>
            </a:endParaRPr>
          </a:p>
          <a:p>
            <a:pPr>
              <a:lnSpc>
                <a:spcPct val="80000"/>
              </a:lnSpc>
            </a:pPr>
            <a:r>
              <a:rPr lang="zh-CN" altLang="en-US" sz="2000">
                <a:solidFill>
                  <a:srgbClr val="003300"/>
                </a:solidFill>
                <a:ea typeface="宋体" charset="-122"/>
              </a:rPr>
              <a:t>注意：</a:t>
            </a:r>
            <a:r>
              <a:rPr lang="zh-CN" altLang="en-US" sz="2000">
                <a:ea typeface="宋体" charset="-122"/>
              </a:rPr>
              <a:t>按钮是工具栏中最常见的组件类型。但其它组件也可以放置在工具栏中，</a:t>
            </a:r>
            <a:r>
              <a:rPr lang="zh-CN" altLang="en-US" sz="2000">
                <a:solidFill>
                  <a:srgbClr val="008000"/>
                </a:solidFill>
                <a:ea typeface="宋体" charset="-122"/>
              </a:rPr>
              <a:t>例如</a:t>
            </a:r>
            <a:r>
              <a:rPr lang="zh-CN" altLang="en-US" sz="2000">
                <a:ea typeface="宋体" charset="-122"/>
              </a:rPr>
              <a:t>复选框等。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fade">
                                      <p:cBhvr>
                                        <p:cTn id="7" dur="1000"/>
                                        <p:tgtEl>
                                          <p:spTgt spid="328707">
                                            <p:txEl>
                                              <p:pRg st="0" end="0"/>
                                            </p:txEl>
                                          </p:spTgt>
                                        </p:tgtEl>
                                      </p:cBhvr>
                                    </p:animEffect>
                                    <p:anim calcmode="lin" valueType="num">
                                      <p:cBhvr>
                                        <p:cTn id="8" dur="1000" fill="hold"/>
                                        <p:tgtEl>
                                          <p:spTgt spid="3287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870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8707">
                                            <p:txEl>
                                              <p:pRg st="1" end="1"/>
                                            </p:txEl>
                                          </p:spTgt>
                                        </p:tgtEl>
                                        <p:attrNameLst>
                                          <p:attrName>style.visibility</p:attrName>
                                        </p:attrNameLst>
                                      </p:cBhvr>
                                      <p:to>
                                        <p:strVal val="visible"/>
                                      </p:to>
                                    </p:set>
                                    <p:animEffect transition="in" filter="fade">
                                      <p:cBhvr>
                                        <p:cTn id="12" dur="1000"/>
                                        <p:tgtEl>
                                          <p:spTgt spid="328707">
                                            <p:txEl>
                                              <p:pRg st="1" end="1"/>
                                            </p:txEl>
                                          </p:spTgt>
                                        </p:tgtEl>
                                      </p:cBhvr>
                                    </p:animEffect>
                                    <p:anim calcmode="lin" valueType="num">
                                      <p:cBhvr>
                                        <p:cTn id="13" dur="1000" fill="hold"/>
                                        <p:tgtEl>
                                          <p:spTgt spid="32870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2870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8707">
                                            <p:txEl>
                                              <p:pRg st="2" end="2"/>
                                            </p:txEl>
                                          </p:spTgt>
                                        </p:tgtEl>
                                        <p:attrNameLst>
                                          <p:attrName>style.visibility</p:attrName>
                                        </p:attrNameLst>
                                      </p:cBhvr>
                                      <p:to>
                                        <p:strVal val="visible"/>
                                      </p:to>
                                    </p:set>
                                    <p:animEffect transition="in" filter="fade">
                                      <p:cBhvr>
                                        <p:cTn id="17" dur="1000"/>
                                        <p:tgtEl>
                                          <p:spTgt spid="328707">
                                            <p:txEl>
                                              <p:pRg st="2" end="2"/>
                                            </p:txEl>
                                          </p:spTgt>
                                        </p:tgtEl>
                                      </p:cBhvr>
                                    </p:animEffect>
                                    <p:anim calcmode="lin" valueType="num">
                                      <p:cBhvr>
                                        <p:cTn id="18" dur="1000" fill="hold"/>
                                        <p:tgtEl>
                                          <p:spTgt spid="32870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2870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8707">
                                            <p:txEl>
                                              <p:pRg st="3" end="3"/>
                                            </p:txEl>
                                          </p:spTgt>
                                        </p:tgtEl>
                                        <p:attrNameLst>
                                          <p:attrName>style.visibility</p:attrName>
                                        </p:attrNameLst>
                                      </p:cBhvr>
                                      <p:to>
                                        <p:strVal val="visible"/>
                                      </p:to>
                                    </p:set>
                                    <p:animEffect transition="in" filter="fade">
                                      <p:cBhvr>
                                        <p:cTn id="22" dur="1000"/>
                                        <p:tgtEl>
                                          <p:spTgt spid="328707">
                                            <p:txEl>
                                              <p:pRg st="3" end="3"/>
                                            </p:txEl>
                                          </p:spTgt>
                                        </p:tgtEl>
                                      </p:cBhvr>
                                    </p:animEffect>
                                    <p:anim calcmode="lin" valueType="num">
                                      <p:cBhvr>
                                        <p:cTn id="23" dur="1000" fill="hold"/>
                                        <p:tgtEl>
                                          <p:spTgt spid="32870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2870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8707">
                                            <p:txEl>
                                              <p:pRg st="4" end="4"/>
                                            </p:txEl>
                                          </p:spTgt>
                                        </p:tgtEl>
                                        <p:attrNameLst>
                                          <p:attrName>style.visibility</p:attrName>
                                        </p:attrNameLst>
                                      </p:cBhvr>
                                      <p:to>
                                        <p:strVal val="visible"/>
                                      </p:to>
                                    </p:set>
                                    <p:animEffect transition="in" filter="fade">
                                      <p:cBhvr>
                                        <p:cTn id="27" dur="1000"/>
                                        <p:tgtEl>
                                          <p:spTgt spid="328707">
                                            <p:txEl>
                                              <p:pRg st="4" end="4"/>
                                            </p:txEl>
                                          </p:spTgt>
                                        </p:tgtEl>
                                      </p:cBhvr>
                                    </p:animEffect>
                                    <p:anim calcmode="lin" valueType="num">
                                      <p:cBhvr>
                                        <p:cTn id="28" dur="1000" fill="hold"/>
                                        <p:tgtEl>
                                          <p:spTgt spid="32870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287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28707">
                                            <p:txEl>
                                              <p:pRg st="5" end="5"/>
                                            </p:txEl>
                                          </p:spTgt>
                                        </p:tgtEl>
                                        <p:attrNameLst>
                                          <p:attrName>style.visibility</p:attrName>
                                        </p:attrNameLst>
                                      </p:cBhvr>
                                      <p:to>
                                        <p:strVal val="visible"/>
                                      </p:to>
                                    </p:set>
                                    <p:animEffect transition="in" filter="fade">
                                      <p:cBhvr>
                                        <p:cTn id="34" dur="1000"/>
                                        <p:tgtEl>
                                          <p:spTgt spid="328707">
                                            <p:txEl>
                                              <p:pRg st="5" end="5"/>
                                            </p:txEl>
                                          </p:spTgt>
                                        </p:tgtEl>
                                      </p:cBhvr>
                                    </p:animEffect>
                                    <p:anim calcmode="lin" valueType="num">
                                      <p:cBhvr>
                                        <p:cTn id="35" dur="1000" fill="hold"/>
                                        <p:tgtEl>
                                          <p:spTgt spid="32870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2870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28707">
                                            <p:txEl>
                                              <p:pRg st="6" end="6"/>
                                            </p:txEl>
                                          </p:spTgt>
                                        </p:tgtEl>
                                        <p:attrNameLst>
                                          <p:attrName>style.visibility</p:attrName>
                                        </p:attrNameLst>
                                      </p:cBhvr>
                                      <p:to>
                                        <p:strVal val="visible"/>
                                      </p:to>
                                    </p:set>
                                    <p:animEffect transition="in" filter="fade">
                                      <p:cBhvr>
                                        <p:cTn id="39" dur="1000"/>
                                        <p:tgtEl>
                                          <p:spTgt spid="328707">
                                            <p:txEl>
                                              <p:pRg st="6" end="6"/>
                                            </p:txEl>
                                          </p:spTgt>
                                        </p:tgtEl>
                                      </p:cBhvr>
                                    </p:animEffect>
                                    <p:anim calcmode="lin" valueType="num">
                                      <p:cBhvr>
                                        <p:cTn id="40" dur="1000" fill="hold"/>
                                        <p:tgtEl>
                                          <p:spTgt spid="32870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2870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28707">
                                            <p:txEl>
                                              <p:pRg st="8" end="8"/>
                                            </p:txEl>
                                          </p:spTgt>
                                        </p:tgtEl>
                                        <p:attrNameLst>
                                          <p:attrName>style.visibility</p:attrName>
                                        </p:attrNameLst>
                                      </p:cBhvr>
                                      <p:to>
                                        <p:strVal val="visible"/>
                                      </p:to>
                                    </p:set>
                                    <p:animEffect transition="in" filter="fade">
                                      <p:cBhvr>
                                        <p:cTn id="46" dur="1000"/>
                                        <p:tgtEl>
                                          <p:spTgt spid="328707">
                                            <p:txEl>
                                              <p:pRg st="8" end="8"/>
                                            </p:txEl>
                                          </p:spTgt>
                                        </p:tgtEl>
                                      </p:cBhvr>
                                    </p:animEffect>
                                    <p:anim calcmode="lin" valueType="num">
                                      <p:cBhvr>
                                        <p:cTn id="47" dur="1000" fill="hold"/>
                                        <p:tgtEl>
                                          <p:spTgt spid="328707">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28707">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28707">
                                            <p:txEl>
                                              <p:pRg st="9" end="9"/>
                                            </p:txEl>
                                          </p:spTgt>
                                        </p:tgtEl>
                                        <p:attrNameLst>
                                          <p:attrName>style.visibility</p:attrName>
                                        </p:attrNameLst>
                                      </p:cBhvr>
                                      <p:to>
                                        <p:strVal val="visible"/>
                                      </p:to>
                                    </p:set>
                                    <p:animEffect transition="in" filter="fade">
                                      <p:cBhvr>
                                        <p:cTn id="51" dur="1000"/>
                                        <p:tgtEl>
                                          <p:spTgt spid="328707">
                                            <p:txEl>
                                              <p:pRg st="9" end="9"/>
                                            </p:txEl>
                                          </p:spTgt>
                                        </p:tgtEl>
                                      </p:cBhvr>
                                    </p:animEffect>
                                    <p:anim calcmode="lin" valueType="num">
                                      <p:cBhvr>
                                        <p:cTn id="52" dur="1000" fill="hold"/>
                                        <p:tgtEl>
                                          <p:spTgt spid="328707">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2870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28707">
                                            <p:txEl>
                                              <p:pRg st="11" end="11"/>
                                            </p:txEl>
                                          </p:spTgt>
                                        </p:tgtEl>
                                        <p:attrNameLst>
                                          <p:attrName>style.visibility</p:attrName>
                                        </p:attrNameLst>
                                      </p:cBhvr>
                                      <p:to>
                                        <p:strVal val="visible"/>
                                      </p:to>
                                    </p:set>
                                    <p:animEffect transition="in" filter="fade">
                                      <p:cBhvr>
                                        <p:cTn id="58" dur="1000"/>
                                        <p:tgtEl>
                                          <p:spTgt spid="328707">
                                            <p:txEl>
                                              <p:pRg st="11" end="11"/>
                                            </p:txEl>
                                          </p:spTgt>
                                        </p:tgtEl>
                                      </p:cBhvr>
                                    </p:animEffect>
                                    <p:anim calcmode="lin" valueType="num">
                                      <p:cBhvr>
                                        <p:cTn id="59" dur="1000" fill="hold"/>
                                        <p:tgtEl>
                                          <p:spTgt spid="328707">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328707">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28707">
                                            <p:txEl>
                                              <p:pRg st="12" end="12"/>
                                            </p:txEl>
                                          </p:spTgt>
                                        </p:tgtEl>
                                        <p:attrNameLst>
                                          <p:attrName>style.visibility</p:attrName>
                                        </p:attrNameLst>
                                      </p:cBhvr>
                                      <p:to>
                                        <p:strVal val="visible"/>
                                      </p:to>
                                    </p:set>
                                    <p:animEffect transition="in" filter="fade">
                                      <p:cBhvr>
                                        <p:cTn id="63" dur="1000"/>
                                        <p:tgtEl>
                                          <p:spTgt spid="328707">
                                            <p:txEl>
                                              <p:pRg st="12" end="12"/>
                                            </p:txEl>
                                          </p:spTgt>
                                        </p:tgtEl>
                                      </p:cBhvr>
                                    </p:animEffect>
                                    <p:anim calcmode="lin" valueType="num">
                                      <p:cBhvr>
                                        <p:cTn id="64" dur="1000" fill="hold"/>
                                        <p:tgtEl>
                                          <p:spTgt spid="328707">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2870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28707">
                                            <p:txEl>
                                              <p:pRg st="14" end="14"/>
                                            </p:txEl>
                                          </p:spTgt>
                                        </p:tgtEl>
                                        <p:attrNameLst>
                                          <p:attrName>style.visibility</p:attrName>
                                        </p:attrNameLst>
                                      </p:cBhvr>
                                      <p:to>
                                        <p:strVal val="visible"/>
                                      </p:to>
                                    </p:set>
                                    <p:animEffect transition="in" filter="fade">
                                      <p:cBhvr>
                                        <p:cTn id="70" dur="1000"/>
                                        <p:tgtEl>
                                          <p:spTgt spid="328707">
                                            <p:txEl>
                                              <p:pRg st="14" end="14"/>
                                            </p:txEl>
                                          </p:spTgt>
                                        </p:tgtEl>
                                      </p:cBhvr>
                                    </p:animEffect>
                                    <p:anim calcmode="lin" valueType="num">
                                      <p:cBhvr>
                                        <p:cTn id="71" dur="1000" fill="hold"/>
                                        <p:tgtEl>
                                          <p:spTgt spid="328707">
                                            <p:txEl>
                                              <p:pRg st="14" end="14"/>
                                            </p:txEl>
                                          </p:spTgt>
                                        </p:tgtEl>
                                        <p:attrNameLst>
                                          <p:attrName>ppt_x</p:attrName>
                                        </p:attrNameLst>
                                      </p:cBhvr>
                                      <p:tavLst>
                                        <p:tav tm="0">
                                          <p:val>
                                            <p:strVal val="#ppt_x"/>
                                          </p:val>
                                        </p:tav>
                                        <p:tav tm="100000">
                                          <p:val>
                                            <p:strVal val="#ppt_x"/>
                                          </p:val>
                                        </p:tav>
                                      </p:tavLst>
                                    </p:anim>
                                    <p:anim calcmode="lin" valueType="num">
                                      <p:cBhvr>
                                        <p:cTn id="72" dur="1000" fill="hold"/>
                                        <p:tgtEl>
                                          <p:spTgt spid="32870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zh-CN" altLang="en-US">
                <a:ea typeface="宋体" charset="-122"/>
              </a:rPr>
              <a:t>工具栏相关的常用方法</a:t>
            </a:r>
          </a:p>
        </p:txBody>
      </p:sp>
      <p:sp>
        <p:nvSpPr>
          <p:cNvPr id="329731" name="Rectangle 3"/>
          <p:cNvSpPr>
            <a:spLocks noGrp="1" noChangeArrowheads="1"/>
          </p:cNvSpPr>
          <p:nvPr>
            <p:ph type="body" idx="1"/>
          </p:nvPr>
        </p:nvSpPr>
        <p:spPr>
          <a:xfrm>
            <a:off x="657224" y="1314450"/>
            <a:ext cx="8307263" cy="5040313"/>
          </a:xfrm>
        </p:spPr>
        <p:txBody>
          <a:bodyPr/>
          <a:lstStyle/>
          <a:p>
            <a:pPr>
              <a:lnSpc>
                <a:spcPct val="80000"/>
              </a:lnSpc>
            </a:pPr>
            <a:r>
              <a:rPr lang="en-US" altLang="zh-CN" sz="2000" dirty="0" err="1">
                <a:ea typeface="宋体" charset="-122"/>
              </a:rPr>
              <a:t>javax.swing</a:t>
            </a:r>
            <a:r>
              <a:rPr lang="en-US" altLang="zh-CN" sz="2000" dirty="0">
                <a:ea typeface="宋体" charset="-122"/>
              </a:rPr>
              <a:t>. </a:t>
            </a:r>
            <a:r>
              <a:rPr lang="en-US" altLang="zh-CN" sz="2000" dirty="0" err="1">
                <a:ea typeface="宋体" charset="-122"/>
              </a:rPr>
              <a:t>JToolBar</a:t>
            </a:r>
            <a:endParaRPr lang="en-US" altLang="zh-CN" sz="2000" dirty="0">
              <a:ea typeface="宋体" charset="-122"/>
            </a:endParaRPr>
          </a:p>
          <a:p>
            <a:pPr>
              <a:lnSpc>
                <a:spcPct val="80000"/>
              </a:lnSpc>
            </a:pPr>
            <a:endParaRPr lang="en-US" altLang="zh-CN" sz="2000" dirty="0">
              <a:ea typeface="宋体" charset="-122"/>
            </a:endParaRPr>
          </a:p>
          <a:p>
            <a:pPr>
              <a:lnSpc>
                <a:spcPct val="80000"/>
              </a:lnSpc>
              <a:buFont typeface="Wingdings" pitchFamily="2" charset="2"/>
              <a:buNone/>
            </a:pPr>
            <a:r>
              <a:rPr lang="en-US" altLang="zh-CN" sz="2000" dirty="0">
                <a:solidFill>
                  <a:srgbClr val="993300"/>
                </a:solidFill>
                <a:ea typeface="宋体" charset="-122"/>
              </a:rPr>
              <a:t>     </a:t>
            </a:r>
            <a:r>
              <a:rPr lang="en-US" altLang="zh-CN" sz="2000" dirty="0" err="1">
                <a:solidFill>
                  <a:srgbClr val="993300"/>
                </a:solidFill>
                <a:ea typeface="宋体" charset="-122"/>
              </a:rPr>
              <a:t>JToolBar</a:t>
            </a:r>
            <a:r>
              <a:rPr lang="en-US" altLang="zh-CN" sz="2000" dirty="0">
                <a:solidFill>
                  <a:srgbClr val="993300"/>
                </a:solidFill>
                <a:ea typeface="宋体" charset="-122"/>
              </a:rPr>
              <a:t>( )           </a:t>
            </a:r>
            <a:endParaRPr lang="zh-CN" altLang="en-US" sz="2000" dirty="0">
              <a:solidFill>
                <a:srgbClr val="008000"/>
              </a:solidFill>
              <a:ea typeface="宋体" charset="-122"/>
            </a:endParaRPr>
          </a:p>
          <a:p>
            <a:pPr>
              <a:lnSpc>
                <a:spcPct val="80000"/>
              </a:lnSpc>
              <a:buFont typeface="Wingdings" pitchFamily="2" charset="2"/>
              <a:buNone/>
            </a:pPr>
            <a:r>
              <a:rPr lang="en-US" altLang="zh-CN" sz="2000" dirty="0">
                <a:solidFill>
                  <a:srgbClr val="993300"/>
                </a:solidFill>
                <a:ea typeface="宋体" charset="-122"/>
              </a:rPr>
              <a:t>     </a:t>
            </a:r>
            <a:r>
              <a:rPr lang="en-US" altLang="zh-CN" sz="2000" dirty="0" err="1">
                <a:solidFill>
                  <a:srgbClr val="993300"/>
                </a:solidFill>
                <a:ea typeface="宋体" charset="-122"/>
              </a:rPr>
              <a:t>JToolBar</a:t>
            </a:r>
            <a:r>
              <a:rPr lang="en-US" altLang="zh-CN" sz="2000" dirty="0">
                <a:solidFill>
                  <a:srgbClr val="993300"/>
                </a:solidFill>
                <a:ea typeface="宋体" charset="-122"/>
              </a:rPr>
              <a:t>(String </a:t>
            </a:r>
            <a:r>
              <a:rPr lang="en-US" altLang="zh-CN" sz="2000" dirty="0" err="1">
                <a:solidFill>
                  <a:srgbClr val="993300"/>
                </a:solidFill>
                <a:ea typeface="宋体" charset="-122"/>
              </a:rPr>
              <a:t>titleString</a:t>
            </a:r>
            <a:r>
              <a:rPr lang="en-US" altLang="zh-CN" sz="2000" dirty="0">
                <a:solidFill>
                  <a:srgbClr val="993300"/>
                </a:solidFill>
                <a:ea typeface="宋体" charset="-122"/>
              </a:rPr>
              <a:t>)           </a:t>
            </a:r>
          </a:p>
          <a:p>
            <a:pPr>
              <a:lnSpc>
                <a:spcPct val="80000"/>
              </a:lnSpc>
              <a:buFont typeface="Wingdings" pitchFamily="2" charset="2"/>
              <a:buNone/>
            </a:pPr>
            <a:r>
              <a:rPr lang="zh-CN" altLang="en-US" sz="2000" dirty="0">
                <a:solidFill>
                  <a:srgbClr val="008000"/>
                </a:solidFill>
                <a:ea typeface="宋体" charset="-122"/>
              </a:rPr>
              <a:t>     </a:t>
            </a:r>
            <a:r>
              <a:rPr lang="en-US" altLang="zh-CN" sz="2000" dirty="0" err="1">
                <a:solidFill>
                  <a:srgbClr val="993300"/>
                </a:solidFill>
                <a:ea typeface="宋体" charset="-122"/>
              </a:rPr>
              <a:t>JToolBar</a:t>
            </a:r>
            <a:r>
              <a:rPr lang="en-US" altLang="zh-CN" sz="2000" dirty="0">
                <a:solidFill>
                  <a:srgbClr val="993300"/>
                </a:solidFill>
                <a:ea typeface="宋体" charset="-122"/>
              </a:rPr>
              <a:t>(int orientation) </a:t>
            </a:r>
          </a:p>
          <a:p>
            <a:pPr>
              <a:lnSpc>
                <a:spcPct val="80000"/>
              </a:lnSpc>
              <a:buFont typeface="Wingdings" pitchFamily="2" charset="2"/>
              <a:buNone/>
            </a:pPr>
            <a:r>
              <a:rPr lang="zh-CN" altLang="en-US" sz="2000" dirty="0">
                <a:solidFill>
                  <a:srgbClr val="008000"/>
                </a:solidFill>
                <a:ea typeface="宋体" charset="-122"/>
              </a:rPr>
              <a:t>     </a:t>
            </a:r>
            <a:r>
              <a:rPr lang="en-US" altLang="zh-CN" sz="2000" dirty="0">
                <a:solidFill>
                  <a:srgbClr val="008000"/>
                </a:solidFill>
                <a:ea typeface="宋体" charset="-122"/>
              </a:rPr>
              <a:t>//orientation: </a:t>
            </a:r>
            <a:r>
              <a:rPr lang="en-US" altLang="zh-CN" sz="2000" dirty="0" err="1">
                <a:solidFill>
                  <a:srgbClr val="008000"/>
                </a:solidFill>
                <a:ea typeface="宋体" charset="-122"/>
              </a:rPr>
              <a:t>SwingConstants</a:t>
            </a:r>
            <a:r>
              <a:rPr lang="en-US" altLang="zh-CN" sz="2000" dirty="0">
                <a:solidFill>
                  <a:srgbClr val="008000"/>
                </a:solidFill>
                <a:ea typeface="宋体" charset="-122"/>
              </a:rPr>
              <a:t>. HORIZONTAL</a:t>
            </a:r>
            <a:r>
              <a:rPr lang="zh-CN" altLang="en-US" sz="2000" dirty="0">
                <a:solidFill>
                  <a:srgbClr val="008000"/>
                </a:solidFill>
                <a:ea typeface="宋体" charset="-122"/>
              </a:rPr>
              <a:t>或</a:t>
            </a:r>
            <a:r>
              <a:rPr lang="en-US" altLang="zh-CN" sz="2000" dirty="0" err="1">
                <a:solidFill>
                  <a:srgbClr val="008000"/>
                </a:solidFill>
                <a:ea typeface="宋体" charset="-122"/>
              </a:rPr>
              <a:t>SwingConstants.VERTICAL</a:t>
            </a:r>
            <a:endParaRPr lang="en-US" altLang="zh-CN" sz="2000" dirty="0">
              <a:solidFill>
                <a:srgbClr val="008000"/>
              </a:solidFill>
              <a:ea typeface="宋体" charset="-122"/>
            </a:endParaRPr>
          </a:p>
          <a:p>
            <a:pPr>
              <a:lnSpc>
                <a:spcPct val="80000"/>
              </a:lnSpc>
              <a:buFont typeface="Wingdings" pitchFamily="2" charset="2"/>
              <a:buNone/>
            </a:pPr>
            <a:endParaRPr lang="en-US" altLang="zh-CN" sz="2000" dirty="0">
              <a:solidFill>
                <a:srgbClr val="008000"/>
              </a:solidFill>
              <a:ea typeface="宋体" charset="-122"/>
            </a:endParaRPr>
          </a:p>
          <a:p>
            <a:pPr>
              <a:lnSpc>
                <a:spcPct val="80000"/>
              </a:lnSpc>
              <a:buFont typeface="Wingdings" pitchFamily="2" charset="2"/>
              <a:buNone/>
            </a:pPr>
            <a:r>
              <a:rPr lang="en-US" altLang="zh-CN" sz="2000" dirty="0">
                <a:solidFill>
                  <a:srgbClr val="993300"/>
                </a:solidFill>
                <a:ea typeface="宋体" charset="-122"/>
              </a:rPr>
              <a:t>    </a:t>
            </a:r>
            <a:r>
              <a:rPr lang="en-US" altLang="zh-CN" sz="2000" dirty="0" err="1">
                <a:solidFill>
                  <a:srgbClr val="993300"/>
                </a:solidFill>
                <a:ea typeface="宋体" charset="-122"/>
              </a:rPr>
              <a:t>JButton</a:t>
            </a:r>
            <a:r>
              <a:rPr lang="en-US" altLang="zh-CN" sz="2000" dirty="0">
                <a:solidFill>
                  <a:srgbClr val="993300"/>
                </a:solidFill>
                <a:ea typeface="宋体" charset="-122"/>
              </a:rPr>
              <a:t> add(Action a) </a:t>
            </a:r>
          </a:p>
          <a:p>
            <a:pPr>
              <a:lnSpc>
                <a:spcPct val="80000"/>
              </a:lnSpc>
              <a:buFont typeface="Wingdings" pitchFamily="2" charset="2"/>
              <a:buNone/>
            </a:pPr>
            <a:r>
              <a:rPr lang="zh-CN" altLang="en-US" sz="2000" dirty="0">
                <a:solidFill>
                  <a:srgbClr val="008000"/>
                </a:solidFill>
                <a:ea typeface="宋体" charset="-122"/>
              </a:rPr>
              <a:t>    在工具栏添加与动作</a:t>
            </a:r>
            <a:r>
              <a:rPr lang="en-US" altLang="zh-CN" sz="2000" dirty="0">
                <a:solidFill>
                  <a:srgbClr val="008000"/>
                </a:solidFill>
                <a:ea typeface="宋体" charset="-122"/>
              </a:rPr>
              <a:t>a</a:t>
            </a:r>
            <a:r>
              <a:rPr lang="zh-CN" altLang="en-US" sz="2000" dirty="0">
                <a:solidFill>
                  <a:srgbClr val="008000"/>
                </a:solidFill>
                <a:ea typeface="宋体" charset="-122"/>
              </a:rPr>
              <a:t>关联的按钮</a:t>
            </a:r>
          </a:p>
          <a:p>
            <a:pPr>
              <a:lnSpc>
                <a:spcPct val="80000"/>
              </a:lnSpc>
              <a:buFont typeface="Wingdings" pitchFamily="2" charset="2"/>
              <a:buNone/>
            </a:pPr>
            <a:endParaRPr lang="zh-CN" altLang="en-US" sz="2000" dirty="0">
              <a:solidFill>
                <a:srgbClr val="008000"/>
              </a:solidFill>
              <a:ea typeface="宋体" charset="-122"/>
            </a:endParaRPr>
          </a:p>
          <a:p>
            <a:pPr>
              <a:lnSpc>
                <a:spcPct val="80000"/>
              </a:lnSpc>
              <a:buFont typeface="Wingdings" pitchFamily="2" charset="2"/>
              <a:buNone/>
            </a:pPr>
            <a:r>
              <a:rPr lang="zh-CN" altLang="en-US" sz="2000" dirty="0">
                <a:solidFill>
                  <a:srgbClr val="993300"/>
                </a:solidFill>
                <a:ea typeface="宋体" charset="-122"/>
              </a:rPr>
              <a:t>     </a:t>
            </a:r>
            <a:r>
              <a:rPr lang="en-US" altLang="zh-CN" sz="2000" dirty="0">
                <a:solidFill>
                  <a:srgbClr val="993300"/>
                </a:solidFill>
                <a:ea typeface="宋体" charset="-122"/>
              </a:rPr>
              <a:t>void </a:t>
            </a:r>
            <a:r>
              <a:rPr lang="en-US" altLang="zh-CN" sz="2000" dirty="0" err="1">
                <a:solidFill>
                  <a:srgbClr val="993300"/>
                </a:solidFill>
                <a:ea typeface="宋体" charset="-122"/>
              </a:rPr>
              <a:t>addSeparator</a:t>
            </a:r>
            <a:r>
              <a:rPr lang="en-US" altLang="zh-CN" sz="2000" dirty="0">
                <a:solidFill>
                  <a:srgbClr val="993300"/>
                </a:solidFill>
                <a:ea typeface="宋体" charset="-122"/>
              </a:rPr>
              <a:t>( )</a:t>
            </a:r>
          </a:p>
          <a:p>
            <a:pPr>
              <a:lnSpc>
                <a:spcPct val="80000"/>
              </a:lnSpc>
              <a:buFont typeface="Wingdings" pitchFamily="2" charset="2"/>
              <a:buNone/>
            </a:pPr>
            <a:r>
              <a:rPr lang="zh-CN" altLang="en-US" sz="2000" dirty="0">
                <a:solidFill>
                  <a:srgbClr val="993300"/>
                </a:solidFill>
                <a:ea typeface="宋体" charset="-122"/>
              </a:rPr>
              <a:t>     </a:t>
            </a:r>
            <a:r>
              <a:rPr lang="zh-CN" altLang="en-US" sz="2000" dirty="0">
                <a:solidFill>
                  <a:srgbClr val="008000"/>
                </a:solidFill>
                <a:ea typeface="宋体" charset="-122"/>
              </a:rPr>
              <a:t>在工具栏末尾添加一个分隔符</a:t>
            </a:r>
          </a:p>
          <a:p>
            <a:pPr>
              <a:lnSpc>
                <a:spcPct val="80000"/>
              </a:lnSpc>
              <a:buFont typeface="Wingdings" pitchFamily="2" charset="2"/>
              <a:buNone/>
            </a:pPr>
            <a:endParaRPr lang="zh-CN" altLang="en-US" sz="2000" dirty="0">
              <a:solidFill>
                <a:srgbClr val="008000"/>
              </a:solidFill>
              <a:ea typeface="宋体" charset="-122"/>
            </a:endParaRPr>
          </a:p>
          <a:p>
            <a:pPr>
              <a:lnSpc>
                <a:spcPct val="80000"/>
              </a:lnSpc>
              <a:buFont typeface="Wingdings" pitchFamily="2" charset="2"/>
              <a:buNone/>
            </a:pPr>
            <a:r>
              <a:rPr lang="en-US" altLang="zh-CN" sz="2000" dirty="0">
                <a:solidFill>
                  <a:srgbClr val="993300"/>
                </a:solidFill>
                <a:ea typeface="宋体" charset="-122"/>
              </a:rPr>
              <a:t>    void </a:t>
            </a:r>
            <a:r>
              <a:rPr lang="en-US" altLang="zh-CN" sz="2000" dirty="0" err="1">
                <a:solidFill>
                  <a:srgbClr val="993300"/>
                </a:solidFill>
                <a:ea typeface="宋体" charset="-122"/>
              </a:rPr>
              <a:t>setToolTipText</a:t>
            </a:r>
            <a:r>
              <a:rPr lang="en-US" altLang="zh-CN" sz="2000" dirty="0">
                <a:solidFill>
                  <a:srgbClr val="993300"/>
                </a:solidFill>
                <a:ea typeface="宋体" charset="-122"/>
              </a:rPr>
              <a:t>(String text)</a:t>
            </a:r>
          </a:p>
          <a:p>
            <a:pPr>
              <a:lnSpc>
                <a:spcPct val="80000"/>
              </a:lnSpc>
              <a:buFont typeface="Wingdings" pitchFamily="2" charset="2"/>
              <a:buNone/>
            </a:pPr>
            <a:r>
              <a:rPr lang="zh-CN" altLang="en-US" sz="2000" dirty="0">
                <a:solidFill>
                  <a:srgbClr val="008000"/>
                </a:solidFill>
                <a:ea typeface="宋体" charset="-122"/>
              </a:rPr>
              <a:t>     设置当鼠标停留在组件上时显示的工具提示的文本</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fade">
                                      <p:cBhvr>
                                        <p:cTn id="7" dur="1000"/>
                                        <p:tgtEl>
                                          <p:spTgt spid="329731">
                                            <p:txEl>
                                              <p:pRg st="0" end="0"/>
                                            </p:txEl>
                                          </p:spTgt>
                                        </p:tgtEl>
                                      </p:cBhvr>
                                    </p:animEffect>
                                    <p:anim calcmode="lin" valueType="num">
                                      <p:cBhvr>
                                        <p:cTn id="8" dur="1000" fill="hold"/>
                                        <p:tgtEl>
                                          <p:spTgt spid="3297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97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9731">
                                            <p:txEl>
                                              <p:pRg st="2" end="2"/>
                                            </p:txEl>
                                          </p:spTgt>
                                        </p:tgtEl>
                                        <p:attrNameLst>
                                          <p:attrName>style.visibility</p:attrName>
                                        </p:attrNameLst>
                                      </p:cBhvr>
                                      <p:to>
                                        <p:strVal val="visible"/>
                                      </p:to>
                                    </p:set>
                                    <p:animEffect transition="in" filter="fade">
                                      <p:cBhvr>
                                        <p:cTn id="14" dur="1000"/>
                                        <p:tgtEl>
                                          <p:spTgt spid="329731">
                                            <p:txEl>
                                              <p:pRg st="2" end="2"/>
                                            </p:txEl>
                                          </p:spTgt>
                                        </p:tgtEl>
                                      </p:cBhvr>
                                    </p:animEffect>
                                    <p:anim calcmode="lin" valueType="num">
                                      <p:cBhvr>
                                        <p:cTn id="15" dur="1000" fill="hold"/>
                                        <p:tgtEl>
                                          <p:spTgt spid="32973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97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9731">
                                            <p:txEl>
                                              <p:pRg st="3" end="3"/>
                                            </p:txEl>
                                          </p:spTgt>
                                        </p:tgtEl>
                                        <p:attrNameLst>
                                          <p:attrName>style.visibility</p:attrName>
                                        </p:attrNameLst>
                                      </p:cBhvr>
                                      <p:to>
                                        <p:strVal val="visible"/>
                                      </p:to>
                                    </p:set>
                                    <p:animEffect transition="in" filter="fade">
                                      <p:cBhvr>
                                        <p:cTn id="21" dur="1000"/>
                                        <p:tgtEl>
                                          <p:spTgt spid="329731">
                                            <p:txEl>
                                              <p:pRg st="3" end="3"/>
                                            </p:txEl>
                                          </p:spTgt>
                                        </p:tgtEl>
                                      </p:cBhvr>
                                    </p:animEffect>
                                    <p:anim calcmode="lin" valueType="num">
                                      <p:cBhvr>
                                        <p:cTn id="22" dur="1000" fill="hold"/>
                                        <p:tgtEl>
                                          <p:spTgt spid="32973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297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29731">
                                            <p:txEl>
                                              <p:pRg st="4" end="4"/>
                                            </p:txEl>
                                          </p:spTgt>
                                        </p:tgtEl>
                                        <p:attrNameLst>
                                          <p:attrName>style.visibility</p:attrName>
                                        </p:attrNameLst>
                                      </p:cBhvr>
                                      <p:to>
                                        <p:strVal val="visible"/>
                                      </p:to>
                                    </p:set>
                                    <p:animEffect transition="in" filter="fade">
                                      <p:cBhvr>
                                        <p:cTn id="28" dur="1000"/>
                                        <p:tgtEl>
                                          <p:spTgt spid="329731">
                                            <p:txEl>
                                              <p:pRg st="4" end="4"/>
                                            </p:txEl>
                                          </p:spTgt>
                                        </p:tgtEl>
                                      </p:cBhvr>
                                    </p:animEffect>
                                    <p:anim calcmode="lin" valueType="num">
                                      <p:cBhvr>
                                        <p:cTn id="29" dur="1000" fill="hold"/>
                                        <p:tgtEl>
                                          <p:spTgt spid="32973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297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29731">
                                            <p:txEl>
                                              <p:pRg st="5" end="5"/>
                                            </p:txEl>
                                          </p:spTgt>
                                        </p:tgtEl>
                                        <p:attrNameLst>
                                          <p:attrName>style.visibility</p:attrName>
                                        </p:attrNameLst>
                                      </p:cBhvr>
                                      <p:to>
                                        <p:strVal val="visible"/>
                                      </p:to>
                                    </p:set>
                                    <p:animEffect transition="in" filter="fade">
                                      <p:cBhvr>
                                        <p:cTn id="35" dur="1000"/>
                                        <p:tgtEl>
                                          <p:spTgt spid="329731">
                                            <p:txEl>
                                              <p:pRg st="5" end="5"/>
                                            </p:txEl>
                                          </p:spTgt>
                                        </p:tgtEl>
                                      </p:cBhvr>
                                    </p:animEffect>
                                    <p:anim calcmode="lin" valueType="num">
                                      <p:cBhvr>
                                        <p:cTn id="36" dur="1000" fill="hold"/>
                                        <p:tgtEl>
                                          <p:spTgt spid="32973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2973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29731">
                                            <p:txEl>
                                              <p:pRg st="7" end="7"/>
                                            </p:txEl>
                                          </p:spTgt>
                                        </p:tgtEl>
                                        <p:attrNameLst>
                                          <p:attrName>style.visibility</p:attrName>
                                        </p:attrNameLst>
                                      </p:cBhvr>
                                      <p:to>
                                        <p:strVal val="visible"/>
                                      </p:to>
                                    </p:set>
                                    <p:animEffect transition="in" filter="fade">
                                      <p:cBhvr>
                                        <p:cTn id="42" dur="1000"/>
                                        <p:tgtEl>
                                          <p:spTgt spid="329731">
                                            <p:txEl>
                                              <p:pRg st="7" end="7"/>
                                            </p:txEl>
                                          </p:spTgt>
                                        </p:tgtEl>
                                      </p:cBhvr>
                                    </p:animEffect>
                                    <p:anim calcmode="lin" valueType="num">
                                      <p:cBhvr>
                                        <p:cTn id="43" dur="1000" fill="hold"/>
                                        <p:tgtEl>
                                          <p:spTgt spid="329731">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2973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29731">
                                            <p:txEl>
                                              <p:pRg st="8" end="8"/>
                                            </p:txEl>
                                          </p:spTgt>
                                        </p:tgtEl>
                                        <p:attrNameLst>
                                          <p:attrName>style.visibility</p:attrName>
                                        </p:attrNameLst>
                                      </p:cBhvr>
                                      <p:to>
                                        <p:strVal val="visible"/>
                                      </p:to>
                                    </p:set>
                                    <p:animEffect transition="in" filter="fade">
                                      <p:cBhvr>
                                        <p:cTn id="49" dur="1000"/>
                                        <p:tgtEl>
                                          <p:spTgt spid="329731">
                                            <p:txEl>
                                              <p:pRg st="8" end="8"/>
                                            </p:txEl>
                                          </p:spTgt>
                                        </p:tgtEl>
                                      </p:cBhvr>
                                    </p:animEffect>
                                    <p:anim calcmode="lin" valueType="num">
                                      <p:cBhvr>
                                        <p:cTn id="50" dur="1000" fill="hold"/>
                                        <p:tgtEl>
                                          <p:spTgt spid="329731">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2973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29731">
                                            <p:txEl>
                                              <p:pRg st="10" end="10"/>
                                            </p:txEl>
                                          </p:spTgt>
                                        </p:tgtEl>
                                        <p:attrNameLst>
                                          <p:attrName>style.visibility</p:attrName>
                                        </p:attrNameLst>
                                      </p:cBhvr>
                                      <p:to>
                                        <p:strVal val="visible"/>
                                      </p:to>
                                    </p:set>
                                    <p:animEffect transition="in" filter="fade">
                                      <p:cBhvr>
                                        <p:cTn id="56" dur="1000"/>
                                        <p:tgtEl>
                                          <p:spTgt spid="329731">
                                            <p:txEl>
                                              <p:pRg st="10" end="10"/>
                                            </p:txEl>
                                          </p:spTgt>
                                        </p:tgtEl>
                                      </p:cBhvr>
                                    </p:animEffect>
                                    <p:anim calcmode="lin" valueType="num">
                                      <p:cBhvr>
                                        <p:cTn id="57" dur="1000" fill="hold"/>
                                        <p:tgtEl>
                                          <p:spTgt spid="329731">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2973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29731">
                                            <p:txEl>
                                              <p:pRg st="11" end="11"/>
                                            </p:txEl>
                                          </p:spTgt>
                                        </p:tgtEl>
                                        <p:attrNameLst>
                                          <p:attrName>style.visibility</p:attrName>
                                        </p:attrNameLst>
                                      </p:cBhvr>
                                      <p:to>
                                        <p:strVal val="visible"/>
                                      </p:to>
                                    </p:set>
                                    <p:animEffect transition="in" filter="fade">
                                      <p:cBhvr>
                                        <p:cTn id="63" dur="1000"/>
                                        <p:tgtEl>
                                          <p:spTgt spid="329731">
                                            <p:txEl>
                                              <p:pRg st="11" end="11"/>
                                            </p:txEl>
                                          </p:spTgt>
                                        </p:tgtEl>
                                      </p:cBhvr>
                                    </p:animEffect>
                                    <p:anim calcmode="lin" valueType="num">
                                      <p:cBhvr>
                                        <p:cTn id="64" dur="1000" fill="hold"/>
                                        <p:tgtEl>
                                          <p:spTgt spid="329731">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29731">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29731">
                                            <p:txEl>
                                              <p:pRg st="13" end="13"/>
                                            </p:txEl>
                                          </p:spTgt>
                                        </p:tgtEl>
                                        <p:attrNameLst>
                                          <p:attrName>style.visibility</p:attrName>
                                        </p:attrNameLst>
                                      </p:cBhvr>
                                      <p:to>
                                        <p:strVal val="visible"/>
                                      </p:to>
                                    </p:set>
                                    <p:animEffect transition="in" filter="fade">
                                      <p:cBhvr>
                                        <p:cTn id="70" dur="1000"/>
                                        <p:tgtEl>
                                          <p:spTgt spid="329731">
                                            <p:txEl>
                                              <p:pRg st="13" end="13"/>
                                            </p:txEl>
                                          </p:spTgt>
                                        </p:tgtEl>
                                      </p:cBhvr>
                                    </p:animEffect>
                                    <p:anim calcmode="lin" valueType="num">
                                      <p:cBhvr>
                                        <p:cTn id="71" dur="1000" fill="hold"/>
                                        <p:tgtEl>
                                          <p:spTgt spid="329731">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329731">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29731">
                                            <p:txEl>
                                              <p:pRg st="14" end="14"/>
                                            </p:txEl>
                                          </p:spTgt>
                                        </p:tgtEl>
                                        <p:attrNameLst>
                                          <p:attrName>style.visibility</p:attrName>
                                        </p:attrNameLst>
                                      </p:cBhvr>
                                      <p:to>
                                        <p:strVal val="visible"/>
                                      </p:to>
                                    </p:set>
                                    <p:animEffect transition="in" filter="fade">
                                      <p:cBhvr>
                                        <p:cTn id="77" dur="1000"/>
                                        <p:tgtEl>
                                          <p:spTgt spid="329731">
                                            <p:txEl>
                                              <p:pRg st="14" end="14"/>
                                            </p:txEl>
                                          </p:spTgt>
                                        </p:tgtEl>
                                      </p:cBhvr>
                                    </p:animEffect>
                                    <p:anim calcmode="lin" valueType="num">
                                      <p:cBhvr>
                                        <p:cTn id="78" dur="1000" fill="hold"/>
                                        <p:tgtEl>
                                          <p:spTgt spid="329731">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29731">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a:extLst>
              <a:ext uri="{FF2B5EF4-FFF2-40B4-BE49-F238E27FC236}">
                <a16:creationId xmlns:a16="http://schemas.microsoft.com/office/drawing/2014/main" id="{21DE54CD-2DC5-6EAA-F294-CBDC85084DF2}"/>
              </a:ext>
            </a:extLst>
          </p:cNvPr>
          <p:cNvSpPr txBox="1">
            <a:spLocks noChangeArrowheads="1"/>
          </p:cNvSpPr>
          <p:nvPr/>
        </p:nvSpPr>
        <p:spPr bwMode="auto">
          <a:xfrm>
            <a:off x="2713038" y="5927725"/>
            <a:ext cx="3001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Char char="v"/>
              <a:defRPr kumimoji="1"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kumimoji="0" lang="en-US" altLang="zh-CN" sz="2000">
                <a:solidFill>
                  <a:schemeClr val="bg1"/>
                </a:solidFill>
                <a:latin typeface="Arial" panose="020B0604020202020204" pitchFamily="34" charset="0"/>
              </a:rPr>
              <a:t>www.themegallery.com</a:t>
            </a:r>
          </a:p>
        </p:txBody>
      </p:sp>
      <p:sp>
        <p:nvSpPr>
          <p:cNvPr id="104453" name="WordArt 5">
            <a:extLst>
              <a:ext uri="{FF2B5EF4-FFF2-40B4-BE49-F238E27FC236}">
                <a16:creationId xmlns:a16="http://schemas.microsoft.com/office/drawing/2014/main" id="{DB2455F3-19F7-6B97-EE03-86D2B60680B7}"/>
              </a:ext>
            </a:extLst>
          </p:cNvPr>
          <p:cNvSpPr>
            <a:spLocks noChangeArrowheads="1" noChangeShapeType="1" noTextEdit="1"/>
          </p:cNvSpPr>
          <p:nvPr/>
        </p:nvSpPr>
        <p:spPr bwMode="gray">
          <a:xfrm>
            <a:off x="2195513" y="2132013"/>
            <a:ext cx="5689600" cy="792162"/>
          </a:xfrm>
          <a:prstGeom prst="rect">
            <a:avLst/>
          </a:prstGeom>
        </p:spPr>
        <p:txBody>
          <a:bodyPr wrap="none" fromWordArt="1">
            <a:prstTxWarp prst="textDeflate">
              <a:avLst>
                <a:gd name="adj" fmla="val 0"/>
              </a:avLst>
            </a:prstTxWarp>
          </a:bodyPr>
          <a:lstStyle/>
          <a:p>
            <a:pPr algn="ctr"/>
            <a:r>
              <a:rPr lang="en-US" altLang="zh-CN" sz="3600" kern="10">
                <a:ln w="28575">
                  <a:solidFill>
                    <a:schemeClr val="bg1"/>
                  </a:solidFill>
                  <a:round/>
                  <a:headEnd/>
                  <a:tailEnd/>
                </a:ln>
                <a:gradFill rotWithShape="1">
                  <a:gsLst>
                    <a:gs pos="0">
                      <a:schemeClr val="hlink"/>
                    </a:gs>
                    <a:gs pos="100000">
                      <a:schemeClr val="accent1"/>
                    </a:gs>
                  </a:gsLst>
                  <a:lin ang="0" scaled="1"/>
                </a:gradFill>
                <a:effectLst>
                  <a:outerShdw dist="53882" dir="2700000" algn="ctr" rotWithShape="0">
                    <a:schemeClr val="tx2">
                      <a:alpha val="50000"/>
                    </a:schemeClr>
                  </a:outerShdw>
                </a:effectLst>
                <a:cs typeface="Arial" panose="020B0604020202020204" pitchFamily="34" charset="0"/>
              </a:rPr>
              <a:t>Thank You !</a:t>
            </a:r>
            <a:endParaRPr lang="zh-CN" altLang="en-US" sz="3600" kern="10">
              <a:ln w="28575">
                <a:solidFill>
                  <a:schemeClr val="bg1"/>
                </a:solidFill>
                <a:round/>
                <a:headEnd/>
                <a:tailEnd/>
              </a:ln>
              <a:gradFill rotWithShape="1">
                <a:gsLst>
                  <a:gs pos="0">
                    <a:schemeClr val="hlink"/>
                  </a:gs>
                  <a:gs pos="100000">
                    <a:schemeClr val="accent1"/>
                  </a:gs>
                </a:gsLst>
                <a:lin ang="0" scaled="1"/>
              </a:gradFill>
              <a:effectLst>
                <a:outerShdw dist="53882" dir="2700000" algn="ctr" rotWithShape="0">
                  <a:schemeClr val="tx2">
                    <a:alpha val="50000"/>
                  </a:schemeClr>
                </a:outerShdw>
              </a:effectLst>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p:cTn id="7" dur="500" fill="hold"/>
                                        <p:tgtEl>
                                          <p:spTgt spid="104453"/>
                                        </p:tgtEl>
                                        <p:attrNameLst>
                                          <p:attrName>ppt_w</p:attrName>
                                        </p:attrNameLst>
                                      </p:cBhvr>
                                      <p:tavLst>
                                        <p:tav tm="0">
                                          <p:val>
                                            <p:fltVal val="0"/>
                                          </p:val>
                                        </p:tav>
                                        <p:tav tm="100000">
                                          <p:val>
                                            <p:strVal val="#ppt_w"/>
                                          </p:val>
                                        </p:tav>
                                      </p:tavLst>
                                    </p:anim>
                                    <p:anim calcmode="lin" valueType="num">
                                      <p:cBhvr>
                                        <p:cTn id="8" dur="500" fill="hold"/>
                                        <p:tgtEl>
                                          <p:spTgt spid="104453"/>
                                        </p:tgtEl>
                                        <p:attrNameLst>
                                          <p:attrName>ppt_h</p:attrName>
                                        </p:attrNameLst>
                                      </p:cBhvr>
                                      <p:tavLst>
                                        <p:tav tm="0">
                                          <p:val>
                                            <p:fltVal val="0"/>
                                          </p:val>
                                        </p:tav>
                                        <p:tav tm="100000">
                                          <p:val>
                                            <p:strVal val="#ppt_h"/>
                                          </p:val>
                                        </p:tav>
                                      </p:tavLst>
                                    </p:anim>
                                    <p:animEffect transition="in" filter="fade">
                                      <p:cBhvr>
                                        <p:cTn id="9"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标题 1"/>
          <p:cNvSpPr>
            <a:spLocks noGrp="1"/>
          </p:cNvSpPr>
          <p:nvPr>
            <p:ph type="title" idx="4294967295"/>
          </p:nvPr>
        </p:nvSpPr>
        <p:spPr/>
        <p:txBody>
          <a:bodyPr/>
          <a:lstStyle/>
          <a:p>
            <a:r>
              <a:rPr lang="zh-CN" altLang="en-US">
                <a:ea typeface="宋体" charset="-122"/>
              </a:rPr>
              <a:t>布局管理器</a:t>
            </a:r>
          </a:p>
        </p:txBody>
      </p:sp>
      <p:sp>
        <p:nvSpPr>
          <p:cNvPr id="243715" name="内容占位符 2"/>
          <p:cNvSpPr>
            <a:spLocks noGrp="1"/>
          </p:cNvSpPr>
          <p:nvPr>
            <p:ph idx="4294967295"/>
          </p:nvPr>
        </p:nvSpPr>
        <p:spPr>
          <a:xfrm>
            <a:off x="457200" y="1228725"/>
            <a:ext cx="8686800" cy="5248275"/>
          </a:xfrm>
        </p:spPr>
        <p:txBody>
          <a:bodyPr/>
          <a:lstStyle/>
          <a:p>
            <a:r>
              <a:rPr lang="zh-CN" altLang="en-US">
                <a:ea typeface="宋体" charset="-122"/>
              </a:rPr>
              <a:t>容器内的所有组件的排放由一个布局管理器</a:t>
            </a:r>
            <a:r>
              <a:rPr lang="en-US" altLang="zh-CN">
                <a:ea typeface="宋体" charset="-122"/>
              </a:rPr>
              <a:t>(layout manager)</a:t>
            </a:r>
            <a:r>
              <a:rPr lang="zh-CN" altLang="en-US">
                <a:ea typeface="宋体" charset="-122"/>
              </a:rPr>
              <a:t>进行管理。</a:t>
            </a:r>
          </a:p>
          <a:p>
            <a:pPr>
              <a:buFont typeface="Wingdings" pitchFamily="2" charset="2"/>
              <a:buNone/>
            </a:pPr>
            <a:r>
              <a:rPr lang="zh-CN" altLang="en-US">
                <a:ea typeface="宋体" charset="-122"/>
              </a:rPr>
              <a:t>  	  	</a:t>
            </a:r>
            <a:r>
              <a:rPr lang="en-US" altLang="zh-CN" sz="2400">
                <a:ea typeface="宋体" charset="-122"/>
              </a:rPr>
              <a:t>java.awt.Container</a:t>
            </a:r>
          </a:p>
          <a:p>
            <a:pPr>
              <a:buFont typeface="Wingdings" pitchFamily="2" charset="2"/>
              <a:buNone/>
            </a:pPr>
            <a:r>
              <a:rPr lang="en-US" altLang="zh-CN">
                <a:ea typeface="宋体" charset="-122"/>
              </a:rPr>
              <a:t>		</a:t>
            </a:r>
            <a:r>
              <a:rPr lang="en-US" altLang="zh-CN" sz="2400">
                <a:ea typeface="宋体" charset="-122"/>
              </a:rPr>
              <a:t>container.setLayout(LayoutObject);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标题 1"/>
          <p:cNvSpPr>
            <a:spLocks noGrp="1"/>
          </p:cNvSpPr>
          <p:nvPr>
            <p:ph type="title" idx="4294967295"/>
          </p:nvPr>
        </p:nvSpPr>
        <p:spPr/>
        <p:txBody>
          <a:bodyPr/>
          <a:lstStyle/>
          <a:p>
            <a:r>
              <a:rPr lang="zh-CN" altLang="en-US">
                <a:ea typeface="宋体" charset="-122"/>
              </a:rPr>
              <a:t>布局管理器</a:t>
            </a:r>
          </a:p>
        </p:txBody>
      </p:sp>
      <p:sp>
        <p:nvSpPr>
          <p:cNvPr id="245763" name="内容占位符 2"/>
          <p:cNvSpPr>
            <a:spLocks noGrp="1"/>
          </p:cNvSpPr>
          <p:nvPr>
            <p:ph idx="4294967295"/>
          </p:nvPr>
        </p:nvSpPr>
        <p:spPr>
          <a:xfrm>
            <a:off x="0" y="1228725"/>
            <a:ext cx="9144000" cy="5248275"/>
          </a:xfrm>
        </p:spPr>
        <p:txBody>
          <a:bodyPr/>
          <a:lstStyle/>
          <a:p>
            <a:r>
              <a:rPr lang="zh-CN" altLang="en-US" b="1">
                <a:ea typeface="宋体" charset="-122"/>
              </a:rPr>
              <a:t>常用布局管理器</a:t>
            </a:r>
          </a:p>
          <a:p>
            <a:pPr lvl="1"/>
            <a:r>
              <a:rPr lang="zh-CN" altLang="en-US" sz="2400" b="1">
                <a:latin typeface="宋体" charset="-122"/>
                <a:ea typeface="宋体" charset="-122"/>
              </a:rPr>
              <a:t>流布局管理器</a:t>
            </a:r>
            <a:r>
              <a:rPr lang="en-US" altLang="zh-CN" sz="2400" b="1">
                <a:latin typeface="宋体" charset="-122"/>
                <a:ea typeface="宋体" charset="-122"/>
              </a:rPr>
              <a:t>(FlowLayout)</a:t>
            </a:r>
            <a:endParaRPr lang="zh-CN" altLang="en-US" sz="2600" b="1">
              <a:latin typeface="宋体" charset="-122"/>
              <a:ea typeface="宋体" charset="-122"/>
            </a:endParaRPr>
          </a:p>
          <a:p>
            <a:pPr lvl="1"/>
            <a:r>
              <a:rPr lang="zh-CN" altLang="en-US" sz="2400" b="1">
                <a:latin typeface="宋体" charset="-122"/>
                <a:ea typeface="宋体" charset="-122"/>
              </a:rPr>
              <a:t>边界布局管理器</a:t>
            </a:r>
            <a:r>
              <a:rPr lang="en-US" altLang="zh-CN" sz="2400" b="1">
                <a:latin typeface="宋体" charset="-122"/>
                <a:ea typeface="宋体" charset="-122"/>
              </a:rPr>
              <a:t>(BorderLayout)</a:t>
            </a:r>
            <a:endParaRPr lang="en-US" altLang="zh-CN" sz="2600" b="1">
              <a:latin typeface="楷体_GB2312" pitchFamily="49" charset="-122"/>
              <a:ea typeface="楷体_GB2312" pitchFamily="49" charset="-122"/>
            </a:endParaRPr>
          </a:p>
          <a:p>
            <a:pPr lvl="1"/>
            <a:r>
              <a:rPr lang="zh-CN" altLang="en-US" sz="2400" b="1">
                <a:latin typeface="宋体" charset="-122"/>
                <a:ea typeface="宋体" charset="-122"/>
              </a:rPr>
              <a:t>网格布局管理器</a:t>
            </a:r>
            <a:r>
              <a:rPr lang="en-US" altLang="zh-CN" sz="2400" b="1">
                <a:latin typeface="宋体" charset="-122"/>
                <a:ea typeface="宋体" charset="-122"/>
              </a:rPr>
              <a:t>(GridLayout)</a:t>
            </a:r>
          </a:p>
          <a:p>
            <a:pPr lvl="2"/>
            <a:endParaRPr lang="zh-CN" altLang="en-US" sz="2000" b="1">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标题 1"/>
          <p:cNvSpPr>
            <a:spLocks noGrp="1"/>
          </p:cNvSpPr>
          <p:nvPr>
            <p:ph type="title" idx="4294967295"/>
          </p:nvPr>
        </p:nvSpPr>
        <p:spPr/>
        <p:txBody>
          <a:bodyPr/>
          <a:lstStyle/>
          <a:p>
            <a:r>
              <a:rPr lang="zh-CN" altLang="en-US">
                <a:ea typeface="宋体" charset="-122"/>
              </a:rPr>
              <a:t>布局管理器</a:t>
            </a:r>
          </a:p>
        </p:txBody>
      </p:sp>
      <p:sp>
        <p:nvSpPr>
          <p:cNvPr id="247811" name="内容占位符 2"/>
          <p:cNvSpPr>
            <a:spLocks noGrp="1"/>
          </p:cNvSpPr>
          <p:nvPr>
            <p:ph idx="4294967295"/>
          </p:nvPr>
        </p:nvSpPr>
        <p:spPr>
          <a:xfrm>
            <a:off x="0" y="1228725"/>
            <a:ext cx="9324528" cy="5248275"/>
          </a:xfrm>
        </p:spPr>
        <p:txBody>
          <a:bodyPr/>
          <a:lstStyle/>
          <a:p>
            <a:r>
              <a:rPr lang="zh-CN" altLang="en-US" dirty="0">
                <a:ea typeface="宋体" charset="-122"/>
              </a:rPr>
              <a:t>流布局管理器</a:t>
            </a:r>
            <a:r>
              <a:rPr lang="en-US" altLang="zh-CN" dirty="0">
                <a:ea typeface="宋体" charset="-122"/>
              </a:rPr>
              <a:t>(Flow Layout)</a:t>
            </a:r>
            <a:endParaRPr lang="en-US" altLang="zh-CN" sz="2400" b="1" dirty="0">
              <a:latin typeface="宋体" charset="-122"/>
              <a:ea typeface="宋体" charset="-122"/>
            </a:endParaRPr>
          </a:p>
          <a:p>
            <a:pPr lvl="1"/>
            <a:r>
              <a:rPr lang="zh-CN" altLang="en-US" sz="2600" b="1" dirty="0">
                <a:latin typeface="宋体" charset="-122"/>
                <a:ea typeface="宋体" charset="-122"/>
              </a:rPr>
              <a:t>其特点是在一行上水平排列组件，直到没有足够的空间为止，再开始新的一行；</a:t>
            </a:r>
          </a:p>
          <a:p>
            <a:pPr lvl="1"/>
            <a:r>
              <a:rPr lang="zh-CN" altLang="en-US" sz="2600" b="1" dirty="0">
                <a:latin typeface="宋体" charset="-122"/>
                <a:ea typeface="宋体" charset="-122"/>
              </a:rPr>
              <a:t>面板</a:t>
            </a:r>
            <a:r>
              <a:rPr lang="en-US" altLang="zh-CN" sz="2600" b="1" dirty="0">
                <a:latin typeface="宋体" charset="-122"/>
                <a:ea typeface="宋体" charset="-122"/>
              </a:rPr>
              <a:t>(</a:t>
            </a:r>
            <a:r>
              <a:rPr lang="en-US" altLang="zh-CN" sz="2600" b="1" dirty="0" err="1">
                <a:latin typeface="宋体" charset="-122"/>
                <a:ea typeface="宋体" charset="-122"/>
              </a:rPr>
              <a:t>JPanel</a:t>
            </a:r>
            <a:r>
              <a:rPr lang="en-US" altLang="zh-CN" sz="2600" b="1" dirty="0">
                <a:latin typeface="宋体" charset="-122"/>
                <a:ea typeface="宋体" charset="-122"/>
              </a:rPr>
              <a:t>)</a:t>
            </a:r>
            <a:r>
              <a:rPr lang="zh-CN" altLang="en-US" sz="2600" b="1" dirty="0">
                <a:latin typeface="宋体" charset="-122"/>
                <a:ea typeface="宋体" charset="-122"/>
              </a:rPr>
              <a:t>的默认布局管理器；</a:t>
            </a:r>
          </a:p>
          <a:p>
            <a:pPr lvl="1"/>
            <a:r>
              <a:rPr lang="zh-CN" altLang="en-US" sz="2600" b="1" dirty="0">
                <a:latin typeface="宋体" charset="-122"/>
                <a:ea typeface="宋体" charset="-122"/>
              </a:rPr>
              <a:t>当用户缩放容器时</a:t>
            </a:r>
            <a:r>
              <a:rPr lang="en-US" altLang="zh-CN" sz="2600" b="1" dirty="0">
                <a:latin typeface="宋体" charset="-122"/>
                <a:ea typeface="宋体" charset="-122"/>
              </a:rPr>
              <a:t>,</a:t>
            </a:r>
            <a:r>
              <a:rPr lang="zh-CN" altLang="en-US" sz="2600" b="1" dirty="0">
                <a:latin typeface="宋体" charset="-122"/>
                <a:ea typeface="宋体" charset="-122"/>
              </a:rPr>
              <a:t>布局管理器自动地调整组件的位置使其填充可用的空间</a:t>
            </a:r>
            <a:r>
              <a:rPr lang="en-US" altLang="zh-CN" sz="2600" b="1" dirty="0">
                <a:latin typeface="宋体" charset="-122"/>
                <a:ea typeface="宋体" charset="-122"/>
              </a:rPr>
              <a:t>;</a:t>
            </a:r>
            <a:r>
              <a:rPr lang="zh-CN" altLang="en-US" sz="2600" b="1" dirty="0">
                <a:latin typeface="宋体" charset="-122"/>
                <a:ea typeface="宋体" charset="-122"/>
              </a:rPr>
              <a:t>但容器中组件的大小不会变</a:t>
            </a:r>
            <a:r>
              <a:rPr lang="en-US" altLang="zh-CN" sz="2600" b="1" dirty="0">
                <a:latin typeface="宋体" charset="-122"/>
                <a:ea typeface="宋体" charset="-122"/>
              </a:rPr>
              <a:t>;</a:t>
            </a:r>
          </a:p>
          <a:p>
            <a:pPr lvl="1"/>
            <a:r>
              <a:rPr lang="zh-CN" altLang="en-US" sz="2600" b="1" dirty="0">
                <a:latin typeface="宋体" charset="-122"/>
                <a:ea typeface="宋体" charset="-122"/>
              </a:rPr>
              <a:t>默认情况下</a:t>
            </a:r>
            <a:r>
              <a:rPr lang="en-US" altLang="zh-CN" sz="2600" b="1" dirty="0">
                <a:latin typeface="宋体" charset="-122"/>
                <a:ea typeface="宋体" charset="-122"/>
              </a:rPr>
              <a:t>,</a:t>
            </a:r>
            <a:r>
              <a:rPr lang="zh-CN" altLang="en-US" sz="2600" b="1" dirty="0">
                <a:latin typeface="宋体" charset="-122"/>
                <a:ea typeface="宋体" charset="-122"/>
              </a:rPr>
              <a:t>组件是在一行上居中显示。程序员可以设置容器中的组件按左对齐或者右对齐的方式排列；</a:t>
            </a:r>
          </a:p>
          <a:p>
            <a:pPr lvl="1">
              <a:buFont typeface="Wingdings" pitchFamily="2" charset="2"/>
              <a:buNone/>
            </a:pPr>
            <a:r>
              <a:rPr lang="en-US" altLang="zh-CN" sz="2600" b="1" dirty="0">
                <a:latin typeface="宋体" charset="-122"/>
                <a:ea typeface="宋体" charset="-122"/>
              </a:rPr>
              <a:t>  </a:t>
            </a:r>
            <a:r>
              <a:rPr lang="en-US" altLang="zh-CN" sz="2600" b="1" dirty="0" err="1">
                <a:latin typeface="宋体" charset="-122"/>
                <a:ea typeface="宋体" charset="-122"/>
              </a:rPr>
              <a:t>panel.setLayout</a:t>
            </a:r>
            <a:r>
              <a:rPr lang="en-US" altLang="zh-CN" sz="2600" b="1" dirty="0">
                <a:latin typeface="宋体" charset="-122"/>
                <a:ea typeface="宋体" charset="-122"/>
              </a:rPr>
              <a:t>(new </a:t>
            </a:r>
            <a:r>
              <a:rPr lang="en-US" altLang="zh-CN" sz="2600" b="1" dirty="0" err="1">
                <a:latin typeface="宋体" charset="-122"/>
                <a:ea typeface="宋体" charset="-122"/>
              </a:rPr>
              <a:t>FlowLayout</a:t>
            </a:r>
            <a:r>
              <a:rPr lang="en-US" altLang="zh-CN" sz="2600" b="1" dirty="0">
                <a:latin typeface="宋体" charset="-122"/>
                <a:ea typeface="宋体" charset="-122"/>
              </a:rPr>
              <a:t>(</a:t>
            </a:r>
            <a:r>
              <a:rPr lang="en-US" altLang="zh-CN" sz="2600" b="1" dirty="0" err="1">
                <a:latin typeface="宋体" charset="-122"/>
                <a:ea typeface="宋体" charset="-122"/>
              </a:rPr>
              <a:t>FlowLayout.LEFT</a:t>
            </a:r>
            <a:r>
              <a:rPr lang="en-US" altLang="zh-CN" sz="2600" b="1" dirty="0">
                <a:latin typeface="宋体" charset="-122"/>
                <a:ea typeface="宋体" charset="-122"/>
              </a:rPr>
              <a:t>));</a:t>
            </a:r>
          </a:p>
          <a:p>
            <a:pPr lvl="1">
              <a:buFont typeface="Wingdings" pitchFamily="2" charset="2"/>
              <a:buNone/>
            </a:pPr>
            <a:endParaRPr lang="zh-CN" altLang="en-US" sz="2600" b="1" dirty="0">
              <a:latin typeface="宋体" charset="-122"/>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标题 1"/>
          <p:cNvSpPr>
            <a:spLocks noGrp="1"/>
          </p:cNvSpPr>
          <p:nvPr>
            <p:ph type="title" idx="4294967295"/>
          </p:nvPr>
        </p:nvSpPr>
        <p:spPr/>
        <p:txBody>
          <a:bodyPr/>
          <a:lstStyle/>
          <a:p>
            <a:r>
              <a:rPr lang="zh-CN" altLang="en-US">
                <a:ea typeface="宋体" charset="-122"/>
              </a:rPr>
              <a:t>布局管理器</a:t>
            </a:r>
          </a:p>
        </p:txBody>
      </p:sp>
      <p:sp>
        <p:nvSpPr>
          <p:cNvPr id="249859" name="内容占位符 2"/>
          <p:cNvSpPr>
            <a:spLocks noGrp="1"/>
          </p:cNvSpPr>
          <p:nvPr>
            <p:ph idx="4294967295"/>
          </p:nvPr>
        </p:nvSpPr>
        <p:spPr>
          <a:xfrm>
            <a:off x="0" y="1228725"/>
            <a:ext cx="9144000" cy="5248275"/>
          </a:xfrm>
        </p:spPr>
        <p:txBody>
          <a:bodyPr/>
          <a:lstStyle/>
          <a:p>
            <a:r>
              <a:rPr lang="zh-CN" altLang="en-US">
                <a:ea typeface="宋体" charset="-122"/>
              </a:rPr>
              <a:t>流布局管理器</a:t>
            </a:r>
            <a:r>
              <a:rPr lang="en-US" altLang="zh-CN">
                <a:ea typeface="宋体" charset="-122"/>
              </a:rPr>
              <a:t>(Flow Layout)</a:t>
            </a:r>
            <a:endParaRPr lang="en-US" altLang="zh-CN" sz="2400" b="1">
              <a:latin typeface="宋体" charset="-122"/>
              <a:ea typeface="宋体" charset="-122"/>
            </a:endParaRPr>
          </a:p>
          <a:p>
            <a:pPr lvl="1"/>
            <a:r>
              <a:rPr lang="en-US" altLang="zh-CN" sz="2600" b="1">
                <a:latin typeface="宋体" charset="-122"/>
                <a:ea typeface="宋体" charset="-122"/>
              </a:rPr>
              <a:t>java.awt.Layout;</a:t>
            </a:r>
          </a:p>
          <a:p>
            <a:pPr lvl="1">
              <a:buFont typeface="Wingdings" pitchFamily="2" charset="2"/>
              <a:buNone/>
            </a:pPr>
            <a:r>
              <a:rPr lang="en-US" altLang="zh-CN" sz="2600" b="1">
                <a:latin typeface="宋体" charset="-122"/>
                <a:ea typeface="宋体" charset="-122"/>
              </a:rPr>
              <a:t>  FlowLayout( );</a:t>
            </a:r>
          </a:p>
          <a:p>
            <a:pPr lvl="1">
              <a:buFont typeface="Wingdings" pitchFamily="2" charset="2"/>
              <a:buNone/>
            </a:pPr>
            <a:r>
              <a:rPr lang="en-US" altLang="zh-CN" sz="2600" b="1">
                <a:latin typeface="宋体" charset="-122"/>
                <a:ea typeface="宋体" charset="-122"/>
              </a:rPr>
              <a:t>  FlowLayout(int align);</a:t>
            </a:r>
          </a:p>
          <a:p>
            <a:pPr lvl="1">
              <a:buFont typeface="Wingdings" pitchFamily="2" charset="2"/>
              <a:buNone/>
            </a:pPr>
            <a:r>
              <a:rPr lang="en-US" altLang="zh-CN" sz="2600" b="1">
                <a:latin typeface="宋体" charset="-122"/>
                <a:ea typeface="宋体" charset="-122"/>
              </a:rPr>
              <a:t>  FlowLayout(int align, int hgap, int vgap);</a:t>
            </a:r>
          </a:p>
          <a:p>
            <a:pPr lvl="1">
              <a:buFont typeface="Wingdings" pitchFamily="2" charset="2"/>
              <a:buNone/>
            </a:pPr>
            <a:endParaRPr lang="en-US" altLang="zh-CN" sz="2600" b="1">
              <a:latin typeface="宋体" charset="-122"/>
              <a:ea typeface="宋体" charset="-122"/>
            </a:endParaRPr>
          </a:p>
          <a:p>
            <a:pPr lvl="1">
              <a:buFont typeface="Wingdings" pitchFamily="2" charset="2"/>
              <a:buNone/>
            </a:pPr>
            <a:r>
              <a:rPr lang="en-US" altLang="zh-CN" sz="2600" b="1">
                <a:latin typeface="宋体" charset="-122"/>
                <a:ea typeface="宋体" charset="-122"/>
              </a:rPr>
              <a:t>  </a:t>
            </a:r>
            <a:r>
              <a:rPr lang="zh-CN" altLang="en-US" sz="2600" b="1">
                <a:latin typeface="宋体" charset="-122"/>
                <a:ea typeface="宋体" charset="-122"/>
              </a:rPr>
              <a:t>常用的行对齐方式</a:t>
            </a:r>
          </a:p>
          <a:p>
            <a:pPr lvl="1">
              <a:buFont typeface="Wingdings" pitchFamily="2" charset="2"/>
              <a:buNone/>
            </a:pPr>
            <a:r>
              <a:rPr lang="zh-CN" altLang="en-US" sz="2600" b="1">
                <a:latin typeface="宋体" charset="-122"/>
                <a:ea typeface="宋体" charset="-122"/>
              </a:rPr>
              <a:t>   </a:t>
            </a:r>
            <a:r>
              <a:rPr lang="en-US" altLang="zh-CN" sz="2600" b="1">
                <a:latin typeface="宋体" charset="-122"/>
                <a:ea typeface="宋体" charset="-122"/>
              </a:rPr>
              <a:t>FlowLayout.CENTER;</a:t>
            </a:r>
          </a:p>
          <a:p>
            <a:pPr lvl="1">
              <a:buFont typeface="Wingdings" pitchFamily="2" charset="2"/>
              <a:buNone/>
            </a:pPr>
            <a:r>
              <a:rPr lang="en-US" altLang="zh-CN" sz="2600" b="1">
                <a:latin typeface="宋体" charset="-122"/>
                <a:ea typeface="宋体" charset="-122"/>
              </a:rPr>
              <a:t>   FlowLayout.LEFT;</a:t>
            </a:r>
          </a:p>
          <a:p>
            <a:pPr lvl="1">
              <a:buFont typeface="Wingdings" pitchFamily="2" charset="2"/>
              <a:buNone/>
            </a:pPr>
            <a:r>
              <a:rPr lang="en-US" altLang="zh-CN" sz="2600" b="1">
                <a:latin typeface="宋体" charset="-122"/>
                <a:ea typeface="宋体" charset="-122"/>
              </a:rPr>
              <a:t>   FlowLayout.RIGHT;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theme/theme1.xml><?xml version="1.0" encoding="utf-8"?>
<a:theme xmlns:a="http://schemas.openxmlformats.org/drawingml/2006/main" name="1_中传">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alpha val="90000"/>
          </a:schemeClr>
        </a:solidFill>
        <a:ln>
          <a:solidFill>
            <a:schemeClr val="bg1"/>
          </a:solidFill>
        </a:ln>
      </a:spPr>
      <a:bodyPr spcFirstLastPara="0" vert="horz" wrap="square" lIns="76200" tIns="76200" rIns="76200" bIns="2368987" numCol="1" spcCol="1270" anchor="ctr" anchorCtr="0">
        <a:noAutofit/>
      </a:bodyPr>
      <a:lstStyle>
        <a:defPPr algn="ctr" defTabSz="889000">
          <a:lnSpc>
            <a:spcPct val="90000"/>
          </a:lnSpc>
          <a:spcBef>
            <a:spcPct val="0"/>
          </a:spcBef>
          <a:spcAft>
            <a:spcPct val="35000"/>
          </a:spcAft>
          <a:defRPr sz="2400" kern="1200" dirty="0" smtClean="0">
            <a:solidFill>
              <a:schemeClr val="bg1"/>
            </a:solidFill>
            <a:latin typeface="+mn-ea"/>
          </a:defRPr>
        </a:defPPr>
      </a:lstStyle>
      <a: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bg1"/>
        </a:solidFill>
        <a:ln w="9525" cap="flat" cmpd="sng" algn="ctr">
          <a:solidFill>
            <a:srgbClr val="000000"/>
          </a:solidFill>
          <a:prstDash val="solid"/>
          <a:round/>
          <a:headEnd type="none" w="med" len="med"/>
          <a:tailEnd type="none" w="med" len="med"/>
        </a:ln>
      </a:spPr>
      <a:bodyPr vert="horz" wrap="square" lIns="62244" tIns="62244" rIns="62244" bIns="62244"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800" b="0" i="0" u="none" strike="noStrike" cap="none" normalizeH="0" baseline="0" smtClean="0">
            <a:ln>
              <a:noFill/>
            </a:ln>
            <a:solidFill>
              <a:schemeClr val="tx1"/>
            </a:solidFill>
            <a:effectLst/>
            <a:latin typeface="华文中宋" panose="02010600040101010101" pitchFamily="2" charset="-122"/>
            <a:ea typeface="华文中宋" panose="02010600040101010101" pitchFamily="2" charset="-122"/>
          </a:defRPr>
        </a:defPPr>
      </a:lstStyle>
    </a:lnDef>
  </a:objectDefaults>
  <a:extraClrSchemeLst>
    <a:extraClrScheme>
      <a:clrScheme name="yc_wti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c_wti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c_wti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c_wti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c_wti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c_wti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c_wti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c_wti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c_wti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c_wti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c_wti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c_wti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137913</TotalTime>
  <Words>4290</Words>
  <Application>Microsoft Macintosh PowerPoint</Application>
  <PresentationFormat>全屏显示(4:3)</PresentationFormat>
  <Paragraphs>599</Paragraphs>
  <Slides>56</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(使用中文字体)</vt:lpstr>
      <vt:lpstr>黑体</vt:lpstr>
      <vt:lpstr>华文中宋</vt:lpstr>
      <vt:lpstr>楷体_GB2312</vt:lpstr>
      <vt:lpstr>宋体</vt:lpstr>
      <vt:lpstr>FuturaA Md BT</vt:lpstr>
      <vt:lpstr>Arial</vt:lpstr>
      <vt:lpstr>Times New Roman</vt:lpstr>
      <vt:lpstr>Verdana</vt:lpstr>
      <vt:lpstr>Wingdings</vt:lpstr>
      <vt:lpstr>1_中传</vt:lpstr>
      <vt:lpstr>Swing用户界面组件</vt:lpstr>
      <vt:lpstr>模型-视图-控制器设计模式</vt:lpstr>
      <vt:lpstr>模型-视图-控制器设计模式</vt:lpstr>
      <vt:lpstr>模型-视图-控制器设计模式</vt:lpstr>
      <vt:lpstr>模型-视图-控制器设计模式</vt:lpstr>
      <vt:lpstr>布局管理器</vt:lpstr>
      <vt:lpstr>布局管理器</vt:lpstr>
      <vt:lpstr>布局管理器</vt:lpstr>
      <vt:lpstr>布局管理器</vt:lpstr>
      <vt:lpstr>布局管理器</vt:lpstr>
      <vt:lpstr>布局管理器</vt:lpstr>
      <vt:lpstr>布局管理器</vt:lpstr>
      <vt:lpstr>布局管理器</vt:lpstr>
      <vt:lpstr>布局管理器</vt:lpstr>
      <vt:lpstr>布局管理器</vt:lpstr>
      <vt:lpstr>布局管理器</vt:lpstr>
      <vt:lpstr>举例：计算器程序</vt:lpstr>
      <vt:lpstr>布局管理器</vt:lpstr>
      <vt:lpstr>布局管理器</vt:lpstr>
      <vt:lpstr>布局管理器</vt:lpstr>
      <vt:lpstr>布局管理器</vt:lpstr>
      <vt:lpstr>布局管理器</vt:lpstr>
      <vt:lpstr>布局管理器</vt:lpstr>
      <vt:lpstr>布局管理器</vt:lpstr>
      <vt:lpstr>布局管理器</vt:lpstr>
      <vt:lpstr>布局管理器</vt:lpstr>
      <vt:lpstr>文本输入</vt:lpstr>
      <vt:lpstr>文本输入</vt:lpstr>
      <vt:lpstr>文本输入</vt:lpstr>
      <vt:lpstr>文本输入</vt:lpstr>
      <vt:lpstr>文本输入</vt:lpstr>
      <vt:lpstr>文本输入</vt:lpstr>
      <vt:lpstr>文本区（JTextArea）</vt:lpstr>
      <vt:lpstr>密码域（JPasswordField）</vt:lpstr>
      <vt:lpstr>选择组件</vt:lpstr>
      <vt:lpstr>复选框JCheckBox的常用函数</vt:lpstr>
      <vt:lpstr>复选框实例：监听器使用</vt:lpstr>
      <vt:lpstr>2). 单选按钮</vt:lpstr>
      <vt:lpstr>单选按钮实例：监听器使用策略</vt:lpstr>
      <vt:lpstr>单选按钮实例：监听器使用</vt:lpstr>
      <vt:lpstr>PowerPoint 演示文稿</vt:lpstr>
      <vt:lpstr>菜单</vt:lpstr>
      <vt:lpstr>菜单(续)</vt:lpstr>
      <vt:lpstr>菜单中的图标</vt:lpstr>
      <vt:lpstr>复选框和单选按钮菜单项</vt:lpstr>
      <vt:lpstr>弹出菜单</vt:lpstr>
      <vt:lpstr>弹出式触发器</vt:lpstr>
      <vt:lpstr>快捷键</vt:lpstr>
      <vt:lpstr>加速器</vt:lpstr>
      <vt:lpstr>启用和禁用菜单项</vt:lpstr>
      <vt:lpstr>监听“menu selected”事件</vt:lpstr>
      <vt:lpstr>练习：创建一组菜单</vt:lpstr>
      <vt:lpstr>工具栏</vt:lpstr>
      <vt:lpstr>工具栏的创建</vt:lpstr>
      <vt:lpstr>工具栏相关的常用方法</vt:lpstr>
      <vt:lpstr>PowerPoint 演示文稿</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nsfc</dc:title>
  <dc:creator>mhd</dc:creator>
  <cp:lastModifiedBy>Microsoft Office User</cp:lastModifiedBy>
  <cp:revision>3072</cp:revision>
  <cp:lastPrinted>2013-06-09T12:24:00Z</cp:lastPrinted>
  <dcterms:created xsi:type="dcterms:W3CDTF">2005-05-09T07:03:00Z</dcterms:created>
  <dcterms:modified xsi:type="dcterms:W3CDTF">2024-11-22T03:28:15Z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