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1"/>
  </p:sldMasterIdLst>
  <p:notesMasterIdLst>
    <p:notesMasterId r:id="rId82"/>
  </p:notesMasterIdLst>
  <p:handoutMasterIdLst>
    <p:handoutMasterId r:id="rId83"/>
  </p:handoutMasterIdLst>
  <p:sldIdLst>
    <p:sldId id="371" r:id="rId2"/>
    <p:sldId id="277" r:id="rId3"/>
    <p:sldId id="310" r:id="rId4"/>
    <p:sldId id="311" r:id="rId5"/>
    <p:sldId id="291" r:id="rId6"/>
    <p:sldId id="364" r:id="rId7"/>
    <p:sldId id="366" r:id="rId8"/>
    <p:sldId id="437" r:id="rId9"/>
    <p:sldId id="367" r:id="rId10"/>
    <p:sldId id="368" r:id="rId11"/>
    <p:sldId id="369" r:id="rId12"/>
    <p:sldId id="370" r:id="rId13"/>
    <p:sldId id="438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440" r:id="rId24"/>
    <p:sldId id="381" r:id="rId25"/>
    <p:sldId id="382" r:id="rId26"/>
    <p:sldId id="383" r:id="rId27"/>
    <p:sldId id="384" r:id="rId28"/>
    <p:sldId id="385" r:id="rId29"/>
    <p:sldId id="386" r:id="rId30"/>
    <p:sldId id="449" r:id="rId31"/>
    <p:sldId id="388" r:id="rId32"/>
    <p:sldId id="441" r:id="rId33"/>
    <p:sldId id="389" r:id="rId34"/>
    <p:sldId id="442" r:id="rId35"/>
    <p:sldId id="390" r:id="rId36"/>
    <p:sldId id="430" r:id="rId37"/>
    <p:sldId id="392" r:id="rId38"/>
    <p:sldId id="394" r:id="rId39"/>
    <p:sldId id="395" r:id="rId40"/>
    <p:sldId id="396" r:id="rId41"/>
    <p:sldId id="397" r:id="rId42"/>
    <p:sldId id="398" r:id="rId43"/>
    <p:sldId id="399" r:id="rId44"/>
    <p:sldId id="401" r:id="rId45"/>
    <p:sldId id="400" r:id="rId46"/>
    <p:sldId id="404" r:id="rId47"/>
    <p:sldId id="403" r:id="rId48"/>
    <p:sldId id="405" r:id="rId49"/>
    <p:sldId id="406" r:id="rId50"/>
    <p:sldId id="407" r:id="rId51"/>
    <p:sldId id="408" r:id="rId52"/>
    <p:sldId id="409" r:id="rId53"/>
    <p:sldId id="443" r:id="rId54"/>
    <p:sldId id="444" r:id="rId55"/>
    <p:sldId id="445" r:id="rId56"/>
    <p:sldId id="410" r:id="rId57"/>
    <p:sldId id="411" r:id="rId58"/>
    <p:sldId id="412" r:id="rId59"/>
    <p:sldId id="414" r:id="rId60"/>
    <p:sldId id="415" r:id="rId61"/>
    <p:sldId id="416" r:id="rId62"/>
    <p:sldId id="418" r:id="rId63"/>
    <p:sldId id="431" r:id="rId64"/>
    <p:sldId id="419" r:id="rId65"/>
    <p:sldId id="421" r:id="rId66"/>
    <p:sldId id="422" r:id="rId67"/>
    <p:sldId id="423" r:id="rId68"/>
    <p:sldId id="424" r:id="rId69"/>
    <p:sldId id="425" r:id="rId70"/>
    <p:sldId id="426" r:id="rId71"/>
    <p:sldId id="432" r:id="rId72"/>
    <p:sldId id="446" r:id="rId73"/>
    <p:sldId id="427" r:id="rId74"/>
    <p:sldId id="428" r:id="rId75"/>
    <p:sldId id="433" r:id="rId76"/>
    <p:sldId id="434" r:id="rId77"/>
    <p:sldId id="435" r:id="rId78"/>
    <p:sldId id="436" r:id="rId79"/>
    <p:sldId id="429" r:id="rId80"/>
    <p:sldId id="448" r:id="rId81"/>
  </p:sldIdLst>
  <p:sldSz cx="9144000" cy="6858000" type="screen4x3"/>
  <p:notesSz cx="6669088" cy="9928225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B14C"/>
    <a:srgbClr val="63BC26"/>
    <a:srgbClr val="A21E89"/>
    <a:srgbClr val="19A7DD"/>
    <a:srgbClr val="15CD9D"/>
    <a:srgbClr val="FFCC99"/>
    <a:srgbClr val="D1D1D1"/>
    <a:srgbClr val="009FE1"/>
    <a:srgbClr val="10CF9B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4"/>
    <p:restoredTop sz="81119" autoAdjust="0"/>
  </p:normalViewPr>
  <p:slideViewPr>
    <p:cSldViewPr showGuides="1">
      <p:cViewPr varScale="1">
        <p:scale>
          <a:sx n="100" d="100"/>
          <a:sy n="100" d="100"/>
        </p:scale>
        <p:origin x="904" y="96"/>
      </p:cViewPr>
      <p:guideLst>
        <p:guide orient="horz" pos="1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41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+mn-cs"/>
              </a:rPr>
              <a:t>报奖汇报</a:t>
            </a:r>
            <a:endParaRPr kumimoji="1" lang="en-US" altLang="zh-CN" sz="1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+mn-cs"/>
              </a:rPr>
              <a:t>北京邮电大学</a:t>
            </a:r>
            <a:endParaRPr kumimoji="1" lang="en-US" altLang="zh-CN" sz="1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1338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SimHei" panose="02010609060101010101" pitchFamily="49" charset="-122"/>
              </a:rPr>
              <a:t>‹#›</a:t>
            </a:fld>
            <a:endParaRPr lang="en-US" altLang="zh-CN" sz="1200" dirty="0">
              <a:latin typeface="Times New Roman" panose="02020603050405020304" pitchFamily="18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7793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 i="0">
                <a:latin typeface="Times New Roman" panose="02020603050405020304" pitchFamily="18" charset="0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r>
              <a:rPr kumimoji="1" lang="en-US" altLang="zh-CN" dirty="0"/>
              <a:t>《</a:t>
            </a:r>
            <a:r>
              <a:rPr kumimoji="1" lang="en-US" altLang="zh-CN" dirty="0" err="1"/>
              <a:t>多媒体技术原理及应用</a:t>
            </a:r>
            <a:r>
              <a:rPr kumimoji="1" lang="en-US" altLang="zh-CN" dirty="0"/>
              <a:t>》（</a:t>
            </a:r>
            <a:r>
              <a:rPr kumimoji="1" lang="en-US" altLang="zh-CN" dirty="0" err="1"/>
              <a:t>教材</a:t>
            </a:r>
            <a:r>
              <a:rPr kumimoji="1" lang="en-US" altLang="zh-CN" dirty="0"/>
              <a:t>）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 i="0">
                <a:latin typeface="Times New Roman" panose="02020603050405020304" pitchFamily="18" charset="0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kumimoji="1" lang="en-US" altLang="zh-CN" dirty="0"/>
          </a:p>
        </p:txBody>
      </p:sp>
      <p:sp>
        <p:nvSpPr>
          <p:cNvPr id="25604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 i="0">
                <a:latin typeface="Times New Roman" panose="02020603050405020304" pitchFamily="18" charset="0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r>
              <a:rPr kumimoji="1" lang="en-US" altLang="zh-CN" dirty="0" err="1"/>
              <a:t>北京邮电大学</a:t>
            </a:r>
            <a:endParaRPr kumimoji="1" lang="en-US" altLang="zh-CN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b="0" i="0">
                <a:ea typeface="SimHei" panose="02010609060101010101" pitchFamily="49" charset="-122"/>
              </a:defRPr>
            </a:lvl1pPr>
          </a:lstStyle>
          <a:p>
            <a:pPr algn="r" eaLnBrk="1" hangingPunct="1"/>
            <a:fld id="{9A0DB2DC-4C9A-4742-B13C-FB6460FD3503}" type="slidenum">
              <a:rPr lang="en-US" altLang="zh-CN" sz="1200" smtClean="0">
                <a:latin typeface="Times New Roman" panose="02020603050405020304" pitchFamily="18" charset="0"/>
              </a:rPr>
              <a:pPr algn="r" eaLnBrk="1" hangingPunct="1"/>
              <a:t>‹#›</a:t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0447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1B2B7575-0067-CF53-49CD-78CF92D560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DAC301A2-F68A-6EEB-F224-E8E428D3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幻灯片编号占位符 3">
            <a:extLst>
              <a:ext uri="{FF2B5EF4-FFF2-40B4-BE49-F238E27FC236}">
                <a16:creationId xmlns:a16="http://schemas.microsoft.com/office/drawing/2014/main" id="{6825D7F2-BD73-B104-B8C6-D1E81A45E8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1E8B76-1F1E-F04B-ACFA-3A314EC11293}" type="slidenum">
              <a:rPr lang="zh-CN" altLang="en-US" b="0" smtClean="0"/>
              <a:pPr/>
              <a:t>3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95FB48B1-BC0B-A0AB-703C-83E89EB9B1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F87DC582-D753-B1E8-AC07-35D8D4C93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&gt;&gt;&gt;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无符号右移（逻辑右移）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算术左移、右移</a:t>
            </a:r>
          </a:p>
        </p:txBody>
      </p:sp>
      <p:sp>
        <p:nvSpPr>
          <p:cNvPr id="28676" name="幻灯片编号占位符 3">
            <a:extLst>
              <a:ext uri="{FF2B5EF4-FFF2-40B4-BE49-F238E27FC236}">
                <a16:creationId xmlns:a16="http://schemas.microsoft.com/office/drawing/2014/main" id="{81722A30-D686-D538-0749-7DD3F9A21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4139253-C263-5F43-A7BD-370D1CE0C86D}" type="slidenum">
              <a:rPr lang="zh-CN" altLang="en-US" b="0" smtClean="0"/>
              <a:pPr/>
              <a:t>22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08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44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13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/>
          <p:nvPr userDrawn="1"/>
        </p:nvSpPr>
        <p:spPr>
          <a:xfrm>
            <a:off x="8329674" y="6453188"/>
            <a:ext cx="814326" cy="243656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   </a:t>
            </a:r>
            <a:r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Page </a:t>
            </a:r>
            <a:fld id="{9A0DB2DC-4C9A-4742-B13C-FB6460FD3503}" type="slidenum"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‹#›</a:t>
            </a:fld>
            <a:endParaRPr lang="en-US" altLang="zh-CN" sz="1000" b="0" i="0" dirty="0">
              <a:solidFill>
                <a:schemeClr val="tx2"/>
              </a:solidFill>
              <a:latin typeface="FuturaA Md BT"/>
              <a:ea typeface="SimHei" panose="02010609060101010101" pitchFamily="49" charset="-122"/>
            </a:endParaRPr>
          </a:p>
        </p:txBody>
      </p:sp>
      <p:sp>
        <p:nvSpPr>
          <p:cNvPr id="2051" name="Rectangle 13"/>
          <p:cNvSpPr/>
          <p:nvPr userDrawn="1"/>
        </p:nvSpPr>
        <p:spPr>
          <a:xfrm>
            <a:off x="8329674" y="6453188"/>
            <a:ext cx="814326" cy="243656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   </a:t>
            </a:r>
            <a:r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Page </a:t>
            </a:r>
            <a:fld id="{9A0DB2DC-4C9A-4742-B13C-FB6460FD3503}" type="slidenum"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‹#›</a:t>
            </a:fld>
            <a:endParaRPr lang="en-US" altLang="zh-CN" sz="1000" b="0" i="0" dirty="0">
              <a:solidFill>
                <a:schemeClr val="tx2"/>
              </a:solidFill>
              <a:latin typeface="FuturaA Md BT"/>
              <a:ea typeface="SimHei" panose="02010609060101010101" pitchFamily="49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57150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SimHei" panose="02010609060101010101" pitchFamily="49" charset="-122"/>
              <a:cs typeface="+mn-cs"/>
            </a:endParaRPr>
          </a:p>
        </p:txBody>
      </p:sp>
      <p:pic>
        <p:nvPicPr>
          <p:cNvPr id="2053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32588" y="381000"/>
            <a:ext cx="2411412" cy="384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188913"/>
            <a:ext cx="7769225" cy="7191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/>
          <p:nvPr userDrawn="1"/>
        </p:nvSpPr>
        <p:spPr>
          <a:xfrm>
            <a:off x="8329674" y="6453188"/>
            <a:ext cx="814326" cy="243656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   </a:t>
            </a:r>
            <a:r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Page </a:t>
            </a:r>
            <a:fld id="{9A0DB2DC-4C9A-4742-B13C-FB6460FD3503}" type="slidenum"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‹#›</a:t>
            </a:fld>
            <a:endParaRPr lang="en-US" altLang="zh-CN" sz="1000" b="0" i="0" dirty="0">
              <a:solidFill>
                <a:schemeClr val="tx2"/>
              </a:solidFill>
              <a:latin typeface="FuturaA Md BT"/>
              <a:ea typeface="SimHei" panose="02010609060101010101" pitchFamily="49" charset="-122"/>
            </a:endParaRPr>
          </a:p>
        </p:txBody>
      </p:sp>
      <p:sp>
        <p:nvSpPr>
          <p:cNvPr id="3075" name="Rectangle 13"/>
          <p:cNvSpPr/>
          <p:nvPr userDrawn="1"/>
        </p:nvSpPr>
        <p:spPr>
          <a:xfrm>
            <a:off x="8329674" y="6453188"/>
            <a:ext cx="814326" cy="243656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   </a:t>
            </a:r>
            <a:r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Page </a:t>
            </a:r>
            <a:fld id="{9A0DB2DC-4C9A-4742-B13C-FB6460FD3503}" type="slidenum"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‹#›</a:t>
            </a:fld>
            <a:endParaRPr lang="en-US" altLang="zh-CN" sz="1000" b="0" i="0" dirty="0">
              <a:solidFill>
                <a:schemeClr val="tx2"/>
              </a:solidFill>
              <a:latin typeface="FuturaA Md BT"/>
              <a:ea typeface="SimHei" panose="02010609060101010101" pitchFamily="49" charset="-122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ea"/>
                <a:ea typeface="+mn-ea"/>
              </a:defRPr>
            </a:lvl1pPr>
            <a:lvl2pPr>
              <a:defRPr baseline="0">
                <a:latin typeface="+mn-ea"/>
                <a:ea typeface="+mn-ea"/>
              </a:defRPr>
            </a:lvl2pPr>
            <a:lvl3pPr>
              <a:defRPr baseline="0">
                <a:latin typeface="+mn-ea"/>
                <a:ea typeface="+mn-ea"/>
              </a:defRPr>
            </a:lvl3pPr>
            <a:lvl4pPr>
              <a:defRPr baseline="0">
                <a:latin typeface="+mn-ea"/>
                <a:ea typeface="+mn-ea"/>
              </a:defRPr>
            </a:lvl4pPr>
            <a:lvl5pPr>
              <a:defRPr baseline="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34925" y="188913"/>
            <a:ext cx="7769225" cy="7191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323850" y="1085850"/>
            <a:ext cx="8362950" cy="5438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57150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SimHei" panose="02010609060101010101" pitchFamily="49" charset="-122"/>
              <a:cs typeface="+mn-cs"/>
            </a:endParaRPr>
          </a:p>
        </p:txBody>
      </p:sp>
      <p:pic>
        <p:nvPicPr>
          <p:cNvPr id="1029" name="Picture 3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224588" y="333375"/>
            <a:ext cx="2919412" cy="4635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0" name="Group 10"/>
          <p:cNvGrpSpPr/>
          <p:nvPr userDrawn="1"/>
        </p:nvGrpSpPr>
        <p:grpSpPr>
          <a:xfrm>
            <a:off x="2627784" y="5927094"/>
            <a:ext cx="6480720" cy="1062953"/>
            <a:chOff x="249" y="2341"/>
            <a:chExt cx="5178" cy="1617"/>
          </a:xfrm>
        </p:grpSpPr>
        <p:pic>
          <p:nvPicPr>
            <p:cNvPr id="1031" name="Picture 11" descr="未命名-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9" y="2341"/>
              <a:ext cx="5178" cy="143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Rectangle 12"/>
            <p:cNvSpPr>
              <a:spLocks noChangeArrowheads="1"/>
            </p:cNvSpPr>
            <p:nvPr/>
          </p:nvSpPr>
          <p:spPr bwMode="gray">
            <a:xfrm>
              <a:off x="1877" y="3593"/>
              <a:ext cx="115" cy="36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SimHei" panose="02010609060101010101" pitchFamily="49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(使用中文字体)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(使用中文字体)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(使用中文字体)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(使用中文字体)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(使用中文字体)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F833B2C8-29E7-9F4A-B314-09DE591364B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576" y="1922587"/>
            <a:ext cx="9396536" cy="1722437"/>
          </a:xfrm>
        </p:spPr>
        <p:txBody>
          <a:bodyPr/>
          <a:lstStyle/>
          <a:p>
            <a:pPr eaLnBrk="1" hangingPunct="1"/>
            <a:r>
              <a:rPr lang="en-US" altLang="zh-CN" sz="60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Java</a:t>
            </a:r>
            <a:r>
              <a:rPr lang="zh-CN" altLang="en-US" sz="60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高级语言程序设计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E0DB6407-0F70-AF4B-8831-240E30EA790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52600" y="4166592"/>
            <a:ext cx="6324600" cy="990600"/>
          </a:xfrm>
        </p:spPr>
        <p:txBody>
          <a:bodyPr/>
          <a:lstStyle/>
          <a:p>
            <a:pPr eaLnBrk="1" hangingPunct="1"/>
            <a:r>
              <a:rPr kumimoji="0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伍淳华</a:t>
            </a:r>
          </a:p>
          <a:p>
            <a:pPr eaLnBrk="1" hangingPunct="1"/>
            <a:r>
              <a:rPr kumimoji="0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北京邮电大学网络空间安全学院</a:t>
            </a:r>
          </a:p>
          <a:p>
            <a:pPr eaLnBrk="1" hangingPunct="1"/>
            <a:endParaRPr kumimoji="0" lang="zh-CN" altLang="en-US" sz="2400" dirty="0">
              <a:ea typeface="SimHei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F4B3D5AB-9EF2-09EF-09F4-DFA2660CD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483D3CEB-9B72-8A42-CC2F-672F2F50D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5" name="Line 4">
            <a:extLst>
              <a:ext uri="{FF2B5EF4-FFF2-40B4-BE49-F238E27FC236}">
                <a16:creationId xmlns:a16="http://schemas.microsoft.com/office/drawing/2014/main" id="{CCAF23B2-789C-9274-3943-5DA21F8876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66" name="Group 5">
            <a:extLst>
              <a:ext uri="{FF2B5EF4-FFF2-40B4-BE49-F238E27FC236}">
                <a16:creationId xmlns:a16="http://schemas.microsoft.com/office/drawing/2014/main" id="{33BDBE2C-3548-9F21-34D5-43C26D87BF47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15370" name="AutoShape 6">
              <a:extLst>
                <a:ext uri="{FF2B5EF4-FFF2-40B4-BE49-F238E27FC236}">
                  <a16:creationId xmlns:a16="http://schemas.microsoft.com/office/drawing/2014/main" id="{134BE984-A373-13E3-C64D-1D7B46FAA86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5371" name="AutoShape 7">
              <a:extLst>
                <a:ext uri="{FF2B5EF4-FFF2-40B4-BE49-F238E27FC236}">
                  <a16:creationId xmlns:a16="http://schemas.microsoft.com/office/drawing/2014/main" id="{5AD05A14-D8B3-E5BE-8D8B-B2BD684BE6F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5367" name="Text Box 8">
            <a:extLst>
              <a:ext uri="{FF2B5EF4-FFF2-40B4-BE49-F238E27FC236}">
                <a16:creationId xmlns:a16="http://schemas.microsoft.com/office/drawing/2014/main" id="{40175C5F-E2FB-39A6-0338-782FC0D48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数据类型</a:t>
            </a:r>
          </a:p>
        </p:txBody>
      </p:sp>
      <p:sp>
        <p:nvSpPr>
          <p:cNvPr id="15368" name="Text Box 9">
            <a:extLst>
              <a:ext uri="{FF2B5EF4-FFF2-40B4-BE49-F238E27FC236}">
                <a16:creationId xmlns:a16="http://schemas.microsoft.com/office/drawing/2014/main" id="{6C3DD79C-0F04-EDBF-D050-DB0CE1FBB5BA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9" name="Rectangle 10">
            <a:extLst>
              <a:ext uri="{FF2B5EF4-FFF2-40B4-BE49-F238E27FC236}">
                <a16:creationId xmlns:a16="http://schemas.microsoft.com/office/drawing/2014/main" id="{FE537CC9-9753-90D0-F0DD-02B4A7319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212138" cy="4527550"/>
          </a:xfrm>
          <a:noFill/>
        </p:spPr>
        <p:txBody>
          <a:bodyPr/>
          <a:lstStyle/>
          <a:p>
            <a:pPr eaLnBrk="1" hangingPunct="1"/>
            <a:r>
              <a:rPr kumimoji="0"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布尔类型</a:t>
            </a:r>
            <a:r>
              <a:rPr kumimoji="0" lang="en-US" altLang="zh-CN" b="1">
                <a:solidFill>
                  <a:schemeClr val="tx2"/>
                </a:solidFill>
                <a:ea typeface="黑体" panose="02010609060101010101" pitchFamily="49" charset="-122"/>
              </a:rPr>
              <a:t>——</a:t>
            </a:r>
            <a:r>
              <a:rPr kumimoji="0" lang="en-US" altLang="zh-CN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boolean</a:t>
            </a:r>
          </a:p>
          <a:p>
            <a:pPr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zh-CN" altLang="en-US" b="1">
                <a:ea typeface="宋体" panose="02010600030101010101" pitchFamily="2" charset="-122"/>
              </a:rPr>
              <a:t>      </a:t>
            </a:r>
            <a:r>
              <a:rPr kumimoji="0"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布尔型数据只有两个值</a:t>
            </a:r>
            <a:r>
              <a:rPr kumimoji="0"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true</a:t>
            </a:r>
            <a:r>
              <a:rPr kumimoji="0"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0"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false</a:t>
            </a:r>
            <a:r>
              <a:rPr kumimoji="0"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，且它们不对应于任何整数值。</a:t>
            </a:r>
            <a:r>
              <a:rPr kumimoji="0" lang="zh-CN" altLang="en-US">
                <a:ea typeface="宋体" panose="02010600030101010101" pitchFamily="2" charset="-122"/>
              </a:rPr>
              <a:t> </a:t>
            </a:r>
            <a:endParaRPr kumimoji="0" lang="en-US" altLang="zh-CN" sz="2400" b="1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b="1">
                <a:ea typeface="宋体" panose="02010600030101010101" pitchFamily="2" charset="-122"/>
              </a:rPr>
              <a:t>      </a:t>
            </a:r>
            <a:r>
              <a:rPr kumimoji="0"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boolean b=true; </a:t>
            </a:r>
            <a:br>
              <a:rPr kumimoji="0"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</a:br>
            <a:endParaRPr kumimoji="0" lang="zh-CN" altLang="en-US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7E080279-A845-3152-9259-C8BD07C66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42EE5CDE-93DF-0AAD-134E-5629E5EC3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6389" name="Line 4">
            <a:extLst>
              <a:ext uri="{FF2B5EF4-FFF2-40B4-BE49-F238E27FC236}">
                <a16:creationId xmlns:a16="http://schemas.microsoft.com/office/drawing/2014/main" id="{A80BC4E8-C0E1-5FCE-8BA4-1485771933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390" name="Group 5">
            <a:extLst>
              <a:ext uri="{FF2B5EF4-FFF2-40B4-BE49-F238E27FC236}">
                <a16:creationId xmlns:a16="http://schemas.microsoft.com/office/drawing/2014/main" id="{404C4821-A161-8A3C-2248-B0F8278F832F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16394" name="AutoShape 6">
              <a:extLst>
                <a:ext uri="{FF2B5EF4-FFF2-40B4-BE49-F238E27FC236}">
                  <a16:creationId xmlns:a16="http://schemas.microsoft.com/office/drawing/2014/main" id="{3A99CA0A-7F6B-F837-80B2-2A15530A97E5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395" name="AutoShape 7">
              <a:extLst>
                <a:ext uri="{FF2B5EF4-FFF2-40B4-BE49-F238E27FC236}">
                  <a16:creationId xmlns:a16="http://schemas.microsoft.com/office/drawing/2014/main" id="{8252EF8A-84D0-9ADD-39CE-7B4F523DA94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6391" name="Text Box 8">
            <a:extLst>
              <a:ext uri="{FF2B5EF4-FFF2-40B4-BE49-F238E27FC236}">
                <a16:creationId xmlns:a16="http://schemas.microsoft.com/office/drawing/2014/main" id="{EAD7A58B-D2F4-20E0-E990-A622D5A26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数据类型</a:t>
            </a:r>
          </a:p>
        </p:txBody>
      </p:sp>
      <p:sp>
        <p:nvSpPr>
          <p:cNvPr id="16392" name="Text Box 9">
            <a:extLst>
              <a:ext uri="{FF2B5EF4-FFF2-40B4-BE49-F238E27FC236}">
                <a16:creationId xmlns:a16="http://schemas.microsoft.com/office/drawing/2014/main" id="{F5CC4B13-B878-E447-C70B-710638F062DA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6393" name="Rectangle 10">
            <a:extLst>
              <a:ext uri="{FF2B5EF4-FFF2-40B4-BE49-F238E27FC236}">
                <a16:creationId xmlns:a16="http://schemas.microsoft.com/office/drawing/2014/main" id="{EA43E33D-31BC-6A5E-9FBE-6E96331040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212138" cy="4527550"/>
          </a:xfrm>
          <a:noFill/>
        </p:spPr>
        <p:txBody>
          <a:bodyPr/>
          <a:lstStyle/>
          <a:p>
            <a:pPr eaLnBrk="1" hangingPunct="1"/>
            <a:r>
              <a:rPr kumimoji="0"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字符类型</a:t>
            </a:r>
            <a:r>
              <a:rPr kumimoji="0" lang="en-US" altLang="zh-CN" b="1">
                <a:solidFill>
                  <a:schemeClr val="tx2"/>
                </a:solidFill>
                <a:ea typeface="黑体" panose="02010609060101010101" pitchFamily="49" charset="-122"/>
              </a:rPr>
              <a:t>——</a:t>
            </a:r>
            <a:r>
              <a:rPr kumimoji="0" lang="en-US" altLang="zh-CN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</a:p>
          <a:p>
            <a:pPr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字符常量：</a:t>
            </a:r>
            <a:b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　　字符常量是用单引号括起来的一个字符，如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'a'</a:t>
            </a: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'A</a:t>
            </a:r>
            <a:r>
              <a:rPr kumimoji="0" lang="en-US" altLang="zh-CN" sz="2400" b="1">
                <a:solidFill>
                  <a:schemeClr val="tx2"/>
                </a:solidFill>
                <a:ea typeface="楷体_GB2312" pitchFamily="49" charset="-122"/>
              </a:rPr>
              <a:t>‘</a:t>
            </a:r>
            <a:endParaRPr kumimoji="0" lang="en-US" altLang="zh-CN" sz="24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字符型变量：</a:t>
            </a:r>
            <a:b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　　类型为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char</a:t>
            </a: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，它在机器中占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位，其范围为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65535</a:t>
            </a: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。字符型变量的定义如：</a:t>
            </a:r>
          </a:p>
          <a:p>
            <a:pPr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endParaRPr kumimoji="0" lang="zh-CN" altLang="en-US" sz="24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char c=</a:t>
            </a:r>
            <a:r>
              <a:rPr kumimoji="0" lang="en-US" altLang="zh-CN" sz="2400" b="1">
                <a:solidFill>
                  <a:schemeClr val="tx2"/>
                </a:solidFill>
                <a:ea typeface="楷体_GB2312" pitchFamily="49" charset="-122"/>
              </a:rPr>
              <a:t>‘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0" lang="en-US" altLang="zh-CN" sz="2400" b="1">
                <a:solidFill>
                  <a:schemeClr val="tx2"/>
                </a:solidFill>
                <a:ea typeface="楷体_GB2312" pitchFamily="49" charset="-122"/>
              </a:rPr>
              <a:t>’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; /*</a:t>
            </a: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指定变量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char</a:t>
            </a: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型，且赋初值为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'a'*/</a:t>
            </a:r>
            <a:b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en-US" altLang="zh-CN" b="1">
                <a:ea typeface="宋体" panose="02010600030101010101" pitchFamily="2" charset="-122"/>
              </a:rPr>
            </a:br>
            <a:endParaRPr kumimoji="0" lang="zh-CN" altLang="en-US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B2633CC4-75F4-2B4F-BCD1-37DC9A703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BDF8104D-DD1D-0C36-F854-F0F4E96BF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7413" name="Line 4">
            <a:extLst>
              <a:ext uri="{FF2B5EF4-FFF2-40B4-BE49-F238E27FC236}">
                <a16:creationId xmlns:a16="http://schemas.microsoft.com/office/drawing/2014/main" id="{BADACECE-E1E1-55E2-3C92-D18F7D5A40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414" name="Group 5">
            <a:extLst>
              <a:ext uri="{FF2B5EF4-FFF2-40B4-BE49-F238E27FC236}">
                <a16:creationId xmlns:a16="http://schemas.microsoft.com/office/drawing/2014/main" id="{60CA9EDA-505D-E0CC-643F-5411EE334DFE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17418" name="AutoShape 6">
              <a:extLst>
                <a:ext uri="{FF2B5EF4-FFF2-40B4-BE49-F238E27FC236}">
                  <a16:creationId xmlns:a16="http://schemas.microsoft.com/office/drawing/2014/main" id="{339CE9A4-D222-98BC-0C41-C697F8465DF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7419" name="AutoShape 7">
              <a:extLst>
                <a:ext uri="{FF2B5EF4-FFF2-40B4-BE49-F238E27FC236}">
                  <a16:creationId xmlns:a16="http://schemas.microsoft.com/office/drawing/2014/main" id="{FDC48699-2EC4-0802-F1C6-E2FCC621149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7415" name="Text Box 8">
            <a:extLst>
              <a:ext uri="{FF2B5EF4-FFF2-40B4-BE49-F238E27FC236}">
                <a16:creationId xmlns:a16="http://schemas.microsoft.com/office/drawing/2014/main" id="{AB8A4730-9AFD-0CD7-8A1F-87850340A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数据类型</a:t>
            </a:r>
          </a:p>
        </p:txBody>
      </p:sp>
      <p:sp>
        <p:nvSpPr>
          <p:cNvPr id="17416" name="Text Box 9">
            <a:extLst>
              <a:ext uri="{FF2B5EF4-FFF2-40B4-BE49-F238E27FC236}">
                <a16:creationId xmlns:a16="http://schemas.microsoft.com/office/drawing/2014/main" id="{65BA5E70-EB9B-904F-7CEC-3C58D971D6B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7417" name="Rectangle 10">
            <a:extLst>
              <a:ext uri="{FF2B5EF4-FFF2-40B4-BE49-F238E27FC236}">
                <a16:creationId xmlns:a16="http://schemas.microsoft.com/office/drawing/2014/main" id="{39694842-7C93-C3BC-9902-0A6E61A38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212138" cy="4527550"/>
          </a:xfrm>
          <a:noFill/>
        </p:spPr>
        <p:txBody>
          <a:bodyPr/>
          <a:lstStyle/>
          <a:p>
            <a:pPr marL="533400" indent="-533400" eaLnBrk="1" hangingPunct="1"/>
            <a:r>
              <a:rPr kumimoji="0"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整型数据</a:t>
            </a:r>
            <a:endParaRPr kumimoji="0" lang="en-US" altLang="zh-CN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整型常量：</a:t>
            </a:r>
            <a:b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◇ 十进制整数</a:t>
            </a:r>
            <a:b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　　如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123</a:t>
            </a: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，－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456</a:t>
            </a: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b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◇ 八进制整数</a:t>
            </a:r>
            <a:b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　　以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开头，如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0123</a:t>
            </a: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表示十进制数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83</a:t>
            </a: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，－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011</a:t>
            </a: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表示十进制数－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b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◇ 十六进制整数</a:t>
            </a:r>
            <a:b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　　以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0x</a:t>
            </a: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0X</a:t>
            </a: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开头，如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0x123</a:t>
            </a: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表示十进制数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291</a:t>
            </a: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，－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0X12</a:t>
            </a: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表示十进制数－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18</a:t>
            </a: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0" lang="en-US" altLang="zh-CN" sz="24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◇ 二进制整数</a:t>
            </a:r>
            <a:b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　　以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0b</a:t>
            </a: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开头，如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0b1001</a:t>
            </a: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表示十进制数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0" lang="zh-CN" altLang="en-US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kumimoji="0" lang="zh-CN" altLang="en-US" sz="24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endParaRPr kumimoji="0" lang="zh-CN" altLang="en-US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5604A171-A07C-D0DA-488C-6CAA2235D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A6DDD281-F646-2D90-8DBA-B42257A53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8437" name="Line 4">
            <a:extLst>
              <a:ext uri="{FF2B5EF4-FFF2-40B4-BE49-F238E27FC236}">
                <a16:creationId xmlns:a16="http://schemas.microsoft.com/office/drawing/2014/main" id="{EF33A45D-A1DF-27A3-14D7-354C2E9166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438" name="Group 5">
            <a:extLst>
              <a:ext uri="{FF2B5EF4-FFF2-40B4-BE49-F238E27FC236}">
                <a16:creationId xmlns:a16="http://schemas.microsoft.com/office/drawing/2014/main" id="{9ED57E9C-2854-404E-2543-5F69247EB7BC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18442" name="AutoShape 6">
              <a:extLst>
                <a:ext uri="{FF2B5EF4-FFF2-40B4-BE49-F238E27FC236}">
                  <a16:creationId xmlns:a16="http://schemas.microsoft.com/office/drawing/2014/main" id="{FFBDAE1A-83A6-6C15-A546-02815E67751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8443" name="AutoShape 7">
              <a:extLst>
                <a:ext uri="{FF2B5EF4-FFF2-40B4-BE49-F238E27FC236}">
                  <a16:creationId xmlns:a16="http://schemas.microsoft.com/office/drawing/2014/main" id="{37C5393F-8439-37CE-49AE-E4259C9EA52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8439" name="Text Box 8">
            <a:extLst>
              <a:ext uri="{FF2B5EF4-FFF2-40B4-BE49-F238E27FC236}">
                <a16:creationId xmlns:a16="http://schemas.microsoft.com/office/drawing/2014/main" id="{CB24DE3E-9A24-B863-6916-08C5558EE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数据类型</a:t>
            </a:r>
          </a:p>
        </p:txBody>
      </p:sp>
      <p:sp>
        <p:nvSpPr>
          <p:cNvPr id="18440" name="Text Box 9">
            <a:extLst>
              <a:ext uri="{FF2B5EF4-FFF2-40B4-BE49-F238E27FC236}">
                <a16:creationId xmlns:a16="http://schemas.microsoft.com/office/drawing/2014/main" id="{9B271B9B-CB86-11BF-62A7-E1F9258F296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8441" name="Rectangle 10">
            <a:extLst>
              <a:ext uri="{FF2B5EF4-FFF2-40B4-BE49-F238E27FC236}">
                <a16:creationId xmlns:a16="http://schemas.microsoft.com/office/drawing/2014/main" id="{5DC38EE7-646A-214F-4C01-30D372EFE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212138" cy="4527550"/>
          </a:xfrm>
          <a:noFill/>
        </p:spPr>
        <p:txBody>
          <a:bodyPr/>
          <a:lstStyle/>
          <a:p>
            <a:pPr marL="533400" indent="-533400" eaLnBrk="1" hangingPunct="1"/>
            <a:r>
              <a:rPr kumimoji="0"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整型数据</a:t>
            </a:r>
            <a:endParaRPr kumimoji="0" lang="en-US" altLang="zh-CN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整型变量：</a:t>
            </a:r>
            <a:br>
              <a:rPr kumimoji="0"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数据类型     所占位数     数的范围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       byte            8          -2</a:t>
            </a:r>
            <a:r>
              <a:rPr kumimoji="0" lang="en-US" altLang="zh-CN" b="1" baseline="30000" dirty="0">
                <a:solidFill>
                  <a:schemeClr val="tx2"/>
                </a:solidFill>
                <a:ea typeface="宋体" panose="02010600030101010101" pitchFamily="2" charset="-122"/>
              </a:rPr>
              <a:t>7</a:t>
            </a:r>
            <a:r>
              <a:rPr kumimoji="0"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～</a:t>
            </a:r>
            <a:r>
              <a:rPr kumimoji="0"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kumimoji="0" lang="en-US" altLang="zh-CN" b="1" baseline="30000" dirty="0">
                <a:solidFill>
                  <a:schemeClr val="tx2"/>
                </a:solidFill>
                <a:ea typeface="宋体" panose="02010600030101010101" pitchFamily="2" charset="-122"/>
              </a:rPr>
              <a:t>7</a:t>
            </a:r>
            <a:r>
              <a:rPr kumimoji="0"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-1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       short          16        -2</a:t>
            </a:r>
            <a:r>
              <a:rPr kumimoji="0" lang="en-US" altLang="zh-CN" b="1" baseline="30000" dirty="0">
                <a:solidFill>
                  <a:schemeClr val="tx2"/>
                </a:solidFill>
                <a:ea typeface="宋体" panose="02010600030101010101" pitchFamily="2" charset="-122"/>
              </a:rPr>
              <a:t>15</a:t>
            </a:r>
            <a:r>
              <a:rPr kumimoji="0"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～</a:t>
            </a:r>
            <a:r>
              <a:rPr kumimoji="0"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kumimoji="0" lang="en-US" altLang="zh-CN" b="1" baseline="30000" dirty="0">
                <a:solidFill>
                  <a:schemeClr val="tx2"/>
                </a:solidFill>
                <a:ea typeface="宋体" panose="02010600030101010101" pitchFamily="2" charset="-122"/>
              </a:rPr>
              <a:t>15</a:t>
            </a:r>
            <a:r>
              <a:rPr kumimoji="0"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-1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       int              32        -2</a:t>
            </a:r>
            <a:r>
              <a:rPr kumimoji="0" lang="en-US" altLang="zh-CN" b="1" baseline="30000" dirty="0">
                <a:solidFill>
                  <a:schemeClr val="tx2"/>
                </a:solidFill>
                <a:ea typeface="宋体" panose="02010600030101010101" pitchFamily="2" charset="-122"/>
              </a:rPr>
              <a:t>31</a:t>
            </a:r>
            <a:r>
              <a:rPr kumimoji="0"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～</a:t>
            </a:r>
            <a:r>
              <a:rPr kumimoji="0"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kumimoji="0" lang="en-US" altLang="zh-CN" b="1" baseline="30000" dirty="0">
                <a:solidFill>
                  <a:schemeClr val="tx2"/>
                </a:solidFill>
                <a:ea typeface="宋体" panose="02010600030101010101" pitchFamily="2" charset="-122"/>
              </a:rPr>
              <a:t>31</a:t>
            </a:r>
            <a:r>
              <a:rPr kumimoji="0"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-1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       long           64         -2</a:t>
            </a:r>
            <a:r>
              <a:rPr kumimoji="0" lang="en-US" altLang="zh-CN" b="1" baseline="30000" dirty="0">
                <a:solidFill>
                  <a:schemeClr val="tx2"/>
                </a:solidFill>
                <a:ea typeface="宋体" panose="02010600030101010101" pitchFamily="2" charset="-122"/>
              </a:rPr>
              <a:t>63</a:t>
            </a:r>
            <a:r>
              <a:rPr kumimoji="0"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～</a:t>
            </a:r>
            <a:r>
              <a:rPr kumimoji="0"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kumimoji="0" lang="en-US" altLang="zh-CN" b="1" baseline="30000" dirty="0">
                <a:solidFill>
                  <a:schemeClr val="tx2"/>
                </a:solidFill>
                <a:ea typeface="宋体" panose="02010600030101010101" pitchFamily="2" charset="-122"/>
              </a:rPr>
              <a:t>63</a:t>
            </a:r>
            <a:r>
              <a:rPr kumimoji="0"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-1</a:t>
            </a:r>
            <a:r>
              <a:rPr kumimoji="0"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17DE9D15-FC51-6EDF-7AD5-2ADA756F0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38AA8870-BD52-450A-2257-D8BAF71F4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461" name="Line 4">
            <a:extLst>
              <a:ext uri="{FF2B5EF4-FFF2-40B4-BE49-F238E27FC236}">
                <a16:creationId xmlns:a16="http://schemas.microsoft.com/office/drawing/2014/main" id="{8B3F912F-1303-68F3-1D72-197B320DE6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462" name="Group 5">
            <a:extLst>
              <a:ext uri="{FF2B5EF4-FFF2-40B4-BE49-F238E27FC236}">
                <a16:creationId xmlns:a16="http://schemas.microsoft.com/office/drawing/2014/main" id="{B6F08F37-552C-DD55-2122-E01A1E416F8B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19466" name="AutoShape 6">
              <a:extLst>
                <a:ext uri="{FF2B5EF4-FFF2-40B4-BE49-F238E27FC236}">
                  <a16:creationId xmlns:a16="http://schemas.microsoft.com/office/drawing/2014/main" id="{05E36A67-81EA-2BAD-BB6F-8F281E8C50E3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467" name="AutoShape 7">
              <a:extLst>
                <a:ext uri="{FF2B5EF4-FFF2-40B4-BE49-F238E27FC236}">
                  <a16:creationId xmlns:a16="http://schemas.microsoft.com/office/drawing/2014/main" id="{BD760453-EC5B-4B98-0B10-0120937F0D6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9463" name="Text Box 8">
            <a:extLst>
              <a:ext uri="{FF2B5EF4-FFF2-40B4-BE49-F238E27FC236}">
                <a16:creationId xmlns:a16="http://schemas.microsoft.com/office/drawing/2014/main" id="{D75E9F9B-2C86-0601-82CD-95F3E71DC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数据类型</a:t>
            </a:r>
          </a:p>
        </p:txBody>
      </p:sp>
      <p:sp>
        <p:nvSpPr>
          <p:cNvPr id="19464" name="Text Box 9">
            <a:extLst>
              <a:ext uri="{FF2B5EF4-FFF2-40B4-BE49-F238E27FC236}">
                <a16:creationId xmlns:a16="http://schemas.microsoft.com/office/drawing/2014/main" id="{97A1A88C-F4E4-C18F-AB9A-7D0CD42713A7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465" name="Rectangle 10">
            <a:extLst>
              <a:ext uri="{FF2B5EF4-FFF2-40B4-BE49-F238E27FC236}">
                <a16:creationId xmlns:a16="http://schemas.microsoft.com/office/drawing/2014/main" id="{5DD6A269-C7BE-383E-C196-008E99C7D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212138" cy="4527550"/>
          </a:xfrm>
          <a:noFill/>
        </p:spPr>
        <p:txBody>
          <a:bodyPr/>
          <a:lstStyle/>
          <a:p>
            <a:pPr marL="533400" indent="-533400" eaLnBrk="1" hangingPunct="1">
              <a:lnSpc>
                <a:spcPts val="3560"/>
              </a:lnSpc>
            </a:pPr>
            <a:r>
              <a:rPr kumimoji="0"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浮点型</a:t>
            </a:r>
            <a:r>
              <a:rPr kumimoji="0" lang="en-US" altLang="zh-CN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实型</a:t>
            </a:r>
            <a:r>
              <a:rPr kumimoji="0" lang="en-US" altLang="zh-CN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0"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endParaRPr kumimoji="0" lang="en-US" altLang="zh-CN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eaLnBrk="1" hangingPunct="1">
              <a:lnSpc>
                <a:spcPts val="356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浮点型数据的常量</a:t>
            </a:r>
            <a:br>
              <a:rPr kumimoji="0"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ea typeface="宋体" panose="02010600030101010101" pitchFamily="2" charset="-122"/>
              </a:rPr>
              <a:t>◇ </a:t>
            </a:r>
            <a:r>
              <a:rPr kumimoji="0"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十进制数形式</a:t>
            </a:r>
            <a:br>
              <a:rPr kumimoji="0"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　 由数字和小数点组成，且必须有小数点，如</a:t>
            </a:r>
            <a:r>
              <a:rPr kumimoji="0" lang="en-US" altLang="zh-CN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0.123, 1.23, 123.0</a:t>
            </a:r>
            <a:br>
              <a:rPr kumimoji="0" lang="en-US" altLang="zh-CN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◇ 科学计数法形式</a:t>
            </a:r>
            <a:br>
              <a:rPr kumimoji="0"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　 如：</a:t>
            </a:r>
            <a:r>
              <a:rPr kumimoji="0" lang="en-US" altLang="zh-CN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123e3</a:t>
            </a:r>
            <a:r>
              <a:rPr kumimoji="0"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0" lang="en-US" altLang="zh-CN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123E3</a:t>
            </a:r>
            <a:r>
              <a:rPr kumimoji="0"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，其中</a:t>
            </a:r>
            <a:r>
              <a:rPr kumimoji="0" lang="en-US" altLang="zh-CN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kumimoji="0"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0" lang="en-US" altLang="zh-CN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kumimoji="0"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之前必须有数字，且</a:t>
            </a:r>
            <a:r>
              <a:rPr kumimoji="0" lang="en-US" altLang="zh-CN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kumimoji="0"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0" lang="en-US" altLang="zh-CN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kumimoji="0"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后面的指数必须为整数。</a:t>
            </a:r>
            <a:br>
              <a:rPr kumimoji="0"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◇ </a:t>
            </a:r>
            <a:r>
              <a:rPr kumimoji="0" lang="en-US" altLang="zh-CN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float</a:t>
            </a:r>
            <a:r>
              <a:rPr kumimoji="0"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型的值</a:t>
            </a:r>
            <a:r>
              <a:rPr kumimoji="0" lang="en-US" altLang="zh-CN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0"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必须在数字后加</a:t>
            </a:r>
            <a:r>
              <a:rPr kumimoji="0" lang="en-US" altLang="zh-CN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0"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0" lang="en-US" altLang="zh-CN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F,</a:t>
            </a:r>
            <a:r>
              <a:rPr kumimoji="0"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kumimoji="0" lang="en-US" altLang="zh-CN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1.23f</a:t>
            </a:r>
            <a:r>
              <a:rPr kumimoji="0"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0"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465B2142-DE7B-46F2-7F61-05D0993EA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E1D38EDB-3F28-2455-9BCC-84E4C507D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485" name="Line 4">
            <a:extLst>
              <a:ext uri="{FF2B5EF4-FFF2-40B4-BE49-F238E27FC236}">
                <a16:creationId xmlns:a16="http://schemas.microsoft.com/office/drawing/2014/main" id="{BB0C211E-7D90-3F04-76B2-10D1DE9FCE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486" name="Group 5">
            <a:extLst>
              <a:ext uri="{FF2B5EF4-FFF2-40B4-BE49-F238E27FC236}">
                <a16:creationId xmlns:a16="http://schemas.microsoft.com/office/drawing/2014/main" id="{9F9B1668-0C3E-F3EC-E9C3-3CD2CF2DA259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0490" name="AutoShape 6">
              <a:extLst>
                <a:ext uri="{FF2B5EF4-FFF2-40B4-BE49-F238E27FC236}">
                  <a16:creationId xmlns:a16="http://schemas.microsoft.com/office/drawing/2014/main" id="{6AD3D05B-F2EF-1C21-0254-DE5F02EA9CE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491" name="AutoShape 7">
              <a:extLst>
                <a:ext uri="{FF2B5EF4-FFF2-40B4-BE49-F238E27FC236}">
                  <a16:creationId xmlns:a16="http://schemas.microsoft.com/office/drawing/2014/main" id="{A47F55B0-3E83-7C9A-0773-F5A0DB8A14C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0487" name="Text Box 8">
            <a:extLst>
              <a:ext uri="{FF2B5EF4-FFF2-40B4-BE49-F238E27FC236}">
                <a16:creationId xmlns:a16="http://schemas.microsoft.com/office/drawing/2014/main" id="{7FCC027A-C032-7BA5-2C07-46F762569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数据类型</a:t>
            </a:r>
          </a:p>
        </p:txBody>
      </p:sp>
      <p:sp>
        <p:nvSpPr>
          <p:cNvPr id="20488" name="Text Box 9">
            <a:extLst>
              <a:ext uri="{FF2B5EF4-FFF2-40B4-BE49-F238E27FC236}">
                <a16:creationId xmlns:a16="http://schemas.microsoft.com/office/drawing/2014/main" id="{24448D09-D2A6-8A03-593F-6066FD063B1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489" name="Rectangle 10">
            <a:extLst>
              <a:ext uri="{FF2B5EF4-FFF2-40B4-BE49-F238E27FC236}">
                <a16:creationId xmlns:a16="http://schemas.microsoft.com/office/drawing/2014/main" id="{168E6789-A9D9-16EC-99A9-A62CB7C58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212138" cy="4527550"/>
          </a:xfrm>
          <a:noFill/>
        </p:spPr>
        <p:txBody>
          <a:bodyPr/>
          <a:lstStyle/>
          <a:p>
            <a:pPr marL="533400" indent="-533400" eaLnBrk="1" hangingPunct="1"/>
            <a:r>
              <a:rPr kumimoji="0"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浮点型</a:t>
            </a:r>
            <a:r>
              <a:rPr kumimoji="0" lang="en-US" altLang="zh-CN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实型</a:t>
            </a:r>
            <a:r>
              <a:rPr kumimoji="0" lang="en-US" altLang="zh-CN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0"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endParaRPr kumimoji="0" lang="en-US" altLang="zh-CN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浮点型数据的变量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2"/>
                </a:solidFill>
                <a:ea typeface="宋体" panose="02010600030101010101" pitchFamily="2" charset="-122"/>
              </a:rPr>
              <a:t>     数据类型     所占位数         数的范围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       float          32       3.4e</a:t>
            </a:r>
            <a:r>
              <a:rPr kumimoji="0" lang="en-US" altLang="zh-CN" b="1" baseline="30000">
                <a:solidFill>
                  <a:schemeClr val="tx2"/>
                </a:solidFill>
                <a:ea typeface="宋体" panose="02010600030101010101" pitchFamily="2" charset="-122"/>
              </a:rPr>
              <a:t>-38</a:t>
            </a:r>
            <a:r>
              <a:rPr kumimoji="0"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~3.4e</a:t>
            </a:r>
            <a:r>
              <a:rPr kumimoji="0" lang="en-US" altLang="zh-CN" b="1" baseline="30000">
                <a:solidFill>
                  <a:schemeClr val="tx2"/>
                </a:solidFill>
                <a:ea typeface="宋体" panose="02010600030101010101" pitchFamily="2" charset="-122"/>
              </a:rPr>
              <a:t>+38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       double       64       1.7e</a:t>
            </a:r>
            <a:r>
              <a:rPr kumimoji="0" lang="en-US" altLang="zh-CN" b="1" baseline="30000">
                <a:solidFill>
                  <a:schemeClr val="tx2"/>
                </a:solidFill>
                <a:ea typeface="宋体" panose="02010600030101010101" pitchFamily="2" charset="-122"/>
              </a:rPr>
              <a:t>-308</a:t>
            </a:r>
            <a:r>
              <a:rPr kumimoji="0"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~1.7e</a:t>
            </a:r>
            <a:r>
              <a:rPr kumimoji="0" lang="en-US" altLang="zh-CN" b="1" baseline="30000">
                <a:solidFill>
                  <a:schemeClr val="tx2"/>
                </a:solidFill>
                <a:ea typeface="宋体" panose="02010600030101010101" pitchFamily="2" charset="-122"/>
              </a:rPr>
              <a:t>+308</a:t>
            </a:r>
            <a:endParaRPr kumimoji="0" lang="zh-CN" altLang="en-US" b="1" baseline="300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63D37EF5-C517-7B68-A11F-1197CBD6F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372EE29B-AE63-0CF1-DA34-D217FA587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1509" name="Line 4">
            <a:extLst>
              <a:ext uri="{FF2B5EF4-FFF2-40B4-BE49-F238E27FC236}">
                <a16:creationId xmlns:a16="http://schemas.microsoft.com/office/drawing/2014/main" id="{19721DA0-5BE3-AB9C-0D1F-8AF0C43815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510" name="Group 5">
            <a:extLst>
              <a:ext uri="{FF2B5EF4-FFF2-40B4-BE49-F238E27FC236}">
                <a16:creationId xmlns:a16="http://schemas.microsoft.com/office/drawing/2014/main" id="{E683F74F-5CBA-6CBF-C649-BF742303A5AC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1514" name="AutoShape 6">
              <a:extLst>
                <a:ext uri="{FF2B5EF4-FFF2-40B4-BE49-F238E27FC236}">
                  <a16:creationId xmlns:a16="http://schemas.microsoft.com/office/drawing/2014/main" id="{363B7376-E896-29D9-666D-4B5545985E5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15" name="AutoShape 7">
              <a:extLst>
                <a:ext uri="{FF2B5EF4-FFF2-40B4-BE49-F238E27FC236}">
                  <a16:creationId xmlns:a16="http://schemas.microsoft.com/office/drawing/2014/main" id="{0D676960-4B80-6921-BF6B-3835C609259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1511" name="Text Box 8">
            <a:extLst>
              <a:ext uri="{FF2B5EF4-FFF2-40B4-BE49-F238E27FC236}">
                <a16:creationId xmlns:a16="http://schemas.microsoft.com/office/drawing/2014/main" id="{9D282E2A-E6D1-EE3F-58A0-4790D975A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数据类型</a:t>
            </a:r>
          </a:p>
        </p:txBody>
      </p:sp>
      <p:sp>
        <p:nvSpPr>
          <p:cNvPr id="21512" name="Text Box 9">
            <a:extLst>
              <a:ext uri="{FF2B5EF4-FFF2-40B4-BE49-F238E27FC236}">
                <a16:creationId xmlns:a16="http://schemas.microsoft.com/office/drawing/2014/main" id="{AF242CCC-8B3C-9A64-A62F-02022FD0DCC2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1513" name="Rectangle 10">
            <a:extLst>
              <a:ext uri="{FF2B5EF4-FFF2-40B4-BE49-F238E27FC236}">
                <a16:creationId xmlns:a16="http://schemas.microsoft.com/office/drawing/2014/main" id="{4D6F7DD6-66C9-A9E4-0863-B462520AA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使用举例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1800" b="1" dirty="0">
                <a:ea typeface="宋体" panose="02010600030101010101" pitchFamily="2" charset="-122"/>
              </a:rPr>
              <a:t>      </a:t>
            </a:r>
            <a:r>
              <a:rPr kumimoji="0"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class Assign {</a:t>
            </a:r>
            <a:br>
              <a:rPr kumimoji="0"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zh-CN" altLang="en-US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　</a:t>
            </a:r>
            <a:r>
              <a:rPr kumimoji="0"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static void main (String </a:t>
            </a:r>
            <a:r>
              <a:rPr kumimoji="0" lang="en-US" altLang="zh-CN" sz="2400" b="1" dirty="0" err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args</a:t>
            </a:r>
            <a:r>
              <a:rPr kumimoji="0"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[ ] ) {</a:t>
            </a:r>
            <a:br>
              <a:rPr kumimoji="0"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　</a:t>
            </a:r>
            <a:r>
              <a:rPr kumimoji="0"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x , y ;</a:t>
            </a:r>
            <a:br>
              <a:rPr kumimoji="0"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　</a:t>
            </a:r>
            <a:r>
              <a:rPr kumimoji="0"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float z = 1.234f;</a:t>
            </a:r>
            <a:br>
              <a:rPr kumimoji="0"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　</a:t>
            </a:r>
            <a:r>
              <a:rPr kumimoji="0"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 w = 1.234 ; </a:t>
            </a:r>
            <a:br>
              <a:rPr kumimoji="0"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　</a:t>
            </a:r>
            <a:r>
              <a:rPr kumimoji="0" lang="en-US" altLang="zh-CN" sz="2400" b="1" dirty="0" err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boolean</a:t>
            </a:r>
            <a:r>
              <a:rPr kumimoji="0"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flag = true ; </a:t>
            </a:r>
            <a:br>
              <a:rPr kumimoji="0"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　</a:t>
            </a:r>
            <a:r>
              <a:rPr kumimoji="0"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 c ; </a:t>
            </a:r>
            <a:br>
              <a:rPr kumimoji="0"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　</a:t>
            </a:r>
            <a:r>
              <a:rPr kumimoji="0"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String str ; </a:t>
            </a:r>
            <a:br>
              <a:rPr kumimoji="0"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　</a:t>
            </a:r>
            <a:r>
              <a:rPr kumimoji="0"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String str1 = " Hi " ; </a:t>
            </a:r>
            <a:br>
              <a:rPr kumimoji="0"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　</a:t>
            </a:r>
            <a:r>
              <a:rPr kumimoji="0"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 = ' A ' ; </a:t>
            </a:r>
            <a:br>
              <a:rPr kumimoji="0"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　</a:t>
            </a:r>
            <a:r>
              <a:rPr kumimoji="0"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 = " bye " ; </a:t>
            </a:r>
            <a:br>
              <a:rPr kumimoji="0"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　</a:t>
            </a:r>
            <a:r>
              <a:rPr kumimoji="0"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= 12 ; </a:t>
            </a:r>
            <a:br>
              <a:rPr kumimoji="0"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　</a:t>
            </a:r>
            <a:r>
              <a:rPr kumimoji="0"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 = 300; </a:t>
            </a:r>
            <a:br>
              <a:rPr kumimoji="0"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zh-CN" altLang="en-US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　</a:t>
            </a:r>
            <a:r>
              <a:rPr kumimoji="0"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br>
              <a:rPr kumimoji="0"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zh-CN" altLang="en-US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</a:t>
            </a:r>
            <a:r>
              <a:rPr kumimoji="0"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r>
              <a:rPr kumimoji="0"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en-US" sz="20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39585F-6960-B2BA-E01B-B50326144B41}"/>
              </a:ext>
            </a:extLst>
          </p:cNvPr>
          <p:cNvSpPr txBox="1"/>
          <p:nvPr/>
        </p:nvSpPr>
        <p:spPr>
          <a:xfrm>
            <a:off x="11290300" y="28194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FE9365F5-C737-CBA4-0265-1F0BE7EFE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56515A78-8463-CE2C-156F-E01F635F0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2533" name="Line 4">
            <a:extLst>
              <a:ext uri="{FF2B5EF4-FFF2-40B4-BE49-F238E27FC236}">
                <a16:creationId xmlns:a16="http://schemas.microsoft.com/office/drawing/2014/main" id="{0E1C1049-8FDD-54BF-A64F-2FDC192527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534" name="Group 5">
            <a:extLst>
              <a:ext uri="{FF2B5EF4-FFF2-40B4-BE49-F238E27FC236}">
                <a16:creationId xmlns:a16="http://schemas.microsoft.com/office/drawing/2014/main" id="{898C5D43-7155-1749-CC86-42EB835321D2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2538" name="AutoShape 6">
              <a:extLst>
                <a:ext uri="{FF2B5EF4-FFF2-40B4-BE49-F238E27FC236}">
                  <a16:creationId xmlns:a16="http://schemas.microsoft.com/office/drawing/2014/main" id="{AA8FE060-7DA3-9960-7EEC-9B241D2CE91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2539" name="AutoShape 7">
              <a:extLst>
                <a:ext uri="{FF2B5EF4-FFF2-40B4-BE49-F238E27FC236}">
                  <a16:creationId xmlns:a16="http://schemas.microsoft.com/office/drawing/2014/main" id="{0416BB19-6B8E-6121-578B-68D8C62F094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2535" name="Text Box 8">
            <a:extLst>
              <a:ext uri="{FF2B5EF4-FFF2-40B4-BE49-F238E27FC236}">
                <a16:creationId xmlns:a16="http://schemas.microsoft.com/office/drawing/2014/main" id="{9EF3CFA7-B4DC-93E1-04CB-9C4CB0DB5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数据类型</a:t>
            </a:r>
          </a:p>
        </p:txBody>
      </p:sp>
      <p:sp>
        <p:nvSpPr>
          <p:cNvPr id="22536" name="Text Box 9">
            <a:extLst>
              <a:ext uri="{FF2B5EF4-FFF2-40B4-BE49-F238E27FC236}">
                <a16:creationId xmlns:a16="http://schemas.microsoft.com/office/drawing/2014/main" id="{5671F649-9373-5C07-E456-45CB67BFE18D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2537" name="Rectangle 10">
            <a:extLst>
              <a:ext uri="{FF2B5EF4-FFF2-40B4-BE49-F238E27FC236}">
                <a16:creationId xmlns:a16="http://schemas.microsoft.com/office/drawing/2014/main" id="{892500BA-70EB-972A-D3E6-4EC76E39E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212138" cy="4527550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数据类型转换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tx2"/>
                </a:solidFill>
                <a:ea typeface="楷体_GB2312" pitchFamily="49" charset="-122"/>
              </a:rPr>
              <a:t>自动类型转换规则</a:t>
            </a:r>
            <a:br>
              <a:rPr kumimoji="0" lang="zh-CN" altLang="en-US" sz="1800">
                <a:ea typeface="宋体" panose="02010600030101010101" pitchFamily="2" charset="-122"/>
              </a:rPr>
            </a:br>
            <a:r>
              <a:rPr kumimoji="0" lang="zh-CN" altLang="en-US" sz="1800">
                <a:ea typeface="宋体" panose="02010600030101010101" pitchFamily="2" charset="-122"/>
              </a:rPr>
              <a:t>　　</a:t>
            </a: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整型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实型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字符型数据可以混合运算。运算中，不同类型的数据先转化为同一类型，然后进行运算，转换从低级到高级；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endParaRPr kumimoji="0" lang="zh-CN" altLang="en-US" sz="24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zh-CN" altLang="en-US" sz="1800">
                <a:ea typeface="宋体" panose="02010600030101010101" pitchFamily="2" charset="-122"/>
              </a:rPr>
              <a:t>　      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低</a:t>
            </a:r>
            <a:r>
              <a:rPr kumimoji="0" lang="en-US" altLang="zh-CN" sz="2400" b="1">
                <a:latin typeface="楷体_GB2312" pitchFamily="49" charset="-122"/>
                <a:ea typeface="楷体_GB2312" pitchFamily="49" charset="-122"/>
              </a:rPr>
              <a:t>--------------------------------------&gt;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高</a:t>
            </a:r>
            <a:b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1800">
                <a:ea typeface="宋体" panose="02010600030101010101" pitchFamily="2" charset="-122"/>
              </a:rPr>
              <a:t>　</a:t>
            </a: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byte,short,char-&gt; int -&gt; long -&gt; float -&gt; double</a:t>
            </a:r>
            <a:br>
              <a:rPr kumimoji="0" lang="en-US" altLang="zh-CN" sz="1800">
                <a:ea typeface="宋体" panose="02010600030101010101" pitchFamily="2" charset="-122"/>
              </a:rPr>
            </a:br>
            <a:r>
              <a:rPr kumimoji="0" lang="zh-CN" altLang="en-US" sz="180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6AF97AF9-115A-0DC2-638D-A6F191E220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CAEAC2D2-ED56-4284-D3C3-E4F3109F0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3557" name="Line 4">
            <a:extLst>
              <a:ext uri="{FF2B5EF4-FFF2-40B4-BE49-F238E27FC236}">
                <a16:creationId xmlns:a16="http://schemas.microsoft.com/office/drawing/2014/main" id="{97755343-36ED-47D4-5807-10530F49C5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558" name="Group 5">
            <a:extLst>
              <a:ext uri="{FF2B5EF4-FFF2-40B4-BE49-F238E27FC236}">
                <a16:creationId xmlns:a16="http://schemas.microsoft.com/office/drawing/2014/main" id="{D18F613A-7478-6E52-A77D-AAE25FE42648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3562" name="AutoShape 6">
              <a:extLst>
                <a:ext uri="{FF2B5EF4-FFF2-40B4-BE49-F238E27FC236}">
                  <a16:creationId xmlns:a16="http://schemas.microsoft.com/office/drawing/2014/main" id="{1AF32902-E451-7B0A-6096-EB188CA87FF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563" name="AutoShape 7">
              <a:extLst>
                <a:ext uri="{FF2B5EF4-FFF2-40B4-BE49-F238E27FC236}">
                  <a16:creationId xmlns:a16="http://schemas.microsoft.com/office/drawing/2014/main" id="{FE5A1091-9601-2E84-AD61-200E0BA78AD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3559" name="Text Box 8">
            <a:extLst>
              <a:ext uri="{FF2B5EF4-FFF2-40B4-BE49-F238E27FC236}">
                <a16:creationId xmlns:a16="http://schemas.microsoft.com/office/drawing/2014/main" id="{418D3702-0858-7CEA-0C22-FEBE3AB3E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数据类型</a:t>
            </a:r>
          </a:p>
        </p:txBody>
      </p:sp>
      <p:sp>
        <p:nvSpPr>
          <p:cNvPr id="23560" name="Text Box 9">
            <a:extLst>
              <a:ext uri="{FF2B5EF4-FFF2-40B4-BE49-F238E27FC236}">
                <a16:creationId xmlns:a16="http://schemas.microsoft.com/office/drawing/2014/main" id="{4CFBB939-3FD9-9C71-737B-682B0DC1DF4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3561" name="Rectangle 10">
            <a:extLst>
              <a:ext uri="{FF2B5EF4-FFF2-40B4-BE49-F238E27FC236}">
                <a16:creationId xmlns:a16="http://schemas.microsoft.com/office/drawing/2014/main" id="{F3021B8F-1C90-A599-DF9A-976EA9B7C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212138" cy="4527550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数据类型转换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tx2"/>
                </a:solidFill>
                <a:ea typeface="楷体_GB2312" pitchFamily="49" charset="-122"/>
              </a:rPr>
              <a:t>自动类型转换规则</a:t>
            </a:r>
            <a:br>
              <a:rPr kumimoji="0" lang="zh-CN" altLang="en-US" sz="1800">
                <a:ea typeface="宋体" panose="02010600030101010101" pitchFamily="2" charset="-122"/>
              </a:rPr>
            </a:br>
            <a:r>
              <a:rPr kumimoji="0" lang="zh-CN" altLang="en-US" sz="1800">
                <a:ea typeface="宋体" panose="02010600030101010101" pitchFamily="2" charset="-122"/>
              </a:rPr>
              <a:t>　　</a:t>
            </a:r>
            <a:r>
              <a:rPr kumimoji="0" lang="zh-CN" altLang="en-US" sz="1800" b="1">
                <a:ea typeface="宋体" panose="02010600030101010101" pitchFamily="2" charset="-122"/>
              </a:rPr>
              <a:t>　</a:t>
            </a: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整型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实型</a:t>
            </a:r>
            <a:r>
              <a:rPr kumimoji="0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0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字符型数据可以混合运算。运算中，不同类型的数据先转化为同一类型，然后进行运算，转换从低级到高级；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zh-CN" altLang="en-US" sz="1800">
                <a:ea typeface="宋体" panose="02010600030101010101" pitchFamily="2" charset="-122"/>
              </a:rPr>
              <a:t>　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操作数</a:t>
            </a:r>
            <a:r>
              <a:rPr kumimoji="0"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类型               操作数</a:t>
            </a:r>
            <a:r>
              <a:rPr kumimoji="0"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类型 转换后的类型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zh-CN" altLang="en-US" sz="1800" b="1">
                <a:ea typeface="宋体" panose="02010600030101010101" pitchFamily="2" charset="-122"/>
              </a:rPr>
              <a:t> </a:t>
            </a: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byte</a:t>
            </a:r>
            <a:r>
              <a: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short</a:t>
            </a:r>
            <a:r>
              <a: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char</a:t>
            </a:r>
            <a:r>
              <a: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　　　     </a:t>
            </a: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int</a:t>
            </a:r>
            <a:r>
              <a: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　　　　 </a:t>
            </a: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int 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byte</a:t>
            </a:r>
            <a:r>
              <a: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short</a:t>
            </a:r>
            <a:r>
              <a: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char</a:t>
            </a:r>
            <a:r>
              <a: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　　 </a:t>
            </a: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long</a:t>
            </a:r>
            <a:r>
              <a: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　　　  </a:t>
            </a: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long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byte</a:t>
            </a:r>
            <a:r>
              <a: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short</a:t>
            </a:r>
            <a:r>
              <a: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char</a:t>
            </a:r>
            <a:r>
              <a: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long  float</a:t>
            </a:r>
            <a:r>
              <a: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　　　  </a:t>
            </a: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float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byte</a:t>
            </a:r>
            <a:r>
              <a: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short</a:t>
            </a:r>
            <a:r>
              <a: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char</a:t>
            </a:r>
            <a:r>
              <a: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long</a:t>
            </a:r>
            <a:r>
              <a: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float   double</a:t>
            </a:r>
            <a:r>
              <a: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double</a:t>
            </a:r>
            <a:r>
              <a:rPr kumimoji="0" lang="zh-CN" altLang="en-US" sz="1800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4750F292-ACD6-5872-2969-B6C910712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C750C9B4-1FD0-3BDC-95C9-D21399648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4581" name="Line 4">
            <a:extLst>
              <a:ext uri="{FF2B5EF4-FFF2-40B4-BE49-F238E27FC236}">
                <a16:creationId xmlns:a16="http://schemas.microsoft.com/office/drawing/2014/main" id="{194C4985-FE6A-3657-5277-F1BC0DAD57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582" name="Group 5">
            <a:extLst>
              <a:ext uri="{FF2B5EF4-FFF2-40B4-BE49-F238E27FC236}">
                <a16:creationId xmlns:a16="http://schemas.microsoft.com/office/drawing/2014/main" id="{B23B6F42-B6D3-B3D0-7F40-8E5C96D73045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4586" name="AutoShape 6">
              <a:extLst>
                <a:ext uri="{FF2B5EF4-FFF2-40B4-BE49-F238E27FC236}">
                  <a16:creationId xmlns:a16="http://schemas.microsoft.com/office/drawing/2014/main" id="{6AD7BB0B-686B-84B4-89C9-60E1E03F04F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4587" name="AutoShape 7">
              <a:extLst>
                <a:ext uri="{FF2B5EF4-FFF2-40B4-BE49-F238E27FC236}">
                  <a16:creationId xmlns:a16="http://schemas.microsoft.com/office/drawing/2014/main" id="{841F2DB9-4046-0552-5E6F-F75929B5723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4583" name="Text Box 8">
            <a:extLst>
              <a:ext uri="{FF2B5EF4-FFF2-40B4-BE49-F238E27FC236}">
                <a16:creationId xmlns:a16="http://schemas.microsoft.com/office/drawing/2014/main" id="{06D4D5CB-1509-D859-72F5-A5A063DDF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数据类型</a:t>
            </a:r>
          </a:p>
        </p:txBody>
      </p:sp>
      <p:sp>
        <p:nvSpPr>
          <p:cNvPr id="24584" name="Text Box 9">
            <a:extLst>
              <a:ext uri="{FF2B5EF4-FFF2-40B4-BE49-F238E27FC236}">
                <a16:creationId xmlns:a16="http://schemas.microsoft.com/office/drawing/2014/main" id="{F1813279-D9BF-2C10-6847-5D04D257724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4585" name="Rectangle 10">
            <a:extLst>
              <a:ext uri="{FF2B5EF4-FFF2-40B4-BE49-F238E27FC236}">
                <a16:creationId xmlns:a16="http://schemas.microsoft.com/office/drawing/2014/main" id="{D2D24A07-7648-B286-09A5-47DB7976C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212138" cy="4527550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数据类型转换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b="1" dirty="0">
                <a:solidFill>
                  <a:schemeClr val="tx2"/>
                </a:solidFill>
                <a:ea typeface="楷体_GB2312" pitchFamily="49" charset="-122"/>
              </a:rPr>
              <a:t>强制类型转换</a:t>
            </a:r>
            <a:br>
              <a:rPr kumimoji="0" lang="zh-CN" altLang="en-US" dirty="0">
                <a:ea typeface="宋体" panose="02010600030101010101" pitchFamily="2" charset="-122"/>
              </a:rPr>
            </a:br>
            <a:r>
              <a:rPr kumimoji="0" lang="zh-CN" altLang="en-US" dirty="0">
                <a:ea typeface="宋体" panose="02010600030101010101" pitchFamily="2" charset="-122"/>
              </a:rPr>
              <a:t>　　</a:t>
            </a:r>
            <a:r>
              <a:rPr kumimoji="0" lang="zh-CN" altLang="en-US" b="1" dirty="0">
                <a:ea typeface="宋体" panose="02010600030101010101" pitchFamily="2" charset="-122"/>
              </a:rPr>
              <a:t>　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高级数据要转换成低级数据，需用到强制类型转换，如：</a:t>
            </a:r>
            <a:b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int 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b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byte b=(byte)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; /*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把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型变量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强制转换为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byte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型*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b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endParaRPr kumimoji="0" lang="zh-CN" altLang="en-US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E8A79C02-23D0-1C25-58AF-8DC136D2E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主要内容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6CDFD4E5-85B2-A1DF-8540-31EC54675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149" name="Text Box 108">
            <a:extLst>
              <a:ext uri="{FF2B5EF4-FFF2-40B4-BE49-F238E27FC236}">
                <a16:creationId xmlns:a16="http://schemas.microsoft.com/office/drawing/2014/main" id="{0C308CC9-0F61-5ED7-0FBC-5722605D431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81075" y="1539875"/>
            <a:ext cx="6740525" cy="367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简单数据类型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运算符和表达式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控制语句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字符串的处理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A1BF55E0-206B-1AF1-E142-381DE957E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A74C2381-E2E4-8530-78BB-69A19E5C7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5605" name="Line 4">
            <a:extLst>
              <a:ext uri="{FF2B5EF4-FFF2-40B4-BE49-F238E27FC236}">
                <a16:creationId xmlns:a16="http://schemas.microsoft.com/office/drawing/2014/main" id="{DFC42EE9-9924-FFE9-92F8-FE742DD445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606" name="Group 5">
            <a:extLst>
              <a:ext uri="{FF2B5EF4-FFF2-40B4-BE49-F238E27FC236}">
                <a16:creationId xmlns:a16="http://schemas.microsoft.com/office/drawing/2014/main" id="{8EAECF77-498D-470B-4074-E89A6D66E345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5610" name="AutoShape 6">
              <a:extLst>
                <a:ext uri="{FF2B5EF4-FFF2-40B4-BE49-F238E27FC236}">
                  <a16:creationId xmlns:a16="http://schemas.microsoft.com/office/drawing/2014/main" id="{42DA7C72-93FA-05AB-CE46-86C917F8254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611" name="AutoShape 7">
              <a:extLst>
                <a:ext uri="{FF2B5EF4-FFF2-40B4-BE49-F238E27FC236}">
                  <a16:creationId xmlns:a16="http://schemas.microsoft.com/office/drawing/2014/main" id="{7436BBA9-D197-8D66-A51A-DE054647BB2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5607" name="Text Box 8">
            <a:extLst>
              <a:ext uri="{FF2B5EF4-FFF2-40B4-BE49-F238E27FC236}">
                <a16:creationId xmlns:a16="http://schemas.microsoft.com/office/drawing/2014/main" id="{CD984573-432F-8AF1-BB48-F539B8B4C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运算符和表达式</a:t>
            </a:r>
          </a:p>
        </p:txBody>
      </p:sp>
      <p:sp>
        <p:nvSpPr>
          <p:cNvPr id="25608" name="Text Box 9">
            <a:extLst>
              <a:ext uri="{FF2B5EF4-FFF2-40B4-BE49-F238E27FC236}">
                <a16:creationId xmlns:a16="http://schemas.microsoft.com/office/drawing/2014/main" id="{9C50C6F4-4C67-587B-C46D-8B2B95AF0992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5609" name="Rectangle 10">
            <a:extLst>
              <a:ext uri="{FF2B5EF4-FFF2-40B4-BE49-F238E27FC236}">
                <a16:creationId xmlns:a16="http://schemas.microsoft.com/office/drawing/2014/main" id="{46D7D140-F107-AFDC-93A9-28D58F2C87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212138" cy="4527550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运算符</a:t>
            </a:r>
          </a:p>
          <a:p>
            <a:pPr marL="533400" indent="-533400" eaLnBrk="1" hangingPunct="1">
              <a:lnSpc>
                <a:spcPct val="150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对各种类型的数据进行加工的过程成为运算，表示各种不同运算的符号称为运算符，参与运算的数据称为操作数，按操作数的数目来分，可有：</a:t>
            </a:r>
            <a:b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◇ 一元运算符：＋＋，－－</a:t>
            </a:r>
            <a:b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◇ 二元运算符：＋，－，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b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◇ 三元运算符：？：</a:t>
            </a: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endParaRPr kumimoji="0" lang="zh-CN" altLang="en-US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DAAB96C9-051C-DA82-923E-22421ABCE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F2EB6E89-7A8D-143E-565C-4FEBC086D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6629" name="Line 4">
            <a:extLst>
              <a:ext uri="{FF2B5EF4-FFF2-40B4-BE49-F238E27FC236}">
                <a16:creationId xmlns:a16="http://schemas.microsoft.com/office/drawing/2014/main" id="{E1AB1071-E175-7A6C-8AD2-C61273B514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630" name="Group 5">
            <a:extLst>
              <a:ext uri="{FF2B5EF4-FFF2-40B4-BE49-F238E27FC236}">
                <a16:creationId xmlns:a16="http://schemas.microsoft.com/office/drawing/2014/main" id="{737388E0-A272-4BE7-6AA9-DD025CBC89AC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6634" name="AutoShape 6">
              <a:extLst>
                <a:ext uri="{FF2B5EF4-FFF2-40B4-BE49-F238E27FC236}">
                  <a16:creationId xmlns:a16="http://schemas.microsoft.com/office/drawing/2014/main" id="{782CEAA8-7FCC-8489-EACD-1424B61C795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6635" name="AutoShape 7">
              <a:extLst>
                <a:ext uri="{FF2B5EF4-FFF2-40B4-BE49-F238E27FC236}">
                  <a16:creationId xmlns:a16="http://schemas.microsoft.com/office/drawing/2014/main" id="{AF3DE494-BFA4-B3F8-6959-9EDE798C1DF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6631" name="Text Box 8">
            <a:extLst>
              <a:ext uri="{FF2B5EF4-FFF2-40B4-BE49-F238E27FC236}">
                <a16:creationId xmlns:a16="http://schemas.microsoft.com/office/drawing/2014/main" id="{16CDCFB2-BEB2-C212-7E63-2AD615C50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运算符和表达式</a:t>
            </a:r>
          </a:p>
        </p:txBody>
      </p:sp>
      <p:sp>
        <p:nvSpPr>
          <p:cNvPr id="26632" name="Text Box 9">
            <a:extLst>
              <a:ext uri="{FF2B5EF4-FFF2-40B4-BE49-F238E27FC236}">
                <a16:creationId xmlns:a16="http://schemas.microsoft.com/office/drawing/2014/main" id="{A459D547-7FA7-3F65-8A83-00492810678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6633" name="Rectangle 10">
            <a:extLst>
              <a:ext uri="{FF2B5EF4-FFF2-40B4-BE49-F238E27FC236}">
                <a16:creationId xmlns:a16="http://schemas.microsoft.com/office/drawing/2014/main" id="{1D03877C-6336-95E6-A602-A516A936B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运算符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基本的运算符按功能划分，有下面几类：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算术运算符： 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―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，*，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%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++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――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 例如：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3+2;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a-b;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i++; --i;</a:t>
            </a: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关系运算符： 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&gt;=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&lt;=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==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!=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。 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　例如：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　 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count&gt;3;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I==0; n!=-1;</a:t>
            </a: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布尔逻辑运算符： 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!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&amp;&amp;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|| 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 例如：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flag=true; !(flag); flag&amp;&amp;false; </a:t>
            </a:r>
            <a:endParaRPr kumimoji="0" lang="zh-CN" altLang="en-US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FB25351D-07D1-4FDB-ABBF-DCD015A52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27652" name="Text Box 3">
            <a:extLst>
              <a:ext uri="{FF2B5EF4-FFF2-40B4-BE49-F238E27FC236}">
                <a16:creationId xmlns:a16="http://schemas.microsoft.com/office/drawing/2014/main" id="{7AB1B596-2A39-311A-397B-AA7D1AC28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7653" name="Line 4">
            <a:extLst>
              <a:ext uri="{FF2B5EF4-FFF2-40B4-BE49-F238E27FC236}">
                <a16:creationId xmlns:a16="http://schemas.microsoft.com/office/drawing/2014/main" id="{55AEFC49-84E8-29C0-D2EC-3DC84D918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654" name="Group 5">
            <a:extLst>
              <a:ext uri="{FF2B5EF4-FFF2-40B4-BE49-F238E27FC236}">
                <a16:creationId xmlns:a16="http://schemas.microsoft.com/office/drawing/2014/main" id="{CB8AE215-0AA1-7A82-41E6-F6FF326E86E5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7658" name="AutoShape 6">
              <a:extLst>
                <a:ext uri="{FF2B5EF4-FFF2-40B4-BE49-F238E27FC236}">
                  <a16:creationId xmlns:a16="http://schemas.microsoft.com/office/drawing/2014/main" id="{474ABDA7-871A-CE5B-298A-01FA07493FF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59" name="AutoShape 7">
              <a:extLst>
                <a:ext uri="{FF2B5EF4-FFF2-40B4-BE49-F238E27FC236}">
                  <a16:creationId xmlns:a16="http://schemas.microsoft.com/office/drawing/2014/main" id="{D0A0E3A4-FEAB-3327-0051-B35FCDD9E03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7655" name="Text Box 8">
            <a:extLst>
              <a:ext uri="{FF2B5EF4-FFF2-40B4-BE49-F238E27FC236}">
                <a16:creationId xmlns:a16="http://schemas.microsoft.com/office/drawing/2014/main" id="{20BA487E-60B0-DE67-D7DC-95C5935D6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运算符和表达式</a:t>
            </a:r>
          </a:p>
        </p:txBody>
      </p:sp>
      <p:sp>
        <p:nvSpPr>
          <p:cNvPr id="27656" name="Text Box 9">
            <a:extLst>
              <a:ext uri="{FF2B5EF4-FFF2-40B4-BE49-F238E27FC236}">
                <a16:creationId xmlns:a16="http://schemas.microsoft.com/office/drawing/2014/main" id="{97EF0348-AE6E-3B2B-DF5A-F590B77C5546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7657" name="Rectangle 10">
            <a:extLst>
              <a:ext uri="{FF2B5EF4-FFF2-40B4-BE49-F238E27FC236}">
                <a16:creationId xmlns:a16="http://schemas.microsoft.com/office/drawing/2014/main" id="{99BC0F59-DE75-7958-E690-E3EAACE43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运算符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基本的运算符按功能划分，有下面几类：</a:t>
            </a:r>
            <a:b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位运算符： 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&gt;&gt;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&lt;&lt;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&gt;&gt;&gt;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&amp;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^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~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b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 例如：</a:t>
            </a:r>
            <a:b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　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a=10011101; b=00111001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；则有如下结果：</a:t>
            </a:r>
            <a:b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　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a&lt;&lt;3 =11101000;</a:t>
            </a:r>
            <a:b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　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a&gt;&gt;3 =11110011 a&gt;&gt;&gt;3=00010011;</a:t>
            </a:r>
            <a:b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　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a&amp;b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=00011001; 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a|b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=10111101;</a:t>
            </a:r>
            <a:b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　</a:t>
            </a:r>
            <a:r>
              <a:rPr kumimoji="0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~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a=01100010; 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a^b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=10100100; </a:t>
            </a:r>
            <a:b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endParaRPr kumimoji="0" lang="zh-CN" altLang="en-US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90D2943E-92E3-67B4-C0C6-616EEB993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8A92B3D8-A2C5-227D-0C2A-B131887E36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>
                <a:ea typeface="宋体" panose="02010600030101010101" pitchFamily="2" charset="-122"/>
              </a:rPr>
              <a:t>1|0=1   1&amp;1=1</a:t>
            </a:r>
          </a:p>
          <a:p>
            <a:r>
              <a:rPr kumimoji="0" lang="en-US" altLang="zh-CN">
                <a:ea typeface="宋体" panose="02010600030101010101" pitchFamily="2" charset="-122"/>
              </a:rPr>
              <a:t>0|1=1</a:t>
            </a:r>
          </a:p>
          <a:p>
            <a:r>
              <a:rPr kumimoji="0" lang="en-US" altLang="zh-CN">
                <a:ea typeface="宋体" panose="02010600030101010101" pitchFamily="2" charset="-122"/>
              </a:rPr>
              <a:t>1|1=1</a:t>
            </a:r>
          </a:p>
          <a:p>
            <a:r>
              <a:rPr kumimoji="0" lang="en-US" altLang="zh-CN">
                <a:ea typeface="宋体" panose="02010600030101010101" pitchFamily="2" charset="-122"/>
              </a:rPr>
              <a:t>0|0=0</a:t>
            </a:r>
          </a:p>
          <a:p>
            <a:endParaRPr kumimoji="0" lang="en-US" altLang="zh-CN">
              <a:ea typeface="宋体" panose="02010600030101010101" pitchFamily="2" charset="-122"/>
            </a:endParaRPr>
          </a:p>
          <a:p>
            <a:r>
              <a:rPr kumimoji="0" lang="en-US" altLang="zh-CN">
                <a:ea typeface="宋体" panose="02010600030101010101" pitchFamily="2" charset="-122"/>
              </a:rPr>
              <a:t>A=5 b=3  a=3 b=5</a:t>
            </a:r>
          </a:p>
          <a:p>
            <a:endParaRPr kumimoji="0" lang="en-US" altLang="zh-CN">
              <a:ea typeface="宋体" panose="02010600030101010101" pitchFamily="2" charset="-122"/>
            </a:endParaRPr>
          </a:p>
          <a:p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10011101</a:t>
            </a:r>
          </a:p>
          <a:p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00111001</a:t>
            </a:r>
          </a:p>
          <a:p>
            <a:r>
              <a:rPr kumimoji="0" lang="en-US" altLang="zh-CN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a&amp;b   00011001 </a:t>
            </a:r>
            <a:r>
              <a:rPr kumimoji="0" lang="zh-CN" altLang="en-US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按位与</a:t>
            </a:r>
            <a:endParaRPr kumimoji="0" lang="en-US" altLang="zh-CN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0" lang="en-US" altLang="zh-CN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a^b   10100100  </a:t>
            </a:r>
            <a:r>
              <a:rPr kumimoji="0" lang="zh-CN" altLang="en-US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按位异或</a:t>
            </a:r>
            <a:endParaRPr kumimoji="0" lang="en-US" altLang="zh-CN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kumimoji="0"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887D56B8-1274-97F4-78F2-D2A71F3D7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31748" name="Text Box 3">
            <a:extLst>
              <a:ext uri="{FF2B5EF4-FFF2-40B4-BE49-F238E27FC236}">
                <a16:creationId xmlns:a16="http://schemas.microsoft.com/office/drawing/2014/main" id="{0A20F7F8-0A5C-D990-EB99-F63A0793F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749" name="Line 4">
            <a:extLst>
              <a:ext uri="{FF2B5EF4-FFF2-40B4-BE49-F238E27FC236}">
                <a16:creationId xmlns:a16="http://schemas.microsoft.com/office/drawing/2014/main" id="{2930FADB-C03A-895A-BDF8-94444FFCA7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750" name="Group 5">
            <a:extLst>
              <a:ext uri="{FF2B5EF4-FFF2-40B4-BE49-F238E27FC236}">
                <a16:creationId xmlns:a16="http://schemas.microsoft.com/office/drawing/2014/main" id="{53607CF5-1984-99A0-A5B1-CF4413C8C669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1754" name="AutoShape 6">
              <a:extLst>
                <a:ext uri="{FF2B5EF4-FFF2-40B4-BE49-F238E27FC236}">
                  <a16:creationId xmlns:a16="http://schemas.microsoft.com/office/drawing/2014/main" id="{1724F57B-72DD-3B68-E847-71AA8C2EAB23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55" name="AutoShape 7">
              <a:extLst>
                <a:ext uri="{FF2B5EF4-FFF2-40B4-BE49-F238E27FC236}">
                  <a16:creationId xmlns:a16="http://schemas.microsoft.com/office/drawing/2014/main" id="{A50A4142-69C9-AF2E-1DF6-C67C32179C8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1751" name="Text Box 8">
            <a:extLst>
              <a:ext uri="{FF2B5EF4-FFF2-40B4-BE49-F238E27FC236}">
                <a16:creationId xmlns:a16="http://schemas.microsoft.com/office/drawing/2014/main" id="{E51074C4-2770-C455-1727-BD861553B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运算符和表达式</a:t>
            </a:r>
          </a:p>
        </p:txBody>
      </p:sp>
      <p:sp>
        <p:nvSpPr>
          <p:cNvPr id="31752" name="Text Box 9">
            <a:extLst>
              <a:ext uri="{FF2B5EF4-FFF2-40B4-BE49-F238E27FC236}">
                <a16:creationId xmlns:a16="http://schemas.microsoft.com/office/drawing/2014/main" id="{828C3057-C858-5394-1F1A-79A9017CAB6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753" name="Rectangle 10">
            <a:extLst>
              <a:ext uri="{FF2B5EF4-FFF2-40B4-BE49-F238E27FC236}">
                <a16:creationId xmlns:a16="http://schemas.microsoft.com/office/drawing/2014/main" id="{7B217EEC-EE89-247A-FCDB-D36186945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运算符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基本的运算符按功能划分，有下面几类：</a:t>
            </a:r>
            <a:b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赋值运算符 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，及其扩展赋值运算符如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+=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―=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，*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/=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等。</a:t>
            </a:r>
            <a:b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 例如：</a:t>
            </a:r>
            <a:b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　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=3; </a:t>
            </a:r>
            <a:b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　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+=3; 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　　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等效于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=i+3; </a:t>
            </a:r>
            <a:b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条件运算符 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? 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b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　例如：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result=(sum==0 ? 1 : num/sum); </a:t>
            </a:r>
            <a:b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endParaRPr kumimoji="0" lang="zh-CN" altLang="en-US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A345EBC7-C3D1-32A4-270B-BA62A1D2AF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491F488-2A8E-A916-5F5D-0DED64EC4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EAD7C8B6-4804-9FC0-CABD-8FE89EBED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773" name="Line 4">
            <a:extLst>
              <a:ext uri="{FF2B5EF4-FFF2-40B4-BE49-F238E27FC236}">
                <a16:creationId xmlns:a16="http://schemas.microsoft.com/office/drawing/2014/main" id="{FF62656E-4684-747A-29AF-E934C95C69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774" name="Group 5">
            <a:extLst>
              <a:ext uri="{FF2B5EF4-FFF2-40B4-BE49-F238E27FC236}">
                <a16:creationId xmlns:a16="http://schemas.microsoft.com/office/drawing/2014/main" id="{204DD902-6AD7-98A1-0FA6-EEBD5B6A1F07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2778" name="AutoShape 6">
              <a:extLst>
                <a:ext uri="{FF2B5EF4-FFF2-40B4-BE49-F238E27FC236}">
                  <a16:creationId xmlns:a16="http://schemas.microsoft.com/office/drawing/2014/main" id="{9B85142B-D917-98D9-565E-E14D8E9215E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2779" name="AutoShape 7">
              <a:extLst>
                <a:ext uri="{FF2B5EF4-FFF2-40B4-BE49-F238E27FC236}">
                  <a16:creationId xmlns:a16="http://schemas.microsoft.com/office/drawing/2014/main" id="{3CB89A16-8847-E072-C64D-BF278B67AB0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2775" name="Text Box 8">
            <a:extLst>
              <a:ext uri="{FF2B5EF4-FFF2-40B4-BE49-F238E27FC236}">
                <a16:creationId xmlns:a16="http://schemas.microsoft.com/office/drawing/2014/main" id="{4DB988B5-6FFE-14D7-28F0-CC0033A0A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运算符和表达式</a:t>
            </a:r>
          </a:p>
        </p:txBody>
      </p:sp>
      <p:sp>
        <p:nvSpPr>
          <p:cNvPr id="32776" name="Text Box 9">
            <a:extLst>
              <a:ext uri="{FF2B5EF4-FFF2-40B4-BE49-F238E27FC236}">
                <a16:creationId xmlns:a16="http://schemas.microsoft.com/office/drawing/2014/main" id="{19165F91-21A2-455D-3E1D-88AA26DD2532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777" name="Rectangle 10">
            <a:extLst>
              <a:ext uri="{FF2B5EF4-FFF2-40B4-BE49-F238E27FC236}">
                <a16:creationId xmlns:a16="http://schemas.microsoft.com/office/drawing/2014/main" id="{59ADD5EB-2914-6832-352B-80CBE7C49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运算符</a:t>
            </a:r>
          </a:p>
          <a:p>
            <a:pPr marL="533400" indent="-533400" eaLnBrk="1" hangingPunct="1">
              <a:lnSpc>
                <a:spcPct val="150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基本的运算符按功能划分，有下面几类：</a:t>
            </a: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其它：</a:t>
            </a:r>
            <a:b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包括分量运算符</a:t>
            </a:r>
            <a:r>
              <a:rPr kumimoji="0"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·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，下标运算符 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[]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，实例运算符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instanceof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，内存分配运算符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new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，强制类型转换运算符 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类型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，方法调用运算符 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() 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等。例如：</a:t>
            </a:r>
            <a:b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System.out.println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("hello world");</a:t>
            </a:r>
            <a:b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int array1[]=new int[4];</a:t>
            </a:r>
            <a:b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endParaRPr kumimoji="0" lang="zh-CN" altLang="en-US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1FDEBE3F-4CFA-2663-8EFB-3542B63543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7F0EC08-24E5-BE6A-F057-27B8D0257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33796" name="Text Box 3">
            <a:extLst>
              <a:ext uri="{FF2B5EF4-FFF2-40B4-BE49-F238E27FC236}">
                <a16:creationId xmlns:a16="http://schemas.microsoft.com/office/drawing/2014/main" id="{D68E1230-7AC3-D3FC-83A5-92AB56A88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3797" name="Line 4">
            <a:extLst>
              <a:ext uri="{FF2B5EF4-FFF2-40B4-BE49-F238E27FC236}">
                <a16:creationId xmlns:a16="http://schemas.microsoft.com/office/drawing/2014/main" id="{0FF5D571-A17A-0522-0E6A-3A2A7F81B4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3798" name="Group 5">
            <a:extLst>
              <a:ext uri="{FF2B5EF4-FFF2-40B4-BE49-F238E27FC236}">
                <a16:creationId xmlns:a16="http://schemas.microsoft.com/office/drawing/2014/main" id="{F39E62CB-B1E4-507F-BEB9-2E6A4BDB84D4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3802" name="AutoShape 6">
              <a:extLst>
                <a:ext uri="{FF2B5EF4-FFF2-40B4-BE49-F238E27FC236}">
                  <a16:creationId xmlns:a16="http://schemas.microsoft.com/office/drawing/2014/main" id="{2DFCEE37-F21E-9AC2-AFA1-7CDB1B743CF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3803" name="AutoShape 7">
              <a:extLst>
                <a:ext uri="{FF2B5EF4-FFF2-40B4-BE49-F238E27FC236}">
                  <a16:creationId xmlns:a16="http://schemas.microsoft.com/office/drawing/2014/main" id="{DFA6B671-7E54-05F2-CDA7-51E4EAABF50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3799" name="Text Box 8">
            <a:extLst>
              <a:ext uri="{FF2B5EF4-FFF2-40B4-BE49-F238E27FC236}">
                <a16:creationId xmlns:a16="http://schemas.microsoft.com/office/drawing/2014/main" id="{02CEBE84-F180-76EA-B5AB-9F9A7024B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运算符和表达式</a:t>
            </a:r>
          </a:p>
        </p:txBody>
      </p:sp>
      <p:sp>
        <p:nvSpPr>
          <p:cNvPr id="33800" name="Text Box 9">
            <a:extLst>
              <a:ext uri="{FF2B5EF4-FFF2-40B4-BE49-F238E27FC236}">
                <a16:creationId xmlns:a16="http://schemas.microsoft.com/office/drawing/2014/main" id="{DD443F6E-D271-894E-1146-4FA6ECAF6F5A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3801" name="Rectangle 10">
            <a:extLst>
              <a:ext uri="{FF2B5EF4-FFF2-40B4-BE49-F238E27FC236}">
                <a16:creationId xmlns:a16="http://schemas.microsoft.com/office/drawing/2014/main" id="{5D44AB39-82DC-18A2-B56B-D15F1F9EA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</a:p>
          <a:p>
            <a:pPr marL="990600" lvl="1" indent="-533400" eaLnBrk="1" hangingPunct="1">
              <a:lnSpc>
                <a:spcPts val="3860"/>
              </a:lnSpc>
              <a:buSzPct val="50000"/>
              <a:buFont typeface="Wingdings" pitchFamily="2" charset="2"/>
              <a:buChar char="l"/>
            </a:pPr>
            <a:r>
              <a:rPr kumimoji="0"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表达式是由操作数和运算符按一定的语法形式组成的符号序列。</a:t>
            </a:r>
          </a:p>
          <a:p>
            <a:pPr marL="1371600" lvl="2" indent="-457200" eaLnBrk="1" hangingPunct="1">
              <a:lnSpc>
                <a:spcPts val="3860"/>
              </a:lnSpc>
              <a:buSzPct val="50000"/>
              <a:buFont typeface="Wingdings" pitchFamily="2" charset="2"/>
              <a:buChar char="ü"/>
            </a:pPr>
            <a:r>
              <a:rPr kumimoji="0"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一个常量或一个变量名字是最简单的表达式，其值即该常量或变量的值；</a:t>
            </a:r>
          </a:p>
          <a:p>
            <a:pPr marL="1371600" lvl="2" indent="-457200" eaLnBrk="1" hangingPunct="1">
              <a:lnSpc>
                <a:spcPts val="3860"/>
              </a:lnSpc>
              <a:buSzPct val="50000"/>
              <a:buFont typeface="Wingdings" pitchFamily="2" charset="2"/>
              <a:buChar char="ü"/>
            </a:pPr>
            <a:r>
              <a:rPr kumimoji="0" lang="zh-CN" altLang="en-US" sz="2800" b="1" dirty="0">
                <a:solidFill>
                  <a:schemeClr val="accent1"/>
                </a:solidFill>
                <a:ea typeface="楷体_GB2312" pitchFamily="49" charset="-122"/>
              </a:rPr>
              <a:t>表达式的值还可以用作其他运算的操作数，形成更复杂的表达式。</a:t>
            </a:r>
            <a:r>
              <a:rPr kumimoji="0" lang="zh-CN" altLang="en-US" sz="2800" dirty="0">
                <a:ea typeface="宋体" panose="02010600030101010101" pitchFamily="2" charset="-122"/>
              </a:rPr>
              <a:t>  </a:t>
            </a:r>
            <a:endParaRPr kumimoji="0" lang="zh-CN" altLang="en-US" sz="28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zh-CN" altLang="en-US" sz="1800" dirty="0">
                <a:ea typeface="宋体" panose="02010600030101010101" pitchFamily="2" charset="-122"/>
              </a:rPr>
              <a:t> </a:t>
            </a: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3C08D76A-2227-D99D-45AF-1631678E2F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68D59B2-A0E1-CE30-D02E-FEA545429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D86C0C13-E336-53AE-4383-853E68BC9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4821" name="Line 4">
            <a:extLst>
              <a:ext uri="{FF2B5EF4-FFF2-40B4-BE49-F238E27FC236}">
                <a16:creationId xmlns:a16="http://schemas.microsoft.com/office/drawing/2014/main" id="{E8C41AC4-3E00-82F6-F83C-D69B1EA1E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822" name="Group 5">
            <a:extLst>
              <a:ext uri="{FF2B5EF4-FFF2-40B4-BE49-F238E27FC236}">
                <a16:creationId xmlns:a16="http://schemas.microsoft.com/office/drawing/2014/main" id="{2BD2151A-B904-5A80-7318-04E17487AD09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4826" name="AutoShape 6">
              <a:extLst>
                <a:ext uri="{FF2B5EF4-FFF2-40B4-BE49-F238E27FC236}">
                  <a16:creationId xmlns:a16="http://schemas.microsoft.com/office/drawing/2014/main" id="{6C4088FD-D19E-9787-C093-36AB1350AC0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4827" name="AutoShape 7">
              <a:extLst>
                <a:ext uri="{FF2B5EF4-FFF2-40B4-BE49-F238E27FC236}">
                  <a16:creationId xmlns:a16="http://schemas.microsoft.com/office/drawing/2014/main" id="{1ED82F58-BC8E-1FF9-1EA0-2816F3D91CC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4823" name="Text Box 8">
            <a:extLst>
              <a:ext uri="{FF2B5EF4-FFF2-40B4-BE49-F238E27FC236}">
                <a16:creationId xmlns:a16="http://schemas.microsoft.com/office/drawing/2014/main" id="{2AD326EE-28D6-46E6-D3F8-6F4824C9C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运算符和表达式</a:t>
            </a:r>
          </a:p>
        </p:txBody>
      </p:sp>
      <p:sp>
        <p:nvSpPr>
          <p:cNvPr id="34824" name="Text Box 9">
            <a:extLst>
              <a:ext uri="{FF2B5EF4-FFF2-40B4-BE49-F238E27FC236}">
                <a16:creationId xmlns:a16="http://schemas.microsoft.com/office/drawing/2014/main" id="{6B5D3B73-9952-2F74-FE17-81CE9438C60E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4825" name="Rectangle 10">
            <a:extLst>
              <a:ext uri="{FF2B5EF4-FFF2-40B4-BE49-F238E27FC236}">
                <a16:creationId xmlns:a16="http://schemas.microsoft.com/office/drawing/2014/main" id="{66AD0E1B-FA4E-473A-FB7C-B6AFCD6D4F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</a:p>
          <a:p>
            <a:pPr marL="990600" lvl="1" indent="-533400" eaLnBrk="1" hangingPunct="1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kumimoji="0" lang="zh-CN" altLang="en-US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表达式的类型由运算以及参与运算的操作数的类型决定，可以是简单类型，也可以是复合类型：</a:t>
            </a:r>
          </a:p>
          <a:p>
            <a:pPr marL="990600" lvl="1" indent="-533400" eaLnBrk="1" hangingPunct="1">
              <a:lnSpc>
                <a:spcPct val="150000"/>
              </a:lnSpc>
              <a:buSzPct val="50000"/>
              <a:buFont typeface="Wingdings" pitchFamily="2" charset="2"/>
              <a:buNone/>
            </a:pPr>
            <a:r>
              <a:rPr kumimoji="0" lang="zh-CN" altLang="en-US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　　布尔型表达式： </a:t>
            </a:r>
            <a:r>
              <a:rPr kumimoji="0" lang="en-US" altLang="zh-CN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x&amp;&amp;y||z;</a:t>
            </a:r>
            <a:br>
              <a:rPr kumimoji="0" lang="en-US" altLang="zh-CN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整型表达式： </a:t>
            </a:r>
            <a:r>
              <a:rPr kumimoji="0" lang="en-US" altLang="zh-CN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num1+num2;</a:t>
            </a:r>
            <a:b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1800" dirty="0">
                <a:ea typeface="宋体" panose="02010600030101010101" pitchFamily="2" charset="-122"/>
              </a:rPr>
              <a:t> </a:t>
            </a: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678F5473-29B0-E56E-CCC2-903C865E13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AEA7421-BAA1-C196-832B-E7D60BF91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35844" name="Text Box 3">
            <a:extLst>
              <a:ext uri="{FF2B5EF4-FFF2-40B4-BE49-F238E27FC236}">
                <a16:creationId xmlns:a16="http://schemas.microsoft.com/office/drawing/2014/main" id="{7169FB43-63B4-AEB0-D927-C6A821C3D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5845" name="Line 4">
            <a:extLst>
              <a:ext uri="{FF2B5EF4-FFF2-40B4-BE49-F238E27FC236}">
                <a16:creationId xmlns:a16="http://schemas.microsoft.com/office/drawing/2014/main" id="{D86A5F99-2EF0-A2C7-599F-0875F3F046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5846" name="Group 5">
            <a:extLst>
              <a:ext uri="{FF2B5EF4-FFF2-40B4-BE49-F238E27FC236}">
                <a16:creationId xmlns:a16="http://schemas.microsoft.com/office/drawing/2014/main" id="{D3B885B2-1C33-B4E5-CDFA-5CA2713BF6DE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5850" name="AutoShape 6">
              <a:extLst>
                <a:ext uri="{FF2B5EF4-FFF2-40B4-BE49-F238E27FC236}">
                  <a16:creationId xmlns:a16="http://schemas.microsoft.com/office/drawing/2014/main" id="{AAAC0571-2CED-D163-71B7-54541628724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5851" name="AutoShape 7">
              <a:extLst>
                <a:ext uri="{FF2B5EF4-FFF2-40B4-BE49-F238E27FC236}">
                  <a16:creationId xmlns:a16="http://schemas.microsoft.com/office/drawing/2014/main" id="{E28EC4C3-5E2C-8CAF-5AA2-34E2F8227D7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5847" name="Text Box 8">
            <a:extLst>
              <a:ext uri="{FF2B5EF4-FFF2-40B4-BE49-F238E27FC236}">
                <a16:creationId xmlns:a16="http://schemas.microsoft.com/office/drawing/2014/main" id="{77F08240-0528-4B00-06BD-FAE94D27B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运算符和表达式</a:t>
            </a:r>
          </a:p>
        </p:txBody>
      </p:sp>
      <p:sp>
        <p:nvSpPr>
          <p:cNvPr id="35848" name="Text Box 9">
            <a:extLst>
              <a:ext uri="{FF2B5EF4-FFF2-40B4-BE49-F238E27FC236}">
                <a16:creationId xmlns:a16="http://schemas.microsoft.com/office/drawing/2014/main" id="{58A95FBB-ADBE-DEF4-29E3-525FAD681A1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5849" name="Rectangle 10">
            <a:extLst>
              <a:ext uri="{FF2B5EF4-FFF2-40B4-BE49-F238E27FC236}">
                <a16:creationId xmlns:a16="http://schemas.microsoft.com/office/drawing/2014/main" id="{A9767279-3750-EFDD-3ADF-2A608D742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短路逻辑运算符</a:t>
            </a:r>
          </a:p>
          <a:p>
            <a:pPr marL="990600" lvl="1" indent="-533400" eaLnBrk="1" hangingPunct="1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kumimoji="0" lang="en-US" altLang="zh-CN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&amp;&amp;</a:t>
            </a:r>
            <a:r>
              <a:rPr kumimoji="0" lang="zh-CN" altLang="en-US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0" lang="en-US" altLang="zh-CN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||</a:t>
            </a:r>
            <a:r>
              <a:rPr kumimoji="0" lang="zh-CN" altLang="en-US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被称为短路逻辑运算符</a:t>
            </a:r>
          </a:p>
          <a:p>
            <a:pPr marL="990600" lvl="1" indent="-533400" eaLnBrk="1" hangingPunct="1">
              <a:lnSpc>
                <a:spcPct val="150000"/>
              </a:lnSpc>
              <a:buSzPct val="50000"/>
              <a:buFont typeface="Wingdings" pitchFamily="2" charset="2"/>
              <a:buNone/>
            </a:pPr>
            <a:r>
              <a:rPr kumimoji="0" lang="zh-CN" altLang="en-US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en-US" altLang="zh-CN" sz="2800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MyDate</a:t>
            </a:r>
            <a:r>
              <a:rPr kumimoji="0" lang="en-US" altLang="zh-CN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d;</a:t>
            </a:r>
          </a:p>
          <a:p>
            <a:pPr marL="990600" lvl="1" indent="-533400" eaLnBrk="1" hangingPunct="1">
              <a:lnSpc>
                <a:spcPct val="150000"/>
              </a:lnSpc>
              <a:buSzPct val="50000"/>
              <a:buFont typeface="Wingdings" pitchFamily="2" charset="2"/>
              <a:buNone/>
            </a:pPr>
            <a:r>
              <a:rPr kumimoji="0" lang="en-US" altLang="zh-CN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if ((d!=null)&amp;&amp;(</a:t>
            </a:r>
            <a:r>
              <a:rPr kumimoji="0" lang="en-US" altLang="zh-CN" sz="2800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d.day</a:t>
            </a:r>
            <a:r>
              <a:rPr kumimoji="0" lang="en-US" altLang="zh-CN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++&gt;31))</a:t>
            </a:r>
          </a:p>
          <a:p>
            <a:pPr marL="990600" lvl="1" indent="-533400" eaLnBrk="1" hangingPunct="1">
              <a:lnSpc>
                <a:spcPct val="150000"/>
              </a:lnSpc>
              <a:buSzPct val="50000"/>
              <a:buFont typeface="Wingdings" pitchFamily="2" charset="2"/>
              <a:buNone/>
            </a:pPr>
            <a:r>
              <a:rPr kumimoji="0" lang="en-US" altLang="zh-CN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{</a:t>
            </a:r>
          </a:p>
          <a:p>
            <a:pPr marL="990600" lvl="1" indent="-533400" eaLnBrk="1" hangingPunct="1">
              <a:lnSpc>
                <a:spcPct val="150000"/>
              </a:lnSpc>
              <a:buSzPct val="50000"/>
              <a:buFont typeface="Wingdings" pitchFamily="2" charset="2"/>
              <a:buNone/>
            </a:pPr>
            <a:r>
              <a:rPr kumimoji="0" lang="en-US" altLang="zh-CN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  //do something with d</a:t>
            </a:r>
          </a:p>
          <a:p>
            <a:pPr marL="990600" lvl="1" indent="-533400" eaLnBrk="1" hangingPunct="1">
              <a:lnSpc>
                <a:spcPct val="150000"/>
              </a:lnSpc>
              <a:buSzPct val="50000"/>
              <a:buFont typeface="Wingdings" pitchFamily="2" charset="2"/>
              <a:buNone/>
            </a:pPr>
            <a:r>
              <a:rPr kumimoji="0" lang="en-US" altLang="zh-CN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}</a:t>
            </a:r>
          </a:p>
          <a:p>
            <a:pPr marL="990600" lvl="1" indent="-533400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8748A669-3E08-3682-78F3-30704C6AA9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36868" name="Text Box 3">
            <a:extLst>
              <a:ext uri="{FF2B5EF4-FFF2-40B4-BE49-F238E27FC236}">
                <a16:creationId xmlns:a16="http://schemas.microsoft.com/office/drawing/2014/main" id="{BD47AB2D-E557-F891-921B-7AF51350B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69" name="Line 4">
            <a:extLst>
              <a:ext uri="{FF2B5EF4-FFF2-40B4-BE49-F238E27FC236}">
                <a16:creationId xmlns:a16="http://schemas.microsoft.com/office/drawing/2014/main" id="{E9BCBCF2-8C34-3140-E711-6356CC3B0A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870" name="Group 5">
            <a:extLst>
              <a:ext uri="{FF2B5EF4-FFF2-40B4-BE49-F238E27FC236}">
                <a16:creationId xmlns:a16="http://schemas.microsoft.com/office/drawing/2014/main" id="{56B24C60-DDAF-9AC6-C26D-9EFD33813BF1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6874" name="AutoShape 6">
              <a:extLst>
                <a:ext uri="{FF2B5EF4-FFF2-40B4-BE49-F238E27FC236}">
                  <a16:creationId xmlns:a16="http://schemas.microsoft.com/office/drawing/2014/main" id="{A2D0784A-5C0B-1CA3-AB37-39FF1941802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6875" name="AutoShape 7">
              <a:extLst>
                <a:ext uri="{FF2B5EF4-FFF2-40B4-BE49-F238E27FC236}">
                  <a16:creationId xmlns:a16="http://schemas.microsoft.com/office/drawing/2014/main" id="{D6E777D0-7974-647F-89AD-8367E9D7938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6871" name="Text Box 8">
            <a:extLst>
              <a:ext uri="{FF2B5EF4-FFF2-40B4-BE49-F238E27FC236}">
                <a16:creationId xmlns:a16="http://schemas.microsoft.com/office/drawing/2014/main" id="{7C7BA21F-5084-6F85-3DA7-9A77FBF6A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运算符和表达式</a:t>
            </a:r>
          </a:p>
        </p:txBody>
      </p:sp>
      <p:sp>
        <p:nvSpPr>
          <p:cNvPr id="36872" name="Text Box 9">
            <a:extLst>
              <a:ext uri="{FF2B5EF4-FFF2-40B4-BE49-F238E27FC236}">
                <a16:creationId xmlns:a16="http://schemas.microsoft.com/office/drawing/2014/main" id="{C416045F-04DA-3C10-089F-8D4630BB1C8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73" name="Rectangle 10">
            <a:extLst>
              <a:ext uri="{FF2B5EF4-FFF2-40B4-BE49-F238E27FC236}">
                <a16:creationId xmlns:a16="http://schemas.microsoft.com/office/drawing/2014/main" id="{DE39DD6F-5D1B-32DA-6072-FFCDFF7FE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运算符的优先次序</a:t>
            </a:r>
          </a:p>
          <a:p>
            <a:pPr marL="990600" lvl="1" indent="-533400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表达式的运算按照运算符的优先顺序从高到低进行</a:t>
            </a:r>
            <a:r>
              <a:rPr kumimoji="0" lang="en-US" altLang="zh-CN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0" lang="zh-CN" altLang="en-US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同级运算符从左到右进行：</a:t>
            </a:r>
            <a:br>
              <a:rPr kumimoji="0" lang="zh-CN" altLang="en-US" sz="1800" b="1" dirty="0">
                <a:ea typeface="宋体" panose="02010600030101010101" pitchFamily="2" charset="-122"/>
              </a:rPr>
            </a:br>
            <a:endParaRPr kumimoji="0" lang="zh-CN" altLang="en-US" sz="1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F9412D4C-8C4A-DF22-B7C4-B423C0C9F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B95C8D44-09AC-EA23-F7D7-F946035A5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7173" name="Text Box 4">
            <a:extLst>
              <a:ext uri="{FF2B5EF4-FFF2-40B4-BE49-F238E27FC236}">
                <a16:creationId xmlns:a16="http://schemas.microsoft.com/office/drawing/2014/main" id="{DA2BB09C-BD63-F079-C802-CFDEC284748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7174" name="Group 5">
            <a:extLst>
              <a:ext uri="{FF2B5EF4-FFF2-40B4-BE49-F238E27FC236}">
                <a16:creationId xmlns:a16="http://schemas.microsoft.com/office/drawing/2014/main" id="{C4ABC297-5AA8-249E-D403-228BC553A246}"/>
              </a:ext>
            </a:extLst>
          </p:cNvPr>
          <p:cNvGrpSpPr>
            <a:grpSpLocks/>
          </p:cNvGrpSpPr>
          <p:nvPr/>
        </p:nvGrpSpPr>
        <p:grpSpPr bwMode="auto">
          <a:xfrm>
            <a:off x="1871663" y="1962150"/>
            <a:ext cx="4908550" cy="457200"/>
            <a:chOff x="1680" y="1200"/>
            <a:chExt cx="3092" cy="288"/>
          </a:xfrm>
        </p:grpSpPr>
        <p:sp>
          <p:nvSpPr>
            <p:cNvPr id="7191" name="Text Box 6">
              <a:extLst>
                <a:ext uri="{FF2B5EF4-FFF2-40B4-BE49-F238E27FC236}">
                  <a16:creationId xmlns:a16="http://schemas.microsoft.com/office/drawing/2014/main" id="{5822B2DA-4214-8B4A-0AFF-682055878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200"/>
              <a:ext cx="29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掌握</a:t>
              </a:r>
              <a:r>
                <a:rPr kumimoji="0" lang="en-US" altLang="zh-CN" sz="24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java</a:t>
              </a:r>
              <a:r>
                <a:rPr kumimoji="0" lang="zh-CN" altLang="en-US" sz="24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编程语言的基本语法知识</a:t>
              </a:r>
            </a:p>
          </p:txBody>
        </p:sp>
        <p:grpSp>
          <p:nvGrpSpPr>
            <p:cNvPr id="7192" name="Group 7">
              <a:extLst>
                <a:ext uri="{FF2B5EF4-FFF2-40B4-BE49-F238E27FC236}">
                  <a16:creationId xmlns:a16="http://schemas.microsoft.com/office/drawing/2014/main" id="{E3C3D9C6-AB79-C30A-86EC-628488123B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344"/>
              <a:ext cx="83" cy="82"/>
              <a:chOff x="2016" y="1920"/>
              <a:chExt cx="1680" cy="1680"/>
            </a:xfrm>
          </p:grpSpPr>
          <p:sp>
            <p:nvSpPr>
              <p:cNvPr id="163848" name="Oval 8">
                <a:extLst>
                  <a:ext uri="{FF2B5EF4-FFF2-40B4-BE49-F238E27FC236}">
                    <a16:creationId xmlns:a16="http://schemas.microsoft.com/office/drawing/2014/main" id="{C4666029-AF22-5592-AB0B-01A0AAAEB6D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57647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94" name="Freeform 9">
                <a:extLst>
                  <a:ext uri="{FF2B5EF4-FFF2-40B4-BE49-F238E27FC236}">
                    <a16:creationId xmlns:a16="http://schemas.microsoft.com/office/drawing/2014/main" id="{6EF66379-41A7-12FF-D11B-2ACF926C7E7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905 w 1321"/>
                  <a:gd name="T1" fmla="*/ 44 h 712"/>
                  <a:gd name="T2" fmla="*/ 916 w 1321"/>
                  <a:gd name="T3" fmla="*/ 48 h 712"/>
                  <a:gd name="T4" fmla="*/ 919 w 1321"/>
                  <a:gd name="T5" fmla="*/ 53 h 712"/>
                  <a:gd name="T6" fmla="*/ 914 w 1321"/>
                  <a:gd name="T7" fmla="*/ 57 h 712"/>
                  <a:gd name="T8" fmla="*/ 903 w 1321"/>
                  <a:gd name="T9" fmla="*/ 61 h 712"/>
                  <a:gd name="T10" fmla="*/ 885 w 1321"/>
                  <a:gd name="T11" fmla="*/ 64 h 712"/>
                  <a:gd name="T12" fmla="*/ 861 w 1321"/>
                  <a:gd name="T13" fmla="*/ 67 h 712"/>
                  <a:gd name="T14" fmla="*/ 832 w 1321"/>
                  <a:gd name="T15" fmla="*/ 69 h 712"/>
                  <a:gd name="T16" fmla="*/ 798 w 1321"/>
                  <a:gd name="T17" fmla="*/ 72 h 712"/>
                  <a:gd name="T18" fmla="*/ 759 w 1321"/>
                  <a:gd name="T19" fmla="*/ 74 h 712"/>
                  <a:gd name="T20" fmla="*/ 717 w 1321"/>
                  <a:gd name="T21" fmla="*/ 75 h 712"/>
                  <a:gd name="T22" fmla="*/ 673 w 1321"/>
                  <a:gd name="T23" fmla="*/ 76 h 712"/>
                  <a:gd name="T24" fmla="*/ 624 w 1321"/>
                  <a:gd name="T25" fmla="*/ 77 h 712"/>
                  <a:gd name="T26" fmla="*/ 574 w 1321"/>
                  <a:gd name="T27" fmla="*/ 78 h 712"/>
                  <a:gd name="T28" fmla="*/ 553 w 1321"/>
                  <a:gd name="T29" fmla="*/ 79 h 712"/>
                  <a:gd name="T30" fmla="*/ 331 w 1321"/>
                  <a:gd name="T31" fmla="*/ 79 h 712"/>
                  <a:gd name="T32" fmla="*/ 328 w 1321"/>
                  <a:gd name="T33" fmla="*/ 79 h 712"/>
                  <a:gd name="T34" fmla="*/ 284 w 1321"/>
                  <a:gd name="T35" fmla="*/ 78 h 712"/>
                  <a:gd name="T36" fmla="*/ 242 w 1321"/>
                  <a:gd name="T37" fmla="*/ 77 h 712"/>
                  <a:gd name="T38" fmla="*/ 203 w 1321"/>
                  <a:gd name="T39" fmla="*/ 77 h 712"/>
                  <a:gd name="T40" fmla="*/ 165 w 1321"/>
                  <a:gd name="T41" fmla="*/ 75 h 712"/>
                  <a:gd name="T42" fmla="*/ 129 w 1321"/>
                  <a:gd name="T43" fmla="*/ 75 h 712"/>
                  <a:gd name="T44" fmla="*/ 100 w 1321"/>
                  <a:gd name="T45" fmla="*/ 73 h 712"/>
                  <a:gd name="T46" fmla="*/ 71 w 1321"/>
                  <a:gd name="T47" fmla="*/ 71 h 712"/>
                  <a:gd name="T48" fmla="*/ 48 w 1321"/>
                  <a:gd name="T49" fmla="*/ 69 h 712"/>
                  <a:gd name="T50" fmla="*/ 26 w 1321"/>
                  <a:gd name="T51" fmla="*/ 67 h 712"/>
                  <a:gd name="T52" fmla="*/ 18 w 1321"/>
                  <a:gd name="T53" fmla="*/ 64 h 712"/>
                  <a:gd name="T54" fmla="*/ 6 w 1321"/>
                  <a:gd name="T55" fmla="*/ 61 h 712"/>
                  <a:gd name="T56" fmla="*/ 0 w 1321"/>
                  <a:gd name="T57" fmla="*/ 58 h 712"/>
                  <a:gd name="T58" fmla="*/ 0 w 1321"/>
                  <a:gd name="T59" fmla="*/ 57 h 712"/>
                  <a:gd name="T60" fmla="*/ 4 w 1321"/>
                  <a:gd name="T61" fmla="*/ 53 h 712"/>
                  <a:gd name="T62" fmla="*/ 16 w 1321"/>
                  <a:gd name="T63" fmla="*/ 48 h 712"/>
                  <a:gd name="T64" fmla="*/ 32 w 1321"/>
                  <a:gd name="T65" fmla="*/ 41 h 712"/>
                  <a:gd name="T66" fmla="*/ 67 w 1321"/>
                  <a:gd name="T67" fmla="*/ 33 h 712"/>
                  <a:gd name="T68" fmla="*/ 104 w 1321"/>
                  <a:gd name="T69" fmla="*/ 26 h 712"/>
                  <a:gd name="T70" fmla="*/ 142 w 1321"/>
                  <a:gd name="T71" fmla="*/ 19 h 712"/>
                  <a:gd name="T72" fmla="*/ 187 w 1321"/>
                  <a:gd name="T73" fmla="*/ 13 h 712"/>
                  <a:gd name="T74" fmla="*/ 237 w 1321"/>
                  <a:gd name="T75" fmla="*/ 9 h 712"/>
                  <a:gd name="T76" fmla="*/ 288 w 1321"/>
                  <a:gd name="T77" fmla="*/ 4 h 712"/>
                  <a:gd name="T78" fmla="*/ 346 w 1321"/>
                  <a:gd name="T79" fmla="*/ 4 h 712"/>
                  <a:gd name="T80" fmla="*/ 404 w 1321"/>
                  <a:gd name="T81" fmla="*/ 4 h 712"/>
                  <a:gd name="T82" fmla="*/ 465 w 1321"/>
                  <a:gd name="T83" fmla="*/ 0 h 712"/>
                  <a:gd name="T84" fmla="*/ 465 w 1321"/>
                  <a:gd name="T85" fmla="*/ 0 h 712"/>
                  <a:gd name="T86" fmla="*/ 528 w 1321"/>
                  <a:gd name="T87" fmla="*/ 4 h 712"/>
                  <a:gd name="T88" fmla="*/ 589 w 1321"/>
                  <a:gd name="T89" fmla="*/ 4 h 712"/>
                  <a:gd name="T90" fmla="*/ 648 w 1321"/>
                  <a:gd name="T91" fmla="*/ 5 h 712"/>
                  <a:gd name="T92" fmla="*/ 703 w 1321"/>
                  <a:gd name="T93" fmla="*/ 10 h 712"/>
                  <a:gd name="T94" fmla="*/ 752 w 1321"/>
                  <a:gd name="T95" fmla="*/ 15 h 712"/>
                  <a:gd name="T96" fmla="*/ 799 w 1321"/>
                  <a:gd name="T97" fmla="*/ 21 h 712"/>
                  <a:gd name="T98" fmla="*/ 840 w 1321"/>
                  <a:gd name="T99" fmla="*/ 28 h 712"/>
                  <a:gd name="T100" fmla="*/ 875 w 1321"/>
                  <a:gd name="T101" fmla="*/ 36 h 712"/>
                  <a:gd name="T102" fmla="*/ 905 w 1321"/>
                  <a:gd name="T103" fmla="*/ 44 h 712"/>
                  <a:gd name="T104" fmla="*/ 905 w 1321"/>
                  <a:gd name="T105" fmla="*/ 4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175" name="Group 10">
            <a:extLst>
              <a:ext uri="{FF2B5EF4-FFF2-40B4-BE49-F238E27FC236}">
                <a16:creationId xmlns:a16="http://schemas.microsoft.com/office/drawing/2014/main" id="{5F399D45-B135-FAC5-9D55-8A7DCFABB753}"/>
              </a:ext>
            </a:extLst>
          </p:cNvPr>
          <p:cNvGrpSpPr>
            <a:grpSpLocks/>
          </p:cNvGrpSpPr>
          <p:nvPr/>
        </p:nvGrpSpPr>
        <p:grpSpPr bwMode="auto">
          <a:xfrm>
            <a:off x="1871663" y="2921000"/>
            <a:ext cx="7042150" cy="830263"/>
            <a:chOff x="1680" y="1200"/>
            <a:chExt cx="4436" cy="523"/>
          </a:xfrm>
        </p:grpSpPr>
        <p:sp>
          <p:nvSpPr>
            <p:cNvPr id="7187" name="Text Box 11">
              <a:extLst>
                <a:ext uri="{FF2B5EF4-FFF2-40B4-BE49-F238E27FC236}">
                  <a16:creationId xmlns:a16="http://schemas.microsoft.com/office/drawing/2014/main" id="{FB88E9EB-2D90-52C5-76A7-BAC6FE1AA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200"/>
              <a:ext cx="434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b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掌握简单数据类型，运算符和表达式，控制语句，数组及字符串的处理</a:t>
              </a:r>
            </a:p>
          </p:txBody>
        </p:sp>
        <p:grpSp>
          <p:nvGrpSpPr>
            <p:cNvPr id="7188" name="Group 12">
              <a:extLst>
                <a:ext uri="{FF2B5EF4-FFF2-40B4-BE49-F238E27FC236}">
                  <a16:creationId xmlns:a16="http://schemas.microsoft.com/office/drawing/2014/main" id="{D3B7C0D7-A053-9726-37C4-DC1042F293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344"/>
              <a:ext cx="83" cy="82"/>
              <a:chOff x="2016" y="1920"/>
              <a:chExt cx="1680" cy="1680"/>
            </a:xfrm>
          </p:grpSpPr>
          <p:sp>
            <p:nvSpPr>
              <p:cNvPr id="163853" name="Oval 13">
                <a:extLst>
                  <a:ext uri="{FF2B5EF4-FFF2-40B4-BE49-F238E27FC236}">
                    <a16:creationId xmlns:a16="http://schemas.microsoft.com/office/drawing/2014/main" id="{C0C2D38B-96B3-D7E5-9E61-CD2A5BA4A56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57647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90" name="Freeform 14">
                <a:extLst>
                  <a:ext uri="{FF2B5EF4-FFF2-40B4-BE49-F238E27FC236}">
                    <a16:creationId xmlns:a16="http://schemas.microsoft.com/office/drawing/2014/main" id="{E49452D6-92DC-6E18-B502-46C40B931C1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905 w 1321"/>
                  <a:gd name="T1" fmla="*/ 44 h 712"/>
                  <a:gd name="T2" fmla="*/ 916 w 1321"/>
                  <a:gd name="T3" fmla="*/ 48 h 712"/>
                  <a:gd name="T4" fmla="*/ 919 w 1321"/>
                  <a:gd name="T5" fmla="*/ 53 h 712"/>
                  <a:gd name="T6" fmla="*/ 914 w 1321"/>
                  <a:gd name="T7" fmla="*/ 57 h 712"/>
                  <a:gd name="T8" fmla="*/ 903 w 1321"/>
                  <a:gd name="T9" fmla="*/ 61 h 712"/>
                  <a:gd name="T10" fmla="*/ 885 w 1321"/>
                  <a:gd name="T11" fmla="*/ 64 h 712"/>
                  <a:gd name="T12" fmla="*/ 861 w 1321"/>
                  <a:gd name="T13" fmla="*/ 67 h 712"/>
                  <a:gd name="T14" fmla="*/ 832 w 1321"/>
                  <a:gd name="T15" fmla="*/ 69 h 712"/>
                  <a:gd name="T16" fmla="*/ 798 w 1321"/>
                  <a:gd name="T17" fmla="*/ 72 h 712"/>
                  <a:gd name="T18" fmla="*/ 759 w 1321"/>
                  <a:gd name="T19" fmla="*/ 74 h 712"/>
                  <a:gd name="T20" fmla="*/ 717 w 1321"/>
                  <a:gd name="T21" fmla="*/ 75 h 712"/>
                  <a:gd name="T22" fmla="*/ 673 w 1321"/>
                  <a:gd name="T23" fmla="*/ 76 h 712"/>
                  <a:gd name="T24" fmla="*/ 624 w 1321"/>
                  <a:gd name="T25" fmla="*/ 77 h 712"/>
                  <a:gd name="T26" fmla="*/ 574 w 1321"/>
                  <a:gd name="T27" fmla="*/ 78 h 712"/>
                  <a:gd name="T28" fmla="*/ 553 w 1321"/>
                  <a:gd name="T29" fmla="*/ 79 h 712"/>
                  <a:gd name="T30" fmla="*/ 331 w 1321"/>
                  <a:gd name="T31" fmla="*/ 79 h 712"/>
                  <a:gd name="T32" fmla="*/ 328 w 1321"/>
                  <a:gd name="T33" fmla="*/ 79 h 712"/>
                  <a:gd name="T34" fmla="*/ 284 w 1321"/>
                  <a:gd name="T35" fmla="*/ 78 h 712"/>
                  <a:gd name="T36" fmla="*/ 242 w 1321"/>
                  <a:gd name="T37" fmla="*/ 77 h 712"/>
                  <a:gd name="T38" fmla="*/ 203 w 1321"/>
                  <a:gd name="T39" fmla="*/ 77 h 712"/>
                  <a:gd name="T40" fmla="*/ 165 w 1321"/>
                  <a:gd name="T41" fmla="*/ 75 h 712"/>
                  <a:gd name="T42" fmla="*/ 129 w 1321"/>
                  <a:gd name="T43" fmla="*/ 75 h 712"/>
                  <a:gd name="T44" fmla="*/ 100 w 1321"/>
                  <a:gd name="T45" fmla="*/ 73 h 712"/>
                  <a:gd name="T46" fmla="*/ 71 w 1321"/>
                  <a:gd name="T47" fmla="*/ 71 h 712"/>
                  <a:gd name="T48" fmla="*/ 48 w 1321"/>
                  <a:gd name="T49" fmla="*/ 69 h 712"/>
                  <a:gd name="T50" fmla="*/ 26 w 1321"/>
                  <a:gd name="T51" fmla="*/ 67 h 712"/>
                  <a:gd name="T52" fmla="*/ 18 w 1321"/>
                  <a:gd name="T53" fmla="*/ 64 h 712"/>
                  <a:gd name="T54" fmla="*/ 6 w 1321"/>
                  <a:gd name="T55" fmla="*/ 61 h 712"/>
                  <a:gd name="T56" fmla="*/ 0 w 1321"/>
                  <a:gd name="T57" fmla="*/ 58 h 712"/>
                  <a:gd name="T58" fmla="*/ 0 w 1321"/>
                  <a:gd name="T59" fmla="*/ 57 h 712"/>
                  <a:gd name="T60" fmla="*/ 4 w 1321"/>
                  <a:gd name="T61" fmla="*/ 53 h 712"/>
                  <a:gd name="T62" fmla="*/ 16 w 1321"/>
                  <a:gd name="T63" fmla="*/ 48 h 712"/>
                  <a:gd name="T64" fmla="*/ 32 w 1321"/>
                  <a:gd name="T65" fmla="*/ 41 h 712"/>
                  <a:gd name="T66" fmla="*/ 67 w 1321"/>
                  <a:gd name="T67" fmla="*/ 33 h 712"/>
                  <a:gd name="T68" fmla="*/ 104 w 1321"/>
                  <a:gd name="T69" fmla="*/ 26 h 712"/>
                  <a:gd name="T70" fmla="*/ 142 w 1321"/>
                  <a:gd name="T71" fmla="*/ 19 h 712"/>
                  <a:gd name="T72" fmla="*/ 187 w 1321"/>
                  <a:gd name="T73" fmla="*/ 13 h 712"/>
                  <a:gd name="T74" fmla="*/ 237 w 1321"/>
                  <a:gd name="T75" fmla="*/ 9 h 712"/>
                  <a:gd name="T76" fmla="*/ 288 w 1321"/>
                  <a:gd name="T77" fmla="*/ 4 h 712"/>
                  <a:gd name="T78" fmla="*/ 346 w 1321"/>
                  <a:gd name="T79" fmla="*/ 4 h 712"/>
                  <a:gd name="T80" fmla="*/ 404 w 1321"/>
                  <a:gd name="T81" fmla="*/ 4 h 712"/>
                  <a:gd name="T82" fmla="*/ 465 w 1321"/>
                  <a:gd name="T83" fmla="*/ 0 h 712"/>
                  <a:gd name="T84" fmla="*/ 465 w 1321"/>
                  <a:gd name="T85" fmla="*/ 0 h 712"/>
                  <a:gd name="T86" fmla="*/ 528 w 1321"/>
                  <a:gd name="T87" fmla="*/ 4 h 712"/>
                  <a:gd name="T88" fmla="*/ 589 w 1321"/>
                  <a:gd name="T89" fmla="*/ 4 h 712"/>
                  <a:gd name="T90" fmla="*/ 648 w 1321"/>
                  <a:gd name="T91" fmla="*/ 5 h 712"/>
                  <a:gd name="T92" fmla="*/ 703 w 1321"/>
                  <a:gd name="T93" fmla="*/ 10 h 712"/>
                  <a:gd name="T94" fmla="*/ 752 w 1321"/>
                  <a:gd name="T95" fmla="*/ 15 h 712"/>
                  <a:gd name="T96" fmla="*/ 799 w 1321"/>
                  <a:gd name="T97" fmla="*/ 21 h 712"/>
                  <a:gd name="T98" fmla="*/ 840 w 1321"/>
                  <a:gd name="T99" fmla="*/ 28 h 712"/>
                  <a:gd name="T100" fmla="*/ 875 w 1321"/>
                  <a:gd name="T101" fmla="*/ 36 h 712"/>
                  <a:gd name="T102" fmla="*/ 905 w 1321"/>
                  <a:gd name="T103" fmla="*/ 44 h 712"/>
                  <a:gd name="T104" fmla="*/ 905 w 1321"/>
                  <a:gd name="T105" fmla="*/ 4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176" name="Group 15">
            <a:extLst>
              <a:ext uri="{FF2B5EF4-FFF2-40B4-BE49-F238E27FC236}">
                <a16:creationId xmlns:a16="http://schemas.microsoft.com/office/drawing/2014/main" id="{8E494B55-AC31-BF78-5B5C-E01C08E30340}"/>
              </a:ext>
            </a:extLst>
          </p:cNvPr>
          <p:cNvGrpSpPr>
            <a:grpSpLocks/>
          </p:cNvGrpSpPr>
          <p:nvPr/>
        </p:nvGrpSpPr>
        <p:grpSpPr bwMode="auto">
          <a:xfrm>
            <a:off x="1871663" y="4122738"/>
            <a:ext cx="3079750" cy="457200"/>
            <a:chOff x="1680" y="1200"/>
            <a:chExt cx="1940" cy="288"/>
          </a:xfrm>
        </p:grpSpPr>
        <p:sp>
          <p:nvSpPr>
            <p:cNvPr id="7183" name="Text Box 16">
              <a:extLst>
                <a:ext uri="{FF2B5EF4-FFF2-40B4-BE49-F238E27FC236}">
                  <a16:creationId xmlns:a16="http://schemas.microsoft.com/office/drawing/2014/main" id="{B9EF7E50-490B-11A9-4274-7FADEC91A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200"/>
              <a:ext cx="18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编写简单的</a:t>
              </a:r>
              <a:r>
                <a:rPr kumimoji="0" lang="en-US" altLang="zh-CN" sz="24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java</a:t>
              </a:r>
              <a:r>
                <a:rPr kumimoji="0" lang="zh-CN" altLang="en-US" sz="24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程序</a:t>
              </a:r>
            </a:p>
          </p:txBody>
        </p:sp>
        <p:grpSp>
          <p:nvGrpSpPr>
            <p:cNvPr id="7184" name="Group 17">
              <a:extLst>
                <a:ext uri="{FF2B5EF4-FFF2-40B4-BE49-F238E27FC236}">
                  <a16:creationId xmlns:a16="http://schemas.microsoft.com/office/drawing/2014/main" id="{34B8B1BA-C2D3-624B-0C75-523B21DDBA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344"/>
              <a:ext cx="83" cy="82"/>
              <a:chOff x="2016" y="1920"/>
              <a:chExt cx="1680" cy="1680"/>
            </a:xfrm>
          </p:grpSpPr>
          <p:sp>
            <p:nvSpPr>
              <p:cNvPr id="163858" name="Oval 18">
                <a:extLst>
                  <a:ext uri="{FF2B5EF4-FFF2-40B4-BE49-F238E27FC236}">
                    <a16:creationId xmlns:a16="http://schemas.microsoft.com/office/drawing/2014/main" id="{081B773B-611A-099C-BA49-AE5D81D1EAC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57647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86" name="Freeform 19">
                <a:extLst>
                  <a:ext uri="{FF2B5EF4-FFF2-40B4-BE49-F238E27FC236}">
                    <a16:creationId xmlns:a16="http://schemas.microsoft.com/office/drawing/2014/main" id="{92E6F111-094A-E8F9-80C1-B0C95A8DFC4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905 w 1321"/>
                  <a:gd name="T1" fmla="*/ 44 h 712"/>
                  <a:gd name="T2" fmla="*/ 916 w 1321"/>
                  <a:gd name="T3" fmla="*/ 48 h 712"/>
                  <a:gd name="T4" fmla="*/ 919 w 1321"/>
                  <a:gd name="T5" fmla="*/ 53 h 712"/>
                  <a:gd name="T6" fmla="*/ 914 w 1321"/>
                  <a:gd name="T7" fmla="*/ 57 h 712"/>
                  <a:gd name="T8" fmla="*/ 903 w 1321"/>
                  <a:gd name="T9" fmla="*/ 61 h 712"/>
                  <a:gd name="T10" fmla="*/ 885 w 1321"/>
                  <a:gd name="T11" fmla="*/ 64 h 712"/>
                  <a:gd name="T12" fmla="*/ 861 w 1321"/>
                  <a:gd name="T13" fmla="*/ 67 h 712"/>
                  <a:gd name="T14" fmla="*/ 832 w 1321"/>
                  <a:gd name="T15" fmla="*/ 69 h 712"/>
                  <a:gd name="T16" fmla="*/ 798 w 1321"/>
                  <a:gd name="T17" fmla="*/ 72 h 712"/>
                  <a:gd name="T18" fmla="*/ 759 w 1321"/>
                  <a:gd name="T19" fmla="*/ 74 h 712"/>
                  <a:gd name="T20" fmla="*/ 717 w 1321"/>
                  <a:gd name="T21" fmla="*/ 75 h 712"/>
                  <a:gd name="T22" fmla="*/ 673 w 1321"/>
                  <a:gd name="T23" fmla="*/ 76 h 712"/>
                  <a:gd name="T24" fmla="*/ 624 w 1321"/>
                  <a:gd name="T25" fmla="*/ 77 h 712"/>
                  <a:gd name="T26" fmla="*/ 574 w 1321"/>
                  <a:gd name="T27" fmla="*/ 78 h 712"/>
                  <a:gd name="T28" fmla="*/ 553 w 1321"/>
                  <a:gd name="T29" fmla="*/ 79 h 712"/>
                  <a:gd name="T30" fmla="*/ 331 w 1321"/>
                  <a:gd name="T31" fmla="*/ 79 h 712"/>
                  <a:gd name="T32" fmla="*/ 328 w 1321"/>
                  <a:gd name="T33" fmla="*/ 79 h 712"/>
                  <a:gd name="T34" fmla="*/ 284 w 1321"/>
                  <a:gd name="T35" fmla="*/ 78 h 712"/>
                  <a:gd name="T36" fmla="*/ 242 w 1321"/>
                  <a:gd name="T37" fmla="*/ 77 h 712"/>
                  <a:gd name="T38" fmla="*/ 203 w 1321"/>
                  <a:gd name="T39" fmla="*/ 77 h 712"/>
                  <a:gd name="T40" fmla="*/ 165 w 1321"/>
                  <a:gd name="T41" fmla="*/ 75 h 712"/>
                  <a:gd name="T42" fmla="*/ 129 w 1321"/>
                  <a:gd name="T43" fmla="*/ 75 h 712"/>
                  <a:gd name="T44" fmla="*/ 100 w 1321"/>
                  <a:gd name="T45" fmla="*/ 73 h 712"/>
                  <a:gd name="T46" fmla="*/ 71 w 1321"/>
                  <a:gd name="T47" fmla="*/ 71 h 712"/>
                  <a:gd name="T48" fmla="*/ 48 w 1321"/>
                  <a:gd name="T49" fmla="*/ 69 h 712"/>
                  <a:gd name="T50" fmla="*/ 26 w 1321"/>
                  <a:gd name="T51" fmla="*/ 67 h 712"/>
                  <a:gd name="T52" fmla="*/ 18 w 1321"/>
                  <a:gd name="T53" fmla="*/ 64 h 712"/>
                  <a:gd name="T54" fmla="*/ 6 w 1321"/>
                  <a:gd name="T55" fmla="*/ 61 h 712"/>
                  <a:gd name="T56" fmla="*/ 0 w 1321"/>
                  <a:gd name="T57" fmla="*/ 58 h 712"/>
                  <a:gd name="T58" fmla="*/ 0 w 1321"/>
                  <a:gd name="T59" fmla="*/ 57 h 712"/>
                  <a:gd name="T60" fmla="*/ 4 w 1321"/>
                  <a:gd name="T61" fmla="*/ 53 h 712"/>
                  <a:gd name="T62" fmla="*/ 16 w 1321"/>
                  <a:gd name="T63" fmla="*/ 48 h 712"/>
                  <a:gd name="T64" fmla="*/ 32 w 1321"/>
                  <a:gd name="T65" fmla="*/ 41 h 712"/>
                  <a:gd name="T66" fmla="*/ 67 w 1321"/>
                  <a:gd name="T67" fmla="*/ 33 h 712"/>
                  <a:gd name="T68" fmla="*/ 104 w 1321"/>
                  <a:gd name="T69" fmla="*/ 26 h 712"/>
                  <a:gd name="T70" fmla="*/ 142 w 1321"/>
                  <a:gd name="T71" fmla="*/ 19 h 712"/>
                  <a:gd name="T72" fmla="*/ 187 w 1321"/>
                  <a:gd name="T73" fmla="*/ 13 h 712"/>
                  <a:gd name="T74" fmla="*/ 237 w 1321"/>
                  <a:gd name="T75" fmla="*/ 9 h 712"/>
                  <a:gd name="T76" fmla="*/ 288 w 1321"/>
                  <a:gd name="T77" fmla="*/ 4 h 712"/>
                  <a:gd name="T78" fmla="*/ 346 w 1321"/>
                  <a:gd name="T79" fmla="*/ 4 h 712"/>
                  <a:gd name="T80" fmla="*/ 404 w 1321"/>
                  <a:gd name="T81" fmla="*/ 4 h 712"/>
                  <a:gd name="T82" fmla="*/ 465 w 1321"/>
                  <a:gd name="T83" fmla="*/ 0 h 712"/>
                  <a:gd name="T84" fmla="*/ 465 w 1321"/>
                  <a:gd name="T85" fmla="*/ 0 h 712"/>
                  <a:gd name="T86" fmla="*/ 528 w 1321"/>
                  <a:gd name="T87" fmla="*/ 4 h 712"/>
                  <a:gd name="T88" fmla="*/ 589 w 1321"/>
                  <a:gd name="T89" fmla="*/ 4 h 712"/>
                  <a:gd name="T90" fmla="*/ 648 w 1321"/>
                  <a:gd name="T91" fmla="*/ 5 h 712"/>
                  <a:gd name="T92" fmla="*/ 703 w 1321"/>
                  <a:gd name="T93" fmla="*/ 10 h 712"/>
                  <a:gd name="T94" fmla="*/ 752 w 1321"/>
                  <a:gd name="T95" fmla="*/ 15 h 712"/>
                  <a:gd name="T96" fmla="*/ 799 w 1321"/>
                  <a:gd name="T97" fmla="*/ 21 h 712"/>
                  <a:gd name="T98" fmla="*/ 840 w 1321"/>
                  <a:gd name="T99" fmla="*/ 28 h 712"/>
                  <a:gd name="T100" fmla="*/ 875 w 1321"/>
                  <a:gd name="T101" fmla="*/ 36 h 712"/>
                  <a:gd name="T102" fmla="*/ 905 w 1321"/>
                  <a:gd name="T103" fmla="*/ 44 h 712"/>
                  <a:gd name="T104" fmla="*/ 905 w 1321"/>
                  <a:gd name="T105" fmla="*/ 4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177" name="Line 30">
            <a:extLst>
              <a:ext uri="{FF2B5EF4-FFF2-40B4-BE49-F238E27FC236}">
                <a16:creationId xmlns:a16="http://schemas.microsoft.com/office/drawing/2014/main" id="{8CFD9FAC-9F33-AB99-1781-265ADF22CD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78" name="Group 31">
            <a:extLst>
              <a:ext uri="{FF2B5EF4-FFF2-40B4-BE49-F238E27FC236}">
                <a16:creationId xmlns:a16="http://schemas.microsoft.com/office/drawing/2014/main" id="{20D23D06-3F97-1B39-8952-D5EF3CBEA764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7181" name="AutoShape 32">
              <a:extLst>
                <a:ext uri="{FF2B5EF4-FFF2-40B4-BE49-F238E27FC236}">
                  <a16:creationId xmlns:a16="http://schemas.microsoft.com/office/drawing/2014/main" id="{F7E51663-58C0-7BBC-442A-080D1B7249E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182" name="AutoShape 33">
              <a:extLst>
                <a:ext uri="{FF2B5EF4-FFF2-40B4-BE49-F238E27FC236}">
                  <a16:creationId xmlns:a16="http://schemas.microsoft.com/office/drawing/2014/main" id="{4B5BE10D-AF67-C9D0-95A6-71FAAE7F9B33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7179" name="Text Box 34">
            <a:extLst>
              <a:ext uri="{FF2B5EF4-FFF2-40B4-BE49-F238E27FC236}">
                <a16:creationId xmlns:a16="http://schemas.microsoft.com/office/drawing/2014/main" id="{A5431D3D-F390-3C1A-6CA6-B6542B983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Arial" panose="020B0604020202020204" pitchFamily="34" charset="0"/>
              </a:rPr>
              <a:t>学习目标</a:t>
            </a:r>
          </a:p>
        </p:txBody>
      </p:sp>
      <p:sp>
        <p:nvSpPr>
          <p:cNvPr id="7180" name="文本框 1">
            <a:extLst>
              <a:ext uri="{FF2B5EF4-FFF2-40B4-BE49-F238E27FC236}">
                <a16:creationId xmlns:a16="http://schemas.microsoft.com/office/drawing/2014/main" id="{B3699081-C8DD-DC6A-6AD6-BAABAE18D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30797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8748A669-3E08-3682-78F3-30704C6AA9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36868" name="Text Box 3">
            <a:extLst>
              <a:ext uri="{FF2B5EF4-FFF2-40B4-BE49-F238E27FC236}">
                <a16:creationId xmlns:a16="http://schemas.microsoft.com/office/drawing/2014/main" id="{BD47AB2D-E557-F891-921B-7AF51350B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69" name="Line 4">
            <a:extLst>
              <a:ext uri="{FF2B5EF4-FFF2-40B4-BE49-F238E27FC236}">
                <a16:creationId xmlns:a16="http://schemas.microsoft.com/office/drawing/2014/main" id="{E9BCBCF2-8C34-3140-E711-6356CC3B0A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870" name="Group 5">
            <a:extLst>
              <a:ext uri="{FF2B5EF4-FFF2-40B4-BE49-F238E27FC236}">
                <a16:creationId xmlns:a16="http://schemas.microsoft.com/office/drawing/2014/main" id="{56B24C60-DDAF-9AC6-C26D-9EFD33813BF1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6874" name="AutoShape 6">
              <a:extLst>
                <a:ext uri="{FF2B5EF4-FFF2-40B4-BE49-F238E27FC236}">
                  <a16:creationId xmlns:a16="http://schemas.microsoft.com/office/drawing/2014/main" id="{A2D0784A-5C0B-1CA3-AB37-39FF1941802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6875" name="AutoShape 7">
              <a:extLst>
                <a:ext uri="{FF2B5EF4-FFF2-40B4-BE49-F238E27FC236}">
                  <a16:creationId xmlns:a16="http://schemas.microsoft.com/office/drawing/2014/main" id="{D6E777D0-7974-647F-89AD-8367E9D7938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6871" name="Text Box 8">
            <a:extLst>
              <a:ext uri="{FF2B5EF4-FFF2-40B4-BE49-F238E27FC236}">
                <a16:creationId xmlns:a16="http://schemas.microsoft.com/office/drawing/2014/main" id="{7C7BA21F-5084-6F85-3DA7-9A77FBF6A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运算符和表达式</a:t>
            </a:r>
          </a:p>
        </p:txBody>
      </p:sp>
      <p:sp>
        <p:nvSpPr>
          <p:cNvPr id="36872" name="Text Box 9">
            <a:extLst>
              <a:ext uri="{FF2B5EF4-FFF2-40B4-BE49-F238E27FC236}">
                <a16:creationId xmlns:a16="http://schemas.microsoft.com/office/drawing/2014/main" id="{C416045F-04DA-3C10-089F-8D4630BB1C8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73" name="Rectangle 10">
            <a:extLst>
              <a:ext uri="{FF2B5EF4-FFF2-40B4-BE49-F238E27FC236}">
                <a16:creationId xmlns:a16="http://schemas.microsoft.com/office/drawing/2014/main" id="{DE39DD6F-5D1B-32DA-6072-FFCDFF7FE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运算符的优先次序</a:t>
            </a:r>
          </a:p>
          <a:p>
            <a:pPr marL="990600" lvl="1" indent="-533400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表达式的运算按照运算符的优先顺序从高到低进行</a:t>
            </a:r>
            <a:r>
              <a:rPr kumimoji="0" lang="en-US" altLang="zh-CN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0" lang="zh-CN" altLang="en-US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同级运算符从左到右进行：</a:t>
            </a:r>
            <a:br>
              <a:rPr kumimoji="0" lang="zh-CN" altLang="en-US" sz="1800" b="1" dirty="0">
                <a:ea typeface="宋体" panose="02010600030101010101" pitchFamily="2" charset="-122"/>
              </a:rPr>
            </a:br>
            <a:endParaRPr kumimoji="0" lang="zh-CN" altLang="en-US" sz="1800" b="1" dirty="0">
              <a:ea typeface="宋体" panose="02010600030101010101" pitchFamily="2" charset="-122"/>
            </a:endParaRPr>
          </a:p>
        </p:txBody>
      </p:sp>
      <p:pic>
        <p:nvPicPr>
          <p:cNvPr id="2" name="Picture 11">
            <a:extLst>
              <a:ext uri="{FF2B5EF4-FFF2-40B4-BE49-F238E27FC236}">
                <a16:creationId xmlns:a16="http://schemas.microsoft.com/office/drawing/2014/main" id="{83C2EA00-949E-4F89-A5CB-F0C41CC94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" t="-5370" r="16237" b="5370"/>
          <a:stretch/>
        </p:blipFill>
        <p:spPr bwMode="auto">
          <a:xfrm>
            <a:off x="179512" y="722313"/>
            <a:ext cx="8640960" cy="60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130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B5135993-B4D7-19AF-F26E-6B9D0DA2F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9FF89F5E-3D96-F6CC-C36B-5C15E3B78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17" name="Line 4">
            <a:extLst>
              <a:ext uri="{FF2B5EF4-FFF2-40B4-BE49-F238E27FC236}">
                <a16:creationId xmlns:a16="http://schemas.microsoft.com/office/drawing/2014/main" id="{386BEF50-B416-024E-322B-762755FE16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918" name="Group 5">
            <a:extLst>
              <a:ext uri="{FF2B5EF4-FFF2-40B4-BE49-F238E27FC236}">
                <a16:creationId xmlns:a16="http://schemas.microsoft.com/office/drawing/2014/main" id="{DB41A5FC-197D-151B-CAEF-37B5D2760F5B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8926" name="AutoShape 6">
              <a:extLst>
                <a:ext uri="{FF2B5EF4-FFF2-40B4-BE49-F238E27FC236}">
                  <a16:creationId xmlns:a16="http://schemas.microsoft.com/office/drawing/2014/main" id="{F58A15C0-D19F-E15A-7C56-9505BFAE8FB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8927" name="AutoShape 7">
              <a:extLst>
                <a:ext uri="{FF2B5EF4-FFF2-40B4-BE49-F238E27FC236}">
                  <a16:creationId xmlns:a16="http://schemas.microsoft.com/office/drawing/2014/main" id="{AB6D7F44-029A-5781-97C9-332DE9CF26B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8919" name="Text Box 8">
            <a:extLst>
              <a:ext uri="{FF2B5EF4-FFF2-40B4-BE49-F238E27FC236}">
                <a16:creationId xmlns:a16="http://schemas.microsoft.com/office/drawing/2014/main" id="{DE795611-957A-0E19-D437-45E47EB2D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运算符和表达式</a:t>
            </a:r>
          </a:p>
        </p:txBody>
      </p:sp>
      <p:sp>
        <p:nvSpPr>
          <p:cNvPr id="38920" name="Text Box 9">
            <a:extLst>
              <a:ext uri="{FF2B5EF4-FFF2-40B4-BE49-F238E27FC236}">
                <a16:creationId xmlns:a16="http://schemas.microsoft.com/office/drawing/2014/main" id="{A96BF108-0ACB-3D2A-7DC3-30A1E04B730A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21" name="Rectangle 10">
            <a:extLst>
              <a:ext uri="{FF2B5EF4-FFF2-40B4-BE49-F238E27FC236}">
                <a16:creationId xmlns:a16="http://schemas.microsoft.com/office/drawing/2014/main" id="{2060F866-15C1-A46B-6F78-1AF79E514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运算符的优先次序</a:t>
            </a:r>
          </a:p>
          <a:p>
            <a:pPr marL="990600" lvl="1" indent="-533400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例如，下述条件语句分四步完成：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Result=sum==0?1:num/sum;</a:t>
            </a:r>
            <a:endParaRPr kumimoji="0"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244747" name="Rectangle 11">
            <a:extLst>
              <a:ext uri="{FF2B5EF4-FFF2-40B4-BE49-F238E27FC236}">
                <a16:creationId xmlns:a16="http://schemas.microsoft.com/office/drawing/2014/main" id="{E8F640DD-85FD-BFA6-A2DB-036E42320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3429000"/>
            <a:ext cx="8509000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　　第</a:t>
            </a:r>
            <a:r>
              <a:rPr kumimoji="0" lang="en-US" altLang="zh-CN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步：</a:t>
            </a:r>
            <a:r>
              <a:rPr kumimoji="0" lang="en-US" altLang="zh-CN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result=sum==0?1:(num/sum)</a:t>
            </a:r>
            <a:br>
              <a:rPr kumimoji="0" lang="en-US" altLang="zh-CN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endParaRPr kumimoji="0" lang="zh-CN" altLang="en-US" sz="1800" dirty="0">
              <a:ea typeface="楷体_GB2312" pitchFamily="49" charset="-122"/>
            </a:endParaRPr>
          </a:p>
        </p:txBody>
      </p:sp>
      <p:sp>
        <p:nvSpPr>
          <p:cNvPr id="244748" name="Rectangle 12">
            <a:extLst>
              <a:ext uri="{FF2B5EF4-FFF2-40B4-BE49-F238E27FC236}">
                <a16:creationId xmlns:a16="http://schemas.microsoft.com/office/drawing/2014/main" id="{EC59EE30-8377-32BD-DDEB-222E13D03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4059238"/>
            <a:ext cx="8509000" cy="503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　　第</a:t>
            </a:r>
            <a:r>
              <a:rPr kumimoji="0" lang="en-US" altLang="zh-CN" sz="240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sz="240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步：</a:t>
            </a:r>
            <a:r>
              <a:rPr kumimoji="0" lang="en-US" altLang="zh-CN" sz="240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result=(sum==0)?1:(num/sum)</a:t>
            </a:r>
            <a:br>
              <a:rPr kumimoji="0" lang="en-US" altLang="zh-CN" sz="240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endParaRPr kumimoji="0" lang="zh-CN" altLang="en-US" sz="1800">
              <a:ea typeface="楷体_GB2312" pitchFamily="49" charset="-122"/>
            </a:endParaRPr>
          </a:p>
        </p:txBody>
      </p:sp>
      <p:sp>
        <p:nvSpPr>
          <p:cNvPr id="244749" name="Rectangle 13">
            <a:extLst>
              <a:ext uri="{FF2B5EF4-FFF2-40B4-BE49-F238E27FC236}">
                <a16:creationId xmlns:a16="http://schemas.microsoft.com/office/drawing/2014/main" id="{BE4D7ED0-AE45-585E-13B5-B2B3AB7B1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" y="4733925"/>
            <a:ext cx="8509000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　　</a:t>
            </a:r>
            <a:r>
              <a:rPr kumimoji="0" lang="en-US" altLang="zh-CN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0" lang="en-US" altLang="zh-CN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步：</a:t>
            </a:r>
            <a:r>
              <a:rPr kumimoji="0" lang="en-US" altLang="zh-CN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result=((sum==0)?1:(num/sum))</a:t>
            </a:r>
            <a:br>
              <a:rPr kumimoji="0" lang="en-US" altLang="zh-CN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zh-CN" altLang="en-US" sz="1800" dirty="0">
                <a:ea typeface="楷体_GB2312" pitchFamily="49" charset="-122"/>
              </a:rPr>
            </a:br>
            <a:endParaRPr kumimoji="0" lang="zh-CN" altLang="en-US" sz="1800" dirty="0">
              <a:ea typeface="楷体_GB2312" pitchFamily="49" charset="-122"/>
            </a:endParaRPr>
          </a:p>
        </p:txBody>
      </p:sp>
      <p:sp>
        <p:nvSpPr>
          <p:cNvPr id="244750" name="Rectangle 14">
            <a:extLst>
              <a:ext uri="{FF2B5EF4-FFF2-40B4-BE49-F238E27FC236}">
                <a16:creationId xmlns:a16="http://schemas.microsoft.com/office/drawing/2014/main" id="{A44092AB-DED4-1A72-67C7-D3E971DE6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5319713"/>
            <a:ext cx="8509000" cy="503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　　</a:t>
            </a:r>
            <a:r>
              <a:rPr kumimoji="0" lang="en-US" altLang="zh-CN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0" lang="en-US" altLang="zh-CN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步：</a:t>
            </a:r>
            <a:r>
              <a:rPr kumimoji="0" lang="en-US" altLang="zh-CN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result=</a:t>
            </a:r>
            <a:br>
              <a:rPr kumimoji="0" lang="zh-CN" altLang="en-US" sz="1800" dirty="0">
                <a:ea typeface="楷体_GB2312" pitchFamily="49" charset="-122"/>
              </a:rPr>
            </a:br>
            <a:endParaRPr kumimoji="0" lang="zh-CN" altLang="en-US" sz="1800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0E7C3D85-1765-1907-E2AD-1969F2142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39940" name="Text Box 3">
            <a:extLst>
              <a:ext uri="{FF2B5EF4-FFF2-40B4-BE49-F238E27FC236}">
                <a16:creationId xmlns:a16="http://schemas.microsoft.com/office/drawing/2014/main" id="{C042DE6E-0BF2-99A3-ED96-E259DB3FE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9941" name="Line 4">
            <a:extLst>
              <a:ext uri="{FF2B5EF4-FFF2-40B4-BE49-F238E27FC236}">
                <a16:creationId xmlns:a16="http://schemas.microsoft.com/office/drawing/2014/main" id="{F2FCC8C0-6070-A727-6C14-7B063B3926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942" name="Group 5">
            <a:extLst>
              <a:ext uri="{FF2B5EF4-FFF2-40B4-BE49-F238E27FC236}">
                <a16:creationId xmlns:a16="http://schemas.microsoft.com/office/drawing/2014/main" id="{41523A8B-5F2F-CA9E-BEC6-D38C19F60C09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9946" name="AutoShape 6">
              <a:extLst>
                <a:ext uri="{FF2B5EF4-FFF2-40B4-BE49-F238E27FC236}">
                  <a16:creationId xmlns:a16="http://schemas.microsoft.com/office/drawing/2014/main" id="{02A3E8FC-781C-1690-8FC2-D380F694549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947" name="AutoShape 7">
              <a:extLst>
                <a:ext uri="{FF2B5EF4-FFF2-40B4-BE49-F238E27FC236}">
                  <a16:creationId xmlns:a16="http://schemas.microsoft.com/office/drawing/2014/main" id="{0FBA6E06-1419-C7D8-0B84-D47BAF80D45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9943" name="Text Box 8">
            <a:extLst>
              <a:ext uri="{FF2B5EF4-FFF2-40B4-BE49-F238E27FC236}">
                <a16:creationId xmlns:a16="http://schemas.microsoft.com/office/drawing/2014/main" id="{FF7DD515-1109-B272-2385-F0F54901B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运算符和表达式</a:t>
            </a:r>
          </a:p>
        </p:txBody>
      </p:sp>
      <p:sp>
        <p:nvSpPr>
          <p:cNvPr id="39944" name="Text Box 9">
            <a:extLst>
              <a:ext uri="{FF2B5EF4-FFF2-40B4-BE49-F238E27FC236}">
                <a16:creationId xmlns:a16="http://schemas.microsoft.com/office/drawing/2014/main" id="{380B3CD9-3C39-42C9-01C3-0CA13D084677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9945" name="Rectangle 10">
            <a:extLst>
              <a:ext uri="{FF2B5EF4-FFF2-40B4-BE49-F238E27FC236}">
                <a16:creationId xmlns:a16="http://schemas.microsoft.com/office/drawing/2014/main" id="{1D2108E2-9EA6-E8D6-8B0E-91D6C2C6B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925" y="1827213"/>
            <a:ext cx="9698038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数学函数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en-US" altLang="zh-CN" sz="2400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java.lang.Math</a:t>
            </a:r>
            <a:endParaRPr kumimoji="0" lang="en-US" altLang="zh-CN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33450" lvl="1" indent="-533400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常量</a:t>
            </a:r>
            <a:endParaRPr kumimoji="0" lang="en-US" altLang="zh-CN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33450" lvl="1" indent="-533400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Math.PI</a:t>
            </a:r>
            <a:endParaRPr kumimoji="0" lang="en-US" altLang="zh-CN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33450" lvl="1" indent="-533400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Math.E</a:t>
            </a:r>
            <a:endParaRPr kumimoji="0" lang="en-US" altLang="zh-CN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33450" lvl="1" indent="-533400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常用方法</a:t>
            </a:r>
            <a:endParaRPr kumimoji="0" lang="en-US" altLang="zh-CN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33450" lvl="1" indent="-533400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Math.sqrt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 );</a:t>
            </a:r>
          </a:p>
          <a:p>
            <a:pPr marL="933450" lvl="1" indent="-533400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Math.pow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en-US" altLang="zh-CN" sz="2400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x,a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pPr marL="933450" lvl="1" indent="-533400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……</a:t>
            </a:r>
          </a:p>
          <a:p>
            <a:pPr marL="933450" lvl="1" indent="-533400" eaLnBrk="1" hangingPunct="1">
              <a:buSzPct val="50000"/>
              <a:buFont typeface="Wingdings" pitchFamily="2" charset="2"/>
              <a:buNone/>
            </a:pP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注：如果在源程序的头部加上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import static </a:t>
            </a:r>
            <a:r>
              <a:rPr kumimoji="0" lang="en-US" altLang="zh-CN" sz="2400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java.lang.Math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.*;</a:t>
            </a:r>
          </a:p>
          <a:p>
            <a:pPr marL="933450" lvl="1" indent="-533400" eaLnBrk="1" hangingPunct="1">
              <a:buSzPct val="50000"/>
              <a:buFont typeface="Wingdings" pitchFamily="2" charset="2"/>
              <a:buNone/>
            </a:pP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则不用加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Math.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就可以直接调用其方法和常量；</a:t>
            </a:r>
            <a:endParaRPr kumimoji="0" lang="en-US" altLang="zh-CN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33450" lvl="1" indent="-533400" eaLnBrk="1" hangingPunct="1">
              <a:buSzPct val="50000"/>
              <a:buFont typeface="Wingdings" pitchFamily="2" charset="2"/>
              <a:buNone/>
            </a:pPr>
            <a:endParaRPr kumimoji="0" lang="zh-CN" altLang="en-US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8732A5CF-6E30-CDF8-E440-34D8F0445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40964" name="Text Box 3">
            <a:extLst>
              <a:ext uri="{FF2B5EF4-FFF2-40B4-BE49-F238E27FC236}">
                <a16:creationId xmlns:a16="http://schemas.microsoft.com/office/drawing/2014/main" id="{00C78EAD-6B49-3B57-D129-88087F4AA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0965" name="Line 4">
            <a:extLst>
              <a:ext uri="{FF2B5EF4-FFF2-40B4-BE49-F238E27FC236}">
                <a16:creationId xmlns:a16="http://schemas.microsoft.com/office/drawing/2014/main" id="{D58FBEA6-B38E-9185-C214-B632D0C691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966" name="Group 5">
            <a:extLst>
              <a:ext uri="{FF2B5EF4-FFF2-40B4-BE49-F238E27FC236}">
                <a16:creationId xmlns:a16="http://schemas.microsoft.com/office/drawing/2014/main" id="{FF7C84FD-5F87-3B50-7796-9C5FA54E0D5C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0970" name="AutoShape 6">
              <a:extLst>
                <a:ext uri="{FF2B5EF4-FFF2-40B4-BE49-F238E27FC236}">
                  <a16:creationId xmlns:a16="http://schemas.microsoft.com/office/drawing/2014/main" id="{3BB7D610-4951-1D74-3C05-D284E5863045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0971" name="AutoShape 7">
              <a:extLst>
                <a:ext uri="{FF2B5EF4-FFF2-40B4-BE49-F238E27FC236}">
                  <a16:creationId xmlns:a16="http://schemas.microsoft.com/office/drawing/2014/main" id="{7E731EFE-7385-DE47-6E0A-FF5B2EA38A3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0967" name="Text Box 8">
            <a:extLst>
              <a:ext uri="{FF2B5EF4-FFF2-40B4-BE49-F238E27FC236}">
                <a16:creationId xmlns:a16="http://schemas.microsoft.com/office/drawing/2014/main" id="{8117854A-DD0C-80D6-7E63-D427746E5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控制语句</a:t>
            </a:r>
          </a:p>
        </p:txBody>
      </p:sp>
      <p:sp>
        <p:nvSpPr>
          <p:cNvPr id="40968" name="Text Box 9">
            <a:extLst>
              <a:ext uri="{FF2B5EF4-FFF2-40B4-BE49-F238E27FC236}">
                <a16:creationId xmlns:a16="http://schemas.microsoft.com/office/drawing/2014/main" id="{961374A6-030C-A6FF-2E60-524B7454859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0969" name="Rectangle 10">
            <a:extLst>
              <a:ext uri="{FF2B5EF4-FFF2-40B4-BE49-F238E27FC236}">
                <a16:creationId xmlns:a16="http://schemas.microsoft.com/office/drawing/2014/main" id="{4FEE8BD0-31EF-3D05-62A6-546BEA7E7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150000"/>
              </a:lnSpc>
            </a:pP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中的控制语句有以下几类：</a:t>
            </a:r>
            <a:b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◇ 分支语句：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if-else, switch</a:t>
            </a:r>
            <a:b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◇ 循环语句：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while, do-while, for</a:t>
            </a:r>
            <a:b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◇ 与程序转移有关的跳转语句：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break, continue,  return</a:t>
            </a:r>
            <a:b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◇ 例外处理语句：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try-catch-finally, throw</a:t>
            </a:r>
            <a:b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endParaRPr kumimoji="0" lang="zh-CN" altLang="en-US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CDE2F0B4-E5DC-9D12-AA13-AB9DAB2A5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41988" name="Text Box 3">
            <a:extLst>
              <a:ext uri="{FF2B5EF4-FFF2-40B4-BE49-F238E27FC236}">
                <a16:creationId xmlns:a16="http://schemas.microsoft.com/office/drawing/2014/main" id="{0AA78AB7-3BF4-A252-BF7D-829F31A6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1989" name="Line 4">
            <a:extLst>
              <a:ext uri="{FF2B5EF4-FFF2-40B4-BE49-F238E27FC236}">
                <a16:creationId xmlns:a16="http://schemas.microsoft.com/office/drawing/2014/main" id="{9D5DB287-9247-A62E-9FD3-8BECA50D7E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990" name="Group 5">
            <a:extLst>
              <a:ext uri="{FF2B5EF4-FFF2-40B4-BE49-F238E27FC236}">
                <a16:creationId xmlns:a16="http://schemas.microsoft.com/office/drawing/2014/main" id="{C148C4B5-A052-9C40-D64E-91893649BE42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1994" name="AutoShape 6">
              <a:extLst>
                <a:ext uri="{FF2B5EF4-FFF2-40B4-BE49-F238E27FC236}">
                  <a16:creationId xmlns:a16="http://schemas.microsoft.com/office/drawing/2014/main" id="{0BF81195-5B17-967D-4D48-68A7A4FE3FA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1995" name="AutoShape 7">
              <a:extLst>
                <a:ext uri="{FF2B5EF4-FFF2-40B4-BE49-F238E27FC236}">
                  <a16:creationId xmlns:a16="http://schemas.microsoft.com/office/drawing/2014/main" id="{FA57BC82-F72B-F783-0915-7E67B27AFFB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1991" name="Text Box 8">
            <a:extLst>
              <a:ext uri="{FF2B5EF4-FFF2-40B4-BE49-F238E27FC236}">
                <a16:creationId xmlns:a16="http://schemas.microsoft.com/office/drawing/2014/main" id="{5F282BA3-78A0-F42D-2456-29EFA892A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控制语句</a:t>
            </a:r>
          </a:p>
        </p:txBody>
      </p:sp>
      <p:sp>
        <p:nvSpPr>
          <p:cNvPr id="41992" name="Text Box 9">
            <a:extLst>
              <a:ext uri="{FF2B5EF4-FFF2-40B4-BE49-F238E27FC236}">
                <a16:creationId xmlns:a16="http://schemas.microsoft.com/office/drawing/2014/main" id="{45B9C508-84BA-1699-F270-DDC8A1436AD9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1993" name="Rectangle 10">
            <a:extLst>
              <a:ext uri="{FF2B5EF4-FFF2-40B4-BE49-F238E27FC236}">
                <a16:creationId xmlns:a16="http://schemas.microsoft.com/office/drawing/2014/main" id="{F48C5494-05FE-60D3-F670-521CC8642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块作用域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块：由一对花括号括起来的若干简单的语句；</a:t>
            </a:r>
            <a:endParaRPr kumimoji="0" lang="en-US" altLang="zh-CN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一个块可以嵌套在另一个块中；</a:t>
            </a:r>
            <a:endParaRPr kumimoji="0" lang="en-US" altLang="zh-CN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不能在嵌套的两个块中声明同名的变量；</a:t>
            </a:r>
            <a:b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en-US" altLang="zh-CN" sz="1800" b="1" dirty="0">
                <a:ea typeface="宋体" panose="02010600030101010101" pitchFamily="2" charset="-122"/>
              </a:rPr>
            </a:br>
            <a:r>
              <a:rPr kumimoji="0" lang="zh-CN" altLang="en-US" sz="1800" b="1" dirty="0">
                <a:ea typeface="宋体" panose="02010600030101010101" pitchFamily="2" charset="-122"/>
              </a:rPr>
              <a:t>　</a:t>
            </a:r>
            <a:r>
              <a:rPr kumimoji="0"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static void main(String[] </a:t>
            </a:r>
            <a:r>
              <a:rPr kumimoji="0" lang="en-US" altLang="zh-CN" sz="2400" b="1" dirty="0" err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args</a:t>
            </a:r>
            <a:r>
              <a:rPr kumimoji="0"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{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int n;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…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{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int k;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int n;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…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}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}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b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endParaRPr kumimoji="0" lang="zh-CN" altLang="en-US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AC3AC8CA-4AD6-3125-E932-CEE07DE77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43012" name="Text Box 3">
            <a:extLst>
              <a:ext uri="{FF2B5EF4-FFF2-40B4-BE49-F238E27FC236}">
                <a16:creationId xmlns:a16="http://schemas.microsoft.com/office/drawing/2014/main" id="{F19FEB47-1A43-BA09-FA35-CDB0919B4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3013" name="Line 4">
            <a:extLst>
              <a:ext uri="{FF2B5EF4-FFF2-40B4-BE49-F238E27FC236}">
                <a16:creationId xmlns:a16="http://schemas.microsoft.com/office/drawing/2014/main" id="{D22BD4BE-37F4-6121-EBB8-B3B8BEB414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014" name="Group 5">
            <a:extLst>
              <a:ext uri="{FF2B5EF4-FFF2-40B4-BE49-F238E27FC236}">
                <a16:creationId xmlns:a16="http://schemas.microsoft.com/office/drawing/2014/main" id="{0CCFD726-3E4E-CDE8-D1F6-FFFD256657AA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3018" name="AutoShape 6">
              <a:extLst>
                <a:ext uri="{FF2B5EF4-FFF2-40B4-BE49-F238E27FC236}">
                  <a16:creationId xmlns:a16="http://schemas.microsoft.com/office/drawing/2014/main" id="{5497C741-9E56-31F9-632E-10A637ED164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3019" name="AutoShape 7">
              <a:extLst>
                <a:ext uri="{FF2B5EF4-FFF2-40B4-BE49-F238E27FC236}">
                  <a16:creationId xmlns:a16="http://schemas.microsoft.com/office/drawing/2014/main" id="{F056664B-177D-A334-3855-8BF13B6BF9D5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3015" name="Text Box 8">
            <a:extLst>
              <a:ext uri="{FF2B5EF4-FFF2-40B4-BE49-F238E27FC236}">
                <a16:creationId xmlns:a16="http://schemas.microsoft.com/office/drawing/2014/main" id="{F7A74836-B014-08F4-31FC-B5B0F5552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控制语句</a:t>
            </a:r>
          </a:p>
        </p:txBody>
      </p:sp>
      <p:sp>
        <p:nvSpPr>
          <p:cNvPr id="43016" name="Text Box 9">
            <a:extLst>
              <a:ext uri="{FF2B5EF4-FFF2-40B4-BE49-F238E27FC236}">
                <a16:creationId xmlns:a16="http://schemas.microsoft.com/office/drawing/2014/main" id="{4A09E4E5-AAA7-871A-C763-A8CBDB4B7D5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3017" name="Rectangle 10">
            <a:extLst>
              <a:ext uri="{FF2B5EF4-FFF2-40B4-BE49-F238E27FC236}">
                <a16:creationId xmlns:a16="http://schemas.microsoft.com/office/drawing/2014/main" id="{C84518E7-1538-D06C-AC29-DBD3F31F8F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分支语句</a:t>
            </a:r>
          </a:p>
          <a:p>
            <a:pPr marL="533400" indent="-533400" eaLnBrk="1" hangingPunct="1">
              <a:lnSpc>
                <a:spcPct val="200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条件语句 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if-else</a:t>
            </a:r>
            <a:b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ea typeface="宋体" panose="02010600030101010101" pitchFamily="2" charset="-122"/>
              </a:rPr>
              <a:t>　</a:t>
            </a:r>
            <a:r>
              <a:rPr kumimoji="0"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if(</a:t>
            </a:r>
            <a:r>
              <a:rPr kumimoji="0" lang="en-US" altLang="zh-CN" b="1" dirty="0" err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boolean</a:t>
            </a:r>
            <a:r>
              <a:rPr kumimoji="0"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-expression)</a:t>
            </a:r>
            <a:br>
              <a:rPr kumimoji="0"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　　</a:t>
            </a:r>
            <a:r>
              <a:rPr kumimoji="0"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statement1;</a:t>
            </a:r>
            <a:br>
              <a:rPr kumimoji="0"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　</a:t>
            </a:r>
            <a:r>
              <a:rPr kumimoji="0"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[else statement2;]</a:t>
            </a:r>
            <a:br>
              <a:rPr kumimoji="0"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b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endParaRPr kumimoji="0" lang="zh-CN" altLang="en-US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1C2DBF74-1447-BBE7-C2E3-B61C20850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44036" name="Text Box 3">
            <a:extLst>
              <a:ext uri="{FF2B5EF4-FFF2-40B4-BE49-F238E27FC236}">
                <a16:creationId xmlns:a16="http://schemas.microsoft.com/office/drawing/2014/main" id="{B4FE1866-8110-E2D8-8420-48C6F8BAE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4037" name="Line 4">
            <a:extLst>
              <a:ext uri="{FF2B5EF4-FFF2-40B4-BE49-F238E27FC236}">
                <a16:creationId xmlns:a16="http://schemas.microsoft.com/office/drawing/2014/main" id="{3C74629D-35C2-94E6-211D-7CC954315B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038" name="Group 5">
            <a:extLst>
              <a:ext uri="{FF2B5EF4-FFF2-40B4-BE49-F238E27FC236}">
                <a16:creationId xmlns:a16="http://schemas.microsoft.com/office/drawing/2014/main" id="{94FBFBFC-544C-CFF1-7481-D3D5A118E433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4042" name="AutoShape 6">
              <a:extLst>
                <a:ext uri="{FF2B5EF4-FFF2-40B4-BE49-F238E27FC236}">
                  <a16:creationId xmlns:a16="http://schemas.microsoft.com/office/drawing/2014/main" id="{A8E2F9AD-7295-E400-01C5-5CF9D04E6AF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4043" name="AutoShape 7">
              <a:extLst>
                <a:ext uri="{FF2B5EF4-FFF2-40B4-BE49-F238E27FC236}">
                  <a16:creationId xmlns:a16="http://schemas.microsoft.com/office/drawing/2014/main" id="{3C2A597C-5B88-9414-2899-56A67782665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4039" name="Text Box 8">
            <a:extLst>
              <a:ext uri="{FF2B5EF4-FFF2-40B4-BE49-F238E27FC236}">
                <a16:creationId xmlns:a16="http://schemas.microsoft.com/office/drawing/2014/main" id="{BAC18218-FA83-BF16-9F1B-E3C302F3B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控制语句</a:t>
            </a:r>
          </a:p>
        </p:txBody>
      </p:sp>
      <p:sp>
        <p:nvSpPr>
          <p:cNvPr id="44040" name="Text Box 9">
            <a:extLst>
              <a:ext uri="{FF2B5EF4-FFF2-40B4-BE49-F238E27FC236}">
                <a16:creationId xmlns:a16="http://schemas.microsoft.com/office/drawing/2014/main" id="{19816827-B357-3997-AAF2-8132686A32D6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4041" name="Rectangle 10">
            <a:extLst>
              <a:ext uri="{FF2B5EF4-FFF2-40B4-BE49-F238E27FC236}">
                <a16:creationId xmlns:a16="http://schemas.microsoft.com/office/drawing/2014/main" id="{03712D1A-9D0A-40A0-8A4B-18D669C2F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分支语句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多分支语句 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b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　　</a:t>
            </a: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switch(expression){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                case value1:statement1;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break;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                case value2:statement2;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break;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                     ……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                 case valueN:statementN;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break;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                [default: defaultStatement;]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           }</a:t>
            </a:r>
            <a:endParaRPr kumimoji="0" lang="en-US" altLang="zh-CN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35AE95FA-401B-BEB9-00D5-70242F52B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45060" name="Text Box 3">
            <a:extLst>
              <a:ext uri="{FF2B5EF4-FFF2-40B4-BE49-F238E27FC236}">
                <a16:creationId xmlns:a16="http://schemas.microsoft.com/office/drawing/2014/main" id="{FD5C1A1C-6AC5-FB50-813E-10B2A8156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5061" name="Line 4">
            <a:extLst>
              <a:ext uri="{FF2B5EF4-FFF2-40B4-BE49-F238E27FC236}">
                <a16:creationId xmlns:a16="http://schemas.microsoft.com/office/drawing/2014/main" id="{08F7D9E2-92A8-3212-1A52-F2BB5A150C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062" name="Group 5">
            <a:extLst>
              <a:ext uri="{FF2B5EF4-FFF2-40B4-BE49-F238E27FC236}">
                <a16:creationId xmlns:a16="http://schemas.microsoft.com/office/drawing/2014/main" id="{5424940D-F4EC-B024-8B44-8C4953684F6F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5066" name="AutoShape 6">
              <a:extLst>
                <a:ext uri="{FF2B5EF4-FFF2-40B4-BE49-F238E27FC236}">
                  <a16:creationId xmlns:a16="http://schemas.microsoft.com/office/drawing/2014/main" id="{21C5E603-0BE2-1FE4-908E-DF235993995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5067" name="AutoShape 7">
              <a:extLst>
                <a:ext uri="{FF2B5EF4-FFF2-40B4-BE49-F238E27FC236}">
                  <a16:creationId xmlns:a16="http://schemas.microsoft.com/office/drawing/2014/main" id="{AC218BBC-1380-0559-39C5-D49EFEE975E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5063" name="Text Box 8">
            <a:extLst>
              <a:ext uri="{FF2B5EF4-FFF2-40B4-BE49-F238E27FC236}">
                <a16:creationId xmlns:a16="http://schemas.microsoft.com/office/drawing/2014/main" id="{186076E8-F2CE-E644-E294-598F16434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控制语句</a:t>
            </a:r>
          </a:p>
        </p:txBody>
      </p:sp>
      <p:sp>
        <p:nvSpPr>
          <p:cNvPr id="45064" name="Text Box 9">
            <a:extLst>
              <a:ext uri="{FF2B5EF4-FFF2-40B4-BE49-F238E27FC236}">
                <a16:creationId xmlns:a16="http://schemas.microsoft.com/office/drawing/2014/main" id="{035AFBFE-F911-E6BB-7FC9-F6156F8989E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5065" name="Rectangle 10">
            <a:extLst>
              <a:ext uri="{FF2B5EF4-FFF2-40B4-BE49-F238E27FC236}">
                <a16:creationId xmlns:a16="http://schemas.microsoft.com/office/drawing/2014/main" id="{827BDE0C-2078-7DE2-E32E-99D68F0527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分支语句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多分支语句 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b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　　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◇表达式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expression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的返回值类型必须是这几种类型之一：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int,byte,char,short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，枚举常量，字符串（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JAVA  SE 7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）。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◇ 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子句中的值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valueN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必须是常量，而且所有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子句中的值应是不同的。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◇ 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default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子句是可选的。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◇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break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语句用来在执行完一个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分支后，使程序跳出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语句，即终止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语句的执行（在一些特殊情况下，多个不同的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值要执行一组相同的操作，这时可以不用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break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）。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endParaRPr kumimoji="0" lang="zh-CN" altLang="en-US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1F0A8BA3-4213-B33C-334D-857CFE27E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46084" name="Text Box 3">
            <a:extLst>
              <a:ext uri="{FF2B5EF4-FFF2-40B4-BE49-F238E27FC236}">
                <a16:creationId xmlns:a16="http://schemas.microsoft.com/office/drawing/2014/main" id="{2841E8B0-99F0-AB06-0BE0-15EC251B2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6085" name="Line 4">
            <a:extLst>
              <a:ext uri="{FF2B5EF4-FFF2-40B4-BE49-F238E27FC236}">
                <a16:creationId xmlns:a16="http://schemas.microsoft.com/office/drawing/2014/main" id="{5B76EC81-B478-7C6F-76A8-EE3ED2F6C8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086" name="Group 5">
            <a:extLst>
              <a:ext uri="{FF2B5EF4-FFF2-40B4-BE49-F238E27FC236}">
                <a16:creationId xmlns:a16="http://schemas.microsoft.com/office/drawing/2014/main" id="{E25E43D1-8C52-19AB-A205-3D19D95D8835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6090" name="AutoShape 6">
              <a:extLst>
                <a:ext uri="{FF2B5EF4-FFF2-40B4-BE49-F238E27FC236}">
                  <a16:creationId xmlns:a16="http://schemas.microsoft.com/office/drawing/2014/main" id="{99150CC2-8745-215C-303D-3CE2FD44F565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6091" name="AutoShape 7">
              <a:extLst>
                <a:ext uri="{FF2B5EF4-FFF2-40B4-BE49-F238E27FC236}">
                  <a16:creationId xmlns:a16="http://schemas.microsoft.com/office/drawing/2014/main" id="{7B23BBDF-D076-0B5D-9ECE-1FF002B7BF55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6087" name="Text Box 8">
            <a:extLst>
              <a:ext uri="{FF2B5EF4-FFF2-40B4-BE49-F238E27FC236}">
                <a16:creationId xmlns:a16="http://schemas.microsoft.com/office/drawing/2014/main" id="{F8F94177-0D85-9187-65F0-4475E3655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控制语句</a:t>
            </a:r>
          </a:p>
        </p:txBody>
      </p:sp>
      <p:sp>
        <p:nvSpPr>
          <p:cNvPr id="46088" name="Text Box 9">
            <a:extLst>
              <a:ext uri="{FF2B5EF4-FFF2-40B4-BE49-F238E27FC236}">
                <a16:creationId xmlns:a16="http://schemas.microsoft.com/office/drawing/2014/main" id="{6B8B033C-557E-5CCD-8452-A8BD5BC67672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6089" name="Rectangle 10">
            <a:extLst>
              <a:ext uri="{FF2B5EF4-FFF2-40B4-BE49-F238E27FC236}">
                <a16:creationId xmlns:a16="http://schemas.microsoft.com/office/drawing/2014/main" id="{441B39D0-69F6-00B7-C06E-8FC0E7CEF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循环语句</a:t>
            </a:r>
          </a:p>
          <a:p>
            <a:pPr marL="533400" indent="-533400" eaLnBrk="1" hangingPunct="1">
              <a:lnSpc>
                <a:spcPct val="150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while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zh-CN" altLang="en-US" sz="1800" b="1" dirty="0">
                <a:ea typeface="宋体" panose="02010600030101010101" pitchFamily="2" charset="-122"/>
              </a:rPr>
            </a:br>
            <a:r>
              <a:rPr kumimoji="0" lang="zh-CN" altLang="en-US" sz="1800" b="1" dirty="0">
                <a:ea typeface="宋体" panose="02010600030101010101" pitchFamily="2" charset="-122"/>
              </a:rPr>
              <a:t>　</a:t>
            </a:r>
            <a:r>
              <a:rPr kumimoji="0" lang="zh-CN" altLang="en-US" b="1" dirty="0">
                <a:ea typeface="宋体" panose="02010600030101010101" pitchFamily="2" charset="-122"/>
              </a:rPr>
              <a:t>　</a:t>
            </a:r>
            <a:r>
              <a:rPr kumimoji="0"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[initialization]</a:t>
            </a:r>
            <a:br>
              <a:rPr kumimoji="0"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  </a:t>
            </a:r>
            <a:r>
              <a:rPr kumimoji="0"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while (termination){</a:t>
            </a:r>
            <a:br>
              <a:rPr kumimoji="0"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　　</a:t>
            </a:r>
            <a:r>
              <a:rPr kumimoji="0"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body;</a:t>
            </a:r>
            <a:br>
              <a:rPr kumimoji="0"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      </a:t>
            </a:r>
            <a:r>
              <a:rPr kumimoji="0"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[iteration;]</a:t>
            </a:r>
            <a:br>
              <a:rPr kumimoji="0"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</a:t>
            </a:r>
            <a:r>
              <a:rPr kumimoji="0"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br>
              <a:rPr kumimoji="0"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kumimoji="0" lang="zh-CN" altLang="en-US" sz="2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447F549A-A030-B45B-657C-32EF6ACAF9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47108" name="Text Box 3">
            <a:extLst>
              <a:ext uri="{FF2B5EF4-FFF2-40B4-BE49-F238E27FC236}">
                <a16:creationId xmlns:a16="http://schemas.microsoft.com/office/drawing/2014/main" id="{794B308B-76EE-7FDA-A9C3-BC6CA21DD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7109" name="Line 4">
            <a:extLst>
              <a:ext uri="{FF2B5EF4-FFF2-40B4-BE49-F238E27FC236}">
                <a16:creationId xmlns:a16="http://schemas.microsoft.com/office/drawing/2014/main" id="{204B9492-39A3-8CD0-18B2-D9A9792642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7110" name="Group 5">
            <a:extLst>
              <a:ext uri="{FF2B5EF4-FFF2-40B4-BE49-F238E27FC236}">
                <a16:creationId xmlns:a16="http://schemas.microsoft.com/office/drawing/2014/main" id="{06B15917-5A81-E974-8596-466A9CE5DCCB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7114" name="AutoShape 6">
              <a:extLst>
                <a:ext uri="{FF2B5EF4-FFF2-40B4-BE49-F238E27FC236}">
                  <a16:creationId xmlns:a16="http://schemas.microsoft.com/office/drawing/2014/main" id="{013909E8-2ADF-8469-CEAE-D8CF5D3F94F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7115" name="AutoShape 7">
              <a:extLst>
                <a:ext uri="{FF2B5EF4-FFF2-40B4-BE49-F238E27FC236}">
                  <a16:creationId xmlns:a16="http://schemas.microsoft.com/office/drawing/2014/main" id="{75DF20EB-DE17-E105-D37C-5A06985144B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7111" name="Text Box 8">
            <a:extLst>
              <a:ext uri="{FF2B5EF4-FFF2-40B4-BE49-F238E27FC236}">
                <a16:creationId xmlns:a16="http://schemas.microsoft.com/office/drawing/2014/main" id="{DED4E7F0-C29D-0290-907E-3B75B3D2F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控制语句</a:t>
            </a:r>
          </a:p>
        </p:txBody>
      </p:sp>
      <p:sp>
        <p:nvSpPr>
          <p:cNvPr id="47112" name="Text Box 9">
            <a:extLst>
              <a:ext uri="{FF2B5EF4-FFF2-40B4-BE49-F238E27FC236}">
                <a16:creationId xmlns:a16="http://schemas.microsoft.com/office/drawing/2014/main" id="{A1AEE346-1BF2-09B7-1A30-0F0D2203222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7113" name="Rectangle 10">
            <a:extLst>
              <a:ext uri="{FF2B5EF4-FFF2-40B4-BE49-F238E27FC236}">
                <a16:creationId xmlns:a16="http://schemas.microsoft.com/office/drawing/2014/main" id="{EEF31306-766C-F840-91A9-8CFF6FB52C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循环语句</a:t>
            </a:r>
          </a:p>
          <a:p>
            <a:pPr marL="533400" indent="-533400" eaLnBrk="1" hangingPunct="1">
              <a:lnSpc>
                <a:spcPct val="150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do-while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zh-CN" altLang="en-US" sz="1800" b="1" dirty="0">
                <a:ea typeface="宋体" panose="02010600030101010101" pitchFamily="2" charset="-122"/>
              </a:rPr>
            </a:br>
            <a:r>
              <a:rPr kumimoji="0" lang="zh-CN" altLang="en-US" sz="1800" b="1" dirty="0">
                <a:ea typeface="宋体" panose="02010600030101010101" pitchFamily="2" charset="-122"/>
              </a:rPr>
              <a:t>　</a:t>
            </a:r>
            <a:r>
              <a:rPr kumimoji="0"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</a:t>
            </a:r>
            <a:r>
              <a:rPr kumimoji="0"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[initialization]</a:t>
            </a:r>
            <a:br>
              <a:rPr kumimoji="0"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</a:t>
            </a:r>
            <a:r>
              <a:rPr kumimoji="0"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 {</a:t>
            </a:r>
            <a:br>
              <a:rPr kumimoji="0"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　　</a:t>
            </a:r>
            <a:r>
              <a:rPr kumimoji="0"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body;</a:t>
            </a:r>
            <a:br>
              <a:rPr kumimoji="0"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       </a:t>
            </a:r>
            <a:r>
              <a:rPr kumimoji="0"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[iteration;]</a:t>
            </a:r>
            <a:br>
              <a:rPr kumimoji="0"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</a:t>
            </a:r>
            <a:r>
              <a:rPr kumimoji="0"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 while (termination);</a:t>
            </a:r>
            <a:br>
              <a:rPr kumimoji="0"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kumimoji="0"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3605A224-6A2D-4C39-4999-5205684A9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61C77BB9-6E50-580A-BC75-AFB17A8B3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221" name="Text Box 4">
            <a:extLst>
              <a:ext uri="{FF2B5EF4-FFF2-40B4-BE49-F238E27FC236}">
                <a16:creationId xmlns:a16="http://schemas.microsoft.com/office/drawing/2014/main" id="{1EACFD53-4C75-F20F-40F6-BBAE773DEB5E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254250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9222" name="Group 5">
            <a:extLst>
              <a:ext uri="{FF2B5EF4-FFF2-40B4-BE49-F238E27FC236}">
                <a16:creationId xmlns:a16="http://schemas.microsoft.com/office/drawing/2014/main" id="{43564C65-EECC-EDD7-DD30-8428ABE55AF2}"/>
              </a:ext>
            </a:extLst>
          </p:cNvPr>
          <p:cNvGrpSpPr>
            <a:grpSpLocks/>
          </p:cNvGrpSpPr>
          <p:nvPr/>
        </p:nvGrpSpPr>
        <p:grpSpPr bwMode="auto">
          <a:xfrm>
            <a:off x="1259632" y="2181225"/>
            <a:ext cx="6383337" cy="822325"/>
            <a:chOff x="1680" y="1200"/>
            <a:chExt cx="4021" cy="518"/>
          </a:xfrm>
        </p:grpSpPr>
        <p:sp>
          <p:nvSpPr>
            <p:cNvPr id="9248" name="Text Box 6">
              <a:extLst>
                <a:ext uri="{FF2B5EF4-FFF2-40B4-BE49-F238E27FC236}">
                  <a16:creationId xmlns:a16="http://schemas.microsoft.com/office/drawing/2014/main" id="{6EA7C16C-098E-8488-E8A8-5D42BFA2E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200"/>
              <a:ext cx="392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深刻理解各知识点的概念，并熟记</a:t>
              </a:r>
              <a:r>
                <a:rPr kumimoji="0" lang="en-US" altLang="zh-CN" sz="24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java</a:t>
              </a:r>
              <a:r>
                <a:rPr kumimoji="0" lang="zh-CN" altLang="en-US" sz="2400" b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的语法规则。</a:t>
              </a:r>
            </a:p>
          </p:txBody>
        </p:sp>
        <p:grpSp>
          <p:nvGrpSpPr>
            <p:cNvPr id="9249" name="Group 7">
              <a:extLst>
                <a:ext uri="{FF2B5EF4-FFF2-40B4-BE49-F238E27FC236}">
                  <a16:creationId xmlns:a16="http://schemas.microsoft.com/office/drawing/2014/main" id="{413B6137-307D-1273-6795-F8F95F685B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344"/>
              <a:ext cx="83" cy="82"/>
              <a:chOff x="2016" y="1920"/>
              <a:chExt cx="1680" cy="1680"/>
            </a:xfrm>
          </p:grpSpPr>
          <p:sp>
            <p:nvSpPr>
              <p:cNvPr id="164872" name="Oval 8">
                <a:extLst>
                  <a:ext uri="{FF2B5EF4-FFF2-40B4-BE49-F238E27FC236}">
                    <a16:creationId xmlns:a16="http://schemas.microsoft.com/office/drawing/2014/main" id="{1496D66F-3D1D-7F7B-200B-35326E61202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57647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9251" name="Freeform 9">
                <a:extLst>
                  <a:ext uri="{FF2B5EF4-FFF2-40B4-BE49-F238E27FC236}">
                    <a16:creationId xmlns:a16="http://schemas.microsoft.com/office/drawing/2014/main" id="{3D38A7E4-8E4B-B7AF-8854-D2574BA12BF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905 w 1321"/>
                  <a:gd name="T1" fmla="*/ 44 h 712"/>
                  <a:gd name="T2" fmla="*/ 916 w 1321"/>
                  <a:gd name="T3" fmla="*/ 48 h 712"/>
                  <a:gd name="T4" fmla="*/ 919 w 1321"/>
                  <a:gd name="T5" fmla="*/ 53 h 712"/>
                  <a:gd name="T6" fmla="*/ 914 w 1321"/>
                  <a:gd name="T7" fmla="*/ 57 h 712"/>
                  <a:gd name="T8" fmla="*/ 903 w 1321"/>
                  <a:gd name="T9" fmla="*/ 61 h 712"/>
                  <a:gd name="T10" fmla="*/ 885 w 1321"/>
                  <a:gd name="T11" fmla="*/ 64 h 712"/>
                  <a:gd name="T12" fmla="*/ 861 w 1321"/>
                  <a:gd name="T13" fmla="*/ 67 h 712"/>
                  <a:gd name="T14" fmla="*/ 832 w 1321"/>
                  <a:gd name="T15" fmla="*/ 69 h 712"/>
                  <a:gd name="T16" fmla="*/ 798 w 1321"/>
                  <a:gd name="T17" fmla="*/ 72 h 712"/>
                  <a:gd name="T18" fmla="*/ 759 w 1321"/>
                  <a:gd name="T19" fmla="*/ 74 h 712"/>
                  <a:gd name="T20" fmla="*/ 717 w 1321"/>
                  <a:gd name="T21" fmla="*/ 75 h 712"/>
                  <a:gd name="T22" fmla="*/ 673 w 1321"/>
                  <a:gd name="T23" fmla="*/ 76 h 712"/>
                  <a:gd name="T24" fmla="*/ 624 w 1321"/>
                  <a:gd name="T25" fmla="*/ 77 h 712"/>
                  <a:gd name="T26" fmla="*/ 574 w 1321"/>
                  <a:gd name="T27" fmla="*/ 78 h 712"/>
                  <a:gd name="T28" fmla="*/ 553 w 1321"/>
                  <a:gd name="T29" fmla="*/ 79 h 712"/>
                  <a:gd name="T30" fmla="*/ 331 w 1321"/>
                  <a:gd name="T31" fmla="*/ 79 h 712"/>
                  <a:gd name="T32" fmla="*/ 328 w 1321"/>
                  <a:gd name="T33" fmla="*/ 79 h 712"/>
                  <a:gd name="T34" fmla="*/ 284 w 1321"/>
                  <a:gd name="T35" fmla="*/ 78 h 712"/>
                  <a:gd name="T36" fmla="*/ 242 w 1321"/>
                  <a:gd name="T37" fmla="*/ 77 h 712"/>
                  <a:gd name="T38" fmla="*/ 203 w 1321"/>
                  <a:gd name="T39" fmla="*/ 77 h 712"/>
                  <a:gd name="T40" fmla="*/ 165 w 1321"/>
                  <a:gd name="T41" fmla="*/ 75 h 712"/>
                  <a:gd name="T42" fmla="*/ 129 w 1321"/>
                  <a:gd name="T43" fmla="*/ 75 h 712"/>
                  <a:gd name="T44" fmla="*/ 100 w 1321"/>
                  <a:gd name="T45" fmla="*/ 73 h 712"/>
                  <a:gd name="T46" fmla="*/ 71 w 1321"/>
                  <a:gd name="T47" fmla="*/ 71 h 712"/>
                  <a:gd name="T48" fmla="*/ 48 w 1321"/>
                  <a:gd name="T49" fmla="*/ 69 h 712"/>
                  <a:gd name="T50" fmla="*/ 26 w 1321"/>
                  <a:gd name="T51" fmla="*/ 67 h 712"/>
                  <a:gd name="T52" fmla="*/ 18 w 1321"/>
                  <a:gd name="T53" fmla="*/ 64 h 712"/>
                  <a:gd name="T54" fmla="*/ 6 w 1321"/>
                  <a:gd name="T55" fmla="*/ 61 h 712"/>
                  <a:gd name="T56" fmla="*/ 0 w 1321"/>
                  <a:gd name="T57" fmla="*/ 58 h 712"/>
                  <a:gd name="T58" fmla="*/ 0 w 1321"/>
                  <a:gd name="T59" fmla="*/ 57 h 712"/>
                  <a:gd name="T60" fmla="*/ 4 w 1321"/>
                  <a:gd name="T61" fmla="*/ 53 h 712"/>
                  <a:gd name="T62" fmla="*/ 16 w 1321"/>
                  <a:gd name="T63" fmla="*/ 48 h 712"/>
                  <a:gd name="T64" fmla="*/ 32 w 1321"/>
                  <a:gd name="T65" fmla="*/ 41 h 712"/>
                  <a:gd name="T66" fmla="*/ 67 w 1321"/>
                  <a:gd name="T67" fmla="*/ 33 h 712"/>
                  <a:gd name="T68" fmla="*/ 104 w 1321"/>
                  <a:gd name="T69" fmla="*/ 26 h 712"/>
                  <a:gd name="T70" fmla="*/ 142 w 1321"/>
                  <a:gd name="T71" fmla="*/ 19 h 712"/>
                  <a:gd name="T72" fmla="*/ 187 w 1321"/>
                  <a:gd name="T73" fmla="*/ 13 h 712"/>
                  <a:gd name="T74" fmla="*/ 237 w 1321"/>
                  <a:gd name="T75" fmla="*/ 9 h 712"/>
                  <a:gd name="T76" fmla="*/ 288 w 1321"/>
                  <a:gd name="T77" fmla="*/ 4 h 712"/>
                  <a:gd name="T78" fmla="*/ 346 w 1321"/>
                  <a:gd name="T79" fmla="*/ 4 h 712"/>
                  <a:gd name="T80" fmla="*/ 404 w 1321"/>
                  <a:gd name="T81" fmla="*/ 4 h 712"/>
                  <a:gd name="T82" fmla="*/ 465 w 1321"/>
                  <a:gd name="T83" fmla="*/ 0 h 712"/>
                  <a:gd name="T84" fmla="*/ 465 w 1321"/>
                  <a:gd name="T85" fmla="*/ 0 h 712"/>
                  <a:gd name="T86" fmla="*/ 528 w 1321"/>
                  <a:gd name="T87" fmla="*/ 4 h 712"/>
                  <a:gd name="T88" fmla="*/ 589 w 1321"/>
                  <a:gd name="T89" fmla="*/ 4 h 712"/>
                  <a:gd name="T90" fmla="*/ 648 w 1321"/>
                  <a:gd name="T91" fmla="*/ 5 h 712"/>
                  <a:gd name="T92" fmla="*/ 703 w 1321"/>
                  <a:gd name="T93" fmla="*/ 10 h 712"/>
                  <a:gd name="T94" fmla="*/ 752 w 1321"/>
                  <a:gd name="T95" fmla="*/ 15 h 712"/>
                  <a:gd name="T96" fmla="*/ 799 w 1321"/>
                  <a:gd name="T97" fmla="*/ 21 h 712"/>
                  <a:gd name="T98" fmla="*/ 840 w 1321"/>
                  <a:gd name="T99" fmla="*/ 28 h 712"/>
                  <a:gd name="T100" fmla="*/ 875 w 1321"/>
                  <a:gd name="T101" fmla="*/ 36 h 712"/>
                  <a:gd name="T102" fmla="*/ 905 w 1321"/>
                  <a:gd name="T103" fmla="*/ 44 h 712"/>
                  <a:gd name="T104" fmla="*/ 905 w 1321"/>
                  <a:gd name="T105" fmla="*/ 4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223" name="Group 10">
            <a:extLst>
              <a:ext uri="{FF2B5EF4-FFF2-40B4-BE49-F238E27FC236}">
                <a16:creationId xmlns:a16="http://schemas.microsoft.com/office/drawing/2014/main" id="{21C17526-7BDB-EA0E-4ABF-DBB6357438A2}"/>
              </a:ext>
            </a:extLst>
          </p:cNvPr>
          <p:cNvGrpSpPr>
            <a:grpSpLocks/>
          </p:cNvGrpSpPr>
          <p:nvPr/>
        </p:nvGrpSpPr>
        <p:grpSpPr bwMode="auto">
          <a:xfrm>
            <a:off x="1259641" y="3009902"/>
            <a:ext cx="6621463" cy="461963"/>
            <a:chOff x="1680" y="1200"/>
            <a:chExt cx="4171" cy="291"/>
          </a:xfrm>
        </p:grpSpPr>
        <p:sp>
          <p:nvSpPr>
            <p:cNvPr id="9244" name="Text Box 11">
              <a:extLst>
                <a:ext uri="{FF2B5EF4-FFF2-40B4-BE49-F238E27FC236}">
                  <a16:creationId xmlns:a16="http://schemas.microsoft.com/office/drawing/2014/main" id="{471A9E73-A2DD-42DC-1F08-EF7AF695D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200"/>
              <a:ext cx="40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熟练使用各种数据类型的定义、表示和引用。</a:t>
              </a:r>
            </a:p>
          </p:txBody>
        </p:sp>
        <p:grpSp>
          <p:nvGrpSpPr>
            <p:cNvPr id="9245" name="Group 12">
              <a:extLst>
                <a:ext uri="{FF2B5EF4-FFF2-40B4-BE49-F238E27FC236}">
                  <a16:creationId xmlns:a16="http://schemas.microsoft.com/office/drawing/2014/main" id="{83C7755B-39D7-8D13-F40D-EEF6E9CE18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344"/>
              <a:ext cx="83" cy="82"/>
              <a:chOff x="2016" y="1920"/>
              <a:chExt cx="1680" cy="1680"/>
            </a:xfrm>
          </p:grpSpPr>
          <p:sp>
            <p:nvSpPr>
              <p:cNvPr id="164877" name="Oval 13">
                <a:extLst>
                  <a:ext uri="{FF2B5EF4-FFF2-40B4-BE49-F238E27FC236}">
                    <a16:creationId xmlns:a16="http://schemas.microsoft.com/office/drawing/2014/main" id="{5999AB7A-B348-BC44-DCC3-46B63B5A3FC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57647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9247" name="Freeform 14">
                <a:extLst>
                  <a:ext uri="{FF2B5EF4-FFF2-40B4-BE49-F238E27FC236}">
                    <a16:creationId xmlns:a16="http://schemas.microsoft.com/office/drawing/2014/main" id="{14F7FD5C-F345-E7EC-5664-4892BCC2707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905 w 1321"/>
                  <a:gd name="T1" fmla="*/ 44 h 712"/>
                  <a:gd name="T2" fmla="*/ 916 w 1321"/>
                  <a:gd name="T3" fmla="*/ 48 h 712"/>
                  <a:gd name="T4" fmla="*/ 919 w 1321"/>
                  <a:gd name="T5" fmla="*/ 53 h 712"/>
                  <a:gd name="T6" fmla="*/ 914 w 1321"/>
                  <a:gd name="T7" fmla="*/ 57 h 712"/>
                  <a:gd name="T8" fmla="*/ 903 w 1321"/>
                  <a:gd name="T9" fmla="*/ 61 h 712"/>
                  <a:gd name="T10" fmla="*/ 885 w 1321"/>
                  <a:gd name="T11" fmla="*/ 64 h 712"/>
                  <a:gd name="T12" fmla="*/ 861 w 1321"/>
                  <a:gd name="T13" fmla="*/ 67 h 712"/>
                  <a:gd name="T14" fmla="*/ 832 w 1321"/>
                  <a:gd name="T15" fmla="*/ 69 h 712"/>
                  <a:gd name="T16" fmla="*/ 798 w 1321"/>
                  <a:gd name="T17" fmla="*/ 72 h 712"/>
                  <a:gd name="T18" fmla="*/ 759 w 1321"/>
                  <a:gd name="T19" fmla="*/ 74 h 712"/>
                  <a:gd name="T20" fmla="*/ 717 w 1321"/>
                  <a:gd name="T21" fmla="*/ 75 h 712"/>
                  <a:gd name="T22" fmla="*/ 673 w 1321"/>
                  <a:gd name="T23" fmla="*/ 76 h 712"/>
                  <a:gd name="T24" fmla="*/ 624 w 1321"/>
                  <a:gd name="T25" fmla="*/ 77 h 712"/>
                  <a:gd name="T26" fmla="*/ 574 w 1321"/>
                  <a:gd name="T27" fmla="*/ 78 h 712"/>
                  <a:gd name="T28" fmla="*/ 553 w 1321"/>
                  <a:gd name="T29" fmla="*/ 79 h 712"/>
                  <a:gd name="T30" fmla="*/ 331 w 1321"/>
                  <a:gd name="T31" fmla="*/ 79 h 712"/>
                  <a:gd name="T32" fmla="*/ 328 w 1321"/>
                  <a:gd name="T33" fmla="*/ 79 h 712"/>
                  <a:gd name="T34" fmla="*/ 284 w 1321"/>
                  <a:gd name="T35" fmla="*/ 78 h 712"/>
                  <a:gd name="T36" fmla="*/ 242 w 1321"/>
                  <a:gd name="T37" fmla="*/ 77 h 712"/>
                  <a:gd name="T38" fmla="*/ 203 w 1321"/>
                  <a:gd name="T39" fmla="*/ 77 h 712"/>
                  <a:gd name="T40" fmla="*/ 165 w 1321"/>
                  <a:gd name="T41" fmla="*/ 75 h 712"/>
                  <a:gd name="T42" fmla="*/ 129 w 1321"/>
                  <a:gd name="T43" fmla="*/ 75 h 712"/>
                  <a:gd name="T44" fmla="*/ 100 w 1321"/>
                  <a:gd name="T45" fmla="*/ 73 h 712"/>
                  <a:gd name="T46" fmla="*/ 71 w 1321"/>
                  <a:gd name="T47" fmla="*/ 71 h 712"/>
                  <a:gd name="T48" fmla="*/ 48 w 1321"/>
                  <a:gd name="T49" fmla="*/ 69 h 712"/>
                  <a:gd name="T50" fmla="*/ 26 w 1321"/>
                  <a:gd name="T51" fmla="*/ 67 h 712"/>
                  <a:gd name="T52" fmla="*/ 18 w 1321"/>
                  <a:gd name="T53" fmla="*/ 64 h 712"/>
                  <a:gd name="T54" fmla="*/ 6 w 1321"/>
                  <a:gd name="T55" fmla="*/ 61 h 712"/>
                  <a:gd name="T56" fmla="*/ 0 w 1321"/>
                  <a:gd name="T57" fmla="*/ 58 h 712"/>
                  <a:gd name="T58" fmla="*/ 0 w 1321"/>
                  <a:gd name="T59" fmla="*/ 57 h 712"/>
                  <a:gd name="T60" fmla="*/ 4 w 1321"/>
                  <a:gd name="T61" fmla="*/ 53 h 712"/>
                  <a:gd name="T62" fmla="*/ 16 w 1321"/>
                  <a:gd name="T63" fmla="*/ 48 h 712"/>
                  <a:gd name="T64" fmla="*/ 32 w 1321"/>
                  <a:gd name="T65" fmla="*/ 41 h 712"/>
                  <a:gd name="T66" fmla="*/ 67 w 1321"/>
                  <a:gd name="T67" fmla="*/ 33 h 712"/>
                  <a:gd name="T68" fmla="*/ 104 w 1321"/>
                  <a:gd name="T69" fmla="*/ 26 h 712"/>
                  <a:gd name="T70" fmla="*/ 142 w 1321"/>
                  <a:gd name="T71" fmla="*/ 19 h 712"/>
                  <a:gd name="T72" fmla="*/ 187 w 1321"/>
                  <a:gd name="T73" fmla="*/ 13 h 712"/>
                  <a:gd name="T74" fmla="*/ 237 w 1321"/>
                  <a:gd name="T75" fmla="*/ 9 h 712"/>
                  <a:gd name="T76" fmla="*/ 288 w 1321"/>
                  <a:gd name="T77" fmla="*/ 4 h 712"/>
                  <a:gd name="T78" fmla="*/ 346 w 1321"/>
                  <a:gd name="T79" fmla="*/ 4 h 712"/>
                  <a:gd name="T80" fmla="*/ 404 w 1321"/>
                  <a:gd name="T81" fmla="*/ 4 h 712"/>
                  <a:gd name="T82" fmla="*/ 465 w 1321"/>
                  <a:gd name="T83" fmla="*/ 0 h 712"/>
                  <a:gd name="T84" fmla="*/ 465 w 1321"/>
                  <a:gd name="T85" fmla="*/ 0 h 712"/>
                  <a:gd name="T86" fmla="*/ 528 w 1321"/>
                  <a:gd name="T87" fmla="*/ 4 h 712"/>
                  <a:gd name="T88" fmla="*/ 589 w 1321"/>
                  <a:gd name="T89" fmla="*/ 4 h 712"/>
                  <a:gd name="T90" fmla="*/ 648 w 1321"/>
                  <a:gd name="T91" fmla="*/ 5 h 712"/>
                  <a:gd name="T92" fmla="*/ 703 w 1321"/>
                  <a:gd name="T93" fmla="*/ 10 h 712"/>
                  <a:gd name="T94" fmla="*/ 752 w 1321"/>
                  <a:gd name="T95" fmla="*/ 15 h 712"/>
                  <a:gd name="T96" fmla="*/ 799 w 1321"/>
                  <a:gd name="T97" fmla="*/ 21 h 712"/>
                  <a:gd name="T98" fmla="*/ 840 w 1321"/>
                  <a:gd name="T99" fmla="*/ 28 h 712"/>
                  <a:gd name="T100" fmla="*/ 875 w 1321"/>
                  <a:gd name="T101" fmla="*/ 36 h 712"/>
                  <a:gd name="T102" fmla="*/ 905 w 1321"/>
                  <a:gd name="T103" fmla="*/ 44 h 712"/>
                  <a:gd name="T104" fmla="*/ 905 w 1321"/>
                  <a:gd name="T105" fmla="*/ 4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224" name="Group 15">
            <a:extLst>
              <a:ext uri="{FF2B5EF4-FFF2-40B4-BE49-F238E27FC236}">
                <a16:creationId xmlns:a16="http://schemas.microsoft.com/office/drawing/2014/main" id="{69D4EB54-0796-98EE-B5C4-94872658BF6A}"/>
              </a:ext>
            </a:extLst>
          </p:cNvPr>
          <p:cNvGrpSpPr>
            <a:grpSpLocks/>
          </p:cNvGrpSpPr>
          <p:nvPr/>
        </p:nvGrpSpPr>
        <p:grpSpPr bwMode="auto">
          <a:xfrm>
            <a:off x="1259632" y="3582990"/>
            <a:ext cx="4106863" cy="461963"/>
            <a:chOff x="1680" y="1200"/>
            <a:chExt cx="2587" cy="291"/>
          </a:xfrm>
        </p:grpSpPr>
        <p:sp>
          <p:nvSpPr>
            <p:cNvPr id="9240" name="Text Box 16">
              <a:extLst>
                <a:ext uri="{FF2B5EF4-FFF2-40B4-BE49-F238E27FC236}">
                  <a16:creationId xmlns:a16="http://schemas.microsoft.com/office/drawing/2014/main" id="{07C01010-1B97-B243-29B8-7CC3F66AE7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200"/>
              <a:ext cx="249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能熟悉使用各种控制语句。</a:t>
              </a:r>
            </a:p>
          </p:txBody>
        </p:sp>
        <p:grpSp>
          <p:nvGrpSpPr>
            <p:cNvPr id="9241" name="Group 17">
              <a:extLst>
                <a:ext uri="{FF2B5EF4-FFF2-40B4-BE49-F238E27FC236}">
                  <a16:creationId xmlns:a16="http://schemas.microsoft.com/office/drawing/2014/main" id="{7063486D-6080-DFED-DE86-ABA7746074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344"/>
              <a:ext cx="83" cy="82"/>
              <a:chOff x="2016" y="1920"/>
              <a:chExt cx="1680" cy="1680"/>
            </a:xfrm>
          </p:grpSpPr>
          <p:sp>
            <p:nvSpPr>
              <p:cNvPr id="164882" name="Oval 18">
                <a:extLst>
                  <a:ext uri="{FF2B5EF4-FFF2-40B4-BE49-F238E27FC236}">
                    <a16:creationId xmlns:a16="http://schemas.microsoft.com/office/drawing/2014/main" id="{F69C577D-1E31-1ABC-3479-60876D2EAA7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57647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9243" name="Freeform 19">
                <a:extLst>
                  <a:ext uri="{FF2B5EF4-FFF2-40B4-BE49-F238E27FC236}">
                    <a16:creationId xmlns:a16="http://schemas.microsoft.com/office/drawing/2014/main" id="{7547CE7D-080E-8357-467D-8DD9D94713D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905 w 1321"/>
                  <a:gd name="T1" fmla="*/ 44 h 712"/>
                  <a:gd name="T2" fmla="*/ 916 w 1321"/>
                  <a:gd name="T3" fmla="*/ 48 h 712"/>
                  <a:gd name="T4" fmla="*/ 919 w 1321"/>
                  <a:gd name="T5" fmla="*/ 53 h 712"/>
                  <a:gd name="T6" fmla="*/ 914 w 1321"/>
                  <a:gd name="T7" fmla="*/ 57 h 712"/>
                  <a:gd name="T8" fmla="*/ 903 w 1321"/>
                  <a:gd name="T9" fmla="*/ 61 h 712"/>
                  <a:gd name="T10" fmla="*/ 885 w 1321"/>
                  <a:gd name="T11" fmla="*/ 64 h 712"/>
                  <a:gd name="T12" fmla="*/ 861 w 1321"/>
                  <a:gd name="T13" fmla="*/ 67 h 712"/>
                  <a:gd name="T14" fmla="*/ 832 w 1321"/>
                  <a:gd name="T15" fmla="*/ 69 h 712"/>
                  <a:gd name="T16" fmla="*/ 798 w 1321"/>
                  <a:gd name="T17" fmla="*/ 72 h 712"/>
                  <a:gd name="T18" fmla="*/ 759 w 1321"/>
                  <a:gd name="T19" fmla="*/ 74 h 712"/>
                  <a:gd name="T20" fmla="*/ 717 w 1321"/>
                  <a:gd name="T21" fmla="*/ 75 h 712"/>
                  <a:gd name="T22" fmla="*/ 673 w 1321"/>
                  <a:gd name="T23" fmla="*/ 76 h 712"/>
                  <a:gd name="T24" fmla="*/ 624 w 1321"/>
                  <a:gd name="T25" fmla="*/ 77 h 712"/>
                  <a:gd name="T26" fmla="*/ 574 w 1321"/>
                  <a:gd name="T27" fmla="*/ 78 h 712"/>
                  <a:gd name="T28" fmla="*/ 553 w 1321"/>
                  <a:gd name="T29" fmla="*/ 79 h 712"/>
                  <a:gd name="T30" fmla="*/ 331 w 1321"/>
                  <a:gd name="T31" fmla="*/ 79 h 712"/>
                  <a:gd name="T32" fmla="*/ 328 w 1321"/>
                  <a:gd name="T33" fmla="*/ 79 h 712"/>
                  <a:gd name="T34" fmla="*/ 284 w 1321"/>
                  <a:gd name="T35" fmla="*/ 78 h 712"/>
                  <a:gd name="T36" fmla="*/ 242 w 1321"/>
                  <a:gd name="T37" fmla="*/ 77 h 712"/>
                  <a:gd name="T38" fmla="*/ 203 w 1321"/>
                  <a:gd name="T39" fmla="*/ 77 h 712"/>
                  <a:gd name="T40" fmla="*/ 165 w 1321"/>
                  <a:gd name="T41" fmla="*/ 75 h 712"/>
                  <a:gd name="T42" fmla="*/ 129 w 1321"/>
                  <a:gd name="T43" fmla="*/ 75 h 712"/>
                  <a:gd name="T44" fmla="*/ 100 w 1321"/>
                  <a:gd name="T45" fmla="*/ 73 h 712"/>
                  <a:gd name="T46" fmla="*/ 71 w 1321"/>
                  <a:gd name="T47" fmla="*/ 71 h 712"/>
                  <a:gd name="T48" fmla="*/ 48 w 1321"/>
                  <a:gd name="T49" fmla="*/ 69 h 712"/>
                  <a:gd name="T50" fmla="*/ 26 w 1321"/>
                  <a:gd name="T51" fmla="*/ 67 h 712"/>
                  <a:gd name="T52" fmla="*/ 18 w 1321"/>
                  <a:gd name="T53" fmla="*/ 64 h 712"/>
                  <a:gd name="T54" fmla="*/ 6 w 1321"/>
                  <a:gd name="T55" fmla="*/ 61 h 712"/>
                  <a:gd name="T56" fmla="*/ 0 w 1321"/>
                  <a:gd name="T57" fmla="*/ 58 h 712"/>
                  <a:gd name="T58" fmla="*/ 0 w 1321"/>
                  <a:gd name="T59" fmla="*/ 57 h 712"/>
                  <a:gd name="T60" fmla="*/ 4 w 1321"/>
                  <a:gd name="T61" fmla="*/ 53 h 712"/>
                  <a:gd name="T62" fmla="*/ 16 w 1321"/>
                  <a:gd name="T63" fmla="*/ 48 h 712"/>
                  <a:gd name="T64" fmla="*/ 32 w 1321"/>
                  <a:gd name="T65" fmla="*/ 41 h 712"/>
                  <a:gd name="T66" fmla="*/ 67 w 1321"/>
                  <a:gd name="T67" fmla="*/ 33 h 712"/>
                  <a:gd name="T68" fmla="*/ 104 w 1321"/>
                  <a:gd name="T69" fmla="*/ 26 h 712"/>
                  <a:gd name="T70" fmla="*/ 142 w 1321"/>
                  <a:gd name="T71" fmla="*/ 19 h 712"/>
                  <a:gd name="T72" fmla="*/ 187 w 1321"/>
                  <a:gd name="T73" fmla="*/ 13 h 712"/>
                  <a:gd name="T74" fmla="*/ 237 w 1321"/>
                  <a:gd name="T75" fmla="*/ 9 h 712"/>
                  <a:gd name="T76" fmla="*/ 288 w 1321"/>
                  <a:gd name="T77" fmla="*/ 4 h 712"/>
                  <a:gd name="T78" fmla="*/ 346 w 1321"/>
                  <a:gd name="T79" fmla="*/ 4 h 712"/>
                  <a:gd name="T80" fmla="*/ 404 w 1321"/>
                  <a:gd name="T81" fmla="*/ 4 h 712"/>
                  <a:gd name="T82" fmla="*/ 465 w 1321"/>
                  <a:gd name="T83" fmla="*/ 0 h 712"/>
                  <a:gd name="T84" fmla="*/ 465 w 1321"/>
                  <a:gd name="T85" fmla="*/ 0 h 712"/>
                  <a:gd name="T86" fmla="*/ 528 w 1321"/>
                  <a:gd name="T87" fmla="*/ 4 h 712"/>
                  <a:gd name="T88" fmla="*/ 589 w 1321"/>
                  <a:gd name="T89" fmla="*/ 4 h 712"/>
                  <a:gd name="T90" fmla="*/ 648 w 1321"/>
                  <a:gd name="T91" fmla="*/ 5 h 712"/>
                  <a:gd name="T92" fmla="*/ 703 w 1321"/>
                  <a:gd name="T93" fmla="*/ 10 h 712"/>
                  <a:gd name="T94" fmla="*/ 752 w 1321"/>
                  <a:gd name="T95" fmla="*/ 15 h 712"/>
                  <a:gd name="T96" fmla="*/ 799 w 1321"/>
                  <a:gd name="T97" fmla="*/ 21 h 712"/>
                  <a:gd name="T98" fmla="*/ 840 w 1321"/>
                  <a:gd name="T99" fmla="*/ 28 h 712"/>
                  <a:gd name="T100" fmla="*/ 875 w 1321"/>
                  <a:gd name="T101" fmla="*/ 36 h 712"/>
                  <a:gd name="T102" fmla="*/ 905 w 1321"/>
                  <a:gd name="T103" fmla="*/ 44 h 712"/>
                  <a:gd name="T104" fmla="*/ 905 w 1321"/>
                  <a:gd name="T105" fmla="*/ 4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225" name="Group 20">
            <a:extLst>
              <a:ext uri="{FF2B5EF4-FFF2-40B4-BE49-F238E27FC236}">
                <a16:creationId xmlns:a16="http://schemas.microsoft.com/office/drawing/2014/main" id="{4CE629E1-655F-D2F7-B7A3-9ECD71C35590}"/>
              </a:ext>
            </a:extLst>
          </p:cNvPr>
          <p:cNvGrpSpPr>
            <a:grpSpLocks/>
          </p:cNvGrpSpPr>
          <p:nvPr/>
        </p:nvGrpSpPr>
        <p:grpSpPr bwMode="auto">
          <a:xfrm>
            <a:off x="1259632" y="4122740"/>
            <a:ext cx="3165474" cy="461963"/>
            <a:chOff x="1680" y="1200"/>
            <a:chExt cx="1994" cy="291"/>
          </a:xfrm>
        </p:grpSpPr>
        <p:sp>
          <p:nvSpPr>
            <p:cNvPr id="9236" name="Text Box 21">
              <a:extLst>
                <a:ext uri="{FF2B5EF4-FFF2-40B4-BE49-F238E27FC236}">
                  <a16:creationId xmlns:a16="http://schemas.microsoft.com/office/drawing/2014/main" id="{C578E2CF-37DF-2414-73DD-20FF7FB78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200"/>
              <a:ext cx="18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能熟悉处理字符串。</a:t>
              </a:r>
            </a:p>
          </p:txBody>
        </p:sp>
        <p:grpSp>
          <p:nvGrpSpPr>
            <p:cNvPr id="9237" name="Group 22">
              <a:extLst>
                <a:ext uri="{FF2B5EF4-FFF2-40B4-BE49-F238E27FC236}">
                  <a16:creationId xmlns:a16="http://schemas.microsoft.com/office/drawing/2014/main" id="{68097420-C65D-506A-07C9-30B49A5FE1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344"/>
              <a:ext cx="83" cy="82"/>
              <a:chOff x="2016" y="1920"/>
              <a:chExt cx="1680" cy="1680"/>
            </a:xfrm>
          </p:grpSpPr>
          <p:sp>
            <p:nvSpPr>
              <p:cNvPr id="164887" name="Oval 23">
                <a:extLst>
                  <a:ext uri="{FF2B5EF4-FFF2-40B4-BE49-F238E27FC236}">
                    <a16:creationId xmlns:a16="http://schemas.microsoft.com/office/drawing/2014/main" id="{36A7EF56-E0E2-0021-7E3E-3CFD93ADD1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57647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9239" name="Freeform 24">
                <a:extLst>
                  <a:ext uri="{FF2B5EF4-FFF2-40B4-BE49-F238E27FC236}">
                    <a16:creationId xmlns:a16="http://schemas.microsoft.com/office/drawing/2014/main" id="{FB896207-B1D2-D772-1274-BA71B9EE3A6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905 w 1321"/>
                  <a:gd name="T1" fmla="*/ 44 h 712"/>
                  <a:gd name="T2" fmla="*/ 916 w 1321"/>
                  <a:gd name="T3" fmla="*/ 48 h 712"/>
                  <a:gd name="T4" fmla="*/ 919 w 1321"/>
                  <a:gd name="T5" fmla="*/ 53 h 712"/>
                  <a:gd name="T6" fmla="*/ 914 w 1321"/>
                  <a:gd name="T7" fmla="*/ 57 h 712"/>
                  <a:gd name="T8" fmla="*/ 903 w 1321"/>
                  <a:gd name="T9" fmla="*/ 61 h 712"/>
                  <a:gd name="T10" fmla="*/ 885 w 1321"/>
                  <a:gd name="T11" fmla="*/ 64 h 712"/>
                  <a:gd name="T12" fmla="*/ 861 w 1321"/>
                  <a:gd name="T13" fmla="*/ 67 h 712"/>
                  <a:gd name="T14" fmla="*/ 832 w 1321"/>
                  <a:gd name="T15" fmla="*/ 69 h 712"/>
                  <a:gd name="T16" fmla="*/ 798 w 1321"/>
                  <a:gd name="T17" fmla="*/ 72 h 712"/>
                  <a:gd name="T18" fmla="*/ 759 w 1321"/>
                  <a:gd name="T19" fmla="*/ 74 h 712"/>
                  <a:gd name="T20" fmla="*/ 717 w 1321"/>
                  <a:gd name="T21" fmla="*/ 75 h 712"/>
                  <a:gd name="T22" fmla="*/ 673 w 1321"/>
                  <a:gd name="T23" fmla="*/ 76 h 712"/>
                  <a:gd name="T24" fmla="*/ 624 w 1321"/>
                  <a:gd name="T25" fmla="*/ 77 h 712"/>
                  <a:gd name="T26" fmla="*/ 574 w 1321"/>
                  <a:gd name="T27" fmla="*/ 78 h 712"/>
                  <a:gd name="T28" fmla="*/ 553 w 1321"/>
                  <a:gd name="T29" fmla="*/ 79 h 712"/>
                  <a:gd name="T30" fmla="*/ 331 w 1321"/>
                  <a:gd name="T31" fmla="*/ 79 h 712"/>
                  <a:gd name="T32" fmla="*/ 328 w 1321"/>
                  <a:gd name="T33" fmla="*/ 79 h 712"/>
                  <a:gd name="T34" fmla="*/ 284 w 1321"/>
                  <a:gd name="T35" fmla="*/ 78 h 712"/>
                  <a:gd name="T36" fmla="*/ 242 w 1321"/>
                  <a:gd name="T37" fmla="*/ 77 h 712"/>
                  <a:gd name="T38" fmla="*/ 203 w 1321"/>
                  <a:gd name="T39" fmla="*/ 77 h 712"/>
                  <a:gd name="T40" fmla="*/ 165 w 1321"/>
                  <a:gd name="T41" fmla="*/ 75 h 712"/>
                  <a:gd name="T42" fmla="*/ 129 w 1321"/>
                  <a:gd name="T43" fmla="*/ 75 h 712"/>
                  <a:gd name="T44" fmla="*/ 100 w 1321"/>
                  <a:gd name="T45" fmla="*/ 73 h 712"/>
                  <a:gd name="T46" fmla="*/ 71 w 1321"/>
                  <a:gd name="T47" fmla="*/ 71 h 712"/>
                  <a:gd name="T48" fmla="*/ 48 w 1321"/>
                  <a:gd name="T49" fmla="*/ 69 h 712"/>
                  <a:gd name="T50" fmla="*/ 26 w 1321"/>
                  <a:gd name="T51" fmla="*/ 67 h 712"/>
                  <a:gd name="T52" fmla="*/ 18 w 1321"/>
                  <a:gd name="T53" fmla="*/ 64 h 712"/>
                  <a:gd name="T54" fmla="*/ 6 w 1321"/>
                  <a:gd name="T55" fmla="*/ 61 h 712"/>
                  <a:gd name="T56" fmla="*/ 0 w 1321"/>
                  <a:gd name="T57" fmla="*/ 58 h 712"/>
                  <a:gd name="T58" fmla="*/ 0 w 1321"/>
                  <a:gd name="T59" fmla="*/ 57 h 712"/>
                  <a:gd name="T60" fmla="*/ 4 w 1321"/>
                  <a:gd name="T61" fmla="*/ 53 h 712"/>
                  <a:gd name="T62" fmla="*/ 16 w 1321"/>
                  <a:gd name="T63" fmla="*/ 48 h 712"/>
                  <a:gd name="T64" fmla="*/ 32 w 1321"/>
                  <a:gd name="T65" fmla="*/ 41 h 712"/>
                  <a:gd name="T66" fmla="*/ 67 w 1321"/>
                  <a:gd name="T67" fmla="*/ 33 h 712"/>
                  <a:gd name="T68" fmla="*/ 104 w 1321"/>
                  <a:gd name="T69" fmla="*/ 26 h 712"/>
                  <a:gd name="T70" fmla="*/ 142 w 1321"/>
                  <a:gd name="T71" fmla="*/ 19 h 712"/>
                  <a:gd name="T72" fmla="*/ 187 w 1321"/>
                  <a:gd name="T73" fmla="*/ 13 h 712"/>
                  <a:gd name="T74" fmla="*/ 237 w 1321"/>
                  <a:gd name="T75" fmla="*/ 9 h 712"/>
                  <a:gd name="T76" fmla="*/ 288 w 1321"/>
                  <a:gd name="T77" fmla="*/ 4 h 712"/>
                  <a:gd name="T78" fmla="*/ 346 w 1321"/>
                  <a:gd name="T79" fmla="*/ 4 h 712"/>
                  <a:gd name="T80" fmla="*/ 404 w 1321"/>
                  <a:gd name="T81" fmla="*/ 4 h 712"/>
                  <a:gd name="T82" fmla="*/ 465 w 1321"/>
                  <a:gd name="T83" fmla="*/ 0 h 712"/>
                  <a:gd name="T84" fmla="*/ 465 w 1321"/>
                  <a:gd name="T85" fmla="*/ 0 h 712"/>
                  <a:gd name="T86" fmla="*/ 528 w 1321"/>
                  <a:gd name="T87" fmla="*/ 4 h 712"/>
                  <a:gd name="T88" fmla="*/ 589 w 1321"/>
                  <a:gd name="T89" fmla="*/ 4 h 712"/>
                  <a:gd name="T90" fmla="*/ 648 w 1321"/>
                  <a:gd name="T91" fmla="*/ 5 h 712"/>
                  <a:gd name="T92" fmla="*/ 703 w 1321"/>
                  <a:gd name="T93" fmla="*/ 10 h 712"/>
                  <a:gd name="T94" fmla="*/ 752 w 1321"/>
                  <a:gd name="T95" fmla="*/ 15 h 712"/>
                  <a:gd name="T96" fmla="*/ 799 w 1321"/>
                  <a:gd name="T97" fmla="*/ 21 h 712"/>
                  <a:gd name="T98" fmla="*/ 840 w 1321"/>
                  <a:gd name="T99" fmla="*/ 28 h 712"/>
                  <a:gd name="T100" fmla="*/ 875 w 1321"/>
                  <a:gd name="T101" fmla="*/ 36 h 712"/>
                  <a:gd name="T102" fmla="*/ 905 w 1321"/>
                  <a:gd name="T103" fmla="*/ 44 h 712"/>
                  <a:gd name="T104" fmla="*/ 905 w 1321"/>
                  <a:gd name="T105" fmla="*/ 4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226" name="Group 25">
            <a:extLst>
              <a:ext uri="{FF2B5EF4-FFF2-40B4-BE49-F238E27FC236}">
                <a16:creationId xmlns:a16="http://schemas.microsoft.com/office/drawing/2014/main" id="{01419BAA-7DC6-8C06-5BA9-FAB018FA689B}"/>
              </a:ext>
            </a:extLst>
          </p:cNvPr>
          <p:cNvGrpSpPr>
            <a:grpSpLocks/>
          </p:cNvGrpSpPr>
          <p:nvPr/>
        </p:nvGrpSpPr>
        <p:grpSpPr bwMode="auto">
          <a:xfrm>
            <a:off x="1259632" y="4664077"/>
            <a:ext cx="4106863" cy="461963"/>
            <a:chOff x="1680" y="1200"/>
            <a:chExt cx="2587" cy="291"/>
          </a:xfrm>
        </p:grpSpPr>
        <p:sp>
          <p:nvSpPr>
            <p:cNvPr id="9232" name="Text Box 26">
              <a:extLst>
                <a:ext uri="{FF2B5EF4-FFF2-40B4-BE49-F238E27FC236}">
                  <a16:creationId xmlns:a16="http://schemas.microsoft.com/office/drawing/2014/main" id="{2979FC94-23F7-BF3C-8922-355D7EA8B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200"/>
              <a:ext cx="249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动态初始化复杂类型数组。</a:t>
              </a:r>
            </a:p>
          </p:txBody>
        </p:sp>
        <p:grpSp>
          <p:nvGrpSpPr>
            <p:cNvPr id="9233" name="Group 27">
              <a:extLst>
                <a:ext uri="{FF2B5EF4-FFF2-40B4-BE49-F238E27FC236}">
                  <a16:creationId xmlns:a16="http://schemas.microsoft.com/office/drawing/2014/main" id="{64FFB08C-DFB6-742C-745F-51A73D464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344"/>
              <a:ext cx="83" cy="82"/>
              <a:chOff x="2016" y="1920"/>
              <a:chExt cx="1680" cy="1680"/>
            </a:xfrm>
          </p:grpSpPr>
          <p:sp>
            <p:nvSpPr>
              <p:cNvPr id="164892" name="Oval 28">
                <a:extLst>
                  <a:ext uri="{FF2B5EF4-FFF2-40B4-BE49-F238E27FC236}">
                    <a16:creationId xmlns:a16="http://schemas.microsoft.com/office/drawing/2014/main" id="{BBE94DE2-7F0F-15A3-7016-7B5D843DF87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57647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9235" name="Freeform 29">
                <a:extLst>
                  <a:ext uri="{FF2B5EF4-FFF2-40B4-BE49-F238E27FC236}">
                    <a16:creationId xmlns:a16="http://schemas.microsoft.com/office/drawing/2014/main" id="{2E537984-AAC3-0528-D88B-F70E6841385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905 w 1321"/>
                  <a:gd name="T1" fmla="*/ 44 h 712"/>
                  <a:gd name="T2" fmla="*/ 916 w 1321"/>
                  <a:gd name="T3" fmla="*/ 48 h 712"/>
                  <a:gd name="T4" fmla="*/ 919 w 1321"/>
                  <a:gd name="T5" fmla="*/ 53 h 712"/>
                  <a:gd name="T6" fmla="*/ 914 w 1321"/>
                  <a:gd name="T7" fmla="*/ 57 h 712"/>
                  <a:gd name="T8" fmla="*/ 903 w 1321"/>
                  <a:gd name="T9" fmla="*/ 61 h 712"/>
                  <a:gd name="T10" fmla="*/ 885 w 1321"/>
                  <a:gd name="T11" fmla="*/ 64 h 712"/>
                  <a:gd name="T12" fmla="*/ 861 w 1321"/>
                  <a:gd name="T13" fmla="*/ 67 h 712"/>
                  <a:gd name="T14" fmla="*/ 832 w 1321"/>
                  <a:gd name="T15" fmla="*/ 69 h 712"/>
                  <a:gd name="T16" fmla="*/ 798 w 1321"/>
                  <a:gd name="T17" fmla="*/ 72 h 712"/>
                  <a:gd name="T18" fmla="*/ 759 w 1321"/>
                  <a:gd name="T19" fmla="*/ 74 h 712"/>
                  <a:gd name="T20" fmla="*/ 717 w 1321"/>
                  <a:gd name="T21" fmla="*/ 75 h 712"/>
                  <a:gd name="T22" fmla="*/ 673 w 1321"/>
                  <a:gd name="T23" fmla="*/ 76 h 712"/>
                  <a:gd name="T24" fmla="*/ 624 w 1321"/>
                  <a:gd name="T25" fmla="*/ 77 h 712"/>
                  <a:gd name="T26" fmla="*/ 574 w 1321"/>
                  <a:gd name="T27" fmla="*/ 78 h 712"/>
                  <a:gd name="T28" fmla="*/ 553 w 1321"/>
                  <a:gd name="T29" fmla="*/ 79 h 712"/>
                  <a:gd name="T30" fmla="*/ 331 w 1321"/>
                  <a:gd name="T31" fmla="*/ 79 h 712"/>
                  <a:gd name="T32" fmla="*/ 328 w 1321"/>
                  <a:gd name="T33" fmla="*/ 79 h 712"/>
                  <a:gd name="T34" fmla="*/ 284 w 1321"/>
                  <a:gd name="T35" fmla="*/ 78 h 712"/>
                  <a:gd name="T36" fmla="*/ 242 w 1321"/>
                  <a:gd name="T37" fmla="*/ 77 h 712"/>
                  <a:gd name="T38" fmla="*/ 203 w 1321"/>
                  <a:gd name="T39" fmla="*/ 77 h 712"/>
                  <a:gd name="T40" fmla="*/ 165 w 1321"/>
                  <a:gd name="T41" fmla="*/ 75 h 712"/>
                  <a:gd name="T42" fmla="*/ 129 w 1321"/>
                  <a:gd name="T43" fmla="*/ 75 h 712"/>
                  <a:gd name="T44" fmla="*/ 100 w 1321"/>
                  <a:gd name="T45" fmla="*/ 73 h 712"/>
                  <a:gd name="T46" fmla="*/ 71 w 1321"/>
                  <a:gd name="T47" fmla="*/ 71 h 712"/>
                  <a:gd name="T48" fmla="*/ 48 w 1321"/>
                  <a:gd name="T49" fmla="*/ 69 h 712"/>
                  <a:gd name="T50" fmla="*/ 26 w 1321"/>
                  <a:gd name="T51" fmla="*/ 67 h 712"/>
                  <a:gd name="T52" fmla="*/ 18 w 1321"/>
                  <a:gd name="T53" fmla="*/ 64 h 712"/>
                  <a:gd name="T54" fmla="*/ 6 w 1321"/>
                  <a:gd name="T55" fmla="*/ 61 h 712"/>
                  <a:gd name="T56" fmla="*/ 0 w 1321"/>
                  <a:gd name="T57" fmla="*/ 58 h 712"/>
                  <a:gd name="T58" fmla="*/ 0 w 1321"/>
                  <a:gd name="T59" fmla="*/ 57 h 712"/>
                  <a:gd name="T60" fmla="*/ 4 w 1321"/>
                  <a:gd name="T61" fmla="*/ 53 h 712"/>
                  <a:gd name="T62" fmla="*/ 16 w 1321"/>
                  <a:gd name="T63" fmla="*/ 48 h 712"/>
                  <a:gd name="T64" fmla="*/ 32 w 1321"/>
                  <a:gd name="T65" fmla="*/ 41 h 712"/>
                  <a:gd name="T66" fmla="*/ 67 w 1321"/>
                  <a:gd name="T67" fmla="*/ 33 h 712"/>
                  <a:gd name="T68" fmla="*/ 104 w 1321"/>
                  <a:gd name="T69" fmla="*/ 26 h 712"/>
                  <a:gd name="T70" fmla="*/ 142 w 1321"/>
                  <a:gd name="T71" fmla="*/ 19 h 712"/>
                  <a:gd name="T72" fmla="*/ 187 w 1321"/>
                  <a:gd name="T73" fmla="*/ 13 h 712"/>
                  <a:gd name="T74" fmla="*/ 237 w 1321"/>
                  <a:gd name="T75" fmla="*/ 9 h 712"/>
                  <a:gd name="T76" fmla="*/ 288 w 1321"/>
                  <a:gd name="T77" fmla="*/ 4 h 712"/>
                  <a:gd name="T78" fmla="*/ 346 w 1321"/>
                  <a:gd name="T79" fmla="*/ 4 h 712"/>
                  <a:gd name="T80" fmla="*/ 404 w 1321"/>
                  <a:gd name="T81" fmla="*/ 4 h 712"/>
                  <a:gd name="T82" fmla="*/ 465 w 1321"/>
                  <a:gd name="T83" fmla="*/ 0 h 712"/>
                  <a:gd name="T84" fmla="*/ 465 w 1321"/>
                  <a:gd name="T85" fmla="*/ 0 h 712"/>
                  <a:gd name="T86" fmla="*/ 528 w 1321"/>
                  <a:gd name="T87" fmla="*/ 4 h 712"/>
                  <a:gd name="T88" fmla="*/ 589 w 1321"/>
                  <a:gd name="T89" fmla="*/ 4 h 712"/>
                  <a:gd name="T90" fmla="*/ 648 w 1321"/>
                  <a:gd name="T91" fmla="*/ 5 h 712"/>
                  <a:gd name="T92" fmla="*/ 703 w 1321"/>
                  <a:gd name="T93" fmla="*/ 10 h 712"/>
                  <a:gd name="T94" fmla="*/ 752 w 1321"/>
                  <a:gd name="T95" fmla="*/ 15 h 712"/>
                  <a:gd name="T96" fmla="*/ 799 w 1321"/>
                  <a:gd name="T97" fmla="*/ 21 h 712"/>
                  <a:gd name="T98" fmla="*/ 840 w 1321"/>
                  <a:gd name="T99" fmla="*/ 28 h 712"/>
                  <a:gd name="T100" fmla="*/ 875 w 1321"/>
                  <a:gd name="T101" fmla="*/ 36 h 712"/>
                  <a:gd name="T102" fmla="*/ 905 w 1321"/>
                  <a:gd name="T103" fmla="*/ 44 h 712"/>
                  <a:gd name="T104" fmla="*/ 905 w 1321"/>
                  <a:gd name="T105" fmla="*/ 4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227" name="Line 30">
            <a:extLst>
              <a:ext uri="{FF2B5EF4-FFF2-40B4-BE49-F238E27FC236}">
                <a16:creationId xmlns:a16="http://schemas.microsoft.com/office/drawing/2014/main" id="{3197B9FD-1AD3-C362-3234-DFD68139B8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28" name="Group 31">
            <a:extLst>
              <a:ext uri="{FF2B5EF4-FFF2-40B4-BE49-F238E27FC236}">
                <a16:creationId xmlns:a16="http://schemas.microsoft.com/office/drawing/2014/main" id="{54D9F3A7-691E-C769-AD87-7F33E1CEE3A8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9230" name="AutoShape 32">
              <a:extLst>
                <a:ext uri="{FF2B5EF4-FFF2-40B4-BE49-F238E27FC236}">
                  <a16:creationId xmlns:a16="http://schemas.microsoft.com/office/drawing/2014/main" id="{ACC0D3F6-6FFC-DC64-9175-1472F6BDF8B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231" name="AutoShape 33">
              <a:extLst>
                <a:ext uri="{FF2B5EF4-FFF2-40B4-BE49-F238E27FC236}">
                  <a16:creationId xmlns:a16="http://schemas.microsoft.com/office/drawing/2014/main" id="{41F3E974-FEB2-9AD8-95A8-0A02CEB2F45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9229" name="Text Box 34">
            <a:extLst>
              <a:ext uri="{FF2B5EF4-FFF2-40B4-BE49-F238E27FC236}">
                <a16:creationId xmlns:a16="http://schemas.microsoft.com/office/drawing/2014/main" id="{4FD2D02E-C816-57E4-D398-0C18038D2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Arial" panose="020B0604020202020204" pitchFamily="34" charset="0"/>
              </a:rPr>
              <a:t>难点和重点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184977FB-6EA0-B1A5-4AA9-DED6125B7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48132" name="Text Box 3">
            <a:extLst>
              <a:ext uri="{FF2B5EF4-FFF2-40B4-BE49-F238E27FC236}">
                <a16:creationId xmlns:a16="http://schemas.microsoft.com/office/drawing/2014/main" id="{FEF90D25-4BF1-6A25-28C6-89CB2A97A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8133" name="Line 4">
            <a:extLst>
              <a:ext uri="{FF2B5EF4-FFF2-40B4-BE49-F238E27FC236}">
                <a16:creationId xmlns:a16="http://schemas.microsoft.com/office/drawing/2014/main" id="{3F9521D7-5631-3460-0557-029452E672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134" name="Group 5">
            <a:extLst>
              <a:ext uri="{FF2B5EF4-FFF2-40B4-BE49-F238E27FC236}">
                <a16:creationId xmlns:a16="http://schemas.microsoft.com/office/drawing/2014/main" id="{E23CB1F9-72AD-40E8-A4B4-DB0CC5EFC2BC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8138" name="AutoShape 6">
              <a:extLst>
                <a:ext uri="{FF2B5EF4-FFF2-40B4-BE49-F238E27FC236}">
                  <a16:creationId xmlns:a16="http://schemas.microsoft.com/office/drawing/2014/main" id="{2248333C-11A7-36C5-60E9-9A8A801D62C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8139" name="AutoShape 7">
              <a:extLst>
                <a:ext uri="{FF2B5EF4-FFF2-40B4-BE49-F238E27FC236}">
                  <a16:creationId xmlns:a16="http://schemas.microsoft.com/office/drawing/2014/main" id="{0A8594AC-E0DB-0022-67EB-D0DB4CF0065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8135" name="Text Box 8">
            <a:extLst>
              <a:ext uri="{FF2B5EF4-FFF2-40B4-BE49-F238E27FC236}">
                <a16:creationId xmlns:a16="http://schemas.microsoft.com/office/drawing/2014/main" id="{3C0FA159-5E14-CA4F-A0DB-AB7BA15CA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控制语句</a:t>
            </a:r>
          </a:p>
        </p:txBody>
      </p:sp>
      <p:sp>
        <p:nvSpPr>
          <p:cNvPr id="48136" name="Text Box 9">
            <a:extLst>
              <a:ext uri="{FF2B5EF4-FFF2-40B4-BE49-F238E27FC236}">
                <a16:creationId xmlns:a16="http://schemas.microsoft.com/office/drawing/2014/main" id="{2096A934-8980-F409-BB31-650C3C6D3D5E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8137" name="Rectangle 10">
            <a:extLst>
              <a:ext uri="{FF2B5EF4-FFF2-40B4-BE49-F238E27FC236}">
                <a16:creationId xmlns:a16="http://schemas.microsoft.com/office/drawing/2014/main" id="{561152E3-0AE1-DCCC-200A-C254012D6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循环语句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for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endParaRPr kumimoji="0" lang="zh-CN" altLang="en-US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for (initialization; termination; iteration){</a:t>
            </a:r>
            <a:br>
              <a:rPr kumimoji="0" lang="en-US" altLang="zh-CN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</a:br>
            <a:r>
              <a:rPr kumimoji="0" lang="zh-CN" altLang="en-US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　　　　</a:t>
            </a:r>
            <a:r>
              <a:rPr kumimoji="0" lang="en-US" altLang="zh-CN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body;</a:t>
            </a:r>
            <a:br>
              <a:rPr kumimoji="0" lang="en-US" altLang="zh-CN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</a:br>
            <a:r>
              <a:rPr kumimoji="0" lang="zh-CN" altLang="en-US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　　</a:t>
            </a:r>
            <a:r>
              <a:rPr kumimoji="0" lang="en-US" altLang="zh-CN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  <a:br>
              <a:rPr kumimoji="0" lang="en-US" altLang="zh-CN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</a:b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77C57204-5BE9-B391-946D-6425A6988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49156" name="Text Box 3">
            <a:extLst>
              <a:ext uri="{FF2B5EF4-FFF2-40B4-BE49-F238E27FC236}">
                <a16:creationId xmlns:a16="http://schemas.microsoft.com/office/drawing/2014/main" id="{8E18673C-FE56-5401-FB84-CD6298D5E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9157" name="Line 4">
            <a:extLst>
              <a:ext uri="{FF2B5EF4-FFF2-40B4-BE49-F238E27FC236}">
                <a16:creationId xmlns:a16="http://schemas.microsoft.com/office/drawing/2014/main" id="{0ED601B2-59AC-EE95-431C-7C17B9095D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158" name="Group 5">
            <a:extLst>
              <a:ext uri="{FF2B5EF4-FFF2-40B4-BE49-F238E27FC236}">
                <a16:creationId xmlns:a16="http://schemas.microsoft.com/office/drawing/2014/main" id="{1241E01E-1808-6EAF-BBEF-AD2A3C91C683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9162" name="AutoShape 6">
              <a:extLst>
                <a:ext uri="{FF2B5EF4-FFF2-40B4-BE49-F238E27FC236}">
                  <a16:creationId xmlns:a16="http://schemas.microsoft.com/office/drawing/2014/main" id="{36065911-2789-2A87-47BC-D2AD491D206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9163" name="AutoShape 7">
              <a:extLst>
                <a:ext uri="{FF2B5EF4-FFF2-40B4-BE49-F238E27FC236}">
                  <a16:creationId xmlns:a16="http://schemas.microsoft.com/office/drawing/2014/main" id="{E76C4FB1-F1A1-B08B-E3BF-1D8AA11FCA3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9159" name="Text Box 8">
            <a:extLst>
              <a:ext uri="{FF2B5EF4-FFF2-40B4-BE49-F238E27FC236}">
                <a16:creationId xmlns:a16="http://schemas.microsoft.com/office/drawing/2014/main" id="{9CE16F60-D0F4-0E02-9DE0-37ED3E9DC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控制语句</a:t>
            </a:r>
          </a:p>
        </p:txBody>
      </p:sp>
      <p:sp>
        <p:nvSpPr>
          <p:cNvPr id="49160" name="Text Box 9">
            <a:extLst>
              <a:ext uri="{FF2B5EF4-FFF2-40B4-BE49-F238E27FC236}">
                <a16:creationId xmlns:a16="http://schemas.microsoft.com/office/drawing/2014/main" id="{0CB10D02-0F33-6DA6-23DF-88A18D11FCC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9161" name="Rectangle 10">
            <a:extLst>
              <a:ext uri="{FF2B5EF4-FFF2-40B4-BE49-F238E27FC236}">
                <a16:creationId xmlns:a16="http://schemas.microsoft.com/office/drawing/2014/main" id="{E22EB2F6-98A8-9DB9-66FF-A0E310C56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循环语句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for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◇ 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for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语句执行时，首先执行初始化操作，然后判断终止条件是否满足，如果满足，则执行循环体中的语句，最后执行迭代部分。完成一次循环后，重新判断终止条件。</a:t>
            </a: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◇ 初始化、终止以及迭代部分都可以为空语句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但分号不能省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，三者均为空的时候，相当于一个无限循环。</a:t>
            </a: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◇ 在初始化部分和迭代部分可以使用逗号语句，来进行多个操作。逗号语句是用逗号分隔的语句序列。</a:t>
            </a: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　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for( </a:t>
            </a:r>
            <a:r>
              <a:rPr kumimoji="0" lang="en-US" altLang="zh-CN" sz="2400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=0, j=10; </a:t>
            </a:r>
            <a:r>
              <a:rPr kumimoji="0" lang="en-US" altLang="zh-CN" sz="2400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&lt;j; </a:t>
            </a:r>
            <a:r>
              <a:rPr kumimoji="0" lang="en-US" altLang="zh-CN" sz="2400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++, j--){</a:t>
            </a:r>
            <a:b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　　</a:t>
            </a:r>
            <a:r>
              <a:rPr kumimoji="0"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……</a:t>
            </a:r>
            <a:b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　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b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endParaRPr kumimoji="0" lang="zh-CN" altLang="en-US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>
            <a:extLst>
              <a:ext uri="{FF2B5EF4-FFF2-40B4-BE49-F238E27FC236}">
                <a16:creationId xmlns:a16="http://schemas.microsoft.com/office/drawing/2014/main" id="{DB0435B5-D836-7826-5912-9913E1F5D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50180" name="Text Box 3">
            <a:extLst>
              <a:ext uri="{FF2B5EF4-FFF2-40B4-BE49-F238E27FC236}">
                <a16:creationId xmlns:a16="http://schemas.microsoft.com/office/drawing/2014/main" id="{D4496E84-D5E0-5DE9-C1F8-C14D49BD6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0181" name="Line 4">
            <a:extLst>
              <a:ext uri="{FF2B5EF4-FFF2-40B4-BE49-F238E27FC236}">
                <a16:creationId xmlns:a16="http://schemas.microsoft.com/office/drawing/2014/main" id="{578A84F8-1DEC-508A-C0F7-6E64F0CB6C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182" name="Group 5">
            <a:extLst>
              <a:ext uri="{FF2B5EF4-FFF2-40B4-BE49-F238E27FC236}">
                <a16:creationId xmlns:a16="http://schemas.microsoft.com/office/drawing/2014/main" id="{AC1028E0-EE0C-8B4B-80B5-0E35597ED341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50186" name="AutoShape 6">
              <a:extLst>
                <a:ext uri="{FF2B5EF4-FFF2-40B4-BE49-F238E27FC236}">
                  <a16:creationId xmlns:a16="http://schemas.microsoft.com/office/drawing/2014/main" id="{6DFAF36A-B535-8C55-D918-975B8EB9FBB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187" name="AutoShape 7">
              <a:extLst>
                <a:ext uri="{FF2B5EF4-FFF2-40B4-BE49-F238E27FC236}">
                  <a16:creationId xmlns:a16="http://schemas.microsoft.com/office/drawing/2014/main" id="{D876452C-882E-3FC1-DD10-133E298FAFC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50183" name="Text Box 8">
            <a:extLst>
              <a:ext uri="{FF2B5EF4-FFF2-40B4-BE49-F238E27FC236}">
                <a16:creationId xmlns:a16="http://schemas.microsoft.com/office/drawing/2014/main" id="{CD118BFD-83FB-AAEA-0AA0-90D184BDF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控制语句</a:t>
            </a:r>
          </a:p>
        </p:txBody>
      </p:sp>
      <p:sp>
        <p:nvSpPr>
          <p:cNvPr id="50184" name="Text Box 9">
            <a:extLst>
              <a:ext uri="{FF2B5EF4-FFF2-40B4-BE49-F238E27FC236}">
                <a16:creationId xmlns:a16="http://schemas.microsoft.com/office/drawing/2014/main" id="{DFCCBB1D-CE74-FE79-F217-447EB535CF8D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0185" name="Rectangle 10">
            <a:extLst>
              <a:ext uri="{FF2B5EF4-FFF2-40B4-BE49-F238E27FC236}">
                <a16:creationId xmlns:a16="http://schemas.microsoft.com/office/drawing/2014/main" id="{C76783B9-A465-6D7A-74E8-CF6DFAE53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跳转语句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endParaRPr kumimoji="0" lang="zh-CN" altLang="en-US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◇ 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break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endParaRPr kumimoji="0" lang="zh-CN" altLang="en-US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　◇ 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continue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◇ 返回语句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return</a:t>
            </a:r>
            <a:b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endParaRPr kumimoji="0" lang="zh-CN" altLang="en-US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78AE3D42-0EF3-D021-D749-5274AB8B8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51204" name="Text Box 3">
            <a:extLst>
              <a:ext uri="{FF2B5EF4-FFF2-40B4-BE49-F238E27FC236}">
                <a16:creationId xmlns:a16="http://schemas.microsoft.com/office/drawing/2014/main" id="{A291449B-D150-3AD2-4400-62865F143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1205" name="Line 4">
            <a:extLst>
              <a:ext uri="{FF2B5EF4-FFF2-40B4-BE49-F238E27FC236}">
                <a16:creationId xmlns:a16="http://schemas.microsoft.com/office/drawing/2014/main" id="{8BD9AAD1-E720-6FD2-3BEE-5DAC270D6F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206" name="Group 5">
            <a:extLst>
              <a:ext uri="{FF2B5EF4-FFF2-40B4-BE49-F238E27FC236}">
                <a16:creationId xmlns:a16="http://schemas.microsoft.com/office/drawing/2014/main" id="{FB7D7238-3E04-6453-2F49-6BAF6C29F9E8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51210" name="AutoShape 6">
              <a:extLst>
                <a:ext uri="{FF2B5EF4-FFF2-40B4-BE49-F238E27FC236}">
                  <a16:creationId xmlns:a16="http://schemas.microsoft.com/office/drawing/2014/main" id="{88D07A37-D3AB-9586-1365-2D422BC3A6A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211" name="AutoShape 7">
              <a:extLst>
                <a:ext uri="{FF2B5EF4-FFF2-40B4-BE49-F238E27FC236}">
                  <a16:creationId xmlns:a16="http://schemas.microsoft.com/office/drawing/2014/main" id="{6561A69F-9B93-FB6F-325F-0F03C5E3896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51207" name="Text Box 8">
            <a:extLst>
              <a:ext uri="{FF2B5EF4-FFF2-40B4-BE49-F238E27FC236}">
                <a16:creationId xmlns:a16="http://schemas.microsoft.com/office/drawing/2014/main" id="{54DBD887-D188-6B92-618A-D5577C29B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控制语句</a:t>
            </a:r>
          </a:p>
        </p:txBody>
      </p:sp>
      <p:sp>
        <p:nvSpPr>
          <p:cNvPr id="51208" name="Text Box 9">
            <a:extLst>
              <a:ext uri="{FF2B5EF4-FFF2-40B4-BE49-F238E27FC236}">
                <a16:creationId xmlns:a16="http://schemas.microsoft.com/office/drawing/2014/main" id="{E35B381B-F66E-E6DF-342B-C9C7F786C553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1209" name="Rectangle 10">
            <a:extLst>
              <a:ext uri="{FF2B5EF4-FFF2-40B4-BE49-F238E27FC236}">
                <a16:creationId xmlns:a16="http://schemas.microsoft.com/office/drawing/2014/main" id="{9B9F870A-67EB-33A6-EF0D-015ABBB41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跳转语句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break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◇ 在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语中，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break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语句用来终止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语句的执行。使程序从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语句后的第一个语句开始执行。也可以用来从循环中退出。</a:t>
            </a: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◇ 在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中，可以为每个代码块加一个标号。加标号的格式如下：</a:t>
            </a: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BlockLabel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: { </a:t>
            </a:r>
            <a:r>
              <a:rPr kumimoji="0" lang="en-US" altLang="zh-CN" sz="2400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codeBlock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}</a:t>
            </a:r>
            <a:b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break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语句的第二种使用情况就是跳出它所指定的块，并从紧跟该块的第一条语句处执行。例如：</a:t>
            </a: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break </a:t>
            </a:r>
            <a:r>
              <a:rPr kumimoji="0" lang="en-US" altLang="zh-CN" sz="2400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BlockLabel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id="{52900662-1C9A-99D1-2903-21C91A1F3D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52228" name="Text Box 3">
            <a:extLst>
              <a:ext uri="{FF2B5EF4-FFF2-40B4-BE49-F238E27FC236}">
                <a16:creationId xmlns:a16="http://schemas.microsoft.com/office/drawing/2014/main" id="{4144D58C-4739-943F-58F1-A375DCF17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2229" name="Line 4">
            <a:extLst>
              <a:ext uri="{FF2B5EF4-FFF2-40B4-BE49-F238E27FC236}">
                <a16:creationId xmlns:a16="http://schemas.microsoft.com/office/drawing/2014/main" id="{CC0D4D03-9C3C-BC53-B4AA-4722D79A65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230" name="Group 5">
            <a:extLst>
              <a:ext uri="{FF2B5EF4-FFF2-40B4-BE49-F238E27FC236}">
                <a16:creationId xmlns:a16="http://schemas.microsoft.com/office/drawing/2014/main" id="{ACC129F8-9236-0D09-F556-8B6C99720C1C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52234" name="AutoShape 6">
              <a:extLst>
                <a:ext uri="{FF2B5EF4-FFF2-40B4-BE49-F238E27FC236}">
                  <a16:creationId xmlns:a16="http://schemas.microsoft.com/office/drawing/2014/main" id="{E3590C68-6336-BB03-EB8F-CA3E910A07B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35" name="AutoShape 7">
              <a:extLst>
                <a:ext uri="{FF2B5EF4-FFF2-40B4-BE49-F238E27FC236}">
                  <a16:creationId xmlns:a16="http://schemas.microsoft.com/office/drawing/2014/main" id="{20605822-BD74-534A-E15C-FA48412D2B0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52231" name="Text Box 8">
            <a:extLst>
              <a:ext uri="{FF2B5EF4-FFF2-40B4-BE49-F238E27FC236}">
                <a16:creationId xmlns:a16="http://schemas.microsoft.com/office/drawing/2014/main" id="{930441C3-DD07-BBFD-C23F-730FC95A7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控制语句</a:t>
            </a:r>
          </a:p>
        </p:txBody>
      </p:sp>
      <p:sp>
        <p:nvSpPr>
          <p:cNvPr id="52232" name="Text Box 9">
            <a:extLst>
              <a:ext uri="{FF2B5EF4-FFF2-40B4-BE49-F238E27FC236}">
                <a16:creationId xmlns:a16="http://schemas.microsoft.com/office/drawing/2014/main" id="{9DEBBF96-968A-9296-63B7-497A9978B1E2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2233" name="Rectangle 10">
            <a:extLst>
              <a:ext uri="{FF2B5EF4-FFF2-40B4-BE49-F238E27FC236}">
                <a16:creationId xmlns:a16="http://schemas.microsoft.com/office/drawing/2014/main" id="{62061672-2E43-3F0D-62B2-2BB513BA3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跳转语句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break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a:{</a:t>
            </a:r>
            <a:r>
              <a:rPr kumimoji="0"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……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//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标记代码块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b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   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b:{</a:t>
            </a:r>
            <a:r>
              <a:rPr kumimoji="0"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……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//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标记代码块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b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      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c:{</a:t>
            </a:r>
            <a:r>
              <a:rPr kumimoji="0"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……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//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标记代码块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b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          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break b; </a:t>
            </a:r>
            <a:b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　        </a:t>
            </a:r>
            <a:r>
              <a:rPr kumimoji="0"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……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//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此处的语句块不被执行</a:t>
            </a: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         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b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　    </a:t>
            </a:r>
            <a:r>
              <a:rPr kumimoji="0"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……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//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此处的语句块不被执行</a:t>
            </a: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     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b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　</a:t>
            </a:r>
            <a:r>
              <a:rPr kumimoji="0"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……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//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从此处开始执行</a:t>
            </a: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b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F060ABA3-4055-6483-B124-18515BB03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53252" name="Text Box 3">
            <a:extLst>
              <a:ext uri="{FF2B5EF4-FFF2-40B4-BE49-F238E27FC236}">
                <a16:creationId xmlns:a16="http://schemas.microsoft.com/office/drawing/2014/main" id="{CD499932-4A73-05F8-75A1-D50F3C256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3253" name="Line 4">
            <a:extLst>
              <a:ext uri="{FF2B5EF4-FFF2-40B4-BE49-F238E27FC236}">
                <a16:creationId xmlns:a16="http://schemas.microsoft.com/office/drawing/2014/main" id="{F10D700D-6C9E-2F82-AD65-86C4622B15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254" name="Group 5">
            <a:extLst>
              <a:ext uri="{FF2B5EF4-FFF2-40B4-BE49-F238E27FC236}">
                <a16:creationId xmlns:a16="http://schemas.microsoft.com/office/drawing/2014/main" id="{51DB52E0-6796-59BD-1816-276E180733F3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53258" name="AutoShape 6">
              <a:extLst>
                <a:ext uri="{FF2B5EF4-FFF2-40B4-BE49-F238E27FC236}">
                  <a16:creationId xmlns:a16="http://schemas.microsoft.com/office/drawing/2014/main" id="{7C97BBA7-7DFE-1E3E-E7CB-CB0FCF4EBC7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3259" name="AutoShape 7">
              <a:extLst>
                <a:ext uri="{FF2B5EF4-FFF2-40B4-BE49-F238E27FC236}">
                  <a16:creationId xmlns:a16="http://schemas.microsoft.com/office/drawing/2014/main" id="{19A61EA6-36B0-D9CA-FCA6-B5D1A1B6BC1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53255" name="Text Box 8">
            <a:extLst>
              <a:ext uri="{FF2B5EF4-FFF2-40B4-BE49-F238E27FC236}">
                <a16:creationId xmlns:a16="http://schemas.microsoft.com/office/drawing/2014/main" id="{F7EB0ED6-0147-CE1D-7CD8-60591388E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控制语句</a:t>
            </a:r>
          </a:p>
        </p:txBody>
      </p:sp>
      <p:sp>
        <p:nvSpPr>
          <p:cNvPr id="53256" name="Text Box 9">
            <a:extLst>
              <a:ext uri="{FF2B5EF4-FFF2-40B4-BE49-F238E27FC236}">
                <a16:creationId xmlns:a16="http://schemas.microsoft.com/office/drawing/2014/main" id="{06D02D0E-B4DF-2186-D74E-4A514EAA0E26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3257" name="Rectangle 10">
            <a:extLst>
              <a:ext uri="{FF2B5EF4-FFF2-40B4-BE49-F238E27FC236}">
                <a16:creationId xmlns:a16="http://schemas.microsoft.com/office/drawing/2014/main" id="{FF25B91F-8547-2EB8-867D-24BB80A6F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跳转语句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continue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continue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语句用来结束本次循环，跳过循环体中下面尚未执行的语句，接着进行终止条件的判断，以决定是否继续循环。对于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for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语句，在进行终止条件的判断前，还要先执行迭代语句。它的格式为：</a:t>
            </a:r>
            <a:b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　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continue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A45DA534-A191-3677-BF7C-17D33EDA16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4B86D25A-E250-66CA-420A-B009FFB41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54276" name="Text Box 3">
            <a:extLst>
              <a:ext uri="{FF2B5EF4-FFF2-40B4-BE49-F238E27FC236}">
                <a16:creationId xmlns:a16="http://schemas.microsoft.com/office/drawing/2014/main" id="{932A5FBD-ADBD-1DDA-FDEF-0FA440DEF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91FB0FFE-F057-956B-DD3C-50C7BAB7CA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4278" name="Group 5">
            <a:extLst>
              <a:ext uri="{FF2B5EF4-FFF2-40B4-BE49-F238E27FC236}">
                <a16:creationId xmlns:a16="http://schemas.microsoft.com/office/drawing/2014/main" id="{563F7B11-D42F-2D92-10BD-A9F8A2284880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54282" name="AutoShape 6">
              <a:extLst>
                <a:ext uri="{FF2B5EF4-FFF2-40B4-BE49-F238E27FC236}">
                  <a16:creationId xmlns:a16="http://schemas.microsoft.com/office/drawing/2014/main" id="{A3FBC155-2674-05ED-AD57-EA705AC4A12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4283" name="AutoShape 7">
              <a:extLst>
                <a:ext uri="{FF2B5EF4-FFF2-40B4-BE49-F238E27FC236}">
                  <a16:creationId xmlns:a16="http://schemas.microsoft.com/office/drawing/2014/main" id="{BC909B76-280C-C7B1-9079-16CD7F5C24A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54279" name="Text Box 8">
            <a:extLst>
              <a:ext uri="{FF2B5EF4-FFF2-40B4-BE49-F238E27FC236}">
                <a16:creationId xmlns:a16="http://schemas.microsoft.com/office/drawing/2014/main" id="{A569F548-2DCE-9E4C-79EA-6C06AB9C0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控制语句</a:t>
            </a:r>
          </a:p>
        </p:txBody>
      </p:sp>
      <p:sp>
        <p:nvSpPr>
          <p:cNvPr id="54280" name="Text Box 9">
            <a:extLst>
              <a:ext uri="{FF2B5EF4-FFF2-40B4-BE49-F238E27FC236}">
                <a16:creationId xmlns:a16="http://schemas.microsoft.com/office/drawing/2014/main" id="{6D3BFEB5-E06B-88E1-CE4B-DADADD53BD6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4281" name="Rectangle 10">
            <a:extLst>
              <a:ext uri="{FF2B5EF4-FFF2-40B4-BE49-F238E27FC236}">
                <a16:creationId xmlns:a16="http://schemas.microsoft.com/office/drawing/2014/main" id="{92FB15CB-901E-9A54-5F77-90B674C48C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跳转语句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return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　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return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语句从当前方法中退出，返回到调用该方法的语句处，并从紧跟该语句的下一条语句继续程序的执行。返回语句有两种格式：</a:t>
            </a:r>
            <a:b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return expression ;</a:t>
            </a:r>
            <a:b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return;</a:t>
            </a:r>
            <a:b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return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语句通常用在一个方法体的最后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否则会产生编译错误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除非用在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if-else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语句中</a:t>
            </a: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659ABA4C-7DC0-F0BA-A981-711421C60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55300" name="Text Box 3">
            <a:extLst>
              <a:ext uri="{FF2B5EF4-FFF2-40B4-BE49-F238E27FC236}">
                <a16:creationId xmlns:a16="http://schemas.microsoft.com/office/drawing/2014/main" id="{3361E8A2-CF7C-FD9B-B952-AC33DC22D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5301" name="Line 4">
            <a:extLst>
              <a:ext uri="{FF2B5EF4-FFF2-40B4-BE49-F238E27FC236}">
                <a16:creationId xmlns:a16="http://schemas.microsoft.com/office/drawing/2014/main" id="{9140FC30-ACDF-8911-3B6E-4DC1CBCA5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302" name="Group 5">
            <a:extLst>
              <a:ext uri="{FF2B5EF4-FFF2-40B4-BE49-F238E27FC236}">
                <a16:creationId xmlns:a16="http://schemas.microsoft.com/office/drawing/2014/main" id="{B95F68C8-50D4-70B2-94FB-24F12DBBD54B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55306" name="AutoShape 6">
              <a:extLst>
                <a:ext uri="{FF2B5EF4-FFF2-40B4-BE49-F238E27FC236}">
                  <a16:creationId xmlns:a16="http://schemas.microsoft.com/office/drawing/2014/main" id="{35CC2290-7AA7-BB3D-3331-17552C7C69A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5307" name="AutoShape 7">
              <a:extLst>
                <a:ext uri="{FF2B5EF4-FFF2-40B4-BE49-F238E27FC236}">
                  <a16:creationId xmlns:a16="http://schemas.microsoft.com/office/drawing/2014/main" id="{9A4A874D-71BE-98C1-5AC8-E7D01E077B4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55303" name="Text Box 8">
            <a:extLst>
              <a:ext uri="{FF2B5EF4-FFF2-40B4-BE49-F238E27FC236}">
                <a16:creationId xmlns:a16="http://schemas.microsoft.com/office/drawing/2014/main" id="{A8813C48-9B08-721E-6B5A-7D71559E6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控制语句</a:t>
            </a:r>
          </a:p>
        </p:txBody>
      </p:sp>
      <p:sp>
        <p:nvSpPr>
          <p:cNvPr id="55304" name="Text Box 9">
            <a:extLst>
              <a:ext uri="{FF2B5EF4-FFF2-40B4-BE49-F238E27FC236}">
                <a16:creationId xmlns:a16="http://schemas.microsoft.com/office/drawing/2014/main" id="{623F8182-363C-D66C-B001-E6D3D5D69703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5305" name="Rectangle 10">
            <a:extLst>
              <a:ext uri="{FF2B5EF4-FFF2-40B4-BE49-F238E27FC236}">
                <a16:creationId xmlns:a16="http://schemas.microsoft.com/office/drawing/2014/main" id="{604F3A52-E265-502A-9B3C-053C9EE3A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例外处理语句</a:t>
            </a:r>
          </a:p>
          <a:p>
            <a:pPr marL="533400" indent="-533400" eaLnBrk="1" hangingPunct="1">
              <a:lnSpc>
                <a:spcPct val="95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包括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try,catch,finally,throw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; </a:t>
            </a:r>
          </a:p>
          <a:p>
            <a:pPr marL="533400" indent="-533400" eaLnBrk="1" hangingPunct="1">
              <a:lnSpc>
                <a:spcPct val="95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      try {</a:t>
            </a:r>
          </a:p>
          <a:p>
            <a:pPr marL="533400" indent="-533400" eaLnBrk="1" hangingPunct="1">
              <a:lnSpc>
                <a:spcPct val="95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                  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可能产生例外的代码段</a:t>
            </a:r>
          </a:p>
          <a:p>
            <a:pPr marL="533400" indent="-533400" eaLnBrk="1" hangingPunct="1">
              <a:lnSpc>
                <a:spcPct val="95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          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}catch(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例外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1){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处理例外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1}</a:t>
            </a:r>
          </a:p>
          <a:p>
            <a:pPr marL="533400" indent="-533400" eaLnBrk="1" hangingPunct="1">
              <a:lnSpc>
                <a:spcPct val="95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            catch(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例外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2){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处理例外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2}</a:t>
            </a:r>
          </a:p>
          <a:p>
            <a:pPr marL="533400" indent="-533400" eaLnBrk="1" hangingPunct="1">
              <a:lnSpc>
                <a:spcPct val="95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          finally{}</a:t>
            </a:r>
          </a:p>
          <a:p>
            <a:pPr marL="533400" indent="-533400" eaLnBrk="1" hangingPunct="1">
              <a:lnSpc>
                <a:spcPct val="95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用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throw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来抛出一个例外对象：</a:t>
            </a:r>
          </a:p>
          <a:p>
            <a:pPr marL="533400" indent="-533400" eaLnBrk="1" hangingPunct="1">
              <a:lnSpc>
                <a:spcPct val="95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throw new exception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>
            <a:extLst>
              <a:ext uri="{FF2B5EF4-FFF2-40B4-BE49-F238E27FC236}">
                <a16:creationId xmlns:a16="http://schemas.microsoft.com/office/drawing/2014/main" id="{A0936BDE-1262-D7C4-EEF8-B0E827B7AB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56324" name="Text Box 3">
            <a:extLst>
              <a:ext uri="{FF2B5EF4-FFF2-40B4-BE49-F238E27FC236}">
                <a16:creationId xmlns:a16="http://schemas.microsoft.com/office/drawing/2014/main" id="{BFB586C0-0304-BF09-E1CE-F35D398AC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6325" name="Line 4">
            <a:extLst>
              <a:ext uri="{FF2B5EF4-FFF2-40B4-BE49-F238E27FC236}">
                <a16:creationId xmlns:a16="http://schemas.microsoft.com/office/drawing/2014/main" id="{B7BCA098-24E4-6328-B76D-76BFA3D835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326" name="Group 5">
            <a:extLst>
              <a:ext uri="{FF2B5EF4-FFF2-40B4-BE49-F238E27FC236}">
                <a16:creationId xmlns:a16="http://schemas.microsoft.com/office/drawing/2014/main" id="{9FD22992-E807-AD34-A2D4-96CFA2A2647D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56331" name="AutoShape 6">
              <a:extLst>
                <a:ext uri="{FF2B5EF4-FFF2-40B4-BE49-F238E27FC236}">
                  <a16:creationId xmlns:a16="http://schemas.microsoft.com/office/drawing/2014/main" id="{2FBD4043-927E-454E-F61D-AA96087D059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6332" name="AutoShape 7">
              <a:extLst>
                <a:ext uri="{FF2B5EF4-FFF2-40B4-BE49-F238E27FC236}">
                  <a16:creationId xmlns:a16="http://schemas.microsoft.com/office/drawing/2014/main" id="{399923F2-9072-5C09-67A0-C6816B006D9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56327" name="Text Box 8">
            <a:extLst>
              <a:ext uri="{FF2B5EF4-FFF2-40B4-BE49-F238E27FC236}">
                <a16:creationId xmlns:a16="http://schemas.microsoft.com/office/drawing/2014/main" id="{FDE3B6AF-97F4-CB4A-C0D2-164D0C07E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数组</a:t>
            </a:r>
          </a:p>
        </p:txBody>
      </p:sp>
      <p:sp>
        <p:nvSpPr>
          <p:cNvPr id="56328" name="Text Box 9">
            <a:extLst>
              <a:ext uri="{FF2B5EF4-FFF2-40B4-BE49-F238E27FC236}">
                <a16:creationId xmlns:a16="http://schemas.microsoft.com/office/drawing/2014/main" id="{04196211-A8AA-FEE9-31B9-86683EAE4A66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6329" name="Rectangle 10">
            <a:extLst>
              <a:ext uri="{FF2B5EF4-FFF2-40B4-BE49-F238E27FC236}">
                <a16:creationId xmlns:a16="http://schemas.microsoft.com/office/drawing/2014/main" id="{18319156-3F86-CAB6-3870-8554FAB028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引用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(Reference)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的概念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每个引用占据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32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位的内存空间，其值指向对象实际所在的内存中的位置，例如：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Date d=new Date();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通常我们称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Date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型的对象，实际上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就是引用，它是一个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32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位的数据，它的值指向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Date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对象实际所在的内存空间。      </a:t>
            </a:r>
          </a:p>
        </p:txBody>
      </p:sp>
      <p:pic>
        <p:nvPicPr>
          <p:cNvPr id="56330" name="Picture 14">
            <a:extLst>
              <a:ext uri="{FF2B5EF4-FFF2-40B4-BE49-F238E27FC236}">
                <a16:creationId xmlns:a16="http://schemas.microsoft.com/office/drawing/2014/main" id="{A01E10A5-0100-56C6-9DA0-434D711DD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4252913"/>
            <a:ext cx="6480175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9B236EB5-34D1-8D45-EC93-A7164946B4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BF037F68-C8B2-A8B6-5155-0B2AEAF2C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57348" name="Text Box 3">
            <a:extLst>
              <a:ext uri="{FF2B5EF4-FFF2-40B4-BE49-F238E27FC236}">
                <a16:creationId xmlns:a16="http://schemas.microsoft.com/office/drawing/2014/main" id="{707367B3-A366-A7DB-F4C6-0FBE51E90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7349" name="Line 4">
            <a:extLst>
              <a:ext uri="{FF2B5EF4-FFF2-40B4-BE49-F238E27FC236}">
                <a16:creationId xmlns:a16="http://schemas.microsoft.com/office/drawing/2014/main" id="{7D9B8E77-CC0E-DB10-043B-ED74D4FA17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350" name="Group 5">
            <a:extLst>
              <a:ext uri="{FF2B5EF4-FFF2-40B4-BE49-F238E27FC236}">
                <a16:creationId xmlns:a16="http://schemas.microsoft.com/office/drawing/2014/main" id="{75E916C2-EDC2-3123-3AB0-A8C57591C79C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57354" name="AutoShape 6">
              <a:extLst>
                <a:ext uri="{FF2B5EF4-FFF2-40B4-BE49-F238E27FC236}">
                  <a16:creationId xmlns:a16="http://schemas.microsoft.com/office/drawing/2014/main" id="{5A56B97F-688D-F0A4-A705-D31014C57E1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7355" name="AutoShape 7">
              <a:extLst>
                <a:ext uri="{FF2B5EF4-FFF2-40B4-BE49-F238E27FC236}">
                  <a16:creationId xmlns:a16="http://schemas.microsoft.com/office/drawing/2014/main" id="{F8A6801C-65BB-2AF2-899B-03CBE6A9E725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57351" name="Text Box 8">
            <a:extLst>
              <a:ext uri="{FF2B5EF4-FFF2-40B4-BE49-F238E27FC236}">
                <a16:creationId xmlns:a16="http://schemas.microsoft.com/office/drawing/2014/main" id="{4EFE37A9-2B01-45B6-672B-76A34203C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数组</a:t>
            </a:r>
          </a:p>
        </p:txBody>
      </p:sp>
      <p:sp>
        <p:nvSpPr>
          <p:cNvPr id="57352" name="Text Box 9">
            <a:extLst>
              <a:ext uri="{FF2B5EF4-FFF2-40B4-BE49-F238E27FC236}">
                <a16:creationId xmlns:a16="http://schemas.microsoft.com/office/drawing/2014/main" id="{1BE57A02-0431-7440-6560-3DB7F442015A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7353" name="Rectangle 10">
            <a:extLst>
              <a:ext uri="{FF2B5EF4-FFF2-40B4-BE49-F238E27FC236}">
                <a16:creationId xmlns:a16="http://schemas.microsoft.com/office/drawing/2014/main" id="{022BB39A-0CCF-DB74-DE2E-9E7EDE75F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sz="32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一维数组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一维数组的定义</a:t>
            </a:r>
            <a:b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type 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arrayName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[ ]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b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类型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(type)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可以为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中任意的数据类型，包括简单类型和复合类型。</a:t>
            </a:r>
            <a:b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例如：</a:t>
            </a:r>
            <a:b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　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int 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intArray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[]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b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　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Date 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dateArray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[];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       int []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intArray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b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　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Date []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dateArray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  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F1937611-CBFE-8E21-32AF-54697C5AE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C5256D94-4B0E-A212-EEC3-599DF253E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245" name="Line 4">
            <a:extLst>
              <a:ext uri="{FF2B5EF4-FFF2-40B4-BE49-F238E27FC236}">
                <a16:creationId xmlns:a16="http://schemas.microsoft.com/office/drawing/2014/main" id="{304E70C0-57C0-44B6-90BF-1C618CBF4E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46" name="Group 5">
            <a:extLst>
              <a:ext uri="{FF2B5EF4-FFF2-40B4-BE49-F238E27FC236}">
                <a16:creationId xmlns:a16="http://schemas.microsoft.com/office/drawing/2014/main" id="{F3634281-C43E-05D3-A203-C6CBED615BC7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10250" name="AutoShape 6">
              <a:extLst>
                <a:ext uri="{FF2B5EF4-FFF2-40B4-BE49-F238E27FC236}">
                  <a16:creationId xmlns:a16="http://schemas.microsoft.com/office/drawing/2014/main" id="{2A29B8FD-3D9D-4799-32F1-04F95A72A203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251" name="AutoShape 7">
              <a:extLst>
                <a:ext uri="{FF2B5EF4-FFF2-40B4-BE49-F238E27FC236}">
                  <a16:creationId xmlns:a16="http://schemas.microsoft.com/office/drawing/2014/main" id="{73EBE2DF-22EA-76A1-0BD9-4ACAF234DC9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0247" name="Text Box 8">
            <a:extLst>
              <a:ext uri="{FF2B5EF4-FFF2-40B4-BE49-F238E27FC236}">
                <a16:creationId xmlns:a16="http://schemas.microsoft.com/office/drawing/2014/main" id="{E209108C-F31E-5B1E-6B48-89ADC17A1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标识符</a:t>
            </a:r>
          </a:p>
        </p:txBody>
      </p:sp>
      <p:sp>
        <p:nvSpPr>
          <p:cNvPr id="10248" name="Text Box 10">
            <a:extLst>
              <a:ext uri="{FF2B5EF4-FFF2-40B4-BE49-F238E27FC236}">
                <a16:creationId xmlns:a16="http://schemas.microsoft.com/office/drawing/2014/main" id="{B7435C83-9868-A181-3292-81139A61BA3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249" name="Rectangle 11">
            <a:extLst>
              <a:ext uri="{FF2B5EF4-FFF2-40B4-BE49-F238E27FC236}">
                <a16:creationId xmlns:a16="http://schemas.microsoft.com/office/drawing/2014/main" id="{19CB028B-3E46-2A4F-05A0-2DFA3E87B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212138" cy="4527550"/>
          </a:xfrm>
          <a:noFill/>
        </p:spPr>
        <p:txBody>
          <a:bodyPr/>
          <a:lstStyle/>
          <a:p>
            <a:pPr eaLnBrk="1" hangingPunct="1"/>
            <a:r>
              <a:rPr kumimoji="0"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标识符：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程序员对程序中的各个元素加以命名时使用的命名记号称为标识符（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identifier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）。</a:t>
            </a:r>
            <a:r>
              <a:rPr kumimoji="0" lang="zh-CN" altLang="en-US">
                <a:ea typeface="宋体" panose="02010600030101010101" pitchFamily="2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Java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语言中，标识符是以字母，下划线（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_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美元符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($)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开始的一个字符序列，后面可以跟字母，下划线，美元符，数字。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合法标识符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identifier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userName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User_Name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_sys_val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$change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非法标识符：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2mail room#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class</a:t>
            </a:r>
            <a:endParaRPr kumimoji="0" lang="zh-CN" altLang="en-US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028BB46B-C333-7276-A09C-985666B0A6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9A4ACB0-2E73-AA5E-4E6A-E5BB81DC8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58372" name="Text Box 3">
            <a:extLst>
              <a:ext uri="{FF2B5EF4-FFF2-40B4-BE49-F238E27FC236}">
                <a16:creationId xmlns:a16="http://schemas.microsoft.com/office/drawing/2014/main" id="{AF878945-75A1-2F73-B68B-A7F0B6E85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8373" name="Line 4">
            <a:extLst>
              <a:ext uri="{FF2B5EF4-FFF2-40B4-BE49-F238E27FC236}">
                <a16:creationId xmlns:a16="http://schemas.microsoft.com/office/drawing/2014/main" id="{708B537A-D708-59AC-75C9-EE1C9D7CD2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8374" name="Group 5">
            <a:extLst>
              <a:ext uri="{FF2B5EF4-FFF2-40B4-BE49-F238E27FC236}">
                <a16:creationId xmlns:a16="http://schemas.microsoft.com/office/drawing/2014/main" id="{3A3EBF73-0EB4-711C-3F05-69F1A5130B73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58378" name="AutoShape 6">
              <a:extLst>
                <a:ext uri="{FF2B5EF4-FFF2-40B4-BE49-F238E27FC236}">
                  <a16:creationId xmlns:a16="http://schemas.microsoft.com/office/drawing/2014/main" id="{52A0A39A-EAB2-D128-E83F-809BC62818F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379" name="AutoShape 7">
              <a:extLst>
                <a:ext uri="{FF2B5EF4-FFF2-40B4-BE49-F238E27FC236}">
                  <a16:creationId xmlns:a16="http://schemas.microsoft.com/office/drawing/2014/main" id="{376DEE41-295C-4D3E-CCAC-1FAB91186AF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58375" name="Text Box 8">
            <a:extLst>
              <a:ext uri="{FF2B5EF4-FFF2-40B4-BE49-F238E27FC236}">
                <a16:creationId xmlns:a16="http://schemas.microsoft.com/office/drawing/2014/main" id="{5C4A22AF-FD2E-4D6B-A2AE-0571A555B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数组</a:t>
            </a:r>
          </a:p>
        </p:txBody>
      </p:sp>
      <p:sp>
        <p:nvSpPr>
          <p:cNvPr id="58376" name="Text Box 9">
            <a:extLst>
              <a:ext uri="{FF2B5EF4-FFF2-40B4-BE49-F238E27FC236}">
                <a16:creationId xmlns:a16="http://schemas.microsoft.com/office/drawing/2014/main" id="{4C727FDC-A92F-3C76-EC01-B7408159AD6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8377" name="Rectangle 10">
            <a:extLst>
              <a:ext uri="{FF2B5EF4-FFF2-40B4-BE49-F238E27FC236}">
                <a16:creationId xmlns:a16="http://schemas.microsoft.com/office/drawing/2014/main" id="{026FF0FE-21C9-120D-8239-93FC9205D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一维数组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一维数组的初始化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◇ 静态初始化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int intArray[]={1,2,3,4};</a:t>
            </a: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 stringArray[]={"abc", "How", "you"};</a:t>
            </a: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◇ 动态初始化 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　 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）简单类型的数组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int intArray[]; </a:t>
            </a: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intArray = new int[5];</a:t>
            </a: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C1638205-8CDE-1F84-8B2D-4D3493A9F0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F5B382FF-F2AF-B467-3F31-157A32A44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59396" name="Text Box 3">
            <a:extLst>
              <a:ext uri="{FF2B5EF4-FFF2-40B4-BE49-F238E27FC236}">
                <a16:creationId xmlns:a16="http://schemas.microsoft.com/office/drawing/2014/main" id="{528BFF84-ACFE-75F7-AA2A-F83FAECC0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9397" name="Line 4">
            <a:extLst>
              <a:ext uri="{FF2B5EF4-FFF2-40B4-BE49-F238E27FC236}">
                <a16:creationId xmlns:a16="http://schemas.microsoft.com/office/drawing/2014/main" id="{EDB38E4C-8703-EF12-F6AD-CF2C0F2BFC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9398" name="Group 5">
            <a:extLst>
              <a:ext uri="{FF2B5EF4-FFF2-40B4-BE49-F238E27FC236}">
                <a16:creationId xmlns:a16="http://schemas.microsoft.com/office/drawing/2014/main" id="{4B1C3760-104F-FA9D-3FD9-3C430D68D9C3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59402" name="AutoShape 6">
              <a:extLst>
                <a:ext uri="{FF2B5EF4-FFF2-40B4-BE49-F238E27FC236}">
                  <a16:creationId xmlns:a16="http://schemas.microsoft.com/office/drawing/2014/main" id="{FCFCC165-A754-29E0-4E3D-AB5B0D09CF5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9403" name="AutoShape 7">
              <a:extLst>
                <a:ext uri="{FF2B5EF4-FFF2-40B4-BE49-F238E27FC236}">
                  <a16:creationId xmlns:a16="http://schemas.microsoft.com/office/drawing/2014/main" id="{F115C65C-FD97-5A57-BBF2-62991022D303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59399" name="Text Box 8">
            <a:extLst>
              <a:ext uri="{FF2B5EF4-FFF2-40B4-BE49-F238E27FC236}">
                <a16:creationId xmlns:a16="http://schemas.microsoft.com/office/drawing/2014/main" id="{E96CDE11-3A30-7D70-0534-99D745A62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数组</a:t>
            </a:r>
          </a:p>
        </p:txBody>
      </p:sp>
      <p:sp>
        <p:nvSpPr>
          <p:cNvPr id="59400" name="Text Box 9">
            <a:extLst>
              <a:ext uri="{FF2B5EF4-FFF2-40B4-BE49-F238E27FC236}">
                <a16:creationId xmlns:a16="http://schemas.microsoft.com/office/drawing/2014/main" id="{8E1B9D96-58AA-D6CD-F5D7-8C997F3CDF4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9401" name="Rectangle 10">
            <a:extLst>
              <a:ext uri="{FF2B5EF4-FFF2-40B4-BE49-F238E27FC236}">
                <a16:creationId xmlns:a16="http://schemas.microsoft.com/office/drawing/2014/main" id="{AAD352C6-9F42-F5EC-6BE0-C2236BAC9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一维数组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2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）复合类型的数组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Date dateArray[ ];</a:t>
            </a: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dateArray = new Date[3];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/*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为数组中每个元素开辟引用空间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(32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位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) */</a:t>
            </a: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dateArray[0]= new Date( );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//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为第一个数组元素开辟空间 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dateArray[1]= new Date( );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//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为第二个数组元素开辟空间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dateArray[2]= new Date();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// 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为第三个数组元素开辟空间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endParaRPr kumimoji="0" lang="zh-CN" altLang="en-US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99574C7E-A90D-B90E-B8D5-F7E8ACFEDD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D6631A02-C6A2-440D-87C1-0CF4ECDE6A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60420" name="Text Box 3">
            <a:extLst>
              <a:ext uri="{FF2B5EF4-FFF2-40B4-BE49-F238E27FC236}">
                <a16:creationId xmlns:a16="http://schemas.microsoft.com/office/drawing/2014/main" id="{D6D4B4F2-72F2-0B3B-09B4-4EEDD43B5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0421" name="Line 4">
            <a:extLst>
              <a:ext uri="{FF2B5EF4-FFF2-40B4-BE49-F238E27FC236}">
                <a16:creationId xmlns:a16="http://schemas.microsoft.com/office/drawing/2014/main" id="{96744408-8E56-BCE7-3020-5FAFF21AA7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0422" name="Group 5">
            <a:extLst>
              <a:ext uri="{FF2B5EF4-FFF2-40B4-BE49-F238E27FC236}">
                <a16:creationId xmlns:a16="http://schemas.microsoft.com/office/drawing/2014/main" id="{FD23D062-ADE1-2D0B-636E-31E110215FDB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60426" name="AutoShape 6">
              <a:extLst>
                <a:ext uri="{FF2B5EF4-FFF2-40B4-BE49-F238E27FC236}">
                  <a16:creationId xmlns:a16="http://schemas.microsoft.com/office/drawing/2014/main" id="{6F9CBB86-16D7-77A3-E84A-27E933F4D8B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427" name="AutoShape 7">
              <a:extLst>
                <a:ext uri="{FF2B5EF4-FFF2-40B4-BE49-F238E27FC236}">
                  <a16:creationId xmlns:a16="http://schemas.microsoft.com/office/drawing/2014/main" id="{C59C3046-FF06-DD28-5C4B-D550A923873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60423" name="Text Box 8">
            <a:extLst>
              <a:ext uri="{FF2B5EF4-FFF2-40B4-BE49-F238E27FC236}">
                <a16:creationId xmlns:a16="http://schemas.microsoft.com/office/drawing/2014/main" id="{09039BFB-B84A-1885-242C-10F765CCF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数组</a:t>
            </a:r>
          </a:p>
        </p:txBody>
      </p:sp>
      <p:sp>
        <p:nvSpPr>
          <p:cNvPr id="60424" name="Text Box 9">
            <a:extLst>
              <a:ext uri="{FF2B5EF4-FFF2-40B4-BE49-F238E27FC236}">
                <a16:creationId xmlns:a16="http://schemas.microsoft.com/office/drawing/2014/main" id="{D1F43028-BCFF-8D0B-1E4B-49ABBA9AF78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0425" name="Rectangle 10">
            <a:extLst>
              <a:ext uri="{FF2B5EF4-FFF2-40B4-BE49-F238E27FC236}">
                <a16:creationId xmlns:a16="http://schemas.microsoft.com/office/drawing/2014/main" id="{224739EB-6680-B208-1F3A-D2E1FA9AC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一维数组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一维数组元素的引用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数组元素的引用方式为：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　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arrayName[index]</a:t>
            </a: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index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为数组下标，它可以为整型常数或表达式，下标从</a:t>
            </a:r>
            <a:r>
              <a:rPr kumimoji="0"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开始。每个数组都有一个属性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length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指明它的长度，例如：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intArray.length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指明数组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intArray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的长度。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endParaRPr kumimoji="0" lang="zh-CN" altLang="en-US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982C640F-F5EC-F935-315D-BA4E7C1B9E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841E67D2-39D7-A66D-2804-BEC35440E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61444" name="Text Box 3">
            <a:extLst>
              <a:ext uri="{FF2B5EF4-FFF2-40B4-BE49-F238E27FC236}">
                <a16:creationId xmlns:a16="http://schemas.microsoft.com/office/drawing/2014/main" id="{4CD4A9E3-F386-043C-C83D-B1E3D0656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1445" name="Line 4">
            <a:extLst>
              <a:ext uri="{FF2B5EF4-FFF2-40B4-BE49-F238E27FC236}">
                <a16:creationId xmlns:a16="http://schemas.microsoft.com/office/drawing/2014/main" id="{9B9902BC-9069-36A3-4E30-2D09A117FF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446" name="Group 5">
            <a:extLst>
              <a:ext uri="{FF2B5EF4-FFF2-40B4-BE49-F238E27FC236}">
                <a16:creationId xmlns:a16="http://schemas.microsoft.com/office/drawing/2014/main" id="{654E4603-775E-FC2A-0F80-543055897C7F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61451" name="AutoShape 6">
              <a:extLst>
                <a:ext uri="{FF2B5EF4-FFF2-40B4-BE49-F238E27FC236}">
                  <a16:creationId xmlns:a16="http://schemas.microsoft.com/office/drawing/2014/main" id="{5A3551B5-5832-74B1-5FFF-EB0DF5FD144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452" name="AutoShape 7">
              <a:extLst>
                <a:ext uri="{FF2B5EF4-FFF2-40B4-BE49-F238E27FC236}">
                  <a16:creationId xmlns:a16="http://schemas.microsoft.com/office/drawing/2014/main" id="{01468719-A2EF-5F8E-38A6-8328A2B2323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61447" name="Text Box 8">
            <a:extLst>
              <a:ext uri="{FF2B5EF4-FFF2-40B4-BE49-F238E27FC236}">
                <a16:creationId xmlns:a16="http://schemas.microsoft.com/office/drawing/2014/main" id="{CE5BA15B-BE3A-1477-74FE-6E7EC4550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数组</a:t>
            </a:r>
          </a:p>
        </p:txBody>
      </p:sp>
      <p:sp>
        <p:nvSpPr>
          <p:cNvPr id="61448" name="Text Box 9">
            <a:extLst>
              <a:ext uri="{FF2B5EF4-FFF2-40B4-BE49-F238E27FC236}">
                <a16:creationId xmlns:a16="http://schemas.microsoft.com/office/drawing/2014/main" id="{5AD239DE-01FE-5AAB-8DF7-0E1AD4006AD7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1449" name="Rectangle 10">
            <a:extLst>
              <a:ext uri="{FF2B5EF4-FFF2-40B4-BE49-F238E27FC236}">
                <a16:creationId xmlns:a16="http://schemas.microsoft.com/office/drawing/2014/main" id="{EE557010-99B2-10B2-05AF-74D5C09E9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一维数组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数组拷贝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引用拷贝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：允许将一个数组变量拷贝给另一个数组变量，两个变量将引用同一个数组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int[] smallPrimes = {2,3,5,7,11,13}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int[] luckyNumbers = smallPrimes;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kumimoji="0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值拷贝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：一个数组的值拷贝到一个新的数组，用类的方法；　　　　　</a:t>
            </a: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int[] copiedLuckyNumbers = Arrays.copyOf(luckyNumbers, luckyNumbers.length)</a:t>
            </a: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</a:p>
        </p:txBody>
      </p:sp>
      <p:pic>
        <p:nvPicPr>
          <p:cNvPr id="61450" name="Picture 3">
            <a:extLst>
              <a:ext uri="{FF2B5EF4-FFF2-40B4-BE49-F238E27FC236}">
                <a16:creationId xmlns:a16="http://schemas.microsoft.com/office/drawing/2014/main" id="{2417B982-6C7C-EBA6-F92E-6D385D25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337175" y="1223963"/>
            <a:ext cx="3883025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1422D977-5B94-9C28-E51B-F8DAFD2591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FB33A15-965F-D633-ED56-258F8DB30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62468" name="Text Box 3">
            <a:extLst>
              <a:ext uri="{FF2B5EF4-FFF2-40B4-BE49-F238E27FC236}">
                <a16:creationId xmlns:a16="http://schemas.microsoft.com/office/drawing/2014/main" id="{61B9A0F8-9DDC-D83E-C7AA-AAD5DEEF1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2469" name="Line 4">
            <a:extLst>
              <a:ext uri="{FF2B5EF4-FFF2-40B4-BE49-F238E27FC236}">
                <a16:creationId xmlns:a16="http://schemas.microsoft.com/office/drawing/2014/main" id="{49EA7F75-A5A1-5A55-E64D-551FDFAAD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2470" name="Group 5">
            <a:extLst>
              <a:ext uri="{FF2B5EF4-FFF2-40B4-BE49-F238E27FC236}">
                <a16:creationId xmlns:a16="http://schemas.microsoft.com/office/drawing/2014/main" id="{9B5788A3-C79A-C476-8745-EC82DC88C368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62474" name="AutoShape 6">
              <a:extLst>
                <a:ext uri="{FF2B5EF4-FFF2-40B4-BE49-F238E27FC236}">
                  <a16:creationId xmlns:a16="http://schemas.microsoft.com/office/drawing/2014/main" id="{29833029-8F81-8276-F8A8-7322618817B5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475" name="AutoShape 7">
              <a:extLst>
                <a:ext uri="{FF2B5EF4-FFF2-40B4-BE49-F238E27FC236}">
                  <a16:creationId xmlns:a16="http://schemas.microsoft.com/office/drawing/2014/main" id="{89D1E328-E8F4-4B0E-D164-25ADB7E04B1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62471" name="Text Box 8">
            <a:extLst>
              <a:ext uri="{FF2B5EF4-FFF2-40B4-BE49-F238E27FC236}">
                <a16:creationId xmlns:a16="http://schemas.microsoft.com/office/drawing/2014/main" id="{1706CB34-C5E0-11BA-D168-931A34CA8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数组</a:t>
            </a:r>
          </a:p>
        </p:txBody>
      </p:sp>
      <p:sp>
        <p:nvSpPr>
          <p:cNvPr id="62472" name="Text Box 9">
            <a:extLst>
              <a:ext uri="{FF2B5EF4-FFF2-40B4-BE49-F238E27FC236}">
                <a16:creationId xmlns:a16="http://schemas.microsoft.com/office/drawing/2014/main" id="{2287F6B1-D25F-0D2A-E922-E9485D8AC97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2473" name="Rectangle 10">
            <a:extLst>
              <a:ext uri="{FF2B5EF4-FFF2-40B4-BE49-F238E27FC236}">
                <a16:creationId xmlns:a16="http://schemas.microsoft.com/office/drawing/2014/main" id="{A47D6B74-DCF7-B2BB-A3F7-C2EF2453E0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一维数组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数组排序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Arrays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类中的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sort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方法：</a:t>
            </a:r>
            <a:endParaRPr kumimoji="0" lang="en-US" altLang="zh-CN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endParaRPr kumimoji="0" lang="en-US" altLang="zh-CN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int[] a = new int[];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Arrays.sort(a);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41EB6B16-4F72-443C-DD9D-F6B9A82276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5F4B5F1E-AC45-376C-9685-6787EDC8A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63492" name="Text Box 3">
            <a:extLst>
              <a:ext uri="{FF2B5EF4-FFF2-40B4-BE49-F238E27FC236}">
                <a16:creationId xmlns:a16="http://schemas.microsoft.com/office/drawing/2014/main" id="{80D295D1-9B88-58F0-D46C-ABD6C88C4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3493" name="Line 4">
            <a:extLst>
              <a:ext uri="{FF2B5EF4-FFF2-40B4-BE49-F238E27FC236}">
                <a16:creationId xmlns:a16="http://schemas.microsoft.com/office/drawing/2014/main" id="{06B42C5B-9EE2-C94D-E933-8EDBD19EC1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3494" name="Group 5">
            <a:extLst>
              <a:ext uri="{FF2B5EF4-FFF2-40B4-BE49-F238E27FC236}">
                <a16:creationId xmlns:a16="http://schemas.microsoft.com/office/drawing/2014/main" id="{1507C4E5-F385-1BE0-948E-BD5D608BF3A8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63498" name="AutoShape 6">
              <a:extLst>
                <a:ext uri="{FF2B5EF4-FFF2-40B4-BE49-F238E27FC236}">
                  <a16:creationId xmlns:a16="http://schemas.microsoft.com/office/drawing/2014/main" id="{806C18B2-14F1-59EF-AA4E-57D8F369261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3499" name="AutoShape 7">
              <a:extLst>
                <a:ext uri="{FF2B5EF4-FFF2-40B4-BE49-F238E27FC236}">
                  <a16:creationId xmlns:a16="http://schemas.microsoft.com/office/drawing/2014/main" id="{584B2D4D-A0DE-3A7F-204C-4C65E95FDB7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63495" name="Text Box 8">
            <a:extLst>
              <a:ext uri="{FF2B5EF4-FFF2-40B4-BE49-F238E27FC236}">
                <a16:creationId xmlns:a16="http://schemas.microsoft.com/office/drawing/2014/main" id="{A29CD254-B709-E4D3-0F55-67C17632D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数组</a:t>
            </a:r>
          </a:p>
        </p:txBody>
      </p:sp>
      <p:sp>
        <p:nvSpPr>
          <p:cNvPr id="63496" name="Text Box 9">
            <a:extLst>
              <a:ext uri="{FF2B5EF4-FFF2-40B4-BE49-F238E27FC236}">
                <a16:creationId xmlns:a16="http://schemas.microsoft.com/office/drawing/2014/main" id="{EC546721-5F8F-71DB-6708-EAA2D575B662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3497" name="Rectangle 10">
            <a:extLst>
              <a:ext uri="{FF2B5EF4-FFF2-40B4-BE49-F238E27FC236}">
                <a16:creationId xmlns:a16="http://schemas.microsoft.com/office/drawing/2014/main" id="{2F2F1025-ED54-6874-0686-5D71BB268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for each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循环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依次处理数组中的每个元素，而不必指定下标值</a:t>
            </a:r>
            <a:endParaRPr kumimoji="0" lang="en-US" altLang="zh-CN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for(</a:t>
            </a:r>
            <a:r>
              <a:rPr kumimoji="0" lang="en-US" altLang="zh-CN" sz="2400" b="1" i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variable:collection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kumimoji="0" lang="en-US" altLang="zh-CN" sz="2400" b="1" i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statement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定义一个变量用于暂存集合中的每一个元素，并执行相应的语句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语句块。</a:t>
            </a:r>
            <a:endParaRPr kumimoji="0" lang="en-US" altLang="zh-CN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0" lang="en-US" altLang="zh-CN" sz="2400" b="1" i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variable:</a:t>
            </a:r>
            <a:r>
              <a:rPr kumimoji="0" lang="zh-CN" altLang="en-US" sz="2400" b="1" i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暂存集合中元素的变量；</a:t>
            </a:r>
            <a:endParaRPr kumimoji="0" lang="en-US" altLang="zh-CN" sz="2400" b="1" i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0" lang="en-US" altLang="zh-CN" sz="2400" b="1" i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collection:</a:t>
            </a:r>
            <a:r>
              <a:rPr kumimoji="0" lang="zh-CN" altLang="en-US" sz="2400" b="1" i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数组或实现了接口的变量；</a:t>
            </a:r>
            <a:endParaRPr kumimoji="0" lang="en-US" altLang="zh-CN" sz="2400" b="1" i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Eg:  for(int element : a)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        System.out.println(element);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打印数组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的元素，一个元素占一行；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endParaRPr kumimoji="0" lang="zh-CN" altLang="en-US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C9CD5F36-166E-6F1E-3775-7DABCE6CFB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3224A80-46EC-83C9-C6A5-2878B811CF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64516" name="Text Box 3">
            <a:extLst>
              <a:ext uri="{FF2B5EF4-FFF2-40B4-BE49-F238E27FC236}">
                <a16:creationId xmlns:a16="http://schemas.microsoft.com/office/drawing/2014/main" id="{E4CBFD84-A7E7-BA8E-90FD-C17B665B5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4517" name="Line 4">
            <a:extLst>
              <a:ext uri="{FF2B5EF4-FFF2-40B4-BE49-F238E27FC236}">
                <a16:creationId xmlns:a16="http://schemas.microsoft.com/office/drawing/2014/main" id="{C609E9D9-0FEC-D5DE-5BDB-853E50F523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4518" name="Group 5">
            <a:extLst>
              <a:ext uri="{FF2B5EF4-FFF2-40B4-BE49-F238E27FC236}">
                <a16:creationId xmlns:a16="http://schemas.microsoft.com/office/drawing/2014/main" id="{A38FAC09-9A7E-072F-18ED-2587FE92C529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64522" name="AutoShape 6">
              <a:extLst>
                <a:ext uri="{FF2B5EF4-FFF2-40B4-BE49-F238E27FC236}">
                  <a16:creationId xmlns:a16="http://schemas.microsoft.com/office/drawing/2014/main" id="{413CA7C1-01B4-AECF-1033-DEEA467D63B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4523" name="AutoShape 7">
              <a:extLst>
                <a:ext uri="{FF2B5EF4-FFF2-40B4-BE49-F238E27FC236}">
                  <a16:creationId xmlns:a16="http://schemas.microsoft.com/office/drawing/2014/main" id="{35AE4680-EC1F-B9B5-6878-926A77F5A9C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64519" name="Text Box 8">
            <a:extLst>
              <a:ext uri="{FF2B5EF4-FFF2-40B4-BE49-F238E27FC236}">
                <a16:creationId xmlns:a16="http://schemas.microsoft.com/office/drawing/2014/main" id="{618F2929-96EF-409F-8864-C5B3ED08D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数组</a:t>
            </a:r>
          </a:p>
        </p:txBody>
      </p:sp>
      <p:sp>
        <p:nvSpPr>
          <p:cNvPr id="64520" name="Text Box 9">
            <a:extLst>
              <a:ext uri="{FF2B5EF4-FFF2-40B4-BE49-F238E27FC236}">
                <a16:creationId xmlns:a16="http://schemas.microsoft.com/office/drawing/2014/main" id="{83CD2582-E945-AF8E-21D0-5F997224A667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4521" name="Rectangle 10">
            <a:extLst>
              <a:ext uri="{FF2B5EF4-FFF2-40B4-BE49-F238E27FC236}">
                <a16:creationId xmlns:a16="http://schemas.microsoft.com/office/drawing/2014/main" id="{789FBBB2-077F-FF0F-EF28-12726D667B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多维数组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语言中，多维数组被看作数组的数组。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二维数组的定义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type arrayName[ ][ ]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b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type [ ][ ]arrayName;</a:t>
            </a:r>
            <a:b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zh-CN" altLang="en-US" b="1">
                <a:ea typeface="宋体" panose="02010600030101010101" pitchFamily="2" charset="-122"/>
              </a:rPr>
            </a:b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B23B38BF-CCE6-1937-795C-77BEB2BFF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6C4E3E9-B94C-405E-5233-70BBB2A06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65540" name="Text Box 3">
            <a:extLst>
              <a:ext uri="{FF2B5EF4-FFF2-40B4-BE49-F238E27FC236}">
                <a16:creationId xmlns:a16="http://schemas.microsoft.com/office/drawing/2014/main" id="{C6005598-0796-629D-B1A6-49FC96BCA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5541" name="Line 4">
            <a:extLst>
              <a:ext uri="{FF2B5EF4-FFF2-40B4-BE49-F238E27FC236}">
                <a16:creationId xmlns:a16="http://schemas.microsoft.com/office/drawing/2014/main" id="{45BBA3D2-999A-4021-4985-8C516130BF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542" name="Group 5">
            <a:extLst>
              <a:ext uri="{FF2B5EF4-FFF2-40B4-BE49-F238E27FC236}">
                <a16:creationId xmlns:a16="http://schemas.microsoft.com/office/drawing/2014/main" id="{3F983790-B49B-6076-2922-76CE849FE1A0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65546" name="AutoShape 6">
              <a:extLst>
                <a:ext uri="{FF2B5EF4-FFF2-40B4-BE49-F238E27FC236}">
                  <a16:creationId xmlns:a16="http://schemas.microsoft.com/office/drawing/2014/main" id="{6A5F8A78-4BF7-D411-E3F5-623B98CDC4C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5547" name="AutoShape 7">
              <a:extLst>
                <a:ext uri="{FF2B5EF4-FFF2-40B4-BE49-F238E27FC236}">
                  <a16:creationId xmlns:a16="http://schemas.microsoft.com/office/drawing/2014/main" id="{4CC09BD9-B647-1CEB-964B-2617AB67155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65543" name="Text Box 8">
            <a:extLst>
              <a:ext uri="{FF2B5EF4-FFF2-40B4-BE49-F238E27FC236}">
                <a16:creationId xmlns:a16="http://schemas.microsoft.com/office/drawing/2014/main" id="{41D3E313-E763-98A0-D5CE-FCAE984D3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数组</a:t>
            </a:r>
          </a:p>
        </p:txBody>
      </p:sp>
      <p:sp>
        <p:nvSpPr>
          <p:cNvPr id="65544" name="Text Box 9">
            <a:extLst>
              <a:ext uri="{FF2B5EF4-FFF2-40B4-BE49-F238E27FC236}">
                <a16:creationId xmlns:a16="http://schemas.microsoft.com/office/drawing/2014/main" id="{63324E4F-BC54-8714-DFCC-8A8AF9D089B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5545" name="Rectangle 10">
            <a:extLst>
              <a:ext uri="{FF2B5EF4-FFF2-40B4-BE49-F238E27FC236}">
                <a16:creationId xmlns:a16="http://schemas.microsoft.com/office/drawing/2014/main" id="{F5A03EC0-7BD0-955F-67A2-36CDBA571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多维数组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二维数组的初始化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◇ 静态初始化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int intArray[ ][ ]={{1,2},{2,3},{3,4,5}};</a:t>
            </a: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语言中，由于把二维数组看作是数组的数组，数组空间不是连续分配的，所以不要求二维数组每一维的大小相同。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5A3422F8-0AA9-D084-D155-E95F116FEB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114D86B9-5822-71F0-CA89-5BA9ED345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66564" name="Text Box 3">
            <a:extLst>
              <a:ext uri="{FF2B5EF4-FFF2-40B4-BE49-F238E27FC236}">
                <a16:creationId xmlns:a16="http://schemas.microsoft.com/office/drawing/2014/main" id="{9FB517CE-AE96-685D-C279-A51B9399A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6565" name="Line 4">
            <a:extLst>
              <a:ext uri="{FF2B5EF4-FFF2-40B4-BE49-F238E27FC236}">
                <a16:creationId xmlns:a16="http://schemas.microsoft.com/office/drawing/2014/main" id="{6365060B-59EE-0127-9D64-EE0FD49DA3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566" name="Group 5">
            <a:extLst>
              <a:ext uri="{FF2B5EF4-FFF2-40B4-BE49-F238E27FC236}">
                <a16:creationId xmlns:a16="http://schemas.microsoft.com/office/drawing/2014/main" id="{0E683E97-A00E-2999-BB10-99C12B71F596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66570" name="AutoShape 6">
              <a:extLst>
                <a:ext uri="{FF2B5EF4-FFF2-40B4-BE49-F238E27FC236}">
                  <a16:creationId xmlns:a16="http://schemas.microsoft.com/office/drawing/2014/main" id="{47F50D7B-686E-EBC8-FA37-F6390907A47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571" name="AutoShape 7">
              <a:extLst>
                <a:ext uri="{FF2B5EF4-FFF2-40B4-BE49-F238E27FC236}">
                  <a16:creationId xmlns:a16="http://schemas.microsoft.com/office/drawing/2014/main" id="{B2B2FF21-3AD8-A23A-1EA3-2F48043DA71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66567" name="Text Box 8">
            <a:extLst>
              <a:ext uri="{FF2B5EF4-FFF2-40B4-BE49-F238E27FC236}">
                <a16:creationId xmlns:a16="http://schemas.microsoft.com/office/drawing/2014/main" id="{A4D1A276-600E-E1D6-B70F-FB0791000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数组</a:t>
            </a:r>
          </a:p>
        </p:txBody>
      </p:sp>
      <p:sp>
        <p:nvSpPr>
          <p:cNvPr id="66568" name="Text Box 9">
            <a:extLst>
              <a:ext uri="{FF2B5EF4-FFF2-40B4-BE49-F238E27FC236}">
                <a16:creationId xmlns:a16="http://schemas.microsoft.com/office/drawing/2014/main" id="{6A3B4313-9BE2-8F3C-5FA6-172817D595F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6569" name="Rectangle 10">
            <a:extLst>
              <a:ext uri="{FF2B5EF4-FFF2-40B4-BE49-F238E27FC236}">
                <a16:creationId xmlns:a16="http://schemas.microsoft.com/office/drawing/2014/main" id="{1FA1927C-92C0-0165-DEBF-091B76ECB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多维数组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二维数组的初始化　　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◇ 动态初始化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1) 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直接为每一维分配空间，格式如下：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arrayName = new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     type[arrayLength1][arrayLength2];</a:t>
            </a:r>
            <a:b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int a[ ][ ] = new int[2][3]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b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>
            <a:extLst>
              <a:ext uri="{FF2B5EF4-FFF2-40B4-BE49-F238E27FC236}">
                <a16:creationId xmlns:a16="http://schemas.microsoft.com/office/drawing/2014/main" id="{F3DB2F6A-2465-0E63-7772-85F808814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67588" name="Text Box 3">
            <a:extLst>
              <a:ext uri="{FF2B5EF4-FFF2-40B4-BE49-F238E27FC236}">
                <a16:creationId xmlns:a16="http://schemas.microsoft.com/office/drawing/2014/main" id="{CF18931E-8498-C539-C0B4-5C54064CD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7589" name="Line 4">
            <a:extLst>
              <a:ext uri="{FF2B5EF4-FFF2-40B4-BE49-F238E27FC236}">
                <a16:creationId xmlns:a16="http://schemas.microsoft.com/office/drawing/2014/main" id="{499D96B6-98EB-1087-BC86-9A7CB2CCDD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7590" name="Group 5">
            <a:extLst>
              <a:ext uri="{FF2B5EF4-FFF2-40B4-BE49-F238E27FC236}">
                <a16:creationId xmlns:a16="http://schemas.microsoft.com/office/drawing/2014/main" id="{DF62177B-BED0-0F55-D072-737049E167D8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67594" name="AutoShape 6">
              <a:extLst>
                <a:ext uri="{FF2B5EF4-FFF2-40B4-BE49-F238E27FC236}">
                  <a16:creationId xmlns:a16="http://schemas.microsoft.com/office/drawing/2014/main" id="{3499311E-41DD-DB55-CF43-0B78D39A65B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595" name="AutoShape 7">
              <a:extLst>
                <a:ext uri="{FF2B5EF4-FFF2-40B4-BE49-F238E27FC236}">
                  <a16:creationId xmlns:a16="http://schemas.microsoft.com/office/drawing/2014/main" id="{6298A439-3E71-818D-EBCC-D651E5CF518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67591" name="Text Box 8">
            <a:extLst>
              <a:ext uri="{FF2B5EF4-FFF2-40B4-BE49-F238E27FC236}">
                <a16:creationId xmlns:a16="http://schemas.microsoft.com/office/drawing/2014/main" id="{F5601185-3526-7FAB-3153-87EEFCB36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数组</a:t>
            </a:r>
          </a:p>
        </p:txBody>
      </p:sp>
      <p:sp>
        <p:nvSpPr>
          <p:cNvPr id="67592" name="Text Box 9">
            <a:extLst>
              <a:ext uri="{FF2B5EF4-FFF2-40B4-BE49-F238E27FC236}">
                <a16:creationId xmlns:a16="http://schemas.microsoft.com/office/drawing/2014/main" id="{0B92ED91-5686-1010-80B8-075733F22CBD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7593" name="Rectangle 10">
            <a:extLst>
              <a:ext uri="{FF2B5EF4-FFF2-40B4-BE49-F238E27FC236}">
                <a16:creationId xmlns:a16="http://schemas.microsoft.com/office/drawing/2014/main" id="{4DEDCF51-77F1-FBA1-E153-D6C7B4CFEF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多维数组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二维数组的初始化　　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◇ 动态初始化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2) 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从最高维开始，分别为每一维分配空间：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arrayName = new type[arrayLength1][ ];</a:t>
            </a: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arrayName[0] = new type[arrayLength20];</a:t>
            </a: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arrayName[1] = new type[arrayLength21];</a:t>
            </a: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>
                <a:solidFill>
                  <a:schemeClr val="accent1"/>
                </a:solidFill>
                <a:ea typeface="楷体_GB2312" pitchFamily="49" charset="-122"/>
              </a:rPr>
              <a:t>…</a:t>
            </a: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arrayName[arrayLength1-1] = new type[arrayLength2n];</a:t>
            </a: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45B28526-C725-7E4A-291C-2266AC6C8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6B2DF2E7-6D56-2C5E-E1FF-B08FC5506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1269" name="Line 4">
            <a:extLst>
              <a:ext uri="{FF2B5EF4-FFF2-40B4-BE49-F238E27FC236}">
                <a16:creationId xmlns:a16="http://schemas.microsoft.com/office/drawing/2014/main" id="{C9AE5136-B8C8-F349-C40D-351A9EF8EE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id="{3B8A6726-4067-449C-5BE1-2A6FE5B97D35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11274" name="AutoShape 6">
              <a:extLst>
                <a:ext uri="{FF2B5EF4-FFF2-40B4-BE49-F238E27FC236}">
                  <a16:creationId xmlns:a16="http://schemas.microsoft.com/office/drawing/2014/main" id="{421DD0EE-5BF0-0972-FD58-B39E86025B95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275" name="AutoShape 7">
              <a:extLst>
                <a:ext uri="{FF2B5EF4-FFF2-40B4-BE49-F238E27FC236}">
                  <a16:creationId xmlns:a16="http://schemas.microsoft.com/office/drawing/2014/main" id="{329CF5B2-0BAC-F294-BFAF-A4BA0208AED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1271" name="Text Box 8">
            <a:extLst>
              <a:ext uri="{FF2B5EF4-FFF2-40B4-BE49-F238E27FC236}">
                <a16:creationId xmlns:a16="http://schemas.microsoft.com/office/drawing/2014/main" id="{5479A878-FEC8-A2B8-5C58-96737FCBC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保留字</a:t>
            </a:r>
          </a:p>
        </p:txBody>
      </p:sp>
      <p:sp>
        <p:nvSpPr>
          <p:cNvPr id="11272" name="Text Box 9">
            <a:extLst>
              <a:ext uri="{FF2B5EF4-FFF2-40B4-BE49-F238E27FC236}">
                <a16:creationId xmlns:a16="http://schemas.microsoft.com/office/drawing/2014/main" id="{0D977E84-32C4-04FB-7986-F96A0F80771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1273" name="Rectangle 10">
            <a:extLst>
              <a:ext uri="{FF2B5EF4-FFF2-40B4-BE49-F238E27FC236}">
                <a16:creationId xmlns:a16="http://schemas.microsoft.com/office/drawing/2014/main" id="{61C2B962-1A85-8F8B-EE0A-204DD9E492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212138" cy="503078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保留字：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具有专门的意义和用途，不能当作一般的标识符使用，这些标识符称为保留字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(reserved word),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也称为关键字：</a:t>
            </a:r>
            <a:r>
              <a:rPr kumimoji="0" lang="zh-CN" altLang="en-US"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bstract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break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byte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boolean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catch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case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continue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default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else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extends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final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float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finally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import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implements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interface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instanceof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length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native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null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package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private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protected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return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switch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synchronized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short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static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super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try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true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this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throw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throws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threadsafe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transient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void</a:t>
            </a: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while</a:t>
            </a:r>
            <a:r>
              <a:rPr kumimoji="0" lang="en-US" altLang="zh-CN"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en-US" sz="240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>
            <a:extLst>
              <a:ext uri="{FF2B5EF4-FFF2-40B4-BE49-F238E27FC236}">
                <a16:creationId xmlns:a16="http://schemas.microsoft.com/office/drawing/2014/main" id="{492EFD1F-BCC8-E43A-4D00-490F07C89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68612" name="Text Box 3">
            <a:extLst>
              <a:ext uri="{FF2B5EF4-FFF2-40B4-BE49-F238E27FC236}">
                <a16:creationId xmlns:a16="http://schemas.microsoft.com/office/drawing/2014/main" id="{C70B8449-55BE-B430-F7BF-0154F2EA1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8613" name="Line 4">
            <a:extLst>
              <a:ext uri="{FF2B5EF4-FFF2-40B4-BE49-F238E27FC236}">
                <a16:creationId xmlns:a16="http://schemas.microsoft.com/office/drawing/2014/main" id="{EE5E939B-0FE2-7BF2-524B-F44DF402B3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8614" name="Group 5">
            <a:extLst>
              <a:ext uri="{FF2B5EF4-FFF2-40B4-BE49-F238E27FC236}">
                <a16:creationId xmlns:a16="http://schemas.microsoft.com/office/drawing/2014/main" id="{7369A63B-41E4-BA86-87EE-D5827F22342D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68618" name="AutoShape 6">
              <a:extLst>
                <a:ext uri="{FF2B5EF4-FFF2-40B4-BE49-F238E27FC236}">
                  <a16:creationId xmlns:a16="http://schemas.microsoft.com/office/drawing/2014/main" id="{DC554CA2-155B-03F2-0E2F-03C621682F9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8619" name="AutoShape 7">
              <a:extLst>
                <a:ext uri="{FF2B5EF4-FFF2-40B4-BE49-F238E27FC236}">
                  <a16:creationId xmlns:a16="http://schemas.microsoft.com/office/drawing/2014/main" id="{945E314D-E286-3D1E-0ABA-A2EA407F99E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68615" name="Text Box 8">
            <a:extLst>
              <a:ext uri="{FF2B5EF4-FFF2-40B4-BE49-F238E27FC236}">
                <a16:creationId xmlns:a16="http://schemas.microsoft.com/office/drawing/2014/main" id="{5EB11F86-0735-FFFE-9BCB-BB9BF6603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数组</a:t>
            </a:r>
          </a:p>
        </p:txBody>
      </p:sp>
      <p:sp>
        <p:nvSpPr>
          <p:cNvPr id="68616" name="Text Box 9">
            <a:extLst>
              <a:ext uri="{FF2B5EF4-FFF2-40B4-BE49-F238E27FC236}">
                <a16:creationId xmlns:a16="http://schemas.microsoft.com/office/drawing/2014/main" id="{8E471E1C-E8A9-D918-BFF2-5E7EE805C063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8617" name="Rectangle 10">
            <a:extLst>
              <a:ext uri="{FF2B5EF4-FFF2-40B4-BE49-F238E27FC236}">
                <a16:creationId xmlns:a16="http://schemas.microsoft.com/office/drawing/2014/main" id="{77698A33-016B-498B-FF8F-47321A116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多维数组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二维数组的初始化　　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◇ 动态初始化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3) 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二维简单数据类型数组的动态初始化如下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int a[ ][ ] = new int[2][ ]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a[0] = new int[3];</a:t>
            </a: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a[1] = new int[5];</a:t>
            </a: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对二维复合数据类型的数组，必须首先为最高维分配引用空间，然后再顺次为低维分配空间。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而且，必须为每个数组元素单独分配空间。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>
            <a:extLst>
              <a:ext uri="{FF2B5EF4-FFF2-40B4-BE49-F238E27FC236}">
                <a16:creationId xmlns:a16="http://schemas.microsoft.com/office/drawing/2014/main" id="{8DE461A3-B68C-F1D1-D93C-1865210C3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69636" name="Text Box 3">
            <a:extLst>
              <a:ext uri="{FF2B5EF4-FFF2-40B4-BE49-F238E27FC236}">
                <a16:creationId xmlns:a16="http://schemas.microsoft.com/office/drawing/2014/main" id="{BED01067-4BAD-51E8-BBF3-BAC00F9E7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9637" name="Line 4">
            <a:extLst>
              <a:ext uri="{FF2B5EF4-FFF2-40B4-BE49-F238E27FC236}">
                <a16:creationId xmlns:a16="http://schemas.microsoft.com/office/drawing/2014/main" id="{FB1B0612-DAAE-8CB0-0511-9BCF6E3303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638" name="Group 5">
            <a:extLst>
              <a:ext uri="{FF2B5EF4-FFF2-40B4-BE49-F238E27FC236}">
                <a16:creationId xmlns:a16="http://schemas.microsoft.com/office/drawing/2014/main" id="{45728E49-9899-BC32-48CC-2B53937EB6ED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69642" name="AutoShape 6">
              <a:extLst>
                <a:ext uri="{FF2B5EF4-FFF2-40B4-BE49-F238E27FC236}">
                  <a16:creationId xmlns:a16="http://schemas.microsoft.com/office/drawing/2014/main" id="{18EA2F19-ABB4-840F-4723-FAA68520DAE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9643" name="AutoShape 7">
              <a:extLst>
                <a:ext uri="{FF2B5EF4-FFF2-40B4-BE49-F238E27FC236}">
                  <a16:creationId xmlns:a16="http://schemas.microsoft.com/office/drawing/2014/main" id="{8EC0C83F-8D9B-33BA-D34D-3D0B08749D1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69639" name="Text Box 8">
            <a:extLst>
              <a:ext uri="{FF2B5EF4-FFF2-40B4-BE49-F238E27FC236}">
                <a16:creationId xmlns:a16="http://schemas.microsoft.com/office/drawing/2014/main" id="{C4E12B66-3D82-A5F3-6EF7-1C66ECD44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数组</a:t>
            </a:r>
          </a:p>
        </p:txBody>
      </p:sp>
      <p:sp>
        <p:nvSpPr>
          <p:cNvPr id="69640" name="Text Box 9">
            <a:extLst>
              <a:ext uri="{FF2B5EF4-FFF2-40B4-BE49-F238E27FC236}">
                <a16:creationId xmlns:a16="http://schemas.microsoft.com/office/drawing/2014/main" id="{CFF04869-FBCA-428D-68CB-A2EA6C43C3C3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9641" name="Rectangle 10">
            <a:extLst>
              <a:ext uri="{FF2B5EF4-FFF2-40B4-BE49-F238E27FC236}">
                <a16:creationId xmlns:a16="http://schemas.microsoft.com/office/drawing/2014/main" id="{C0DB5487-038F-B840-52ED-498A06AA7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多维数组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二维数组的初始化　　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◇ 动态初始化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例如：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 s[ ][ ] = new String[2][ ];</a:t>
            </a: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s[0]= new String[2];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s[1]= new String[2];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s[0][0]= new String("Good");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s[0][1]= new String("Luck");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s[1][0]= new String("to");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s[1][1]= new String("You");</a:t>
            </a:r>
            <a:endParaRPr kumimoji="0" lang="zh-CN" altLang="en-US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>
            <a:extLst>
              <a:ext uri="{FF2B5EF4-FFF2-40B4-BE49-F238E27FC236}">
                <a16:creationId xmlns:a16="http://schemas.microsoft.com/office/drawing/2014/main" id="{91B57344-B808-85FD-1C1D-CB7EAAAF1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70660" name="Text Box 3">
            <a:extLst>
              <a:ext uri="{FF2B5EF4-FFF2-40B4-BE49-F238E27FC236}">
                <a16:creationId xmlns:a16="http://schemas.microsoft.com/office/drawing/2014/main" id="{57A2D954-B70F-5F94-DA8B-AC031A6F6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70661" name="Line 4">
            <a:extLst>
              <a:ext uri="{FF2B5EF4-FFF2-40B4-BE49-F238E27FC236}">
                <a16:creationId xmlns:a16="http://schemas.microsoft.com/office/drawing/2014/main" id="{CE91883A-5304-D6B8-27F6-659F76CA00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0662" name="Group 5">
            <a:extLst>
              <a:ext uri="{FF2B5EF4-FFF2-40B4-BE49-F238E27FC236}">
                <a16:creationId xmlns:a16="http://schemas.microsoft.com/office/drawing/2014/main" id="{8ECF2627-8816-92C2-7875-CBA703A31833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70667" name="AutoShape 6">
              <a:extLst>
                <a:ext uri="{FF2B5EF4-FFF2-40B4-BE49-F238E27FC236}">
                  <a16:creationId xmlns:a16="http://schemas.microsoft.com/office/drawing/2014/main" id="{213BD92A-2C67-E4C0-EB19-C04E0575209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0668" name="AutoShape 7">
              <a:extLst>
                <a:ext uri="{FF2B5EF4-FFF2-40B4-BE49-F238E27FC236}">
                  <a16:creationId xmlns:a16="http://schemas.microsoft.com/office/drawing/2014/main" id="{B663CF4D-4329-E9DA-2159-A0A53BF2523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70663" name="Text Box 8">
            <a:extLst>
              <a:ext uri="{FF2B5EF4-FFF2-40B4-BE49-F238E27FC236}">
                <a16:creationId xmlns:a16="http://schemas.microsoft.com/office/drawing/2014/main" id="{676B4187-3FD6-0E2F-6CAF-88BD8A33F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数组</a:t>
            </a:r>
          </a:p>
        </p:txBody>
      </p:sp>
      <p:sp>
        <p:nvSpPr>
          <p:cNvPr id="70664" name="Text Box 9">
            <a:extLst>
              <a:ext uri="{FF2B5EF4-FFF2-40B4-BE49-F238E27FC236}">
                <a16:creationId xmlns:a16="http://schemas.microsoft.com/office/drawing/2014/main" id="{6DBCE8DE-C66D-761F-C8E4-C522F76FB3C6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70665" name="Rectangle 10">
            <a:extLst>
              <a:ext uri="{FF2B5EF4-FFF2-40B4-BE49-F238E27FC236}">
                <a16:creationId xmlns:a16="http://schemas.microsoft.com/office/drawing/2014/main" id="{DD8B9454-8B89-E2DC-FCDE-11B4B0418F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多维数组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二维数组内存分配过程　　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</a:p>
        </p:txBody>
      </p:sp>
      <p:pic>
        <p:nvPicPr>
          <p:cNvPr id="70666" name="图片 2">
            <a:extLst>
              <a:ext uri="{FF2B5EF4-FFF2-40B4-BE49-F238E27FC236}">
                <a16:creationId xmlns:a16="http://schemas.microsoft.com/office/drawing/2014/main" id="{D41282F0-EFEC-D13F-49F5-BF7305F81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2765425"/>
            <a:ext cx="86772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>
            <a:extLst>
              <a:ext uri="{FF2B5EF4-FFF2-40B4-BE49-F238E27FC236}">
                <a16:creationId xmlns:a16="http://schemas.microsoft.com/office/drawing/2014/main" id="{BA790E76-47F6-47DF-6C35-9C53B8CD7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71684" name="Text Box 3">
            <a:extLst>
              <a:ext uri="{FF2B5EF4-FFF2-40B4-BE49-F238E27FC236}">
                <a16:creationId xmlns:a16="http://schemas.microsoft.com/office/drawing/2014/main" id="{E4DB7CF4-C548-70CE-9ED2-EEF70150D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71685" name="Line 4">
            <a:extLst>
              <a:ext uri="{FF2B5EF4-FFF2-40B4-BE49-F238E27FC236}">
                <a16:creationId xmlns:a16="http://schemas.microsoft.com/office/drawing/2014/main" id="{BA93D7C2-DD08-B343-8B68-76EE6C3AA9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686" name="Group 5">
            <a:extLst>
              <a:ext uri="{FF2B5EF4-FFF2-40B4-BE49-F238E27FC236}">
                <a16:creationId xmlns:a16="http://schemas.microsoft.com/office/drawing/2014/main" id="{293DC55F-4887-EB2C-AC77-2004D321679A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71690" name="AutoShape 6">
              <a:extLst>
                <a:ext uri="{FF2B5EF4-FFF2-40B4-BE49-F238E27FC236}">
                  <a16:creationId xmlns:a16="http://schemas.microsoft.com/office/drawing/2014/main" id="{26E961D6-6FA5-B03F-2E83-50BA6874EE2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1691" name="AutoShape 7">
              <a:extLst>
                <a:ext uri="{FF2B5EF4-FFF2-40B4-BE49-F238E27FC236}">
                  <a16:creationId xmlns:a16="http://schemas.microsoft.com/office/drawing/2014/main" id="{89B2F910-A99F-6854-B8E1-777983EEB44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71687" name="Text Box 8">
            <a:extLst>
              <a:ext uri="{FF2B5EF4-FFF2-40B4-BE49-F238E27FC236}">
                <a16:creationId xmlns:a16="http://schemas.microsoft.com/office/drawing/2014/main" id="{42EE716C-5EFC-B3B3-2907-B392EAD22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数组</a:t>
            </a:r>
          </a:p>
        </p:txBody>
      </p:sp>
      <p:sp>
        <p:nvSpPr>
          <p:cNvPr id="71688" name="Text Box 9">
            <a:extLst>
              <a:ext uri="{FF2B5EF4-FFF2-40B4-BE49-F238E27FC236}">
                <a16:creationId xmlns:a16="http://schemas.microsoft.com/office/drawing/2014/main" id="{F4901561-77C7-F064-8D52-BDFB789FDD4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71689" name="Rectangle 10">
            <a:extLst>
              <a:ext uri="{FF2B5EF4-FFF2-40B4-BE49-F238E27FC236}">
                <a16:creationId xmlns:a16="http://schemas.microsoft.com/office/drawing/2014/main" id="{39E71F13-F776-57B2-7213-ED3FB914C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多维数组</a:t>
            </a:r>
          </a:p>
          <a:p>
            <a:pPr marL="533400" indent="-533400" eaLnBrk="1" hangingPunct="1">
              <a:lnSpc>
                <a:spcPct val="200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二维数组的引用　</a:t>
            </a:r>
          </a:p>
          <a:p>
            <a:pPr marL="533400" indent="-533400" eaLnBrk="1" hangingPunct="1">
              <a:lnSpc>
                <a:spcPct val="20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引用方式为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arrayName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[index1][index2];</a:t>
            </a:r>
          </a:p>
          <a:p>
            <a:pPr marL="533400" indent="-533400" eaLnBrk="1" hangingPunct="1">
              <a:lnSpc>
                <a:spcPct val="20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:num[1][0];</a:t>
            </a:r>
            <a:b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>
            <a:extLst>
              <a:ext uri="{FF2B5EF4-FFF2-40B4-BE49-F238E27FC236}">
                <a16:creationId xmlns:a16="http://schemas.microsoft.com/office/drawing/2014/main" id="{F66E3F31-A054-2067-47D7-C03E72A3B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72708" name="Text Box 3">
            <a:extLst>
              <a:ext uri="{FF2B5EF4-FFF2-40B4-BE49-F238E27FC236}">
                <a16:creationId xmlns:a16="http://schemas.microsoft.com/office/drawing/2014/main" id="{1F0130E9-ECDB-F9EB-A89E-680889A23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72709" name="Line 4">
            <a:extLst>
              <a:ext uri="{FF2B5EF4-FFF2-40B4-BE49-F238E27FC236}">
                <a16:creationId xmlns:a16="http://schemas.microsoft.com/office/drawing/2014/main" id="{4B6CAFCA-93A1-136A-7A8D-C0E54E97E0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2710" name="Group 5">
            <a:extLst>
              <a:ext uri="{FF2B5EF4-FFF2-40B4-BE49-F238E27FC236}">
                <a16:creationId xmlns:a16="http://schemas.microsoft.com/office/drawing/2014/main" id="{500C34A7-E03E-0443-1E0D-705584F93BC1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72714" name="AutoShape 6">
              <a:extLst>
                <a:ext uri="{FF2B5EF4-FFF2-40B4-BE49-F238E27FC236}">
                  <a16:creationId xmlns:a16="http://schemas.microsoft.com/office/drawing/2014/main" id="{01961333-CD17-6AE4-C1EA-45A71ECE44E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2715" name="AutoShape 7">
              <a:extLst>
                <a:ext uri="{FF2B5EF4-FFF2-40B4-BE49-F238E27FC236}">
                  <a16:creationId xmlns:a16="http://schemas.microsoft.com/office/drawing/2014/main" id="{869B3E9F-14BC-9EF6-79C5-5D7D29B1386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72711" name="Text Box 8">
            <a:extLst>
              <a:ext uri="{FF2B5EF4-FFF2-40B4-BE49-F238E27FC236}">
                <a16:creationId xmlns:a16="http://schemas.microsoft.com/office/drawing/2014/main" id="{2F467DFB-30A9-2FBB-40CD-CFFC20C46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字符串的处理</a:t>
            </a:r>
          </a:p>
        </p:txBody>
      </p:sp>
      <p:sp>
        <p:nvSpPr>
          <p:cNvPr id="72712" name="Text Box 9">
            <a:extLst>
              <a:ext uri="{FF2B5EF4-FFF2-40B4-BE49-F238E27FC236}">
                <a16:creationId xmlns:a16="http://schemas.microsoft.com/office/drawing/2014/main" id="{4B3B0A7E-EC74-D727-CA48-6116A3CFF626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72713" name="Rectangle 10">
            <a:extLst>
              <a:ext uri="{FF2B5EF4-FFF2-40B4-BE49-F238E27FC236}">
                <a16:creationId xmlns:a16="http://schemas.microsoft.com/office/drawing/2014/main" id="{FB9EC990-C746-B71C-23CF-5A5C4B18C9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字符串的表示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endParaRPr kumimoji="0" lang="zh-CN" altLang="en-US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语言中，把字符串作为对象来处理，类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0" lang="en-US" altLang="zh-CN" sz="2400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StringBuffer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都可以用来表示一个字符串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endParaRPr kumimoji="0" lang="zh-CN" altLang="en-US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字符串常量</a:t>
            </a:r>
            <a:br>
              <a:rPr kumimoji="0" lang="zh-CN" altLang="en-US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字符串常量是用双引号括住的一串字符。</a:t>
            </a: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　　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"Hello World!"</a:t>
            </a:r>
            <a:b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>
            <a:extLst>
              <a:ext uri="{FF2B5EF4-FFF2-40B4-BE49-F238E27FC236}">
                <a16:creationId xmlns:a16="http://schemas.microsoft.com/office/drawing/2014/main" id="{357006D5-B698-52E5-BF67-CDEC1A8A2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73732" name="Text Box 3">
            <a:extLst>
              <a:ext uri="{FF2B5EF4-FFF2-40B4-BE49-F238E27FC236}">
                <a16:creationId xmlns:a16="http://schemas.microsoft.com/office/drawing/2014/main" id="{E4AED7B3-AC2B-FF28-99D5-2A022EFD2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73733" name="Line 4">
            <a:extLst>
              <a:ext uri="{FF2B5EF4-FFF2-40B4-BE49-F238E27FC236}">
                <a16:creationId xmlns:a16="http://schemas.microsoft.com/office/drawing/2014/main" id="{13CC02C9-FE4C-714A-72A9-EC015F7662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3734" name="Group 5">
            <a:extLst>
              <a:ext uri="{FF2B5EF4-FFF2-40B4-BE49-F238E27FC236}">
                <a16:creationId xmlns:a16="http://schemas.microsoft.com/office/drawing/2014/main" id="{928F9278-E4D2-4A56-D704-3D31261BD683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73738" name="AutoShape 6">
              <a:extLst>
                <a:ext uri="{FF2B5EF4-FFF2-40B4-BE49-F238E27FC236}">
                  <a16:creationId xmlns:a16="http://schemas.microsoft.com/office/drawing/2014/main" id="{ED92BCA4-356B-4654-B4AA-3D682C92FEF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739" name="AutoShape 7">
              <a:extLst>
                <a:ext uri="{FF2B5EF4-FFF2-40B4-BE49-F238E27FC236}">
                  <a16:creationId xmlns:a16="http://schemas.microsoft.com/office/drawing/2014/main" id="{39452A02-121F-9221-0BFF-7F08C26131F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73735" name="Text Box 8">
            <a:extLst>
              <a:ext uri="{FF2B5EF4-FFF2-40B4-BE49-F238E27FC236}">
                <a16:creationId xmlns:a16="http://schemas.microsoft.com/office/drawing/2014/main" id="{BC816D09-6F8D-DE65-E5C2-640C604D4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字符串的处理</a:t>
            </a:r>
          </a:p>
        </p:txBody>
      </p:sp>
      <p:sp>
        <p:nvSpPr>
          <p:cNvPr id="73736" name="Text Box 9">
            <a:extLst>
              <a:ext uri="{FF2B5EF4-FFF2-40B4-BE49-F238E27FC236}">
                <a16:creationId xmlns:a16="http://schemas.microsoft.com/office/drawing/2014/main" id="{4C884741-026C-E695-0D49-6A2BF32758DA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73737" name="Rectangle 10">
            <a:extLst>
              <a:ext uri="{FF2B5EF4-FFF2-40B4-BE49-F238E27FC236}">
                <a16:creationId xmlns:a16="http://schemas.microsoft.com/office/drawing/2014/main" id="{419642A1-09D3-8707-99A6-5CAEEAE24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字符串的表示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表示不可变字符串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用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表示字符串：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String( char chars[ ] );</a:t>
            </a: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String( char chars[ ], int startIndex, int numChars );</a:t>
            </a: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endParaRPr kumimoji="0" lang="zh-CN" altLang="en-US" sz="240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>
            <a:extLst>
              <a:ext uri="{FF2B5EF4-FFF2-40B4-BE49-F238E27FC236}">
                <a16:creationId xmlns:a16="http://schemas.microsoft.com/office/drawing/2014/main" id="{2CBA3C0B-8B57-3C1F-FD83-75FC3FCA4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74756" name="Text Box 3">
            <a:extLst>
              <a:ext uri="{FF2B5EF4-FFF2-40B4-BE49-F238E27FC236}">
                <a16:creationId xmlns:a16="http://schemas.microsoft.com/office/drawing/2014/main" id="{D42C204E-D763-9005-BF78-F6F213F48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74757" name="Line 4">
            <a:extLst>
              <a:ext uri="{FF2B5EF4-FFF2-40B4-BE49-F238E27FC236}">
                <a16:creationId xmlns:a16="http://schemas.microsoft.com/office/drawing/2014/main" id="{87CB7254-4E16-7FEA-B064-718A83D7B2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4758" name="Group 5">
            <a:extLst>
              <a:ext uri="{FF2B5EF4-FFF2-40B4-BE49-F238E27FC236}">
                <a16:creationId xmlns:a16="http://schemas.microsoft.com/office/drawing/2014/main" id="{12FBB33C-E1E7-9F8F-E9E0-90B9FA7C7F6D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74762" name="AutoShape 6">
              <a:extLst>
                <a:ext uri="{FF2B5EF4-FFF2-40B4-BE49-F238E27FC236}">
                  <a16:creationId xmlns:a16="http://schemas.microsoft.com/office/drawing/2014/main" id="{AF456D6E-F1A2-723E-500A-9FA03D3BA9B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4763" name="AutoShape 7">
              <a:extLst>
                <a:ext uri="{FF2B5EF4-FFF2-40B4-BE49-F238E27FC236}">
                  <a16:creationId xmlns:a16="http://schemas.microsoft.com/office/drawing/2014/main" id="{731317FD-0D91-D2BD-8A57-CBD4DC54448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74759" name="Text Box 8">
            <a:extLst>
              <a:ext uri="{FF2B5EF4-FFF2-40B4-BE49-F238E27FC236}">
                <a16:creationId xmlns:a16="http://schemas.microsoft.com/office/drawing/2014/main" id="{D3D3A920-7B19-0C4D-2619-9A9E8924A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字符串的处理</a:t>
            </a:r>
          </a:p>
        </p:txBody>
      </p:sp>
      <p:sp>
        <p:nvSpPr>
          <p:cNvPr id="74760" name="Text Box 9">
            <a:extLst>
              <a:ext uri="{FF2B5EF4-FFF2-40B4-BE49-F238E27FC236}">
                <a16:creationId xmlns:a16="http://schemas.microsoft.com/office/drawing/2014/main" id="{A14D7505-42FD-B134-4B59-A7E2B57D6EF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74761" name="Rectangle 10">
            <a:extLst>
              <a:ext uri="{FF2B5EF4-FFF2-40B4-BE49-F238E27FC236}">
                <a16:creationId xmlns:a16="http://schemas.microsoft.com/office/drawing/2014/main" id="{4E73C8E0-A5FE-D71F-F3ED-0EDF4E5E3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sz="32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字符串的表示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使用示例：</a:t>
            </a:r>
            <a:b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 s=new String() ; 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生成一个空串</a:t>
            </a:r>
            <a:b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 greeting = “Hello”; </a:t>
            </a:r>
            <a:b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下面用不同方法生成字符串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"abc"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b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char chars1[]={'a','b','c'};</a:t>
            </a:r>
            <a:b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char chars2[]={'a','b','c','d','e'};</a:t>
            </a:r>
            <a:b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 s1=new String(chars1);</a:t>
            </a:r>
            <a:b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 s2=new String(chars2,0,3)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b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>
            <a:extLst>
              <a:ext uri="{FF2B5EF4-FFF2-40B4-BE49-F238E27FC236}">
                <a16:creationId xmlns:a16="http://schemas.microsoft.com/office/drawing/2014/main" id="{8BDBF8AE-4362-0DD8-3647-71F1AC1A6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75780" name="Text Box 3">
            <a:extLst>
              <a:ext uri="{FF2B5EF4-FFF2-40B4-BE49-F238E27FC236}">
                <a16:creationId xmlns:a16="http://schemas.microsoft.com/office/drawing/2014/main" id="{69A21F5D-8D0B-A675-56A4-5856009FF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75781" name="Line 4">
            <a:extLst>
              <a:ext uri="{FF2B5EF4-FFF2-40B4-BE49-F238E27FC236}">
                <a16:creationId xmlns:a16="http://schemas.microsoft.com/office/drawing/2014/main" id="{C83F4E26-CC1E-6DDC-79BB-D68FE45209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782" name="Group 5">
            <a:extLst>
              <a:ext uri="{FF2B5EF4-FFF2-40B4-BE49-F238E27FC236}">
                <a16:creationId xmlns:a16="http://schemas.microsoft.com/office/drawing/2014/main" id="{062965DE-DC3B-B47D-F5F2-898AE55C82EE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75786" name="AutoShape 6">
              <a:extLst>
                <a:ext uri="{FF2B5EF4-FFF2-40B4-BE49-F238E27FC236}">
                  <a16:creationId xmlns:a16="http://schemas.microsoft.com/office/drawing/2014/main" id="{7D63365F-D6B8-AA01-4B69-C5E83C2E802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5787" name="AutoShape 7">
              <a:extLst>
                <a:ext uri="{FF2B5EF4-FFF2-40B4-BE49-F238E27FC236}">
                  <a16:creationId xmlns:a16="http://schemas.microsoft.com/office/drawing/2014/main" id="{77396905-8734-3052-BE26-ECE25B2D923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75783" name="Text Box 8">
            <a:extLst>
              <a:ext uri="{FF2B5EF4-FFF2-40B4-BE49-F238E27FC236}">
                <a16:creationId xmlns:a16="http://schemas.microsoft.com/office/drawing/2014/main" id="{0EF840F7-BC87-F6F9-B9C8-DFD6639D4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字符串的处理</a:t>
            </a:r>
          </a:p>
        </p:txBody>
      </p:sp>
      <p:sp>
        <p:nvSpPr>
          <p:cNvPr id="75784" name="Text Box 9">
            <a:extLst>
              <a:ext uri="{FF2B5EF4-FFF2-40B4-BE49-F238E27FC236}">
                <a16:creationId xmlns:a16="http://schemas.microsoft.com/office/drawing/2014/main" id="{7174572A-EC69-B639-2359-CE8E489D3733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75785" name="Rectangle 10">
            <a:extLst>
              <a:ext uri="{FF2B5EF4-FFF2-40B4-BE49-F238E27FC236}">
                <a16:creationId xmlns:a16="http://schemas.microsoft.com/office/drawing/2014/main" id="{7384B9C9-7C62-49A8-D754-F3EE455BD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字符串的表示</a:t>
            </a:r>
          </a:p>
          <a:p>
            <a:pPr marL="533400" indent="-533400" eaLnBrk="1" hangingPunct="1">
              <a:lnSpc>
                <a:spcPct val="150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StringBuffer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表示字符串</a:t>
            </a:r>
            <a:b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StringBuffer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 ); /*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分配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个字符的缓冲区*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b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StringBuffer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 int 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len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); /*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分配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len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个字符的缓冲区*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b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StringBuffer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 String s ); /*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除了按照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的大小分配空间外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再分配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个字符的缓冲区*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b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en-US" altLang="zh-CN" sz="1800" b="1" dirty="0">
                <a:ea typeface="宋体" panose="02010600030101010101" pitchFamily="2" charset="-122"/>
              </a:rPr>
              <a:t> </a:t>
            </a:r>
            <a:r>
              <a:rPr kumimoji="0" lang="en-US" altLang="zh-CN" sz="1800" dirty="0">
                <a:ea typeface="宋体" panose="02010600030101010101" pitchFamily="2" charset="-122"/>
              </a:rPr>
              <a:t> </a:t>
            </a:r>
            <a:endParaRPr kumimoji="0"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>
            <a:extLst>
              <a:ext uri="{FF2B5EF4-FFF2-40B4-BE49-F238E27FC236}">
                <a16:creationId xmlns:a16="http://schemas.microsoft.com/office/drawing/2014/main" id="{C3151AF3-3DC4-BC06-9964-38622E9F3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76804" name="Text Box 3">
            <a:extLst>
              <a:ext uri="{FF2B5EF4-FFF2-40B4-BE49-F238E27FC236}">
                <a16:creationId xmlns:a16="http://schemas.microsoft.com/office/drawing/2014/main" id="{DAB1E890-CAE5-5EF7-4E0A-84A415D0E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76805" name="Line 4">
            <a:extLst>
              <a:ext uri="{FF2B5EF4-FFF2-40B4-BE49-F238E27FC236}">
                <a16:creationId xmlns:a16="http://schemas.microsoft.com/office/drawing/2014/main" id="{E644674A-583A-88A5-135E-AB8C666AD4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806" name="Group 5">
            <a:extLst>
              <a:ext uri="{FF2B5EF4-FFF2-40B4-BE49-F238E27FC236}">
                <a16:creationId xmlns:a16="http://schemas.microsoft.com/office/drawing/2014/main" id="{0A523BB6-8DC9-693F-2309-489D3E5D03DD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76810" name="AutoShape 6">
              <a:extLst>
                <a:ext uri="{FF2B5EF4-FFF2-40B4-BE49-F238E27FC236}">
                  <a16:creationId xmlns:a16="http://schemas.microsoft.com/office/drawing/2014/main" id="{E050EDB4-6940-40A4-FB4F-46138696D61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6811" name="AutoShape 7">
              <a:extLst>
                <a:ext uri="{FF2B5EF4-FFF2-40B4-BE49-F238E27FC236}">
                  <a16:creationId xmlns:a16="http://schemas.microsoft.com/office/drawing/2014/main" id="{2C5C6A6C-D25E-70AD-B3ED-B3D3386C09C5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76807" name="Text Box 8">
            <a:extLst>
              <a:ext uri="{FF2B5EF4-FFF2-40B4-BE49-F238E27FC236}">
                <a16:creationId xmlns:a16="http://schemas.microsoft.com/office/drawing/2014/main" id="{8C9E070A-B042-C2B8-194A-CAC24DA41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字符串的处理</a:t>
            </a:r>
          </a:p>
        </p:txBody>
      </p:sp>
      <p:sp>
        <p:nvSpPr>
          <p:cNvPr id="76808" name="Text Box 9">
            <a:extLst>
              <a:ext uri="{FF2B5EF4-FFF2-40B4-BE49-F238E27FC236}">
                <a16:creationId xmlns:a16="http://schemas.microsoft.com/office/drawing/2014/main" id="{4E70B8C6-90F3-9789-248B-6F6653C2407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76809" name="Rectangle 10">
            <a:extLst>
              <a:ext uri="{FF2B5EF4-FFF2-40B4-BE49-F238E27FC236}">
                <a16:creationId xmlns:a16="http://schemas.microsoft.com/office/drawing/2014/main" id="{5458E4D6-C68E-E97A-7CD6-1CB43A719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访问字符串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endParaRPr kumimoji="0" lang="zh-CN" altLang="en-US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类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中提供了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length( )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charAt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 )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indexOf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 )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lastIndexOf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 )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getChars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 )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getBytes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 )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toCharArray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 )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等方法。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endParaRPr kumimoji="0" lang="zh-CN" altLang="en-US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类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StringBuffer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提供了 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length( )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charAt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 )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getChars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 )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capacity()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等方法。</a:t>
            </a:r>
            <a:b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zh-CN" altLang="en-US" sz="1800" b="1" dirty="0">
                <a:ea typeface="宋体" panose="02010600030101010101" pitchFamily="2" charset="-122"/>
              </a:rPr>
            </a:br>
            <a:r>
              <a:rPr kumimoji="0" lang="zh-CN" altLang="en-US" sz="1800" b="1" dirty="0">
                <a:ea typeface="宋体" panose="02010600030101010101" pitchFamily="2" charset="-122"/>
              </a:rPr>
              <a:t>　</a:t>
            </a:r>
            <a:endParaRPr kumimoji="0"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>
            <a:extLst>
              <a:ext uri="{FF2B5EF4-FFF2-40B4-BE49-F238E27FC236}">
                <a16:creationId xmlns:a16="http://schemas.microsoft.com/office/drawing/2014/main" id="{CD6B7F65-5EF1-1C4D-8761-B8D5D8FBA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77828" name="Text Box 3">
            <a:extLst>
              <a:ext uri="{FF2B5EF4-FFF2-40B4-BE49-F238E27FC236}">
                <a16:creationId xmlns:a16="http://schemas.microsoft.com/office/drawing/2014/main" id="{E8C71253-9897-49E4-1379-1F3192DE4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77829" name="Line 4">
            <a:extLst>
              <a:ext uri="{FF2B5EF4-FFF2-40B4-BE49-F238E27FC236}">
                <a16:creationId xmlns:a16="http://schemas.microsoft.com/office/drawing/2014/main" id="{71EF9ABF-6220-E5B0-BA71-B98344176A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830" name="Group 5">
            <a:extLst>
              <a:ext uri="{FF2B5EF4-FFF2-40B4-BE49-F238E27FC236}">
                <a16:creationId xmlns:a16="http://schemas.microsoft.com/office/drawing/2014/main" id="{F4F443EC-6DDF-30BB-ECFD-291CFF4AECF1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77834" name="AutoShape 6">
              <a:extLst>
                <a:ext uri="{FF2B5EF4-FFF2-40B4-BE49-F238E27FC236}">
                  <a16:creationId xmlns:a16="http://schemas.microsoft.com/office/drawing/2014/main" id="{9C220133-EF03-79B9-A7EE-EEF4353027E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7835" name="AutoShape 7">
              <a:extLst>
                <a:ext uri="{FF2B5EF4-FFF2-40B4-BE49-F238E27FC236}">
                  <a16:creationId xmlns:a16="http://schemas.microsoft.com/office/drawing/2014/main" id="{21E3A99E-6312-17C5-482D-F82DA1937D8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77831" name="Text Box 8">
            <a:extLst>
              <a:ext uri="{FF2B5EF4-FFF2-40B4-BE49-F238E27FC236}">
                <a16:creationId xmlns:a16="http://schemas.microsoft.com/office/drawing/2014/main" id="{C7555644-4339-48E5-9A4C-672798B70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字符串的处理</a:t>
            </a:r>
          </a:p>
        </p:txBody>
      </p:sp>
      <p:sp>
        <p:nvSpPr>
          <p:cNvPr id="77832" name="Text Box 9">
            <a:extLst>
              <a:ext uri="{FF2B5EF4-FFF2-40B4-BE49-F238E27FC236}">
                <a16:creationId xmlns:a16="http://schemas.microsoft.com/office/drawing/2014/main" id="{51859A32-7A12-8D77-170B-9E9F2EB6196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77833" name="Rectangle 10">
            <a:extLst>
              <a:ext uri="{FF2B5EF4-FFF2-40B4-BE49-F238E27FC236}">
                <a16:creationId xmlns:a16="http://schemas.microsoft.com/office/drawing/2014/main" id="{161D18BB-BDA9-6D42-6D7B-049184937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修改字符串</a:t>
            </a:r>
            <a:endParaRPr kumimoji="0" lang="zh-CN" altLang="en-US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是不可变字符串</a:t>
            </a:r>
            <a:endParaRPr kumimoji="0" lang="en-US" altLang="zh-CN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指的是变量一旦被赋值，其值不能被改变，如果想改变变量的值，只能将变量引向另一个字符串</a:t>
            </a:r>
            <a:endParaRPr kumimoji="0" lang="en-US" altLang="zh-CN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 greeting = “Hello”;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greeting = greeting.substring(0,3) + “p!”</a:t>
            </a:r>
            <a:endParaRPr kumimoji="0" lang="zh-CN" altLang="en-US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endParaRPr kumimoji="0" lang="zh-CN" altLang="en-US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类提供的方法：</a:t>
            </a:r>
          </a:p>
          <a:p>
            <a:pPr marL="533400" indent="-533400"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concat( )</a:t>
            </a:r>
            <a:b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　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replace( )</a:t>
            </a:r>
            <a:b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　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substring( )</a:t>
            </a:r>
            <a:b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　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toLowerCase( )</a:t>
            </a:r>
            <a:b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　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toUpperCase( )</a:t>
            </a:r>
            <a:b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zh-CN" altLang="en-US" sz="1800" b="1">
                <a:ea typeface="宋体" panose="02010600030101010101" pitchFamily="2" charset="-122"/>
              </a:rPr>
            </a:br>
            <a:r>
              <a:rPr kumimoji="0" lang="zh-CN" altLang="en-US" sz="1800" b="1">
                <a:ea typeface="宋体" panose="02010600030101010101" pitchFamily="2" charset="-122"/>
              </a:rPr>
              <a:t>　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FE51E32E-533D-080D-716A-E65569C20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FAD15E5A-9175-8A60-C197-698DE7D65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293" name="Line 4">
            <a:extLst>
              <a:ext uri="{FF2B5EF4-FFF2-40B4-BE49-F238E27FC236}">
                <a16:creationId xmlns:a16="http://schemas.microsoft.com/office/drawing/2014/main" id="{4E0108F3-3F83-1CBE-8DB6-16F8364D71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294" name="Group 5">
            <a:extLst>
              <a:ext uri="{FF2B5EF4-FFF2-40B4-BE49-F238E27FC236}">
                <a16:creationId xmlns:a16="http://schemas.microsoft.com/office/drawing/2014/main" id="{D49E3797-303D-79FF-7949-48AC9D032303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12298" name="AutoShape 6">
              <a:extLst>
                <a:ext uri="{FF2B5EF4-FFF2-40B4-BE49-F238E27FC236}">
                  <a16:creationId xmlns:a16="http://schemas.microsoft.com/office/drawing/2014/main" id="{6E5D313E-9DD1-6316-59A6-A5A94D65FA53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299" name="AutoShape 7">
              <a:extLst>
                <a:ext uri="{FF2B5EF4-FFF2-40B4-BE49-F238E27FC236}">
                  <a16:creationId xmlns:a16="http://schemas.microsoft.com/office/drawing/2014/main" id="{4E648E6F-9C12-303A-9013-C0F14365B3E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2295" name="Text Box 8">
            <a:extLst>
              <a:ext uri="{FF2B5EF4-FFF2-40B4-BE49-F238E27FC236}">
                <a16:creationId xmlns:a16="http://schemas.microsoft.com/office/drawing/2014/main" id="{B1B532B1-226E-5079-7F42-51CD8A230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数据类型</a:t>
            </a:r>
          </a:p>
        </p:txBody>
      </p:sp>
      <p:sp>
        <p:nvSpPr>
          <p:cNvPr id="12296" name="Text Box 9">
            <a:extLst>
              <a:ext uri="{FF2B5EF4-FFF2-40B4-BE49-F238E27FC236}">
                <a16:creationId xmlns:a16="http://schemas.microsoft.com/office/drawing/2014/main" id="{8062F894-C8E9-FE99-13EA-373F1AC9959D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297" name="Rectangle 10">
            <a:extLst>
              <a:ext uri="{FF2B5EF4-FFF2-40B4-BE49-F238E27FC236}">
                <a16:creationId xmlns:a16="http://schemas.microsoft.com/office/drawing/2014/main" id="{E97BB435-A59C-5056-1F99-7EA45DA09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212138" cy="4527550"/>
          </a:xfrm>
          <a:noFill/>
        </p:spPr>
        <p:txBody>
          <a:bodyPr/>
          <a:lstStyle/>
          <a:p>
            <a:pPr eaLnBrk="1" hangingPunct="1"/>
            <a:r>
              <a:rPr kumimoji="0"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数据类型的划分</a:t>
            </a:r>
          </a:p>
          <a:p>
            <a:pPr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简单数据类型包括：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整数类型（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Integer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）：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byte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short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long</a:t>
            </a: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浮点类型（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Floating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）：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float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double</a:t>
            </a: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字符类型（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Textual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）：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char</a:t>
            </a: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布尔类型（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Logical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）：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boolean</a:t>
            </a:r>
          </a:p>
          <a:p>
            <a:pPr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endParaRPr kumimoji="0" lang="en-US" altLang="zh-CN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复合数据类型包括：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class</a:t>
            </a: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interface</a:t>
            </a: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数组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endParaRPr kumimoji="0" lang="zh-CN" altLang="en-US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id="{8A5EAD43-DD81-0121-5C99-CDCBAE102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78852" name="Text Box 3">
            <a:extLst>
              <a:ext uri="{FF2B5EF4-FFF2-40B4-BE49-F238E27FC236}">
                <a16:creationId xmlns:a16="http://schemas.microsoft.com/office/drawing/2014/main" id="{CFB1AB69-CFD3-7478-17D8-D445EF318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78853" name="Line 4">
            <a:extLst>
              <a:ext uri="{FF2B5EF4-FFF2-40B4-BE49-F238E27FC236}">
                <a16:creationId xmlns:a16="http://schemas.microsoft.com/office/drawing/2014/main" id="{85713552-1CCB-F71E-757F-6C7145F3D8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854" name="Group 5">
            <a:extLst>
              <a:ext uri="{FF2B5EF4-FFF2-40B4-BE49-F238E27FC236}">
                <a16:creationId xmlns:a16="http://schemas.microsoft.com/office/drawing/2014/main" id="{FC59D990-74AF-AF85-81D1-CC9E9A705BFA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78858" name="AutoShape 6">
              <a:extLst>
                <a:ext uri="{FF2B5EF4-FFF2-40B4-BE49-F238E27FC236}">
                  <a16:creationId xmlns:a16="http://schemas.microsoft.com/office/drawing/2014/main" id="{EB905CB6-3AD9-451E-4FB7-76C41962D11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8859" name="AutoShape 7">
              <a:extLst>
                <a:ext uri="{FF2B5EF4-FFF2-40B4-BE49-F238E27FC236}">
                  <a16:creationId xmlns:a16="http://schemas.microsoft.com/office/drawing/2014/main" id="{156CDC47-C52C-E01E-7D77-BAECF659C66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78855" name="Text Box 8">
            <a:extLst>
              <a:ext uri="{FF2B5EF4-FFF2-40B4-BE49-F238E27FC236}">
                <a16:creationId xmlns:a16="http://schemas.microsoft.com/office/drawing/2014/main" id="{0B5E2E88-9A6E-D265-0936-7D53CF7C6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字符串的处理</a:t>
            </a:r>
          </a:p>
        </p:txBody>
      </p:sp>
      <p:sp>
        <p:nvSpPr>
          <p:cNvPr id="78856" name="Text Box 9">
            <a:extLst>
              <a:ext uri="{FF2B5EF4-FFF2-40B4-BE49-F238E27FC236}">
                <a16:creationId xmlns:a16="http://schemas.microsoft.com/office/drawing/2014/main" id="{15CE7A21-2EA7-4A7C-116B-073AC472C177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78857" name="Rectangle 10">
            <a:extLst>
              <a:ext uri="{FF2B5EF4-FFF2-40B4-BE49-F238E27FC236}">
                <a16:creationId xmlns:a16="http://schemas.microsoft.com/office/drawing/2014/main" id="{514C381D-AA10-489B-EF55-77A6AEBCE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修改字符串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endParaRPr kumimoji="0" lang="zh-CN" altLang="en-US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en-US" altLang="zh-CN" sz="2400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StringBuffer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类提供的方法</a:t>
            </a:r>
          </a:p>
          <a:p>
            <a:pPr marL="533400" indent="-533400" eaLnBrk="1" hangingPunct="1">
              <a:lnSpc>
                <a:spcPct val="12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append( )</a:t>
            </a:r>
            <a:b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insert( )</a:t>
            </a:r>
            <a:b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setCharAt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 )</a:t>
            </a:r>
          </a:p>
          <a:p>
            <a:pPr marL="533400" indent="-533400" eaLnBrk="1" hangingPunct="1">
              <a:lnSpc>
                <a:spcPct val="12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如果操作后的字符超出已分配的缓冲区，则系统会自动为它分配额外的空间。</a:t>
            </a: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zh-CN" altLang="en-US" sz="1800" b="1" dirty="0">
                <a:ea typeface="宋体" panose="02010600030101010101" pitchFamily="2" charset="-122"/>
              </a:rPr>
            </a:br>
            <a:endParaRPr kumimoji="0" lang="zh-CN" altLang="en-US" sz="1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>
            <a:extLst>
              <a:ext uri="{FF2B5EF4-FFF2-40B4-BE49-F238E27FC236}">
                <a16:creationId xmlns:a16="http://schemas.microsoft.com/office/drawing/2014/main" id="{1A9B8819-35EF-31D6-A4D2-017DF1782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79876" name="Text Box 3">
            <a:extLst>
              <a:ext uri="{FF2B5EF4-FFF2-40B4-BE49-F238E27FC236}">
                <a16:creationId xmlns:a16="http://schemas.microsoft.com/office/drawing/2014/main" id="{D89E3B9C-B825-A051-3C9F-CAB160219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79877" name="Line 4">
            <a:extLst>
              <a:ext uri="{FF2B5EF4-FFF2-40B4-BE49-F238E27FC236}">
                <a16:creationId xmlns:a16="http://schemas.microsoft.com/office/drawing/2014/main" id="{029404F3-5F5D-50FF-43EF-19DCDF01A0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878" name="Group 5">
            <a:extLst>
              <a:ext uri="{FF2B5EF4-FFF2-40B4-BE49-F238E27FC236}">
                <a16:creationId xmlns:a16="http://schemas.microsoft.com/office/drawing/2014/main" id="{8427679F-6F0B-290A-D40F-AF45C84BEA0E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79882" name="AutoShape 6">
              <a:extLst>
                <a:ext uri="{FF2B5EF4-FFF2-40B4-BE49-F238E27FC236}">
                  <a16:creationId xmlns:a16="http://schemas.microsoft.com/office/drawing/2014/main" id="{6B370653-2ACE-0815-B112-5FD213BF769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9883" name="AutoShape 7">
              <a:extLst>
                <a:ext uri="{FF2B5EF4-FFF2-40B4-BE49-F238E27FC236}">
                  <a16:creationId xmlns:a16="http://schemas.microsoft.com/office/drawing/2014/main" id="{9EBD6860-5C8E-E8DF-C957-FFAB7E014DC5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79879" name="Text Box 8">
            <a:extLst>
              <a:ext uri="{FF2B5EF4-FFF2-40B4-BE49-F238E27FC236}">
                <a16:creationId xmlns:a16="http://schemas.microsoft.com/office/drawing/2014/main" id="{DA387452-CA8D-8813-383E-1B12DFD0B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字符串的处理</a:t>
            </a:r>
          </a:p>
        </p:txBody>
      </p:sp>
      <p:sp>
        <p:nvSpPr>
          <p:cNvPr id="79880" name="Text Box 9">
            <a:extLst>
              <a:ext uri="{FF2B5EF4-FFF2-40B4-BE49-F238E27FC236}">
                <a16:creationId xmlns:a16="http://schemas.microsoft.com/office/drawing/2014/main" id="{01E77E23-3E76-4FCE-6700-82502C52A296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79881" name="Rectangle 10">
            <a:extLst>
              <a:ext uri="{FF2B5EF4-FFF2-40B4-BE49-F238E27FC236}">
                <a16:creationId xmlns:a16="http://schemas.microsoft.com/office/drawing/2014/main" id="{4642761F-4148-B14D-CC21-C150B3320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字符串的比较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endParaRPr kumimoji="0" lang="zh-CN" altLang="en-US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lnSpc>
                <a:spcPct val="150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中提供的方法：</a:t>
            </a:r>
            <a:b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equals( )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equalsIgnoreCase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 )</a:t>
            </a:r>
            <a:b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它们与运算符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'= ='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实现的比较是不同的。运算符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'= ='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比较两个对象是否引用同一个实例，而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equals( )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equalsIgnoreCase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 )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则比较两个字符串中对应的每个字符值是否相同。</a:t>
            </a:r>
            <a:br>
              <a:rPr kumimoji="0" lang="zh-CN" altLang="en-US" b="1" dirty="0">
                <a:latin typeface="楷体_GB2312" pitchFamily="49" charset="-122"/>
                <a:ea typeface="楷体_GB2312" pitchFamily="49" charset="-122"/>
              </a:rPr>
            </a:br>
            <a:br>
              <a:rPr kumimoji="0" lang="zh-CN" altLang="en-US" b="1" dirty="0">
                <a:latin typeface="楷体_GB2312" pitchFamily="49" charset="-122"/>
                <a:ea typeface="楷体_GB2312" pitchFamily="49" charset="-122"/>
              </a:rPr>
            </a:br>
            <a:endParaRPr kumimoji="0"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>
            <a:extLst>
              <a:ext uri="{FF2B5EF4-FFF2-40B4-BE49-F238E27FC236}">
                <a16:creationId xmlns:a16="http://schemas.microsoft.com/office/drawing/2014/main" id="{6CA449EC-AB3C-5476-C67C-57DEF4A1B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80900" name="Text Box 3">
            <a:extLst>
              <a:ext uri="{FF2B5EF4-FFF2-40B4-BE49-F238E27FC236}">
                <a16:creationId xmlns:a16="http://schemas.microsoft.com/office/drawing/2014/main" id="{292DDC19-6DC4-FD7D-C481-9A3CFDE54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0901" name="Line 4">
            <a:extLst>
              <a:ext uri="{FF2B5EF4-FFF2-40B4-BE49-F238E27FC236}">
                <a16:creationId xmlns:a16="http://schemas.microsoft.com/office/drawing/2014/main" id="{8FC1F793-5428-BC44-1798-AEB3106351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0902" name="Group 5">
            <a:extLst>
              <a:ext uri="{FF2B5EF4-FFF2-40B4-BE49-F238E27FC236}">
                <a16:creationId xmlns:a16="http://schemas.microsoft.com/office/drawing/2014/main" id="{709245D9-D186-C8F6-4A5D-0D0FCA755086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80906" name="AutoShape 6">
              <a:extLst>
                <a:ext uri="{FF2B5EF4-FFF2-40B4-BE49-F238E27FC236}">
                  <a16:creationId xmlns:a16="http://schemas.microsoft.com/office/drawing/2014/main" id="{464711C6-F301-B7F2-118C-30FF1134C8D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0907" name="AutoShape 7">
              <a:extLst>
                <a:ext uri="{FF2B5EF4-FFF2-40B4-BE49-F238E27FC236}">
                  <a16:creationId xmlns:a16="http://schemas.microsoft.com/office/drawing/2014/main" id="{F3C72769-BFDA-BDD4-09B0-D883C3AEAD7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80903" name="Text Box 8">
            <a:extLst>
              <a:ext uri="{FF2B5EF4-FFF2-40B4-BE49-F238E27FC236}">
                <a16:creationId xmlns:a16="http://schemas.microsoft.com/office/drawing/2014/main" id="{7904B61E-FC01-46DF-4ACF-C2336BAF8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字符串的处理</a:t>
            </a:r>
          </a:p>
        </p:txBody>
      </p:sp>
      <p:sp>
        <p:nvSpPr>
          <p:cNvPr id="80904" name="Text Box 9">
            <a:extLst>
              <a:ext uri="{FF2B5EF4-FFF2-40B4-BE49-F238E27FC236}">
                <a16:creationId xmlns:a16="http://schemas.microsoft.com/office/drawing/2014/main" id="{D88F3D50-A78E-6653-5451-FEA2987DEB0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0905" name="Rectangle 10">
            <a:extLst>
              <a:ext uri="{FF2B5EF4-FFF2-40B4-BE49-F238E27FC236}">
                <a16:creationId xmlns:a16="http://schemas.microsoft.com/office/drawing/2014/main" id="{0DCBAE7F-A012-E242-D724-ED530ADD2D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空串与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Null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串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endParaRPr kumimoji="0" lang="zh-CN" altLang="en-US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空串是长度为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的字符串</a:t>
            </a:r>
            <a:endParaRPr kumimoji="0" lang="en-US" altLang="zh-CN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if(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str.length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()==0)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或 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if(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str.equals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(“”))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Null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串表示目前没有任何对象与该变量关联，即变量没有初始化</a:t>
            </a:r>
            <a:endParaRPr kumimoji="0" lang="en-US" altLang="zh-CN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if(str == null)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endParaRPr kumimoji="0" lang="en-US" altLang="zh-CN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注：原则上，对任何字符串变量进行操作前，都应该检查其是否是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Null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串，因为对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Null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串进行任何操作都是错误的。</a:t>
            </a:r>
            <a:b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</a:br>
            <a:endParaRPr lang="zh-CN" altLang="en-US" b="1" dirty="0">
              <a:solidFill>
                <a:schemeClr val="accent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>
            <a:extLst>
              <a:ext uri="{FF2B5EF4-FFF2-40B4-BE49-F238E27FC236}">
                <a16:creationId xmlns:a16="http://schemas.microsoft.com/office/drawing/2014/main" id="{E22688DE-0FD8-43B0-C2EE-426728E8F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81924" name="Text Box 3">
            <a:extLst>
              <a:ext uri="{FF2B5EF4-FFF2-40B4-BE49-F238E27FC236}">
                <a16:creationId xmlns:a16="http://schemas.microsoft.com/office/drawing/2014/main" id="{8C0FE9F3-A44A-67E3-796F-B28F8AA48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1925" name="Line 4">
            <a:extLst>
              <a:ext uri="{FF2B5EF4-FFF2-40B4-BE49-F238E27FC236}">
                <a16:creationId xmlns:a16="http://schemas.microsoft.com/office/drawing/2014/main" id="{018AA9EF-47C2-0B06-4F78-DD551B18F1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1926" name="Group 5">
            <a:extLst>
              <a:ext uri="{FF2B5EF4-FFF2-40B4-BE49-F238E27FC236}">
                <a16:creationId xmlns:a16="http://schemas.microsoft.com/office/drawing/2014/main" id="{CAB1B9CC-D6C5-4E6C-A270-F73096F38557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81930" name="AutoShape 6">
              <a:extLst>
                <a:ext uri="{FF2B5EF4-FFF2-40B4-BE49-F238E27FC236}">
                  <a16:creationId xmlns:a16="http://schemas.microsoft.com/office/drawing/2014/main" id="{8282397F-8A2C-3B1D-CF42-2F6F82CA9F5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1931" name="AutoShape 7">
              <a:extLst>
                <a:ext uri="{FF2B5EF4-FFF2-40B4-BE49-F238E27FC236}">
                  <a16:creationId xmlns:a16="http://schemas.microsoft.com/office/drawing/2014/main" id="{0CBE2A8A-1BDB-2C0F-150C-51381C73500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81927" name="Text Box 8">
            <a:extLst>
              <a:ext uri="{FF2B5EF4-FFF2-40B4-BE49-F238E27FC236}">
                <a16:creationId xmlns:a16="http://schemas.microsoft.com/office/drawing/2014/main" id="{16034FCE-B591-9C72-CBCA-AB9E58BE9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字符串的处理</a:t>
            </a:r>
          </a:p>
        </p:txBody>
      </p:sp>
      <p:sp>
        <p:nvSpPr>
          <p:cNvPr id="81928" name="Text Box 9">
            <a:extLst>
              <a:ext uri="{FF2B5EF4-FFF2-40B4-BE49-F238E27FC236}">
                <a16:creationId xmlns:a16="http://schemas.microsoft.com/office/drawing/2014/main" id="{2B77D782-A38B-D1B1-30C9-74F53E228D9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1929" name="Rectangle 10">
            <a:extLst>
              <a:ext uri="{FF2B5EF4-FFF2-40B4-BE49-F238E27FC236}">
                <a16:creationId xmlns:a16="http://schemas.microsoft.com/office/drawing/2014/main" id="{72464775-F41D-010F-45FB-DE8CEB680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200000"/>
              </a:lnSpc>
            </a:pP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字符串的转化</a:t>
            </a: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java.lang.Object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中提供了方法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toString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 )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把对象转化为字符串。</a:t>
            </a: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endParaRPr kumimoji="0" lang="zh-CN" altLang="en-US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>
            <a:extLst>
              <a:ext uri="{FF2B5EF4-FFF2-40B4-BE49-F238E27FC236}">
                <a16:creationId xmlns:a16="http://schemas.microsoft.com/office/drawing/2014/main" id="{C75AE16E-93E5-3D28-832A-A01B48C92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82948" name="Text Box 3">
            <a:extLst>
              <a:ext uri="{FF2B5EF4-FFF2-40B4-BE49-F238E27FC236}">
                <a16:creationId xmlns:a16="http://schemas.microsoft.com/office/drawing/2014/main" id="{D4679317-9CBF-390B-50E0-94A62303C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2949" name="Line 4">
            <a:extLst>
              <a:ext uri="{FF2B5EF4-FFF2-40B4-BE49-F238E27FC236}">
                <a16:creationId xmlns:a16="http://schemas.microsoft.com/office/drawing/2014/main" id="{1CC21255-9841-9311-9473-96DF259F11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950" name="Group 5">
            <a:extLst>
              <a:ext uri="{FF2B5EF4-FFF2-40B4-BE49-F238E27FC236}">
                <a16:creationId xmlns:a16="http://schemas.microsoft.com/office/drawing/2014/main" id="{3FE8960C-9696-E1AE-54A7-3B20C2885076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82954" name="AutoShape 6">
              <a:extLst>
                <a:ext uri="{FF2B5EF4-FFF2-40B4-BE49-F238E27FC236}">
                  <a16:creationId xmlns:a16="http://schemas.microsoft.com/office/drawing/2014/main" id="{AAA0310D-9C83-FE39-4B51-B3780B6E885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2955" name="AutoShape 7">
              <a:extLst>
                <a:ext uri="{FF2B5EF4-FFF2-40B4-BE49-F238E27FC236}">
                  <a16:creationId xmlns:a16="http://schemas.microsoft.com/office/drawing/2014/main" id="{87660D58-76DA-32AA-B127-D1BAC965BD4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82951" name="Text Box 8">
            <a:extLst>
              <a:ext uri="{FF2B5EF4-FFF2-40B4-BE49-F238E27FC236}">
                <a16:creationId xmlns:a16="http://schemas.microsoft.com/office/drawing/2014/main" id="{D72B030C-95E7-7591-6383-02AE9669E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字符串的处理</a:t>
            </a:r>
          </a:p>
        </p:txBody>
      </p:sp>
      <p:sp>
        <p:nvSpPr>
          <p:cNvPr id="82952" name="Text Box 9">
            <a:extLst>
              <a:ext uri="{FF2B5EF4-FFF2-40B4-BE49-F238E27FC236}">
                <a16:creationId xmlns:a16="http://schemas.microsoft.com/office/drawing/2014/main" id="{C5889856-8E46-A048-A8A7-74262A43158E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2953" name="Rectangle 10">
            <a:extLst>
              <a:ext uri="{FF2B5EF4-FFF2-40B4-BE49-F238E27FC236}">
                <a16:creationId xmlns:a16="http://schemas.microsoft.com/office/drawing/2014/main" id="{ADFE696C-2E7D-A979-C3B9-201F36EA3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/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字符串</a:t>
            </a:r>
            <a:r>
              <a:rPr kumimoji="0"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“</a:t>
            </a:r>
            <a: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kumimoji="0"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”</a:t>
            </a: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操作</a:t>
            </a: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运算符</a:t>
            </a:r>
            <a:r>
              <a:rPr kumimoji="0" lang="en-US" altLang="zh-CN" b="1" dirty="0">
                <a:solidFill>
                  <a:schemeClr val="accent1"/>
                </a:solidFill>
                <a:ea typeface="楷体_GB2312" pitchFamily="49" charset="-122"/>
              </a:rPr>
              <a:t>‘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kumimoji="0" lang="en-US" altLang="zh-CN" b="1" dirty="0">
                <a:solidFill>
                  <a:schemeClr val="accent1"/>
                </a:solidFill>
                <a:ea typeface="楷体_GB2312" pitchFamily="49" charset="-122"/>
              </a:rPr>
              <a:t>’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可用来实现字符串的连接：</a:t>
            </a:r>
            <a:b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 s = </a:t>
            </a:r>
            <a:r>
              <a:rPr kumimoji="0" lang="en-US" altLang="zh-CN" b="1" dirty="0">
                <a:solidFill>
                  <a:schemeClr val="accent1"/>
                </a:solidFill>
                <a:ea typeface="楷体_GB2312" pitchFamily="49" charset="-122"/>
              </a:rPr>
              <a:t>“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He is </a:t>
            </a:r>
            <a:r>
              <a:rPr kumimoji="0" lang="en-US" altLang="zh-CN" b="1" dirty="0">
                <a:solidFill>
                  <a:schemeClr val="accent1"/>
                </a:solidFill>
                <a:ea typeface="楷体_GB2312" pitchFamily="49" charset="-122"/>
              </a:rPr>
              <a:t>”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+age+</a:t>
            </a:r>
            <a:r>
              <a:rPr kumimoji="0" lang="en-US" altLang="zh-CN" b="1" dirty="0">
                <a:solidFill>
                  <a:schemeClr val="accent1"/>
                </a:solidFill>
                <a:ea typeface="楷体_GB2312" pitchFamily="49" charset="-122"/>
              </a:rPr>
              <a:t>“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years old.</a:t>
            </a:r>
            <a:r>
              <a:rPr kumimoji="0" lang="en-US" altLang="zh-CN" b="1" dirty="0">
                <a:solidFill>
                  <a:schemeClr val="accent1"/>
                </a:solidFill>
                <a:ea typeface="楷体_GB2312" pitchFamily="49" charset="-122"/>
              </a:rPr>
              <a:t>”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b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其他类型的数据与字符串进行</a:t>
            </a:r>
            <a:r>
              <a:rPr kumimoji="0" lang="en-US" altLang="zh-CN" b="1" dirty="0">
                <a:solidFill>
                  <a:schemeClr val="accent1"/>
                </a:solidFill>
                <a:ea typeface="楷体_GB2312" pitchFamily="49" charset="-122"/>
              </a:rPr>
              <a:t>“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kumimoji="0" lang="en-US" altLang="zh-CN" b="1" dirty="0">
                <a:solidFill>
                  <a:schemeClr val="accent1"/>
                </a:solidFill>
                <a:ea typeface="楷体_GB2312" pitchFamily="49" charset="-122"/>
              </a:rPr>
              <a:t>”</a:t>
            </a: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运算时，将自动转换成字符串。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具体过程如下：</a:t>
            </a:r>
            <a:br>
              <a:rPr kumimoji="0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 s=new String(new </a:t>
            </a:r>
            <a:r>
              <a:rPr kumimoji="0"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StringBuffer</a:t>
            </a:r>
            <a:r>
              <a:rPr kumimoji="0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("he is").append(age).append("years old"));</a:t>
            </a:r>
            <a:b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endParaRPr kumimoji="0" lang="zh-CN" altLang="en-US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>
            <a:extLst>
              <a:ext uri="{FF2B5EF4-FFF2-40B4-BE49-F238E27FC236}">
                <a16:creationId xmlns:a16="http://schemas.microsoft.com/office/drawing/2014/main" id="{A262FD99-F87B-2FFA-8840-3155D3E94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83972" name="Text Box 3">
            <a:extLst>
              <a:ext uri="{FF2B5EF4-FFF2-40B4-BE49-F238E27FC236}">
                <a16:creationId xmlns:a16="http://schemas.microsoft.com/office/drawing/2014/main" id="{456449DB-24DA-497F-E83E-A0C2F6AEA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3973" name="Line 4">
            <a:extLst>
              <a:ext uri="{FF2B5EF4-FFF2-40B4-BE49-F238E27FC236}">
                <a16:creationId xmlns:a16="http://schemas.microsoft.com/office/drawing/2014/main" id="{AF8EDD0B-E431-D40D-5CF6-A140C5A44A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974" name="Group 5">
            <a:extLst>
              <a:ext uri="{FF2B5EF4-FFF2-40B4-BE49-F238E27FC236}">
                <a16:creationId xmlns:a16="http://schemas.microsoft.com/office/drawing/2014/main" id="{9441D2E5-9217-835F-81A3-23FD17A54B8E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83978" name="AutoShape 6">
              <a:extLst>
                <a:ext uri="{FF2B5EF4-FFF2-40B4-BE49-F238E27FC236}">
                  <a16:creationId xmlns:a16="http://schemas.microsoft.com/office/drawing/2014/main" id="{182BA901-4AC7-F1BC-5FD3-8E2E91CFCE9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3979" name="AutoShape 7">
              <a:extLst>
                <a:ext uri="{FF2B5EF4-FFF2-40B4-BE49-F238E27FC236}">
                  <a16:creationId xmlns:a16="http://schemas.microsoft.com/office/drawing/2014/main" id="{46C6F869-678B-F738-3445-F14D436DF15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83975" name="Text Box 8">
            <a:extLst>
              <a:ext uri="{FF2B5EF4-FFF2-40B4-BE49-F238E27FC236}">
                <a16:creationId xmlns:a16="http://schemas.microsoft.com/office/drawing/2014/main" id="{00F9643F-4D7D-EA2F-7A4B-6C1BE41D2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简单输入输出</a:t>
            </a:r>
          </a:p>
        </p:txBody>
      </p:sp>
      <p:sp>
        <p:nvSpPr>
          <p:cNvPr id="83976" name="Text Box 9">
            <a:extLst>
              <a:ext uri="{FF2B5EF4-FFF2-40B4-BE49-F238E27FC236}">
                <a16:creationId xmlns:a16="http://schemas.microsoft.com/office/drawing/2014/main" id="{93586282-7DC2-39DB-C1B6-BB6C2333138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3977" name="Rectangle 10">
            <a:extLst>
              <a:ext uri="{FF2B5EF4-FFF2-40B4-BE49-F238E27FC236}">
                <a16:creationId xmlns:a16="http://schemas.microsoft.com/office/drawing/2014/main" id="{B145DD5A-CE6F-55E9-DBB2-10C42200B0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读取输入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通过类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Scanner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从控制台进行输入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Scanner in = new Scanner(System.in);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</a:p>
          <a:p>
            <a:pPr marL="1752600" lvl="3" indent="-381000" eaLnBrk="1" hangingPunct="1">
              <a:lnSpc>
                <a:spcPct val="80000"/>
              </a:lnSpc>
              <a:buSzPct val="6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输入一行  </a:t>
            </a:r>
          </a:p>
          <a:p>
            <a:pPr marL="1752600" lvl="3" indent="-381000"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 name = in.nextLine(); </a:t>
            </a:r>
          </a:p>
          <a:p>
            <a:pPr marL="1752600" lvl="3" indent="-381000" eaLnBrk="1" hangingPunct="1">
              <a:lnSpc>
                <a:spcPct val="80000"/>
              </a:lnSpc>
              <a:buSzPct val="6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读取一个单词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以空白符作为分隔符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1752600" lvl="3" indent="-381000"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String firstName=in.next(); </a:t>
            </a:r>
          </a:p>
          <a:p>
            <a:pPr marL="1752600" lvl="3" indent="-381000" eaLnBrk="1" hangingPunct="1">
              <a:lnSpc>
                <a:spcPct val="80000"/>
              </a:lnSpc>
              <a:buSzPct val="6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读取一个整数</a:t>
            </a:r>
          </a:p>
          <a:p>
            <a:pPr marL="1752600" lvl="3" indent="-381000"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int age = in.nextint();</a:t>
            </a:r>
          </a:p>
          <a:p>
            <a:pPr marL="1752600" lvl="3" indent="-381000" eaLnBrk="1" hangingPunct="1">
              <a:lnSpc>
                <a:spcPct val="80000"/>
              </a:lnSpc>
              <a:buSzPct val="6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读取一个浮点数  </a:t>
            </a:r>
          </a:p>
          <a:p>
            <a:pPr marL="1752600" lvl="3" indent="-381000"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zh-CN" altLang="en-US" sz="1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double e= in.nextDouble();   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>
            <a:extLst>
              <a:ext uri="{FF2B5EF4-FFF2-40B4-BE49-F238E27FC236}">
                <a16:creationId xmlns:a16="http://schemas.microsoft.com/office/drawing/2014/main" id="{5346E7D2-88AD-EE72-1FB0-246B4FD6A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84996" name="Text Box 3">
            <a:extLst>
              <a:ext uri="{FF2B5EF4-FFF2-40B4-BE49-F238E27FC236}">
                <a16:creationId xmlns:a16="http://schemas.microsoft.com/office/drawing/2014/main" id="{41FCE252-7861-C1DF-22FA-F7A9487DF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4997" name="Line 4">
            <a:extLst>
              <a:ext uri="{FF2B5EF4-FFF2-40B4-BE49-F238E27FC236}">
                <a16:creationId xmlns:a16="http://schemas.microsoft.com/office/drawing/2014/main" id="{FB6A4FF6-701C-CFF7-41A8-0181CA99C1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4998" name="Group 5">
            <a:extLst>
              <a:ext uri="{FF2B5EF4-FFF2-40B4-BE49-F238E27FC236}">
                <a16:creationId xmlns:a16="http://schemas.microsoft.com/office/drawing/2014/main" id="{D03224AC-2195-AF28-54A7-CDC70FC164C8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85002" name="AutoShape 6">
              <a:extLst>
                <a:ext uri="{FF2B5EF4-FFF2-40B4-BE49-F238E27FC236}">
                  <a16:creationId xmlns:a16="http://schemas.microsoft.com/office/drawing/2014/main" id="{B24CE524-DCA1-D4B5-9C26-F0CFB6D1271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5003" name="AutoShape 7">
              <a:extLst>
                <a:ext uri="{FF2B5EF4-FFF2-40B4-BE49-F238E27FC236}">
                  <a16:creationId xmlns:a16="http://schemas.microsoft.com/office/drawing/2014/main" id="{EE19609A-2366-02C4-F4BC-6A56BD7B438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84999" name="Text Box 8">
            <a:extLst>
              <a:ext uri="{FF2B5EF4-FFF2-40B4-BE49-F238E27FC236}">
                <a16:creationId xmlns:a16="http://schemas.microsoft.com/office/drawing/2014/main" id="{3CD0DA7D-CBD0-75D7-631D-8E03F168D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简单输入输出</a:t>
            </a:r>
          </a:p>
        </p:txBody>
      </p:sp>
      <p:sp>
        <p:nvSpPr>
          <p:cNvPr id="85000" name="Text Box 9">
            <a:extLst>
              <a:ext uri="{FF2B5EF4-FFF2-40B4-BE49-F238E27FC236}">
                <a16:creationId xmlns:a16="http://schemas.microsoft.com/office/drawing/2014/main" id="{655629E0-6B9B-4209-4C11-9704A7417EE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5001" name="Rectangle 10">
            <a:extLst>
              <a:ext uri="{FF2B5EF4-FFF2-40B4-BE49-F238E27FC236}">
                <a16:creationId xmlns:a16="http://schemas.microsoft.com/office/drawing/2014/main" id="{E5460E2D-9C17-EFD6-AA3B-9459CF76A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读取输入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举例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b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en-US" altLang="zh-CN" sz="1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import java.util.*;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public class InputTest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{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   public static void main(String[] args)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    {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	  Scanner in=new Scanner(System.in);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          System.out.println(</a:t>
            </a:r>
            <a:r>
              <a:rPr kumimoji="0" lang="en-US" altLang="zh-CN" sz="1800" b="1">
                <a:solidFill>
                  <a:schemeClr val="accent1"/>
                </a:solidFill>
                <a:ea typeface="楷体_GB2312" pitchFamily="49" charset="-122"/>
              </a:rPr>
              <a:t>“</a:t>
            </a:r>
            <a:r>
              <a:rPr kumimoji="0" lang="en-US" altLang="zh-CN" sz="1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What is ur name?</a:t>
            </a:r>
            <a:r>
              <a:rPr kumimoji="0" lang="en-US" altLang="zh-CN" sz="1800" b="1">
                <a:solidFill>
                  <a:schemeClr val="accent1"/>
                </a:solidFill>
                <a:ea typeface="楷体_GB2312" pitchFamily="49" charset="-122"/>
              </a:rPr>
              <a:t>”</a:t>
            </a:r>
            <a:r>
              <a:rPr kumimoji="0" lang="en-US" altLang="zh-CN" sz="1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          String name=in.nextLIne();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endParaRPr kumimoji="0" lang="en-US" altLang="zh-CN" sz="18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          System.out.println(</a:t>
            </a:r>
            <a:r>
              <a:rPr kumimoji="0" lang="en-US" altLang="zh-CN" sz="1800" b="1">
                <a:solidFill>
                  <a:schemeClr val="accent1"/>
                </a:solidFill>
                <a:ea typeface="楷体_GB2312" pitchFamily="49" charset="-122"/>
              </a:rPr>
              <a:t>“</a:t>
            </a:r>
            <a:r>
              <a:rPr kumimoji="0" lang="en-US" altLang="zh-CN" sz="1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How old r u?</a:t>
            </a:r>
            <a:r>
              <a:rPr kumimoji="0" lang="en-US" altLang="zh-CN" sz="1800" b="1">
                <a:solidFill>
                  <a:schemeClr val="accent1"/>
                </a:solidFill>
                <a:ea typeface="楷体_GB2312" pitchFamily="49" charset="-122"/>
              </a:rPr>
              <a:t>”</a:t>
            </a:r>
            <a:r>
              <a:rPr kumimoji="0" lang="en-US" altLang="zh-CN" sz="1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          int age=in.nextInt();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endParaRPr kumimoji="0" lang="en-US" altLang="zh-CN" sz="18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          System.out.println(</a:t>
            </a:r>
            <a:r>
              <a:rPr kumimoji="0" lang="en-US" altLang="zh-CN" sz="1800" b="1">
                <a:solidFill>
                  <a:schemeClr val="accent1"/>
                </a:solidFill>
                <a:ea typeface="楷体_GB2312" pitchFamily="49" charset="-122"/>
              </a:rPr>
              <a:t>“</a:t>
            </a:r>
            <a:r>
              <a:rPr kumimoji="0" lang="en-US" altLang="zh-CN" sz="1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Hello, </a:t>
            </a:r>
            <a:r>
              <a:rPr kumimoji="0" lang="en-US" altLang="zh-CN" sz="1800" b="1">
                <a:solidFill>
                  <a:schemeClr val="accent1"/>
                </a:solidFill>
                <a:ea typeface="楷体_GB2312" pitchFamily="49" charset="-122"/>
              </a:rPr>
              <a:t>”</a:t>
            </a:r>
            <a:r>
              <a:rPr kumimoji="0" lang="en-US" altLang="zh-CN" sz="1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+name+ </a:t>
            </a:r>
            <a:r>
              <a:rPr kumimoji="0" lang="en-US" altLang="zh-CN" sz="1800" b="1">
                <a:solidFill>
                  <a:schemeClr val="accent1"/>
                </a:solidFill>
                <a:ea typeface="楷体_GB2312" pitchFamily="49" charset="-122"/>
              </a:rPr>
              <a:t>“</a:t>
            </a:r>
            <a:r>
              <a:rPr kumimoji="0" lang="en-US" altLang="zh-CN" sz="1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.Next year,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                             you</a:t>
            </a:r>
            <a:r>
              <a:rPr kumimoji="0" lang="en-US" altLang="zh-CN" sz="1800" b="1">
                <a:solidFill>
                  <a:schemeClr val="accent1"/>
                </a:solidFill>
                <a:ea typeface="楷体_GB2312" pitchFamily="49" charset="-122"/>
              </a:rPr>
              <a:t>’</a:t>
            </a:r>
            <a:r>
              <a:rPr kumimoji="0" lang="en-US" altLang="zh-CN" sz="1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ll be </a:t>
            </a:r>
            <a:r>
              <a:rPr kumimoji="0" lang="en-US" altLang="zh-CN" sz="1800" b="1">
                <a:solidFill>
                  <a:schemeClr val="accent1"/>
                </a:solidFill>
                <a:ea typeface="楷体_GB2312" pitchFamily="49" charset="-122"/>
              </a:rPr>
              <a:t>“</a:t>
            </a:r>
            <a:r>
              <a:rPr kumimoji="0" lang="en-US" altLang="zh-CN" sz="1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+ (age+1));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     }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1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 }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>
            <a:extLst>
              <a:ext uri="{FF2B5EF4-FFF2-40B4-BE49-F238E27FC236}">
                <a16:creationId xmlns:a16="http://schemas.microsoft.com/office/drawing/2014/main" id="{F3BB1C33-E4DD-F308-0A68-F3B5C6ECE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86020" name="Text Box 3">
            <a:extLst>
              <a:ext uri="{FF2B5EF4-FFF2-40B4-BE49-F238E27FC236}">
                <a16:creationId xmlns:a16="http://schemas.microsoft.com/office/drawing/2014/main" id="{DB0A6F5D-8C83-BC97-88EF-042568493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6021" name="Line 4">
            <a:extLst>
              <a:ext uri="{FF2B5EF4-FFF2-40B4-BE49-F238E27FC236}">
                <a16:creationId xmlns:a16="http://schemas.microsoft.com/office/drawing/2014/main" id="{22AB04AB-0EE2-12DA-31AF-8BC3A1260C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6022" name="Group 5">
            <a:extLst>
              <a:ext uri="{FF2B5EF4-FFF2-40B4-BE49-F238E27FC236}">
                <a16:creationId xmlns:a16="http://schemas.microsoft.com/office/drawing/2014/main" id="{DDEFCD59-7C30-7D7C-5406-E06725934DA6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86027" name="AutoShape 6">
              <a:extLst>
                <a:ext uri="{FF2B5EF4-FFF2-40B4-BE49-F238E27FC236}">
                  <a16:creationId xmlns:a16="http://schemas.microsoft.com/office/drawing/2014/main" id="{5786BF51-DBE0-8B6C-1AAB-1869F464F07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6028" name="AutoShape 7">
              <a:extLst>
                <a:ext uri="{FF2B5EF4-FFF2-40B4-BE49-F238E27FC236}">
                  <a16:creationId xmlns:a16="http://schemas.microsoft.com/office/drawing/2014/main" id="{C7F4428F-3A87-D0AB-D449-C9AC204EF89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86023" name="Text Box 8">
            <a:extLst>
              <a:ext uri="{FF2B5EF4-FFF2-40B4-BE49-F238E27FC236}">
                <a16:creationId xmlns:a16="http://schemas.microsoft.com/office/drawing/2014/main" id="{CBF2C53D-3663-B076-CB13-834FC4241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简单输入输出</a:t>
            </a:r>
          </a:p>
        </p:txBody>
      </p:sp>
      <p:sp>
        <p:nvSpPr>
          <p:cNvPr id="86024" name="Text Box 9">
            <a:extLst>
              <a:ext uri="{FF2B5EF4-FFF2-40B4-BE49-F238E27FC236}">
                <a16:creationId xmlns:a16="http://schemas.microsoft.com/office/drawing/2014/main" id="{3C369CDF-C16D-D0A8-3E3B-7F7E326A9D9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6025" name="Rectangle 10">
            <a:extLst>
              <a:ext uri="{FF2B5EF4-FFF2-40B4-BE49-F238E27FC236}">
                <a16:creationId xmlns:a16="http://schemas.microsoft.com/office/drawing/2014/main" id="{7F318996-5F7E-8D0D-2E22-EB58F8736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格式化输出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-System.out.print()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对应的数据类型所允许的最大非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数字位数打印输出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x,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-System.out.println()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-System.out.printf(String format,Object args…)</a:t>
            </a:r>
          </a:p>
        </p:txBody>
      </p:sp>
      <p:sp>
        <p:nvSpPr>
          <p:cNvPr id="86026" name="Rectangle 11">
            <a:extLst>
              <a:ext uri="{FF2B5EF4-FFF2-40B4-BE49-F238E27FC236}">
                <a16:creationId xmlns:a16="http://schemas.microsoft.com/office/drawing/2014/main" id="{97BF928B-397F-8954-9936-9C7251B0D07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82600" y="4273550"/>
            <a:ext cx="575945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spcBef>
                <a:spcPct val="0"/>
              </a:spcBef>
              <a:buSzPct val="50000"/>
              <a:buFont typeface="Wingdings" pitchFamily="2" charset="2"/>
              <a:buChar char="l"/>
            </a:pPr>
            <a:r>
              <a:rPr kumimoji="0" lang="en-US" altLang="zh-CN" sz="2400">
                <a:solidFill>
                  <a:schemeClr val="accent1"/>
                </a:solidFill>
              </a:rPr>
              <a:t>d    </a:t>
            </a:r>
            <a:r>
              <a:rPr kumimoji="0" lang="zh-CN" altLang="en-US" sz="2400">
                <a:solidFill>
                  <a:schemeClr val="accent1"/>
                </a:solidFill>
              </a:rPr>
              <a:t>十进制整数</a:t>
            </a:r>
          </a:p>
          <a:p>
            <a:pPr lvl="3" eaLnBrk="1" hangingPunct="1">
              <a:spcBef>
                <a:spcPct val="0"/>
              </a:spcBef>
              <a:buSzPct val="50000"/>
              <a:buFont typeface="Wingdings" pitchFamily="2" charset="2"/>
              <a:buChar char="l"/>
            </a:pPr>
            <a:r>
              <a:rPr kumimoji="0" lang="en-US" altLang="zh-CN" sz="2400">
                <a:solidFill>
                  <a:schemeClr val="accent1"/>
                </a:solidFill>
              </a:rPr>
              <a:t>x    </a:t>
            </a:r>
            <a:r>
              <a:rPr kumimoji="0" lang="zh-CN" altLang="en-US" sz="2400">
                <a:solidFill>
                  <a:schemeClr val="accent1"/>
                </a:solidFill>
              </a:rPr>
              <a:t>十六进制整数</a:t>
            </a:r>
          </a:p>
          <a:p>
            <a:pPr lvl="3" eaLnBrk="1" hangingPunct="1">
              <a:spcBef>
                <a:spcPct val="0"/>
              </a:spcBef>
              <a:buSzPct val="50000"/>
              <a:buFont typeface="Wingdings" pitchFamily="2" charset="2"/>
              <a:buChar char="l"/>
            </a:pPr>
            <a:r>
              <a:rPr kumimoji="0" lang="en-US" altLang="zh-CN" sz="2400">
                <a:solidFill>
                  <a:schemeClr val="accent1"/>
                </a:solidFill>
              </a:rPr>
              <a:t>o    </a:t>
            </a:r>
            <a:r>
              <a:rPr kumimoji="0" lang="zh-CN" altLang="en-US" sz="2400">
                <a:solidFill>
                  <a:schemeClr val="accent1"/>
                </a:solidFill>
              </a:rPr>
              <a:t>八进制整数</a:t>
            </a:r>
          </a:p>
          <a:p>
            <a:pPr lvl="3" eaLnBrk="1" hangingPunct="1">
              <a:spcBef>
                <a:spcPct val="0"/>
              </a:spcBef>
              <a:buSzPct val="50000"/>
              <a:buFont typeface="Wingdings" pitchFamily="2" charset="2"/>
              <a:buChar char="l"/>
            </a:pPr>
            <a:r>
              <a:rPr kumimoji="0" lang="en-US" altLang="zh-CN" sz="2400">
                <a:solidFill>
                  <a:schemeClr val="accent1"/>
                </a:solidFill>
              </a:rPr>
              <a:t>s    </a:t>
            </a:r>
            <a:r>
              <a:rPr kumimoji="0" lang="zh-CN" altLang="en-US" sz="2400">
                <a:solidFill>
                  <a:schemeClr val="accent1"/>
                </a:solidFill>
              </a:rPr>
              <a:t>字符串</a:t>
            </a:r>
          </a:p>
          <a:p>
            <a:pPr lvl="3" eaLnBrk="1" hangingPunct="1">
              <a:spcBef>
                <a:spcPct val="0"/>
              </a:spcBef>
              <a:buSzPct val="50000"/>
              <a:buFont typeface="Wingdings" pitchFamily="2" charset="2"/>
              <a:buChar char="l"/>
            </a:pPr>
            <a:r>
              <a:rPr kumimoji="0" lang="en-US" altLang="zh-CN" sz="2400">
                <a:solidFill>
                  <a:schemeClr val="accent1"/>
                </a:solidFill>
              </a:rPr>
              <a:t>c    </a:t>
            </a:r>
            <a:r>
              <a:rPr kumimoji="0" lang="zh-CN" altLang="en-US" sz="2400">
                <a:solidFill>
                  <a:schemeClr val="accent1"/>
                </a:solidFill>
              </a:rPr>
              <a:t>字符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>
            <a:extLst>
              <a:ext uri="{FF2B5EF4-FFF2-40B4-BE49-F238E27FC236}">
                <a16:creationId xmlns:a16="http://schemas.microsoft.com/office/drawing/2014/main" id="{FC0FE17D-51A3-3B45-845B-32E8CC1F2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87044" name="Text Box 3">
            <a:extLst>
              <a:ext uri="{FF2B5EF4-FFF2-40B4-BE49-F238E27FC236}">
                <a16:creationId xmlns:a16="http://schemas.microsoft.com/office/drawing/2014/main" id="{8DC33FD7-E8D2-2CD4-E8A7-EA2FD910D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7045" name="Line 4">
            <a:extLst>
              <a:ext uri="{FF2B5EF4-FFF2-40B4-BE49-F238E27FC236}">
                <a16:creationId xmlns:a16="http://schemas.microsoft.com/office/drawing/2014/main" id="{935D6615-0A0B-6F7A-3B03-CC9F0D8B96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7046" name="Group 5">
            <a:extLst>
              <a:ext uri="{FF2B5EF4-FFF2-40B4-BE49-F238E27FC236}">
                <a16:creationId xmlns:a16="http://schemas.microsoft.com/office/drawing/2014/main" id="{948C0230-3B8E-44AC-A1BA-455C50B488C4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87050" name="AutoShape 6">
              <a:extLst>
                <a:ext uri="{FF2B5EF4-FFF2-40B4-BE49-F238E27FC236}">
                  <a16:creationId xmlns:a16="http://schemas.microsoft.com/office/drawing/2014/main" id="{CA1BB646-1700-8359-5E88-F27DF7E94DD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7051" name="AutoShape 7">
              <a:extLst>
                <a:ext uri="{FF2B5EF4-FFF2-40B4-BE49-F238E27FC236}">
                  <a16:creationId xmlns:a16="http://schemas.microsoft.com/office/drawing/2014/main" id="{59BED0F5-3726-8997-E3E0-D9400BB8D44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87047" name="Text Box 8">
            <a:extLst>
              <a:ext uri="{FF2B5EF4-FFF2-40B4-BE49-F238E27FC236}">
                <a16:creationId xmlns:a16="http://schemas.microsoft.com/office/drawing/2014/main" id="{1035BA36-97A9-E438-F46F-12E838E53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简单输入输出</a:t>
            </a:r>
          </a:p>
        </p:txBody>
      </p:sp>
      <p:sp>
        <p:nvSpPr>
          <p:cNvPr id="87048" name="Text Box 9">
            <a:extLst>
              <a:ext uri="{FF2B5EF4-FFF2-40B4-BE49-F238E27FC236}">
                <a16:creationId xmlns:a16="http://schemas.microsoft.com/office/drawing/2014/main" id="{29321109-56E2-26E4-32CD-CB4B98BB4ABA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7049" name="Rectangle 10">
            <a:extLst>
              <a:ext uri="{FF2B5EF4-FFF2-40B4-BE49-F238E27FC236}">
                <a16:creationId xmlns:a16="http://schemas.microsoft.com/office/drawing/2014/main" id="{F3ED5270-D14C-F2BA-F5EC-BFC00EE01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读取输入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-java.util.Scanner 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</a:p>
          <a:p>
            <a:pPr marL="1752600" lvl="3" indent="-381000" eaLnBrk="1" hangingPunct="1">
              <a:lnSpc>
                <a:spcPct val="80000"/>
              </a:lnSpc>
              <a:buSzPct val="60000"/>
              <a:buFont typeface="Wingdings" pitchFamily="2" charset="2"/>
              <a:buChar char="l"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Scanner(InputStream in) </a:t>
            </a:r>
          </a:p>
          <a:p>
            <a:pPr marL="1752600" lvl="3" indent="-381000" eaLnBrk="1" hangingPunct="1">
              <a:lnSpc>
                <a:spcPct val="80000"/>
              </a:lnSpc>
              <a:buSzPct val="60000"/>
              <a:buFont typeface="Wingdings" pitchFamily="2" charset="2"/>
              <a:buChar char="l"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 nextLine()</a:t>
            </a:r>
          </a:p>
          <a:p>
            <a:pPr marL="1752600" lvl="3" indent="-381000" eaLnBrk="1" hangingPunct="1">
              <a:lnSpc>
                <a:spcPct val="80000"/>
              </a:lnSpc>
              <a:buSzPct val="60000"/>
              <a:buFont typeface="Wingdings" pitchFamily="2" charset="2"/>
              <a:buChar char="l"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 next()</a:t>
            </a:r>
          </a:p>
          <a:p>
            <a:pPr marL="1752600" lvl="3" indent="-381000" eaLnBrk="1" hangingPunct="1">
              <a:lnSpc>
                <a:spcPct val="80000"/>
              </a:lnSpc>
              <a:buSzPct val="60000"/>
              <a:buFont typeface="Wingdings" pitchFamily="2" charset="2"/>
              <a:buChar char="l"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 nextInt()</a:t>
            </a:r>
          </a:p>
          <a:p>
            <a:pPr marL="1752600" lvl="3" indent="-381000" eaLnBrk="1" hangingPunct="1">
              <a:lnSpc>
                <a:spcPct val="80000"/>
              </a:lnSpc>
              <a:buSzPct val="60000"/>
              <a:buFont typeface="Wingdings" pitchFamily="2" charset="2"/>
              <a:buChar char="l"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 nextDouble()</a:t>
            </a:r>
          </a:p>
          <a:p>
            <a:pPr marL="1752600" lvl="3" indent="-381000" eaLnBrk="1" hangingPunct="1">
              <a:lnSpc>
                <a:spcPct val="80000"/>
              </a:lnSpc>
              <a:buSzPct val="60000"/>
              <a:buFont typeface="Wingdings" pitchFamily="2" charset="2"/>
              <a:buChar char="l"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boolean hasNext()</a:t>
            </a:r>
          </a:p>
          <a:p>
            <a:pPr marL="1752600" lvl="3" indent="-381000" eaLnBrk="1" hangingPunct="1">
              <a:lnSpc>
                <a:spcPct val="80000"/>
              </a:lnSpc>
              <a:buSzPct val="60000"/>
              <a:buFont typeface="Wingdings" pitchFamily="2" charset="2"/>
              <a:buChar char="l"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boolean hasNextDouble()</a:t>
            </a:r>
          </a:p>
          <a:p>
            <a:pPr marL="1752600" lvl="3" indent="-381000" eaLnBrk="1" hangingPunct="1">
              <a:lnSpc>
                <a:spcPct val="80000"/>
              </a:lnSpc>
              <a:buSzPct val="60000"/>
              <a:buFont typeface="Wingdings" pitchFamily="2" charset="2"/>
              <a:buChar char="l"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boolean hasNextInt()</a:t>
            </a: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>
            <a:extLst>
              <a:ext uri="{FF2B5EF4-FFF2-40B4-BE49-F238E27FC236}">
                <a16:creationId xmlns:a16="http://schemas.microsoft.com/office/drawing/2014/main" id="{3BDF8540-1547-829B-F540-FF0018938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88068" name="Text Box 3">
            <a:extLst>
              <a:ext uri="{FF2B5EF4-FFF2-40B4-BE49-F238E27FC236}">
                <a16:creationId xmlns:a16="http://schemas.microsoft.com/office/drawing/2014/main" id="{221177C9-7FB6-8765-6FCE-94043065A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8069" name="Line 4">
            <a:extLst>
              <a:ext uri="{FF2B5EF4-FFF2-40B4-BE49-F238E27FC236}">
                <a16:creationId xmlns:a16="http://schemas.microsoft.com/office/drawing/2014/main" id="{8B0B27F8-AF35-DC38-36BC-89A4F4C240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8070" name="Group 5">
            <a:extLst>
              <a:ext uri="{FF2B5EF4-FFF2-40B4-BE49-F238E27FC236}">
                <a16:creationId xmlns:a16="http://schemas.microsoft.com/office/drawing/2014/main" id="{D635EF86-A7A5-8979-334F-3B8A3AA29FB1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88074" name="AutoShape 6">
              <a:extLst>
                <a:ext uri="{FF2B5EF4-FFF2-40B4-BE49-F238E27FC236}">
                  <a16:creationId xmlns:a16="http://schemas.microsoft.com/office/drawing/2014/main" id="{5C3BFE6F-53B1-C796-E6ED-D0D298626EC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8075" name="AutoShape 7">
              <a:extLst>
                <a:ext uri="{FF2B5EF4-FFF2-40B4-BE49-F238E27FC236}">
                  <a16:creationId xmlns:a16="http://schemas.microsoft.com/office/drawing/2014/main" id="{FA7CCEEF-4B4E-F1F3-AF87-8A3A8C9531A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88071" name="Text Box 8">
            <a:extLst>
              <a:ext uri="{FF2B5EF4-FFF2-40B4-BE49-F238E27FC236}">
                <a16:creationId xmlns:a16="http://schemas.microsoft.com/office/drawing/2014/main" id="{7FCFC41D-4394-8824-2BB4-728A4F6B5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小结</a:t>
            </a:r>
          </a:p>
        </p:txBody>
      </p:sp>
      <p:sp>
        <p:nvSpPr>
          <p:cNvPr id="88072" name="Text Box 9">
            <a:extLst>
              <a:ext uri="{FF2B5EF4-FFF2-40B4-BE49-F238E27FC236}">
                <a16:creationId xmlns:a16="http://schemas.microsoft.com/office/drawing/2014/main" id="{7E69C785-ABEB-BE45-3E90-09940F0A07B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8073" name="Rectangle 10">
            <a:extLst>
              <a:ext uri="{FF2B5EF4-FFF2-40B4-BE49-F238E27FC236}">
                <a16:creationId xmlns:a16="http://schemas.microsoft.com/office/drawing/2014/main" id="{A1252FA9-676B-1ADB-6155-563D6F651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50307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简单数据类型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复合数据类型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运算符的优先级和表达式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控制语句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数组的初始化、内存空间分配和使用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StringBuffer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的区别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2AA146B2-F5C0-C350-03CC-A21BD7D64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A19D210D-7BB4-FCD6-476F-6A91B6699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317" name="Line 4">
            <a:extLst>
              <a:ext uri="{FF2B5EF4-FFF2-40B4-BE49-F238E27FC236}">
                <a16:creationId xmlns:a16="http://schemas.microsoft.com/office/drawing/2014/main" id="{B9433F0D-8F52-DEE2-88AA-D629D69669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18" name="Group 5">
            <a:extLst>
              <a:ext uri="{FF2B5EF4-FFF2-40B4-BE49-F238E27FC236}">
                <a16:creationId xmlns:a16="http://schemas.microsoft.com/office/drawing/2014/main" id="{7B5C00B5-2E1F-095E-D086-207A86D0220E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13322" name="AutoShape 6">
              <a:extLst>
                <a:ext uri="{FF2B5EF4-FFF2-40B4-BE49-F238E27FC236}">
                  <a16:creationId xmlns:a16="http://schemas.microsoft.com/office/drawing/2014/main" id="{2B17DE91-4220-782D-0AF2-A6CCAC5E73C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3323" name="AutoShape 7">
              <a:extLst>
                <a:ext uri="{FF2B5EF4-FFF2-40B4-BE49-F238E27FC236}">
                  <a16:creationId xmlns:a16="http://schemas.microsoft.com/office/drawing/2014/main" id="{2EFCEE0D-E991-E35D-1596-52E455D0E4F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3319" name="Text Box 8">
            <a:extLst>
              <a:ext uri="{FF2B5EF4-FFF2-40B4-BE49-F238E27FC236}">
                <a16:creationId xmlns:a16="http://schemas.microsoft.com/office/drawing/2014/main" id="{67DC13AD-42BC-5902-CB24-55E035A5C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数据类型</a:t>
            </a:r>
          </a:p>
        </p:txBody>
      </p:sp>
      <p:sp>
        <p:nvSpPr>
          <p:cNvPr id="13320" name="Text Box 9">
            <a:extLst>
              <a:ext uri="{FF2B5EF4-FFF2-40B4-BE49-F238E27FC236}">
                <a16:creationId xmlns:a16="http://schemas.microsoft.com/office/drawing/2014/main" id="{534ECAD6-C498-D250-AD17-0AAF4477D60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321" name="Rectangle 10">
            <a:extLst>
              <a:ext uri="{FF2B5EF4-FFF2-40B4-BE49-F238E27FC236}">
                <a16:creationId xmlns:a16="http://schemas.microsoft.com/office/drawing/2014/main" id="{7BCB13F4-1613-0CE3-4D0C-1DA7AE2B4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212138" cy="45275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0"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常量和变量</a:t>
            </a: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0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变量定义：</a:t>
            </a:r>
            <a:br>
              <a:rPr kumimoji="0" lang="zh-CN" altLang="en-US" sz="20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en-US" altLang="zh-CN"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typeSpecifier varName[=value[,varName[=value]…];</a:t>
            </a:r>
            <a:br>
              <a:rPr kumimoji="0" lang="en-US" altLang="zh-CN"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kumimoji="0" lang="zh-CN" altLang="en-US"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如：</a:t>
            </a:r>
            <a:r>
              <a:rPr kumimoji="0" lang="en-US" altLang="zh-CN"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count; char c='a';</a:t>
            </a: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String s;</a:t>
            </a:r>
            <a:br>
              <a:rPr kumimoji="0" lang="en-US" altLang="zh-CN"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kumimoji="0" lang="en-US" altLang="zh-CN" sz="2400" b="1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-</a:t>
            </a:r>
            <a:r>
              <a:rPr kumimoji="0" lang="zh-CN" altLang="en-US"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变量名对大小写敏感；</a:t>
            </a: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-</a:t>
            </a:r>
            <a:r>
              <a:rPr kumimoji="0" lang="zh-CN" altLang="en-US"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对长度没有限制</a:t>
            </a: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kumimoji="0" lang="en-US" altLang="zh-CN"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kumimoji="0" lang="zh-CN" altLang="en-US"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变量必须先初始化再使用</a:t>
            </a: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kumimoji="0" lang="en-US" altLang="zh-CN"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eg: int i;</a:t>
            </a: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System.out.println(i);</a:t>
            </a: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>
            <a:extLst>
              <a:ext uri="{FF2B5EF4-FFF2-40B4-BE49-F238E27FC236}">
                <a16:creationId xmlns:a16="http://schemas.microsoft.com/office/drawing/2014/main" id="{CE066A1F-CA88-F9A2-5946-A062EB7BF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3038" y="5927725"/>
            <a:ext cx="3001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>
                <a:solidFill>
                  <a:schemeClr val="bg1"/>
                </a:solidFill>
                <a:latin typeface="Arial" panose="020B0604020202020204" pitchFamily="34" charset="0"/>
              </a:rPr>
              <a:t>www.themegallery.com</a:t>
            </a:r>
          </a:p>
        </p:txBody>
      </p:sp>
      <p:sp>
        <p:nvSpPr>
          <p:cNvPr id="104453" name="WordArt 5">
            <a:extLst>
              <a:ext uri="{FF2B5EF4-FFF2-40B4-BE49-F238E27FC236}">
                <a16:creationId xmlns:a16="http://schemas.microsoft.com/office/drawing/2014/main" id="{28B9CEFA-A58A-9F92-98B8-18240564E7F9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2195513" y="2132013"/>
            <a:ext cx="5689600" cy="79216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cs typeface="Arial" panose="020B0604020202020204" pitchFamily="34" charset="0"/>
              </a:rPr>
              <a:t>Thank You !</a:t>
            </a:r>
            <a:endParaRPr lang="zh-CN" altLang="en-US" sz="3600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53882" dir="2700000" algn="ctr" rotWithShape="0">
                  <a:schemeClr val="tx2">
                    <a:alpha val="5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A7FCBCE4-D686-19CE-D616-C67E4F864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语言概述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AB7482D4-ABAB-CA04-3DDA-F5414E399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41" name="Line 4">
            <a:extLst>
              <a:ext uri="{FF2B5EF4-FFF2-40B4-BE49-F238E27FC236}">
                <a16:creationId xmlns:a16="http://schemas.microsoft.com/office/drawing/2014/main" id="{137727AE-0F11-DB4E-9D4B-E0DFC11C1C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42" name="Group 5">
            <a:extLst>
              <a:ext uri="{FF2B5EF4-FFF2-40B4-BE49-F238E27FC236}">
                <a16:creationId xmlns:a16="http://schemas.microsoft.com/office/drawing/2014/main" id="{7EB4CA0E-784D-0E85-2862-0E4380FDF171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14346" name="AutoShape 6">
              <a:extLst>
                <a:ext uri="{FF2B5EF4-FFF2-40B4-BE49-F238E27FC236}">
                  <a16:creationId xmlns:a16="http://schemas.microsoft.com/office/drawing/2014/main" id="{702B4C05-EDDD-DAEB-D1F9-9E6C1AA12A5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47" name="AutoShape 7">
              <a:extLst>
                <a:ext uri="{FF2B5EF4-FFF2-40B4-BE49-F238E27FC236}">
                  <a16:creationId xmlns:a16="http://schemas.microsoft.com/office/drawing/2014/main" id="{A69057E9-7E4F-75B4-0A4E-3C1FE10F144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4343" name="Text Box 8">
            <a:extLst>
              <a:ext uri="{FF2B5EF4-FFF2-40B4-BE49-F238E27FC236}">
                <a16:creationId xmlns:a16="http://schemas.microsoft.com/office/drawing/2014/main" id="{7065AF21-D169-1373-7C4D-EF84063CF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数据类型</a:t>
            </a:r>
          </a:p>
        </p:txBody>
      </p:sp>
      <p:sp>
        <p:nvSpPr>
          <p:cNvPr id="14344" name="Text Box 9">
            <a:extLst>
              <a:ext uri="{FF2B5EF4-FFF2-40B4-BE49-F238E27FC236}">
                <a16:creationId xmlns:a16="http://schemas.microsoft.com/office/drawing/2014/main" id="{FA85899B-F330-130C-CC0D-3200F232A972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45" name="Rectangle 10">
            <a:extLst>
              <a:ext uri="{FF2B5EF4-FFF2-40B4-BE49-F238E27FC236}">
                <a16:creationId xmlns:a16="http://schemas.microsoft.com/office/drawing/2014/main" id="{7473CAB5-02F5-3A5A-EEEB-454C23977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212138" cy="4527550"/>
          </a:xfrm>
          <a:noFill/>
        </p:spPr>
        <p:txBody>
          <a:bodyPr/>
          <a:lstStyle/>
          <a:p>
            <a:pPr eaLnBrk="1" hangingPunct="1"/>
            <a:r>
              <a:rPr kumimoji="0"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常量和变量</a:t>
            </a:r>
          </a:p>
          <a:p>
            <a:pPr eaLnBrk="1" hangingPunct="1"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常量定义：</a:t>
            </a:r>
            <a:b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0"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final</a:t>
            </a:r>
            <a:r>
              <a:rPr kumimoji="0" lang="en-US" altLang="zh-CN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typeSpecifier   varName=value[,varName[=value]…];</a:t>
            </a:r>
            <a:r>
              <a:rPr kumimoji="0"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kumimoji="0" lang="zh-CN" altLang="en-US" b="1">
                <a:solidFill>
                  <a:schemeClr val="tx2"/>
                </a:solidFill>
                <a:ea typeface="宋体" panose="02010600030101010101" pitchFamily="2" charset="-122"/>
              </a:rPr>
              <a:t>　　　　　　　　　　　　　　　　　　　　　</a:t>
            </a:r>
            <a:r>
              <a:rPr kumimoji="0" lang="zh-CN" altLang="en-US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如：</a:t>
            </a:r>
            <a:r>
              <a:rPr kumimoji="0" lang="en-US" altLang="zh-CN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final int NUM=100;</a:t>
            </a:r>
            <a:br>
              <a:rPr kumimoji="0" lang="en-US" altLang="zh-CN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kumimoji="0" lang="en-US" altLang="zh-CN" b="1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kumimoji="0" lang="en-US" altLang="zh-CN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-</a:t>
            </a:r>
            <a:r>
              <a:rPr kumimoji="0" lang="zh-CN" altLang="en-US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常量只能被赋值一次，一旦赋值后不能再修改；</a:t>
            </a:r>
          </a:p>
          <a:p>
            <a:pPr eaLnBrk="1" hangingPunct="1">
              <a:buClr>
                <a:schemeClr val="accent1"/>
              </a:buClr>
              <a:buSzPct val="50000"/>
              <a:buFont typeface="Wingdings" pitchFamily="2" charset="2"/>
              <a:buNone/>
            </a:pPr>
            <a:endParaRPr kumimoji="0" lang="zh-CN" altLang="en-US" b="1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中传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alpha val="90000"/>
          </a:schemeClr>
        </a:solidFill>
        <a:ln>
          <a:solidFill>
            <a:schemeClr val="bg1"/>
          </a:solidFill>
        </a:ln>
      </a:spPr>
      <a:bodyPr spcFirstLastPara="0" vert="horz" wrap="square" lIns="76200" tIns="76200" rIns="76200" bIns="2368987" numCol="1" spcCol="1270" anchor="ctr" anchorCtr="0">
        <a:noAutofit/>
      </a:bodyPr>
      <a:lstStyle>
        <a:defPPr algn="ctr" defTabSz="889000">
          <a:lnSpc>
            <a:spcPct val="90000"/>
          </a:lnSpc>
          <a:spcBef>
            <a:spcPct val="0"/>
          </a:spcBef>
          <a:spcAft>
            <a:spcPct val="35000"/>
          </a:spcAft>
          <a:defRPr sz="2400" kern="1200" dirty="0" smtClean="0">
            <a:solidFill>
              <a:schemeClr val="bg1"/>
            </a:solidFill>
            <a:latin typeface="+mn-ea"/>
          </a:defRPr>
        </a:defPPr>
      </a:lstStyle>
      <a:style>
        <a:lnRef idx="2">
          <a:schemeClr val="accent2">
            <a:hueOff val="0"/>
            <a:satOff val="0"/>
            <a:lumOff val="0"/>
            <a:alphaOff val="0"/>
          </a:schemeClr>
        </a:lnRef>
        <a:fillRef idx="1">
          <a:schemeClr val="lt1">
            <a:alpha val="90000"/>
            <a:hueOff val="0"/>
            <a:satOff val="0"/>
            <a:lumOff val="0"/>
            <a:alphaOff val="0"/>
          </a:schemeClr>
        </a:fillRef>
        <a:effectRef idx="0">
          <a:schemeClr val="lt1">
            <a:alpha val="90000"/>
            <a:hueOff val="0"/>
            <a:satOff val="0"/>
            <a:lumOff val="0"/>
            <a:alphaOff val="0"/>
          </a:schemeClr>
        </a:effectRef>
        <a:fontRef idx="minor">
          <a:schemeClr val="dk1">
            <a:hueOff val="0"/>
            <a:satOff val="0"/>
            <a:lumOff val="0"/>
            <a:alphaOff val="0"/>
          </a:schemeClr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62244" tIns="62244" rIns="62244" bIns="62244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lnDef>
  </a:objectDefaults>
  <a:extraClrSchemeLst>
    <a:extraClrScheme>
      <a:clrScheme name="yc_wti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74227</TotalTime>
  <Words>5821</Words>
  <Application>Microsoft Macintosh PowerPoint</Application>
  <PresentationFormat>全屏显示(4:3)</PresentationFormat>
  <Paragraphs>530</Paragraphs>
  <Slides>80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3" baseType="lpstr">
      <vt:lpstr>(使用中文字体)</vt:lpstr>
      <vt:lpstr>黑体</vt:lpstr>
      <vt:lpstr>黑体</vt:lpstr>
      <vt:lpstr>华文中宋</vt:lpstr>
      <vt:lpstr>楷体</vt:lpstr>
      <vt:lpstr>楷体_GB2312</vt:lpstr>
      <vt:lpstr>宋体</vt:lpstr>
      <vt:lpstr>FuturaA Md BT</vt:lpstr>
      <vt:lpstr>Arial</vt:lpstr>
      <vt:lpstr>Times New Roman</vt:lpstr>
      <vt:lpstr>Verdana</vt:lpstr>
      <vt:lpstr>Wingdings</vt:lpstr>
      <vt:lpstr>1_中传</vt:lpstr>
      <vt:lpstr>Java高级语言程序设计</vt:lpstr>
      <vt:lpstr>主要内容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PowerPoint 演示文稿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Java语言概述</vt:lpstr>
      <vt:lpstr>PowerPoint 演示文稿</vt:lpstr>
    </vt:vector>
  </TitlesOfParts>
  <Company>Microsoft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nsfc</dc:title>
  <dc:creator>mhd</dc:creator>
  <cp:lastModifiedBy>Microsoft Office User</cp:lastModifiedBy>
  <cp:revision>3057</cp:revision>
  <cp:lastPrinted>2013-06-09T12:24:00Z</cp:lastPrinted>
  <dcterms:created xsi:type="dcterms:W3CDTF">2005-05-09T07:03:00Z</dcterms:created>
  <dcterms:modified xsi:type="dcterms:W3CDTF">2024-09-07T02:30:22Z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