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83"/>
  </p:notesMasterIdLst>
  <p:handoutMasterIdLst>
    <p:handoutMasterId r:id="rId84"/>
  </p:handoutMasterIdLst>
  <p:sldIdLst>
    <p:sldId id="256" r:id="rId2"/>
    <p:sldId id="310" r:id="rId3"/>
    <p:sldId id="311" r:id="rId4"/>
    <p:sldId id="315" r:id="rId5"/>
    <p:sldId id="316" r:id="rId6"/>
    <p:sldId id="317" r:id="rId7"/>
    <p:sldId id="319" r:id="rId8"/>
    <p:sldId id="413" r:id="rId9"/>
    <p:sldId id="468" r:id="rId10"/>
    <p:sldId id="479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38" r:id="rId19"/>
    <p:sldId id="477" r:id="rId20"/>
    <p:sldId id="322" r:id="rId21"/>
    <p:sldId id="443" r:id="rId22"/>
    <p:sldId id="444" r:id="rId23"/>
    <p:sldId id="445" r:id="rId24"/>
    <p:sldId id="447" r:id="rId25"/>
    <p:sldId id="448" r:id="rId26"/>
    <p:sldId id="502" r:id="rId27"/>
    <p:sldId id="503" r:id="rId28"/>
    <p:sldId id="449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9" r:id="rId42"/>
    <p:sldId id="430" r:id="rId43"/>
    <p:sldId id="501" r:id="rId44"/>
    <p:sldId id="431" r:id="rId45"/>
    <p:sldId id="457" r:id="rId46"/>
    <p:sldId id="458" r:id="rId47"/>
    <p:sldId id="45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93" r:id="rId56"/>
    <p:sldId id="487" r:id="rId57"/>
    <p:sldId id="488" r:id="rId58"/>
    <p:sldId id="490" r:id="rId59"/>
    <p:sldId id="491" r:id="rId60"/>
    <p:sldId id="492" r:id="rId61"/>
    <p:sldId id="460" r:id="rId62"/>
    <p:sldId id="494" r:id="rId63"/>
    <p:sldId id="462" r:id="rId64"/>
    <p:sldId id="463" r:id="rId65"/>
    <p:sldId id="338" r:id="rId66"/>
    <p:sldId id="339" r:id="rId67"/>
    <p:sldId id="340" r:id="rId68"/>
    <p:sldId id="375" r:id="rId69"/>
    <p:sldId id="341" r:id="rId70"/>
    <p:sldId id="342" r:id="rId71"/>
    <p:sldId id="464" r:id="rId72"/>
    <p:sldId id="465" r:id="rId73"/>
    <p:sldId id="495" r:id="rId74"/>
    <p:sldId id="500" r:id="rId75"/>
    <p:sldId id="496" r:id="rId76"/>
    <p:sldId id="466" r:id="rId77"/>
    <p:sldId id="498" r:id="rId78"/>
    <p:sldId id="411" r:id="rId79"/>
    <p:sldId id="409" r:id="rId80"/>
    <p:sldId id="407" r:id="rId81"/>
    <p:sldId id="504" r:id="rId82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3"/>
    <p:restoredTop sz="81037" autoAdjust="0"/>
  </p:normalViewPr>
  <p:slideViewPr>
    <p:cSldViewPr showGuides="1">
      <p:cViewPr varScale="1">
        <p:scale>
          <a:sx n="102" d="100"/>
          <a:sy n="102" d="100"/>
        </p:scale>
        <p:origin x="2064" y="184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C9C19-2184-449D-8280-E6BC75E195E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95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95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630112-92E7-4344-A8BE-5D37CB8E6E20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1600" y="998538"/>
            <a:ext cx="6502400" cy="1722437"/>
          </a:xfrm>
        </p:spPr>
        <p:txBody>
          <a:bodyPr/>
          <a:lstStyle/>
          <a:p>
            <a:pPr eaLnBrk="1" hangingPunct="1"/>
            <a:r>
              <a:rPr lang="en-US" altLang="zh-CN" sz="5400" i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5400" i="0">
                <a:solidFill>
                  <a:srgbClr val="000000"/>
                </a:solidFill>
                <a:ea typeface="宋体" pitchFamily="2" charset="-122"/>
              </a:rPr>
              <a:t>面向对象特性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352800"/>
            <a:ext cx="6324600" cy="990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伍淳华</a:t>
            </a:r>
          </a:p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北京邮电大学网络空间安全学院</a:t>
            </a:r>
          </a:p>
          <a:p>
            <a:pPr eaLnBrk="1" hangingPunct="1"/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itchFamily="2" charset="-122"/>
              </a:rPr>
              <a:t>面向对象与过程化程序设计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</a:rPr>
              <a:t>过程化程序设计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逐步求精的处理过程；（自顶向下的方法）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编写求解简单任务的过程，并将它们组装成更加复杂的过程；（自底向上的方法）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</a:rPr>
              <a:t>面向对象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先从项目中分离出类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确定类中的成员及方法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94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946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4257675"/>
          </a:xfrm>
          <a:noFill/>
        </p:spPr>
        <p:txBody>
          <a:bodyPr/>
          <a:lstStyle/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包括类声明和类体</a:t>
            </a: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类声明：</a:t>
            </a:r>
            <a:br>
              <a:rPr lang="zh-CN" altLang="en-US" sz="2800" b="1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[public][</a:t>
            </a:r>
            <a:r>
              <a:rPr lang="en-US" altLang="zh-CN" sz="2800" dirty="0" err="1">
                <a:ea typeface="宋体" pitchFamily="2" charset="-122"/>
              </a:rPr>
              <a:t>abstract|final</a:t>
            </a:r>
            <a:r>
              <a:rPr lang="en-US" altLang="zh-CN" sz="2800" dirty="0">
                <a:ea typeface="宋体" pitchFamily="2" charset="-122"/>
              </a:rPr>
              <a:t>] class </a:t>
            </a:r>
            <a:r>
              <a:rPr lang="en-US" altLang="zh-CN" sz="2800" dirty="0" err="1">
                <a:ea typeface="宋体" pitchFamily="2" charset="-122"/>
              </a:rPr>
              <a:t>className</a:t>
            </a:r>
            <a:r>
              <a:rPr lang="en-US" altLang="zh-CN" sz="2800" dirty="0">
                <a:ea typeface="宋体" pitchFamily="2" charset="-122"/>
              </a:rPr>
              <a:t> [extends </a:t>
            </a:r>
            <a:r>
              <a:rPr lang="en-US" altLang="zh-CN" sz="2800" dirty="0" err="1">
                <a:ea typeface="宋体" pitchFamily="2" charset="-122"/>
              </a:rPr>
              <a:t>superclassName</a:t>
            </a:r>
            <a:r>
              <a:rPr lang="en-US" altLang="zh-CN" sz="2800" dirty="0">
                <a:ea typeface="宋体" pitchFamily="2" charset="-122"/>
              </a:rPr>
              <a:t>] </a:t>
            </a: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   [implements </a:t>
            </a:r>
            <a:r>
              <a:rPr lang="en-US" altLang="zh-CN" sz="2800" dirty="0" err="1">
                <a:ea typeface="宋体" pitchFamily="2" charset="-122"/>
              </a:rPr>
              <a:t>interfaceNameList</a:t>
            </a:r>
            <a:r>
              <a:rPr lang="en-US" altLang="zh-CN" sz="2800" dirty="0">
                <a:ea typeface="宋体" pitchFamily="2" charset="-122"/>
              </a:rPr>
              <a:t>]</a:t>
            </a:r>
            <a:br>
              <a:rPr lang="en-US" altLang="zh-CN" sz="2800" dirty="0">
                <a:ea typeface="宋体" pitchFamily="2" charset="-122"/>
              </a:rPr>
            </a:br>
            <a:r>
              <a:rPr lang="zh-CN" altLang="en-US" sz="2800" b="1" dirty="0">
                <a:ea typeface="宋体" pitchFamily="2" charset="-122"/>
              </a:rPr>
              <a:t>　　</a:t>
            </a:r>
            <a:r>
              <a:rPr lang="en-US" altLang="zh-CN" sz="2800" b="1" dirty="0">
                <a:ea typeface="宋体" pitchFamily="2" charset="-122"/>
              </a:rPr>
              <a:t>{……}</a:t>
            </a:r>
            <a:br>
              <a:rPr lang="en-US" altLang="zh-CN" sz="2400" b="1" dirty="0">
                <a:ea typeface="宋体" pitchFamily="2" charset="-122"/>
              </a:rPr>
            </a:br>
            <a:br>
              <a:rPr lang="en-US" altLang="zh-CN" sz="2400" b="1" dirty="0">
                <a:ea typeface="宋体" pitchFamily="2" charset="-122"/>
              </a:rPr>
            </a:br>
            <a:r>
              <a:rPr lang="zh-CN" altLang="en-US" sz="2400" b="1" dirty="0"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04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4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42263" cy="5030787"/>
          </a:xfrm>
          <a:noFill/>
        </p:spPr>
        <p:txBody>
          <a:bodyPr/>
          <a:lstStyle/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类体定义如下：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800" b="1" dirty="0">
                <a:ea typeface="宋体" pitchFamily="2" charset="-122"/>
              </a:rPr>
              <a:t>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class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className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{ [public | protected | private ] [static] 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[final] [transient] [volatile] type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variableName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;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成员变量</a:t>
            </a:r>
            <a:br>
              <a:rPr lang="zh-CN" altLang="en-US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[public | protected | private ] [static]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[final | abstract] [native] [synchronized]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returnType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methodName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paramList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])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[throws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exceptionList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]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{statements}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成员方法</a:t>
            </a:r>
            <a:br>
              <a:rPr lang="zh-CN" altLang="en-US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}</a:t>
            </a:r>
            <a:endParaRPr lang="zh-CN" altLang="en-US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151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4257675"/>
          </a:xfrm>
          <a:noFill/>
        </p:spPr>
        <p:txBody>
          <a:bodyPr/>
          <a:lstStyle/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成员变量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</a:rPr>
              <a:t>　　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[public | protected | private ] [static] 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[final] [transient] [volatile] type</a:t>
            </a:r>
            <a:br>
              <a:rPr lang="en-US" altLang="zh-CN" sz="28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</a:rPr>
              <a:t>variableName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;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　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br>
              <a:rPr lang="zh-CN" altLang="en-US" sz="2400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static: 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静态变量（类变量）；相对于实例变量</a:t>
            </a:r>
            <a:b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final: 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b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transient: 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暂时性变量，用于对象存档</a:t>
            </a:r>
            <a:b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volatile: 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贡献变量，用于并发线程的共享</a:t>
            </a:r>
            <a:br>
              <a:rPr lang="zh-CN" altLang="en-US" sz="2800" dirty="0">
                <a:ea typeface="宋体" pitchFamily="2" charset="-122"/>
              </a:rPr>
            </a:b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成员方法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lang="zh-CN" altLang="en-US" sz="2000" b="1">
                <a:ea typeface="宋体" pitchFamily="2" charset="-122"/>
              </a:rPr>
              <a:t>　　</a:t>
            </a:r>
            <a:r>
              <a:rPr lang="zh-CN" altLang="en-US" sz="2000" b="1">
                <a:solidFill>
                  <a:schemeClr val="accent1"/>
                </a:solidFill>
                <a:ea typeface="楷体_GB2312" pitchFamily="49" charset="-122"/>
              </a:rPr>
              <a:t>方法的实现包括两部分内容：方法声明和方法体。</a:t>
            </a:r>
            <a:br>
              <a:rPr lang="zh-CN" altLang="en-US" sz="2000">
                <a:ea typeface="宋体" pitchFamily="2" charset="-122"/>
              </a:rPr>
            </a:br>
            <a:r>
              <a:rPr lang="zh-CN" altLang="en-US" sz="2000">
                <a:ea typeface="宋体" pitchFamily="2" charset="-122"/>
              </a:rPr>
              <a:t>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[public | protected | private ] [static]</a:t>
            </a:r>
            <a:br>
              <a:rPr lang="en-US" altLang="zh-CN" sz="2000">
                <a:latin typeface="Times New Roman" pitchFamily="18" charset="0"/>
                <a:ea typeface="宋体" pitchFamily="2" charset="-122"/>
              </a:rPr>
            </a:b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[final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| abstract] [native] [synchronized]</a:t>
            </a:r>
            <a:br>
              <a:rPr lang="en-US" altLang="zh-CN" sz="2000">
                <a:latin typeface="Times New Roman" pitchFamily="18" charset="0"/>
                <a:ea typeface="宋体" pitchFamily="2" charset="-122"/>
              </a:rPr>
            </a:b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returnType methodName([paramList])</a:t>
            </a:r>
            <a:br>
              <a:rPr lang="en-US" altLang="zh-CN" sz="2000">
                <a:latin typeface="Times New Roman" pitchFamily="18" charset="0"/>
                <a:ea typeface="宋体" pitchFamily="2" charset="-122"/>
              </a:rPr>
            </a:b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[throws exceptionList]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方法声明</a:t>
            </a:r>
            <a:br>
              <a:rPr lang="zh-CN" altLang="en-US" sz="2000">
                <a:latin typeface="Times New Roman" pitchFamily="18" charset="0"/>
                <a:ea typeface="宋体" pitchFamily="2" charset="-122"/>
              </a:rPr>
            </a:b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{statements} 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方法体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方法声明中的限定词的含义：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static: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类方法，可通过类名直接调用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abstract: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抽象方法，没有方法体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final: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方法不能被重写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native: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集成其它语言的代码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synchronized: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控制多个并发线程的访问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57480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对象的三个主要特性：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对象的行为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(behavior)</a:t>
            </a:r>
          </a:p>
          <a:p>
            <a:pPr lvl="1" eaLnBrk="1" hangingPunct="1">
              <a:buSzPct val="50000"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可以对对象施加哪些操作，或可以对对象施加哪些方法？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对象的状态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(state)</a:t>
            </a:r>
          </a:p>
          <a:p>
            <a:pPr lvl="1" eaLnBrk="1" hangingPunct="1">
              <a:buSzPct val="50000"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当施加那些方法时，对象如何响应？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对象的标识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(identity)</a:t>
            </a:r>
            <a:endParaRPr lang="zh-CN" altLang="en-US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lang="zh-CN" altLang="en-US" sz="2800" b="1" dirty="0">
                <a:ea typeface="宋体" pitchFamily="2" charset="-122"/>
              </a:rPr>
              <a:t>　　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如何区分具有相同行为与状态的不同对象？　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　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对象的三个主要特性：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同一个类的所有对象由于支持相同的行为而具有家族的相似性；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对象状态的改变必须通过对象的行为，即通过调用方法实现；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对象当前的状态限定了可以调用的方法；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类之间的关系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57480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类之间，最常见的关系：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依赖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如果一个类的方法操纵另一个类的对象，就说一个类依赖于另一个类。这种使用关系是具有偶然性的、临时性的、非常弱的。表现在代码层面，为类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作为参数被类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在某个方法中使用。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2282274" y="4965154"/>
            <a:ext cx="5818118" cy="12001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类之间的关系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185472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类之间，最常见的关系：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关联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None/>
            </a:pPr>
            <a:r>
              <a:rPr lang="zh-CN" altLang="en-US" sz="2800" dirty="0"/>
              <a:t>   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体现的是两个类之间语义级别的一种强依赖关系；这种关系比依赖更强、不存在依赖关系的偶然性、关系也不是临时性的，一般是长期性的，而且双方的关系一般是平等的、关联可以是单向、双向的；表现在代码层面，为被关联类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以类属性的形式出现在关联类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中。</a:t>
            </a:r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978764" y="5548601"/>
            <a:ext cx="5545248" cy="1244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类之间的关系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类之间，最常见的关系：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继承   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   指的是一个类（称为子类、子接口）继承另外的一个类（称为父类、父接口）的功能，并可以增加它自己的新功能的能力，继承是类与类或者接口与接口之间最常见的关系；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052093" y="4706937"/>
            <a:ext cx="1152525" cy="19431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grpSp>
        <p:nvGrpSpPr>
          <p:cNvPr id="5126" name="Group 5"/>
          <p:cNvGrpSpPr>
            <a:grpSpLocks/>
          </p:cNvGrpSpPr>
          <p:nvPr/>
        </p:nvGrpSpPr>
        <p:grpSpPr bwMode="auto">
          <a:xfrm>
            <a:off x="1781175" y="1962150"/>
            <a:ext cx="6737350" cy="822325"/>
            <a:chOff x="1680" y="1200"/>
            <a:chExt cx="4244" cy="518"/>
          </a:xfrm>
        </p:grpSpPr>
        <p:sp>
          <p:nvSpPr>
            <p:cNvPr id="5142" name="Text Box 6"/>
            <p:cNvSpPr txBox="1">
              <a:spLocks noChangeArrowheads="1"/>
            </p:cNvSpPr>
            <p:nvPr/>
          </p:nvSpPr>
          <p:spPr bwMode="auto">
            <a:xfrm>
              <a:off x="1776" y="1200"/>
              <a:ext cx="414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理解面向对象的基本概念、面向对象的程序设计方法</a:t>
              </a:r>
              <a:endParaRPr lang="en-US" altLang="zh-CN" sz="2400" b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5143" name="Group 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48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5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27" name="Group 10"/>
          <p:cNvGrpSpPr>
            <a:grpSpLocks/>
          </p:cNvGrpSpPr>
          <p:nvPr/>
        </p:nvGrpSpPr>
        <p:grpSpPr bwMode="auto">
          <a:xfrm>
            <a:off x="1781175" y="3106738"/>
            <a:ext cx="3724275" cy="457200"/>
            <a:chOff x="1680" y="1212"/>
            <a:chExt cx="2346" cy="288"/>
          </a:xfrm>
        </p:grpSpPr>
        <p:sp>
          <p:nvSpPr>
            <p:cNvPr id="5138" name="Text Box 11"/>
            <p:cNvSpPr txBox="1">
              <a:spLocks noChangeArrowheads="1"/>
            </p:cNvSpPr>
            <p:nvPr/>
          </p:nvSpPr>
          <p:spPr bwMode="auto">
            <a:xfrm>
              <a:off x="1776" y="1212"/>
              <a:ext cx="225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掌握</a:t>
              </a:r>
              <a:r>
                <a:rPr lang="en-US" altLang="zh-CN" sz="2400" b="0">
                  <a:solidFill>
                    <a:srgbClr val="000000"/>
                  </a:solidFill>
                  <a:ea typeface="宋体" pitchFamily="2" charset="-122"/>
                </a:rPr>
                <a:t>Java</a:t>
              </a:r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的面向对象特性</a:t>
              </a:r>
            </a:p>
          </p:txBody>
        </p:sp>
        <p:grpSp>
          <p:nvGrpSpPr>
            <p:cNvPr id="5139" name="Group 12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3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1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28" name="Group 15"/>
          <p:cNvGrpSpPr>
            <a:grpSpLocks/>
          </p:cNvGrpSpPr>
          <p:nvPr/>
        </p:nvGrpSpPr>
        <p:grpSpPr bwMode="auto">
          <a:xfrm>
            <a:off x="1781175" y="4006850"/>
            <a:ext cx="4029075" cy="457200"/>
            <a:chOff x="1680" y="1212"/>
            <a:chExt cx="2538" cy="288"/>
          </a:xfrm>
        </p:grpSpPr>
        <p:sp>
          <p:nvSpPr>
            <p:cNvPr id="5134" name="Text Box 16"/>
            <p:cNvSpPr txBox="1">
              <a:spLocks noChangeArrowheads="1"/>
            </p:cNvSpPr>
            <p:nvPr/>
          </p:nvSpPr>
          <p:spPr bwMode="auto">
            <a:xfrm>
              <a:off x="1776" y="1212"/>
              <a:ext cx="244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用面向对象技术写</a:t>
              </a:r>
              <a:r>
                <a:rPr lang="en-US" altLang="zh-CN" sz="2400" b="0">
                  <a:solidFill>
                    <a:srgbClr val="000000"/>
                  </a:solidFill>
                  <a:ea typeface="宋体" pitchFamily="2" charset="-122"/>
                </a:rPr>
                <a:t>Java</a:t>
              </a:r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程序</a:t>
              </a:r>
            </a:p>
          </p:txBody>
        </p:sp>
        <p:grpSp>
          <p:nvGrpSpPr>
            <p:cNvPr id="5135" name="Group 1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8" name="Oval 1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37" name="Freeform 1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9" name="Line 30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0" name="Group 31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32" name="AutoShape 32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3" name="AutoShape 33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31" name="Text Box 34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ea typeface="宋体" pitchFamily="2" charset="-122"/>
              </a:rPr>
              <a:t>学习目标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面向对象技术基础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434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4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434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185472" cy="4257675"/>
          </a:xfrm>
          <a:noFill/>
        </p:spPr>
        <p:txBody>
          <a:bodyPr/>
          <a:lstStyle/>
          <a:p>
            <a:pPr lvl="1" algn="just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特殊类的对象拥有其一般类的全部属性与服务，称作特殊类对一般类的继承。</a:t>
            </a:r>
          </a:p>
          <a:p>
            <a:pPr lvl="1" algn="just" eaLnBrk="1" hangingPunct="1"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例如，轮船、客轮；人、学生。</a:t>
            </a:r>
          </a:p>
          <a:p>
            <a:pPr lvl="1" algn="just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多继承：一个类可以是多个一般类的特殊类，它从多个一般类中继承了属性与服务。</a:t>
            </a:r>
          </a:p>
          <a:p>
            <a:pPr lvl="1" algn="just" eaLnBrk="1" hangingPunct="1"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例如，客轮是轮船和客运工具的特殊类。</a:t>
            </a:r>
          </a:p>
          <a:p>
            <a:pPr lvl="1" algn="just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语言中，通常我们称一般类为父类（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superclass,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超类），特殊类为子类</a:t>
            </a:r>
            <a:r>
              <a:rPr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(subclass)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对象与对象变量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使用构造器构造实例，构造器是一种特殊的方法，用来构造并初始化对象；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构造器的名字与类名相同；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new Date()  ;    </a:t>
            </a:r>
          </a:p>
          <a:p>
            <a:pPr lvl="1" eaLnBrk="1" hangingPunct="1">
              <a:buSzPct val="50000"/>
              <a:buNone/>
            </a:pPr>
            <a:r>
              <a:rPr lang="en-US" altLang="zh-CN" sz="2800" b="1" dirty="0" err="1">
                <a:solidFill>
                  <a:schemeClr val="accent1"/>
                </a:solidFill>
                <a:ea typeface="楷体_GB2312" pitchFamily="49" charset="-122"/>
              </a:rPr>
              <a:t>System.out.println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(new Date());</a:t>
            </a:r>
          </a:p>
          <a:p>
            <a:pPr lvl="1" eaLnBrk="1" hangingPunct="1">
              <a:buSzPct val="50000"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String s = new Date().</a:t>
            </a:r>
            <a:r>
              <a:rPr lang="en-US" altLang="zh-CN" sz="2800" b="1" dirty="0" err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 lvl="1" eaLnBrk="1" hangingPunct="1">
              <a:buSzPct val="5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lang="zh-CN" altLang="en-US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对象与对象变量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1. Date birthday = new Date( 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构造的对象被存放在一个变量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birthday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中；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2. Date deadline;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定义了一个对象变量，但目前这个对象变量没有指向任何对象。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None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s =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deadline.toString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( ); //wrong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lang="zh-CN" altLang="en-US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593850" y="2984500"/>
            <a:ext cx="4591050" cy="17907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638300" y="6007100"/>
            <a:ext cx="2047875" cy="4381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1646675" y="6084295"/>
            <a:ext cx="7665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b="0" dirty="0"/>
              <a:t>deadline</a:t>
            </a:r>
            <a:endParaRPr kumimoji="1" lang="zh-CN" altLang="en-US" sz="1200" b="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对象与对象变量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一个对象变量并没有实际包含一个对象，而仅仅引用一个对象；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一个对象变量一定要引用一个用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new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创建的对象后，才能调用对象的方法；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可以显式地将对象变量设置为空，表明这个对象变量目前没有引用任何对象。等同于只是声明了一个对象变量，该对象变量没有指向任何对象。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deadline = null;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if(deadline != null)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   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System.out.println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(deadline);</a:t>
            </a: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+mj-ea"/>
              <a:buAutoNum type="circleNumDbPlain"/>
            </a:pP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8808144" cy="5030787"/>
          </a:xfrm>
          <a:noFill/>
        </p:spPr>
        <p:txBody>
          <a:bodyPr/>
          <a:lstStyle/>
          <a:p>
            <a:pPr lvl="1" eaLnBrk="1" hangingPunct="1">
              <a:lnSpc>
                <a:spcPct val="150000"/>
              </a:lnSpc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应用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库中的</a:t>
            </a:r>
            <a:r>
              <a:rPr lang="en-US" altLang="zh-CN" sz="2800" b="1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中表示日历的标准类；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构造对象（静态工厂方法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FACTORY METHOD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）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ea typeface="楷体_GB2312" pitchFamily="49" charset="-122"/>
              </a:rPr>
              <a:t>LocalDate.now</a:t>
            </a: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( )</a:t>
            </a: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ea typeface="楷体_GB2312" pitchFamily="49" charset="-122"/>
              </a:rPr>
              <a:t>LocalDate.of</a:t>
            </a: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(1999,12,31)</a:t>
            </a: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ea typeface="楷体_GB2312" pitchFamily="49" charset="-122"/>
              </a:rPr>
              <a:t>newYearsEve</a:t>
            </a: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 =</a:t>
            </a:r>
            <a:r>
              <a:rPr lang="en-US" altLang="zh-CN" sz="2800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en-US" altLang="zh-CN" sz="2800" dirty="0">
                <a:solidFill>
                  <a:schemeClr val="accent1"/>
                </a:solidFill>
                <a:ea typeface="楷体_GB2312" pitchFamily="49" charset="-122"/>
              </a:rPr>
              <a:t>. of(1999,12,31);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库中的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类（不可变类）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更改器方法与访问器方法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newYearsEve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LocalDate.of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(1999,12,31);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int year =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newYearsEve.getYear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 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Int month =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newYearsEve.getMonthValue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int day = =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newYearsEve.getDayOfMonth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();</a:t>
            </a:r>
          </a:p>
          <a:p>
            <a:pPr marL="914400" lvl="1" indent="-457200" eaLnBrk="1" hangingPunct="1">
              <a:buSzPct val="5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aThousandDaysLater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  <a:ea typeface="楷体_GB2312" pitchFamily="49" charset="-122"/>
              </a:rPr>
              <a:t>newYearsEve.plus</a:t>
            </a:r>
            <a:r>
              <a:rPr lang="en-US" altLang="zh-CN" sz="2000" dirty="0">
                <a:solidFill>
                  <a:schemeClr val="accent1"/>
                </a:solidFill>
                <a:ea typeface="楷体_GB2312" pitchFamily="49" charset="-122"/>
              </a:rPr>
              <a:t>(1000);</a:t>
            </a:r>
          </a:p>
          <a:p>
            <a:pPr marL="914400" lvl="1" indent="-457200" eaLnBrk="1" hangingPunct="1">
              <a:buSzPct val="50000"/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8232080" cy="5030787"/>
          </a:xfrm>
          <a:noFill/>
        </p:spPr>
        <p:txBody>
          <a:bodyPr/>
          <a:lstStyle/>
          <a:p>
            <a:pPr lvl="1" eaLnBrk="1" hangingPunct="1">
              <a:lnSpc>
                <a:spcPct val="150000"/>
              </a:lnSpc>
              <a:buSzPct val="50000"/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应用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库中的</a:t>
            </a:r>
            <a:r>
              <a:rPr lang="en-US" altLang="zh-CN" b="1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类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中表示日历的标准类；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构造器方法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new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 );</a:t>
            </a: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new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(1999,11,31);</a:t>
            </a: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new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(1999,Calendar.DECEMBER,31);</a:t>
            </a:r>
          </a:p>
          <a:p>
            <a:pPr marL="914400" lvl="1" indent="-457200" eaLnBrk="1" hangingPunct="1">
              <a:lnSpc>
                <a:spcPct val="150000"/>
              </a:lnSpc>
              <a:buSzPct val="50000"/>
              <a:buNone/>
            </a:pP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new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(1999,12,31,23,59,59);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库中的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类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更改器方法与访问器方法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 now = new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GregorianCalendar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 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 month =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now.get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Calendar.MONTH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int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 weekday =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now.get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Calendar.DAY_OF_WEEK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);</a:t>
            </a:r>
          </a:p>
          <a:p>
            <a:pPr marL="914400" lvl="1" indent="-457200" eaLnBrk="1" hangingPunct="1">
              <a:buSzPct val="50000"/>
              <a:buNone/>
            </a:pPr>
            <a:endParaRPr lang="en-US" altLang="zh-CN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deadline.set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(Calendar.YEAR,2001);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deadline.set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Calendar.MONTH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Calendar.APRIL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);</a:t>
            </a:r>
          </a:p>
          <a:p>
            <a:pPr marL="914400" lvl="1" indent="-457200" eaLnBrk="1" hangingPunct="1">
              <a:buSzPct val="50000"/>
              <a:buNone/>
            </a:pP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Deadline.set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楷体_GB2312" pitchFamily="49" charset="-122"/>
              </a:rPr>
              <a:t>Calendar.DAY_OF_MONTH</a:t>
            </a:r>
            <a:r>
              <a:rPr lang="en-US" altLang="zh-CN" dirty="0">
                <a:solidFill>
                  <a:schemeClr val="accent1"/>
                </a:solidFill>
                <a:ea typeface="楷体_GB2312" pitchFamily="49" charset="-122"/>
              </a:rPr>
              <a:t>, 15);</a:t>
            </a:r>
          </a:p>
          <a:p>
            <a:pPr marL="914400" lvl="1" indent="-457200" eaLnBrk="1" hangingPunct="1">
              <a:buSzPct val="50000"/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使用现有类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25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0400" y="1651000"/>
            <a:ext cx="7986713" cy="5030787"/>
          </a:xfrm>
          <a:noFill/>
        </p:spPr>
        <p:txBody>
          <a:bodyPr/>
          <a:lstStyle/>
          <a:p>
            <a:pPr lvl="1" eaLnBrk="1" hangingPunct="1">
              <a:buSzPct val="50000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应用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库中的</a:t>
            </a:r>
            <a:r>
              <a:rPr lang="en-US" altLang="zh-CN" sz="2800" b="1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Font typeface="Wingdings" pitchFamily="2" charset="2"/>
              <a:buChar char="l"/>
            </a:pPr>
            <a:r>
              <a:rPr lang="en-US" altLang="zh-CN" sz="2800" b="1" dirty="0" err="1">
                <a:solidFill>
                  <a:schemeClr val="accent1"/>
                </a:solidFill>
                <a:ea typeface="楷体_GB2312" pitchFamily="49" charset="-122"/>
              </a:rPr>
              <a:t>LocalDate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使用实例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914400" lvl="1" indent="-457200" eaLnBrk="1" hangingPunct="1">
              <a:buSzPct val="50000"/>
              <a:buNone/>
            </a:pP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905000" y="2806700"/>
            <a:ext cx="5187280" cy="280536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073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73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072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设计这个类的公共接口</a:t>
            </a:r>
            <a:r>
              <a:rPr lang="zh-Hans" altLang="en-US" b="1" dirty="0">
                <a:latin typeface="宋体" pitchFamily="2" charset="-122"/>
                <a:ea typeface="宋体" pitchFamily="2" charset="-122"/>
              </a:rPr>
              <a:t>（服务）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存钱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(Deposit money)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取钱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(Withdraw money)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获取帐户余额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(Get the current balance)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ltGray">
          <a:xfrm>
            <a:off x="1419225" y="2254250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grpSp>
        <p:nvGrpSpPr>
          <p:cNvPr id="6150" name="Group 5"/>
          <p:cNvGrpSpPr>
            <a:grpSpLocks/>
          </p:cNvGrpSpPr>
          <p:nvPr/>
        </p:nvGrpSpPr>
        <p:grpSpPr bwMode="auto">
          <a:xfrm>
            <a:off x="2411413" y="2181229"/>
            <a:ext cx="3927476" cy="523876"/>
            <a:chOff x="1680" y="1200"/>
            <a:chExt cx="2474" cy="330"/>
          </a:xfrm>
        </p:grpSpPr>
        <p:sp>
          <p:nvSpPr>
            <p:cNvPr id="6166" name="Text Box 6"/>
            <p:cNvSpPr txBox="1">
              <a:spLocks noChangeArrowheads="1"/>
            </p:cNvSpPr>
            <p:nvPr/>
          </p:nvSpPr>
          <p:spPr bwMode="auto">
            <a:xfrm>
              <a:off x="1776" y="1200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b="0" dirty="0">
                  <a:solidFill>
                    <a:srgbClr val="000000"/>
                  </a:solidFill>
                  <a:ea typeface="宋体" pitchFamily="2" charset="-122"/>
                </a:rPr>
                <a:t>理解面向对象编程思想</a:t>
              </a:r>
            </a:p>
          </p:txBody>
        </p:sp>
        <p:grpSp>
          <p:nvGrpSpPr>
            <p:cNvPr id="6167" name="Group 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7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69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51" name="Group 10"/>
          <p:cNvGrpSpPr>
            <a:grpSpLocks/>
          </p:cNvGrpSpPr>
          <p:nvPr/>
        </p:nvGrpSpPr>
        <p:grpSpPr bwMode="auto">
          <a:xfrm>
            <a:off x="2411413" y="2695579"/>
            <a:ext cx="3209926" cy="523876"/>
            <a:chOff x="1680" y="1200"/>
            <a:chExt cx="2022" cy="330"/>
          </a:xfrm>
        </p:grpSpPr>
        <p:sp>
          <p:nvSpPr>
            <p:cNvPr id="6162" name="Text Box 11"/>
            <p:cNvSpPr txBox="1">
              <a:spLocks noChangeArrowheads="1"/>
            </p:cNvSpPr>
            <p:nvPr/>
          </p:nvSpPr>
          <p:spPr bwMode="auto">
            <a:xfrm>
              <a:off x="1776" y="1200"/>
              <a:ext cx="192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b="0" dirty="0">
                  <a:solidFill>
                    <a:srgbClr val="000000"/>
                  </a:solidFill>
                  <a:ea typeface="宋体" pitchFamily="2" charset="-122"/>
                </a:rPr>
                <a:t>如何编写自己的类</a:t>
              </a:r>
            </a:p>
          </p:txBody>
        </p:sp>
        <p:grpSp>
          <p:nvGrpSpPr>
            <p:cNvPr id="6163" name="Group 12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77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6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3" name="Line 30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4" name="Group 31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156" name="AutoShape 32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157" name="AutoShape 33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155" name="Text Box 34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ea typeface="宋体" pitchFamily="2" charset="-122"/>
              </a:rPr>
              <a:t>难点和重点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75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75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设计这个类的公共接口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假设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harrysCheck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是这个类的一个对象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并且已经实例化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harryChecking.deposit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(2000);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harryChecking.withdraw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(500);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System.out.println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harrysChecking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getBalance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77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77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277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设计这个类的公共接口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public void deposit(double amount)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public void withdraw(double amount)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public double </a:t>
            </a:r>
            <a:r>
              <a:rPr lang="en-US" altLang="zh-CN" sz="2400" dirty="0" err="1">
                <a:ea typeface="宋体" pitchFamily="2" charset="-122"/>
              </a:rPr>
              <a:t>getBalance</a:t>
            </a:r>
            <a:r>
              <a:rPr lang="en-US" altLang="zh-CN" sz="2400" dirty="0">
                <a:ea typeface="宋体" pitchFamily="2" charset="-122"/>
              </a:rPr>
              <a:t>()</a:t>
            </a:r>
            <a:r>
              <a:rPr lang="zh-CN" altLang="en-US" sz="2400" dirty="0"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80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80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380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设计这个类的构造函数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构造函数是用来初始化对象的函数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类似于成员方法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但有以下的不同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构造函数的名字必须与类的名字一样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构造函数没有返回值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public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(){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函数体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2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48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482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设计这个类的构造函数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构造函数是用来初始化对象的函数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类似于成员方法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但有以下的不同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构造函数的名字必须与类的名字一样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构造函数没有返回值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public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(){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函数体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4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85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85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584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设计这个类的构造函数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public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public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(double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iniBalance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  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687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87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687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257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public class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public 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(){};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public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(double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iniBalance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){};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public void deposit(double amount){};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public void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withDraw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(double amount){};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public double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getBalance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(){};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}  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894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789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89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789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简单应用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//Transfer from one account to another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Double </a:t>
            </a:r>
            <a:r>
              <a:rPr lang="en-US" altLang="zh-CN" sz="2400" dirty="0" err="1">
                <a:ea typeface="宋体" pitchFamily="2" charset="-122"/>
              </a:rPr>
              <a:t>transferAmount</a:t>
            </a:r>
            <a:r>
              <a:rPr lang="en-US" altLang="zh-CN" sz="2400" dirty="0">
                <a:ea typeface="宋体" pitchFamily="2" charset="-122"/>
              </a:rPr>
              <a:t>=500;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jackSaving.withDraw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transferAmount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harryChecking.deposit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transferAmount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92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2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892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简单应用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//adds interest to a saving account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double </a:t>
            </a:r>
            <a:r>
              <a:rPr lang="en-US" altLang="zh-CN" sz="2400" dirty="0" err="1">
                <a:ea typeface="宋体" pitchFamily="2" charset="-122"/>
              </a:rPr>
              <a:t>interestRate</a:t>
            </a:r>
            <a:r>
              <a:rPr lang="en-US" altLang="zh-CN" sz="2400" dirty="0">
                <a:ea typeface="宋体" pitchFamily="2" charset="-122"/>
              </a:rPr>
              <a:t>=5;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Double </a:t>
            </a:r>
            <a:r>
              <a:rPr lang="en-US" altLang="zh-CN" sz="2400" dirty="0" err="1">
                <a:ea typeface="宋体" pitchFamily="2" charset="-122"/>
              </a:rPr>
              <a:t>interestAmount</a:t>
            </a:r>
            <a:r>
              <a:rPr lang="en-US" altLang="zh-CN" sz="2400" dirty="0">
                <a:ea typeface="宋体" pitchFamily="2" charset="-122"/>
              </a:rPr>
              <a:t>=</a:t>
            </a:r>
            <a:r>
              <a:rPr lang="en-US" altLang="zh-CN" sz="2400" dirty="0" err="1">
                <a:ea typeface="宋体" pitchFamily="2" charset="-122"/>
              </a:rPr>
              <a:t>harryChecking.getBalance</a:t>
            </a:r>
            <a:r>
              <a:rPr lang="en-US" altLang="zh-CN" sz="2400" dirty="0">
                <a:ea typeface="宋体" pitchFamily="2" charset="-122"/>
              </a:rPr>
              <a:t>()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*</a:t>
            </a:r>
            <a:r>
              <a:rPr lang="en-US" altLang="zh-CN" sz="2400" dirty="0" err="1">
                <a:ea typeface="宋体" pitchFamily="2" charset="-122"/>
              </a:rPr>
              <a:t>interestRate</a:t>
            </a:r>
            <a:r>
              <a:rPr lang="en-US" altLang="zh-CN" sz="2400" dirty="0">
                <a:ea typeface="宋体" pitchFamily="2" charset="-122"/>
              </a:rPr>
              <a:t>/100;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harryChecking.deposit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interestAmount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994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4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994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对公共接口进行注释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文档注释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097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0969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/**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Withaws money from a bank account.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@param amount the amount to withdraw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withdraw(double amount){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/**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Gets the current balance of the bank account.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	@return the current balance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</a:t>
            </a:r>
            <a:r>
              <a:rPr lang="en-US" altLang="zh-CN" sz="2000">
                <a:ea typeface="宋体" pitchFamily="2" charset="-122"/>
              </a:rPr>
              <a:t>public double getBalance(){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面向对象技术基础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17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7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什么是面向对象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717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401496" cy="42576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chemeClr val="accent1"/>
                </a:solidFill>
                <a:ea typeface="楷体_GB2312" pitchFamily="49" charset="-122"/>
              </a:rPr>
              <a:t>80</a:t>
            </a:r>
            <a:r>
              <a:rPr lang="zh-CN" altLang="en-US" sz="3200" b="1" dirty="0">
                <a:solidFill>
                  <a:schemeClr val="accent1"/>
                </a:solidFill>
                <a:ea typeface="楷体_GB2312" pitchFamily="49" charset="-122"/>
              </a:rPr>
              <a:t>年代初的定义：</a:t>
            </a: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面向对象是一种新兴的程序设计方法</a:t>
            </a:r>
            <a:r>
              <a:rPr lang="en-US" altLang="zh-CN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或者是一种新的程序设计规范</a:t>
            </a:r>
            <a:r>
              <a:rPr lang="en-US" altLang="zh-CN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(paradigm),</a:t>
            </a:r>
            <a:r>
              <a:rPr lang="zh-CN" altLang="en-US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其基本思想是使用对象、类、继承、封装、消息等基本概念来进行程序设计。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lang="zh-CN" altLang="en-US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br>
              <a:rPr lang="zh-CN" altLang="en-US" b="1" dirty="0">
                <a:ea typeface="宋体" pitchFamily="2" charset="-122"/>
              </a:rPr>
            </a:b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90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199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199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添加成员变量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	成员变量用来保存对象的状态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public class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……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private double balance;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38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404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4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404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完成构造函数和公共接口函数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(){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	balance=0;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}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public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(double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iniBalance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){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	balance=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iniBalance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50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0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506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完成构造函数和公共接口函数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harryChecking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=new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(1000);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创建一个新的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BankAccount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对象变量；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调用第二个构造函数；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将值参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iniBalance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设为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1000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将新创建对象的成员变量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balance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的值设为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iniBalance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的值；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返回新创建对象的引用；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将新创建对象的引用值赋给变量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harryChecking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4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301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1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pic>
        <p:nvPicPr>
          <p:cNvPr id="4301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393950"/>
            <a:ext cx="709453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317707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  类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BankAccount</a:t>
            </a:r>
            <a:endParaRPr lang="en-US" altLang="zh-CN" sz="16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Char char="l"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完成构造函数和公共接口函数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public void deposit(double amount){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	double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newBalance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balance+amount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balance=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newBalance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public void withdraw(double amount){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	double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newBalance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=balance-amount;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balance=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newBalance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public double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getBalance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(){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	return balance;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如何实现自己的类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      例子：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Employee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隐式参数和显式参数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raiseSalary</a:t>
            </a:r>
            <a:r>
              <a:rPr lang="en-US" altLang="zh-CN" sz="2000" dirty="0"/>
              <a:t>(double </a:t>
            </a:r>
            <a:r>
              <a:rPr lang="en-US" altLang="zh-CN" sz="2000" dirty="0" err="1"/>
              <a:t>byPercent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{  </a:t>
            </a:r>
          </a:p>
          <a:p>
            <a:pPr>
              <a:buNone/>
            </a:pPr>
            <a:r>
              <a:rPr lang="en-US" altLang="zh-CN" sz="2000" dirty="0"/>
              <a:t>      double raise = salary * </a:t>
            </a:r>
            <a:r>
              <a:rPr lang="en-US" altLang="zh-CN" sz="2000" dirty="0" err="1"/>
              <a:t>byPercent</a:t>
            </a:r>
            <a:r>
              <a:rPr lang="en-US" altLang="zh-CN" sz="2000" dirty="0"/>
              <a:t> / 100;</a:t>
            </a:r>
          </a:p>
          <a:p>
            <a:pPr>
              <a:buNone/>
            </a:pPr>
            <a:r>
              <a:rPr lang="en-US" altLang="zh-CN" sz="2000" dirty="0"/>
              <a:t>      salary += raise;</a:t>
            </a:r>
          </a:p>
          <a:p>
            <a:pPr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}</a:t>
            </a:r>
            <a:endParaRPr lang="en-US" altLang="zh-CN" sz="2000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Employee number007= new Employee(“James Bond", 75000, 1963, 12, 15);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number007</a:t>
            </a:r>
            <a:r>
              <a:rPr lang="en-US" altLang="zh-CN" sz="2000" dirty="0">
                <a:ea typeface="楷体_GB2312" pitchFamily="49" charset="-122"/>
              </a:rPr>
              <a:t>.raiseSalary(</a:t>
            </a:r>
            <a:r>
              <a:rPr lang="en-US" altLang="zh-CN" sz="2000" dirty="0">
                <a:solidFill>
                  <a:srgbClr val="00B050"/>
                </a:solidFill>
                <a:ea typeface="楷体_GB2312" pitchFamily="49" charset="-122"/>
              </a:rPr>
              <a:t>5</a:t>
            </a:r>
            <a:r>
              <a:rPr lang="en-US" altLang="zh-CN" sz="2000" dirty="0"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/>
              <a:t> double raise = </a:t>
            </a:r>
            <a:r>
              <a:rPr lang="en-US" altLang="zh-CN" sz="2000" dirty="0">
                <a:solidFill>
                  <a:srgbClr val="FF0000"/>
                </a:solidFill>
              </a:rPr>
              <a:t>number007</a:t>
            </a:r>
            <a:r>
              <a:rPr lang="en-US" altLang="zh-CN" sz="2000" dirty="0"/>
              <a:t>.salary * </a:t>
            </a:r>
            <a:r>
              <a:rPr lang="en-US" altLang="zh-CN" sz="2000" dirty="0" err="1">
                <a:solidFill>
                  <a:srgbClr val="00B050"/>
                </a:solidFill>
              </a:rPr>
              <a:t>byPercent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/ 100;</a:t>
            </a:r>
          </a:p>
          <a:p>
            <a:pPr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FF0000"/>
                </a:solidFill>
              </a:rPr>
              <a:t>number007</a:t>
            </a:r>
            <a:r>
              <a:rPr lang="en-US" altLang="zh-CN" sz="2000" dirty="0"/>
              <a:t>.salary += raise;</a:t>
            </a:r>
            <a:endParaRPr lang="en-US" altLang="zh-CN" sz="2000" dirty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endParaRPr lang="en-US" altLang="zh-CN" sz="16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2571750" y="5384800"/>
            <a:ext cx="266700" cy="355600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3949700" y="3962400"/>
            <a:ext cx="1289050" cy="577850"/>
          </a:xfrm>
          <a:prstGeom prst="wedgeRoundRectCallout">
            <a:avLst>
              <a:gd name="adj1" fmla="val -47856"/>
              <a:gd name="adj2" fmla="val 13785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显式参数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793750" y="4051300"/>
            <a:ext cx="1289050" cy="577850"/>
          </a:xfrm>
          <a:prstGeom prst="wedgeRoundRectCallout">
            <a:avLst>
              <a:gd name="adj1" fmla="val -1691"/>
              <a:gd name="adj2" fmla="val 14538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隐式参数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4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隐式参数和显式参数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raiseSalary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byPercent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{  </a:t>
            </a:r>
          </a:p>
          <a:p>
            <a:pPr>
              <a:buNone/>
            </a:pPr>
            <a:r>
              <a:rPr lang="en-US" altLang="zh-CN" sz="2400" dirty="0"/>
              <a:t>      double raise = </a:t>
            </a:r>
            <a:r>
              <a:rPr lang="en-US" altLang="zh-CN" sz="2400" dirty="0" err="1"/>
              <a:t>this.salary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byPercent</a:t>
            </a:r>
            <a:r>
              <a:rPr lang="en-US" altLang="zh-CN" sz="2400" dirty="0"/>
              <a:t> / 100;</a:t>
            </a:r>
          </a:p>
          <a:p>
            <a:pPr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this.salary</a:t>
            </a:r>
            <a:r>
              <a:rPr lang="en-US" altLang="zh-CN" sz="2400" dirty="0"/>
              <a:t> += raise;</a:t>
            </a:r>
          </a:p>
          <a:p>
            <a:pPr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}</a:t>
            </a:r>
            <a:endParaRPr lang="en-US" altLang="zh-CN" sz="2400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endParaRPr lang="en-US" altLang="zh-CN" sz="16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封装的优点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public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(){ return name;}</a:t>
            </a:r>
          </a:p>
          <a:p>
            <a:pPr>
              <a:buNone/>
            </a:pPr>
            <a:r>
              <a:rPr lang="en-US" altLang="zh-CN" sz="2000" dirty="0"/>
              <a:t>public double </a:t>
            </a:r>
            <a:r>
              <a:rPr lang="en-US" altLang="zh-CN" sz="2000" dirty="0" err="1"/>
              <a:t>getSalary</a:t>
            </a:r>
            <a:r>
              <a:rPr lang="en-US" altLang="zh-CN" sz="2000" dirty="0"/>
              <a:t>(){return salary;}</a:t>
            </a:r>
          </a:p>
          <a:p>
            <a:pPr>
              <a:buNone/>
            </a:pPr>
            <a:r>
              <a:rPr lang="en-US" altLang="zh-CN" sz="2000" dirty="0"/>
              <a:t>public Date </a:t>
            </a:r>
            <a:r>
              <a:rPr lang="en-US" altLang="zh-CN" sz="2000" dirty="0" err="1"/>
              <a:t>getHireDay</a:t>
            </a:r>
            <a:r>
              <a:rPr lang="en-US" altLang="zh-CN" sz="2000" dirty="0"/>
              <a:t>() { </a:t>
            </a:r>
            <a:r>
              <a:rPr lang="en-US" altLang="zh-CN" sz="2000" dirty="0" err="1"/>
              <a:t>retrurn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hireDay</a:t>
            </a:r>
            <a:r>
              <a:rPr lang="en-US" altLang="zh-CN" sz="2000" dirty="0"/>
              <a:t>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访问器方法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VS.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将成员变量直接标记为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public ?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类中如果需要获得或设置实例域的值：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一个私有的数据域；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一个公有的域访问器方法；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一个公有的域更改器方法；</a:t>
            </a:r>
            <a:endParaRPr lang="en-US" altLang="zh-CN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面向对象技术基础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20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0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基本思想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20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29488" cy="42576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chemeClr val="accent1"/>
                </a:solidFill>
                <a:ea typeface="楷体_GB2312" pitchFamily="49" charset="-122"/>
              </a:rPr>
              <a:t>从现实世界中客观存在的事物（即对象）出发来构造软件系统，并且在系统构造中尽可能运用人类的自然思维方式。</a:t>
            </a: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chemeClr val="accent1"/>
                </a:solidFill>
                <a:ea typeface="楷体_GB2312" pitchFamily="49" charset="-122"/>
              </a:rPr>
              <a:t>软件开发是一种逻辑思维活动，其方法不应该是一种超越人类日常的思维方式。</a:t>
            </a:r>
            <a:br>
              <a:rPr lang="zh-CN" altLang="en-US" sz="3200" b="1" dirty="0">
                <a:ea typeface="宋体" pitchFamily="2" charset="-122"/>
              </a:rPr>
            </a:br>
            <a:endParaRPr lang="zh-CN" altLang="en-US" sz="3200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final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实例域：可以将实例域定义为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final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class Employee{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   private final String name;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       …….}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构建对象时必须初始化这样的域，即确保在构造器执行完之后，这个域的值被设置；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在以后的操作中，不能对其进行修改；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final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一般用于修饰简单数据类型，或不可变类。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8602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60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60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602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实例成员和类成员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关键字可以声明类变量和类方法，其格式如下：</a:t>
            </a:r>
            <a:b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static type </a:t>
            </a:r>
            <a:r>
              <a:rPr lang="en-US" altLang="zh-CN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classVar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b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en-US" altLang="zh-CN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returnType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classMethod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({</a:t>
            </a:r>
            <a:r>
              <a:rPr lang="en-US" altLang="zh-CN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paramlist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}) {</a:t>
            </a:r>
            <a:b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  <a:ea typeface="楷体_GB2312" pitchFamily="49" charset="-122"/>
              </a:rPr>
              <a:t>…</a:t>
            </a:r>
            <a:b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b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</a:b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如果在声明时不用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static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关键字修饰，则声明为实例变量和实例方法。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705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05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704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实例成员和类成员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每个对象的实例变量都分配内存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通过该对象来访问这些实例变量，不同的实例变量是不同的。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类变量仅在生成第一个对象时分配内存，所有实例对象共享同一个类变量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类变量可通过类名直接访问，无需先生成一个实例对象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也可以通过实例对象访问类变量。</a:t>
            </a:r>
            <a:br>
              <a:rPr lang="zh-CN" altLang="en-US" b="1" dirty="0">
                <a:ea typeface="宋体" pitchFamily="2" charset="-122"/>
              </a:rPr>
            </a:b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8806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807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807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807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类成员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public class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BankAccount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{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……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private double balance;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private int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accountNumber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;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}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endParaRPr lang="en-US" altLang="zh-CN" b="1" dirty="0">
              <a:solidFill>
                <a:srgbClr val="0070C0"/>
              </a:solidFill>
              <a:ea typeface="宋体" pitchFamily="2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要求：帐户号从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1000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开始，顺序取值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？如何知道当前分配的最后一个帐户号是多少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8909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909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09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909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类成员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public class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BankAccount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{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……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private double balance;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private int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accountNumber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;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private static int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lastAssignedNumber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=1000;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}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217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17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216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216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216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类成员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public class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BankAccount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{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public 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BankAccount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()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{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	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accountNumber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 = 			 	 	++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lastAssingedNumber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;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}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……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	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}</a:t>
            </a:r>
          </a:p>
          <a:p>
            <a:pPr marL="990600" lvl="1" indent="-533400"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011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0123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0124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011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012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012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b="1">
                <a:ea typeface="宋体" pitchFamily="2" charset="-122"/>
              </a:rPr>
              <a:t>类成员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None/>
            </a:pPr>
            <a:endParaRPr lang="en-US" altLang="zh-CN" b="1">
              <a:ea typeface="宋体" pitchFamily="2" charset="-122"/>
            </a:endParaRPr>
          </a:p>
        </p:txBody>
      </p:sp>
      <p:pic>
        <p:nvPicPr>
          <p:cNvPr id="90122" name="Picture 12" descr="static-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095375"/>
            <a:ext cx="6389687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114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114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114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114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114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实例方法和类方法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实例方法可以对当前对象的实例变量进行操作，也可以对类变量进行操作。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类方法不能访问实例变量，只能访问类变量。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类方法可以由类名直接调用，也可由实例对象进行调用。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类方法中不能使用</a:t>
            </a:r>
            <a:r>
              <a:rPr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super</a:t>
            </a: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关键字。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318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319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319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319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319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class Member {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static int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classVar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instanceVar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static void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setClassVar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) {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classVar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//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instanceVar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 // </a:t>
            </a: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类方法不能访问实例变量</a:t>
            </a:r>
            <a:b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static int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getClassVar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()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{ return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classVar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 }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setInstanceVar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)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{  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   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classVar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    　  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instanceVar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}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getInstanceVar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 ) 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{ return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instanceVar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; 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000" dirty="0">
                <a:ea typeface="宋体" pitchFamily="2" charset="-122"/>
              </a:rPr>
            </a:br>
            <a:r>
              <a:rPr lang="zh-CN" altLang="en-US" sz="2000" dirty="0">
                <a:ea typeface="宋体" pitchFamily="2" charset="-122"/>
              </a:rPr>
              <a:t>　　　　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421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421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421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421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421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421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>
                <a:solidFill>
                  <a:srgbClr val="0070C0"/>
                </a:solidFill>
                <a:ea typeface="宋体" pitchFamily="2" charset="-122"/>
              </a:rPr>
              <a:t>MemberTest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{</a:t>
            </a:r>
            <a:b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public static void main(String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args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[]) {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　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Member m1=new member();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　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Member m2=new member();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　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m1.setClassVar(1);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　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m2.setClassVar(2);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               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System.out.println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("m1.classVar=“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                   +m1.getClassVar()+“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　　　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m2.ClassVar="+m2.getClassVar());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m1.setInstanceVar(11); 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m2.setInstanceVar(22);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         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System.out.println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("m1.InstanceVar=“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              +m1.getInstanceVar()+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         " m2.InstanceVar=“+m2.getInstanceVar());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000" dirty="0">
                <a:solidFill>
                  <a:srgbClr val="0070C0"/>
                </a:solidFill>
                <a:ea typeface="宋体" pitchFamily="2" charset="-122"/>
              </a:rPr>
              <a:t>　　　　　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000" dirty="0">
                <a:ea typeface="宋体" pitchFamily="2" charset="-122"/>
              </a:rPr>
            </a:b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面向对象技术基础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2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对象的基本概念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22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11188" y="1403350"/>
            <a:ext cx="8065268" cy="42576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客观世界的组成：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对象之间的关系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对象：对象是系统中需要研究的任何事物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它不仅能表示具体的事物</a:t>
            </a:r>
            <a:r>
              <a:rPr lang="en-US" altLang="zh-CN" sz="2800" b="1" dirty="0">
                <a:solidFill>
                  <a:schemeClr val="accent1"/>
                </a:solidFill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还能表示抽象的规则、计划或事件。它是构成系统的一个基本单位。一个对象由一组属性和对这组属性进行操作的一组服务组成。 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523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524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524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523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524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524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c:\&gt; java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MemberTest</a:t>
            </a:r>
            <a:br>
              <a:rPr lang="en-US" altLang="zh-CN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m1.classVar=2 m2.classVar=2</a:t>
            </a:r>
            <a:br>
              <a:rPr lang="en-US" altLang="zh-CN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m1.InstanceVar=11 m2.InstanceVar=22 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方法参数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当中参数传递采用的的是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值传递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的方法。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public static void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tripleValue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(double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{    x = 3 * x;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double percent =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tripleValue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(percent);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483895"/>
            <a:ext cx="38100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15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方法参数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当中参数传递采用的的是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值传递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的方法。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public static void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tripleValue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(Employee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{  </a:t>
            </a:r>
            <a:r>
              <a:rPr lang="en-US" altLang="zh-CN" sz="24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x.raiseSalary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(200);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harry = new Employee(…);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tripleValue</a:t>
            </a:r>
            <a:r>
              <a:rPr lang="en-US" altLang="zh-CN" sz="2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(harry);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6945" y="3389185"/>
            <a:ext cx="5162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6495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方法参数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当中参数传递采用的的是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值传递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的方法。</a:t>
            </a: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public static void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swap(Employee  x, Employee y)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{ Employee temp = x;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x = y;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 y = temp; }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Employee a = new Employee(“Alice”,…)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Employee b = new Employee(“Bob”,…);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swap(</a:t>
            </a:r>
            <a:r>
              <a:rPr lang="en-US" altLang="zh-CN" sz="2000" b="1" dirty="0" err="1">
                <a:solidFill>
                  <a:schemeClr val="accent1"/>
                </a:solidFill>
                <a:ea typeface="楷体_GB2312" pitchFamily="49" charset="-122"/>
              </a:rPr>
              <a:t>a,b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endParaRPr lang="en-US" altLang="zh-CN" sz="16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488457"/>
            <a:ext cx="4284566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0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方法参数</a:t>
            </a:r>
            <a:endParaRPr lang="en-US" altLang="zh-CN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中方法参数采用值传递；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一个方法不能修改一个基本数据类型的参数；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一个方法可以改变一个可变类对象参数的状态；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一个方法 不能让对象参数引用一个新的对象。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endParaRPr lang="en-US" altLang="zh-CN" sz="16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10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711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11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711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方法重载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方法重载是指多个方法享有相同的名字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区别在于</a:t>
            </a:r>
            <a:r>
              <a:rPr lang="en-US" altLang="zh-CN" sz="2800" b="1" dirty="0">
                <a:solidFill>
                  <a:srgbClr val="0070C0"/>
                </a:solidFill>
                <a:ea typeface="宋体" pitchFamily="2" charset="-122"/>
              </a:rPr>
              <a:t>:</a:t>
            </a: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或者是参数的个数不同，或者是参数类型不同。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返回类型不能用来区分重载的方法。</a:t>
            </a:r>
            <a:br>
              <a:rPr lang="zh-CN" altLang="en-US" b="1" dirty="0">
                <a:ea typeface="宋体" pitchFamily="2" charset="-122"/>
              </a:rPr>
            </a:br>
            <a:br>
              <a:rPr lang="zh-CN" altLang="en-US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4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81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81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4257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方法重载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   import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java.io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.*;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endParaRPr lang="en-US" altLang="zh-CN" sz="2400" b="1" dirty="0">
              <a:solidFill>
                <a:srgbClr val="0070C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MethodOverloading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{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void receive(int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) {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(“Receive one int data”);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 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(“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=”+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);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  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void receive(int x, int y) {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(“Receive two int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datas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”);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("x="+x+" y="+y);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}</a:t>
            </a: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</a:t>
            </a:r>
            <a:b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}</a:t>
            </a:r>
            <a:endParaRPr lang="zh-CN" altLang="en-US" sz="2400" b="1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58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916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6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916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833544" cy="4257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方法重载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public class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MethodOverloadingTest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{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public static void main(String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args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[])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  {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　 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MethodOverloading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mo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=new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MethodOverloading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();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　 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mo.receive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(1);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　 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mo.receive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(2,3);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}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</a:t>
            </a:r>
            <a:b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　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}</a:t>
            </a:r>
            <a:endParaRPr lang="zh-CN" altLang="en-US" sz="24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018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18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018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7544" y="1931410"/>
            <a:ext cx="9793088" cy="4257675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70C0"/>
                </a:solidFill>
                <a:ea typeface="楷体_GB2312" pitchFamily="49" charset="-122"/>
              </a:rPr>
              <a:t>方法重载</a:t>
            </a:r>
          </a:p>
          <a:p>
            <a:pPr eaLnBrk="1" hangingPunct="1"/>
            <a:endParaRPr lang="zh-CN" altLang="en-US" sz="3200" b="1" dirty="0">
              <a:solidFill>
                <a:srgbClr val="0070C0"/>
              </a:solidFill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　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c:\&gt;java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MethodOverloadingTest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Receive one int data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=1</a:t>
            </a:r>
            <a:b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Receive two int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datas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x=2 y=3 </a:t>
            </a:r>
            <a:endParaRPr lang="zh-CN" altLang="en-US" sz="24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构造方法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重载经常用于构造方法。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◇ 构造方法具有和类名相同的名称，而且不返回任何数据类型。 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中的每个类都有构造方法，用来初始化该类的一个对象。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 构造方法只能由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运算符调用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面向对象技术基础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025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类的基本概念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4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57480" cy="4257675"/>
          </a:xfrm>
          <a:noFill/>
        </p:spPr>
        <p:txBody>
          <a:bodyPr/>
          <a:lstStyle/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把众多的事物归纳、划分成一些类是人类在认识客观世界时经常采用的思维方法。分类的原则是抽象。</a:t>
            </a: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类是具有相同属性和服务的一组对象的集合，它为属于该类的所有对象提供了统一的抽象描述，其内部包括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属性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服务</a:t>
            </a:r>
            <a:r>
              <a:rPr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两个主要部分。</a:t>
            </a:r>
            <a:br>
              <a:rPr lang="zh-CN" altLang="en-US" sz="32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0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223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3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223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构造方法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     class Point{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private int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x,y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public Point(){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x=0; y=0;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public Point(int x, int y){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this.x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=x; 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this.y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=y;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　　　　</a:t>
            </a: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}</a:t>
            </a:r>
            <a:b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400" b="1" dirty="0">
                <a:solidFill>
                  <a:srgbClr val="0070C0"/>
                </a:solidFill>
                <a:ea typeface="宋体" pitchFamily="2" charset="-122"/>
              </a:rPr>
              <a:t>}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endParaRPr lang="zh-CN" altLang="en-US" sz="24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默认构造器</a:t>
            </a:r>
            <a:r>
              <a:rPr lang="en-US" altLang="zh-CN" b="1" dirty="0">
                <a:solidFill>
                  <a:srgbClr val="0070C0"/>
                </a:solidFill>
                <a:ea typeface="楷体_GB2312" pitchFamily="49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无参数构造器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◇默认构造器指没有参数的构造器。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public Employee()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			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			}</a:t>
            </a:r>
            <a:endParaRPr lang="zh-CN" altLang="en-US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◇ 如果在编写一个类时没有编写构造器，系统会提供一个默认构造器。该构造器将所有的成员变量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实例域设置为默认值。（数值型数据设置为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0，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布尔型数据设置为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，所有对象变量将设置为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 如果编写时提供了至少一个构造器，则系统不会提供默认构造器。</a:t>
            </a: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实例域初始化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◇在声明实例域时直接赋值；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◇在构造方法中赋值；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◇在初始化块中赋值；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◇如果实例域没有显式地赋予初值，则会被系统自动地赋为默认值：数值型数据设置为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0，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布尔型数据设置为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，所有对象变量将设置为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null。</a:t>
            </a:r>
          </a:p>
          <a:p>
            <a:pPr eaLnBrk="1" hangingPunct="1"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实例域初始化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◇在声明实例域时直接赋值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显示域初始化；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在执行构造器前，先执行该赋值操作，故当所有的构造器希望把相同的值赋给特定的实例域，可采用此方式。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class Employee { private String name = “” }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class Employee {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private static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private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id =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assignId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…….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}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实例域初始化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◇初始化块：一个类的声明中可以包含多个代码块，只要构造类的对象，这些块就会被执行。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class Employee{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private static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private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id;     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{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 id =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++;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 }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 ……}  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32144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实例域初始化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◇调用另一个构造器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this(…)   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public Employee(double s) {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//calls Employee(String, double)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this(“Employee #” +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 s);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++;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}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注：调用另一个构造器的语句必须是构造器中的第一条语句；</a:t>
            </a:r>
            <a:endParaRPr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构造器初始化成员变量的步骤：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◇所有成员变量被初始化为默认值；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◇按照在类声明中出现的次序依次执行所有域初始化语句和初始化块；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◇如果构造器第一行调用了第二个构造器，则执行第二个构造器主体；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◇执行这个构造器的主体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1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对象构造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673805"/>
            <a:ext cx="7874000" cy="518419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静态域初始化</a:t>
            </a:r>
            <a:b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◇通过提供一个初始化值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private static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= 1; 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◇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静态的初始化块</a:t>
            </a:r>
            <a:endParaRPr lang="en-US" altLang="zh-CN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static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{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Random generator = new Random();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nextId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= </a:t>
            </a:r>
            <a:r>
              <a:rPr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generator.nextInt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(10000);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}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类第一次加载的时候，会进行静态域的初始化。默认的初始值是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0,false,null。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静态初始化语句以及静态初始化块按照类定义的顺序执行。</a:t>
            </a:r>
            <a:endParaRPr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6261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626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62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62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6263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类设计技巧</a:t>
            </a:r>
          </a:p>
        </p:txBody>
      </p:sp>
      <p:sp>
        <p:nvSpPr>
          <p:cNvPr id="96264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626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识别类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         分析问题的过程中寻找名词</a:t>
            </a:r>
            <a:endParaRPr lang="en-US" altLang="zh-CN" b="1" dirty="0">
              <a:solidFill>
                <a:srgbClr val="0070C0"/>
              </a:solidFill>
              <a:ea typeface="楷体_GB2312" pitchFamily="49" charset="-122"/>
            </a:endParaRPr>
          </a:p>
          <a:p>
            <a:pPr marL="533400" indent="-533400"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类中添加方法和属性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          方法对应着动词</a:t>
            </a:r>
            <a:endParaRPr lang="en-US" altLang="zh-CN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7286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72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72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7287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类设计技巧</a:t>
            </a:r>
          </a:p>
        </p:txBody>
      </p:sp>
      <p:sp>
        <p:nvSpPr>
          <p:cNvPr id="97288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72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成员变量一般设计为私有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         数据的表示形式可能会改变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但其使用方式却不会经常发生变化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一个私有成员变量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一个公有的数据访问方法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一个公有的数据更改方法</a:t>
            </a:r>
          </a:p>
          <a:p>
            <a:pPr marL="533400" indent="-533400" eaLnBrk="1" hangingPunct="1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一定要对成员变量进行初始化</a:t>
            </a:r>
          </a:p>
          <a:p>
            <a:pPr marL="533400" indent="-533400" eaLnBrk="1" hangingPunct="1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不要在类中使用过多的基本数据类型</a:t>
            </a:r>
          </a:p>
          <a:p>
            <a:pPr marL="533400" indent="-533400" eaLnBrk="1" hangingPunct="1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将职责过多的类进行分解</a:t>
            </a:r>
          </a:p>
          <a:p>
            <a:pPr marL="533400" indent="-533400" eaLnBrk="1" hangingPunct="1"/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类名和方法名要能够体现其职责　</a:t>
            </a:r>
            <a:endParaRPr lang="zh-CN" altLang="en-US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面向对象技术基础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61925" y="1989138"/>
          <a:ext cx="2201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544800" imgH="1706400" progId="">
                  <p:embed/>
                </p:oleObj>
              </mc:Choice>
              <mc:Fallback>
                <p:oleObj name="剪辑" r:id="rId3" imgW="6544800" imgH="1706400" progId="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989138"/>
                        <a:ext cx="22018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4185465" y="1853825"/>
            <a:ext cx="4572000" cy="4708981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class Car {</a:t>
            </a:r>
          </a:p>
          <a:p>
            <a:pPr algn="l"/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color;  </a:t>
            </a:r>
          </a:p>
          <a:p>
            <a:pPr algn="l"/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宋体" pitchFamily="2" charset="-122"/>
              </a:rPr>
              <a:t>door_number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/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800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speed;</a:t>
            </a:r>
          </a:p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void brake() { … }</a:t>
            </a:r>
          </a:p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void </a:t>
            </a:r>
            <a:r>
              <a:rPr kumimoji="1" lang="en-US" altLang="zh-CN" sz="2800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speedUp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() {…};</a:t>
            </a:r>
          </a:p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void </a:t>
            </a:r>
            <a:r>
              <a:rPr kumimoji="1" lang="en-US" altLang="zh-CN" sz="2800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slowDown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() { …  }</a:t>
            </a:r>
          </a:p>
          <a:p>
            <a:pPr algn="l"/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}</a:t>
            </a:r>
            <a:r>
              <a:rPr kumimoji="1" lang="en-US" altLang="zh-CN" sz="2400" b="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algn="l"/>
            <a:endParaRPr kumimoji="1" lang="en-US" altLang="zh-CN" sz="2400" b="0" dirty="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kumimoji="1" lang="en-US" altLang="zh-CN" sz="2400" b="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Car </a:t>
            </a:r>
            <a:r>
              <a:rPr kumimoji="1" lang="en-US" altLang="zh-CN" sz="2400" b="0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blueCar</a:t>
            </a:r>
            <a:r>
              <a:rPr kumimoji="1" lang="en-US" altLang="zh-CN" sz="2400" b="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400" b="0" dirty="0" err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redCar</a:t>
            </a:r>
            <a:r>
              <a:rPr kumimoji="1" lang="en-US" altLang="zh-CN" sz="2400" b="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4114800"/>
            <a:ext cx="3200400" cy="2438400"/>
            <a:chOff x="480" y="2592"/>
            <a:chExt cx="2016" cy="1536"/>
          </a:xfrm>
        </p:grpSpPr>
        <p:sp>
          <p:nvSpPr>
            <p:cNvPr id="1036" name="Line 6"/>
            <p:cNvSpPr>
              <a:spLocks noChangeShapeType="1"/>
            </p:cNvSpPr>
            <p:nvPr/>
          </p:nvSpPr>
          <p:spPr bwMode="auto">
            <a:xfrm flipV="1">
              <a:off x="1680" y="2592"/>
              <a:ext cx="8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Text Box 7"/>
            <p:cNvSpPr txBox="1">
              <a:spLocks noChangeArrowheads="1"/>
            </p:cNvSpPr>
            <p:nvPr/>
          </p:nvSpPr>
          <p:spPr bwMode="auto">
            <a:xfrm>
              <a:off x="480" y="3360"/>
              <a:ext cx="17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0">
                  <a:latin typeface="Verdana" pitchFamily="34" charset="0"/>
                  <a:ea typeface="宋体" pitchFamily="2" charset="-122"/>
                </a:rPr>
                <a:t>计算机中</a:t>
              </a:r>
            </a:p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800" b="0">
                  <a:latin typeface="Verdana" pitchFamily="34" charset="0"/>
                  <a:ea typeface="宋体" pitchFamily="2" charset="-122"/>
                </a:rPr>
                <a:t>的类</a:t>
              </a:r>
            </a:p>
          </p:txBody>
        </p:sp>
      </p:grp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522288" y="3965575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0">
                <a:latin typeface="Verdana" pitchFamily="34" charset="0"/>
                <a:ea typeface="宋体" pitchFamily="2" charset="-122"/>
              </a:rPr>
              <a:t>   现实生活中的对象</a:t>
            </a:r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 flipH="1" flipV="1">
            <a:off x="971550" y="3203575"/>
            <a:ext cx="2698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6735" y="1493838"/>
            <a:ext cx="18669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5"/>
          <p:cNvSpPr>
            <a:spLocks noChangeShapeType="1"/>
          </p:cNvSpPr>
          <p:nvPr/>
        </p:nvSpPr>
        <p:spPr bwMode="gray">
          <a:xfrm flipV="1">
            <a:off x="2051050" y="2619375"/>
            <a:ext cx="1035050" cy="1258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Rectangle 16"/>
          <p:cNvSpPr>
            <a:spLocks noChangeArrowheads="1"/>
          </p:cNvSpPr>
          <p:nvPr/>
        </p:nvSpPr>
        <p:spPr bwMode="gray">
          <a:xfrm>
            <a:off x="1422400" y="3249613"/>
            <a:ext cx="584200" cy="35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ea typeface="宋体" pitchFamily="2" charset="-122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语言的面向对象技术特性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98309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310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831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831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8311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的面向对象特性</a:t>
            </a:r>
          </a:p>
        </p:txBody>
      </p:sp>
      <p:sp>
        <p:nvSpPr>
          <p:cNvPr id="98312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831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lang="zh-CN" altLang="en-US" sz="3200" b="1" dirty="0">
                <a:solidFill>
                  <a:srgbClr val="0070C0"/>
                </a:solidFill>
                <a:ea typeface="黑体" pitchFamily="2" charset="-122"/>
              </a:rPr>
              <a:t>本章小结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　</a:t>
            </a:r>
            <a:endParaRPr lang="zh-CN" altLang="en-US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类与对象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应用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类库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方法参数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方法重载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构造器及成员变量的初始化</a:t>
            </a: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类变量和类方法</a:t>
            </a:r>
            <a:endParaRPr lang="en-US" altLang="zh-CN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类设计</a:t>
            </a:r>
            <a:endParaRPr lang="zh-CN" altLang="en-US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a typeface="宋体" pitchFamily="2" charset="-122"/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a typeface="宋体" pitchFamily="2" charset="-122"/>
              </a:rPr>
              <a:t>面向对象与过程化程序设计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算法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数据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or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数据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算法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对于规模较小的问题，使用过程化程序设计比较合适，但对于大规模问题，使用面向对象有以下好处：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类提供了一种便于将众多的方法聚集在一起的机制；如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个过程，可能需要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个类，平均每个类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个方法；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类的封装机制有助于对其他的类方法隐藏数据操作；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gray">
          <a:xfrm>
            <a:off x="2546350" y="3645024"/>
            <a:ext cx="946150" cy="3060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数据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gray">
          <a:xfrm>
            <a:off x="1331913" y="4717306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gray">
          <a:xfrm>
            <a:off x="1331913" y="5347543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gray">
          <a:xfrm>
            <a:off x="1331913" y="5977781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1557338" y="3952131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过程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gray">
          <a:xfrm>
            <a:off x="1557338" y="4656981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过程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gray">
          <a:xfrm>
            <a:off x="1557338" y="5333256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过程</a:t>
            </a:r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gray">
          <a:xfrm>
            <a:off x="1331913" y="4087068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gray">
          <a:xfrm>
            <a:off x="1557338" y="3321893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ea typeface="宋体" pitchFamily="2" charset="-122"/>
              </a:rPr>
              <a:t>过程</a:t>
            </a:r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gray">
          <a:xfrm>
            <a:off x="1331913" y="6592143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gray">
          <a:xfrm>
            <a:off x="1557338" y="5826968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过程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gray">
          <a:xfrm>
            <a:off x="5741988" y="3925283"/>
            <a:ext cx="1620837" cy="9890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对象数据</a:t>
            </a: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gray">
          <a:xfrm>
            <a:off x="5741988" y="4195158"/>
            <a:ext cx="1620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gray">
          <a:xfrm>
            <a:off x="4483100" y="469045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gray">
          <a:xfrm>
            <a:off x="4708525" y="4195158"/>
            <a:ext cx="91440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方法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gray">
          <a:xfrm>
            <a:off x="4483100" y="419515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gray">
          <a:xfrm>
            <a:off x="4708525" y="3744308"/>
            <a:ext cx="914400" cy="53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方法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gray">
          <a:xfrm>
            <a:off x="5695950" y="5411183"/>
            <a:ext cx="1620838" cy="9890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对象数据</a:t>
            </a: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gray">
          <a:xfrm>
            <a:off x="5695950" y="5681058"/>
            <a:ext cx="162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gray">
          <a:xfrm>
            <a:off x="4437063" y="6176358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gray">
          <a:xfrm>
            <a:off x="4662488" y="5681058"/>
            <a:ext cx="91440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方法</a:t>
            </a: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gray">
          <a:xfrm>
            <a:off x="4437063" y="5681058"/>
            <a:ext cx="1214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gray">
          <a:xfrm>
            <a:off x="4662488" y="5230208"/>
            <a:ext cx="914400" cy="53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ea typeface="宋体" pitchFamily="2" charset="-122"/>
              </a:rPr>
              <a:t>方法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108867</TotalTime>
  <Words>5338</Words>
  <Application>Microsoft Macintosh PowerPoint</Application>
  <PresentationFormat>全屏显示(4:3)</PresentationFormat>
  <Paragraphs>712</Paragraphs>
  <Slides>81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3" baseType="lpstr">
      <vt:lpstr>(使用中文字体)</vt:lpstr>
      <vt:lpstr>黑体</vt:lpstr>
      <vt:lpstr>华文中宋</vt:lpstr>
      <vt:lpstr>楷体_GB2312</vt:lpstr>
      <vt:lpstr>宋体</vt:lpstr>
      <vt:lpstr>FuturaA Md BT</vt:lpstr>
      <vt:lpstr>Arial</vt:lpstr>
      <vt:lpstr>Times New Roman</vt:lpstr>
      <vt:lpstr>Verdana</vt:lpstr>
      <vt:lpstr>Wingdings</vt:lpstr>
      <vt:lpstr>1_中传</vt:lpstr>
      <vt:lpstr>剪辑</vt:lpstr>
      <vt:lpstr>Java面向对象特性</vt:lpstr>
      <vt:lpstr>JAVA语言概述</vt:lpstr>
      <vt:lpstr>JAVA语言概述</vt:lpstr>
      <vt:lpstr>面向对象技术基础</vt:lpstr>
      <vt:lpstr>面向对象技术基础</vt:lpstr>
      <vt:lpstr>面向对象技术基础</vt:lpstr>
      <vt:lpstr>面向对象技术基础</vt:lpstr>
      <vt:lpstr>面向对象技术基础</vt:lpstr>
      <vt:lpstr>面向对象与过程化程序设计</vt:lpstr>
      <vt:lpstr>面向对象与过程化程序设计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面向对象技术基础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Java语言的面向对象技术特性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3057</cp:revision>
  <cp:lastPrinted>2013-06-09T12:24:00Z</cp:lastPrinted>
  <dcterms:created xsi:type="dcterms:W3CDTF">2005-05-09T07:03:00Z</dcterms:created>
  <dcterms:modified xsi:type="dcterms:W3CDTF">2024-09-20T04:14:04Z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