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6" r:id="rId1"/>
  </p:sldMasterIdLst>
  <p:notesMasterIdLst>
    <p:notesMasterId r:id="rId63"/>
  </p:notesMasterIdLst>
  <p:handoutMasterIdLst>
    <p:handoutMasterId r:id="rId64"/>
  </p:handoutMasterIdLst>
  <p:sldIdLst>
    <p:sldId id="505" r:id="rId2"/>
    <p:sldId id="541" r:id="rId3"/>
    <p:sldId id="542" r:id="rId4"/>
    <p:sldId id="543" r:id="rId5"/>
    <p:sldId id="544" r:id="rId6"/>
    <p:sldId id="506" r:id="rId7"/>
    <p:sldId id="507" r:id="rId8"/>
    <p:sldId id="508" r:id="rId9"/>
    <p:sldId id="509" r:id="rId10"/>
    <p:sldId id="510" r:id="rId11"/>
    <p:sldId id="511" r:id="rId12"/>
    <p:sldId id="512" r:id="rId13"/>
    <p:sldId id="513" r:id="rId14"/>
    <p:sldId id="515" r:id="rId15"/>
    <p:sldId id="516" r:id="rId16"/>
    <p:sldId id="517" r:id="rId17"/>
    <p:sldId id="518" r:id="rId18"/>
    <p:sldId id="519" r:id="rId19"/>
    <p:sldId id="540" r:id="rId20"/>
    <p:sldId id="532" r:id="rId21"/>
    <p:sldId id="533" r:id="rId22"/>
    <p:sldId id="523" r:id="rId23"/>
    <p:sldId id="524" r:id="rId24"/>
    <p:sldId id="527" r:id="rId25"/>
    <p:sldId id="528" r:id="rId26"/>
    <p:sldId id="529" r:id="rId27"/>
    <p:sldId id="530" r:id="rId28"/>
    <p:sldId id="531" r:id="rId29"/>
    <p:sldId id="534" r:id="rId30"/>
    <p:sldId id="545" r:id="rId31"/>
    <p:sldId id="436" r:id="rId32"/>
    <p:sldId id="437" r:id="rId33"/>
    <p:sldId id="439" r:id="rId34"/>
    <p:sldId id="440" r:id="rId35"/>
    <p:sldId id="441" r:id="rId36"/>
    <p:sldId id="546" r:id="rId37"/>
    <p:sldId id="442" r:id="rId38"/>
    <p:sldId id="547" r:id="rId39"/>
    <p:sldId id="548" r:id="rId40"/>
    <p:sldId id="446" r:id="rId41"/>
    <p:sldId id="549" r:id="rId42"/>
    <p:sldId id="550" r:id="rId43"/>
    <p:sldId id="551" r:id="rId44"/>
    <p:sldId id="450" r:id="rId45"/>
    <p:sldId id="452" r:id="rId46"/>
    <p:sldId id="535" r:id="rId47"/>
    <p:sldId id="536" r:id="rId48"/>
    <p:sldId id="537" r:id="rId49"/>
    <p:sldId id="538" r:id="rId50"/>
    <p:sldId id="552" r:id="rId51"/>
    <p:sldId id="539" r:id="rId52"/>
    <p:sldId id="553" r:id="rId53"/>
    <p:sldId id="554" r:id="rId54"/>
    <p:sldId id="555" r:id="rId55"/>
    <p:sldId id="556" r:id="rId56"/>
    <p:sldId id="557" r:id="rId57"/>
    <p:sldId id="558" r:id="rId58"/>
    <p:sldId id="559" r:id="rId59"/>
    <p:sldId id="560" r:id="rId60"/>
    <p:sldId id="561" r:id="rId61"/>
    <p:sldId id="504" r:id="rId62"/>
  </p:sldIdLst>
  <p:sldSz cx="9144000" cy="6858000" type="screen4x3"/>
  <p:notesSz cx="6669088" cy="9928225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B14C"/>
    <a:srgbClr val="63BC26"/>
    <a:srgbClr val="A21E89"/>
    <a:srgbClr val="19A7DD"/>
    <a:srgbClr val="15CD9D"/>
    <a:srgbClr val="FFCC99"/>
    <a:srgbClr val="D1D1D1"/>
    <a:srgbClr val="009FE1"/>
    <a:srgbClr val="10CF9B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66"/>
    <p:restoredTop sz="81363" autoAdjust="0"/>
  </p:normalViewPr>
  <p:slideViewPr>
    <p:cSldViewPr showGuides="1">
      <p:cViewPr varScale="1">
        <p:scale>
          <a:sx n="100" d="100"/>
          <a:sy n="100" d="100"/>
        </p:scale>
        <p:origin x="1848" y="176"/>
      </p:cViewPr>
      <p:guideLst>
        <p:guide orient="horz" pos="118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418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+mn-cs"/>
              </a:rPr>
              <a:t>报奖汇报</a:t>
            </a:r>
            <a:endParaRPr kumimoji="1" lang="en-US" altLang="zh-CN" sz="1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Hei" panose="02010609060101010101" pitchFamily="49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Hei" panose="02010609060101010101" pitchFamily="49" charset="-122"/>
              <a:cs typeface="+mn-cs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+mn-cs"/>
              </a:rPr>
              <a:t>北京邮电大学</a:t>
            </a:r>
            <a:endParaRPr kumimoji="1" lang="en-US" altLang="zh-CN" sz="1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Hei" panose="02010609060101010101" pitchFamily="49" charset="-122"/>
              <a:cs typeface="+mn-cs"/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31338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  <a:ea typeface="SimHei" panose="02010609060101010101" pitchFamily="49" charset="-122"/>
              </a:rPr>
              <a:t>‹#›</a:t>
            </a:fld>
            <a:endParaRPr lang="en-US" altLang="zh-CN" sz="1200" dirty="0">
              <a:latin typeface="Times New Roman" panose="02020603050405020304" pitchFamily="18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7793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 i="0">
                <a:latin typeface="Times New Roman" panose="02020603050405020304" pitchFamily="18" charset="0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r>
              <a:rPr kumimoji="1" lang="en-US" altLang="zh-CN" dirty="0"/>
              <a:t>《</a:t>
            </a:r>
            <a:r>
              <a:rPr kumimoji="1" lang="en-US" altLang="zh-CN" dirty="0" err="1"/>
              <a:t>多媒体技术原理及应用</a:t>
            </a:r>
            <a:r>
              <a:rPr kumimoji="1" lang="en-US" altLang="zh-CN" dirty="0"/>
              <a:t>》（</a:t>
            </a:r>
            <a:r>
              <a:rPr kumimoji="1" lang="en-US" altLang="zh-CN" dirty="0" err="1"/>
              <a:t>教材</a:t>
            </a:r>
            <a:r>
              <a:rPr kumimoji="1" lang="en-US" altLang="zh-CN" dirty="0"/>
              <a:t>）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 i="0">
                <a:latin typeface="Times New Roman" panose="02020603050405020304" pitchFamily="18" charset="0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endParaRPr kumimoji="1" lang="en-US" altLang="zh-CN" dirty="0"/>
          </a:p>
        </p:txBody>
      </p:sp>
      <p:sp>
        <p:nvSpPr>
          <p:cNvPr id="25604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6463"/>
            <a:ext cx="4891088" cy="4467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 i="0">
                <a:latin typeface="Times New Roman" panose="02020603050405020304" pitchFamily="18" charset="0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r>
              <a:rPr kumimoji="1" lang="en-US" altLang="zh-CN" dirty="0" err="1"/>
              <a:t>北京邮电大学</a:t>
            </a:r>
            <a:endParaRPr kumimoji="1" lang="en-US" altLang="zh-CN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31338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b="0" i="0">
                <a:ea typeface="SimHei" panose="02010609060101010101" pitchFamily="49" charset="-122"/>
              </a:defRPr>
            </a:lvl1pPr>
          </a:lstStyle>
          <a:p>
            <a:pPr algn="r" eaLnBrk="1" hangingPunct="1"/>
            <a:fld id="{9A0DB2DC-4C9A-4742-B13C-FB6460FD3503}" type="slidenum">
              <a:rPr lang="en-US" altLang="zh-CN" sz="1200" smtClean="0">
                <a:latin typeface="Times New Roman" panose="02020603050405020304" pitchFamily="18" charset="0"/>
              </a:rPr>
              <a:pPr algn="r" eaLnBrk="1" hangingPunct="1"/>
              <a:t>‹#›</a:t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0447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anose="02020603050405020304" pitchFamily="18" charset="0"/>
        <a:ea typeface="SimHei" panose="02010609060101010101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anose="02020603050405020304" pitchFamily="18" charset="0"/>
        <a:ea typeface="SimHei" panose="02010609060101010101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anose="02020603050405020304" pitchFamily="18" charset="0"/>
        <a:ea typeface="SimHei" panose="02010609060101010101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anose="02020603050405020304" pitchFamily="18" charset="0"/>
        <a:ea typeface="SimHei" panose="02010609060101010101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anose="02020603050405020304" pitchFamily="18" charset="0"/>
        <a:ea typeface="SimHei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5270C6-93EE-4E3B-82F3-E30D5A26AC1E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997" y="4271010"/>
            <a:ext cx="5208482" cy="404622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76B935-F702-4083-B505-31F1096E2B75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SzPct val="70000"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26EF06-0445-4E84-9209-DB83AF365FAB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614F3-7A41-495B-ABA4-7AEA37D466C6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D47E51-74FF-4471-A7EB-F9CEB336BDC5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getClass( ):</a:t>
            </a:r>
            <a:r>
              <a:rPr lang="zh-CN" altLang="en-US"/>
              <a:t>返回该对象所属的类</a:t>
            </a:r>
          </a:p>
          <a:p>
            <a:r>
              <a:rPr lang="en-US" altLang="zh-CN"/>
              <a:t>Clas.getName():</a:t>
            </a:r>
            <a:r>
              <a:rPr lang="zh-CN" altLang="en-US"/>
              <a:t>返回该类的名字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BCB4B3-14BB-4347-A158-BCB12E068E06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201A8C-6130-4082-B468-D174278CB8B3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zh-CN" altLang="en-US" sz="10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5A2C1A-DA58-4B85-BC71-1F7734AE020B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DC72DC-0677-4BCC-B2BA-234732A4F6EE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696FD1-259E-4AEC-9324-14936E61A82E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614F3-7A41-495B-ABA4-7AEA37D466C6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614F3-7A41-495B-ABA4-7AEA37D466C6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614F3-7A41-495B-ABA4-7AEA37D466C6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/>
          <p:nvPr userDrawn="1"/>
        </p:nvSpPr>
        <p:spPr>
          <a:xfrm>
            <a:off x="8329674" y="6453188"/>
            <a:ext cx="814326" cy="243656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r"/>
            <a:r>
              <a:rPr lang="zh-CN" altLang="en-US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   </a:t>
            </a:r>
            <a:r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Page </a:t>
            </a:r>
            <a:fld id="{9A0DB2DC-4C9A-4742-B13C-FB6460FD3503}" type="slidenum"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‹#›</a:t>
            </a:fld>
            <a:endParaRPr lang="en-US" altLang="zh-CN" sz="1000" b="0" i="0" dirty="0">
              <a:solidFill>
                <a:schemeClr val="tx2"/>
              </a:solidFill>
              <a:latin typeface="FuturaA Md BT"/>
              <a:ea typeface="SimHei" panose="02010609060101010101" pitchFamily="49" charset="-122"/>
            </a:endParaRPr>
          </a:p>
        </p:txBody>
      </p:sp>
      <p:sp>
        <p:nvSpPr>
          <p:cNvPr id="2051" name="Rectangle 13"/>
          <p:cNvSpPr/>
          <p:nvPr userDrawn="1"/>
        </p:nvSpPr>
        <p:spPr>
          <a:xfrm>
            <a:off x="8329674" y="6453188"/>
            <a:ext cx="814326" cy="243656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r"/>
            <a:r>
              <a:rPr lang="zh-CN" altLang="en-US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   </a:t>
            </a:r>
            <a:r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Page </a:t>
            </a:r>
            <a:fld id="{9A0DB2DC-4C9A-4742-B13C-FB6460FD3503}" type="slidenum"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‹#›</a:t>
            </a:fld>
            <a:endParaRPr lang="en-US" altLang="zh-CN" sz="1000" b="0" i="0" dirty="0">
              <a:solidFill>
                <a:schemeClr val="tx2"/>
              </a:solidFill>
              <a:latin typeface="FuturaA Md BT"/>
              <a:ea typeface="SimHei" panose="02010609060101010101" pitchFamily="49" charset="-122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0" y="908050"/>
            <a:ext cx="9144000" cy="0"/>
          </a:xfrm>
          <a:prstGeom prst="line">
            <a:avLst/>
          </a:prstGeom>
          <a:noFill/>
          <a:ln w="57150">
            <a:solidFill>
              <a:schemeClr val="accent1">
                <a:lumMod val="75000"/>
              </a:schemeClr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anose="02010600040101010101" pitchFamily="2" charset="-122"/>
              <a:ea typeface="SimHei" panose="02010609060101010101" pitchFamily="49" charset="-122"/>
              <a:cs typeface="+mn-cs"/>
            </a:endParaRPr>
          </a:p>
        </p:txBody>
      </p:sp>
      <p:pic>
        <p:nvPicPr>
          <p:cNvPr id="2053" name="Picture 3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32588" y="381000"/>
            <a:ext cx="2411412" cy="384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25" y="188913"/>
            <a:ext cx="7769225" cy="71913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/>
          <p:nvPr userDrawn="1"/>
        </p:nvSpPr>
        <p:spPr>
          <a:xfrm>
            <a:off x="8329674" y="6453188"/>
            <a:ext cx="814326" cy="243656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r"/>
            <a:r>
              <a:rPr lang="zh-CN" altLang="en-US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   </a:t>
            </a:r>
            <a:r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Page </a:t>
            </a:r>
            <a:fld id="{9A0DB2DC-4C9A-4742-B13C-FB6460FD3503}" type="slidenum"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‹#›</a:t>
            </a:fld>
            <a:endParaRPr lang="en-US" altLang="zh-CN" sz="1000" b="0" i="0" dirty="0">
              <a:solidFill>
                <a:schemeClr val="tx2"/>
              </a:solidFill>
              <a:latin typeface="FuturaA Md BT"/>
              <a:ea typeface="SimHei" panose="02010609060101010101" pitchFamily="49" charset="-122"/>
            </a:endParaRPr>
          </a:p>
        </p:txBody>
      </p:sp>
      <p:sp>
        <p:nvSpPr>
          <p:cNvPr id="3075" name="Rectangle 13"/>
          <p:cNvSpPr/>
          <p:nvPr userDrawn="1"/>
        </p:nvSpPr>
        <p:spPr>
          <a:xfrm>
            <a:off x="8329674" y="6453188"/>
            <a:ext cx="814326" cy="243656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r"/>
            <a:r>
              <a:rPr lang="zh-CN" altLang="en-US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   </a:t>
            </a:r>
            <a:r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Page </a:t>
            </a:r>
            <a:fld id="{9A0DB2DC-4C9A-4742-B13C-FB6460FD3503}" type="slidenum"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‹#›</a:t>
            </a:fld>
            <a:endParaRPr lang="en-US" altLang="zh-CN" sz="1000" b="0" i="0" dirty="0">
              <a:solidFill>
                <a:schemeClr val="tx2"/>
              </a:solidFill>
              <a:latin typeface="FuturaA Md BT"/>
              <a:ea typeface="SimHei" panose="02010609060101010101" pitchFamily="49" charset="-122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+mn-ea"/>
                <a:ea typeface="+mn-ea"/>
              </a:defRPr>
            </a:lvl1pPr>
            <a:lvl2pPr>
              <a:defRPr baseline="0">
                <a:latin typeface="+mn-ea"/>
                <a:ea typeface="+mn-ea"/>
              </a:defRPr>
            </a:lvl2pPr>
            <a:lvl3pPr>
              <a:defRPr baseline="0">
                <a:latin typeface="+mn-ea"/>
                <a:ea typeface="+mn-ea"/>
              </a:defRPr>
            </a:lvl3pPr>
            <a:lvl4pPr>
              <a:defRPr baseline="0">
                <a:latin typeface="+mn-ea"/>
                <a:ea typeface="+mn-ea"/>
              </a:defRPr>
            </a:lvl4pPr>
            <a:lvl5pPr>
              <a:defRPr baseline="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34925" y="188913"/>
            <a:ext cx="7769225" cy="7191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323850" y="1085850"/>
            <a:ext cx="8362950" cy="5438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Line 8"/>
          <p:cNvSpPr>
            <a:spLocks noChangeShapeType="1"/>
          </p:cNvSpPr>
          <p:nvPr/>
        </p:nvSpPr>
        <p:spPr bwMode="auto">
          <a:xfrm>
            <a:off x="0" y="908050"/>
            <a:ext cx="9144000" cy="0"/>
          </a:xfrm>
          <a:prstGeom prst="line">
            <a:avLst/>
          </a:prstGeom>
          <a:noFill/>
          <a:ln w="57150">
            <a:solidFill>
              <a:schemeClr val="accent1">
                <a:lumMod val="75000"/>
              </a:schemeClr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anose="02010600040101010101" pitchFamily="2" charset="-122"/>
              <a:ea typeface="SimHei" panose="02010609060101010101" pitchFamily="49" charset="-122"/>
              <a:cs typeface="+mn-cs"/>
            </a:endParaRPr>
          </a:p>
        </p:txBody>
      </p:sp>
      <p:pic>
        <p:nvPicPr>
          <p:cNvPr id="1029" name="Picture 3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224588" y="333375"/>
            <a:ext cx="2919412" cy="4635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30" name="Group 10"/>
          <p:cNvGrpSpPr/>
          <p:nvPr userDrawn="1"/>
        </p:nvGrpSpPr>
        <p:grpSpPr>
          <a:xfrm>
            <a:off x="2627784" y="5927094"/>
            <a:ext cx="6480720" cy="1062953"/>
            <a:chOff x="249" y="2341"/>
            <a:chExt cx="5178" cy="1617"/>
          </a:xfrm>
        </p:grpSpPr>
        <p:pic>
          <p:nvPicPr>
            <p:cNvPr id="1031" name="Picture 11" descr="未命名-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49" y="2341"/>
              <a:ext cx="5178" cy="143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" name="Rectangle 12"/>
            <p:cNvSpPr>
              <a:spLocks noChangeArrowheads="1"/>
            </p:cNvSpPr>
            <p:nvPr/>
          </p:nvSpPr>
          <p:spPr bwMode="gray">
            <a:xfrm>
              <a:off x="1877" y="3593"/>
              <a:ext cx="115" cy="365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SimHei" panose="02010609060101010101" pitchFamily="49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(使用中文字体)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(使用中文字体)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(使用中文字体)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(使用中文字体)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(使用中文字体)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91880" y="1124744"/>
            <a:ext cx="7245350" cy="1722438"/>
          </a:xfrm>
        </p:spPr>
        <p:txBody>
          <a:bodyPr/>
          <a:lstStyle/>
          <a:p>
            <a:r>
              <a:rPr lang="zh-CN" altLang="en-US" sz="4800" i="0" dirty="0">
                <a:solidFill>
                  <a:srgbClr val="000000"/>
                </a:solidFill>
                <a:ea typeface="宋体" pitchFamily="2" charset="-122"/>
              </a:rPr>
              <a:t>继     承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352800"/>
            <a:ext cx="6324600" cy="990600"/>
          </a:xfrm>
        </p:spPr>
        <p:txBody>
          <a:bodyPr/>
          <a:lstStyle/>
          <a:p>
            <a:r>
              <a:rPr lang="zh-CN" altLang="en-US" sz="2400" dirty="0">
                <a:ea typeface="楷体_GB2312" pitchFamily="49" charset="-122"/>
              </a:rPr>
              <a:t>伍淳华</a:t>
            </a:r>
          </a:p>
          <a:p>
            <a:r>
              <a:rPr lang="zh-CN" altLang="en-US" sz="2400">
                <a:ea typeface="楷体_GB2312" pitchFamily="49" charset="-122"/>
              </a:rPr>
              <a:t>北京邮电大学网络空间安全学院</a:t>
            </a:r>
          </a:p>
          <a:p>
            <a:endParaRPr lang="zh-CN" altLang="en-US" sz="2400" dirty="0"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ea typeface="宋体" pitchFamily="2" charset="-122"/>
              </a:rPr>
              <a:t>覆盖方法的实现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327650"/>
          </a:xfrm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zh-CN" altLang="en-US" sz="2000">
                <a:ea typeface="宋体" pitchFamily="2" charset="-122"/>
              </a:rPr>
              <a:t>在</a:t>
            </a:r>
            <a:r>
              <a:rPr lang="en-US" altLang="zh-CN" sz="2000">
                <a:ea typeface="宋体" pitchFamily="2" charset="-122"/>
              </a:rPr>
              <a:t>Manager</a:t>
            </a:r>
            <a:r>
              <a:rPr lang="zh-CN" altLang="en-US" sz="2000">
                <a:ea typeface="宋体" pitchFamily="2" charset="-122"/>
              </a:rPr>
              <a:t>类中，</a:t>
            </a:r>
            <a:r>
              <a:rPr lang="en-US" altLang="zh-CN" sz="2000">
                <a:ea typeface="宋体" pitchFamily="2" charset="-122"/>
              </a:rPr>
              <a:t>getSalary</a:t>
            </a:r>
            <a:r>
              <a:rPr lang="zh-CN" altLang="en-US" sz="2000">
                <a:ea typeface="宋体" pitchFamily="2" charset="-122"/>
              </a:rPr>
              <a:t>方法应当这样实现：</a:t>
            </a:r>
          </a:p>
          <a:p>
            <a:pPr marL="1257300" lvl="2" indent="-342900">
              <a:lnSpc>
                <a:spcPct val="90000"/>
              </a:lnSpc>
              <a:buFontTx/>
              <a:buNone/>
            </a:pPr>
            <a:r>
              <a:rPr lang="en-US" altLang="zh-CN" sz="1800">
                <a:ea typeface="宋体" pitchFamily="2" charset="-122"/>
              </a:rPr>
              <a:t>public double getSalary() { </a:t>
            </a:r>
          </a:p>
          <a:p>
            <a:pPr marL="1257300" lvl="2" indent="-342900">
              <a:lnSpc>
                <a:spcPct val="90000"/>
              </a:lnSpc>
              <a:buFontTx/>
              <a:buNone/>
            </a:pPr>
            <a:r>
              <a:rPr lang="en-US" altLang="zh-CN" sz="1800">
                <a:ea typeface="宋体" pitchFamily="2" charset="-122"/>
              </a:rPr>
              <a:t>    double baseSalary = </a:t>
            </a:r>
            <a:r>
              <a:rPr lang="en-US" altLang="zh-CN" sz="1800">
                <a:solidFill>
                  <a:srgbClr val="FF3300"/>
                </a:solidFill>
                <a:ea typeface="宋体" pitchFamily="2" charset="-122"/>
              </a:rPr>
              <a:t>super</a:t>
            </a:r>
            <a:r>
              <a:rPr lang="en-US" altLang="zh-CN" sz="1800">
                <a:ea typeface="宋体" pitchFamily="2" charset="-122"/>
              </a:rPr>
              <a:t>.getSalary(); </a:t>
            </a:r>
          </a:p>
          <a:p>
            <a:pPr marL="1257300" lvl="2" indent="-342900">
              <a:lnSpc>
                <a:spcPct val="90000"/>
              </a:lnSpc>
              <a:buFontTx/>
              <a:buNone/>
            </a:pPr>
            <a:r>
              <a:rPr lang="en-US" altLang="zh-CN" sz="1800">
                <a:ea typeface="宋体" pitchFamily="2" charset="-122"/>
              </a:rPr>
              <a:t>    return baseSalary + bonus; </a:t>
            </a:r>
          </a:p>
          <a:p>
            <a:pPr marL="1257300" lvl="2" indent="-342900">
              <a:lnSpc>
                <a:spcPct val="90000"/>
              </a:lnSpc>
              <a:buFontTx/>
              <a:buNone/>
            </a:pPr>
            <a:r>
              <a:rPr lang="en-US" altLang="zh-CN" sz="1800">
                <a:ea typeface="宋体" pitchFamily="2" charset="-122"/>
              </a:rPr>
              <a:t>} </a:t>
            </a:r>
          </a:p>
          <a:p>
            <a:pPr marL="1257300" lvl="2" indent="-342900">
              <a:lnSpc>
                <a:spcPct val="90000"/>
              </a:lnSpc>
              <a:buFontTx/>
              <a:buNone/>
            </a:pPr>
            <a:endParaRPr lang="en-US" altLang="zh-CN" sz="1800">
              <a:ea typeface="宋体" pitchFamily="2" charset="-122"/>
            </a:endParaRPr>
          </a:p>
          <a:p>
            <a:pPr marL="381000" indent="-381000">
              <a:lnSpc>
                <a:spcPct val="90000"/>
              </a:lnSpc>
            </a:pPr>
            <a:r>
              <a:rPr lang="zh-CN" altLang="en-US" sz="2000">
                <a:solidFill>
                  <a:srgbClr val="008000"/>
                </a:solidFill>
                <a:ea typeface="宋体" pitchFamily="2" charset="-122"/>
              </a:rPr>
              <a:t>注意：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    1. </a:t>
            </a:r>
            <a:r>
              <a:rPr lang="zh-CN" altLang="en-US" sz="2000">
                <a:ea typeface="宋体" pitchFamily="2" charset="-122"/>
              </a:rPr>
              <a:t>不能直接访问超类中的</a:t>
            </a:r>
            <a:r>
              <a:rPr lang="en-US" altLang="zh-CN" sz="2000">
                <a:ea typeface="宋体" pitchFamily="2" charset="-122"/>
              </a:rPr>
              <a:t>salary</a:t>
            </a:r>
            <a:r>
              <a:rPr lang="zh-CN" altLang="en-US" sz="2000">
                <a:ea typeface="宋体" pitchFamily="2" charset="-122"/>
              </a:rPr>
              <a:t>域：</a:t>
            </a:r>
          </a:p>
          <a:p>
            <a:pPr marL="838200" lvl="1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    return salary + bonus;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>
                <a:ea typeface="宋体" pitchFamily="2" charset="-122"/>
              </a:rPr>
              <a:t>     会导致编译错误。因为</a:t>
            </a:r>
            <a:r>
              <a:rPr lang="en-US" altLang="zh-CN" sz="2000">
                <a:ea typeface="宋体" pitchFamily="2" charset="-122"/>
              </a:rPr>
              <a:t>salary</a:t>
            </a:r>
            <a:r>
              <a:rPr lang="zh-CN" altLang="en-US" sz="2000">
                <a:ea typeface="宋体" pitchFamily="2" charset="-122"/>
              </a:rPr>
              <a:t>是超类的私有字段。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    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    2. </a:t>
            </a:r>
            <a:r>
              <a:rPr lang="zh-CN" altLang="en-US" sz="2000">
                <a:ea typeface="宋体" pitchFamily="2" charset="-122"/>
              </a:rPr>
              <a:t>不能使用子类的</a:t>
            </a:r>
            <a:r>
              <a:rPr lang="en-US" altLang="zh-CN" sz="2000">
                <a:ea typeface="宋体" pitchFamily="2" charset="-122"/>
              </a:rPr>
              <a:t>getSalary</a:t>
            </a:r>
            <a:r>
              <a:rPr lang="zh-CN" altLang="en-US" sz="2000">
                <a:ea typeface="宋体" pitchFamily="2" charset="-122"/>
              </a:rPr>
              <a:t>方法获取超类的</a:t>
            </a:r>
            <a:r>
              <a:rPr lang="en-US" altLang="zh-CN" sz="2000">
                <a:ea typeface="宋体" pitchFamily="2" charset="-122"/>
              </a:rPr>
              <a:t>salary</a:t>
            </a:r>
            <a:r>
              <a:rPr lang="zh-CN" altLang="en-US" sz="2000">
                <a:ea typeface="宋体" pitchFamily="2" charset="-122"/>
              </a:rPr>
              <a:t>字段：</a:t>
            </a:r>
          </a:p>
          <a:p>
            <a:pPr marL="838200" lvl="1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    double baseSalary = getSalary(); 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>
                <a:ea typeface="宋体" pitchFamily="2" charset="-122"/>
              </a:rPr>
              <a:t>         这样会导致无限次循环调用自己。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     3. </a:t>
            </a:r>
            <a:r>
              <a:rPr lang="en-US" altLang="zh-CN" sz="2000">
                <a:solidFill>
                  <a:srgbClr val="FF3300"/>
                </a:solidFill>
                <a:ea typeface="宋体" pitchFamily="2" charset="-122"/>
              </a:rPr>
              <a:t>super</a:t>
            </a:r>
            <a:r>
              <a:rPr lang="zh-CN" altLang="en-US" sz="2000">
                <a:ea typeface="宋体" pitchFamily="2" charset="-122"/>
              </a:rPr>
              <a:t>是一个指示编译器调用超类方法的特有关键字。调用超类的公有方法和和公有字段时，必须使用该关键字指明。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8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8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8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8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8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8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88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8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8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88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88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88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88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88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8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88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8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8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88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8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8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itchFamily="2" charset="-122"/>
              </a:rPr>
              <a:t>JDK5.0</a:t>
            </a:r>
            <a:r>
              <a:rPr lang="zh-CN" altLang="en-US" sz="3200">
                <a:ea typeface="宋体" pitchFamily="2" charset="-122"/>
              </a:rPr>
              <a:t>中对覆盖方法的改进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8244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>
                <a:ea typeface="宋体" pitchFamily="2" charset="-122"/>
              </a:rPr>
              <a:t>在</a:t>
            </a:r>
            <a:r>
              <a:rPr lang="en-US" altLang="zh-CN" sz="2000">
                <a:ea typeface="宋体" pitchFamily="2" charset="-122"/>
              </a:rPr>
              <a:t>JDK5.0</a:t>
            </a:r>
            <a:r>
              <a:rPr lang="zh-CN" altLang="en-US" sz="2000">
                <a:ea typeface="宋体" pitchFamily="2" charset="-122"/>
              </a:rPr>
              <a:t>以前的版本中，进行方法覆盖时，要求新方法的返回类型必须与原方法的返回类型一致。</a:t>
            </a:r>
          </a:p>
          <a:p>
            <a:pPr>
              <a:lnSpc>
                <a:spcPct val="90000"/>
              </a:lnSpc>
            </a:pPr>
            <a:endParaRPr lang="zh-CN" altLang="en-US" sz="120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>
                <a:ea typeface="宋体" pitchFamily="2" charset="-122"/>
              </a:rPr>
              <a:t>在</a:t>
            </a:r>
            <a:r>
              <a:rPr lang="en-US" altLang="zh-CN" sz="2000">
                <a:ea typeface="宋体" pitchFamily="2" charset="-122"/>
              </a:rPr>
              <a:t>JDK5.0</a:t>
            </a:r>
            <a:r>
              <a:rPr lang="zh-CN" altLang="en-US" sz="2000">
                <a:ea typeface="宋体" pitchFamily="2" charset="-122"/>
              </a:rPr>
              <a:t>中，则放宽了要求：</a:t>
            </a:r>
            <a:r>
              <a:rPr lang="zh-CN" altLang="en-US" sz="2000">
                <a:solidFill>
                  <a:srgbClr val="660033"/>
                </a:solidFill>
                <a:ea typeface="宋体" pitchFamily="2" charset="-122"/>
              </a:rPr>
              <a:t>新方法的返回类型可以是原方法的返回类型的子类型</a:t>
            </a:r>
            <a:r>
              <a:rPr lang="zh-CN" altLang="en-US" sz="2000">
                <a:ea typeface="宋体" pitchFamily="2" charset="-122"/>
              </a:rPr>
              <a:t>。</a:t>
            </a:r>
          </a:p>
          <a:p>
            <a:pPr>
              <a:lnSpc>
                <a:spcPct val="90000"/>
              </a:lnSpc>
            </a:pPr>
            <a:endParaRPr lang="zh-CN" altLang="en-US" sz="1000">
              <a:ea typeface="宋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>
                <a:solidFill>
                  <a:srgbClr val="008000"/>
                </a:solidFill>
                <a:ea typeface="宋体" pitchFamily="2" charset="-122"/>
              </a:rPr>
              <a:t>   例如：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>
                <a:ea typeface="宋体" pitchFamily="2" charset="-122"/>
              </a:rPr>
              <a:t>      假设在类</a:t>
            </a:r>
            <a:r>
              <a:rPr lang="en-US" altLang="zh-CN" sz="2000">
                <a:ea typeface="宋体" pitchFamily="2" charset="-122"/>
              </a:rPr>
              <a:t>A</a:t>
            </a:r>
            <a:r>
              <a:rPr lang="zh-CN" altLang="en-US" sz="2000">
                <a:ea typeface="宋体" pitchFamily="2" charset="-122"/>
              </a:rPr>
              <a:t>中有一个返回类型的</a:t>
            </a:r>
            <a:r>
              <a:rPr lang="en-US" altLang="zh-CN" sz="2000">
                <a:ea typeface="宋体" pitchFamily="2" charset="-122"/>
              </a:rPr>
              <a:t>Employee</a:t>
            </a:r>
            <a:r>
              <a:rPr lang="zh-CN" altLang="en-US" sz="2000">
                <a:ea typeface="宋体" pitchFamily="2" charset="-122"/>
              </a:rPr>
              <a:t>的方法</a:t>
            </a:r>
            <a:r>
              <a:rPr lang="en-US" altLang="zh-CN" sz="2000">
                <a:ea typeface="宋体" pitchFamily="2" charset="-122"/>
              </a:rPr>
              <a:t>f</a:t>
            </a:r>
            <a:r>
              <a:rPr lang="zh-CN" altLang="en-US" sz="2000">
                <a:ea typeface="宋体" pitchFamily="2" charset="-122"/>
              </a:rPr>
              <a:t>；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>
                <a:ea typeface="宋体" pitchFamily="2" charset="-122"/>
              </a:rPr>
              <a:t>      假设</a:t>
            </a:r>
            <a:r>
              <a:rPr lang="en-US" altLang="zh-CN" sz="2000">
                <a:ea typeface="宋体" pitchFamily="2" charset="-122"/>
              </a:rPr>
              <a:t>B</a:t>
            </a:r>
            <a:r>
              <a:rPr lang="zh-CN" altLang="en-US" sz="2000">
                <a:ea typeface="宋体" pitchFamily="2" charset="-122"/>
              </a:rPr>
              <a:t>是</a:t>
            </a:r>
            <a:r>
              <a:rPr lang="en-US" altLang="zh-CN" sz="2000">
                <a:ea typeface="宋体" pitchFamily="2" charset="-122"/>
              </a:rPr>
              <a:t>A</a:t>
            </a:r>
            <a:r>
              <a:rPr lang="zh-CN" altLang="en-US" sz="2000">
                <a:ea typeface="宋体" pitchFamily="2" charset="-122"/>
              </a:rPr>
              <a:t>的子类，如果要在</a:t>
            </a:r>
            <a:r>
              <a:rPr lang="en-US" altLang="zh-CN" sz="2000">
                <a:ea typeface="宋体" pitchFamily="2" charset="-122"/>
              </a:rPr>
              <a:t>B</a:t>
            </a:r>
            <a:r>
              <a:rPr lang="zh-CN" altLang="en-US" sz="2000">
                <a:ea typeface="宋体" pitchFamily="2" charset="-122"/>
              </a:rPr>
              <a:t>中覆盖</a:t>
            </a:r>
            <a:r>
              <a:rPr lang="en-US" altLang="zh-CN" sz="2000">
                <a:ea typeface="宋体" pitchFamily="2" charset="-122"/>
              </a:rPr>
              <a:t>f</a:t>
            </a:r>
            <a:r>
              <a:rPr lang="zh-CN" altLang="en-US" sz="2000">
                <a:ea typeface="宋体" pitchFamily="2" charset="-122"/>
              </a:rPr>
              <a:t>，则在</a:t>
            </a:r>
            <a:r>
              <a:rPr lang="en-US" altLang="zh-CN" sz="2000">
                <a:ea typeface="宋体" pitchFamily="2" charset="-122"/>
              </a:rPr>
              <a:t>B</a:t>
            </a:r>
            <a:r>
              <a:rPr lang="zh-CN" altLang="en-US" sz="2000">
                <a:ea typeface="宋体" pitchFamily="2" charset="-122"/>
              </a:rPr>
              <a:t>类中定义的</a:t>
            </a:r>
            <a:r>
              <a:rPr lang="en-US" altLang="zh-CN" sz="2000">
                <a:ea typeface="宋体" pitchFamily="2" charset="-122"/>
              </a:rPr>
              <a:t>f</a:t>
            </a:r>
            <a:r>
              <a:rPr lang="zh-CN" altLang="en-US" sz="2000">
                <a:ea typeface="宋体" pitchFamily="2" charset="-122"/>
              </a:rPr>
              <a:t>可以是：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>
                <a:solidFill>
                  <a:srgbClr val="0033CC"/>
                </a:solidFill>
                <a:ea typeface="宋体" pitchFamily="2" charset="-122"/>
              </a:rPr>
              <a:t>Employee</a:t>
            </a:r>
            <a:r>
              <a:rPr lang="en-US" altLang="zh-CN" sz="1800">
                <a:ea typeface="宋体" pitchFamily="2" charset="-122"/>
              </a:rPr>
              <a:t> f(</a:t>
            </a:r>
            <a:r>
              <a:rPr lang="en-US" altLang="zh-CN" sz="1800">
                <a:latin typeface="Verdana"/>
                <a:ea typeface="宋体" pitchFamily="2" charset="-122"/>
              </a:rPr>
              <a:t>…</a:t>
            </a:r>
            <a:r>
              <a:rPr lang="en-US" altLang="zh-CN" sz="1800">
                <a:ea typeface="宋体" pitchFamily="2" charset="-122"/>
              </a:rPr>
              <a:t>) { </a:t>
            </a:r>
            <a:r>
              <a:rPr lang="en-US" altLang="zh-CN" sz="1800">
                <a:latin typeface="Verdana"/>
                <a:ea typeface="宋体" pitchFamily="2" charset="-122"/>
              </a:rPr>
              <a:t>……</a:t>
            </a:r>
            <a:r>
              <a:rPr lang="en-US" altLang="zh-CN" sz="1800">
                <a:ea typeface="宋体" pitchFamily="2" charset="-122"/>
              </a:rPr>
              <a:t> }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>
                <a:solidFill>
                  <a:srgbClr val="993300"/>
                </a:solidFill>
                <a:ea typeface="宋体" pitchFamily="2" charset="-122"/>
              </a:rPr>
              <a:t>Manager</a:t>
            </a:r>
            <a:r>
              <a:rPr lang="en-US" altLang="zh-CN" sz="1800">
                <a:ea typeface="宋体" pitchFamily="2" charset="-122"/>
              </a:rPr>
              <a:t> f(</a:t>
            </a:r>
            <a:r>
              <a:rPr lang="en-US" altLang="zh-CN" sz="1800">
                <a:latin typeface="Verdana"/>
                <a:ea typeface="宋体" pitchFamily="2" charset="-122"/>
              </a:rPr>
              <a:t>…</a:t>
            </a:r>
            <a:r>
              <a:rPr lang="en-US" altLang="zh-CN" sz="1800">
                <a:ea typeface="宋体" pitchFamily="2" charset="-122"/>
              </a:rPr>
              <a:t>) { ……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000">
                <a:solidFill>
                  <a:srgbClr val="008000"/>
                </a:solidFill>
                <a:ea typeface="宋体" pitchFamily="2" charset="-122"/>
              </a:rPr>
              <a:t>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>
                <a:solidFill>
                  <a:srgbClr val="008000"/>
                </a:solidFill>
                <a:ea typeface="宋体" pitchFamily="2" charset="-122"/>
              </a:rPr>
              <a:t>注意：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>
                <a:solidFill>
                  <a:srgbClr val="008000"/>
                </a:solidFill>
                <a:ea typeface="宋体" pitchFamily="2" charset="-122"/>
              </a:rPr>
              <a:t>     </a:t>
            </a:r>
            <a:r>
              <a:rPr lang="en-US" altLang="zh-CN" sz="1800">
                <a:ea typeface="宋体" pitchFamily="2" charset="-122"/>
              </a:rPr>
              <a:t>1.</a:t>
            </a:r>
            <a:r>
              <a:rPr lang="en-US" altLang="zh-CN" sz="1800">
                <a:solidFill>
                  <a:srgbClr val="008000"/>
                </a:solidFill>
                <a:ea typeface="宋体" pitchFamily="2" charset="-122"/>
              </a:rPr>
              <a:t> </a:t>
            </a:r>
            <a:r>
              <a:rPr lang="zh-CN" altLang="en-US" sz="1800">
                <a:ea typeface="宋体" pitchFamily="2" charset="-122"/>
              </a:rPr>
              <a:t>覆盖方法和原方法的</a:t>
            </a:r>
            <a:r>
              <a:rPr lang="zh-CN" altLang="en-US" sz="1800">
                <a:solidFill>
                  <a:srgbClr val="660033"/>
                </a:solidFill>
                <a:ea typeface="宋体" pitchFamily="2" charset="-122"/>
              </a:rPr>
              <a:t>签名</a:t>
            </a:r>
            <a:r>
              <a:rPr lang="en-US" altLang="zh-CN" sz="1800">
                <a:solidFill>
                  <a:srgbClr val="660033"/>
                </a:solidFill>
                <a:ea typeface="宋体" pitchFamily="2" charset="-122"/>
              </a:rPr>
              <a:t>(signature)</a:t>
            </a:r>
            <a:r>
              <a:rPr lang="zh-CN" altLang="en-US" sz="1800">
                <a:ea typeface="宋体" pitchFamily="2" charset="-122"/>
              </a:rPr>
              <a:t>必须相同。方法的签名包括</a:t>
            </a:r>
            <a:r>
              <a:rPr lang="zh-CN" altLang="en-US" sz="1800">
                <a:solidFill>
                  <a:srgbClr val="008000"/>
                </a:solidFill>
                <a:ea typeface="宋体" pitchFamily="2" charset="-122"/>
              </a:rPr>
              <a:t>方法的名字</a:t>
            </a:r>
            <a:r>
              <a:rPr lang="zh-CN" altLang="en-US" sz="1800">
                <a:ea typeface="宋体" pitchFamily="2" charset="-122"/>
              </a:rPr>
              <a:t>和</a:t>
            </a:r>
            <a:r>
              <a:rPr lang="zh-CN" altLang="en-US" sz="1800">
                <a:solidFill>
                  <a:srgbClr val="008000"/>
                </a:solidFill>
                <a:ea typeface="宋体" pitchFamily="2" charset="-122"/>
              </a:rPr>
              <a:t>参数列表</a:t>
            </a:r>
            <a:r>
              <a:rPr lang="zh-CN" altLang="en-US" sz="1800">
                <a:ea typeface="宋体" pitchFamily="2" charset="-122"/>
              </a:rPr>
              <a:t>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>
                <a:ea typeface="宋体" pitchFamily="2" charset="-122"/>
              </a:rPr>
              <a:t>     2. </a:t>
            </a:r>
            <a:r>
              <a:rPr lang="zh-CN" altLang="en-US" sz="1800">
                <a:ea typeface="宋体" pitchFamily="2" charset="-122"/>
              </a:rPr>
              <a:t>覆盖方法的可见性不能低于原方法的可见性。特别地，如果超类方法是</a:t>
            </a:r>
            <a:r>
              <a:rPr lang="en-US" altLang="zh-CN" sz="1800">
                <a:solidFill>
                  <a:srgbClr val="FF3300"/>
                </a:solidFill>
                <a:ea typeface="宋体" pitchFamily="2" charset="-122"/>
              </a:rPr>
              <a:t>public</a:t>
            </a:r>
            <a:r>
              <a:rPr lang="zh-CN" altLang="en-US" sz="1800">
                <a:ea typeface="宋体" pitchFamily="2" charset="-122"/>
              </a:rPr>
              <a:t>，则子类方法必须也是</a:t>
            </a:r>
            <a:r>
              <a:rPr lang="en-US" altLang="zh-CN" sz="1800">
                <a:solidFill>
                  <a:srgbClr val="FF3300"/>
                </a:solidFill>
                <a:ea typeface="宋体" pitchFamily="2" charset="-122"/>
              </a:rPr>
              <a:t>public</a:t>
            </a:r>
            <a:r>
              <a:rPr lang="zh-CN" altLang="en-US" sz="1800">
                <a:ea typeface="宋体" pitchFamily="2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0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0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0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00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0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00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00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0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00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0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0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itchFamily="2" charset="-122"/>
              </a:rPr>
              <a:t>super</a:t>
            </a:r>
            <a:r>
              <a:rPr lang="zh-CN" altLang="en-US" sz="3200">
                <a:ea typeface="宋体" pitchFamily="2" charset="-122"/>
              </a:rPr>
              <a:t>关键字在构造器中的应用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66838"/>
            <a:ext cx="8229600" cy="51577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800" dirty="0">
                <a:solidFill>
                  <a:srgbClr val="993300"/>
                </a:solidFill>
                <a:ea typeface="宋体" pitchFamily="2" charset="-122"/>
              </a:rPr>
              <a:t>Manager</a:t>
            </a:r>
            <a:r>
              <a:rPr lang="zh-CN" altLang="en-US" sz="1800" dirty="0">
                <a:ea typeface="宋体" pitchFamily="2" charset="-122"/>
              </a:rPr>
              <a:t>类的构造器实现如下：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ea typeface="宋体" pitchFamily="2" charset="-122"/>
              </a:rPr>
              <a:t>public </a:t>
            </a:r>
            <a:r>
              <a:rPr lang="en-US" altLang="zh-CN" sz="1600" dirty="0">
                <a:solidFill>
                  <a:srgbClr val="993300"/>
                </a:solidFill>
                <a:ea typeface="宋体" pitchFamily="2" charset="-122"/>
              </a:rPr>
              <a:t>Manager</a:t>
            </a:r>
            <a:r>
              <a:rPr lang="en-US" altLang="zh-CN" sz="1600" dirty="0">
                <a:ea typeface="宋体" pitchFamily="2" charset="-122"/>
              </a:rPr>
              <a:t>(String n, double s, </a:t>
            </a:r>
            <a:r>
              <a:rPr lang="en-US" altLang="zh-CN" sz="1600" dirty="0" err="1">
                <a:ea typeface="宋体" pitchFamily="2" charset="-122"/>
              </a:rPr>
              <a:t>int</a:t>
            </a:r>
            <a:r>
              <a:rPr lang="en-US" altLang="zh-CN" sz="1600" dirty="0">
                <a:ea typeface="宋体" pitchFamily="2" charset="-122"/>
              </a:rPr>
              <a:t> year, </a:t>
            </a:r>
            <a:r>
              <a:rPr lang="en-US" altLang="zh-CN" sz="1600" dirty="0" err="1">
                <a:ea typeface="宋体" pitchFamily="2" charset="-122"/>
              </a:rPr>
              <a:t>int</a:t>
            </a:r>
            <a:r>
              <a:rPr lang="en-US" altLang="zh-CN" sz="1600" dirty="0">
                <a:ea typeface="宋体" pitchFamily="2" charset="-122"/>
              </a:rPr>
              <a:t> month, </a:t>
            </a:r>
            <a:r>
              <a:rPr lang="en-US" altLang="zh-CN" sz="1600" dirty="0" err="1">
                <a:ea typeface="宋体" pitchFamily="2" charset="-122"/>
              </a:rPr>
              <a:t>int</a:t>
            </a:r>
            <a:r>
              <a:rPr lang="en-US" altLang="zh-CN" sz="1600" dirty="0">
                <a:ea typeface="宋体" pitchFamily="2" charset="-122"/>
              </a:rPr>
              <a:t> day) {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ea typeface="宋体" pitchFamily="2" charset="-122"/>
              </a:rPr>
              <a:t>    </a:t>
            </a:r>
            <a:r>
              <a:rPr lang="en-US" altLang="zh-CN" sz="1600" dirty="0">
                <a:solidFill>
                  <a:srgbClr val="FF3300"/>
                </a:solidFill>
                <a:ea typeface="宋体" pitchFamily="2" charset="-122"/>
              </a:rPr>
              <a:t>super</a:t>
            </a:r>
            <a:r>
              <a:rPr lang="en-US" altLang="zh-CN" sz="1600" dirty="0">
                <a:ea typeface="宋体" pitchFamily="2" charset="-122"/>
              </a:rPr>
              <a:t>(n, s, year, month, day);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ea typeface="宋体" pitchFamily="2" charset="-122"/>
              </a:rPr>
              <a:t>    bonus = 0;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ea typeface="宋体" pitchFamily="2" charset="-122"/>
              </a:rPr>
              <a:t>}</a:t>
            </a:r>
            <a:r>
              <a:rPr lang="en-US" altLang="zh-CN" sz="1800" dirty="0">
                <a:ea typeface="宋体" pitchFamily="2" charset="-122"/>
              </a:rPr>
              <a:t> </a:t>
            </a:r>
          </a:p>
          <a:p>
            <a:pPr>
              <a:lnSpc>
                <a:spcPct val="80000"/>
              </a:lnSpc>
            </a:pPr>
            <a:endParaRPr lang="zh-CN" altLang="en-US" sz="2000" dirty="0">
              <a:solidFill>
                <a:srgbClr val="003399"/>
              </a:solidFill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rgbClr val="003399"/>
                </a:solidFill>
                <a:ea typeface="宋体" pitchFamily="2" charset="-122"/>
              </a:rPr>
              <a:t>关键字</a:t>
            </a:r>
            <a:r>
              <a:rPr lang="en-US" altLang="zh-CN" sz="2000" dirty="0">
                <a:solidFill>
                  <a:srgbClr val="003399"/>
                </a:solidFill>
                <a:ea typeface="宋体" pitchFamily="2" charset="-122"/>
              </a:rPr>
              <a:t>super</a:t>
            </a:r>
            <a:r>
              <a:rPr lang="zh-CN" altLang="en-US" sz="2000" dirty="0">
                <a:solidFill>
                  <a:srgbClr val="003399"/>
                </a:solidFill>
                <a:ea typeface="宋体" pitchFamily="2" charset="-122"/>
              </a:rPr>
              <a:t>的含义：是“调用超类</a:t>
            </a:r>
            <a:r>
              <a:rPr lang="en-US" altLang="zh-CN" sz="2000" dirty="0">
                <a:solidFill>
                  <a:srgbClr val="003399"/>
                </a:solidFill>
                <a:ea typeface="宋体" pitchFamily="2" charset="-122"/>
              </a:rPr>
              <a:t>Employee</a:t>
            </a:r>
            <a:r>
              <a:rPr lang="zh-CN" altLang="en-US" sz="2000" dirty="0">
                <a:solidFill>
                  <a:srgbClr val="003399"/>
                </a:solidFill>
                <a:ea typeface="宋体" pitchFamily="2" charset="-122"/>
              </a:rPr>
              <a:t>中含有</a:t>
            </a:r>
            <a:r>
              <a:rPr lang="en-US" altLang="zh-CN" sz="2000" dirty="0">
                <a:solidFill>
                  <a:srgbClr val="003399"/>
                </a:solidFill>
                <a:ea typeface="宋体" pitchFamily="2" charset="-122"/>
              </a:rPr>
              <a:t>n, s, year, month</a:t>
            </a:r>
            <a:r>
              <a:rPr lang="zh-CN" altLang="en-US" sz="2000" dirty="0">
                <a:solidFill>
                  <a:srgbClr val="003399"/>
                </a:solidFill>
                <a:ea typeface="宋体" pitchFamily="2" charset="-122"/>
              </a:rPr>
              <a:t>和</a:t>
            </a:r>
            <a:r>
              <a:rPr lang="en-US" altLang="zh-CN" sz="2000" dirty="0">
                <a:solidFill>
                  <a:srgbClr val="003399"/>
                </a:solidFill>
                <a:ea typeface="宋体" pitchFamily="2" charset="-122"/>
              </a:rPr>
              <a:t>day</a:t>
            </a:r>
            <a:r>
              <a:rPr lang="zh-CN" altLang="en-US" sz="2000" dirty="0">
                <a:solidFill>
                  <a:srgbClr val="003399"/>
                </a:solidFill>
                <a:ea typeface="宋体" pitchFamily="2" charset="-122"/>
              </a:rPr>
              <a:t>参数的构造器” 。（由于</a:t>
            </a:r>
            <a:r>
              <a:rPr lang="en-US" altLang="zh-CN" sz="2000" dirty="0">
                <a:solidFill>
                  <a:srgbClr val="003399"/>
                </a:solidFill>
                <a:ea typeface="宋体" pitchFamily="2" charset="-122"/>
              </a:rPr>
              <a:t>Manager</a:t>
            </a:r>
            <a:r>
              <a:rPr lang="zh-CN" altLang="en-US" sz="2000" dirty="0">
                <a:solidFill>
                  <a:srgbClr val="003399"/>
                </a:solidFill>
                <a:ea typeface="宋体" pitchFamily="2" charset="-122"/>
              </a:rPr>
              <a:t>类不能访问</a:t>
            </a:r>
            <a:r>
              <a:rPr lang="en-US" altLang="zh-CN" sz="2000" dirty="0">
                <a:solidFill>
                  <a:srgbClr val="003399"/>
                </a:solidFill>
                <a:ea typeface="宋体" pitchFamily="2" charset="-122"/>
              </a:rPr>
              <a:t>Employee</a:t>
            </a:r>
            <a:r>
              <a:rPr lang="zh-CN" altLang="en-US" sz="2000" dirty="0">
                <a:solidFill>
                  <a:srgbClr val="003399"/>
                </a:solidFill>
                <a:ea typeface="宋体" pitchFamily="2" charset="-122"/>
              </a:rPr>
              <a:t>类的私有域，所以必须利用</a:t>
            </a:r>
            <a:r>
              <a:rPr lang="en-US" altLang="zh-CN" sz="2000" dirty="0">
                <a:solidFill>
                  <a:srgbClr val="003399"/>
                </a:solidFill>
                <a:ea typeface="宋体" pitchFamily="2" charset="-122"/>
              </a:rPr>
              <a:t>Employee</a:t>
            </a:r>
            <a:r>
              <a:rPr lang="zh-CN" altLang="en-US" sz="2000" dirty="0">
                <a:solidFill>
                  <a:srgbClr val="003399"/>
                </a:solidFill>
                <a:ea typeface="宋体" pitchFamily="2" charset="-122"/>
              </a:rPr>
              <a:t>类的构造方法对这部分私有域进行初始化。）</a:t>
            </a:r>
          </a:p>
          <a:p>
            <a:pPr>
              <a:lnSpc>
                <a:spcPct val="80000"/>
              </a:lnSpc>
            </a:pPr>
            <a:endParaRPr lang="zh-CN" altLang="en-US" sz="2000" dirty="0">
              <a:solidFill>
                <a:srgbClr val="003399"/>
              </a:solidFill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zh-CN" altLang="en-US" sz="1200" dirty="0"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008000"/>
                </a:solidFill>
                <a:ea typeface="宋体" pitchFamily="2" charset="-122"/>
              </a:rPr>
              <a:t>注意：</a:t>
            </a:r>
            <a:r>
              <a:rPr lang="en-US" altLang="zh-CN" sz="2000" dirty="0">
                <a:solidFill>
                  <a:schemeClr val="tx1"/>
                </a:solidFill>
                <a:ea typeface="宋体" pitchFamily="2" charset="-122"/>
              </a:rPr>
              <a:t>1.</a:t>
            </a:r>
            <a:r>
              <a:rPr lang="en-US" altLang="zh-CN" sz="2000" dirty="0">
                <a:solidFill>
                  <a:srgbClr val="008000"/>
                </a:solidFill>
                <a:ea typeface="宋体" pitchFamily="2" charset="-122"/>
              </a:rPr>
              <a:t> </a:t>
            </a:r>
            <a:r>
              <a:rPr lang="zh-CN" altLang="en-US" sz="2000" dirty="0">
                <a:ea typeface="宋体" pitchFamily="2" charset="-122"/>
              </a:rPr>
              <a:t>如果子类的构造器没有显式地调用超类的构造器，则会自动调用</a:t>
            </a:r>
            <a:r>
              <a:rPr lang="zh-CN" altLang="en-US" sz="2000" dirty="0">
                <a:solidFill>
                  <a:schemeClr val="tx1"/>
                </a:solidFill>
                <a:ea typeface="宋体" pitchFamily="2" charset="-122"/>
              </a:rPr>
              <a:t>默认</a:t>
            </a:r>
            <a:r>
              <a:rPr lang="en-US" altLang="zh-CN" sz="2000" dirty="0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ea typeface="宋体" pitchFamily="2" charset="-122"/>
              </a:rPr>
              <a:t>没有参数</a:t>
            </a:r>
            <a:r>
              <a:rPr lang="en-US" altLang="zh-CN" sz="2000" dirty="0">
                <a:solidFill>
                  <a:schemeClr val="tx1"/>
                </a:solidFill>
                <a:ea typeface="宋体" pitchFamily="2" charset="-12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ea typeface="宋体" pitchFamily="2" charset="-122"/>
              </a:rPr>
              <a:t>的构造器</a:t>
            </a:r>
            <a:r>
              <a:rPr lang="zh-CN" altLang="en-US" sz="2000" dirty="0">
                <a:ea typeface="宋体" pitchFamily="2" charset="-122"/>
              </a:rPr>
              <a:t>；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dirty="0"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ea typeface="宋体" pitchFamily="2" charset="-122"/>
              </a:rPr>
              <a:t>         2.</a:t>
            </a:r>
            <a:r>
              <a:rPr lang="zh-CN" altLang="en-US" sz="2000" dirty="0">
                <a:ea typeface="宋体" pitchFamily="2" charset="-122"/>
              </a:rPr>
              <a:t>如果超类中</a:t>
            </a:r>
            <a:r>
              <a:rPr lang="zh-CN" altLang="en-US" sz="2000" dirty="0">
                <a:solidFill>
                  <a:srgbClr val="FF3300"/>
                </a:solidFill>
                <a:ea typeface="宋体" pitchFamily="2" charset="-122"/>
              </a:rPr>
              <a:t>没有</a:t>
            </a:r>
            <a:r>
              <a:rPr lang="zh-CN" altLang="en-US" sz="2000" dirty="0">
                <a:solidFill>
                  <a:schemeClr val="tx1"/>
                </a:solidFill>
                <a:ea typeface="宋体" pitchFamily="2" charset="-122"/>
              </a:rPr>
              <a:t>不带参数的构造器</a:t>
            </a:r>
            <a:r>
              <a:rPr lang="zh-CN" altLang="en-US" sz="2000" dirty="0">
                <a:ea typeface="宋体" pitchFamily="2" charset="-122"/>
              </a:rPr>
              <a:t>，而子类的构造器中又没有显式地调用其它构造器，</a:t>
            </a:r>
            <a:r>
              <a:rPr lang="en-US" altLang="zh-CN" sz="2000" dirty="0">
                <a:ea typeface="宋体" pitchFamily="2" charset="-122"/>
              </a:rPr>
              <a:t>Java</a:t>
            </a:r>
            <a:r>
              <a:rPr lang="zh-CN" altLang="en-US" sz="2000" dirty="0">
                <a:ea typeface="宋体" pitchFamily="2" charset="-122"/>
              </a:rPr>
              <a:t>编译器将</a:t>
            </a:r>
            <a:r>
              <a:rPr lang="zh-CN" altLang="en-US" sz="2000" dirty="0">
                <a:solidFill>
                  <a:srgbClr val="FF3300"/>
                </a:solidFill>
                <a:ea typeface="宋体" pitchFamily="2" charset="-122"/>
              </a:rPr>
              <a:t>报告错误</a:t>
            </a:r>
            <a:r>
              <a:rPr lang="zh-CN" altLang="en-US" sz="2000" dirty="0">
                <a:ea typeface="宋体" pitchFamily="2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9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9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9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89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9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9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itchFamily="2" charset="-122"/>
              </a:rPr>
              <a:t>super</a:t>
            </a:r>
            <a:r>
              <a:rPr lang="zh-CN" altLang="en-US" sz="3200">
                <a:ea typeface="宋体" pitchFamily="2" charset="-122"/>
              </a:rPr>
              <a:t>与</a:t>
            </a:r>
            <a:r>
              <a:rPr lang="en-US" altLang="zh-CN" sz="3200">
                <a:ea typeface="宋体" pitchFamily="2" charset="-122"/>
              </a:rPr>
              <a:t>this</a:t>
            </a:r>
            <a:r>
              <a:rPr lang="zh-CN" altLang="en-US" sz="3200">
                <a:ea typeface="宋体" pitchFamily="2" charset="-122"/>
              </a:rPr>
              <a:t>的比较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482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>
                <a:ea typeface="宋体" pitchFamily="2" charset="-122"/>
              </a:rPr>
              <a:t>this</a:t>
            </a:r>
            <a:r>
              <a:rPr lang="zh-CN" altLang="en-US" sz="2400">
                <a:ea typeface="宋体" pitchFamily="2" charset="-122"/>
              </a:rPr>
              <a:t>关键字有两个用途：</a:t>
            </a:r>
          </a:p>
          <a:p>
            <a:pPr lvl="1">
              <a:lnSpc>
                <a:spcPct val="80000"/>
              </a:lnSpc>
            </a:pPr>
            <a:r>
              <a:rPr lang="en-US" altLang="zh-CN" sz="2400">
                <a:ea typeface="宋体" pitchFamily="2" charset="-122"/>
              </a:rPr>
              <a:t>1. </a:t>
            </a:r>
            <a:r>
              <a:rPr lang="zh-CN" altLang="en-US" sz="2400">
                <a:ea typeface="宋体" pitchFamily="2" charset="-122"/>
              </a:rPr>
              <a:t>引用隐式参数</a:t>
            </a:r>
          </a:p>
          <a:p>
            <a:pPr lvl="1">
              <a:lnSpc>
                <a:spcPct val="80000"/>
              </a:lnSpc>
            </a:pPr>
            <a:r>
              <a:rPr lang="en-US" altLang="zh-CN" sz="2400">
                <a:ea typeface="宋体" pitchFamily="2" charset="-122"/>
              </a:rPr>
              <a:t>2. </a:t>
            </a:r>
            <a:r>
              <a:rPr lang="zh-CN" altLang="en-US" sz="2400">
                <a:ea typeface="宋体" pitchFamily="2" charset="-122"/>
              </a:rPr>
              <a:t>调用该类其它的构造器</a:t>
            </a:r>
          </a:p>
          <a:p>
            <a:pPr>
              <a:lnSpc>
                <a:spcPct val="80000"/>
              </a:lnSpc>
            </a:pPr>
            <a:endParaRPr lang="zh-CN" altLang="en-US" sz="240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>
                <a:ea typeface="宋体" pitchFamily="2" charset="-122"/>
              </a:rPr>
              <a:t>同样</a:t>
            </a:r>
            <a:r>
              <a:rPr lang="en-US" altLang="zh-CN" sz="2400">
                <a:ea typeface="宋体" pitchFamily="2" charset="-122"/>
              </a:rPr>
              <a:t>super</a:t>
            </a:r>
            <a:r>
              <a:rPr lang="zh-CN" altLang="en-US" sz="2400">
                <a:ea typeface="宋体" pitchFamily="2" charset="-122"/>
              </a:rPr>
              <a:t>关键字也有两个用途：</a:t>
            </a:r>
          </a:p>
          <a:p>
            <a:pPr lvl="1">
              <a:lnSpc>
                <a:spcPct val="80000"/>
              </a:lnSpc>
            </a:pPr>
            <a:r>
              <a:rPr lang="en-US" altLang="zh-CN" sz="2400">
                <a:ea typeface="宋体" pitchFamily="2" charset="-122"/>
              </a:rPr>
              <a:t>1. </a:t>
            </a:r>
            <a:r>
              <a:rPr lang="zh-CN" altLang="en-US" sz="2400">
                <a:ea typeface="宋体" pitchFamily="2" charset="-122"/>
              </a:rPr>
              <a:t>调用超类的方法</a:t>
            </a:r>
          </a:p>
          <a:p>
            <a:pPr lvl="1">
              <a:lnSpc>
                <a:spcPct val="80000"/>
              </a:lnSpc>
            </a:pPr>
            <a:r>
              <a:rPr lang="en-US" altLang="zh-CN" sz="2400">
                <a:ea typeface="宋体" pitchFamily="2" charset="-122"/>
              </a:rPr>
              <a:t>2. </a:t>
            </a:r>
            <a:r>
              <a:rPr lang="zh-CN" altLang="en-US" sz="2400">
                <a:ea typeface="宋体" pitchFamily="2" charset="-122"/>
              </a:rPr>
              <a:t>调用超类的构造器</a:t>
            </a:r>
          </a:p>
          <a:p>
            <a:pPr>
              <a:lnSpc>
                <a:spcPct val="80000"/>
              </a:lnSpc>
            </a:pPr>
            <a:endParaRPr lang="zh-CN" altLang="en-US" sz="2400"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08000"/>
                </a:solidFill>
                <a:ea typeface="宋体" pitchFamily="2" charset="-122"/>
              </a:rPr>
              <a:t>注意：</a:t>
            </a:r>
            <a:r>
              <a:rPr lang="en-US" altLang="zh-CN" sz="2400">
                <a:solidFill>
                  <a:srgbClr val="008000"/>
                </a:solidFill>
                <a:ea typeface="宋体" pitchFamily="2" charset="-122"/>
              </a:rPr>
              <a:t>1. </a:t>
            </a:r>
            <a:r>
              <a:rPr lang="zh-CN" altLang="en-US" sz="2400">
                <a:ea typeface="宋体" pitchFamily="2" charset="-122"/>
              </a:rPr>
              <a:t>在调用构造器时， </a:t>
            </a:r>
            <a:r>
              <a:rPr lang="en-US" altLang="zh-CN" sz="2400">
                <a:solidFill>
                  <a:srgbClr val="FF3300"/>
                </a:solidFill>
                <a:ea typeface="宋体" pitchFamily="2" charset="-122"/>
              </a:rPr>
              <a:t>super</a:t>
            </a:r>
            <a:r>
              <a:rPr lang="zh-CN" altLang="en-US" sz="2400">
                <a:ea typeface="宋体" pitchFamily="2" charset="-122"/>
              </a:rPr>
              <a:t>与</a:t>
            </a:r>
            <a:r>
              <a:rPr lang="en-US" altLang="zh-CN" sz="2400">
                <a:solidFill>
                  <a:srgbClr val="FF3300"/>
                </a:solidFill>
                <a:ea typeface="宋体" pitchFamily="2" charset="-122"/>
              </a:rPr>
              <a:t>this</a:t>
            </a:r>
            <a:r>
              <a:rPr lang="zh-CN" altLang="en-US" sz="2400">
                <a:ea typeface="宋体" pitchFamily="2" charset="-122"/>
              </a:rPr>
              <a:t>的使用方式很相似：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FF3300"/>
                </a:solidFill>
                <a:ea typeface="宋体" pitchFamily="2" charset="-122"/>
              </a:rPr>
              <a:t>super</a:t>
            </a:r>
            <a:r>
              <a:rPr lang="en-US" altLang="zh-CN" sz="2400">
                <a:ea typeface="宋体" pitchFamily="2" charset="-122"/>
              </a:rPr>
              <a:t>(</a:t>
            </a:r>
            <a:r>
              <a:rPr lang="en-US" altLang="zh-CN" sz="2400">
                <a:latin typeface="Verdana"/>
                <a:ea typeface="宋体" pitchFamily="2" charset="-122"/>
              </a:rPr>
              <a:t>…</a:t>
            </a:r>
            <a:r>
              <a:rPr lang="en-US" altLang="zh-CN" sz="2400">
                <a:ea typeface="宋体" pitchFamily="2" charset="-122"/>
              </a:rPr>
              <a:t>);   // </a:t>
            </a:r>
            <a:r>
              <a:rPr lang="en-US" altLang="zh-CN" sz="2400">
                <a:solidFill>
                  <a:srgbClr val="FF3300"/>
                </a:solidFill>
                <a:ea typeface="宋体" pitchFamily="2" charset="-122"/>
              </a:rPr>
              <a:t>this</a:t>
            </a:r>
            <a:r>
              <a:rPr lang="en-US" altLang="zh-CN" sz="2400">
                <a:ea typeface="宋体" pitchFamily="2" charset="-122"/>
              </a:rPr>
              <a:t>(</a:t>
            </a:r>
            <a:r>
              <a:rPr lang="en-US" altLang="zh-CN" sz="2400">
                <a:latin typeface="Verdana"/>
                <a:ea typeface="宋体" pitchFamily="2" charset="-122"/>
              </a:rPr>
              <a:t>…</a:t>
            </a:r>
            <a:r>
              <a:rPr lang="en-US" altLang="zh-CN" sz="2400">
                <a:ea typeface="宋体" pitchFamily="2" charset="-122"/>
              </a:rPr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         2. </a:t>
            </a:r>
            <a:r>
              <a:rPr lang="zh-CN" altLang="en-US" sz="2400">
                <a:ea typeface="宋体" pitchFamily="2" charset="-122"/>
              </a:rPr>
              <a:t>调用构造器的语句只能作为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另一个构造器的第一条语句</a:t>
            </a:r>
            <a:r>
              <a:rPr lang="zh-CN" altLang="en-US" sz="2400">
                <a:ea typeface="宋体" pitchFamily="2" charset="-122"/>
              </a:rPr>
              <a:t>出现。</a:t>
            </a:r>
          </a:p>
        </p:txBody>
      </p:sp>
      <p:sp>
        <p:nvSpPr>
          <p:cNvPr id="290821" name="Rectangle 5"/>
          <p:cNvSpPr>
            <a:spLocks noChangeArrowheads="1"/>
          </p:cNvSpPr>
          <p:nvPr/>
        </p:nvSpPr>
        <p:spPr bwMode="auto">
          <a:xfrm>
            <a:off x="4751388" y="1268413"/>
            <a:ext cx="439261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/>
            <a:r>
              <a:rPr lang="en-US" altLang="zh-CN" b="1">
                <a:ea typeface="宋体" pitchFamily="2" charset="-122"/>
              </a:rPr>
              <a:t>public </a:t>
            </a:r>
            <a:r>
              <a:rPr lang="en-US" altLang="zh-CN" b="1">
                <a:solidFill>
                  <a:srgbClr val="660033"/>
                </a:solidFill>
                <a:ea typeface="宋体" pitchFamily="2" charset="-122"/>
              </a:rPr>
              <a:t>Employee</a:t>
            </a:r>
            <a:r>
              <a:rPr lang="en-US" altLang="zh-CN" b="1">
                <a:ea typeface="宋体" pitchFamily="2" charset="-122"/>
              </a:rPr>
              <a:t>(double aSalary) {</a:t>
            </a:r>
          </a:p>
          <a:p>
            <a:pPr lvl="1"/>
            <a:r>
              <a:rPr lang="en-US" altLang="zh-CN" b="1">
                <a:ea typeface="宋体" pitchFamily="2" charset="-122"/>
              </a:rPr>
              <a:t>     </a:t>
            </a:r>
            <a:r>
              <a:rPr lang="en-US" altLang="zh-CN" b="1">
                <a:solidFill>
                  <a:srgbClr val="FF3300"/>
                </a:solidFill>
                <a:ea typeface="宋体" pitchFamily="2" charset="-122"/>
              </a:rPr>
              <a:t>this</a:t>
            </a:r>
            <a:r>
              <a:rPr lang="en-US" altLang="zh-CN" b="1">
                <a:ea typeface="宋体" pitchFamily="2" charset="-122"/>
              </a:rPr>
              <a:t>(“Emplyoee #” + this.nextId, aSalary); </a:t>
            </a:r>
            <a:endParaRPr lang="zh-CN" altLang="en-US" b="1">
              <a:ea typeface="宋体" pitchFamily="2" charset="-122"/>
            </a:endParaRPr>
          </a:p>
          <a:p>
            <a:pPr lvl="1"/>
            <a:r>
              <a:rPr lang="en-US" altLang="zh-CN" b="1">
                <a:ea typeface="宋体" pitchFamily="2" charset="-122"/>
              </a:rPr>
              <a:t>   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08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9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0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0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0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90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0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90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9" grpId="0" build="p"/>
      <p:bldP spid="2908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ea typeface="宋体" pitchFamily="2" charset="-122"/>
              </a:rPr>
              <a:t>多态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 dirty="0">
                <a:ea typeface="宋体" pitchFamily="2" charset="-122"/>
              </a:rPr>
              <a:t>多态源自</a:t>
            </a:r>
            <a:r>
              <a:rPr lang="zh-CN" altLang="en-US" sz="2000" dirty="0">
                <a:solidFill>
                  <a:schemeClr val="tx1"/>
                </a:solidFill>
                <a:ea typeface="宋体" pitchFamily="2" charset="-122"/>
              </a:rPr>
              <a:t>置换法则</a:t>
            </a:r>
            <a:r>
              <a:rPr lang="zh-CN" altLang="en-US" sz="2000" dirty="0">
                <a:ea typeface="宋体" pitchFamily="2" charset="-122"/>
              </a:rPr>
              <a:t>：在程序中出现超类对象的任何地方都可以用子类对象置换。</a:t>
            </a:r>
          </a:p>
          <a:p>
            <a:pPr>
              <a:lnSpc>
                <a:spcPct val="90000"/>
              </a:lnSpc>
            </a:pPr>
            <a:endParaRPr lang="zh-CN" altLang="en-US" sz="20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>
                <a:ea typeface="宋体" pitchFamily="2" charset="-122"/>
              </a:rPr>
              <a:t>例如，可以将一个子类的对象赋给超类变量：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ea typeface="宋体" pitchFamily="2" charset="-122"/>
              </a:rPr>
              <a:t>Employee e;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ea typeface="宋体" pitchFamily="2" charset="-122"/>
              </a:rPr>
              <a:t>e = new Employee(. . .); </a:t>
            </a:r>
            <a:r>
              <a:rPr lang="en-US" altLang="zh-CN" sz="2000" dirty="0">
                <a:solidFill>
                  <a:srgbClr val="4D4D4D"/>
                </a:solidFill>
                <a:ea typeface="宋体" pitchFamily="2" charset="-122"/>
              </a:rPr>
              <a:t>// e</a:t>
            </a:r>
            <a:r>
              <a:rPr lang="zh-CN" altLang="en-US" sz="2000" dirty="0">
                <a:solidFill>
                  <a:srgbClr val="4D4D4D"/>
                </a:solidFill>
                <a:ea typeface="宋体" pitchFamily="2" charset="-122"/>
              </a:rPr>
              <a:t>被定义为</a:t>
            </a:r>
            <a:r>
              <a:rPr lang="en-US" altLang="zh-CN" sz="2000" dirty="0">
                <a:solidFill>
                  <a:srgbClr val="4D4D4D"/>
                </a:solidFill>
                <a:ea typeface="宋体" pitchFamily="2" charset="-122"/>
              </a:rPr>
              <a:t>Employee</a:t>
            </a:r>
            <a:r>
              <a:rPr lang="zh-CN" altLang="en-US" sz="2000" dirty="0">
                <a:solidFill>
                  <a:srgbClr val="4D4D4D"/>
                </a:solidFill>
                <a:ea typeface="宋体" pitchFamily="2" charset="-122"/>
              </a:rPr>
              <a:t>对象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ea typeface="宋体" pitchFamily="2" charset="-122"/>
              </a:rPr>
              <a:t>e = new Manager(. . .);  </a:t>
            </a:r>
            <a:r>
              <a:rPr lang="en-US" altLang="zh-CN" sz="2000" dirty="0">
                <a:solidFill>
                  <a:srgbClr val="4D4D4D"/>
                </a:solidFill>
                <a:ea typeface="宋体" pitchFamily="2" charset="-122"/>
              </a:rPr>
              <a:t>// e</a:t>
            </a:r>
            <a:r>
              <a:rPr lang="zh-CN" altLang="en-US" sz="2000" dirty="0">
                <a:solidFill>
                  <a:srgbClr val="4D4D4D"/>
                </a:solidFill>
                <a:ea typeface="宋体" pitchFamily="2" charset="-122"/>
              </a:rPr>
              <a:t>指向</a:t>
            </a:r>
            <a:r>
              <a:rPr lang="en-US" altLang="zh-CN" sz="2000" dirty="0">
                <a:solidFill>
                  <a:srgbClr val="4D4D4D"/>
                </a:solidFill>
                <a:ea typeface="宋体" pitchFamily="2" charset="-122"/>
              </a:rPr>
              <a:t>Manager</a:t>
            </a:r>
            <a:r>
              <a:rPr lang="zh-CN" altLang="en-US" sz="2000" dirty="0">
                <a:solidFill>
                  <a:srgbClr val="4D4D4D"/>
                </a:solidFill>
                <a:ea typeface="宋体" pitchFamily="2" charset="-122"/>
              </a:rPr>
              <a:t>对象也可以</a:t>
            </a:r>
          </a:p>
          <a:p>
            <a:pPr lvl="1">
              <a:lnSpc>
                <a:spcPct val="90000"/>
              </a:lnSpc>
            </a:pPr>
            <a:endParaRPr lang="zh-CN" altLang="en-US" sz="2000" dirty="0">
              <a:solidFill>
                <a:srgbClr val="4D4D4D"/>
              </a:solidFill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>
                <a:ea typeface="宋体" pitchFamily="2" charset="-122"/>
              </a:rPr>
              <a:t>在</a:t>
            </a:r>
            <a:r>
              <a:rPr lang="en-US" altLang="zh-CN" sz="2000" dirty="0">
                <a:ea typeface="宋体" pitchFamily="2" charset="-122"/>
              </a:rPr>
              <a:t>Java</a:t>
            </a:r>
            <a:r>
              <a:rPr lang="zh-CN" altLang="en-US" sz="2000" dirty="0">
                <a:ea typeface="宋体" pitchFamily="2" charset="-122"/>
              </a:rPr>
              <a:t>中，对象变量是多态的，一个</a:t>
            </a:r>
            <a:r>
              <a:rPr lang="en-US" altLang="zh-CN" sz="2000" dirty="0">
                <a:ea typeface="宋体" pitchFamily="2" charset="-122"/>
              </a:rPr>
              <a:t>Employee</a:t>
            </a:r>
            <a:r>
              <a:rPr lang="zh-CN" altLang="en-US" sz="2000" dirty="0">
                <a:ea typeface="宋体" pitchFamily="2" charset="-122"/>
              </a:rPr>
              <a:t>类型变量既可以引用</a:t>
            </a:r>
            <a:r>
              <a:rPr lang="en-US" altLang="zh-CN" sz="2000" dirty="0">
                <a:ea typeface="宋体" pitchFamily="2" charset="-122"/>
              </a:rPr>
              <a:t>Employee</a:t>
            </a:r>
            <a:r>
              <a:rPr lang="zh-CN" altLang="en-US" sz="2000" dirty="0">
                <a:ea typeface="宋体" pitchFamily="2" charset="-122"/>
              </a:rPr>
              <a:t>类型对象，也可以引用一个</a:t>
            </a:r>
            <a:r>
              <a:rPr lang="en-US" altLang="zh-CN" sz="2000" dirty="0">
                <a:ea typeface="宋体" pitchFamily="2" charset="-122"/>
              </a:rPr>
              <a:t>Employee</a:t>
            </a:r>
            <a:r>
              <a:rPr lang="zh-CN" altLang="en-US" sz="2000" dirty="0">
                <a:ea typeface="宋体" pitchFamily="2" charset="-122"/>
              </a:rPr>
              <a:t>类的任何一个子类的对象</a:t>
            </a:r>
            <a:r>
              <a:rPr lang="en-US" altLang="zh-CN" sz="2000" dirty="0">
                <a:ea typeface="宋体" pitchFamily="2" charset="-122"/>
              </a:rPr>
              <a:t>(</a:t>
            </a:r>
            <a:r>
              <a:rPr lang="zh-CN" altLang="en-US" sz="2000" dirty="0">
                <a:ea typeface="宋体" pitchFamily="2" charset="-122"/>
              </a:rPr>
              <a:t>例如</a:t>
            </a:r>
            <a:r>
              <a:rPr lang="en-US" altLang="zh-CN" sz="2000" dirty="0">
                <a:ea typeface="宋体" pitchFamily="2" charset="-122"/>
              </a:rPr>
              <a:t>Manager)</a:t>
            </a:r>
            <a:r>
              <a:rPr lang="zh-CN" altLang="en-US" sz="2000" dirty="0">
                <a:ea typeface="宋体" pitchFamily="2" charset="-122"/>
              </a:rPr>
              <a:t>。</a:t>
            </a:r>
          </a:p>
          <a:p>
            <a:pPr>
              <a:lnSpc>
                <a:spcPct val="90000"/>
              </a:lnSpc>
            </a:pPr>
            <a:endParaRPr lang="zh-CN" altLang="en-US" sz="20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rgbClr val="008000"/>
                </a:solidFill>
                <a:ea typeface="宋体" pitchFamily="2" charset="-122"/>
              </a:rPr>
              <a:t>注意：</a:t>
            </a:r>
            <a:r>
              <a:rPr lang="zh-CN" altLang="en-US" sz="2000" dirty="0">
                <a:ea typeface="宋体" pitchFamily="2" charset="-122"/>
              </a:rPr>
              <a:t>不能将一个超类的引用赋予子类变量：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Employee e; </a:t>
            </a:r>
            <a:endParaRPr lang="zh-CN" altLang="en-US" sz="2000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Manager m = e;  // </a:t>
            </a:r>
            <a:r>
              <a:rPr lang="en-US" altLang="zh-CN" sz="2000" dirty="0">
                <a:solidFill>
                  <a:srgbClr val="FF3300"/>
                </a:solidFill>
                <a:ea typeface="宋体" pitchFamily="2" charset="-122"/>
              </a:rPr>
              <a:t>ERROR</a:t>
            </a:r>
            <a:endParaRPr lang="en-US" altLang="zh-CN" sz="2000" dirty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9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3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3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3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93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3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3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3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3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3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ea typeface="宋体" pitchFamily="2" charset="-122"/>
              </a:rPr>
              <a:t>举例：</a:t>
            </a:r>
            <a:r>
              <a:rPr lang="en-US" altLang="zh-CN" sz="3200">
                <a:ea typeface="宋体" pitchFamily="2" charset="-122"/>
              </a:rPr>
              <a:t>ManagerTest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>
                <a:ea typeface="宋体" pitchFamily="2" charset="-122"/>
              </a:rPr>
              <a:t>给出一个例子，实现如下功能：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1. </a:t>
            </a:r>
            <a:r>
              <a:rPr lang="zh-CN" altLang="en-US" sz="2400">
                <a:ea typeface="宋体" pitchFamily="2" charset="-122"/>
              </a:rPr>
              <a:t>创建一个新经理对象</a:t>
            </a:r>
            <a:endParaRPr lang="en-US" altLang="zh-CN" sz="2400">
              <a:ea typeface="宋体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000">
                <a:solidFill>
                  <a:srgbClr val="0033CC"/>
                </a:solidFill>
                <a:ea typeface="宋体" pitchFamily="2" charset="-122"/>
              </a:rPr>
              <a:t>Manager</a:t>
            </a:r>
            <a:r>
              <a:rPr lang="en-US" altLang="zh-CN" sz="2000">
                <a:ea typeface="宋体" pitchFamily="2" charset="-122"/>
              </a:rPr>
              <a:t> boss = new Manager(“Bill", 80000, 1987, 12, 15);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boss.setBonus(5000); </a:t>
            </a:r>
          </a:p>
          <a:p>
            <a:pPr lvl="1"/>
            <a:endParaRPr lang="en-US" altLang="zh-CN" sz="200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2. </a:t>
            </a:r>
            <a:r>
              <a:rPr lang="zh-CN" altLang="en-US" sz="2400">
                <a:ea typeface="宋体" pitchFamily="2" charset="-122"/>
              </a:rPr>
              <a:t>定义一个</a:t>
            </a:r>
            <a:r>
              <a:rPr lang="en-US" altLang="zh-CN" sz="2400">
                <a:ea typeface="宋体" pitchFamily="2" charset="-122"/>
              </a:rPr>
              <a:t>3</a:t>
            </a:r>
            <a:r>
              <a:rPr lang="zh-CN" altLang="en-US" sz="2400">
                <a:ea typeface="宋体" pitchFamily="2" charset="-122"/>
              </a:rPr>
              <a:t>个雇员的数组：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Employee[] staff = new Employee[3]; </a:t>
            </a:r>
          </a:p>
          <a:p>
            <a:pPr lvl="1"/>
            <a:endParaRPr lang="en-US" altLang="zh-CN" sz="200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3. </a:t>
            </a:r>
            <a:r>
              <a:rPr lang="zh-CN" altLang="en-US" sz="2400">
                <a:ea typeface="宋体" pitchFamily="2" charset="-122"/>
              </a:rPr>
              <a:t>将经理和雇员放置于数组中：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staff[0] = boss;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staff[1] = new Employee("Harry", 50000, 1989, 10, 1);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staff[2] = new Employee("Tony", 40000, 1990, 3, 15); </a:t>
            </a:r>
            <a:endParaRPr lang="zh-CN" altLang="en-US" sz="200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9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94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4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4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94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4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4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94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94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94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94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94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94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ea typeface="宋体" pitchFamily="2" charset="-122"/>
              </a:rPr>
              <a:t>举例：</a:t>
            </a:r>
            <a:r>
              <a:rPr lang="en-US" altLang="zh-CN" sz="3200">
                <a:ea typeface="宋体" pitchFamily="2" charset="-122"/>
              </a:rPr>
              <a:t>ManagerTest(</a:t>
            </a:r>
            <a:r>
              <a:rPr lang="zh-CN" altLang="en-US" sz="3200">
                <a:ea typeface="宋体" pitchFamily="2" charset="-122"/>
              </a:rPr>
              <a:t>续</a:t>
            </a:r>
            <a:r>
              <a:rPr lang="en-US" altLang="zh-CN" sz="3200">
                <a:ea typeface="宋体" pitchFamily="2" charset="-122"/>
              </a:rPr>
              <a:t>)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3752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dirty="0">
                <a:ea typeface="宋体" pitchFamily="2" charset="-122"/>
              </a:rPr>
              <a:t>给出一个例子，实现如下功能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zh-CN" altLang="en-US" dirty="0">
                <a:ea typeface="宋体" pitchFamily="2" charset="-122"/>
              </a:rPr>
              <a:t>续</a:t>
            </a:r>
            <a:r>
              <a:rPr lang="en-US" altLang="zh-CN" dirty="0">
                <a:ea typeface="宋体" pitchFamily="2" charset="-122"/>
              </a:rPr>
              <a:t>)</a:t>
            </a:r>
            <a:r>
              <a:rPr lang="zh-CN" altLang="en-US" dirty="0">
                <a:ea typeface="宋体" pitchFamily="2" charset="-122"/>
              </a:rPr>
              <a:t>：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4. </a:t>
            </a:r>
            <a:r>
              <a:rPr lang="zh-CN" altLang="en-US" dirty="0">
                <a:ea typeface="宋体" pitchFamily="2" charset="-122"/>
              </a:rPr>
              <a:t>输出每个人的薪水：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for (Employee </a:t>
            </a:r>
            <a:r>
              <a:rPr lang="en-US" altLang="zh-CN" sz="2400" dirty="0">
                <a:solidFill>
                  <a:srgbClr val="660033"/>
                </a:solidFill>
                <a:ea typeface="宋体" pitchFamily="2" charset="-122"/>
              </a:rPr>
              <a:t>e</a:t>
            </a:r>
            <a:r>
              <a:rPr lang="en-US" altLang="zh-CN" sz="2400" dirty="0">
                <a:ea typeface="宋体" pitchFamily="2" charset="-122"/>
              </a:rPr>
              <a:t> : staff)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     </a:t>
            </a:r>
            <a:r>
              <a:rPr lang="en-US" altLang="zh-CN" sz="2400" dirty="0" err="1">
                <a:ea typeface="宋体" pitchFamily="2" charset="-122"/>
              </a:rPr>
              <a:t>System.out.println</a:t>
            </a:r>
            <a:r>
              <a:rPr lang="en-US" altLang="zh-CN" sz="2400" dirty="0">
                <a:ea typeface="宋体" pitchFamily="2" charset="-122"/>
              </a:rPr>
              <a:t>(</a:t>
            </a:r>
            <a:r>
              <a:rPr lang="en-US" altLang="zh-CN" sz="2400" dirty="0" err="1">
                <a:solidFill>
                  <a:srgbClr val="660033"/>
                </a:solidFill>
                <a:ea typeface="宋体" pitchFamily="2" charset="-122"/>
              </a:rPr>
              <a:t>e</a:t>
            </a:r>
            <a:r>
              <a:rPr lang="en-US" altLang="zh-CN" sz="2400" dirty="0" err="1">
                <a:ea typeface="宋体" pitchFamily="2" charset="-122"/>
              </a:rPr>
              <a:t>.getName</a:t>
            </a:r>
            <a:r>
              <a:rPr lang="en-US" altLang="zh-CN" sz="2400" dirty="0">
                <a:ea typeface="宋体" pitchFamily="2" charset="-122"/>
              </a:rPr>
              <a:t>() + " " + </a:t>
            </a:r>
            <a:r>
              <a:rPr lang="en-US" altLang="zh-CN" sz="2400" dirty="0" err="1">
                <a:solidFill>
                  <a:srgbClr val="660033"/>
                </a:solidFill>
                <a:ea typeface="宋体" pitchFamily="2" charset="-122"/>
              </a:rPr>
              <a:t>e</a:t>
            </a:r>
            <a:r>
              <a:rPr lang="en-US" altLang="zh-CN" sz="2400" dirty="0" err="1">
                <a:ea typeface="宋体" pitchFamily="2" charset="-122"/>
              </a:rPr>
              <a:t>.getSalary</a:t>
            </a:r>
            <a:r>
              <a:rPr lang="en-US" altLang="zh-CN" sz="2400" dirty="0">
                <a:ea typeface="宋体" pitchFamily="2" charset="-122"/>
              </a:rPr>
              <a:t>()); 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ea typeface="宋体" pitchFamily="2" charset="-122"/>
              </a:rPr>
              <a:t>输出结果如下：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8000"/>
                </a:solidFill>
                <a:ea typeface="宋体" pitchFamily="2" charset="-122"/>
              </a:rPr>
              <a:t>Bill 85000.0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8000"/>
                </a:solidFill>
                <a:ea typeface="宋体" pitchFamily="2" charset="-122"/>
              </a:rPr>
              <a:t>Harry 50000.0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8000"/>
                </a:solidFill>
                <a:ea typeface="宋体" pitchFamily="2" charset="-122"/>
              </a:rPr>
              <a:t>Tony 40000.0</a:t>
            </a:r>
          </a:p>
          <a:p>
            <a:pPr lvl="1">
              <a:buFont typeface="Wingdings" pitchFamily="2" charset="2"/>
              <a:buNone/>
            </a:pPr>
            <a:endParaRPr lang="en-US" altLang="zh-CN" sz="1200" dirty="0">
              <a:solidFill>
                <a:srgbClr val="008000"/>
              </a:solidFill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 err="1">
                <a:solidFill>
                  <a:schemeClr val="tx2"/>
                </a:solidFill>
                <a:ea typeface="宋体" pitchFamily="2" charset="-122"/>
              </a:rPr>
              <a:t>e.</a:t>
            </a:r>
            <a:r>
              <a:rPr lang="en-US" altLang="zh-CN" sz="2400" dirty="0" err="1">
                <a:solidFill>
                  <a:srgbClr val="008000"/>
                </a:solidFill>
                <a:ea typeface="宋体" pitchFamily="2" charset="-122"/>
              </a:rPr>
              <a:t>getSalary</a:t>
            </a:r>
            <a:r>
              <a:rPr lang="en-US" altLang="zh-CN" sz="2400" dirty="0">
                <a:solidFill>
                  <a:schemeClr val="tx2"/>
                </a:solidFill>
                <a:ea typeface="宋体" pitchFamily="2" charset="-122"/>
              </a:rPr>
              <a:t>()</a:t>
            </a:r>
            <a:r>
              <a:rPr lang="zh-CN" altLang="en-US" sz="2400" dirty="0">
                <a:solidFill>
                  <a:schemeClr val="tx2"/>
                </a:solidFill>
                <a:ea typeface="宋体" pitchFamily="2" charset="-122"/>
              </a:rPr>
              <a:t>能确定执行哪个</a:t>
            </a:r>
            <a:r>
              <a:rPr lang="en-US" altLang="zh-CN" sz="2400" dirty="0" err="1">
                <a:solidFill>
                  <a:srgbClr val="008000"/>
                </a:solidFill>
                <a:ea typeface="宋体" pitchFamily="2" charset="-122"/>
              </a:rPr>
              <a:t>getSalary</a:t>
            </a:r>
            <a:r>
              <a:rPr lang="zh-CN" altLang="en-US" sz="2400" dirty="0">
                <a:ea typeface="宋体" pitchFamily="2" charset="-122"/>
              </a:rPr>
              <a:t>方法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ea typeface="宋体" pitchFamily="2" charset="-122"/>
              </a:rPr>
              <a:t>子类的？超类的？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)</a:t>
            </a:r>
            <a:r>
              <a:rPr lang="zh-CN" altLang="en-US" sz="2400" dirty="0">
                <a:solidFill>
                  <a:schemeClr val="tx2"/>
                </a:solidFill>
                <a:ea typeface="宋体" pitchFamily="2" charset="-122"/>
              </a:rPr>
              <a:t>。</a:t>
            </a: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395268" name="Rectangle 4"/>
          <p:cNvSpPr>
            <a:spLocks noChangeArrowheads="1"/>
          </p:cNvSpPr>
          <p:nvPr/>
        </p:nvSpPr>
        <p:spPr bwMode="auto">
          <a:xfrm>
            <a:off x="3635375" y="3500438"/>
            <a:ext cx="51133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/>
            <a:r>
              <a:rPr lang="en-US" altLang="zh-CN" sz="2000" b="1">
                <a:ea typeface="宋体" pitchFamily="2" charset="-122"/>
              </a:rPr>
              <a:t>staff[0] = boss;  </a:t>
            </a:r>
            <a:r>
              <a:rPr lang="en-US" altLang="zh-CN" sz="2000" b="1">
                <a:solidFill>
                  <a:srgbClr val="4D4D4D"/>
                </a:solidFill>
                <a:ea typeface="宋体" pitchFamily="2" charset="-122"/>
              </a:rPr>
              <a:t>//</a:t>
            </a:r>
            <a:r>
              <a:rPr lang="en-US" altLang="zh-CN" sz="2000" b="1">
                <a:solidFill>
                  <a:srgbClr val="660033"/>
                </a:solidFill>
                <a:ea typeface="宋体" pitchFamily="2" charset="-122"/>
              </a:rPr>
              <a:t>Manager</a:t>
            </a:r>
            <a:r>
              <a:rPr lang="zh-CN" altLang="en-US" sz="2000" b="1">
                <a:solidFill>
                  <a:srgbClr val="4D4D4D"/>
                </a:solidFill>
                <a:ea typeface="宋体" pitchFamily="2" charset="-122"/>
              </a:rPr>
              <a:t>对象</a:t>
            </a:r>
          </a:p>
          <a:p>
            <a:pPr lvl="1"/>
            <a:r>
              <a:rPr lang="en-US" altLang="zh-CN" sz="2000" b="1">
                <a:ea typeface="宋体" pitchFamily="2" charset="-122"/>
              </a:rPr>
              <a:t>staff[1] = new Employee("Harry", …); </a:t>
            </a:r>
          </a:p>
          <a:p>
            <a:pPr lvl="1"/>
            <a:r>
              <a:rPr lang="en-US" altLang="zh-CN" sz="2000" b="1">
                <a:ea typeface="宋体" pitchFamily="2" charset="-122"/>
              </a:rPr>
              <a:t>staff[2] = new Employee("Tony", …);</a:t>
            </a:r>
          </a:p>
        </p:txBody>
      </p:sp>
      <p:sp>
        <p:nvSpPr>
          <p:cNvPr id="395269" name="Text Box 5"/>
          <p:cNvSpPr txBox="1">
            <a:spLocks noChangeArrowheads="1"/>
          </p:cNvSpPr>
          <p:nvPr/>
        </p:nvSpPr>
        <p:spPr bwMode="auto">
          <a:xfrm>
            <a:off x="4356100" y="5949950"/>
            <a:ext cx="2376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bg2"/>
                </a:solidFill>
                <a:ea typeface="宋体" pitchFamily="2" charset="-122"/>
              </a:rPr>
              <a:t>ManagerTest</a:t>
            </a:r>
            <a:endParaRPr lang="zh-CN" altLang="en-US" sz="2400" b="1">
              <a:solidFill>
                <a:schemeClr val="bg2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95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5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5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95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5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95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7" grpId="0" build="p"/>
      <p:bldP spid="39526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ea typeface="宋体" pitchFamily="2" charset="-122"/>
              </a:rPr>
              <a:t>方法调用过程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42553"/>
            <a:ext cx="8744272" cy="54387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ea typeface="宋体" pitchFamily="2" charset="-122"/>
              </a:rPr>
              <a:t>下面是对象方法调用过程的详细描述</a:t>
            </a:r>
            <a:r>
              <a:rPr lang="en-US" altLang="zh-CN" sz="2400" dirty="0">
                <a:ea typeface="宋体" pitchFamily="2" charset="-122"/>
              </a:rPr>
              <a:t>(</a:t>
            </a:r>
            <a:r>
              <a:rPr lang="zh-CN" altLang="en-US" sz="2400" dirty="0">
                <a:ea typeface="宋体" pitchFamily="2" charset="-122"/>
              </a:rPr>
              <a:t>动态绑定</a:t>
            </a:r>
            <a:r>
              <a:rPr lang="en-US" altLang="zh-CN" sz="2400" dirty="0">
                <a:ea typeface="宋体" pitchFamily="2" charset="-122"/>
              </a:rPr>
              <a:t>)</a:t>
            </a:r>
            <a:r>
              <a:rPr lang="zh-CN" altLang="en-US" sz="2400" dirty="0">
                <a:ea typeface="宋体" pitchFamily="2" charset="-122"/>
              </a:rPr>
              <a:t>：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   1. </a:t>
            </a:r>
            <a:r>
              <a:rPr lang="zh-CN" altLang="en-US" sz="2400" dirty="0">
                <a:ea typeface="宋体" pitchFamily="2" charset="-122"/>
              </a:rPr>
              <a:t>编译器查看对象的声明类型和方法名。假设调用</a:t>
            </a:r>
            <a:r>
              <a:rPr lang="en-US" altLang="zh-CN" sz="2400" dirty="0" err="1">
                <a:ea typeface="宋体" pitchFamily="2" charset="-122"/>
              </a:rPr>
              <a:t>obj.f</a:t>
            </a:r>
            <a:r>
              <a:rPr lang="en-US" altLang="zh-CN" sz="2400" dirty="0">
                <a:ea typeface="宋体" pitchFamily="2" charset="-122"/>
              </a:rPr>
              <a:t>(</a:t>
            </a:r>
            <a:r>
              <a:rPr lang="en-US" altLang="zh-CN" sz="2400" dirty="0" err="1">
                <a:ea typeface="宋体" pitchFamily="2" charset="-122"/>
              </a:rPr>
              <a:t>param</a:t>
            </a:r>
            <a:r>
              <a:rPr lang="en-US" altLang="zh-CN" sz="2400" dirty="0">
                <a:ea typeface="宋体" pitchFamily="2" charset="-122"/>
              </a:rPr>
              <a:t>)</a:t>
            </a:r>
            <a:r>
              <a:rPr lang="zh-CN" altLang="en-US" sz="2400" dirty="0">
                <a:ea typeface="宋体" pitchFamily="2" charset="-122"/>
              </a:rPr>
              <a:t>，且</a:t>
            </a:r>
            <a:r>
              <a:rPr lang="en-US" altLang="zh-CN" sz="2400" dirty="0" err="1">
                <a:ea typeface="宋体" pitchFamily="2" charset="-122"/>
              </a:rPr>
              <a:t>obj</a:t>
            </a:r>
            <a:r>
              <a:rPr lang="zh-CN" altLang="en-US" sz="2400" dirty="0">
                <a:ea typeface="宋体" pitchFamily="2" charset="-122"/>
              </a:rPr>
              <a:t>被声明为</a:t>
            </a:r>
            <a:r>
              <a:rPr lang="en-US" altLang="zh-CN" sz="2400" dirty="0">
                <a:ea typeface="宋体" pitchFamily="2" charset="-122"/>
              </a:rPr>
              <a:t>C</a:t>
            </a:r>
            <a:r>
              <a:rPr lang="zh-CN" altLang="en-US" sz="2400" dirty="0">
                <a:ea typeface="宋体" pitchFamily="2" charset="-122"/>
              </a:rPr>
              <a:t>类的对象。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>
                <a:ea typeface="宋体" pitchFamily="2" charset="-122"/>
              </a:rPr>
              <a:t>   编译器会一一列举</a:t>
            </a:r>
            <a:r>
              <a:rPr lang="en-US" altLang="zh-CN" sz="2400" dirty="0">
                <a:ea typeface="宋体" pitchFamily="2" charset="-122"/>
              </a:rPr>
              <a:t>C</a:t>
            </a:r>
            <a:r>
              <a:rPr lang="zh-CN" altLang="en-US" sz="2400" dirty="0">
                <a:ea typeface="宋体" pitchFamily="2" charset="-122"/>
              </a:rPr>
              <a:t>类中</a:t>
            </a:r>
            <a:r>
              <a:rPr lang="zh-CN" altLang="en-US" sz="2400" dirty="0">
                <a:solidFill>
                  <a:srgbClr val="003399"/>
                </a:solidFill>
                <a:ea typeface="宋体" pitchFamily="2" charset="-122"/>
              </a:rPr>
              <a:t>所有名为</a:t>
            </a:r>
            <a:r>
              <a:rPr lang="en-US" altLang="zh-CN" sz="2400" dirty="0">
                <a:solidFill>
                  <a:srgbClr val="003399"/>
                </a:solidFill>
                <a:ea typeface="宋体" pitchFamily="2" charset="-122"/>
              </a:rPr>
              <a:t>f</a:t>
            </a:r>
            <a:r>
              <a:rPr lang="zh-CN" altLang="en-US" sz="2400" dirty="0">
                <a:solidFill>
                  <a:srgbClr val="003399"/>
                </a:solidFill>
                <a:ea typeface="宋体" pitchFamily="2" charset="-122"/>
              </a:rPr>
              <a:t>的所有方法</a:t>
            </a:r>
            <a:r>
              <a:rPr lang="zh-CN" altLang="en-US" sz="2400" dirty="0">
                <a:ea typeface="宋体" pitchFamily="2" charset="-122"/>
              </a:rPr>
              <a:t>及其</a:t>
            </a:r>
            <a:r>
              <a:rPr lang="zh-CN" altLang="en-US" sz="2400" dirty="0">
                <a:solidFill>
                  <a:srgbClr val="003399"/>
                </a:solidFill>
                <a:ea typeface="宋体" pitchFamily="2" charset="-122"/>
              </a:rPr>
              <a:t>超类中名为</a:t>
            </a:r>
            <a:r>
              <a:rPr lang="en-US" altLang="zh-CN" sz="2400" dirty="0">
                <a:solidFill>
                  <a:srgbClr val="003399"/>
                </a:solidFill>
                <a:ea typeface="宋体" pitchFamily="2" charset="-122"/>
              </a:rPr>
              <a:t>f</a:t>
            </a:r>
            <a:r>
              <a:rPr lang="zh-CN" altLang="en-US" sz="2400" dirty="0">
                <a:solidFill>
                  <a:srgbClr val="003399"/>
                </a:solidFill>
                <a:ea typeface="宋体" pitchFamily="2" charset="-122"/>
              </a:rPr>
              <a:t>而且是子类可访问</a:t>
            </a:r>
            <a:r>
              <a:rPr lang="zh-CN" altLang="en-US" sz="2400" dirty="0">
                <a:ea typeface="宋体" pitchFamily="2" charset="-122"/>
              </a:rPr>
              <a:t>的方法。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——</a:t>
            </a:r>
            <a:r>
              <a:rPr lang="zh-CN" altLang="en-US" sz="2400" dirty="0">
                <a:ea typeface="宋体" pitchFamily="2" charset="-122"/>
              </a:rPr>
              <a:t>至此，编译器已经获得</a:t>
            </a:r>
            <a:r>
              <a:rPr lang="zh-CN" altLang="en-US" sz="2400" dirty="0">
                <a:solidFill>
                  <a:srgbClr val="660033"/>
                </a:solidFill>
                <a:ea typeface="宋体" pitchFamily="2" charset="-122"/>
              </a:rPr>
              <a:t>所有可能被调用的方法</a:t>
            </a:r>
            <a:r>
              <a:rPr lang="zh-CN" altLang="en-US" sz="2400" dirty="0">
                <a:ea typeface="宋体" pitchFamily="2" charset="-122"/>
              </a:rPr>
              <a:t>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   2. </a:t>
            </a:r>
            <a:r>
              <a:rPr lang="zh-CN" altLang="en-US" sz="2400" dirty="0">
                <a:ea typeface="宋体" pitchFamily="2" charset="-122"/>
              </a:rPr>
              <a:t>编译器将寻找与方法签名</a:t>
            </a:r>
            <a:r>
              <a:rPr lang="en-US" altLang="zh-CN" sz="2400" dirty="0">
                <a:ea typeface="宋体" pitchFamily="2" charset="-122"/>
              </a:rPr>
              <a:t>(signature)</a:t>
            </a:r>
            <a:r>
              <a:rPr lang="zh-CN" altLang="en-US" sz="2400" dirty="0">
                <a:ea typeface="宋体" pitchFamily="2" charset="-122"/>
              </a:rPr>
              <a:t>与</a:t>
            </a:r>
            <a:r>
              <a:rPr lang="en-US" altLang="zh-CN" sz="2400" dirty="0">
                <a:ea typeface="宋体" pitchFamily="2" charset="-122"/>
              </a:rPr>
              <a:t>f</a:t>
            </a:r>
            <a:r>
              <a:rPr lang="zh-CN" altLang="en-US" sz="2400" dirty="0">
                <a:ea typeface="宋体" pitchFamily="2" charset="-122"/>
              </a:rPr>
              <a:t>匹配的方法，这个过程成为重载解析</a:t>
            </a:r>
            <a:r>
              <a:rPr lang="en-US" altLang="zh-CN" sz="2400" dirty="0">
                <a:ea typeface="宋体" pitchFamily="2" charset="-122"/>
              </a:rPr>
              <a:t>(overloading resolution)</a:t>
            </a:r>
            <a:r>
              <a:rPr lang="zh-CN" altLang="en-US" sz="2400" dirty="0">
                <a:ea typeface="宋体" pitchFamily="2" charset="-122"/>
              </a:rPr>
              <a:t>。</a:t>
            </a:r>
            <a:r>
              <a:rPr lang="zh-CN" altLang="en-US" sz="2400" dirty="0">
                <a:solidFill>
                  <a:srgbClr val="660033"/>
                </a:solidFill>
                <a:ea typeface="宋体" pitchFamily="2" charset="-122"/>
              </a:rPr>
              <a:t>（如果</a:t>
            </a:r>
            <a:r>
              <a:rPr lang="en-US" altLang="zh-CN" sz="2400" dirty="0">
                <a:solidFill>
                  <a:srgbClr val="660033"/>
                </a:solidFill>
                <a:ea typeface="宋体" pitchFamily="2" charset="-122"/>
              </a:rPr>
              <a:t>C</a:t>
            </a:r>
            <a:r>
              <a:rPr lang="zh-CN" altLang="en-US" sz="2400" dirty="0">
                <a:solidFill>
                  <a:srgbClr val="660033"/>
                </a:solidFill>
                <a:ea typeface="宋体" pitchFamily="2" charset="-122"/>
              </a:rPr>
              <a:t>类的方法与超类签名相同，则</a:t>
            </a:r>
            <a:r>
              <a:rPr lang="en-US" altLang="zh-CN" sz="2400" dirty="0">
                <a:solidFill>
                  <a:srgbClr val="660033"/>
                </a:solidFill>
                <a:ea typeface="宋体" pitchFamily="2" charset="-122"/>
              </a:rPr>
              <a:t>C</a:t>
            </a:r>
            <a:r>
              <a:rPr lang="zh-CN" altLang="en-US" sz="2400" dirty="0">
                <a:solidFill>
                  <a:srgbClr val="660033"/>
                </a:solidFill>
                <a:ea typeface="宋体" pitchFamily="2" charset="-122"/>
              </a:rPr>
              <a:t>类方法覆盖超类方法）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——</a:t>
            </a:r>
            <a:r>
              <a:rPr lang="zh-CN" altLang="en-US" sz="2400" dirty="0">
                <a:ea typeface="宋体" pitchFamily="2" charset="-122"/>
              </a:rPr>
              <a:t>至此，编译器已获得</a:t>
            </a:r>
            <a:r>
              <a:rPr lang="zh-CN" altLang="en-US" sz="2400" dirty="0">
                <a:solidFill>
                  <a:srgbClr val="660033"/>
                </a:solidFill>
                <a:ea typeface="宋体" pitchFamily="2" charset="-122"/>
              </a:rPr>
              <a:t>需要调用的方法的名字和参数类型。</a:t>
            </a:r>
            <a:endParaRPr lang="en-US" altLang="zh-CN" sz="2400" dirty="0">
              <a:solidFill>
                <a:srgbClr val="660033"/>
              </a:solidFill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  3.</a:t>
            </a:r>
            <a:r>
              <a:rPr lang="zh-CN" altLang="en-US" sz="2400" dirty="0">
                <a:ea typeface="宋体" pitchFamily="2" charset="-122"/>
              </a:rPr>
              <a:t>如果方法是</a:t>
            </a:r>
            <a:r>
              <a:rPr lang="en-US" altLang="zh-CN" sz="2400" dirty="0">
                <a:solidFill>
                  <a:srgbClr val="FF3300"/>
                </a:solidFill>
                <a:ea typeface="宋体" pitchFamily="2" charset="-122"/>
              </a:rPr>
              <a:t>private</a:t>
            </a:r>
            <a:r>
              <a:rPr lang="zh-CN" altLang="en-US" sz="2400" dirty="0">
                <a:ea typeface="宋体" pitchFamily="2" charset="-122"/>
              </a:rPr>
              <a:t>、</a:t>
            </a:r>
            <a:r>
              <a:rPr lang="en-US" altLang="zh-CN" sz="2400" dirty="0">
                <a:solidFill>
                  <a:srgbClr val="FF3300"/>
                </a:solidFill>
                <a:ea typeface="宋体" pitchFamily="2" charset="-122"/>
              </a:rPr>
              <a:t>static</a:t>
            </a:r>
            <a:r>
              <a:rPr lang="zh-CN" altLang="en-US" sz="2400" dirty="0">
                <a:ea typeface="宋体" pitchFamily="2" charset="-122"/>
              </a:rPr>
              <a:t>、</a:t>
            </a:r>
            <a:r>
              <a:rPr lang="en-US" altLang="zh-CN" sz="2400" dirty="0">
                <a:solidFill>
                  <a:srgbClr val="FF3300"/>
                </a:solidFill>
                <a:ea typeface="宋体" pitchFamily="2" charset="-122"/>
              </a:rPr>
              <a:t>final</a:t>
            </a:r>
            <a:r>
              <a:rPr lang="zh-CN" altLang="en-US" sz="2400" dirty="0">
                <a:ea typeface="宋体" pitchFamily="2" charset="-122"/>
              </a:rPr>
              <a:t>或者</a:t>
            </a:r>
            <a:r>
              <a:rPr lang="zh-CN" altLang="en-US" sz="2400" dirty="0">
                <a:solidFill>
                  <a:srgbClr val="FF3300"/>
                </a:solidFill>
                <a:ea typeface="宋体" pitchFamily="2" charset="-122"/>
              </a:rPr>
              <a:t>构造器</a:t>
            </a:r>
            <a:r>
              <a:rPr lang="zh-CN" altLang="en-US" sz="2400" dirty="0">
                <a:ea typeface="宋体" pitchFamily="2" charset="-122"/>
              </a:rPr>
              <a:t>，则编译器可以准确知道应该调用哪个方法。这种调用方式称为</a:t>
            </a:r>
            <a:r>
              <a:rPr lang="zh-CN" altLang="en-US" sz="2400" dirty="0">
                <a:solidFill>
                  <a:srgbClr val="660033"/>
                </a:solidFill>
                <a:ea typeface="宋体" pitchFamily="2" charset="-122"/>
              </a:rPr>
              <a:t>静态绑定</a:t>
            </a:r>
            <a:r>
              <a:rPr lang="en-US" altLang="zh-CN" sz="2400" dirty="0">
                <a:solidFill>
                  <a:srgbClr val="660033"/>
                </a:solidFill>
                <a:ea typeface="宋体" pitchFamily="2" charset="-122"/>
              </a:rPr>
              <a:t>(static binding)</a:t>
            </a:r>
            <a:r>
              <a:rPr lang="zh-CN" altLang="en-US" sz="2400" dirty="0">
                <a:ea typeface="宋体" pitchFamily="2" charset="-122"/>
              </a:rPr>
              <a:t>。</a:t>
            </a: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ea typeface="宋体" pitchFamily="2" charset="-122"/>
              </a:rPr>
              <a:t>  4. </a:t>
            </a:r>
            <a:r>
              <a:rPr lang="zh-CN" altLang="en-US" sz="2400" dirty="0">
                <a:ea typeface="宋体" pitchFamily="2" charset="-122"/>
              </a:rPr>
              <a:t>调用哪个方法将依赖于</a:t>
            </a:r>
            <a:r>
              <a:rPr lang="zh-CN" altLang="en-US" sz="2400" dirty="0">
                <a:solidFill>
                  <a:srgbClr val="660033"/>
                </a:solidFill>
                <a:ea typeface="宋体" pitchFamily="2" charset="-122"/>
              </a:rPr>
              <a:t>隐式参数的类型</a:t>
            </a:r>
            <a:r>
              <a:rPr lang="zh-CN" altLang="en-US" sz="2400" dirty="0">
                <a:ea typeface="宋体" pitchFamily="2" charset="-122"/>
              </a:rPr>
              <a:t>，并在运行时动态绑定。虚拟机一定调用与变量所引用对象的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</a:rPr>
              <a:t>实际类型</a:t>
            </a:r>
            <a:r>
              <a:rPr lang="zh-CN" altLang="en-US" sz="2400" dirty="0">
                <a:ea typeface="宋体" pitchFamily="2" charset="-122"/>
              </a:rPr>
              <a:t>最合适的那个类的方法。</a:t>
            </a: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2400" dirty="0"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2400" dirty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9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ea typeface="宋体" pitchFamily="2" charset="-122"/>
              </a:rPr>
              <a:t>方法调用过程（续）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24544" y="946150"/>
            <a:ext cx="9649072" cy="5248275"/>
          </a:xfrm>
        </p:spPr>
        <p:txBody>
          <a:bodyPr/>
          <a:lstStyle/>
          <a:p>
            <a:pPr lvl="1">
              <a:buNone/>
            </a:pPr>
            <a:r>
              <a:rPr lang="zh-CN" altLang="en-US" sz="2400" dirty="0">
                <a:ea typeface="宋体" pitchFamily="2" charset="-122"/>
              </a:rPr>
              <a:t>例：</a:t>
            </a:r>
            <a:r>
              <a:rPr lang="en-US" altLang="zh-CN" sz="2400" dirty="0">
                <a:ea typeface="宋体" pitchFamily="2" charset="-122"/>
              </a:rPr>
              <a:t>for (Employee </a:t>
            </a:r>
            <a:r>
              <a:rPr lang="en-US" altLang="zh-CN" sz="2400" dirty="0">
                <a:solidFill>
                  <a:srgbClr val="660033"/>
                </a:solidFill>
                <a:ea typeface="宋体" pitchFamily="2" charset="-122"/>
              </a:rPr>
              <a:t>e</a:t>
            </a:r>
            <a:r>
              <a:rPr lang="en-US" altLang="zh-CN" sz="2400" dirty="0">
                <a:ea typeface="宋体" pitchFamily="2" charset="-122"/>
              </a:rPr>
              <a:t> : staff) </a:t>
            </a:r>
          </a:p>
          <a:p>
            <a:pPr lvl="1">
              <a:buNone/>
            </a:pPr>
            <a:r>
              <a:rPr lang="en-US" altLang="zh-CN" sz="2400" dirty="0">
                <a:ea typeface="宋体" pitchFamily="2" charset="-122"/>
              </a:rPr>
              <a:t>     </a:t>
            </a:r>
            <a:r>
              <a:rPr lang="en-US" altLang="zh-CN" sz="2400" dirty="0" err="1">
                <a:ea typeface="宋体" pitchFamily="2" charset="-122"/>
              </a:rPr>
              <a:t>System.out.println</a:t>
            </a:r>
            <a:r>
              <a:rPr lang="en-US" altLang="zh-CN" sz="2400" dirty="0">
                <a:ea typeface="宋体" pitchFamily="2" charset="-122"/>
              </a:rPr>
              <a:t>(</a:t>
            </a:r>
            <a:r>
              <a:rPr lang="en-US" altLang="zh-CN" sz="2400" dirty="0" err="1">
                <a:solidFill>
                  <a:srgbClr val="660033"/>
                </a:solidFill>
                <a:ea typeface="宋体" pitchFamily="2" charset="-122"/>
              </a:rPr>
              <a:t>e</a:t>
            </a:r>
            <a:r>
              <a:rPr lang="en-US" altLang="zh-CN" sz="2400" dirty="0" err="1">
                <a:ea typeface="宋体" pitchFamily="2" charset="-122"/>
              </a:rPr>
              <a:t>.getName</a:t>
            </a:r>
            <a:r>
              <a:rPr lang="en-US" altLang="zh-CN" sz="2400" dirty="0">
                <a:ea typeface="宋体" pitchFamily="2" charset="-122"/>
              </a:rPr>
              <a:t>() + " " + </a:t>
            </a:r>
            <a:r>
              <a:rPr lang="en-US" altLang="zh-CN" sz="2400" dirty="0" err="1">
                <a:solidFill>
                  <a:srgbClr val="FF0000"/>
                </a:solidFill>
                <a:ea typeface="宋体" pitchFamily="2" charset="-122"/>
              </a:rPr>
              <a:t>e.getSalary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()</a:t>
            </a:r>
            <a:r>
              <a:rPr lang="en-US" altLang="zh-CN" sz="2400" dirty="0">
                <a:ea typeface="宋体" pitchFamily="2" charset="-122"/>
              </a:rPr>
              <a:t>); </a:t>
            </a:r>
          </a:p>
          <a:p>
            <a:pPr>
              <a:lnSpc>
                <a:spcPct val="125000"/>
              </a:lnSpc>
              <a:buNone/>
            </a:pPr>
            <a:r>
              <a:rPr lang="en-US" altLang="zh-CN" sz="2000" dirty="0">
                <a:ea typeface="宋体" pitchFamily="2" charset="-122"/>
              </a:rPr>
              <a:t>     (1)e</a:t>
            </a:r>
            <a:r>
              <a:rPr lang="zh-CN" altLang="en-US" sz="2000" dirty="0">
                <a:ea typeface="宋体" pitchFamily="2" charset="-122"/>
              </a:rPr>
              <a:t>被声明为</a:t>
            </a:r>
            <a:r>
              <a:rPr lang="en-US" altLang="zh-CN" sz="2000" dirty="0">
                <a:ea typeface="宋体" pitchFamily="2" charset="-122"/>
              </a:rPr>
              <a:t>Employee</a:t>
            </a:r>
            <a:r>
              <a:rPr lang="zh-CN" altLang="en-US" sz="2000" dirty="0">
                <a:ea typeface="宋体" pitchFamily="2" charset="-122"/>
              </a:rPr>
              <a:t>类型，该类中只有一个名叫</a:t>
            </a:r>
            <a:r>
              <a:rPr lang="en-US" altLang="zh-CN" sz="2000" dirty="0" err="1">
                <a:ea typeface="宋体" pitchFamily="2" charset="-122"/>
              </a:rPr>
              <a:t>getSalary</a:t>
            </a:r>
            <a:r>
              <a:rPr lang="zh-CN" altLang="en-US" sz="2000" dirty="0">
                <a:ea typeface="宋体" pitchFamily="2" charset="-122"/>
              </a:rPr>
              <a:t>的方法，该方法没有参数，</a:t>
            </a:r>
            <a:r>
              <a:rPr lang="zh-Hans" altLang="en-US" sz="2000" dirty="0">
                <a:ea typeface="宋体" pitchFamily="2" charset="-122"/>
              </a:rPr>
              <a:t>故</a:t>
            </a:r>
            <a:r>
              <a:rPr lang="zh-CN" altLang="en-US" sz="2000" dirty="0">
                <a:ea typeface="宋体" pitchFamily="2" charset="-122"/>
              </a:rPr>
              <a:t>不存在重载解析的问题。</a:t>
            </a:r>
            <a:endParaRPr lang="en-US" altLang="zh-CN" sz="2000" dirty="0">
              <a:ea typeface="宋体" pitchFamily="2" charset="-122"/>
            </a:endParaRPr>
          </a:p>
          <a:p>
            <a:pPr>
              <a:lnSpc>
                <a:spcPct val="125000"/>
              </a:lnSpc>
              <a:buNone/>
            </a:pPr>
            <a:r>
              <a:rPr lang="en-US" altLang="zh-CN" sz="2000" dirty="0">
                <a:ea typeface="宋体" pitchFamily="2" charset="-122"/>
              </a:rPr>
              <a:t>      (2)</a:t>
            </a:r>
            <a:r>
              <a:rPr lang="en-US" altLang="zh-CN" sz="2000" dirty="0" err="1">
                <a:ea typeface="宋体" pitchFamily="2" charset="-122"/>
              </a:rPr>
              <a:t>getSalary</a:t>
            </a:r>
            <a:r>
              <a:rPr lang="zh-CN" altLang="zh-CN" sz="2000" dirty="0"/>
              <a:t>方法不</a:t>
            </a:r>
            <a:r>
              <a:rPr lang="zh-CN" altLang="en-US" sz="2000" dirty="0"/>
              <a:t>是</a:t>
            </a:r>
            <a:r>
              <a:rPr lang="en-US" altLang="zh-CN" sz="2000" dirty="0">
                <a:ea typeface="宋体" pitchFamily="2" charset="-122"/>
              </a:rPr>
              <a:t>private</a:t>
            </a:r>
            <a:r>
              <a:rPr lang="zh-CN" altLang="en-US" sz="2000" dirty="0">
                <a:ea typeface="宋体" pitchFamily="2" charset="-122"/>
              </a:rPr>
              <a:t>方法、</a:t>
            </a:r>
            <a:r>
              <a:rPr lang="en-US" altLang="zh-CN" sz="2000" dirty="0">
                <a:ea typeface="宋体" pitchFamily="2" charset="-122"/>
              </a:rPr>
              <a:t>static</a:t>
            </a:r>
            <a:r>
              <a:rPr lang="zh-CN" altLang="en-US" sz="2000" dirty="0">
                <a:ea typeface="宋体" pitchFamily="2" charset="-122"/>
              </a:rPr>
              <a:t>方法或</a:t>
            </a:r>
            <a:r>
              <a:rPr lang="en-US" altLang="zh-CN" sz="2000" dirty="0">
                <a:ea typeface="宋体" pitchFamily="2" charset="-122"/>
              </a:rPr>
              <a:t>final</a:t>
            </a:r>
            <a:r>
              <a:rPr lang="zh-CN" altLang="en-US" sz="2000" dirty="0">
                <a:ea typeface="宋体" pitchFamily="2" charset="-122"/>
              </a:rPr>
              <a:t>方法，故将采用动态绑定。</a:t>
            </a:r>
            <a:endParaRPr lang="en-US" altLang="zh-CN" sz="2000" dirty="0">
              <a:ea typeface="宋体" pitchFamily="2" charset="-122"/>
            </a:endParaRPr>
          </a:p>
          <a:p>
            <a:pPr>
              <a:lnSpc>
                <a:spcPct val="125000"/>
              </a:lnSpc>
              <a:buNone/>
            </a:pPr>
            <a:r>
              <a:rPr lang="en-US" altLang="zh-CN" sz="2000" dirty="0">
                <a:ea typeface="宋体" pitchFamily="2" charset="-122"/>
              </a:rPr>
              <a:t>      (3)</a:t>
            </a:r>
            <a:r>
              <a:rPr lang="zh-CN" altLang="en-US" sz="2000" dirty="0">
                <a:ea typeface="宋体" pitchFamily="2" charset="-122"/>
              </a:rPr>
              <a:t>虚拟机为</a:t>
            </a:r>
            <a:r>
              <a:rPr lang="en-US" altLang="zh-CN" sz="2000" dirty="0">
                <a:ea typeface="宋体" pitchFamily="2" charset="-122"/>
              </a:rPr>
              <a:t>Employee</a:t>
            </a:r>
            <a:r>
              <a:rPr lang="zh-CN" altLang="en-US" sz="2000" dirty="0">
                <a:ea typeface="宋体" pitchFamily="2" charset="-122"/>
              </a:rPr>
              <a:t>和</a:t>
            </a:r>
            <a:r>
              <a:rPr lang="en-US" altLang="zh-CN" sz="2000" dirty="0">
                <a:ea typeface="宋体" pitchFamily="2" charset="-122"/>
              </a:rPr>
              <a:t>Manager</a:t>
            </a:r>
            <a:r>
              <a:rPr lang="zh-CN" altLang="en-US" sz="2000" dirty="0">
                <a:ea typeface="宋体" pitchFamily="2" charset="-122"/>
              </a:rPr>
              <a:t>两个类生成方法表</a:t>
            </a:r>
            <a:r>
              <a:rPr lang="zh-CN" altLang="en-US" sz="1400" dirty="0">
                <a:ea typeface="宋体" pitchFamily="2" charset="-122"/>
              </a:rPr>
              <a:t>。</a:t>
            </a:r>
            <a:endParaRPr lang="en-US" altLang="zh-CN" sz="1400" dirty="0">
              <a:ea typeface="宋体" pitchFamily="2" charset="-122"/>
            </a:endParaRPr>
          </a:p>
          <a:p>
            <a:pPr>
              <a:lnSpc>
                <a:spcPct val="125000"/>
              </a:lnSpc>
              <a:buNone/>
            </a:pPr>
            <a:r>
              <a:rPr lang="en-US" altLang="zh-CN" sz="1400" dirty="0">
                <a:ea typeface="宋体" pitchFamily="2" charset="-122"/>
              </a:rPr>
              <a:t>   Employee:                                               Manager:</a:t>
            </a:r>
          </a:p>
          <a:p>
            <a:pPr>
              <a:lnSpc>
                <a:spcPct val="125000"/>
              </a:lnSpc>
              <a:buNone/>
            </a:pPr>
            <a:r>
              <a:rPr lang="en-US" altLang="zh-CN" sz="1400" dirty="0">
                <a:ea typeface="宋体" pitchFamily="2" charset="-122"/>
              </a:rPr>
              <a:t>       </a:t>
            </a:r>
            <a:r>
              <a:rPr lang="en-US" altLang="zh-CN" sz="1400" dirty="0" err="1">
                <a:ea typeface="宋体" pitchFamily="2" charset="-122"/>
              </a:rPr>
              <a:t>getName</a:t>
            </a:r>
            <a:r>
              <a:rPr lang="en-US" altLang="zh-CN" sz="1400" dirty="0">
                <a:ea typeface="宋体" pitchFamily="2" charset="-122"/>
              </a:rPr>
              <a:t>()-&gt;</a:t>
            </a:r>
            <a:r>
              <a:rPr lang="en-US" altLang="zh-CN" sz="1400" dirty="0" err="1">
                <a:ea typeface="宋体" pitchFamily="2" charset="-122"/>
              </a:rPr>
              <a:t>Employee.getName</a:t>
            </a:r>
            <a:r>
              <a:rPr lang="en-US" altLang="zh-CN" sz="1400" dirty="0">
                <a:ea typeface="宋体" pitchFamily="2" charset="-122"/>
              </a:rPr>
              <a:t>();             </a:t>
            </a:r>
            <a:r>
              <a:rPr lang="en-US" altLang="zh-CN" sz="1400" dirty="0" err="1">
                <a:ea typeface="宋体" pitchFamily="2" charset="-122"/>
              </a:rPr>
              <a:t>getName</a:t>
            </a:r>
            <a:r>
              <a:rPr lang="en-US" altLang="zh-CN" sz="1400" dirty="0">
                <a:ea typeface="宋体" pitchFamily="2" charset="-122"/>
              </a:rPr>
              <a:t>()-&gt;</a:t>
            </a:r>
            <a:r>
              <a:rPr lang="en-US" altLang="zh-CN" sz="1400" dirty="0" err="1">
                <a:ea typeface="宋体" pitchFamily="2" charset="-122"/>
              </a:rPr>
              <a:t>Employee.getName</a:t>
            </a:r>
            <a:r>
              <a:rPr lang="en-US" altLang="zh-CN" sz="1400" dirty="0">
                <a:ea typeface="宋体" pitchFamily="2" charset="-122"/>
              </a:rPr>
              <a:t>();</a:t>
            </a:r>
          </a:p>
          <a:p>
            <a:pPr>
              <a:lnSpc>
                <a:spcPct val="125000"/>
              </a:lnSpc>
              <a:buNone/>
            </a:pPr>
            <a:r>
              <a:rPr lang="en-US" altLang="zh-CN" sz="1400" dirty="0">
                <a:ea typeface="宋体" pitchFamily="2" charset="-122"/>
              </a:rPr>
              <a:t>       </a:t>
            </a:r>
            <a:r>
              <a:rPr lang="en-US" altLang="zh-CN" sz="1400" dirty="0" err="1">
                <a:ea typeface="宋体" pitchFamily="2" charset="-122"/>
              </a:rPr>
              <a:t>getSalary</a:t>
            </a:r>
            <a:r>
              <a:rPr lang="en-US" altLang="zh-CN" sz="1400" dirty="0">
                <a:ea typeface="宋体" pitchFamily="2" charset="-122"/>
              </a:rPr>
              <a:t>()-&gt;</a:t>
            </a:r>
            <a:r>
              <a:rPr lang="en-US" altLang="zh-CN" sz="1400" dirty="0" err="1">
                <a:ea typeface="宋体" pitchFamily="2" charset="-122"/>
              </a:rPr>
              <a:t>Employee.getSalary</a:t>
            </a:r>
            <a:r>
              <a:rPr lang="en-US" altLang="zh-CN" sz="1400" dirty="0">
                <a:ea typeface="宋体" pitchFamily="2" charset="-122"/>
              </a:rPr>
              <a:t>();         </a:t>
            </a:r>
            <a:r>
              <a:rPr lang="en-US" altLang="zh-CN" sz="1400" dirty="0" err="1">
                <a:ea typeface="宋体" pitchFamily="2" charset="-122"/>
              </a:rPr>
              <a:t>getSalary</a:t>
            </a:r>
            <a:r>
              <a:rPr lang="en-US" altLang="zh-CN" sz="1400" dirty="0">
                <a:ea typeface="宋体" pitchFamily="2" charset="-122"/>
              </a:rPr>
              <a:t>()-&gt;</a:t>
            </a:r>
            <a:r>
              <a:rPr lang="en-US" altLang="zh-CN" sz="1400" dirty="0" err="1">
                <a:ea typeface="宋体" pitchFamily="2" charset="-122"/>
              </a:rPr>
              <a:t>Manager.getSalary</a:t>
            </a:r>
            <a:r>
              <a:rPr lang="en-US" altLang="zh-CN" sz="1400" dirty="0">
                <a:ea typeface="宋体" pitchFamily="2" charset="-122"/>
              </a:rPr>
              <a:t>();</a:t>
            </a:r>
          </a:p>
          <a:p>
            <a:pPr>
              <a:lnSpc>
                <a:spcPct val="125000"/>
              </a:lnSpc>
              <a:buNone/>
            </a:pPr>
            <a:r>
              <a:rPr lang="en-US" altLang="zh-CN" sz="1400" dirty="0">
                <a:ea typeface="宋体" pitchFamily="2" charset="-122"/>
              </a:rPr>
              <a:t>       </a:t>
            </a:r>
            <a:r>
              <a:rPr lang="en-US" altLang="zh-CN" sz="1400" dirty="0" err="1">
                <a:ea typeface="宋体" pitchFamily="2" charset="-122"/>
              </a:rPr>
              <a:t>getHireDay</a:t>
            </a:r>
            <a:r>
              <a:rPr lang="en-US" altLang="zh-CN" sz="1400" dirty="0">
                <a:ea typeface="宋体" pitchFamily="2" charset="-122"/>
              </a:rPr>
              <a:t>()-&gt;</a:t>
            </a:r>
            <a:r>
              <a:rPr lang="en-US" altLang="zh-CN" sz="1400" dirty="0" err="1">
                <a:ea typeface="宋体" pitchFamily="2" charset="-122"/>
              </a:rPr>
              <a:t>Employee.getHireDay</a:t>
            </a:r>
            <a:r>
              <a:rPr lang="en-US" altLang="zh-CN" sz="1400" dirty="0">
                <a:ea typeface="宋体" pitchFamily="2" charset="-122"/>
              </a:rPr>
              <a:t>();       </a:t>
            </a:r>
            <a:r>
              <a:rPr lang="en-US" altLang="zh-CN" sz="1400" dirty="0" err="1">
                <a:ea typeface="宋体" pitchFamily="2" charset="-122"/>
              </a:rPr>
              <a:t>getHireDay</a:t>
            </a:r>
            <a:r>
              <a:rPr lang="en-US" altLang="zh-CN" sz="1400" dirty="0">
                <a:ea typeface="宋体" pitchFamily="2" charset="-122"/>
              </a:rPr>
              <a:t>()-&gt;</a:t>
            </a:r>
            <a:r>
              <a:rPr lang="en-US" altLang="zh-CN" sz="1400" dirty="0" err="1">
                <a:ea typeface="宋体" pitchFamily="2" charset="-122"/>
              </a:rPr>
              <a:t>Employee.getHireDay</a:t>
            </a:r>
            <a:r>
              <a:rPr lang="en-US" altLang="zh-CN" sz="1400" dirty="0">
                <a:ea typeface="宋体" pitchFamily="2" charset="-122"/>
              </a:rPr>
              <a:t>();      </a:t>
            </a:r>
            <a:r>
              <a:rPr lang="en-US" altLang="zh-CN" sz="1400" dirty="0" err="1">
                <a:ea typeface="宋体" pitchFamily="2" charset="-122"/>
              </a:rPr>
              <a:t>raiseSalary</a:t>
            </a:r>
            <a:r>
              <a:rPr lang="en-US" altLang="zh-CN" sz="1400" dirty="0">
                <a:ea typeface="宋体" pitchFamily="2" charset="-122"/>
              </a:rPr>
              <a:t>(d)-&gt;</a:t>
            </a:r>
            <a:r>
              <a:rPr lang="en-US" altLang="zh-CN" sz="1400" dirty="0" err="1">
                <a:ea typeface="宋体" pitchFamily="2" charset="-122"/>
              </a:rPr>
              <a:t>Employee.raiseSalary</a:t>
            </a:r>
            <a:r>
              <a:rPr lang="en-US" altLang="zh-CN" sz="1400" dirty="0">
                <a:ea typeface="宋体" pitchFamily="2" charset="-122"/>
              </a:rPr>
              <a:t>(d);      </a:t>
            </a:r>
            <a:r>
              <a:rPr lang="en-US" altLang="zh-CN" sz="1400" dirty="0" err="1">
                <a:ea typeface="宋体" pitchFamily="2" charset="-122"/>
              </a:rPr>
              <a:t>raiseSalary</a:t>
            </a:r>
            <a:r>
              <a:rPr lang="en-US" altLang="zh-CN" sz="1400" dirty="0">
                <a:ea typeface="宋体" pitchFamily="2" charset="-122"/>
              </a:rPr>
              <a:t>(d)-&gt;</a:t>
            </a:r>
            <a:r>
              <a:rPr lang="en-US" altLang="zh-CN" sz="1400" dirty="0" err="1">
                <a:ea typeface="宋体" pitchFamily="2" charset="-122"/>
              </a:rPr>
              <a:t>Employee.raiseSalary</a:t>
            </a:r>
            <a:r>
              <a:rPr lang="en-US" altLang="zh-CN" sz="1400" dirty="0">
                <a:ea typeface="宋体" pitchFamily="2" charset="-122"/>
              </a:rPr>
              <a:t>(d);</a:t>
            </a:r>
          </a:p>
          <a:p>
            <a:pPr>
              <a:lnSpc>
                <a:spcPct val="125000"/>
              </a:lnSpc>
              <a:buNone/>
            </a:pPr>
            <a:r>
              <a:rPr lang="en-US" altLang="zh-CN" sz="1400" dirty="0">
                <a:ea typeface="宋体" pitchFamily="2" charset="-122"/>
              </a:rPr>
              <a:t>                                                  </a:t>
            </a:r>
            <a:r>
              <a:rPr lang="en-US" altLang="zh-CN" sz="1400" dirty="0" err="1">
                <a:ea typeface="宋体" pitchFamily="2" charset="-122"/>
              </a:rPr>
              <a:t>setBonus</a:t>
            </a:r>
            <a:r>
              <a:rPr lang="en-US" altLang="zh-CN" sz="1400" dirty="0">
                <a:ea typeface="宋体" pitchFamily="2" charset="-122"/>
              </a:rPr>
              <a:t>(d)-&gt;</a:t>
            </a:r>
            <a:r>
              <a:rPr lang="en-US" altLang="zh-CN" sz="1400" dirty="0" err="1">
                <a:ea typeface="宋体" pitchFamily="2" charset="-122"/>
              </a:rPr>
              <a:t>Manager.setBonus</a:t>
            </a:r>
            <a:r>
              <a:rPr lang="en-US" altLang="zh-CN" sz="1400" dirty="0">
                <a:ea typeface="宋体" pitchFamily="2" charset="-122"/>
              </a:rPr>
              <a:t>(d)</a:t>
            </a:r>
          </a:p>
          <a:p>
            <a:pPr>
              <a:lnSpc>
                <a:spcPct val="125000"/>
              </a:lnSpc>
              <a:buNone/>
            </a:pPr>
            <a:r>
              <a:rPr lang="en-US" altLang="zh-CN" sz="2000" dirty="0">
                <a:ea typeface="宋体" pitchFamily="2" charset="-122"/>
              </a:rPr>
              <a:t>      (4)</a:t>
            </a:r>
            <a:r>
              <a:rPr lang="zh-CN" altLang="en-US" sz="2000" dirty="0">
                <a:ea typeface="宋体" pitchFamily="2" charset="-122"/>
              </a:rPr>
              <a:t>虚拟机提取</a:t>
            </a:r>
            <a:r>
              <a:rPr lang="en-US" altLang="zh-CN" sz="2000" dirty="0">
                <a:ea typeface="宋体" pitchFamily="2" charset="-122"/>
              </a:rPr>
              <a:t>e</a:t>
            </a:r>
            <a:r>
              <a:rPr lang="zh-CN" altLang="en-US" sz="2000" dirty="0">
                <a:ea typeface="宋体" pitchFamily="2" charset="-122"/>
              </a:rPr>
              <a:t>的实际类型的方法表，并搜索定义</a:t>
            </a:r>
            <a:r>
              <a:rPr lang="en-US" altLang="zh-CN" sz="2000" dirty="0" err="1">
                <a:ea typeface="宋体" pitchFamily="2" charset="-122"/>
              </a:rPr>
              <a:t>getSalary</a:t>
            </a:r>
            <a:r>
              <a:rPr lang="zh-CN" altLang="en-US" sz="2000" dirty="0">
                <a:ea typeface="宋体" pitchFamily="2" charset="-122"/>
              </a:rPr>
              <a:t>签名的类，确定调用哪个方法。</a:t>
            </a:r>
            <a:endParaRPr lang="en-US" altLang="zh-CN" sz="2000" dirty="0">
              <a:ea typeface="宋体" pitchFamily="2" charset="-122"/>
            </a:endParaRPr>
          </a:p>
          <a:p>
            <a:pPr>
              <a:lnSpc>
                <a:spcPct val="125000"/>
              </a:lnSpc>
              <a:buNone/>
            </a:pPr>
            <a:r>
              <a:rPr lang="en-US" altLang="zh-CN" sz="1400" dirty="0">
                <a:ea typeface="宋体" pitchFamily="2" charset="-122"/>
              </a:rPr>
              <a:t>           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01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1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1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01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1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01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01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1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1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01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01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01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539750" y="1143000"/>
            <a:ext cx="8135938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000" dirty="0">
                <a:solidFill>
                  <a:srgbClr val="FF9900"/>
                </a:solidFill>
              </a:rPr>
              <a:t>●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动态绑定 </a:t>
            </a:r>
          </a:p>
          <a:p>
            <a:pPr algn="l"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zh-CN" altLang="en-US" sz="2000" b="1" dirty="0"/>
              <a:t>    </a:t>
            </a:r>
            <a:r>
              <a:rPr lang="zh-CN" altLang="en-US" sz="1800" dirty="0">
                <a:solidFill>
                  <a:srgbClr val="00FF99"/>
                </a:solidFill>
              </a:rPr>
              <a:t>● </a:t>
            </a:r>
            <a:r>
              <a:rPr lang="zh-CN" altLang="en-US" sz="2000" b="1" dirty="0"/>
              <a:t>执行过程中根据引用变量实际引用的对象类型调用相应的方法。</a:t>
            </a:r>
          </a:p>
          <a:p>
            <a:pPr algn="l"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zh-CN" altLang="en-US" sz="1800" dirty="0">
                <a:solidFill>
                  <a:srgbClr val="00FF99"/>
                </a:solidFill>
              </a:rPr>
              <a:t>    ● </a:t>
            </a:r>
            <a:r>
              <a:rPr lang="zh-CN" altLang="en-US" sz="2000" b="1" dirty="0"/>
              <a:t>优点：无需对现存代码进行修改就可对程序进行扩展</a:t>
            </a:r>
          </a:p>
        </p:txBody>
      </p:sp>
      <p:sp>
        <p:nvSpPr>
          <p:cNvPr id="30" name="Rectangle 23"/>
          <p:cNvSpPr>
            <a:spLocks noChangeArrowheads="1"/>
          </p:cNvSpPr>
          <p:nvPr/>
        </p:nvSpPr>
        <p:spPr bwMode="auto">
          <a:xfrm>
            <a:off x="250825" y="2349500"/>
            <a:ext cx="8569325" cy="230346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kumimoji="0" lang="en-US" altLang="zh-CN" sz="2000" b="1" dirty="0"/>
              <a:t>Manager boss = new Executive("Carl Cracker", 80000, 1987, 12, 15);</a:t>
            </a:r>
          </a:p>
          <a:p>
            <a:pPr algn="l"/>
            <a:r>
              <a:rPr kumimoji="0" lang="en-US" altLang="zh-CN" sz="2000" b="1" dirty="0" err="1"/>
              <a:t>boss.setBonus</a:t>
            </a:r>
            <a:r>
              <a:rPr kumimoji="0" lang="en-US" altLang="zh-CN" sz="2000" b="1" dirty="0"/>
              <a:t>(5000);</a:t>
            </a:r>
          </a:p>
          <a:p>
            <a:pPr algn="l"/>
            <a:r>
              <a:rPr kumimoji="0" lang="en-US" altLang="zh-CN" sz="2000" b="1" dirty="0"/>
              <a:t>Employee[] staff = new Employee[2];</a:t>
            </a:r>
          </a:p>
          <a:p>
            <a:pPr algn="l"/>
            <a:r>
              <a:rPr kumimoji="0" lang="en-US" altLang="zh-CN" sz="2000" b="1" dirty="0"/>
              <a:t>staff[0] = boss;</a:t>
            </a:r>
          </a:p>
          <a:p>
            <a:pPr algn="l"/>
            <a:r>
              <a:rPr kumimoji="0" lang="en-US" altLang="zh-CN" sz="2000" b="1" dirty="0"/>
              <a:t>staff[1] = new Employee("Harry Hacker", 50000, 1989, 10, 1);</a:t>
            </a:r>
          </a:p>
          <a:p>
            <a:pPr algn="l"/>
            <a:r>
              <a:rPr kumimoji="0" lang="en-US" altLang="zh-CN" sz="2000" b="1" dirty="0"/>
              <a:t>for (Employee e : staff)</a:t>
            </a:r>
          </a:p>
          <a:p>
            <a:pPr algn="l"/>
            <a:r>
              <a:rPr kumimoji="0" lang="en-US" altLang="zh-CN" sz="2000" b="1" dirty="0"/>
              <a:t>      </a:t>
            </a:r>
            <a:r>
              <a:rPr kumimoji="0" lang="en-US" altLang="zh-CN" sz="2000" b="1" dirty="0" err="1"/>
              <a:t>System.out.println</a:t>
            </a:r>
            <a:r>
              <a:rPr kumimoji="0" lang="en-US" altLang="zh-CN" sz="2000" b="1" dirty="0"/>
              <a:t>("name=" + </a:t>
            </a:r>
            <a:r>
              <a:rPr kumimoji="0" lang="en-US" altLang="zh-CN" sz="2000" b="1" dirty="0" err="1"/>
              <a:t>e.getName</a:t>
            </a:r>
            <a:r>
              <a:rPr kumimoji="0" lang="en-US" altLang="zh-CN" sz="2000" b="1" dirty="0"/>
              <a:t>( )+ ",salary=" + </a:t>
            </a:r>
            <a:r>
              <a:rPr kumimoji="0" lang="en-US" altLang="zh-CN" sz="2000" b="1" dirty="0" err="1"/>
              <a:t>e.getSalary</a:t>
            </a:r>
            <a:r>
              <a:rPr kumimoji="0" lang="en-US" altLang="zh-CN" sz="2000" b="1" dirty="0"/>
              <a:t>());</a:t>
            </a:r>
          </a:p>
        </p:txBody>
      </p:sp>
      <p:sp>
        <p:nvSpPr>
          <p:cNvPr id="31" name="Rectangle 25"/>
          <p:cNvSpPr>
            <a:spLocks noChangeArrowheads="1"/>
          </p:cNvSpPr>
          <p:nvPr/>
        </p:nvSpPr>
        <p:spPr bwMode="auto">
          <a:xfrm>
            <a:off x="323850" y="4941888"/>
            <a:ext cx="4319588" cy="136683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en-US" altLang="zh-CN" sz="2000" b="1" dirty="0"/>
              <a:t>public  void method( Employee e)</a:t>
            </a:r>
          </a:p>
          <a:p>
            <a:pPr algn="l">
              <a:lnSpc>
                <a:spcPct val="90000"/>
              </a:lnSpc>
            </a:pPr>
            <a:r>
              <a:rPr lang="en-US" altLang="zh-CN" sz="2000" b="1" dirty="0"/>
              <a:t>{</a:t>
            </a:r>
          </a:p>
          <a:p>
            <a:pPr algn="l">
              <a:lnSpc>
                <a:spcPct val="90000"/>
              </a:lnSpc>
            </a:pPr>
            <a:r>
              <a:rPr lang="en-US" altLang="zh-CN" sz="2000" b="1" dirty="0"/>
              <a:t>       </a:t>
            </a:r>
            <a:r>
              <a:rPr lang="en-US" altLang="zh-CN" sz="2000" b="1" dirty="0" err="1"/>
              <a:t>e.getSalary</a:t>
            </a:r>
            <a:r>
              <a:rPr lang="en-US" altLang="zh-CN" sz="2000" b="1" dirty="0"/>
              <a:t>( ); </a:t>
            </a:r>
          </a:p>
          <a:p>
            <a:pPr algn="l">
              <a:lnSpc>
                <a:spcPct val="90000"/>
              </a:lnSpc>
            </a:pPr>
            <a:r>
              <a:rPr lang="en-US" altLang="zh-CN" sz="2000" b="1" dirty="0"/>
              <a:t>       …</a:t>
            </a:r>
          </a:p>
          <a:p>
            <a:pPr algn="l">
              <a:lnSpc>
                <a:spcPct val="90000"/>
              </a:lnSpc>
            </a:pPr>
            <a:r>
              <a:rPr lang="en-US" altLang="zh-CN" sz="2000" b="1" dirty="0"/>
              <a:t>   }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white">
          <a:xfrm>
            <a:off x="882650" y="361950"/>
            <a:ext cx="3200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多态和动态绑定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50085" y="1943110"/>
            <a:ext cx="6751638" cy="461964"/>
            <a:chOff x="1680" y="1188"/>
            <a:chExt cx="4253" cy="291"/>
          </a:xfrm>
        </p:grpSpPr>
        <p:sp>
          <p:nvSpPr>
            <p:cNvPr id="5142" name="Text Box 6"/>
            <p:cNvSpPr txBox="1">
              <a:spLocks noChangeArrowheads="1"/>
            </p:cNvSpPr>
            <p:nvPr/>
          </p:nvSpPr>
          <p:spPr bwMode="auto">
            <a:xfrm>
              <a:off x="1785" y="1188"/>
              <a:ext cx="4148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zh-CN" altLang="en-US" sz="2400" b="0" dirty="0">
                  <a:solidFill>
                    <a:srgbClr val="000000"/>
                  </a:solidFill>
                  <a:ea typeface="宋体" pitchFamily="2" charset="-122"/>
                </a:rPr>
                <a:t>类、超类和子类</a:t>
              </a:r>
              <a:endParaRPr lang="en-US" altLang="zh-CN" sz="2400" b="0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680" y="1344"/>
              <a:ext cx="83" cy="82"/>
              <a:chOff x="2016" y="1920"/>
              <a:chExt cx="1680" cy="1680"/>
            </a:xfrm>
          </p:grpSpPr>
          <p:sp>
            <p:nvSpPr>
              <p:cNvPr id="163848" name="Oval 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tint val="57647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145" name="Freeform 9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5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ltGray">
          <a:xfrm>
            <a:off x="1466655" y="2078850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781175" y="3106740"/>
            <a:ext cx="2184400" cy="461963"/>
            <a:chOff x="1680" y="1212"/>
            <a:chExt cx="1376" cy="291"/>
          </a:xfrm>
        </p:grpSpPr>
        <p:sp>
          <p:nvSpPr>
            <p:cNvPr id="5138" name="Text Box 11"/>
            <p:cNvSpPr txBox="1">
              <a:spLocks noChangeArrowheads="1"/>
            </p:cNvSpPr>
            <p:nvPr/>
          </p:nvSpPr>
          <p:spPr bwMode="auto">
            <a:xfrm>
              <a:off x="1776" y="1212"/>
              <a:ext cx="1280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2400" b="0">
                  <a:solidFill>
                    <a:srgbClr val="000000"/>
                  </a:solidFill>
                  <a:ea typeface="宋体" pitchFamily="2" charset="-122"/>
                </a:rPr>
                <a:t>泛型数组列表</a:t>
              </a:r>
            </a:p>
          </p:txBody>
        </p: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680" y="1344"/>
              <a:ext cx="83" cy="82"/>
              <a:chOff x="2016" y="1920"/>
              <a:chExt cx="1680" cy="1680"/>
            </a:xfrm>
          </p:grpSpPr>
          <p:sp>
            <p:nvSpPr>
              <p:cNvPr id="163853" name="Oval 13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tint val="57647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141" name="Freeform 14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1781175" y="4006852"/>
            <a:ext cx="3106738" cy="461963"/>
            <a:chOff x="1680" y="1212"/>
            <a:chExt cx="1957" cy="291"/>
          </a:xfrm>
        </p:grpSpPr>
        <p:sp>
          <p:nvSpPr>
            <p:cNvPr id="5134" name="Text Box 16"/>
            <p:cNvSpPr txBox="1">
              <a:spLocks noChangeArrowheads="1"/>
            </p:cNvSpPr>
            <p:nvPr/>
          </p:nvSpPr>
          <p:spPr bwMode="auto">
            <a:xfrm>
              <a:off x="1776" y="1212"/>
              <a:ext cx="1861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2400" b="0">
                  <a:solidFill>
                    <a:srgbClr val="000000"/>
                  </a:solidFill>
                  <a:ea typeface="宋体" pitchFamily="2" charset="-122"/>
                </a:rPr>
                <a:t>参数数量可变的方法</a:t>
              </a:r>
            </a:p>
          </p:txBody>
        </p: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1680" y="1344"/>
              <a:ext cx="83" cy="82"/>
              <a:chOff x="2016" y="1920"/>
              <a:chExt cx="1680" cy="1680"/>
            </a:xfrm>
          </p:grpSpPr>
          <p:sp>
            <p:nvSpPr>
              <p:cNvPr id="163858" name="Oval 1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tint val="57647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137" name="Freeform 19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129" name="Line 30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5132" name="AutoShape 32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133" name="AutoShape 33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5131" name="Text Box 34"/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 dirty="0">
                <a:solidFill>
                  <a:srgbClr val="000000"/>
                </a:solidFill>
                <a:ea typeface="宋体" pitchFamily="2" charset="-122"/>
              </a:rPr>
              <a:t>学习内容</a:t>
            </a: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2006715" y="2517285"/>
            <a:ext cx="658495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400" b="0" dirty="0">
                <a:solidFill>
                  <a:srgbClr val="000000"/>
                </a:solidFill>
                <a:ea typeface="宋体" pitchFamily="2" charset="-122"/>
              </a:rPr>
              <a:t>Object:</a:t>
            </a:r>
            <a:r>
              <a:rPr lang="zh-CN" altLang="en-US" sz="2400" b="0" dirty="0">
                <a:solidFill>
                  <a:srgbClr val="000000"/>
                </a:solidFill>
                <a:ea typeface="宋体" pitchFamily="2" charset="-122"/>
              </a:rPr>
              <a:t>所有类的超类</a:t>
            </a:r>
            <a:endParaRPr lang="en-US" altLang="zh-CN" sz="2400" b="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2006715" y="3552400"/>
            <a:ext cx="326243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400" b="0" dirty="0">
                <a:solidFill>
                  <a:srgbClr val="000000"/>
                </a:solidFill>
                <a:ea typeface="宋体" pitchFamily="2" charset="-122"/>
              </a:rPr>
              <a:t>对象包装器和自动装箱</a:t>
            </a:r>
          </a:p>
        </p:txBody>
      </p:sp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2006715" y="4542510"/>
            <a:ext cx="110799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400" b="0" dirty="0">
                <a:solidFill>
                  <a:srgbClr val="000000"/>
                </a:solidFill>
                <a:ea typeface="宋体" pitchFamily="2" charset="-122"/>
              </a:rPr>
              <a:t>枚举类</a:t>
            </a: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2006715" y="5127575"/>
            <a:ext cx="233910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400" b="0" dirty="0">
                <a:solidFill>
                  <a:srgbClr val="000000"/>
                </a:solidFill>
                <a:ea typeface="宋体" pitchFamily="2" charset="-122"/>
              </a:rPr>
              <a:t>继承设计的技巧</a:t>
            </a:r>
          </a:p>
        </p:txBody>
      </p:sp>
      <p:sp>
        <p:nvSpPr>
          <p:cNvPr id="32" name="Oval 8"/>
          <p:cNvSpPr>
            <a:spLocks noChangeArrowheads="1"/>
          </p:cNvSpPr>
          <p:nvPr/>
        </p:nvSpPr>
        <p:spPr bwMode="gray">
          <a:xfrm>
            <a:off x="1797667" y="2708920"/>
            <a:ext cx="131763" cy="13017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57647"/>
                  <a:invGamma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gray">
          <a:xfrm>
            <a:off x="1781690" y="3748875"/>
            <a:ext cx="131763" cy="13017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57647"/>
                  <a:invGamma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" name="Oval 8"/>
          <p:cNvSpPr>
            <a:spLocks noChangeArrowheads="1"/>
          </p:cNvSpPr>
          <p:nvPr/>
        </p:nvSpPr>
        <p:spPr bwMode="gray">
          <a:xfrm>
            <a:off x="1812181" y="4708494"/>
            <a:ext cx="131763" cy="13017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57647"/>
                  <a:invGamma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5" name="Oval 8"/>
          <p:cNvSpPr>
            <a:spLocks noChangeArrowheads="1"/>
          </p:cNvSpPr>
          <p:nvPr/>
        </p:nvSpPr>
        <p:spPr bwMode="gray">
          <a:xfrm>
            <a:off x="1844429" y="5274205"/>
            <a:ext cx="131763" cy="13017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57647"/>
                  <a:invGamma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C8870A15-AE55-B7AD-600E-F63DBF10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ea typeface="宋体" pitchFamily="2" charset="-122"/>
              </a:rPr>
              <a:t>阻止继承：</a:t>
            </a:r>
            <a:r>
              <a:rPr lang="en-US" altLang="zh-CN" sz="3200">
                <a:ea typeface="宋体" pitchFamily="2" charset="-122"/>
              </a:rPr>
              <a:t>final</a:t>
            </a:r>
            <a:r>
              <a:rPr lang="zh-CN" altLang="en-US" sz="3200">
                <a:ea typeface="宋体" pitchFamily="2" charset="-122"/>
              </a:rPr>
              <a:t>类和</a:t>
            </a:r>
            <a:r>
              <a:rPr lang="en-US" altLang="zh-CN" sz="3200">
                <a:ea typeface="宋体" pitchFamily="2" charset="-122"/>
              </a:rPr>
              <a:t>final</a:t>
            </a:r>
            <a:r>
              <a:rPr lang="zh-CN" altLang="en-US" sz="3200">
                <a:ea typeface="宋体" pitchFamily="2" charset="-122"/>
              </a:rPr>
              <a:t>方法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>
                <a:ea typeface="宋体" pitchFamily="2" charset="-122"/>
              </a:rPr>
              <a:t>有时候希望禁止某个类派生出子类。</a:t>
            </a: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993300"/>
                </a:solidFill>
                <a:ea typeface="宋体" pitchFamily="2" charset="-122"/>
              </a:rPr>
              <a:t>final</a:t>
            </a:r>
            <a:r>
              <a:rPr lang="zh-CN" altLang="en-US">
                <a:solidFill>
                  <a:srgbClr val="993300"/>
                </a:solidFill>
                <a:ea typeface="宋体" pitchFamily="2" charset="-122"/>
              </a:rPr>
              <a:t>类</a:t>
            </a:r>
            <a:r>
              <a:rPr lang="zh-CN" altLang="en-US">
                <a:ea typeface="宋体" pitchFamily="2" charset="-122"/>
              </a:rPr>
              <a:t>：不允许扩展的类。只需要在定义该类时加上</a:t>
            </a:r>
            <a:r>
              <a:rPr lang="en-US" altLang="zh-CN">
                <a:ea typeface="宋体" pitchFamily="2" charset="-122"/>
              </a:rPr>
              <a:t>final</a:t>
            </a:r>
            <a:r>
              <a:rPr lang="zh-CN" altLang="en-US">
                <a:ea typeface="宋体" pitchFamily="2" charset="-122"/>
              </a:rPr>
              <a:t>修饰符。</a:t>
            </a:r>
          </a:p>
          <a:p>
            <a:pPr>
              <a:lnSpc>
                <a:spcPct val="90000"/>
              </a:lnSpc>
            </a:pPr>
            <a:endParaRPr lang="en-US" altLang="zh-CN">
              <a:solidFill>
                <a:srgbClr val="993300"/>
              </a:solidFill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993300"/>
                </a:solidFill>
                <a:ea typeface="宋体" pitchFamily="2" charset="-122"/>
              </a:rPr>
              <a:t>final</a:t>
            </a:r>
            <a:r>
              <a:rPr lang="zh-CN" altLang="en-US">
                <a:solidFill>
                  <a:srgbClr val="993300"/>
                </a:solidFill>
                <a:ea typeface="宋体" pitchFamily="2" charset="-122"/>
              </a:rPr>
              <a:t>方法</a:t>
            </a:r>
            <a:r>
              <a:rPr lang="zh-CN" altLang="en-US">
                <a:ea typeface="宋体" pitchFamily="2" charset="-122"/>
              </a:rPr>
              <a:t>：将一个方法声明为</a:t>
            </a:r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final</a:t>
            </a:r>
            <a:r>
              <a:rPr lang="zh-CN" altLang="en-US">
                <a:ea typeface="宋体" pitchFamily="2" charset="-122"/>
              </a:rPr>
              <a:t>之后，子类就不能覆盖这个方法。</a:t>
            </a:r>
            <a:r>
              <a:rPr lang="en-US" altLang="zh-CN">
                <a:ea typeface="宋体" pitchFamily="2" charset="-122"/>
              </a:rPr>
              <a:t>(</a:t>
            </a:r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final</a:t>
            </a:r>
            <a:r>
              <a:rPr lang="zh-CN" altLang="en-US">
                <a:ea typeface="宋体" pitchFamily="2" charset="-122"/>
              </a:rPr>
              <a:t>类中的所有方法自动地声明为</a:t>
            </a:r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final</a:t>
            </a:r>
            <a:r>
              <a:rPr lang="zh-CN" altLang="en-US">
                <a:ea typeface="宋体" pitchFamily="2" charset="-122"/>
              </a:rPr>
              <a:t>方法，但该类中的域不会自动声明为</a:t>
            </a:r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final</a:t>
            </a:r>
            <a:r>
              <a:rPr lang="en-US" altLang="zh-CN">
                <a:ea typeface="宋体" pitchFamily="2" charset="-122"/>
              </a:rPr>
              <a:t>)</a:t>
            </a:r>
          </a:p>
          <a:p>
            <a:pPr>
              <a:lnSpc>
                <a:spcPct val="90000"/>
              </a:lnSpc>
            </a:pPr>
            <a:endParaRPr lang="zh-CN" altLang="en-US">
              <a:solidFill>
                <a:srgbClr val="008000"/>
              </a:solidFill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008000"/>
                </a:solidFill>
                <a:ea typeface="宋体" pitchFamily="2" charset="-122"/>
              </a:rPr>
              <a:t>意义：</a:t>
            </a:r>
            <a:r>
              <a:rPr lang="zh-CN" altLang="en-US">
                <a:ea typeface="宋体" pitchFamily="2" charset="-122"/>
              </a:rPr>
              <a:t>阻止继承后，能确保</a:t>
            </a:r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final</a:t>
            </a:r>
            <a:r>
              <a:rPr lang="zh-CN" altLang="en-US">
                <a:ea typeface="宋体" pitchFamily="2" charset="-122"/>
              </a:rPr>
              <a:t>类和方法不会改变语意，即使是在子类中。</a:t>
            </a:r>
            <a:endParaRPr lang="en-US" altLang="zh-CN">
              <a:solidFill>
                <a:srgbClr val="FF33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itchFamily="2" charset="-122"/>
              </a:rPr>
              <a:t>final</a:t>
            </a:r>
            <a:r>
              <a:rPr lang="zh-CN" altLang="en-US" sz="3200">
                <a:ea typeface="宋体" pitchFamily="2" charset="-122"/>
              </a:rPr>
              <a:t>类和方法举例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public </a:t>
            </a:r>
            <a:r>
              <a:rPr lang="en-US" altLang="zh-CN" sz="2400">
                <a:solidFill>
                  <a:srgbClr val="FF3300"/>
                </a:solidFill>
                <a:ea typeface="宋体" pitchFamily="2" charset="-122"/>
              </a:rPr>
              <a:t>final</a:t>
            </a:r>
            <a:r>
              <a:rPr lang="en-US" altLang="zh-CN" sz="2400">
                <a:ea typeface="宋体" pitchFamily="2" charset="-122"/>
              </a:rPr>
              <a:t> Executive </a:t>
            </a:r>
            <a:r>
              <a:rPr lang="en-US" altLang="zh-CN" sz="2400">
                <a:solidFill>
                  <a:srgbClr val="0033CC"/>
                </a:solidFill>
                <a:ea typeface="宋体" pitchFamily="2" charset="-122"/>
              </a:rPr>
              <a:t>extends</a:t>
            </a:r>
            <a:r>
              <a:rPr lang="en-US" altLang="zh-CN" sz="2400">
                <a:ea typeface="宋体" pitchFamily="2" charset="-122"/>
              </a:rPr>
              <a:t> Manager {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    </a:t>
            </a:r>
            <a:r>
              <a:rPr lang="en-US" altLang="zh-CN" sz="2400">
                <a:latin typeface="Verdana"/>
                <a:ea typeface="宋体" pitchFamily="2" charset="-122"/>
              </a:rPr>
              <a:t>…</a:t>
            </a:r>
            <a:endParaRPr lang="en-US" altLang="zh-CN" sz="2400">
              <a:ea typeface="宋体" pitchFamily="2" charset="-122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2400">
              <a:solidFill>
                <a:srgbClr val="660033"/>
              </a:solidFill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660033"/>
                </a:solidFill>
                <a:ea typeface="宋体" pitchFamily="2" charset="-122"/>
              </a:rPr>
              <a:t>Executive</a:t>
            </a:r>
            <a:r>
              <a:rPr lang="zh-CN" altLang="en-US" sz="2400">
                <a:ea typeface="宋体" pitchFamily="2" charset="-122"/>
              </a:rPr>
              <a:t>类已经是所有行政职务的最高层，完全有理由将其确定为</a:t>
            </a:r>
            <a:r>
              <a:rPr lang="en-US" altLang="zh-CN" sz="2400">
                <a:solidFill>
                  <a:srgbClr val="FF3300"/>
                </a:solidFill>
                <a:ea typeface="宋体" pitchFamily="2" charset="-122"/>
              </a:rPr>
              <a:t>final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>
              <a:ea typeface="宋体" pitchFamily="2" charset="-122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class Employee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{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    public </a:t>
            </a:r>
            <a:r>
              <a:rPr lang="en-US" altLang="zh-CN" sz="2400">
                <a:solidFill>
                  <a:srgbClr val="FF3300"/>
                </a:solidFill>
                <a:ea typeface="宋体" pitchFamily="2" charset="-122"/>
              </a:rPr>
              <a:t>final</a:t>
            </a:r>
            <a:r>
              <a:rPr lang="en-US" altLang="zh-CN" sz="2400">
                <a:ea typeface="宋体" pitchFamily="2" charset="-122"/>
              </a:rPr>
              <a:t> String getName()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    {</a:t>
            </a:r>
            <a:r>
              <a:rPr lang="en-US" altLang="zh-CN" sz="2400">
                <a:latin typeface="Verdana"/>
                <a:ea typeface="宋体" pitchFamily="2" charset="-122"/>
              </a:rPr>
              <a:t>…</a:t>
            </a:r>
            <a:r>
              <a:rPr lang="en-US" altLang="zh-CN" sz="2400">
                <a:ea typeface="宋体" pitchFamily="2" charset="-122"/>
              </a:rPr>
              <a:t>}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sz="240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9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9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9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9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9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9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9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9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9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9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9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9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9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9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9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white">
          <a:xfrm>
            <a:off x="882650" y="361950"/>
            <a:ext cx="3200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  <a:cs typeface="+mj-cs"/>
              </a:rPr>
              <a:t>强制类型转换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762000" y="1143000"/>
            <a:ext cx="7924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zh-CN" altLang="en-US" sz="1800" dirty="0">
                <a:solidFill>
                  <a:srgbClr val="00FF99"/>
                </a:solidFill>
              </a:rPr>
              <a:t>    ● </a:t>
            </a:r>
            <a:r>
              <a:rPr lang="zh-CN" altLang="en-US" sz="2000" b="1" dirty="0"/>
              <a:t>父类引用变量赋值给子类引用变量（强制转换）         </a:t>
            </a:r>
          </a:p>
        </p:txBody>
      </p:sp>
      <p:sp>
        <p:nvSpPr>
          <p:cNvPr id="31" name="Text Box 19"/>
          <p:cNvSpPr txBox="1">
            <a:spLocks noChangeArrowheads="1"/>
          </p:cNvSpPr>
          <p:nvPr/>
        </p:nvSpPr>
        <p:spPr bwMode="auto">
          <a:xfrm>
            <a:off x="3090133" y="3900428"/>
            <a:ext cx="544230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/>
              <a:t>Employee e=new Employee(…);</a:t>
            </a:r>
          </a:p>
          <a:p>
            <a:pPr algn="l"/>
            <a:r>
              <a:rPr lang="en-US" altLang="zh-CN" sz="2000" b="1" dirty="0"/>
              <a:t>Manager m=e;//</a:t>
            </a:r>
            <a:r>
              <a:rPr lang="zh-CN" altLang="en-US" sz="2000" b="1" dirty="0"/>
              <a:t>错误</a:t>
            </a:r>
          </a:p>
          <a:p>
            <a:pPr algn="l"/>
            <a:endParaRPr lang="zh-CN" altLang="en-US" sz="2000" b="1" dirty="0"/>
          </a:p>
          <a:p>
            <a:pPr algn="l"/>
            <a:r>
              <a:rPr lang="en-US" altLang="zh-CN" sz="2000" b="1" dirty="0"/>
              <a:t>Employee  boss=new Manager(…);</a:t>
            </a:r>
          </a:p>
          <a:p>
            <a:pPr algn="l"/>
            <a:r>
              <a:rPr lang="en-US" altLang="zh-CN" sz="2000" b="1" dirty="0"/>
              <a:t>…</a:t>
            </a:r>
          </a:p>
          <a:p>
            <a:pPr algn="l"/>
            <a:r>
              <a:rPr lang="en-US" altLang="zh-CN" sz="2000" b="1" dirty="0"/>
              <a:t>Manager  m=(Manager)boss;//</a:t>
            </a:r>
            <a:r>
              <a:rPr lang="zh-CN" altLang="en-US" sz="2000" b="1" dirty="0"/>
              <a:t>强制转换</a:t>
            </a:r>
          </a:p>
          <a:p>
            <a:pPr algn="l"/>
            <a:r>
              <a:rPr lang="en-US" altLang="zh-CN" sz="2000" b="1" dirty="0" err="1"/>
              <a:t>m.setBonus</a:t>
            </a:r>
            <a:r>
              <a:rPr lang="en-US" altLang="zh-CN" sz="2000" b="1" dirty="0"/>
              <a:t>(…);//</a:t>
            </a:r>
            <a:r>
              <a:rPr lang="zh-CN" altLang="en-US" sz="2000" b="1" dirty="0"/>
              <a:t>需要使用子类中的方法</a:t>
            </a:r>
          </a:p>
        </p:txBody>
      </p:sp>
      <p:sp>
        <p:nvSpPr>
          <p:cNvPr id="32" name="Line 20"/>
          <p:cNvSpPr>
            <a:spLocks noChangeShapeType="1"/>
          </p:cNvSpPr>
          <p:nvPr/>
        </p:nvSpPr>
        <p:spPr bwMode="auto">
          <a:xfrm flipV="1">
            <a:off x="2849562" y="5314950"/>
            <a:ext cx="4694238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7" name="Group 23"/>
          <p:cNvGrpSpPr>
            <a:grpSpLocks/>
          </p:cNvGrpSpPr>
          <p:nvPr/>
        </p:nvGrpSpPr>
        <p:grpSpPr bwMode="auto">
          <a:xfrm>
            <a:off x="1156428" y="2006600"/>
            <a:ext cx="4215672" cy="2506663"/>
            <a:chOff x="144" y="2485"/>
            <a:chExt cx="2737" cy="1579"/>
          </a:xfrm>
        </p:grpSpPr>
        <p:sp>
          <p:nvSpPr>
            <p:cNvPr id="29" name="Rectangle 6"/>
            <p:cNvSpPr>
              <a:spLocks noChangeArrowheads="1"/>
            </p:cNvSpPr>
            <p:nvPr/>
          </p:nvSpPr>
          <p:spPr bwMode="auto">
            <a:xfrm>
              <a:off x="1056" y="2485"/>
              <a:ext cx="844" cy="3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</a:rPr>
                <a:t>Employee</a:t>
              </a:r>
            </a:p>
          </p:txBody>
        </p:sp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>
              <a:off x="192" y="3183"/>
              <a:ext cx="727" cy="2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Manager</a:t>
              </a:r>
            </a:p>
          </p:txBody>
        </p:sp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1008" y="3183"/>
              <a:ext cx="777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Secretary</a:t>
              </a: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1872" y="3183"/>
              <a:ext cx="1009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Programmer</a:t>
              </a: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144" y="3777"/>
              <a:ext cx="862" cy="2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Executive</a:t>
              </a:r>
            </a:p>
          </p:txBody>
        </p: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>
              <a:off x="480" y="303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Line 12"/>
            <p:cNvSpPr>
              <a:spLocks noChangeShapeType="1"/>
            </p:cNvSpPr>
            <p:nvPr/>
          </p:nvSpPr>
          <p:spPr bwMode="auto">
            <a:xfrm>
              <a:off x="2304" y="303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469" y="3039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AutoShape 14"/>
            <p:cNvSpPr>
              <a:spLocks noChangeArrowheads="1"/>
            </p:cNvSpPr>
            <p:nvPr/>
          </p:nvSpPr>
          <p:spPr bwMode="auto">
            <a:xfrm>
              <a:off x="1296" y="2773"/>
              <a:ext cx="96" cy="144"/>
            </a:xfrm>
            <a:prstGeom prst="flowChartExtra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15"/>
            <p:cNvSpPr>
              <a:spLocks noChangeShapeType="1"/>
            </p:cNvSpPr>
            <p:nvPr/>
          </p:nvSpPr>
          <p:spPr bwMode="auto">
            <a:xfrm flipV="1">
              <a:off x="1344" y="2943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AutoShape 16"/>
            <p:cNvSpPr>
              <a:spLocks noChangeArrowheads="1"/>
            </p:cNvSpPr>
            <p:nvPr/>
          </p:nvSpPr>
          <p:spPr bwMode="auto">
            <a:xfrm>
              <a:off x="432" y="3493"/>
              <a:ext cx="96" cy="144"/>
            </a:xfrm>
            <a:prstGeom prst="flowChartExtra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17"/>
            <p:cNvSpPr>
              <a:spLocks noChangeShapeType="1"/>
            </p:cNvSpPr>
            <p:nvPr/>
          </p:nvSpPr>
          <p:spPr bwMode="auto">
            <a:xfrm flipV="1">
              <a:off x="480" y="364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5" name="Rectangle 22"/>
          <p:cNvSpPr>
            <a:spLocks noChangeArrowheads="1"/>
          </p:cNvSpPr>
          <p:nvPr/>
        </p:nvSpPr>
        <p:spPr bwMode="auto">
          <a:xfrm>
            <a:off x="1103800" y="2616198"/>
            <a:ext cx="14943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0" dirty="0" err="1"/>
              <a:t>setBonus</a:t>
            </a:r>
            <a:r>
              <a:rPr lang="en-US" altLang="zh-CN" sz="2000" b="0" dirty="0"/>
              <a:t>( )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222978" y="3384550"/>
            <a:ext cx="4215672" cy="2506663"/>
            <a:chOff x="144" y="2485"/>
            <a:chExt cx="2737" cy="1579"/>
          </a:xfrm>
        </p:grpSpPr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1056" y="2485"/>
              <a:ext cx="844" cy="3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</a:rPr>
                <a:t>Employee</a:t>
              </a: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192" y="3183"/>
              <a:ext cx="727" cy="2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Manager</a:t>
              </a: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1008" y="3183"/>
              <a:ext cx="777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Secretary</a:t>
              </a: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1872" y="3183"/>
              <a:ext cx="1009" cy="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Programmer</a:t>
              </a: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144" y="3777"/>
              <a:ext cx="862" cy="2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Executive</a:t>
              </a:r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480" y="303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2304" y="303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469" y="3039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AutoShape 14"/>
            <p:cNvSpPr>
              <a:spLocks noChangeArrowheads="1"/>
            </p:cNvSpPr>
            <p:nvPr/>
          </p:nvSpPr>
          <p:spPr bwMode="auto">
            <a:xfrm>
              <a:off x="1296" y="2773"/>
              <a:ext cx="96" cy="144"/>
            </a:xfrm>
            <a:prstGeom prst="flowChartExtra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 flipV="1">
              <a:off x="1344" y="2943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AutoShape 16"/>
            <p:cNvSpPr>
              <a:spLocks noChangeArrowheads="1"/>
            </p:cNvSpPr>
            <p:nvPr/>
          </p:nvSpPr>
          <p:spPr bwMode="auto">
            <a:xfrm>
              <a:off x="432" y="3493"/>
              <a:ext cx="96" cy="144"/>
            </a:xfrm>
            <a:prstGeom prst="flowChartExtra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 flipV="1">
              <a:off x="480" y="364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170350" y="3948111"/>
            <a:ext cx="14943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0" dirty="0" err="1"/>
              <a:t>setBonus</a:t>
            </a:r>
            <a:r>
              <a:rPr lang="en-US" altLang="zh-CN" sz="2000" b="0" dirty="0"/>
              <a:t>( )</a:t>
            </a:r>
          </a:p>
        </p:txBody>
      </p:sp>
      <p:sp>
        <p:nvSpPr>
          <p:cNvPr id="32" name="Line 20"/>
          <p:cNvSpPr>
            <a:spLocks noChangeShapeType="1"/>
          </p:cNvSpPr>
          <p:nvPr/>
        </p:nvSpPr>
        <p:spPr bwMode="auto">
          <a:xfrm flipV="1">
            <a:off x="4572000" y="4812487"/>
            <a:ext cx="3822700" cy="2303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762000" y="1143000"/>
            <a:ext cx="633095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zh-CN" altLang="en-US" sz="1800" dirty="0">
                <a:solidFill>
                  <a:srgbClr val="00FF99"/>
                </a:solidFill>
              </a:rPr>
              <a:t>    ● </a:t>
            </a:r>
            <a:r>
              <a:rPr lang="en-US" altLang="zh-CN" sz="2000" b="1" dirty="0" err="1"/>
              <a:t>instanceof</a:t>
            </a:r>
            <a:r>
              <a:rPr lang="en-US" altLang="zh-CN" sz="1800" dirty="0"/>
              <a:t> </a:t>
            </a:r>
            <a:r>
              <a:rPr lang="zh-CN" altLang="en-US" sz="1800" dirty="0"/>
              <a:t>：</a:t>
            </a:r>
            <a:r>
              <a:rPr lang="zh-CN" altLang="en-US" sz="1800" dirty="0">
                <a:solidFill>
                  <a:srgbClr val="00FF99"/>
                </a:solidFill>
              </a:rPr>
              <a:t> </a:t>
            </a:r>
            <a:r>
              <a:rPr lang="zh-CN" altLang="en-US" sz="2000" b="1" dirty="0"/>
              <a:t>引用变量  </a:t>
            </a:r>
            <a:r>
              <a:rPr lang="en-US" altLang="zh-CN" sz="2000" b="1" dirty="0" err="1"/>
              <a:t>instanceof</a:t>
            </a:r>
            <a:r>
              <a:rPr lang="en-US" altLang="zh-CN" sz="2000" b="1" dirty="0"/>
              <a:t>  </a:t>
            </a:r>
            <a:r>
              <a:rPr lang="zh-CN" altLang="en-US" sz="2000" b="1" dirty="0"/>
              <a:t>类</a:t>
            </a:r>
            <a:r>
              <a:rPr lang="zh-CN" altLang="en-US" b="1" dirty="0"/>
              <a:t>名</a:t>
            </a:r>
          </a:p>
          <a:p>
            <a:pPr algn="l"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zh-CN" altLang="en-US" b="1" dirty="0"/>
              <a:t>      </a:t>
            </a:r>
            <a:r>
              <a:rPr lang="zh-CN" altLang="en-US" sz="2000" b="1" dirty="0"/>
              <a:t>判断对象是否是某一类或该类的子类的对象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396875" y="2133600"/>
            <a:ext cx="7704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t"/>
            <a:endParaRPr lang="en-US" altLang="zh-CN" sz="20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fontAlgn="t"/>
            <a:r>
              <a:rPr lang="zh-CN" altLang="en-US" sz="2000" b="1" dirty="0"/>
              <a:t>在强制转换之前一般使用</a:t>
            </a:r>
            <a:r>
              <a:rPr lang="en-US" altLang="zh-CN" sz="2000" b="1" dirty="0" err="1"/>
              <a:t>instanceof</a:t>
            </a:r>
            <a:r>
              <a:rPr lang="zh-CN" altLang="en-US" sz="2000" b="1" dirty="0"/>
              <a:t>检查转换是否正确</a:t>
            </a:r>
          </a:p>
        </p:txBody>
      </p:sp>
      <p:sp>
        <p:nvSpPr>
          <p:cNvPr id="34" name="Rectangle 21"/>
          <p:cNvSpPr>
            <a:spLocks noChangeArrowheads="1"/>
          </p:cNvSpPr>
          <p:nvPr/>
        </p:nvSpPr>
        <p:spPr bwMode="auto">
          <a:xfrm>
            <a:off x="4572000" y="3730625"/>
            <a:ext cx="3816350" cy="22320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Text Box 22"/>
          <p:cNvSpPr txBox="1">
            <a:spLocks noChangeArrowheads="1"/>
          </p:cNvSpPr>
          <p:nvPr/>
        </p:nvSpPr>
        <p:spPr bwMode="auto">
          <a:xfrm>
            <a:off x="4654550" y="3873500"/>
            <a:ext cx="39497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 b="1" dirty="0"/>
              <a:t>Employee m=new Manager( );</a:t>
            </a:r>
          </a:p>
          <a:p>
            <a:pPr algn="l"/>
            <a:r>
              <a:rPr lang="en-US" altLang="zh-CN" sz="2000" b="1" dirty="0"/>
              <a:t>…</a:t>
            </a:r>
          </a:p>
          <a:p>
            <a:pPr algn="l"/>
            <a:r>
              <a:rPr lang="en-US" altLang="zh-CN" sz="2000" b="1" dirty="0"/>
              <a:t>Manager n;</a:t>
            </a:r>
          </a:p>
          <a:p>
            <a:pPr algn="l"/>
            <a:r>
              <a:rPr lang="en-US" altLang="zh-CN" sz="2000" b="1" dirty="0"/>
              <a:t>if(m </a:t>
            </a:r>
            <a:r>
              <a:rPr lang="en-US" altLang="zh-CN" sz="2000" b="1" dirty="0" err="1"/>
              <a:t>instanceof</a:t>
            </a:r>
            <a:r>
              <a:rPr lang="en-US" altLang="zh-CN" sz="2000" b="1" dirty="0"/>
              <a:t> Manager)</a:t>
            </a:r>
          </a:p>
          <a:p>
            <a:pPr algn="l"/>
            <a:r>
              <a:rPr lang="en-US" altLang="zh-CN" sz="2000" b="1" dirty="0"/>
              <a:t>     n=(Manager)e ;</a:t>
            </a:r>
          </a:p>
        </p:txBody>
      </p:sp>
      <p:sp>
        <p:nvSpPr>
          <p:cNvPr id="28" name="Rectangle 4"/>
          <p:cNvSpPr txBox="1">
            <a:spLocks noChangeArrowheads="1"/>
          </p:cNvSpPr>
          <p:nvPr/>
        </p:nvSpPr>
        <p:spPr bwMode="white">
          <a:xfrm>
            <a:off x="882650" y="361950"/>
            <a:ext cx="3200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强制类型转换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696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69668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69670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671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9672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抽象方法与抽象类</a:t>
            </a:r>
          </a:p>
        </p:txBody>
      </p:sp>
      <p:sp>
        <p:nvSpPr>
          <p:cNvPr id="369673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6967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302625" cy="4841875"/>
          </a:xfrm>
          <a:noFill/>
          <a:ln/>
        </p:spPr>
        <p:txBody>
          <a:bodyPr/>
          <a:lstStyle/>
          <a:p>
            <a:pPr>
              <a:buSzPct val="70000"/>
              <a:buFont typeface="Wingdings" pitchFamily="2" charset="2"/>
              <a:buNone/>
            </a:pPr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子类继承父类时</a:t>
            </a:r>
            <a:r>
              <a: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子类可选择是否重写父类的方法</a:t>
            </a:r>
            <a:r>
              <a: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>
              <a:buSzPct val="70000"/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?</a:t>
            </a:r>
            <a:r>
              <a:rPr lang="zh-CN" altLang="en-US" i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是否可以强制要求子类重写某些方法</a:t>
            </a:r>
          </a:p>
          <a:p>
            <a:pPr>
              <a:buSzPct val="70000"/>
              <a:buFont typeface="Wingdings" pitchFamily="2" charset="2"/>
              <a:buNone/>
            </a:pPr>
            <a:r>
              <a:rPr lang="en-US" altLang="zh-CN" i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可以</a:t>
            </a:r>
            <a:r>
              <a: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采用</a:t>
            </a:r>
            <a:r>
              <a:rPr lang="zh-CN" altLang="en-US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抽象方法</a:t>
            </a:r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</a:t>
            </a:r>
            <a:r>
              <a:rPr lang="zh-CN" altLang="en-US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抽象类</a:t>
            </a:r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来强制子类重写某些方法</a:t>
            </a:r>
            <a:r>
              <a: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  <a:r>
              <a:rPr lang="en-US" altLang="zh-CN" i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</a:t>
            </a:r>
          </a:p>
          <a:p>
            <a:pPr>
              <a:buSzPct val="70000"/>
              <a:buFont typeface="Wingdings" pitchFamily="2" charset="2"/>
              <a:buNone/>
            </a:pPr>
            <a:endParaRPr lang="zh-CN" altLang="en-US" i="1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SzPct val="70000"/>
              <a:buFont typeface="Wingdings" pitchFamily="2" charset="2"/>
              <a:buNone/>
            </a:pPr>
            <a:r>
              <a:rPr lang="zh-CN" altLang="en-US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68643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68644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68646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647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8648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抽象方法与抽象类</a:t>
            </a:r>
          </a:p>
        </p:txBody>
      </p:sp>
      <p:sp>
        <p:nvSpPr>
          <p:cNvPr id="368649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6865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302625" cy="484187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SzPct val="70000"/>
            </a:pPr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抽象方法</a:t>
            </a:r>
          </a:p>
          <a:p>
            <a:pPr>
              <a:lnSpc>
                <a:spcPct val="90000"/>
              </a:lnSpc>
              <a:buSzPct val="70000"/>
              <a:buFont typeface="Wingdings" pitchFamily="2" charset="2"/>
              <a:buNone/>
            </a:pPr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抽象方法只需提供方法的声明</a:t>
            </a:r>
            <a:r>
              <a: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不用实现</a:t>
            </a:r>
            <a:r>
              <a: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即只有方法头</a:t>
            </a:r>
            <a:r>
              <a: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没有方法体</a:t>
            </a:r>
            <a:r>
              <a: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以关键字</a:t>
            </a:r>
            <a:r>
              <a: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abstract</a:t>
            </a:r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标识</a:t>
            </a:r>
            <a:r>
              <a: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>
              <a:lnSpc>
                <a:spcPct val="90000"/>
              </a:lnSpc>
              <a:buSzPct val="70000"/>
              <a:buFont typeface="Wingdings" pitchFamily="2" charset="2"/>
              <a:buNone/>
            </a:pPr>
            <a:endParaRPr lang="en-US" altLang="zh-CN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90000"/>
              </a:lnSpc>
              <a:buSzPct val="70000"/>
              <a:buFont typeface="Wingdings" pitchFamily="2" charset="2"/>
              <a:buNone/>
            </a:pPr>
            <a:r>
              <a: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</a:t>
            </a:r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定义语法</a:t>
            </a:r>
            <a:r>
              <a: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 </a:t>
            </a:r>
          </a:p>
          <a:p>
            <a:pPr>
              <a:lnSpc>
                <a:spcPct val="90000"/>
              </a:lnSpc>
              <a:buSzPct val="70000"/>
              <a:buFont typeface="Wingdings" pitchFamily="2" charset="2"/>
              <a:buNone/>
            </a:pPr>
            <a:r>
              <a: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[public|private…]  </a:t>
            </a:r>
            <a:r>
              <a:rPr lang="en-US" altLang="zh-CN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abstract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returnType abstractMethodName([paramlist])</a:t>
            </a:r>
          </a:p>
          <a:p>
            <a:pPr>
              <a:lnSpc>
                <a:spcPct val="90000"/>
              </a:lnSpc>
              <a:buSzPct val="70000"/>
              <a:buFont typeface="Wingdings" pitchFamily="2" charset="2"/>
              <a:buNone/>
            </a:pPr>
            <a:endParaRPr lang="en-US" altLang="zh-CN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Font typeface="Wingdings" pitchFamily="2" charset="2"/>
              <a:buNone/>
            </a:pPr>
            <a:r>
              <a: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</a:t>
            </a:r>
            <a:r>
              <a: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示例</a:t>
            </a:r>
            <a:r>
              <a: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</a:t>
            </a:r>
          </a:p>
          <a:p>
            <a:pPr>
              <a:lnSpc>
                <a:spcPct val="90000"/>
              </a:lnSpc>
              <a:buSzPct val="70000"/>
              <a:buFont typeface="Wingdings" pitchFamily="2" charset="2"/>
              <a:buNone/>
            </a:pPr>
            <a:r>
              <a: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public </a:t>
            </a:r>
            <a:r>
              <a:rPr lang="en-US" altLang="zh-CN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abstract</a:t>
            </a:r>
            <a:r>
              <a: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void introduction();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71715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71716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71718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719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1720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抽象方法与抽象类</a:t>
            </a:r>
          </a:p>
        </p:txBody>
      </p:sp>
      <p:sp>
        <p:nvSpPr>
          <p:cNvPr id="371721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7172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302625" cy="4841875"/>
          </a:xfrm>
          <a:noFill/>
          <a:ln/>
        </p:spPr>
        <p:txBody>
          <a:bodyPr/>
          <a:lstStyle/>
          <a:p>
            <a:pPr>
              <a:buSzPct val="70000"/>
            </a:pPr>
            <a:r>
              <a:rPr lang="zh-CN" altLang="en-US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抽象类</a:t>
            </a:r>
          </a:p>
          <a:p>
            <a:pPr>
              <a:buSzPct val="70000"/>
              <a:buFont typeface="Wingdings" pitchFamily="2" charset="2"/>
              <a:buNone/>
            </a:pPr>
            <a:r>
              <a:rPr lang="zh-CN" altLang="en-US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抽象类即是不能实例化的类</a:t>
            </a:r>
            <a:r>
              <a:rPr lang="en-US" altLang="zh-CN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  <a:r>
              <a:rPr lang="zh-CN" altLang="en-US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以关键字</a:t>
            </a:r>
            <a:r>
              <a:rPr lang="en-US" altLang="zh-CN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abstract</a:t>
            </a:r>
            <a:r>
              <a:rPr lang="zh-CN" altLang="en-US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标识</a:t>
            </a:r>
            <a:r>
              <a:rPr lang="en-US" altLang="zh-CN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</a:t>
            </a:r>
          </a:p>
          <a:p>
            <a:pPr>
              <a:buSzPct val="70000"/>
              <a:buFont typeface="Wingdings" pitchFamily="2" charset="2"/>
              <a:buNone/>
            </a:pPr>
            <a:r>
              <a:rPr lang="en-US" altLang="zh-CN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</a:t>
            </a:r>
            <a:r>
              <a:rPr lang="zh-CN" altLang="en-US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定义语法</a:t>
            </a:r>
            <a:r>
              <a:rPr lang="en-US" altLang="zh-CN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</a:t>
            </a:r>
          </a:p>
          <a:p>
            <a:pPr>
              <a:buSzPct val="70000"/>
              <a:buFont typeface="Wingdings" pitchFamily="2" charset="2"/>
              <a:buNone/>
            </a:pPr>
            <a:r>
              <a:rPr lang="en-US" altLang="zh-CN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[public|private…] </a:t>
            </a:r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abstract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class abstractClassName</a:t>
            </a:r>
          </a:p>
          <a:p>
            <a:pPr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   {</a:t>
            </a:r>
          </a:p>
          <a:p>
            <a:pPr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 b="1">
                <a:latin typeface="Verdana"/>
                <a:ea typeface="楷体_GB2312" pitchFamily="49" charset="-122"/>
              </a:rPr>
              <a:t>…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pPr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    }</a:t>
            </a:r>
          </a:p>
          <a:p>
            <a:pPr>
              <a:buSzPct val="70000"/>
              <a:buFont typeface="Wingdings" pitchFamily="2" charset="2"/>
              <a:buNone/>
            </a:pPr>
            <a:r>
              <a:rPr lang="en-US" altLang="zh-CN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</a:t>
            </a:r>
            <a:r>
              <a:rPr lang="zh-CN" altLang="en-US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示例</a:t>
            </a:r>
            <a:r>
              <a:rPr lang="en-US" altLang="zh-CN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</a:t>
            </a:r>
          </a:p>
          <a:p>
            <a:pPr>
              <a:buSzPct val="70000"/>
              <a:buFont typeface="Wingdings" pitchFamily="2" charset="2"/>
              <a:buNone/>
            </a:pPr>
            <a:r>
              <a:rPr lang="en-US" altLang="zh-CN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public abstract class Person{</a:t>
            </a:r>
          </a:p>
          <a:p>
            <a:pPr>
              <a:buSzPct val="70000"/>
              <a:buFont typeface="Wingdings" pitchFamily="2" charset="2"/>
              <a:buNone/>
            </a:pPr>
            <a:r>
              <a:rPr lang="en-US" altLang="zh-CN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……</a:t>
            </a:r>
          </a:p>
          <a:p>
            <a:pPr>
              <a:buSzPct val="70000"/>
              <a:buFont typeface="Wingdings" pitchFamily="2" charset="2"/>
              <a:buNone/>
            </a:pPr>
            <a:r>
              <a:rPr lang="en-US" altLang="zh-CN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}</a:t>
            </a:r>
            <a:r>
              <a:rPr lang="zh-CN" altLang="en-US" sz="240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7478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74788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74790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4791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4792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抽象方法与抽象类</a:t>
            </a:r>
          </a:p>
        </p:txBody>
      </p:sp>
      <p:sp>
        <p:nvSpPr>
          <p:cNvPr id="374793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7479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302625" cy="484187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SzPct val="70000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抽象类不一定要包含抽象方法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>
              <a:lnSpc>
                <a:spcPct val="90000"/>
              </a:lnSpc>
              <a:buSzPct val="70000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抽象类可以有自己的构造方法和成员变量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>
              <a:lnSpc>
                <a:spcPct val="90000"/>
              </a:lnSpc>
              <a:buSzPct val="70000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若类中包含了抽象方法，则该类必须被定义为抽象类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>
              <a:lnSpc>
                <a:spcPct val="90000"/>
              </a:lnSpc>
              <a:buSzPct val="70000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采用抽象类的一个原因是为了强制编程人员继承该类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同时实现该类中的抽象方法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>
              <a:lnSpc>
                <a:spcPct val="90000"/>
              </a:lnSpc>
              <a:buSzPct val="70000"/>
            </a:pP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  <a:buSzPct val="70000"/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?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如果类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Student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继承自抽象类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Person,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但并没有完全实现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Person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中的抽象方法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则类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Student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是否是抽象类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76835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76836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76838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6839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6840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抽象方法与抽象类</a:t>
            </a:r>
          </a:p>
        </p:txBody>
      </p:sp>
      <p:sp>
        <p:nvSpPr>
          <p:cNvPr id="376841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7684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302625" cy="4841875"/>
          </a:xfrm>
          <a:noFill/>
          <a:ln/>
        </p:spPr>
        <p:txBody>
          <a:bodyPr/>
          <a:lstStyle/>
          <a:p>
            <a:pPr>
              <a:buSzPct val="70000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不能创建抽象类的对象</a:t>
            </a:r>
          </a:p>
          <a:p>
            <a:pPr>
              <a:buSzPct val="70000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可以定义抽象类的对象变量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但其只能引用非抽象子类的对象</a:t>
            </a:r>
          </a:p>
          <a:p>
            <a:pPr>
              <a:buSzPct val="70000"/>
              <a:buFont typeface="Wingdings" pitchFamily="2" charset="2"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</a:t>
            </a:r>
          </a:p>
          <a:p>
            <a:pPr>
              <a:buSzPct val="70000"/>
              <a:buFont typeface="Wingdings" pitchFamily="2" charset="2"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示例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>
              <a:buSzPct val="70000"/>
              <a:buFont typeface="Wingdings" pitchFamily="2" charset="2"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假设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Person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是抽象类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,Student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是其非抽象子类</a:t>
            </a:r>
          </a:p>
          <a:p>
            <a:pPr>
              <a:buSzPct val="70000"/>
              <a:buFont typeface="Wingdings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Person p;</a:t>
            </a:r>
          </a:p>
          <a:p>
            <a:pPr>
              <a:buSzPct val="70000"/>
              <a:buFont typeface="Wingdings" pitchFamily="2" charset="2"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  p=new Person( );//wrong</a:t>
            </a:r>
          </a:p>
          <a:p>
            <a:pPr>
              <a:buSzPct val="70000"/>
              <a:buFont typeface="Wingdings" pitchFamily="2" charset="2"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  p=new 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Studnent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 );//OK</a:t>
            </a:r>
          </a:p>
          <a:p>
            <a:pPr>
              <a:buSzPct val="70000"/>
              <a:buFont typeface="Wingdings" pitchFamily="2" charset="2"/>
              <a:buNone/>
            </a:pP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buSzPct val="70000"/>
              <a:buFont typeface="Wingdings" pitchFamily="2" charset="2"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</a:t>
            </a:r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灯片编号占位符 4"/>
          <p:cNvSpPr>
            <a:spLocks noGrp="1"/>
          </p:cNvSpPr>
          <p:nvPr>
            <p:ph type="sldNum" sz="quarter" idx="11"/>
          </p:nvPr>
        </p:nvSpPr>
        <p:spPr bwMode="auto">
          <a:xfrm>
            <a:off x="2971800" y="65373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INTRODUCTION-1</a:t>
            </a:r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ea typeface="宋体" charset="-122"/>
              </a:rPr>
              <a:t>域和方法的访问控制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66838"/>
            <a:ext cx="8229600" cy="1485900"/>
          </a:xfrm>
        </p:spPr>
        <p:txBody>
          <a:bodyPr/>
          <a:lstStyle/>
          <a:p>
            <a:pPr algn="just"/>
            <a:r>
              <a:rPr lang="zh-CN" altLang="en-US" dirty="0">
                <a:ea typeface="宋体" charset="-122"/>
              </a:rPr>
              <a:t>变量和方法的访问控制符有：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private</a:t>
            </a:r>
            <a:r>
              <a:rPr lang="zh-CN" altLang="en-US" dirty="0">
                <a:solidFill>
                  <a:schemeClr val="tx1"/>
                </a:solidFill>
                <a:ea typeface="宋体" charset="-122"/>
              </a:rPr>
              <a:t>、默认、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protected</a:t>
            </a:r>
            <a:r>
              <a:rPr lang="zh-CN" altLang="en-US" dirty="0">
                <a:ea typeface="宋体" charset="-122"/>
              </a:rPr>
              <a:t>及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public</a:t>
            </a:r>
            <a:r>
              <a:rPr lang="zh-CN" altLang="en-US" dirty="0">
                <a:ea typeface="宋体" charset="-122"/>
              </a:rPr>
              <a:t>。它们的具体访问范围如下：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2933700"/>
            <a:ext cx="9144000" cy="2692400"/>
            <a:chOff x="-3" y="-3"/>
            <a:chExt cx="3456" cy="190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0"/>
              <a:ext cx="3450" cy="1900"/>
              <a:chOff x="0" y="0"/>
              <a:chExt cx="3450" cy="1900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690" cy="374"/>
                <a:chOff x="0" y="0"/>
                <a:chExt cx="690" cy="374"/>
              </a:xfrm>
            </p:grpSpPr>
            <p:sp>
              <p:nvSpPr>
                <p:cNvPr id="361479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04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/>
                  <a:r>
                    <a:rPr kumimoji="1" lang="zh-CN" altLang="en-US" sz="2400" b="1">
                      <a:latin typeface="Times New Roman" pitchFamily="18" charset="0"/>
                      <a:ea typeface="宋体" charset="-122"/>
                    </a:rPr>
                    <a:t>访问指示</a:t>
                  </a:r>
                </a:p>
              </p:txBody>
            </p:sp>
            <p:sp>
              <p:nvSpPr>
                <p:cNvPr id="361480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9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690" y="0"/>
                <a:ext cx="690" cy="374"/>
                <a:chOff x="690" y="0"/>
                <a:chExt cx="690" cy="374"/>
              </a:xfrm>
            </p:grpSpPr>
            <p:sp>
              <p:nvSpPr>
                <p:cNvPr id="361482" name="Rectangle 10"/>
                <p:cNvSpPr>
                  <a:spLocks noChangeArrowheads="1"/>
                </p:cNvSpPr>
                <p:nvPr/>
              </p:nvSpPr>
              <p:spPr bwMode="auto">
                <a:xfrm>
                  <a:off x="733" y="0"/>
                  <a:ext cx="604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/>
                  <a:r>
                    <a:rPr kumimoji="1" lang="zh-CN" altLang="en-US" sz="2400" b="1">
                      <a:latin typeface="Times New Roman" pitchFamily="18" charset="0"/>
                      <a:ea typeface="宋体" charset="-122"/>
                    </a:rPr>
                    <a:t>类</a:t>
                  </a:r>
                </a:p>
              </p:txBody>
            </p:sp>
            <p:sp>
              <p:nvSpPr>
                <p:cNvPr id="361483" name="Rectangle 11"/>
                <p:cNvSpPr>
                  <a:spLocks noChangeArrowheads="1"/>
                </p:cNvSpPr>
                <p:nvPr/>
              </p:nvSpPr>
              <p:spPr bwMode="auto">
                <a:xfrm>
                  <a:off x="690" y="0"/>
                  <a:ext cx="69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1380" y="0"/>
                <a:ext cx="690" cy="374"/>
                <a:chOff x="1380" y="0"/>
                <a:chExt cx="690" cy="374"/>
              </a:xfrm>
            </p:grpSpPr>
            <p:sp>
              <p:nvSpPr>
                <p:cNvPr id="361485" name="Rectangle 13"/>
                <p:cNvSpPr>
                  <a:spLocks noChangeArrowheads="1"/>
                </p:cNvSpPr>
                <p:nvPr/>
              </p:nvSpPr>
              <p:spPr bwMode="auto">
                <a:xfrm>
                  <a:off x="1423" y="0"/>
                  <a:ext cx="604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/>
                  <a:r>
                    <a:rPr kumimoji="1" lang="zh-CN" altLang="en-US" sz="2400" b="1">
                      <a:latin typeface="Times New Roman" pitchFamily="18" charset="0"/>
                      <a:ea typeface="宋体" charset="-122"/>
                    </a:rPr>
                    <a:t>包</a:t>
                  </a:r>
                </a:p>
              </p:txBody>
            </p:sp>
            <p:sp>
              <p:nvSpPr>
                <p:cNvPr id="361486" name="Rectangle 14"/>
                <p:cNvSpPr>
                  <a:spLocks noChangeArrowheads="1"/>
                </p:cNvSpPr>
                <p:nvPr/>
              </p:nvSpPr>
              <p:spPr bwMode="auto">
                <a:xfrm>
                  <a:off x="1380" y="0"/>
                  <a:ext cx="69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2070" y="0"/>
                <a:ext cx="690" cy="374"/>
                <a:chOff x="2070" y="0"/>
                <a:chExt cx="690" cy="374"/>
              </a:xfrm>
            </p:grpSpPr>
            <p:sp>
              <p:nvSpPr>
                <p:cNvPr id="361488" name="Rectangle 16"/>
                <p:cNvSpPr>
                  <a:spLocks noChangeArrowheads="1"/>
                </p:cNvSpPr>
                <p:nvPr/>
              </p:nvSpPr>
              <p:spPr bwMode="auto">
                <a:xfrm>
                  <a:off x="2113" y="0"/>
                  <a:ext cx="604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/>
                  <a:r>
                    <a:rPr kumimoji="1" lang="zh-CN" altLang="en-US" sz="2400" b="1">
                      <a:latin typeface="Times New Roman" pitchFamily="18" charset="0"/>
                      <a:ea typeface="宋体" charset="-122"/>
                    </a:rPr>
                    <a:t>子类</a:t>
                  </a:r>
                </a:p>
              </p:txBody>
            </p:sp>
            <p:sp>
              <p:nvSpPr>
                <p:cNvPr id="361489" name="Rectangle 17"/>
                <p:cNvSpPr>
                  <a:spLocks noChangeArrowheads="1"/>
                </p:cNvSpPr>
                <p:nvPr/>
              </p:nvSpPr>
              <p:spPr bwMode="auto">
                <a:xfrm>
                  <a:off x="2070" y="0"/>
                  <a:ext cx="69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18"/>
              <p:cNvGrpSpPr>
                <a:grpSpLocks/>
              </p:cNvGrpSpPr>
              <p:nvPr/>
            </p:nvGrpSpPr>
            <p:grpSpPr bwMode="auto">
              <a:xfrm>
                <a:off x="2760" y="0"/>
                <a:ext cx="690" cy="374"/>
                <a:chOff x="2760" y="0"/>
                <a:chExt cx="690" cy="374"/>
              </a:xfrm>
            </p:grpSpPr>
            <p:sp>
              <p:nvSpPr>
                <p:cNvPr id="361491" name="Rectangle 19"/>
                <p:cNvSpPr>
                  <a:spLocks noChangeArrowheads="1"/>
                </p:cNvSpPr>
                <p:nvPr/>
              </p:nvSpPr>
              <p:spPr bwMode="auto">
                <a:xfrm>
                  <a:off x="2803" y="0"/>
                  <a:ext cx="604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/>
                  <a:r>
                    <a:rPr kumimoji="1" lang="zh-CN" altLang="en-US" sz="2400" b="1">
                      <a:latin typeface="Times New Roman" pitchFamily="18" charset="0"/>
                      <a:ea typeface="宋体" charset="-122"/>
                    </a:rPr>
                    <a:t>所有</a:t>
                  </a:r>
                </a:p>
              </p:txBody>
            </p:sp>
            <p:sp>
              <p:nvSpPr>
                <p:cNvPr id="361492" name="Rectangle 20"/>
                <p:cNvSpPr>
                  <a:spLocks noChangeArrowheads="1"/>
                </p:cNvSpPr>
                <p:nvPr/>
              </p:nvSpPr>
              <p:spPr bwMode="auto">
                <a:xfrm>
                  <a:off x="2760" y="0"/>
                  <a:ext cx="69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21"/>
              <p:cNvGrpSpPr>
                <a:grpSpLocks/>
              </p:cNvGrpSpPr>
              <p:nvPr/>
            </p:nvGrpSpPr>
            <p:grpSpPr bwMode="auto">
              <a:xfrm>
                <a:off x="0" y="374"/>
                <a:ext cx="690" cy="384"/>
                <a:chOff x="0" y="374"/>
                <a:chExt cx="690" cy="384"/>
              </a:xfrm>
            </p:grpSpPr>
            <p:sp>
              <p:nvSpPr>
                <p:cNvPr id="361494" name="Rectangle 22"/>
                <p:cNvSpPr>
                  <a:spLocks noChangeArrowheads="1"/>
                </p:cNvSpPr>
                <p:nvPr/>
              </p:nvSpPr>
              <p:spPr bwMode="auto">
                <a:xfrm>
                  <a:off x="43" y="374"/>
                  <a:ext cx="60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just"/>
                  <a:r>
                    <a:rPr kumimoji="1" lang="en-US" altLang="zh-CN" sz="2400" b="1">
                      <a:latin typeface="Times New Roman" pitchFamily="18" charset="0"/>
                      <a:ea typeface="宋体" charset="-122"/>
                    </a:rPr>
                    <a:t>private</a:t>
                  </a:r>
                  <a:endParaRPr kumimoji="1" lang="zh-CN" altLang="en-US" sz="2400" b="1"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361495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374"/>
                  <a:ext cx="69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24"/>
              <p:cNvGrpSpPr>
                <a:grpSpLocks/>
              </p:cNvGrpSpPr>
              <p:nvPr/>
            </p:nvGrpSpPr>
            <p:grpSpPr bwMode="auto">
              <a:xfrm>
                <a:off x="690" y="374"/>
                <a:ext cx="690" cy="384"/>
                <a:chOff x="690" y="374"/>
                <a:chExt cx="690" cy="384"/>
              </a:xfrm>
            </p:grpSpPr>
            <p:sp>
              <p:nvSpPr>
                <p:cNvPr id="361497" name="Rectangle 25"/>
                <p:cNvSpPr>
                  <a:spLocks noChangeArrowheads="1"/>
                </p:cNvSpPr>
                <p:nvPr/>
              </p:nvSpPr>
              <p:spPr bwMode="auto">
                <a:xfrm>
                  <a:off x="733" y="374"/>
                  <a:ext cx="60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/>
                  <a:r>
                    <a:rPr kumimoji="1" lang="zh-CN" altLang="en-US" sz="2400" b="1" dirty="0">
                      <a:latin typeface="Times New Roman" pitchFamily="18" charset="0"/>
                      <a:ea typeface="宋体" charset="-122"/>
                    </a:rPr>
                    <a:t>√</a:t>
                  </a:r>
                </a:p>
              </p:txBody>
            </p:sp>
            <p:sp>
              <p:nvSpPr>
                <p:cNvPr id="361498" name="Rectangle 26"/>
                <p:cNvSpPr>
                  <a:spLocks noChangeArrowheads="1"/>
                </p:cNvSpPr>
                <p:nvPr/>
              </p:nvSpPr>
              <p:spPr bwMode="auto">
                <a:xfrm>
                  <a:off x="690" y="374"/>
                  <a:ext cx="69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27"/>
              <p:cNvGrpSpPr>
                <a:grpSpLocks/>
              </p:cNvGrpSpPr>
              <p:nvPr/>
            </p:nvGrpSpPr>
            <p:grpSpPr bwMode="auto">
              <a:xfrm>
                <a:off x="1380" y="374"/>
                <a:ext cx="690" cy="384"/>
                <a:chOff x="1380" y="374"/>
                <a:chExt cx="690" cy="384"/>
              </a:xfrm>
            </p:grpSpPr>
            <p:sp>
              <p:nvSpPr>
                <p:cNvPr id="361500" name="Rectangle 28"/>
                <p:cNvSpPr>
                  <a:spLocks noChangeArrowheads="1"/>
                </p:cNvSpPr>
                <p:nvPr/>
              </p:nvSpPr>
              <p:spPr bwMode="auto">
                <a:xfrm>
                  <a:off x="1423" y="374"/>
                  <a:ext cx="60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/>
                  <a:r>
                    <a:rPr kumimoji="1" lang="zh-CN" altLang="en-US" sz="2400" b="1">
                      <a:latin typeface="Times New Roman" pitchFamily="18" charset="0"/>
                      <a:ea typeface="宋体" charset="-122"/>
                    </a:rPr>
                    <a:t> </a:t>
                  </a:r>
                </a:p>
                <a:p>
                  <a:pPr algn="ctr" eaLnBrk="0" hangingPunct="0"/>
                  <a:endParaRPr kumimoji="1" lang="zh-CN" altLang="en-US" sz="2400" b="1"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361501" name="Rectangle 29"/>
                <p:cNvSpPr>
                  <a:spLocks noChangeArrowheads="1"/>
                </p:cNvSpPr>
                <p:nvPr/>
              </p:nvSpPr>
              <p:spPr bwMode="auto">
                <a:xfrm>
                  <a:off x="1380" y="374"/>
                  <a:ext cx="69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30"/>
              <p:cNvGrpSpPr>
                <a:grpSpLocks/>
              </p:cNvGrpSpPr>
              <p:nvPr/>
            </p:nvGrpSpPr>
            <p:grpSpPr bwMode="auto">
              <a:xfrm>
                <a:off x="2070" y="374"/>
                <a:ext cx="690" cy="384"/>
                <a:chOff x="2070" y="374"/>
                <a:chExt cx="690" cy="384"/>
              </a:xfrm>
            </p:grpSpPr>
            <p:sp>
              <p:nvSpPr>
                <p:cNvPr id="361503" name="Rectangle 31"/>
                <p:cNvSpPr>
                  <a:spLocks noChangeArrowheads="1"/>
                </p:cNvSpPr>
                <p:nvPr/>
              </p:nvSpPr>
              <p:spPr bwMode="auto">
                <a:xfrm>
                  <a:off x="2113" y="374"/>
                  <a:ext cx="60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/>
                  <a:r>
                    <a:rPr kumimoji="1" lang="zh-CN" altLang="en-US" sz="2400" b="1">
                      <a:latin typeface="Times New Roman" pitchFamily="18" charset="0"/>
                      <a:ea typeface="宋体" charset="-122"/>
                    </a:rPr>
                    <a:t> </a:t>
                  </a:r>
                </a:p>
                <a:p>
                  <a:pPr algn="ctr" eaLnBrk="0" hangingPunct="0"/>
                  <a:endParaRPr kumimoji="1" lang="zh-CN" altLang="en-US" sz="2400" b="1"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361504" name="Rectangle 32"/>
                <p:cNvSpPr>
                  <a:spLocks noChangeArrowheads="1"/>
                </p:cNvSpPr>
                <p:nvPr/>
              </p:nvSpPr>
              <p:spPr bwMode="auto">
                <a:xfrm>
                  <a:off x="2070" y="374"/>
                  <a:ext cx="69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33"/>
              <p:cNvGrpSpPr>
                <a:grpSpLocks/>
              </p:cNvGrpSpPr>
              <p:nvPr/>
            </p:nvGrpSpPr>
            <p:grpSpPr bwMode="auto">
              <a:xfrm>
                <a:off x="2760" y="374"/>
                <a:ext cx="690" cy="384"/>
                <a:chOff x="2760" y="374"/>
                <a:chExt cx="690" cy="384"/>
              </a:xfrm>
            </p:grpSpPr>
            <p:sp>
              <p:nvSpPr>
                <p:cNvPr id="361506" name="Rectangle 34"/>
                <p:cNvSpPr>
                  <a:spLocks noChangeArrowheads="1"/>
                </p:cNvSpPr>
                <p:nvPr/>
              </p:nvSpPr>
              <p:spPr bwMode="auto">
                <a:xfrm>
                  <a:off x="2803" y="374"/>
                  <a:ext cx="60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/>
                  <a:r>
                    <a:rPr kumimoji="1" lang="zh-CN" altLang="en-US" sz="2400" b="1">
                      <a:latin typeface="Times New Roman" pitchFamily="18" charset="0"/>
                      <a:ea typeface="宋体" charset="-122"/>
                    </a:rPr>
                    <a:t> </a:t>
                  </a:r>
                </a:p>
                <a:p>
                  <a:pPr algn="ctr" eaLnBrk="0" hangingPunct="0"/>
                  <a:endParaRPr kumimoji="1" lang="zh-CN" altLang="en-US" sz="2400" b="1"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361507" name="Rectangle 35"/>
                <p:cNvSpPr>
                  <a:spLocks noChangeArrowheads="1"/>
                </p:cNvSpPr>
                <p:nvPr/>
              </p:nvSpPr>
              <p:spPr bwMode="auto">
                <a:xfrm>
                  <a:off x="2760" y="374"/>
                  <a:ext cx="69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Group 36"/>
              <p:cNvGrpSpPr>
                <a:grpSpLocks/>
              </p:cNvGrpSpPr>
              <p:nvPr/>
            </p:nvGrpSpPr>
            <p:grpSpPr bwMode="auto">
              <a:xfrm>
                <a:off x="0" y="758"/>
                <a:ext cx="690" cy="384"/>
                <a:chOff x="0" y="758"/>
                <a:chExt cx="690" cy="384"/>
              </a:xfrm>
            </p:grpSpPr>
            <p:sp>
              <p:nvSpPr>
                <p:cNvPr id="361509" name="Rectangle 37"/>
                <p:cNvSpPr>
                  <a:spLocks noChangeArrowheads="1"/>
                </p:cNvSpPr>
                <p:nvPr/>
              </p:nvSpPr>
              <p:spPr bwMode="auto">
                <a:xfrm>
                  <a:off x="43" y="758"/>
                  <a:ext cx="60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just"/>
                  <a:r>
                    <a:rPr kumimoji="1" lang="zh-CN" altLang="en-US" sz="2200" b="1" dirty="0">
                      <a:ea typeface="宋体" charset="-122"/>
                    </a:rPr>
                    <a:t>默认</a:t>
                  </a:r>
                  <a:r>
                    <a:rPr kumimoji="1" lang="en-US" altLang="zh-CN" sz="2200" b="1" dirty="0">
                      <a:ea typeface="宋体" charset="-122"/>
                    </a:rPr>
                    <a:t>(</a:t>
                  </a:r>
                  <a:r>
                    <a:rPr kumimoji="1" lang="zh-CN" altLang="en-US" sz="2200" b="1" dirty="0">
                      <a:ea typeface="宋体" charset="-122"/>
                    </a:rPr>
                    <a:t>无修饰符</a:t>
                  </a:r>
                  <a:r>
                    <a:rPr kumimoji="1" lang="en-US" altLang="zh-CN" sz="2200" b="1" dirty="0">
                      <a:ea typeface="宋体" charset="-122"/>
                    </a:rPr>
                    <a:t>)</a:t>
                  </a:r>
                  <a:endParaRPr kumimoji="1" lang="zh-CN" altLang="en-US" sz="2200" b="1" dirty="0"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361510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758"/>
                  <a:ext cx="69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39"/>
              <p:cNvGrpSpPr>
                <a:grpSpLocks/>
              </p:cNvGrpSpPr>
              <p:nvPr/>
            </p:nvGrpSpPr>
            <p:grpSpPr bwMode="auto">
              <a:xfrm>
                <a:off x="690" y="758"/>
                <a:ext cx="690" cy="384"/>
                <a:chOff x="690" y="758"/>
                <a:chExt cx="690" cy="384"/>
              </a:xfrm>
            </p:grpSpPr>
            <p:sp>
              <p:nvSpPr>
                <p:cNvPr id="361512" name="Rectangle 40"/>
                <p:cNvSpPr>
                  <a:spLocks noChangeArrowheads="1"/>
                </p:cNvSpPr>
                <p:nvPr/>
              </p:nvSpPr>
              <p:spPr bwMode="auto">
                <a:xfrm>
                  <a:off x="733" y="758"/>
                  <a:ext cx="60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/>
                  <a:r>
                    <a:rPr kumimoji="1" lang="zh-CN" altLang="en-US" sz="2400" b="1">
                      <a:latin typeface="Times New Roman" pitchFamily="18" charset="0"/>
                      <a:ea typeface="宋体" charset="-122"/>
                    </a:rPr>
                    <a:t>√</a:t>
                  </a:r>
                </a:p>
              </p:txBody>
            </p:sp>
            <p:sp>
              <p:nvSpPr>
                <p:cNvPr id="361513" name="Rectangle 41"/>
                <p:cNvSpPr>
                  <a:spLocks noChangeArrowheads="1"/>
                </p:cNvSpPr>
                <p:nvPr/>
              </p:nvSpPr>
              <p:spPr bwMode="auto">
                <a:xfrm>
                  <a:off x="690" y="758"/>
                  <a:ext cx="69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42"/>
              <p:cNvGrpSpPr>
                <a:grpSpLocks/>
              </p:cNvGrpSpPr>
              <p:nvPr/>
            </p:nvGrpSpPr>
            <p:grpSpPr bwMode="auto">
              <a:xfrm>
                <a:off x="1380" y="758"/>
                <a:ext cx="690" cy="384"/>
                <a:chOff x="1380" y="758"/>
                <a:chExt cx="690" cy="384"/>
              </a:xfrm>
            </p:grpSpPr>
            <p:sp>
              <p:nvSpPr>
                <p:cNvPr id="361515" name="Rectangle 43"/>
                <p:cNvSpPr>
                  <a:spLocks noChangeArrowheads="1"/>
                </p:cNvSpPr>
                <p:nvPr/>
              </p:nvSpPr>
              <p:spPr bwMode="auto">
                <a:xfrm>
                  <a:off x="1423" y="758"/>
                  <a:ext cx="60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/>
                  <a:r>
                    <a:rPr kumimoji="1" lang="zh-CN" altLang="en-US" sz="2400" b="1">
                      <a:latin typeface="Times New Roman" pitchFamily="18" charset="0"/>
                      <a:ea typeface="宋体" charset="-122"/>
                    </a:rPr>
                    <a:t>√</a:t>
                  </a:r>
                  <a:endParaRPr kumimoji="1" lang="zh-CN" altLang="en-US" sz="2400" b="1">
                    <a:solidFill>
                      <a:srgbClr val="FF0000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361516" name="Rectangle 44"/>
                <p:cNvSpPr>
                  <a:spLocks noChangeArrowheads="1"/>
                </p:cNvSpPr>
                <p:nvPr/>
              </p:nvSpPr>
              <p:spPr bwMode="auto">
                <a:xfrm>
                  <a:off x="1380" y="758"/>
                  <a:ext cx="69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" name="Group 45"/>
              <p:cNvGrpSpPr>
                <a:grpSpLocks/>
              </p:cNvGrpSpPr>
              <p:nvPr/>
            </p:nvGrpSpPr>
            <p:grpSpPr bwMode="auto">
              <a:xfrm>
                <a:off x="2070" y="758"/>
                <a:ext cx="690" cy="384"/>
                <a:chOff x="2070" y="758"/>
                <a:chExt cx="690" cy="384"/>
              </a:xfrm>
            </p:grpSpPr>
            <p:sp>
              <p:nvSpPr>
                <p:cNvPr id="361518" name="Rectangle 46"/>
                <p:cNvSpPr>
                  <a:spLocks noChangeArrowheads="1"/>
                </p:cNvSpPr>
                <p:nvPr/>
              </p:nvSpPr>
              <p:spPr bwMode="auto">
                <a:xfrm>
                  <a:off x="2113" y="758"/>
                  <a:ext cx="60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/>
                  <a:endParaRPr kumimoji="1" lang="zh-CN" altLang="en-US" sz="2400" b="1">
                    <a:latin typeface="Times New Roman" pitchFamily="18" charset="0"/>
                    <a:ea typeface="宋体" charset="-122"/>
                  </a:endParaRPr>
                </a:p>
                <a:p>
                  <a:pPr algn="ctr" eaLnBrk="0" hangingPunct="0"/>
                  <a:endParaRPr kumimoji="1" lang="zh-CN" altLang="en-US" sz="2400" b="1"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361519" name="Rectangle 47"/>
                <p:cNvSpPr>
                  <a:spLocks noChangeArrowheads="1"/>
                </p:cNvSpPr>
                <p:nvPr/>
              </p:nvSpPr>
              <p:spPr bwMode="auto">
                <a:xfrm>
                  <a:off x="2070" y="758"/>
                  <a:ext cx="69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" name="Group 48"/>
              <p:cNvGrpSpPr>
                <a:grpSpLocks/>
              </p:cNvGrpSpPr>
              <p:nvPr/>
            </p:nvGrpSpPr>
            <p:grpSpPr bwMode="auto">
              <a:xfrm>
                <a:off x="2760" y="758"/>
                <a:ext cx="690" cy="384"/>
                <a:chOff x="2760" y="758"/>
                <a:chExt cx="690" cy="384"/>
              </a:xfrm>
            </p:grpSpPr>
            <p:sp>
              <p:nvSpPr>
                <p:cNvPr id="361521" name="Rectangle 49"/>
                <p:cNvSpPr>
                  <a:spLocks noChangeArrowheads="1"/>
                </p:cNvSpPr>
                <p:nvPr/>
              </p:nvSpPr>
              <p:spPr bwMode="auto">
                <a:xfrm>
                  <a:off x="2803" y="758"/>
                  <a:ext cx="60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/>
                  <a:r>
                    <a:rPr kumimoji="1" lang="zh-CN" altLang="en-US" sz="2400" b="1">
                      <a:latin typeface="Times New Roman" pitchFamily="18" charset="0"/>
                      <a:ea typeface="宋体" charset="-122"/>
                    </a:rPr>
                    <a:t> </a:t>
                  </a:r>
                </a:p>
                <a:p>
                  <a:pPr algn="ctr" eaLnBrk="0" hangingPunct="0"/>
                  <a:endParaRPr kumimoji="1" lang="zh-CN" altLang="en-US" sz="2400" b="1"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361522" name="Rectangle 50"/>
                <p:cNvSpPr>
                  <a:spLocks noChangeArrowheads="1"/>
                </p:cNvSpPr>
                <p:nvPr/>
              </p:nvSpPr>
              <p:spPr bwMode="auto">
                <a:xfrm>
                  <a:off x="2760" y="758"/>
                  <a:ext cx="69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Group 51"/>
              <p:cNvGrpSpPr>
                <a:grpSpLocks/>
              </p:cNvGrpSpPr>
              <p:nvPr/>
            </p:nvGrpSpPr>
            <p:grpSpPr bwMode="auto">
              <a:xfrm>
                <a:off x="0" y="1142"/>
                <a:ext cx="690" cy="374"/>
                <a:chOff x="0" y="1142"/>
                <a:chExt cx="690" cy="374"/>
              </a:xfrm>
            </p:grpSpPr>
            <p:sp>
              <p:nvSpPr>
                <p:cNvPr id="361524" name="Rectangle 52"/>
                <p:cNvSpPr>
                  <a:spLocks noChangeArrowheads="1"/>
                </p:cNvSpPr>
                <p:nvPr/>
              </p:nvSpPr>
              <p:spPr bwMode="auto">
                <a:xfrm>
                  <a:off x="43" y="1142"/>
                  <a:ext cx="604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just"/>
                  <a:r>
                    <a:rPr kumimoji="1" lang="en-US" altLang="zh-CN" sz="2400" b="1">
                      <a:ea typeface="宋体" charset="-122"/>
                    </a:rPr>
                    <a:t>protected</a:t>
                  </a:r>
                  <a:endParaRPr kumimoji="1" lang="zh-CN" altLang="en-US" sz="2400" b="1">
                    <a:ea typeface="宋体" charset="-122"/>
                  </a:endParaRPr>
                </a:p>
              </p:txBody>
            </p:sp>
            <p:sp>
              <p:nvSpPr>
                <p:cNvPr id="361525" name="Rectangle 53"/>
                <p:cNvSpPr>
                  <a:spLocks noChangeArrowheads="1"/>
                </p:cNvSpPr>
                <p:nvPr/>
              </p:nvSpPr>
              <p:spPr bwMode="auto">
                <a:xfrm>
                  <a:off x="0" y="1142"/>
                  <a:ext cx="69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Group 54"/>
              <p:cNvGrpSpPr>
                <a:grpSpLocks/>
              </p:cNvGrpSpPr>
              <p:nvPr/>
            </p:nvGrpSpPr>
            <p:grpSpPr bwMode="auto">
              <a:xfrm>
                <a:off x="690" y="1142"/>
                <a:ext cx="690" cy="374"/>
                <a:chOff x="690" y="1142"/>
                <a:chExt cx="690" cy="374"/>
              </a:xfrm>
            </p:grpSpPr>
            <p:sp>
              <p:nvSpPr>
                <p:cNvPr id="361527" name="Rectangle 55"/>
                <p:cNvSpPr>
                  <a:spLocks noChangeArrowheads="1"/>
                </p:cNvSpPr>
                <p:nvPr/>
              </p:nvSpPr>
              <p:spPr bwMode="auto">
                <a:xfrm>
                  <a:off x="733" y="1142"/>
                  <a:ext cx="604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/>
                  <a:endParaRPr kumimoji="1" lang="en-US" altLang="zh-CN" sz="2400" b="1" dirty="0">
                    <a:latin typeface="Times New Roman" pitchFamily="18" charset="0"/>
                    <a:ea typeface="宋体" charset="-122"/>
                  </a:endParaRPr>
                </a:p>
                <a:p>
                  <a:pPr algn="ctr"/>
                  <a:endParaRPr kumimoji="1" lang="en-US" altLang="zh-CN" sz="2400" b="1" dirty="0">
                    <a:latin typeface="Times New Roman" pitchFamily="18" charset="0"/>
                    <a:ea typeface="宋体" charset="-122"/>
                  </a:endParaRPr>
                </a:p>
                <a:p>
                  <a:pPr algn="ctr"/>
                  <a:endParaRPr kumimoji="1" lang="en-US" altLang="zh-CN" sz="2400" b="1" dirty="0">
                    <a:latin typeface="Times New Roman" pitchFamily="18" charset="0"/>
                    <a:ea typeface="宋体" charset="-122"/>
                  </a:endParaRPr>
                </a:p>
                <a:p>
                  <a:pPr algn="ctr"/>
                  <a:r>
                    <a:rPr kumimoji="1" lang="zh-CN" altLang="en-US" sz="2400" b="1" dirty="0">
                      <a:latin typeface="Times New Roman" pitchFamily="18" charset="0"/>
                      <a:ea typeface="宋体" charset="-122"/>
                    </a:rPr>
                    <a:t>√</a:t>
                  </a:r>
                </a:p>
                <a:p>
                  <a:pPr algn="ctr"/>
                  <a:endParaRPr kumimoji="1" lang="zh-CN" altLang="en-US" sz="2400" b="1" dirty="0">
                    <a:latin typeface="Times New Roman" pitchFamily="18" charset="0"/>
                    <a:ea typeface="宋体" charset="-122"/>
                  </a:endParaRPr>
                </a:p>
                <a:p>
                  <a:pPr algn="ctr"/>
                  <a:endParaRPr kumimoji="1" lang="zh-CN" altLang="en-US" sz="2400" b="1" dirty="0">
                    <a:latin typeface="Times New Roman" pitchFamily="18" charset="0"/>
                    <a:ea typeface="宋体" charset="-122"/>
                  </a:endParaRPr>
                </a:p>
                <a:p>
                  <a:pPr algn="ctr" eaLnBrk="0" hangingPunct="0"/>
                  <a:endParaRPr kumimoji="1" lang="zh-CN" altLang="en-US" sz="2400" b="1" dirty="0"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361528" name="Rectangle 56"/>
                <p:cNvSpPr>
                  <a:spLocks noChangeArrowheads="1"/>
                </p:cNvSpPr>
                <p:nvPr/>
              </p:nvSpPr>
              <p:spPr bwMode="auto">
                <a:xfrm>
                  <a:off x="690" y="1142"/>
                  <a:ext cx="69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Group 57"/>
              <p:cNvGrpSpPr>
                <a:grpSpLocks/>
              </p:cNvGrpSpPr>
              <p:nvPr/>
            </p:nvGrpSpPr>
            <p:grpSpPr bwMode="auto">
              <a:xfrm>
                <a:off x="1380" y="1142"/>
                <a:ext cx="690" cy="374"/>
                <a:chOff x="1380" y="1142"/>
                <a:chExt cx="690" cy="374"/>
              </a:xfrm>
            </p:grpSpPr>
            <p:sp>
              <p:nvSpPr>
                <p:cNvPr id="361530" name="Rectangle 58"/>
                <p:cNvSpPr>
                  <a:spLocks noChangeArrowheads="1"/>
                </p:cNvSpPr>
                <p:nvPr/>
              </p:nvSpPr>
              <p:spPr bwMode="auto">
                <a:xfrm>
                  <a:off x="1423" y="1142"/>
                  <a:ext cx="604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/>
                  <a:r>
                    <a:rPr kumimoji="1" lang="zh-CN" altLang="en-US" sz="2400" b="1" dirty="0">
                      <a:latin typeface="Times New Roman" pitchFamily="18" charset="0"/>
                      <a:ea typeface="宋体" charset="-122"/>
                    </a:rPr>
                    <a:t>√</a:t>
                  </a:r>
                </a:p>
              </p:txBody>
            </p:sp>
            <p:sp>
              <p:nvSpPr>
                <p:cNvPr id="361531" name="Rectangle 59"/>
                <p:cNvSpPr>
                  <a:spLocks noChangeArrowheads="1"/>
                </p:cNvSpPr>
                <p:nvPr/>
              </p:nvSpPr>
              <p:spPr bwMode="auto">
                <a:xfrm>
                  <a:off x="1380" y="1142"/>
                  <a:ext cx="69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Group 60"/>
              <p:cNvGrpSpPr>
                <a:grpSpLocks/>
              </p:cNvGrpSpPr>
              <p:nvPr/>
            </p:nvGrpSpPr>
            <p:grpSpPr bwMode="auto">
              <a:xfrm>
                <a:off x="2070" y="1142"/>
                <a:ext cx="690" cy="374"/>
                <a:chOff x="2070" y="1142"/>
                <a:chExt cx="690" cy="374"/>
              </a:xfrm>
            </p:grpSpPr>
            <p:sp>
              <p:nvSpPr>
                <p:cNvPr id="361533" name="Rectangle 61"/>
                <p:cNvSpPr>
                  <a:spLocks noChangeArrowheads="1"/>
                </p:cNvSpPr>
                <p:nvPr/>
              </p:nvSpPr>
              <p:spPr bwMode="auto">
                <a:xfrm>
                  <a:off x="2113" y="1142"/>
                  <a:ext cx="604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/>
                  <a:endParaRPr kumimoji="1" lang="en-US" altLang="zh-CN" sz="2400" b="1" dirty="0">
                    <a:latin typeface="Times New Roman" pitchFamily="18" charset="0"/>
                    <a:ea typeface="宋体" charset="-122"/>
                  </a:endParaRPr>
                </a:p>
                <a:p>
                  <a:pPr algn="ctr"/>
                  <a:r>
                    <a:rPr kumimoji="1" lang="zh-CN" altLang="en-US" sz="2400" b="1" dirty="0">
                      <a:latin typeface="Times New Roman" pitchFamily="18" charset="0"/>
                      <a:ea typeface="宋体" charset="-122"/>
                    </a:rPr>
                    <a:t>√</a:t>
                  </a:r>
                </a:p>
                <a:p>
                  <a:pPr algn="ctr" eaLnBrk="0" hangingPunct="0"/>
                  <a:endParaRPr kumimoji="1" lang="zh-CN" altLang="en-US" sz="2400" b="1" dirty="0"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361534" name="Rectangle 62"/>
                <p:cNvSpPr>
                  <a:spLocks noChangeArrowheads="1"/>
                </p:cNvSpPr>
                <p:nvPr/>
              </p:nvSpPr>
              <p:spPr bwMode="auto">
                <a:xfrm>
                  <a:off x="2070" y="1142"/>
                  <a:ext cx="69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" name="Group 63"/>
              <p:cNvGrpSpPr>
                <a:grpSpLocks/>
              </p:cNvGrpSpPr>
              <p:nvPr/>
            </p:nvGrpSpPr>
            <p:grpSpPr bwMode="auto">
              <a:xfrm>
                <a:off x="2760" y="1142"/>
                <a:ext cx="690" cy="374"/>
                <a:chOff x="2760" y="1142"/>
                <a:chExt cx="690" cy="374"/>
              </a:xfrm>
            </p:grpSpPr>
            <p:sp>
              <p:nvSpPr>
                <p:cNvPr id="361536" name="Rectangle 64"/>
                <p:cNvSpPr>
                  <a:spLocks noChangeArrowheads="1"/>
                </p:cNvSpPr>
                <p:nvPr/>
              </p:nvSpPr>
              <p:spPr bwMode="auto">
                <a:xfrm>
                  <a:off x="2803" y="1142"/>
                  <a:ext cx="604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/>
                  <a:endParaRPr kumimoji="1" lang="zh-CN" altLang="en-US" sz="2400" b="1">
                    <a:latin typeface="Times New Roman" pitchFamily="18" charset="0"/>
                    <a:ea typeface="宋体" charset="-122"/>
                  </a:endParaRPr>
                </a:p>
                <a:p>
                  <a:pPr algn="ctr" eaLnBrk="0" hangingPunct="0"/>
                  <a:endParaRPr kumimoji="1" lang="zh-CN" altLang="en-US" sz="2400" b="1"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361537" name="Rectangle 65"/>
                <p:cNvSpPr>
                  <a:spLocks noChangeArrowheads="1"/>
                </p:cNvSpPr>
                <p:nvPr/>
              </p:nvSpPr>
              <p:spPr bwMode="auto">
                <a:xfrm>
                  <a:off x="2760" y="1142"/>
                  <a:ext cx="69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" name="Group 66"/>
              <p:cNvGrpSpPr>
                <a:grpSpLocks/>
              </p:cNvGrpSpPr>
              <p:nvPr/>
            </p:nvGrpSpPr>
            <p:grpSpPr bwMode="auto">
              <a:xfrm>
                <a:off x="0" y="1516"/>
                <a:ext cx="690" cy="384"/>
                <a:chOff x="0" y="1516"/>
                <a:chExt cx="690" cy="384"/>
              </a:xfrm>
            </p:grpSpPr>
            <p:sp>
              <p:nvSpPr>
                <p:cNvPr id="361539" name="Rectangle 67"/>
                <p:cNvSpPr>
                  <a:spLocks noChangeArrowheads="1"/>
                </p:cNvSpPr>
                <p:nvPr/>
              </p:nvSpPr>
              <p:spPr bwMode="auto">
                <a:xfrm>
                  <a:off x="43" y="1516"/>
                  <a:ext cx="60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just"/>
                  <a:r>
                    <a:rPr kumimoji="1" lang="en-US" altLang="zh-CN" sz="2400" b="1">
                      <a:ea typeface="宋体" charset="-122"/>
                    </a:rPr>
                    <a:t>public</a:t>
                  </a:r>
                  <a:endParaRPr kumimoji="1" lang="zh-CN" altLang="en-US" sz="2400" b="1"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361540" name="Rectangle 68"/>
                <p:cNvSpPr>
                  <a:spLocks noChangeArrowheads="1"/>
                </p:cNvSpPr>
                <p:nvPr/>
              </p:nvSpPr>
              <p:spPr bwMode="auto">
                <a:xfrm>
                  <a:off x="0" y="1516"/>
                  <a:ext cx="69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" name="Group 69"/>
              <p:cNvGrpSpPr>
                <a:grpSpLocks/>
              </p:cNvGrpSpPr>
              <p:nvPr/>
            </p:nvGrpSpPr>
            <p:grpSpPr bwMode="auto">
              <a:xfrm>
                <a:off x="690" y="1516"/>
                <a:ext cx="690" cy="384"/>
                <a:chOff x="690" y="1516"/>
                <a:chExt cx="690" cy="384"/>
              </a:xfrm>
            </p:grpSpPr>
            <p:sp>
              <p:nvSpPr>
                <p:cNvPr id="361542" name="Rectangle 70"/>
                <p:cNvSpPr>
                  <a:spLocks noChangeArrowheads="1"/>
                </p:cNvSpPr>
                <p:nvPr/>
              </p:nvSpPr>
              <p:spPr bwMode="auto">
                <a:xfrm>
                  <a:off x="733" y="1516"/>
                  <a:ext cx="60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/>
                  <a:r>
                    <a:rPr kumimoji="1" lang="zh-CN" altLang="en-US" sz="2400" b="1">
                      <a:latin typeface="Times New Roman" pitchFamily="18" charset="0"/>
                      <a:ea typeface="宋体" charset="-122"/>
                    </a:rPr>
                    <a:t>√</a:t>
                  </a:r>
                </a:p>
              </p:txBody>
            </p:sp>
            <p:sp>
              <p:nvSpPr>
                <p:cNvPr id="361543" name="Rectangle 71"/>
                <p:cNvSpPr>
                  <a:spLocks noChangeArrowheads="1"/>
                </p:cNvSpPr>
                <p:nvPr/>
              </p:nvSpPr>
              <p:spPr bwMode="auto">
                <a:xfrm>
                  <a:off x="690" y="1516"/>
                  <a:ext cx="69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Group 72"/>
              <p:cNvGrpSpPr>
                <a:grpSpLocks/>
              </p:cNvGrpSpPr>
              <p:nvPr/>
            </p:nvGrpSpPr>
            <p:grpSpPr bwMode="auto">
              <a:xfrm>
                <a:off x="1380" y="1516"/>
                <a:ext cx="690" cy="384"/>
                <a:chOff x="1380" y="1516"/>
                <a:chExt cx="690" cy="384"/>
              </a:xfrm>
            </p:grpSpPr>
            <p:sp>
              <p:nvSpPr>
                <p:cNvPr id="361545" name="Rectangle 73"/>
                <p:cNvSpPr>
                  <a:spLocks noChangeArrowheads="1"/>
                </p:cNvSpPr>
                <p:nvPr/>
              </p:nvSpPr>
              <p:spPr bwMode="auto">
                <a:xfrm>
                  <a:off x="1423" y="1516"/>
                  <a:ext cx="60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/>
                  <a:r>
                    <a:rPr kumimoji="1" lang="zh-CN" altLang="en-US" sz="2400" b="1" dirty="0">
                      <a:latin typeface="Times New Roman" pitchFamily="18" charset="0"/>
                      <a:ea typeface="宋体" charset="-122"/>
                    </a:rPr>
                    <a:t>  </a:t>
                  </a:r>
                  <a:endParaRPr kumimoji="1" lang="en-US" altLang="zh-CN" sz="2400" b="1" dirty="0">
                    <a:latin typeface="Times New Roman" pitchFamily="18" charset="0"/>
                    <a:ea typeface="宋体" charset="-122"/>
                  </a:endParaRPr>
                </a:p>
                <a:p>
                  <a:pPr algn="ctr"/>
                  <a:r>
                    <a:rPr kumimoji="1" lang="zh-CN" altLang="en-US" sz="2400" b="1" dirty="0">
                      <a:latin typeface="Times New Roman" pitchFamily="18" charset="0"/>
                      <a:ea typeface="宋体" charset="-122"/>
                    </a:rPr>
                    <a:t>√</a:t>
                  </a:r>
                </a:p>
                <a:p>
                  <a:pPr algn="ctr"/>
                  <a:endParaRPr kumimoji="1" lang="zh-CN" altLang="en-US" sz="2400" b="1" dirty="0"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361546" name="Rectangle 74"/>
                <p:cNvSpPr>
                  <a:spLocks noChangeArrowheads="1"/>
                </p:cNvSpPr>
                <p:nvPr/>
              </p:nvSpPr>
              <p:spPr bwMode="auto">
                <a:xfrm>
                  <a:off x="1380" y="1516"/>
                  <a:ext cx="69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Group 75"/>
              <p:cNvGrpSpPr>
                <a:grpSpLocks/>
              </p:cNvGrpSpPr>
              <p:nvPr/>
            </p:nvGrpSpPr>
            <p:grpSpPr bwMode="auto">
              <a:xfrm>
                <a:off x="2070" y="1516"/>
                <a:ext cx="690" cy="384"/>
                <a:chOff x="2070" y="1516"/>
                <a:chExt cx="690" cy="384"/>
              </a:xfrm>
            </p:grpSpPr>
            <p:sp>
              <p:nvSpPr>
                <p:cNvPr id="361548" name="Rectangle 76"/>
                <p:cNvSpPr>
                  <a:spLocks noChangeArrowheads="1"/>
                </p:cNvSpPr>
                <p:nvPr/>
              </p:nvSpPr>
              <p:spPr bwMode="auto">
                <a:xfrm>
                  <a:off x="2113" y="1516"/>
                  <a:ext cx="60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/>
                  <a:r>
                    <a:rPr kumimoji="1" lang="zh-CN" altLang="en-US" sz="2400" b="1">
                      <a:latin typeface="Times New Roman" pitchFamily="18" charset="0"/>
                      <a:ea typeface="宋体" charset="-122"/>
                    </a:rPr>
                    <a:t>√</a:t>
                  </a:r>
                </a:p>
              </p:txBody>
            </p:sp>
            <p:sp>
              <p:nvSpPr>
                <p:cNvPr id="361549" name="Rectangle 77"/>
                <p:cNvSpPr>
                  <a:spLocks noChangeArrowheads="1"/>
                </p:cNvSpPr>
                <p:nvPr/>
              </p:nvSpPr>
              <p:spPr bwMode="auto">
                <a:xfrm>
                  <a:off x="2070" y="1516"/>
                  <a:ext cx="69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Group 78"/>
              <p:cNvGrpSpPr>
                <a:grpSpLocks/>
              </p:cNvGrpSpPr>
              <p:nvPr/>
            </p:nvGrpSpPr>
            <p:grpSpPr bwMode="auto">
              <a:xfrm>
                <a:off x="2760" y="1516"/>
                <a:ext cx="690" cy="384"/>
                <a:chOff x="2760" y="1516"/>
                <a:chExt cx="690" cy="384"/>
              </a:xfrm>
            </p:grpSpPr>
            <p:sp>
              <p:nvSpPr>
                <p:cNvPr id="361551" name="Rectangle 79"/>
                <p:cNvSpPr>
                  <a:spLocks noChangeArrowheads="1"/>
                </p:cNvSpPr>
                <p:nvPr/>
              </p:nvSpPr>
              <p:spPr bwMode="auto">
                <a:xfrm>
                  <a:off x="2803" y="1516"/>
                  <a:ext cx="60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/>
                  <a:r>
                    <a:rPr kumimoji="1" lang="zh-CN" altLang="en-US" sz="2400" b="1" dirty="0">
                      <a:latin typeface="Times New Roman" pitchFamily="18" charset="0"/>
                      <a:ea typeface="宋体" charset="-122"/>
                    </a:rPr>
                    <a:t>  </a:t>
                  </a:r>
                  <a:endParaRPr kumimoji="1" lang="en-US" altLang="zh-CN" sz="2400" b="1" dirty="0">
                    <a:latin typeface="Times New Roman" pitchFamily="18" charset="0"/>
                    <a:ea typeface="宋体" charset="-122"/>
                  </a:endParaRPr>
                </a:p>
                <a:p>
                  <a:pPr algn="ctr"/>
                  <a:r>
                    <a:rPr kumimoji="1" lang="zh-CN" altLang="en-US" sz="2400" b="1" dirty="0">
                      <a:latin typeface="Times New Roman" pitchFamily="18" charset="0"/>
                      <a:ea typeface="宋体" charset="-122"/>
                    </a:rPr>
                    <a:t>√</a:t>
                  </a:r>
                </a:p>
                <a:p>
                  <a:pPr algn="ctr"/>
                  <a:endParaRPr kumimoji="1" lang="zh-CN" altLang="en-US" sz="2400" b="1" dirty="0"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361552" name="Rectangle 80"/>
                <p:cNvSpPr>
                  <a:spLocks noChangeArrowheads="1"/>
                </p:cNvSpPr>
                <p:nvPr/>
              </p:nvSpPr>
              <p:spPr bwMode="auto">
                <a:xfrm>
                  <a:off x="2760" y="1516"/>
                  <a:ext cx="69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61553" name="Rectangle 81"/>
            <p:cNvSpPr>
              <a:spLocks noChangeArrowheads="1"/>
            </p:cNvSpPr>
            <p:nvPr/>
          </p:nvSpPr>
          <p:spPr bwMode="auto">
            <a:xfrm>
              <a:off x="-3" y="-3"/>
              <a:ext cx="3456" cy="190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 b="1">
                <a:ea typeface="宋体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363" y="1341438"/>
            <a:ext cx="8353425" cy="11874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 sz="2400">
                <a:ea typeface="宋体" pitchFamily="2" charset="-122"/>
              </a:rPr>
              <a:t>继承：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基于已存在的类（</a:t>
            </a:r>
            <a:r>
              <a:rPr lang="zh-CN" altLang="en-US" sz="2400">
                <a:solidFill>
                  <a:srgbClr val="008000"/>
                </a:solidFill>
                <a:ea typeface="宋体" pitchFamily="2" charset="-122"/>
              </a:rPr>
              <a:t>父类</a:t>
            </a:r>
            <a:r>
              <a:rPr lang="en-US" altLang="zh-CN" sz="2400">
                <a:solidFill>
                  <a:srgbClr val="008000"/>
                </a:solidFill>
                <a:ea typeface="宋体" pitchFamily="2" charset="-122"/>
              </a:rPr>
              <a:t>/</a:t>
            </a:r>
            <a:r>
              <a:rPr lang="zh-CN" altLang="en-US" sz="2400">
                <a:solidFill>
                  <a:srgbClr val="008000"/>
                </a:solidFill>
                <a:ea typeface="宋体" pitchFamily="2" charset="-122"/>
              </a:rPr>
              <a:t>超类</a:t>
            </a:r>
            <a:r>
              <a:rPr lang="en-US" altLang="zh-CN" sz="2400">
                <a:solidFill>
                  <a:srgbClr val="008000"/>
                </a:solidFill>
                <a:ea typeface="宋体" pitchFamily="2" charset="-122"/>
              </a:rPr>
              <a:t>/</a:t>
            </a:r>
            <a:r>
              <a:rPr lang="zh-CN" altLang="en-US" sz="2400">
                <a:solidFill>
                  <a:srgbClr val="008000"/>
                </a:solidFill>
                <a:ea typeface="宋体" pitchFamily="2" charset="-122"/>
              </a:rPr>
              <a:t>基类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）构造一个新类（</a:t>
            </a:r>
            <a:r>
              <a:rPr lang="zh-CN" altLang="en-US" sz="2400">
                <a:solidFill>
                  <a:srgbClr val="008000"/>
                </a:solidFill>
                <a:ea typeface="宋体" pitchFamily="2" charset="-122"/>
              </a:rPr>
              <a:t>子类</a:t>
            </a:r>
            <a:r>
              <a:rPr lang="en-US" altLang="zh-CN" sz="2400">
                <a:solidFill>
                  <a:srgbClr val="008000"/>
                </a:solidFill>
                <a:ea typeface="宋体" pitchFamily="2" charset="-122"/>
              </a:rPr>
              <a:t>/</a:t>
            </a:r>
            <a:r>
              <a:rPr lang="zh-CN" altLang="en-US" sz="2400">
                <a:solidFill>
                  <a:srgbClr val="008000"/>
                </a:solidFill>
                <a:ea typeface="宋体" pitchFamily="2" charset="-122"/>
              </a:rPr>
              <a:t>派生类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）。子类（继承）父类的域和方法，子类与父类是</a:t>
            </a:r>
            <a:r>
              <a:rPr lang="zh-CN" altLang="en-US" sz="2400">
                <a:solidFill>
                  <a:srgbClr val="008000"/>
                </a:solidFill>
                <a:ea typeface="宋体" pitchFamily="2" charset="-122"/>
              </a:rPr>
              <a:t>特殊与一般（</a:t>
            </a:r>
            <a:r>
              <a:rPr lang="en-US" altLang="zh-CN" sz="2400">
                <a:solidFill>
                  <a:srgbClr val="008000"/>
                </a:solidFill>
                <a:ea typeface="宋体" pitchFamily="2" charset="-122"/>
              </a:rPr>
              <a:t>is-a</a:t>
            </a:r>
            <a:r>
              <a:rPr lang="zh-CN" altLang="en-US" sz="2400">
                <a:solidFill>
                  <a:srgbClr val="008000"/>
                </a:solidFill>
                <a:ea typeface="宋体" pitchFamily="2" charset="-122"/>
              </a:rPr>
              <a:t>）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的关系。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98688" y="4010025"/>
            <a:ext cx="5257800" cy="457200"/>
            <a:chOff x="1192" y="2416"/>
            <a:chExt cx="3312" cy="288"/>
          </a:xfrm>
        </p:grpSpPr>
        <p:sp>
          <p:nvSpPr>
            <p:cNvPr id="364548" name="Line 4"/>
            <p:cNvSpPr>
              <a:spLocks noChangeShapeType="1"/>
            </p:cNvSpPr>
            <p:nvPr/>
          </p:nvSpPr>
          <p:spPr bwMode="auto">
            <a:xfrm>
              <a:off x="1192" y="2512"/>
              <a:ext cx="33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4549" name="Line 5"/>
            <p:cNvSpPr>
              <a:spLocks noChangeShapeType="1"/>
            </p:cNvSpPr>
            <p:nvPr/>
          </p:nvSpPr>
          <p:spPr bwMode="auto">
            <a:xfrm>
              <a:off x="2680" y="241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4550" name="Line 6"/>
            <p:cNvSpPr>
              <a:spLocks noChangeShapeType="1"/>
            </p:cNvSpPr>
            <p:nvPr/>
          </p:nvSpPr>
          <p:spPr bwMode="auto">
            <a:xfrm>
              <a:off x="1192" y="2512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4551" name="Line 7"/>
            <p:cNvSpPr>
              <a:spLocks noChangeShapeType="1"/>
            </p:cNvSpPr>
            <p:nvPr/>
          </p:nvSpPr>
          <p:spPr bwMode="auto">
            <a:xfrm>
              <a:off x="4504" y="2512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722688" y="2486025"/>
            <a:ext cx="2679700" cy="1524000"/>
            <a:chOff x="2152" y="1456"/>
            <a:chExt cx="1688" cy="960"/>
          </a:xfrm>
        </p:grpSpPr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2152" y="1456"/>
              <a:ext cx="1008" cy="960"/>
              <a:chOff x="960" y="1296"/>
              <a:chExt cx="1008" cy="960"/>
            </a:xfrm>
          </p:grpSpPr>
          <p:sp>
            <p:nvSpPr>
              <p:cNvPr id="364554" name="Oval 10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1008" cy="9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4555" name="Line 11"/>
              <p:cNvSpPr>
                <a:spLocks noChangeShapeType="1"/>
              </p:cNvSpPr>
              <p:nvPr/>
            </p:nvSpPr>
            <p:spPr bwMode="auto">
              <a:xfrm flipV="1">
                <a:off x="1056" y="1488"/>
                <a:ext cx="816" cy="57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4556" name="Line 12"/>
              <p:cNvSpPr>
                <a:spLocks noChangeShapeType="1"/>
              </p:cNvSpPr>
              <p:nvPr/>
            </p:nvSpPr>
            <p:spPr bwMode="auto">
              <a:xfrm>
                <a:off x="1152" y="1392"/>
                <a:ext cx="576" cy="76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1200" y="1536"/>
                <a:ext cx="480" cy="480"/>
                <a:chOff x="1248" y="1536"/>
                <a:chExt cx="480" cy="480"/>
              </a:xfrm>
            </p:grpSpPr>
            <p:sp>
              <p:nvSpPr>
                <p:cNvPr id="364558" name="Oval 14"/>
                <p:cNvSpPr>
                  <a:spLocks noChangeArrowheads="1"/>
                </p:cNvSpPr>
                <p:nvPr/>
              </p:nvSpPr>
              <p:spPr bwMode="auto">
                <a:xfrm>
                  <a:off x="1248" y="1536"/>
                  <a:ext cx="480" cy="480"/>
                </a:xfrm>
                <a:prstGeom prst="ellipse">
                  <a:avLst/>
                </a:prstGeom>
                <a:solidFill>
                  <a:srgbClr val="FFCC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4559" name="Rectangle 15"/>
                <p:cNvSpPr>
                  <a:spLocks noChangeArrowheads="1"/>
                </p:cNvSpPr>
                <p:nvPr/>
              </p:nvSpPr>
              <p:spPr bwMode="auto">
                <a:xfrm>
                  <a:off x="1344" y="1632"/>
                  <a:ext cx="96" cy="96"/>
                </a:xfrm>
                <a:prstGeom prst="rect">
                  <a:avLst/>
                </a:prstGeom>
                <a:solidFill>
                  <a:srgbClr val="FF00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4560" name="AutoShape 16"/>
                <p:cNvSpPr>
                  <a:spLocks noChangeArrowheads="1"/>
                </p:cNvSpPr>
                <p:nvPr/>
              </p:nvSpPr>
              <p:spPr bwMode="auto">
                <a:xfrm>
                  <a:off x="1440" y="1776"/>
                  <a:ext cx="96" cy="144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4561" name="AutoShape 17"/>
                <p:cNvSpPr>
                  <a:spLocks noChangeArrowheads="1"/>
                </p:cNvSpPr>
                <p:nvPr/>
              </p:nvSpPr>
              <p:spPr bwMode="auto">
                <a:xfrm>
                  <a:off x="1488" y="1584"/>
                  <a:ext cx="96" cy="144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4562" name="Rectangle 18"/>
                <p:cNvSpPr>
                  <a:spLocks noChangeArrowheads="1"/>
                </p:cNvSpPr>
                <p:nvPr/>
              </p:nvSpPr>
              <p:spPr bwMode="auto">
                <a:xfrm>
                  <a:off x="1584" y="1776"/>
                  <a:ext cx="96" cy="96"/>
                </a:xfrm>
                <a:prstGeom prst="rect">
                  <a:avLst/>
                </a:prstGeom>
                <a:solidFill>
                  <a:srgbClr val="FF00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4563" name="Oval 19"/>
                <p:cNvSpPr>
                  <a:spLocks noChangeArrowheads="1"/>
                </p:cNvSpPr>
                <p:nvPr/>
              </p:nvSpPr>
              <p:spPr bwMode="auto">
                <a:xfrm>
                  <a:off x="1296" y="1776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64564" name="Text Box 20"/>
            <p:cNvSpPr txBox="1">
              <a:spLocks noChangeArrowheads="1"/>
            </p:cNvSpPr>
            <p:nvPr/>
          </p:nvSpPr>
          <p:spPr bwMode="auto">
            <a:xfrm>
              <a:off x="3160" y="1504"/>
              <a:ext cx="6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660033"/>
                  </a:solidFill>
                  <a:latin typeface="Times New Roman" pitchFamily="18" charset="0"/>
                  <a:ea typeface="宋体" pitchFamily="2" charset="-122"/>
                </a:rPr>
                <a:t>bicycle</a:t>
              </a:r>
              <a:endParaRPr kumimoji="1" lang="en-US" altLang="zh-CN" sz="2400">
                <a:solidFill>
                  <a:srgbClr val="660033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364565" name="Text Box 21"/>
          <p:cNvSpPr txBox="1">
            <a:spLocks noChangeArrowheads="1"/>
          </p:cNvSpPr>
          <p:nvPr/>
        </p:nvSpPr>
        <p:spPr bwMode="auto">
          <a:xfrm>
            <a:off x="5383213" y="2984500"/>
            <a:ext cx="1801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super class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)</a:t>
            </a:r>
            <a:endParaRPr kumimoji="1" lang="en-US" altLang="zh-CN" sz="2400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192213" y="4467225"/>
            <a:ext cx="2225675" cy="2022475"/>
            <a:chOff x="558" y="2704"/>
            <a:chExt cx="1402" cy="1274"/>
          </a:xfrm>
        </p:grpSpPr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664" y="2704"/>
              <a:ext cx="1008" cy="960"/>
              <a:chOff x="960" y="1296"/>
              <a:chExt cx="1008" cy="960"/>
            </a:xfrm>
          </p:grpSpPr>
          <p:sp>
            <p:nvSpPr>
              <p:cNvPr id="364568" name="Oval 24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1008" cy="9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4569" name="Line 25"/>
              <p:cNvSpPr>
                <a:spLocks noChangeShapeType="1"/>
              </p:cNvSpPr>
              <p:nvPr/>
            </p:nvSpPr>
            <p:spPr bwMode="auto">
              <a:xfrm flipV="1">
                <a:off x="1056" y="1488"/>
                <a:ext cx="816" cy="57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4570" name="Line 26"/>
              <p:cNvSpPr>
                <a:spLocks noChangeShapeType="1"/>
              </p:cNvSpPr>
              <p:nvPr/>
            </p:nvSpPr>
            <p:spPr bwMode="auto">
              <a:xfrm>
                <a:off x="1152" y="1392"/>
                <a:ext cx="576" cy="76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" name="Group 27"/>
              <p:cNvGrpSpPr>
                <a:grpSpLocks/>
              </p:cNvGrpSpPr>
              <p:nvPr/>
            </p:nvGrpSpPr>
            <p:grpSpPr bwMode="auto">
              <a:xfrm>
                <a:off x="1200" y="1536"/>
                <a:ext cx="480" cy="480"/>
                <a:chOff x="1248" y="1536"/>
                <a:chExt cx="480" cy="480"/>
              </a:xfrm>
            </p:grpSpPr>
            <p:sp>
              <p:nvSpPr>
                <p:cNvPr id="364572" name="Oval 28"/>
                <p:cNvSpPr>
                  <a:spLocks noChangeArrowheads="1"/>
                </p:cNvSpPr>
                <p:nvPr/>
              </p:nvSpPr>
              <p:spPr bwMode="auto">
                <a:xfrm>
                  <a:off x="1248" y="1536"/>
                  <a:ext cx="480" cy="480"/>
                </a:xfrm>
                <a:prstGeom prst="ellipse">
                  <a:avLst/>
                </a:prstGeom>
                <a:solidFill>
                  <a:srgbClr val="FFCC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4573" name="Rectangle 29"/>
                <p:cNvSpPr>
                  <a:spLocks noChangeArrowheads="1"/>
                </p:cNvSpPr>
                <p:nvPr/>
              </p:nvSpPr>
              <p:spPr bwMode="auto">
                <a:xfrm>
                  <a:off x="1344" y="1632"/>
                  <a:ext cx="96" cy="96"/>
                </a:xfrm>
                <a:prstGeom prst="rect">
                  <a:avLst/>
                </a:prstGeom>
                <a:solidFill>
                  <a:srgbClr val="FF00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4574" name="AutoShape 30"/>
                <p:cNvSpPr>
                  <a:spLocks noChangeArrowheads="1"/>
                </p:cNvSpPr>
                <p:nvPr/>
              </p:nvSpPr>
              <p:spPr bwMode="auto">
                <a:xfrm>
                  <a:off x="1440" y="1776"/>
                  <a:ext cx="96" cy="144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4575" name="AutoShape 31"/>
                <p:cNvSpPr>
                  <a:spLocks noChangeArrowheads="1"/>
                </p:cNvSpPr>
                <p:nvPr/>
              </p:nvSpPr>
              <p:spPr bwMode="auto">
                <a:xfrm>
                  <a:off x="1488" y="1584"/>
                  <a:ext cx="96" cy="144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4576" name="Rectangle 32"/>
                <p:cNvSpPr>
                  <a:spLocks noChangeArrowheads="1"/>
                </p:cNvSpPr>
                <p:nvPr/>
              </p:nvSpPr>
              <p:spPr bwMode="auto">
                <a:xfrm>
                  <a:off x="1584" y="1776"/>
                  <a:ext cx="96" cy="96"/>
                </a:xfrm>
                <a:prstGeom prst="rect">
                  <a:avLst/>
                </a:prstGeom>
                <a:solidFill>
                  <a:srgbClr val="FF00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4577" name="Oval 33"/>
                <p:cNvSpPr>
                  <a:spLocks noChangeArrowheads="1"/>
                </p:cNvSpPr>
                <p:nvPr/>
              </p:nvSpPr>
              <p:spPr bwMode="auto">
                <a:xfrm>
                  <a:off x="1296" y="1776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64578" name="Text Box 34"/>
            <p:cNvSpPr txBox="1">
              <a:spLocks noChangeArrowheads="1"/>
            </p:cNvSpPr>
            <p:nvPr/>
          </p:nvSpPr>
          <p:spPr bwMode="auto">
            <a:xfrm>
              <a:off x="558" y="3690"/>
              <a:ext cx="14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rPr>
                <a:t>Mountain bikes</a:t>
              </a:r>
              <a:endParaRPr kumimoji="1" lang="en-US" altLang="zh-CN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3798888" y="4467225"/>
            <a:ext cx="1928812" cy="2057400"/>
            <a:chOff x="2200" y="2704"/>
            <a:chExt cx="1215" cy="1296"/>
          </a:xfrm>
        </p:grpSpPr>
        <p:grpSp>
          <p:nvGrpSpPr>
            <p:cNvPr id="10" name="Group 36"/>
            <p:cNvGrpSpPr>
              <a:grpSpLocks/>
            </p:cNvGrpSpPr>
            <p:nvPr/>
          </p:nvGrpSpPr>
          <p:grpSpPr bwMode="auto">
            <a:xfrm>
              <a:off x="2200" y="2704"/>
              <a:ext cx="1008" cy="960"/>
              <a:chOff x="960" y="1296"/>
              <a:chExt cx="1008" cy="960"/>
            </a:xfrm>
          </p:grpSpPr>
          <p:sp>
            <p:nvSpPr>
              <p:cNvPr id="364581" name="Oval 37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1008" cy="9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4582" name="Line 38"/>
              <p:cNvSpPr>
                <a:spLocks noChangeShapeType="1"/>
              </p:cNvSpPr>
              <p:nvPr/>
            </p:nvSpPr>
            <p:spPr bwMode="auto">
              <a:xfrm flipV="1">
                <a:off x="1056" y="1488"/>
                <a:ext cx="816" cy="57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4583" name="Line 39"/>
              <p:cNvSpPr>
                <a:spLocks noChangeShapeType="1"/>
              </p:cNvSpPr>
              <p:nvPr/>
            </p:nvSpPr>
            <p:spPr bwMode="auto">
              <a:xfrm>
                <a:off x="1152" y="1392"/>
                <a:ext cx="576" cy="76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1" name="Group 40"/>
              <p:cNvGrpSpPr>
                <a:grpSpLocks/>
              </p:cNvGrpSpPr>
              <p:nvPr/>
            </p:nvGrpSpPr>
            <p:grpSpPr bwMode="auto">
              <a:xfrm>
                <a:off x="1200" y="1536"/>
                <a:ext cx="480" cy="480"/>
                <a:chOff x="1248" y="1536"/>
                <a:chExt cx="480" cy="480"/>
              </a:xfrm>
            </p:grpSpPr>
            <p:sp>
              <p:nvSpPr>
                <p:cNvPr id="364585" name="Oval 41"/>
                <p:cNvSpPr>
                  <a:spLocks noChangeArrowheads="1"/>
                </p:cNvSpPr>
                <p:nvPr/>
              </p:nvSpPr>
              <p:spPr bwMode="auto">
                <a:xfrm>
                  <a:off x="1248" y="1536"/>
                  <a:ext cx="480" cy="480"/>
                </a:xfrm>
                <a:prstGeom prst="ellipse">
                  <a:avLst/>
                </a:prstGeom>
                <a:solidFill>
                  <a:srgbClr val="FFCC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4586" name="Rectangle 42"/>
                <p:cNvSpPr>
                  <a:spLocks noChangeArrowheads="1"/>
                </p:cNvSpPr>
                <p:nvPr/>
              </p:nvSpPr>
              <p:spPr bwMode="auto">
                <a:xfrm>
                  <a:off x="1344" y="1632"/>
                  <a:ext cx="96" cy="96"/>
                </a:xfrm>
                <a:prstGeom prst="rect">
                  <a:avLst/>
                </a:prstGeom>
                <a:solidFill>
                  <a:srgbClr val="FF00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4587" name="AutoShape 43"/>
                <p:cNvSpPr>
                  <a:spLocks noChangeArrowheads="1"/>
                </p:cNvSpPr>
                <p:nvPr/>
              </p:nvSpPr>
              <p:spPr bwMode="auto">
                <a:xfrm>
                  <a:off x="1440" y="1776"/>
                  <a:ext cx="96" cy="144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4588" name="AutoShape 44"/>
                <p:cNvSpPr>
                  <a:spLocks noChangeArrowheads="1"/>
                </p:cNvSpPr>
                <p:nvPr/>
              </p:nvSpPr>
              <p:spPr bwMode="auto">
                <a:xfrm>
                  <a:off x="1488" y="1584"/>
                  <a:ext cx="96" cy="144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4589" name="Rectangle 45"/>
                <p:cNvSpPr>
                  <a:spLocks noChangeArrowheads="1"/>
                </p:cNvSpPr>
                <p:nvPr/>
              </p:nvSpPr>
              <p:spPr bwMode="auto">
                <a:xfrm>
                  <a:off x="1584" y="1776"/>
                  <a:ext cx="96" cy="96"/>
                </a:xfrm>
                <a:prstGeom prst="rect">
                  <a:avLst/>
                </a:prstGeom>
                <a:solidFill>
                  <a:srgbClr val="FF00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4590" name="Oval 46"/>
                <p:cNvSpPr>
                  <a:spLocks noChangeArrowheads="1"/>
                </p:cNvSpPr>
                <p:nvPr/>
              </p:nvSpPr>
              <p:spPr bwMode="auto">
                <a:xfrm>
                  <a:off x="1296" y="1776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64591" name="Text Box 47"/>
            <p:cNvSpPr txBox="1">
              <a:spLocks noChangeArrowheads="1"/>
            </p:cNvSpPr>
            <p:nvPr/>
          </p:nvSpPr>
          <p:spPr bwMode="auto">
            <a:xfrm>
              <a:off x="2248" y="3712"/>
              <a:ext cx="11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rPr>
                <a:t>Racing bikes</a:t>
              </a:r>
              <a:endParaRPr kumimoji="1" lang="en-US" altLang="zh-CN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2" name="Group 48"/>
          <p:cNvGrpSpPr>
            <a:grpSpLocks/>
          </p:cNvGrpSpPr>
          <p:nvPr/>
        </p:nvGrpSpPr>
        <p:grpSpPr bwMode="auto">
          <a:xfrm>
            <a:off x="6365875" y="4391025"/>
            <a:ext cx="2022475" cy="2128838"/>
            <a:chOff x="3817" y="2656"/>
            <a:chExt cx="1274" cy="1341"/>
          </a:xfrm>
        </p:grpSpPr>
        <p:grpSp>
          <p:nvGrpSpPr>
            <p:cNvPr id="13" name="Group 49"/>
            <p:cNvGrpSpPr>
              <a:grpSpLocks/>
            </p:cNvGrpSpPr>
            <p:nvPr/>
          </p:nvGrpSpPr>
          <p:grpSpPr bwMode="auto">
            <a:xfrm>
              <a:off x="3976" y="2656"/>
              <a:ext cx="1008" cy="960"/>
              <a:chOff x="960" y="1296"/>
              <a:chExt cx="1008" cy="960"/>
            </a:xfrm>
          </p:grpSpPr>
          <p:sp>
            <p:nvSpPr>
              <p:cNvPr id="364594" name="Oval 50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1008" cy="9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4595" name="Line 51"/>
              <p:cNvSpPr>
                <a:spLocks noChangeShapeType="1"/>
              </p:cNvSpPr>
              <p:nvPr/>
            </p:nvSpPr>
            <p:spPr bwMode="auto">
              <a:xfrm flipV="1">
                <a:off x="1056" y="1488"/>
                <a:ext cx="816" cy="57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4596" name="Line 52"/>
              <p:cNvSpPr>
                <a:spLocks noChangeShapeType="1"/>
              </p:cNvSpPr>
              <p:nvPr/>
            </p:nvSpPr>
            <p:spPr bwMode="auto">
              <a:xfrm>
                <a:off x="1152" y="1392"/>
                <a:ext cx="576" cy="76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4" name="Group 53"/>
              <p:cNvGrpSpPr>
                <a:grpSpLocks/>
              </p:cNvGrpSpPr>
              <p:nvPr/>
            </p:nvGrpSpPr>
            <p:grpSpPr bwMode="auto">
              <a:xfrm>
                <a:off x="1200" y="1536"/>
                <a:ext cx="480" cy="480"/>
                <a:chOff x="1248" y="1536"/>
                <a:chExt cx="480" cy="480"/>
              </a:xfrm>
            </p:grpSpPr>
            <p:sp>
              <p:nvSpPr>
                <p:cNvPr id="364598" name="Oval 54"/>
                <p:cNvSpPr>
                  <a:spLocks noChangeArrowheads="1"/>
                </p:cNvSpPr>
                <p:nvPr/>
              </p:nvSpPr>
              <p:spPr bwMode="auto">
                <a:xfrm>
                  <a:off x="1248" y="1536"/>
                  <a:ext cx="480" cy="480"/>
                </a:xfrm>
                <a:prstGeom prst="ellipse">
                  <a:avLst/>
                </a:prstGeom>
                <a:solidFill>
                  <a:srgbClr val="FFCC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4599" name="Rectangle 55"/>
                <p:cNvSpPr>
                  <a:spLocks noChangeArrowheads="1"/>
                </p:cNvSpPr>
                <p:nvPr/>
              </p:nvSpPr>
              <p:spPr bwMode="auto">
                <a:xfrm>
                  <a:off x="1344" y="1632"/>
                  <a:ext cx="96" cy="96"/>
                </a:xfrm>
                <a:prstGeom prst="rect">
                  <a:avLst/>
                </a:prstGeom>
                <a:solidFill>
                  <a:srgbClr val="FF00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4600" name="AutoShape 56"/>
                <p:cNvSpPr>
                  <a:spLocks noChangeArrowheads="1"/>
                </p:cNvSpPr>
                <p:nvPr/>
              </p:nvSpPr>
              <p:spPr bwMode="auto">
                <a:xfrm>
                  <a:off x="1440" y="1776"/>
                  <a:ext cx="96" cy="144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4601" name="AutoShape 57"/>
                <p:cNvSpPr>
                  <a:spLocks noChangeArrowheads="1"/>
                </p:cNvSpPr>
                <p:nvPr/>
              </p:nvSpPr>
              <p:spPr bwMode="auto">
                <a:xfrm>
                  <a:off x="1488" y="1584"/>
                  <a:ext cx="96" cy="144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4602" name="Rectangle 58"/>
                <p:cNvSpPr>
                  <a:spLocks noChangeArrowheads="1"/>
                </p:cNvSpPr>
                <p:nvPr/>
              </p:nvSpPr>
              <p:spPr bwMode="auto">
                <a:xfrm>
                  <a:off x="1584" y="1776"/>
                  <a:ext cx="96" cy="96"/>
                </a:xfrm>
                <a:prstGeom prst="rect">
                  <a:avLst/>
                </a:prstGeom>
                <a:solidFill>
                  <a:srgbClr val="FF00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4603" name="Oval 59"/>
                <p:cNvSpPr>
                  <a:spLocks noChangeArrowheads="1"/>
                </p:cNvSpPr>
                <p:nvPr/>
              </p:nvSpPr>
              <p:spPr bwMode="auto">
                <a:xfrm>
                  <a:off x="1296" y="1776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64604" name="Text Box 60"/>
            <p:cNvSpPr txBox="1">
              <a:spLocks noChangeArrowheads="1"/>
            </p:cNvSpPr>
            <p:nvPr/>
          </p:nvSpPr>
          <p:spPr bwMode="auto">
            <a:xfrm>
              <a:off x="3817" y="3710"/>
              <a:ext cx="127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2400" b="1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rPr>
                <a:t>Tandem bikes</a:t>
              </a:r>
              <a:endParaRPr kumimoji="1" lang="en-US" altLang="zh-CN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364605" name="Text Box 61"/>
          <p:cNvSpPr txBox="1">
            <a:spLocks noChangeArrowheads="1"/>
          </p:cNvSpPr>
          <p:nvPr/>
        </p:nvSpPr>
        <p:spPr bwMode="auto">
          <a:xfrm>
            <a:off x="598488" y="4010025"/>
            <a:ext cx="1252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subclass</a:t>
            </a:r>
            <a:endParaRPr kumimoji="1" lang="en-US" altLang="zh-CN" sz="2400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4606" name="Rectangle 62"/>
          <p:cNvSpPr>
            <a:spLocks noGrp="1" noChangeArrowheads="1"/>
          </p:cNvSpPr>
          <p:nvPr>
            <p:ph type="title"/>
          </p:nvPr>
        </p:nvSpPr>
        <p:spPr>
          <a:xfrm>
            <a:off x="-2622549" y="408782"/>
            <a:ext cx="6345237" cy="384175"/>
          </a:xfrm>
        </p:spPr>
        <p:txBody>
          <a:bodyPr/>
          <a:lstStyle/>
          <a:p>
            <a:pPr algn="ctr"/>
            <a:r>
              <a:rPr lang="zh-CN" altLang="en-US" dirty="0">
                <a:ea typeface="宋体" pitchFamily="2" charset="-122"/>
              </a:rPr>
              <a:t>继承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4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4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4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456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456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4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460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460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4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6" grpId="0" build="p"/>
      <p:bldP spid="364565" grpId="0"/>
      <p:bldP spid="36460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168964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168966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967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8968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继承</a:t>
            </a:r>
            <a:r>
              <a:rPr lang="en-US" altLang="zh-CN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——object</a:t>
            </a:r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类</a:t>
            </a:r>
          </a:p>
        </p:txBody>
      </p:sp>
      <p:sp>
        <p:nvSpPr>
          <p:cNvPr id="168969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16897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endParaRPr lang="zh-CN" altLang="en-US" b="1" dirty="0">
              <a:solidFill>
                <a:srgbClr val="CC3300"/>
              </a:solidFill>
              <a:ea typeface="楷体_GB2312" pitchFamily="49" charset="-122"/>
            </a:endParaRPr>
          </a:p>
          <a:p>
            <a:pPr lvl="1">
              <a:buSzPct val="50000"/>
              <a:buFont typeface="Wingdings" pitchFamily="2" charset="2"/>
              <a:buChar char="l"/>
            </a:pP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所有类都是</a:t>
            </a: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Object</a:t>
            </a: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的子类；</a:t>
            </a:r>
          </a:p>
          <a:p>
            <a:pPr lvl="1">
              <a:buSzPct val="50000"/>
              <a:buFont typeface="Wingdings" pitchFamily="2" charset="2"/>
              <a:buNone/>
            </a:pPr>
            <a:r>
              <a:rPr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lvl="1">
              <a:buSzPct val="5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Object </a:t>
            </a:r>
            <a:r>
              <a:rPr lang="en-US" altLang="zh-CN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obj</a:t>
            </a:r>
            <a:r>
              <a:rPr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=new </a:t>
            </a:r>
            <a:r>
              <a:rPr lang="en-US" altLang="zh-CN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BankAccount</a:t>
            </a:r>
            <a:r>
              <a:rPr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();</a:t>
            </a:r>
          </a:p>
          <a:p>
            <a:pPr lvl="1">
              <a:buSzPct val="5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Object </a:t>
            </a:r>
            <a:r>
              <a:rPr lang="en-US" altLang="zh-CN" b="1" dirty="0" err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obj</a:t>
            </a:r>
            <a:r>
              <a:rPr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=new String(</a:t>
            </a:r>
            <a:r>
              <a:rPr lang="en-US" altLang="zh-CN" b="1" dirty="0">
                <a:solidFill>
                  <a:schemeClr val="accent1"/>
                </a:solidFill>
                <a:latin typeface="Verdana"/>
                <a:ea typeface="楷体_GB2312" pitchFamily="49" charset="-122"/>
              </a:rPr>
              <a:t>“</a:t>
            </a:r>
            <a:r>
              <a:rPr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Hello</a:t>
            </a:r>
            <a:r>
              <a:rPr lang="en-US" altLang="zh-CN" b="1" dirty="0">
                <a:solidFill>
                  <a:schemeClr val="accent1"/>
                </a:solidFill>
                <a:latin typeface="Verdana"/>
                <a:ea typeface="楷体_GB2312" pitchFamily="49" charset="-122"/>
              </a:rPr>
              <a:t>”</a:t>
            </a:r>
            <a:r>
              <a:rPr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);</a:t>
            </a:r>
          </a:p>
          <a:p>
            <a:pPr lvl="1">
              <a:buSzPct val="50000"/>
              <a:buFont typeface="Wingdings" pitchFamily="2" charset="2"/>
              <a:buNone/>
            </a:pPr>
            <a:endParaRPr lang="zh-CN" altLang="en-US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lvl="1">
              <a:buSzPct val="50000"/>
              <a:buFont typeface="Wingdings" pitchFamily="2" charset="2"/>
              <a:buNone/>
            </a:pPr>
            <a:endParaRPr lang="en-US" altLang="zh-CN" sz="3200" b="1" dirty="0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0822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08228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8229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08230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231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8232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继承</a:t>
            </a:r>
            <a:r>
              <a:rPr lang="en-US" altLang="zh-CN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——object</a:t>
            </a:r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类</a:t>
            </a:r>
          </a:p>
        </p:txBody>
      </p:sp>
      <p:sp>
        <p:nvSpPr>
          <p:cNvPr id="308233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0823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endParaRPr lang="zh-CN" altLang="en-US" b="1">
              <a:solidFill>
                <a:srgbClr val="CC3300"/>
              </a:solidFill>
              <a:ea typeface="楷体_GB2312" pitchFamily="49" charset="-122"/>
            </a:endParaRPr>
          </a:p>
          <a:p>
            <a:pPr lvl="1">
              <a:buSzPct val="50000"/>
              <a:buFont typeface="Wingdings" pitchFamily="2" charset="2"/>
              <a:buChar char="l"/>
            </a:pPr>
            <a:r>
              <a:rPr lang="en-US" altLang="zh-CN" b="1">
                <a:solidFill>
                  <a:schemeClr val="accent1"/>
                </a:solidFill>
                <a:ea typeface="楷体_GB2312" pitchFamily="49" charset="-122"/>
              </a:rPr>
              <a:t>equals</a:t>
            </a:r>
            <a:r>
              <a:rPr lang="zh-CN" altLang="en-US" b="1">
                <a:solidFill>
                  <a:schemeClr val="accent1"/>
                </a:solidFill>
                <a:ea typeface="楷体_GB2312" pitchFamily="49" charset="-122"/>
              </a:rPr>
              <a:t>方法</a:t>
            </a:r>
          </a:p>
          <a:p>
            <a:pPr lvl="1">
              <a:buSzPct val="50000"/>
              <a:buFont typeface="Wingdings" pitchFamily="2" charset="2"/>
              <a:buChar char="l"/>
            </a:pPr>
            <a:r>
              <a:rPr lang="en-US" altLang="zh-CN" b="1">
                <a:solidFill>
                  <a:schemeClr val="accent1"/>
                </a:solidFill>
                <a:ea typeface="楷体_GB2312" pitchFamily="49" charset="-122"/>
              </a:rPr>
              <a:t>toString</a:t>
            </a:r>
            <a:r>
              <a:rPr lang="zh-CN" altLang="en-US" b="1">
                <a:solidFill>
                  <a:schemeClr val="accent1"/>
                </a:solidFill>
                <a:ea typeface="楷体_GB2312" pitchFamily="49" charset="-122"/>
              </a:rPr>
              <a:t>方法</a:t>
            </a:r>
          </a:p>
          <a:p>
            <a:pPr lvl="1">
              <a:buSzPct val="50000"/>
              <a:buFont typeface="Wingdings" pitchFamily="2" charset="2"/>
              <a:buChar char="l"/>
            </a:pPr>
            <a:r>
              <a:rPr lang="en-US" altLang="zh-CN" b="1">
                <a:solidFill>
                  <a:schemeClr val="accent1"/>
                </a:solidFill>
                <a:ea typeface="楷体_GB2312" pitchFamily="49" charset="-122"/>
              </a:rPr>
              <a:t>clone</a:t>
            </a:r>
            <a:r>
              <a:rPr lang="zh-CN" altLang="en-US" b="1">
                <a:solidFill>
                  <a:schemeClr val="accent1"/>
                </a:solidFill>
                <a:ea typeface="楷体_GB2312" pitchFamily="49" charset="-122"/>
              </a:rPr>
              <a:t>方法</a:t>
            </a:r>
          </a:p>
          <a:p>
            <a:pPr lvl="1">
              <a:buSzPct val="50000"/>
              <a:buFont typeface="Wingdings" pitchFamily="2" charset="2"/>
              <a:buChar char="l"/>
            </a:pPr>
            <a:endParaRPr lang="zh-CN" altLang="en-US" b="1">
              <a:solidFill>
                <a:schemeClr val="accent1"/>
              </a:solidFill>
              <a:ea typeface="楷体_GB2312" pitchFamily="49" charset="-122"/>
            </a:endParaRPr>
          </a:p>
          <a:p>
            <a:pPr lvl="1">
              <a:buSzPct val="50000"/>
              <a:buFont typeface="Wingdings" pitchFamily="2" charset="2"/>
              <a:buNone/>
            </a:pPr>
            <a:r>
              <a:rPr lang="zh-CN" altLang="en-US" b="1">
                <a:solidFill>
                  <a:schemeClr val="accent1"/>
                </a:solidFill>
                <a:ea typeface="楷体_GB2312" pitchFamily="49" charset="-122"/>
              </a:rPr>
              <a:t>在自己编写的类中，最好重写这些方法！</a:t>
            </a:r>
          </a:p>
          <a:p>
            <a:pPr lvl="1">
              <a:buSzPct val="50000"/>
              <a:buFont typeface="Wingdings" pitchFamily="2" charset="2"/>
              <a:buChar char="l"/>
            </a:pPr>
            <a:endParaRPr lang="zh-CN" altLang="en-US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SzPct val="50000"/>
              <a:buFont typeface="Wingdings" pitchFamily="2" charset="2"/>
              <a:buNone/>
            </a:pPr>
            <a:endParaRPr lang="zh-CN" altLang="en-US" b="1">
              <a:solidFill>
                <a:schemeClr val="accent1"/>
              </a:solidFill>
              <a:ea typeface="楷体_GB2312" pitchFamily="49" charset="-122"/>
            </a:endParaRPr>
          </a:p>
          <a:p>
            <a:pPr lvl="1">
              <a:buSzPct val="50000"/>
              <a:buFont typeface="Wingdings" pitchFamily="2" charset="2"/>
              <a:buNone/>
            </a:pPr>
            <a:endParaRPr lang="en-US" altLang="zh-CN" sz="3200" b="1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10275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10276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0277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10278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279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0280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继承</a:t>
            </a:r>
            <a:r>
              <a:rPr lang="en-US" altLang="zh-CN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——object</a:t>
            </a:r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类</a:t>
            </a:r>
          </a:p>
        </p:txBody>
      </p:sp>
      <p:sp>
        <p:nvSpPr>
          <p:cNvPr id="310281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1028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  <a:noFill/>
          <a:ln/>
        </p:spPr>
        <p:txBody>
          <a:bodyPr/>
          <a:lstStyle/>
          <a:p>
            <a:pPr>
              <a:buSzPct val="70000"/>
            </a:pPr>
            <a:r>
              <a:rPr lang="en-US" altLang="zh-CN" b="1">
                <a:solidFill>
                  <a:schemeClr val="accent1"/>
                </a:solidFill>
                <a:ea typeface="楷体_GB2312" pitchFamily="49" charset="-122"/>
              </a:rPr>
              <a:t>equals</a:t>
            </a:r>
            <a:r>
              <a:rPr lang="zh-CN" altLang="en-US" b="1">
                <a:solidFill>
                  <a:schemeClr val="accent1"/>
                </a:solidFill>
                <a:ea typeface="楷体_GB2312" pitchFamily="49" charset="-122"/>
              </a:rPr>
              <a:t>方法</a:t>
            </a:r>
          </a:p>
          <a:p>
            <a:pPr lvl="1">
              <a:buFont typeface="Wingdings" pitchFamily="2" charset="2"/>
              <a:buNone/>
            </a:pPr>
            <a:r>
              <a:rPr lang="en-US" altLang="zh-CN" b="1">
                <a:ea typeface="宋体" pitchFamily="2" charset="-122"/>
              </a:rPr>
              <a:t>public boolean equals(Object obj) {</a:t>
            </a:r>
          </a:p>
          <a:p>
            <a:pPr lvl="1">
              <a:buFont typeface="Wingdings" pitchFamily="2" charset="2"/>
              <a:buNone/>
            </a:pPr>
            <a:r>
              <a:rPr lang="en-US" altLang="zh-CN" b="1">
                <a:ea typeface="宋体" pitchFamily="2" charset="-122"/>
              </a:rPr>
              <a:t>	return (this == obj);</a:t>
            </a:r>
          </a:p>
          <a:p>
            <a:pPr lvl="1">
              <a:buFont typeface="Wingdings" pitchFamily="2" charset="2"/>
              <a:buNone/>
            </a:pPr>
            <a:r>
              <a:rPr lang="en-US" altLang="zh-CN" b="1">
                <a:ea typeface="宋体" pitchFamily="2" charset="-122"/>
              </a:rPr>
              <a:t>    }</a:t>
            </a:r>
            <a:endParaRPr lang="zh-CN" altLang="en-US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SzPct val="50000"/>
              <a:buFont typeface="Wingdings" pitchFamily="2" charset="2"/>
              <a:buNone/>
            </a:pPr>
            <a:endParaRPr lang="zh-CN" altLang="en-US" b="1">
              <a:solidFill>
                <a:schemeClr val="accent1"/>
              </a:solidFill>
              <a:ea typeface="楷体_GB2312" pitchFamily="49" charset="-122"/>
            </a:endParaRPr>
          </a:p>
          <a:p>
            <a:pPr lvl="1">
              <a:buSzPct val="50000"/>
              <a:buFont typeface="Wingdings" pitchFamily="2" charset="2"/>
              <a:buNone/>
            </a:pPr>
            <a:r>
              <a:rPr lang="zh-CN" altLang="en-US" b="1">
                <a:solidFill>
                  <a:schemeClr val="accent1"/>
                </a:solidFill>
                <a:ea typeface="楷体_GB2312" pitchFamily="49" charset="-122"/>
              </a:rPr>
              <a:t>判断两个对象是否具有相同的引用</a:t>
            </a:r>
          </a:p>
          <a:p>
            <a:pPr lvl="1">
              <a:buSzPct val="50000"/>
              <a:buFont typeface="Wingdings" pitchFamily="2" charset="2"/>
              <a:buNone/>
            </a:pPr>
            <a:endParaRPr lang="en-US" altLang="zh-CN" sz="3200" b="1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12323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12324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2325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12326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327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2328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继承</a:t>
            </a:r>
            <a:r>
              <a:rPr lang="en-US" altLang="zh-CN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——object</a:t>
            </a:r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类</a:t>
            </a:r>
          </a:p>
        </p:txBody>
      </p:sp>
      <p:sp>
        <p:nvSpPr>
          <p:cNvPr id="312329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1233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SzPct val="70000"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equals</a:t>
            </a:r>
            <a:r>
              <a:rPr lang="zh-CN" altLang="en-US" sz="2000" b="1" dirty="0">
                <a:solidFill>
                  <a:schemeClr val="accent1"/>
                </a:solidFill>
                <a:ea typeface="楷体_GB2312" pitchFamily="49" charset="-122"/>
              </a:rPr>
              <a:t>方法</a:t>
            </a:r>
          </a:p>
          <a:p>
            <a:pPr>
              <a:lnSpc>
                <a:spcPct val="80000"/>
              </a:lnSpc>
              <a:buSzPct val="7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  </a:t>
            </a:r>
            <a:r>
              <a:rPr lang="en-US" altLang="zh-CN" sz="2000" b="1" dirty="0">
                <a:latin typeface="Arial" charset="0"/>
                <a:ea typeface="楷体_GB2312" pitchFamily="49" charset="-122"/>
              </a:rPr>
              <a:t>class </a:t>
            </a:r>
            <a:r>
              <a:rPr lang="en-US" altLang="zh-CN" sz="2000" b="1" dirty="0" err="1">
                <a:latin typeface="Arial" charset="0"/>
                <a:ea typeface="楷体_GB2312" pitchFamily="49" charset="-122"/>
              </a:rPr>
              <a:t>BankAccount</a:t>
            </a:r>
            <a:r>
              <a:rPr lang="en-US" altLang="zh-CN" sz="2000" b="1" dirty="0">
                <a:latin typeface="Arial" charset="0"/>
                <a:ea typeface="楷体_GB2312" pitchFamily="49" charset="-122"/>
              </a:rPr>
              <a:t>{</a:t>
            </a:r>
          </a:p>
          <a:p>
            <a:pPr>
              <a:lnSpc>
                <a:spcPct val="80000"/>
              </a:lnSpc>
              <a:buSzPct val="70000"/>
              <a:buFont typeface="Wingdings" pitchFamily="2" charset="2"/>
              <a:buNone/>
            </a:pPr>
            <a:r>
              <a:rPr lang="en-US" altLang="zh-CN" sz="2000" b="1" dirty="0">
                <a:latin typeface="Arial" charset="0"/>
                <a:ea typeface="楷体_GB2312" pitchFamily="49" charset="-122"/>
              </a:rPr>
              <a:t>       </a:t>
            </a:r>
            <a:r>
              <a:rPr lang="en-US" altLang="zh-CN" sz="2000" b="1" dirty="0">
                <a:latin typeface="Verdana"/>
                <a:ea typeface="楷体_GB2312" pitchFamily="49" charset="-122"/>
              </a:rPr>
              <a:t>……</a:t>
            </a:r>
            <a:endParaRPr lang="en-US" altLang="zh-CN" sz="2000" b="1" dirty="0">
              <a:latin typeface="Arial" charset="0"/>
              <a:ea typeface="楷体_GB2312" pitchFamily="49" charset="-122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ea typeface="宋体" pitchFamily="2" charset="-122"/>
              </a:rPr>
              <a:t>public </a:t>
            </a:r>
            <a:r>
              <a:rPr lang="en-US" altLang="zh-CN" sz="2000" b="1" dirty="0" err="1">
                <a:ea typeface="宋体" pitchFamily="2" charset="-122"/>
              </a:rPr>
              <a:t>boolean</a:t>
            </a:r>
            <a:r>
              <a:rPr lang="en-US" altLang="zh-CN" sz="2000" b="1" dirty="0">
                <a:ea typeface="宋体" pitchFamily="2" charset="-122"/>
              </a:rPr>
              <a:t> equals(Object </a:t>
            </a:r>
            <a:r>
              <a:rPr lang="en-US" altLang="zh-CN" sz="2000" b="1" dirty="0" err="1">
                <a:ea typeface="宋体" pitchFamily="2" charset="-122"/>
              </a:rPr>
              <a:t>obj</a:t>
            </a:r>
            <a:r>
              <a:rPr lang="en-US" altLang="zh-CN" sz="2000" b="1" dirty="0">
                <a:ea typeface="宋体" pitchFamily="2" charset="-122"/>
              </a:rPr>
              <a:t>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ea typeface="宋体" pitchFamily="2" charset="-122"/>
              </a:rPr>
              <a:t>  if(this==</a:t>
            </a:r>
            <a:r>
              <a:rPr lang="en-US" altLang="zh-CN" sz="2000" b="1" dirty="0" err="1">
                <a:ea typeface="宋体" pitchFamily="2" charset="-122"/>
              </a:rPr>
              <a:t>obj</a:t>
            </a:r>
            <a:r>
              <a:rPr lang="en-US" altLang="zh-CN" sz="2000" b="1" dirty="0">
                <a:ea typeface="宋体" pitchFamily="2" charset="-122"/>
              </a:rPr>
              <a:t>) return true;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ea typeface="宋体" pitchFamily="2" charset="-122"/>
              </a:rPr>
              <a:t>  if(</a:t>
            </a:r>
            <a:r>
              <a:rPr lang="en-US" altLang="zh-CN" sz="2000" b="1" dirty="0" err="1">
                <a:ea typeface="宋体" pitchFamily="2" charset="-122"/>
              </a:rPr>
              <a:t>obj</a:t>
            </a:r>
            <a:r>
              <a:rPr lang="en-US" altLang="zh-CN" sz="2000" b="1" dirty="0">
                <a:ea typeface="宋体" pitchFamily="2" charset="-122"/>
              </a:rPr>
              <a:t>==null) return false;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ea typeface="宋体" pitchFamily="2" charset="-122"/>
              </a:rPr>
              <a:t>  if(</a:t>
            </a:r>
            <a:r>
              <a:rPr lang="en-US" altLang="zh-CN" sz="2000" b="1" dirty="0" err="1">
                <a:ea typeface="宋体" pitchFamily="2" charset="-122"/>
              </a:rPr>
              <a:t>getClass</a:t>
            </a:r>
            <a:r>
              <a:rPr lang="en-US" altLang="zh-CN" sz="2000" b="1" dirty="0">
                <a:ea typeface="宋体" pitchFamily="2" charset="-122"/>
              </a:rPr>
              <a:t>()!=</a:t>
            </a:r>
            <a:r>
              <a:rPr lang="en-US" altLang="zh-CN" sz="2000" b="1" dirty="0" err="1">
                <a:ea typeface="宋体" pitchFamily="2" charset="-122"/>
              </a:rPr>
              <a:t>obj.getClass</a:t>
            </a:r>
            <a:r>
              <a:rPr lang="en-US" altLang="zh-CN" sz="2000" b="1" dirty="0">
                <a:ea typeface="宋体" pitchFamily="2" charset="-122"/>
              </a:rPr>
              <a:t>()) return false;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ea typeface="宋体" pitchFamily="2" charset="-122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ea typeface="宋体" pitchFamily="2" charset="-122"/>
              </a:rPr>
              <a:t>	</a:t>
            </a:r>
            <a:r>
              <a:rPr lang="en-US" altLang="zh-CN" sz="2000" b="1" dirty="0" err="1">
                <a:ea typeface="宋体" pitchFamily="2" charset="-122"/>
              </a:rPr>
              <a:t>BankAccount</a:t>
            </a:r>
            <a:r>
              <a:rPr lang="en-US" altLang="zh-CN" sz="2000" b="1" dirty="0">
                <a:ea typeface="宋体" pitchFamily="2" charset="-122"/>
              </a:rPr>
              <a:t> other=(</a:t>
            </a:r>
            <a:r>
              <a:rPr lang="en-US" altLang="zh-CN" sz="2000" b="1" dirty="0" err="1">
                <a:ea typeface="宋体" pitchFamily="2" charset="-122"/>
              </a:rPr>
              <a:t>BankAccount</a:t>
            </a:r>
            <a:r>
              <a:rPr lang="en-US" altLang="zh-CN" sz="2000" b="1" dirty="0">
                <a:ea typeface="宋体" pitchFamily="2" charset="-122"/>
              </a:rPr>
              <a:t>)</a:t>
            </a:r>
            <a:r>
              <a:rPr lang="en-US" altLang="zh-CN" sz="2000" b="1" dirty="0" err="1">
                <a:ea typeface="宋体" pitchFamily="2" charset="-122"/>
              </a:rPr>
              <a:t>obj</a:t>
            </a:r>
            <a:r>
              <a:rPr lang="en-US" altLang="zh-CN" sz="2000" b="1" dirty="0">
                <a:ea typeface="宋体" pitchFamily="2" charset="-122"/>
              </a:rPr>
              <a:t>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ea typeface="宋体" pitchFamily="2" charset="-122"/>
              </a:rPr>
              <a:t>    return (</a:t>
            </a:r>
            <a:r>
              <a:rPr lang="en-US" altLang="zh-CN" sz="2000" b="1" dirty="0" err="1">
                <a:ea typeface="宋体" pitchFamily="2" charset="-122"/>
              </a:rPr>
              <a:t>accountNumber</a:t>
            </a:r>
            <a:r>
              <a:rPr lang="en-US" altLang="zh-CN" sz="2000" b="1" dirty="0">
                <a:ea typeface="宋体" pitchFamily="2" charset="-122"/>
              </a:rPr>
              <a:t>==</a:t>
            </a:r>
            <a:r>
              <a:rPr lang="en-US" altLang="zh-CN" sz="2000" b="1" dirty="0" err="1">
                <a:ea typeface="宋体" pitchFamily="2" charset="-122"/>
              </a:rPr>
              <a:t>other.accountNumber</a:t>
            </a:r>
            <a:r>
              <a:rPr lang="en-US" altLang="zh-CN" sz="2000" b="1" dirty="0">
                <a:ea typeface="宋体" pitchFamily="2" charset="-122"/>
              </a:rPr>
              <a:t> &amp;&amp;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ea typeface="宋体" pitchFamily="2" charset="-122"/>
              </a:rPr>
              <a:t>               balance==</a:t>
            </a:r>
            <a:r>
              <a:rPr lang="en-US" altLang="zh-CN" sz="2000" b="1" dirty="0" err="1">
                <a:ea typeface="宋体" pitchFamily="2" charset="-122"/>
              </a:rPr>
              <a:t>other.balance</a:t>
            </a:r>
            <a:r>
              <a:rPr lang="en-US" altLang="zh-CN" sz="2000" b="1" dirty="0">
                <a:ea typeface="宋体" pitchFamily="2" charset="-122"/>
              </a:rPr>
              <a:t>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ea typeface="宋体" pitchFamily="2" charset="-122"/>
              </a:rPr>
              <a:t>    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ea typeface="宋体" pitchFamily="2" charset="-122"/>
              </a:rPr>
              <a:t>}</a:t>
            </a:r>
            <a:endParaRPr lang="en-US" altLang="zh-CN" sz="2000" b="1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0000"/>
              </a:lnSpc>
              <a:buSzPct val="50000"/>
              <a:buFont typeface="Wingdings" pitchFamily="2" charset="2"/>
              <a:buNone/>
            </a:pPr>
            <a:endParaRPr lang="zh-CN" altLang="en-US" sz="2000" b="1" dirty="0">
              <a:solidFill>
                <a:schemeClr val="accent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1334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13348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3349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13350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351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3352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继承</a:t>
            </a:r>
            <a:r>
              <a:rPr lang="en-US" altLang="zh-CN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——object</a:t>
            </a:r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类</a:t>
            </a:r>
          </a:p>
        </p:txBody>
      </p:sp>
      <p:sp>
        <p:nvSpPr>
          <p:cNvPr id="313353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1335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  <a:noFill/>
          <a:ln/>
        </p:spPr>
        <p:txBody>
          <a:bodyPr/>
          <a:lstStyle/>
          <a:p>
            <a:pPr>
              <a:buSzPct val="70000"/>
            </a:pPr>
            <a:r>
              <a:rPr lang="zh-CN" altLang="en-US" b="1">
                <a:solidFill>
                  <a:schemeClr val="accent1"/>
                </a:solidFill>
                <a:ea typeface="楷体_GB2312" pitchFamily="49" charset="-122"/>
              </a:rPr>
              <a:t>子类中实现</a:t>
            </a:r>
            <a:r>
              <a:rPr lang="en-US" altLang="zh-CN" b="1">
                <a:solidFill>
                  <a:schemeClr val="accent1"/>
                </a:solidFill>
                <a:ea typeface="楷体_GB2312" pitchFamily="49" charset="-122"/>
              </a:rPr>
              <a:t>equals</a:t>
            </a:r>
            <a:r>
              <a:rPr lang="zh-CN" altLang="en-US" b="1">
                <a:solidFill>
                  <a:schemeClr val="accent1"/>
                </a:solidFill>
                <a:ea typeface="楷体_GB2312" pitchFamily="49" charset="-122"/>
              </a:rPr>
              <a:t>方法</a:t>
            </a:r>
          </a:p>
          <a:p>
            <a:pPr lvl="1">
              <a:buSzPct val="70000"/>
              <a:buFont typeface="Wingdings" pitchFamily="2" charset="2"/>
              <a:buChar char="l"/>
            </a:pPr>
            <a:r>
              <a:rPr lang="en-US" altLang="zh-CN" b="1">
                <a:solidFill>
                  <a:schemeClr val="accent1"/>
                </a:solidFill>
                <a:ea typeface="楷体_GB2312" pitchFamily="49" charset="-122"/>
              </a:rPr>
              <a:t>  </a:t>
            </a:r>
            <a:r>
              <a:rPr lang="zh-CN" altLang="en-US" b="1">
                <a:solidFill>
                  <a:schemeClr val="accent1"/>
                </a:solidFill>
                <a:ea typeface="楷体_GB2312" pitchFamily="49" charset="-122"/>
              </a:rPr>
              <a:t>首先调用超类的</a:t>
            </a:r>
            <a:r>
              <a:rPr lang="en-US" altLang="zh-CN" b="1">
                <a:solidFill>
                  <a:schemeClr val="accent1"/>
                </a:solidFill>
                <a:ea typeface="楷体_GB2312" pitchFamily="49" charset="-122"/>
              </a:rPr>
              <a:t>equals</a:t>
            </a:r>
            <a:r>
              <a:rPr lang="zh-CN" altLang="en-US" b="1">
                <a:solidFill>
                  <a:schemeClr val="accent1"/>
                </a:solidFill>
                <a:ea typeface="楷体_GB2312" pitchFamily="49" charset="-122"/>
              </a:rPr>
              <a:t>，如果未通过测试，对象就不可能相等；</a:t>
            </a:r>
          </a:p>
          <a:p>
            <a:pPr lvl="1">
              <a:buSzPct val="70000"/>
              <a:buFont typeface="Wingdings" pitchFamily="2" charset="2"/>
              <a:buChar char="l"/>
            </a:pPr>
            <a:r>
              <a:rPr lang="zh-CN" altLang="en-US" b="1">
                <a:solidFill>
                  <a:schemeClr val="accent1"/>
                </a:solidFill>
                <a:ea typeface="楷体_GB2312" pitchFamily="49" charset="-122"/>
              </a:rPr>
              <a:t>如果超类中的域都相等，就比较子类中的实例域；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14371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14372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4373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14374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4375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4376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继承</a:t>
            </a:r>
            <a:r>
              <a:rPr lang="en-US" altLang="zh-CN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——object</a:t>
            </a:r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类</a:t>
            </a:r>
          </a:p>
        </p:txBody>
      </p:sp>
      <p:sp>
        <p:nvSpPr>
          <p:cNvPr id="314377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14378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401496" cy="425767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SzPct val="70000"/>
            </a:pP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子类中实现</a:t>
            </a: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equals</a:t>
            </a: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方法</a:t>
            </a:r>
          </a:p>
          <a:p>
            <a:pPr lvl="1">
              <a:lnSpc>
                <a:spcPct val="90000"/>
              </a:lnSpc>
              <a:buSzPct val="70000"/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class </a:t>
            </a:r>
            <a:r>
              <a:rPr lang="en-US" altLang="zh-CN" sz="2400" b="1" dirty="0" err="1">
                <a:solidFill>
                  <a:schemeClr val="accent1"/>
                </a:solidFill>
                <a:ea typeface="楷体_GB2312" pitchFamily="49" charset="-122"/>
              </a:rPr>
              <a:t>SavingAccount</a:t>
            </a: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 extends </a:t>
            </a:r>
            <a:r>
              <a:rPr lang="en-US" altLang="zh-CN" sz="2400" b="1" dirty="0" err="1">
                <a:solidFill>
                  <a:schemeClr val="accent1"/>
                </a:solidFill>
                <a:ea typeface="楷体_GB2312" pitchFamily="49" charset="-122"/>
              </a:rPr>
              <a:t>BankAccount</a:t>
            </a: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{</a:t>
            </a:r>
          </a:p>
          <a:p>
            <a:pPr lvl="1">
              <a:lnSpc>
                <a:spcPct val="90000"/>
              </a:lnSpc>
              <a:buSzPct val="70000"/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	</a:t>
            </a:r>
            <a:r>
              <a:rPr lang="en-US" altLang="zh-CN" sz="2400" b="1" dirty="0">
                <a:solidFill>
                  <a:schemeClr val="accent1"/>
                </a:solidFill>
                <a:latin typeface="Verdana"/>
                <a:ea typeface="楷体_GB2312" pitchFamily="49" charset="-122"/>
              </a:rPr>
              <a:t>……</a:t>
            </a:r>
            <a:endParaRPr lang="en-US" altLang="zh-CN" sz="2400" b="1" dirty="0">
              <a:solidFill>
                <a:schemeClr val="accent1"/>
              </a:solidFill>
              <a:ea typeface="楷体_GB2312" pitchFamily="49" charset="-122"/>
            </a:endParaRPr>
          </a:p>
          <a:p>
            <a:pPr lvl="1">
              <a:lnSpc>
                <a:spcPct val="90000"/>
              </a:lnSpc>
              <a:buSzPct val="70000"/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   public </a:t>
            </a:r>
            <a:r>
              <a:rPr lang="en-US" altLang="zh-CN" sz="2400" b="1" dirty="0" err="1">
                <a:solidFill>
                  <a:schemeClr val="accent1"/>
                </a:solidFill>
                <a:ea typeface="楷体_GB2312" pitchFamily="49" charset="-122"/>
              </a:rPr>
              <a:t>boolean</a:t>
            </a: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 equals(Object </a:t>
            </a:r>
            <a:r>
              <a:rPr lang="en-US" altLang="zh-CN" sz="2400" b="1" dirty="0" err="1">
                <a:solidFill>
                  <a:schemeClr val="accent1"/>
                </a:solidFill>
                <a:ea typeface="楷体_GB2312" pitchFamily="49" charset="-122"/>
              </a:rPr>
              <a:t>obj</a:t>
            </a: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){</a:t>
            </a:r>
          </a:p>
          <a:p>
            <a:pPr lvl="1">
              <a:lnSpc>
                <a:spcPct val="90000"/>
              </a:lnSpc>
              <a:buSzPct val="70000"/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		if(!</a:t>
            </a:r>
            <a:r>
              <a:rPr lang="en-US" altLang="zh-CN" sz="2400" b="1" dirty="0" err="1">
                <a:solidFill>
                  <a:schemeClr val="accent1"/>
                </a:solidFill>
                <a:ea typeface="楷体_GB2312" pitchFamily="49" charset="-122"/>
              </a:rPr>
              <a:t>super.equals</a:t>
            </a: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(</a:t>
            </a:r>
            <a:r>
              <a:rPr lang="en-US" altLang="zh-CN" sz="2400" b="1" dirty="0" err="1">
                <a:solidFill>
                  <a:schemeClr val="accent1"/>
                </a:solidFill>
                <a:ea typeface="楷体_GB2312" pitchFamily="49" charset="-122"/>
              </a:rPr>
              <a:t>obj</a:t>
            </a: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)) return false;</a:t>
            </a:r>
          </a:p>
          <a:p>
            <a:pPr lvl="1">
              <a:lnSpc>
                <a:spcPct val="90000"/>
              </a:lnSpc>
              <a:buSzPct val="70000"/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    </a:t>
            </a:r>
          </a:p>
          <a:p>
            <a:pPr lvl="1">
              <a:lnSpc>
                <a:spcPct val="90000"/>
              </a:lnSpc>
              <a:buSzPct val="70000"/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     </a:t>
            </a:r>
            <a:r>
              <a:rPr lang="en-US" altLang="zh-CN" sz="2400" b="1" dirty="0" err="1">
                <a:solidFill>
                  <a:schemeClr val="accent1"/>
                </a:solidFill>
                <a:ea typeface="楷体_GB2312" pitchFamily="49" charset="-122"/>
              </a:rPr>
              <a:t>SavingAccount</a:t>
            </a: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 other=(</a:t>
            </a:r>
            <a:r>
              <a:rPr lang="en-US" altLang="zh-CN" sz="2400" b="1" dirty="0" err="1">
                <a:solidFill>
                  <a:schemeClr val="accent1"/>
                </a:solidFill>
                <a:ea typeface="楷体_GB2312" pitchFamily="49" charset="-122"/>
              </a:rPr>
              <a:t>SaveingAccount</a:t>
            </a: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)</a:t>
            </a:r>
            <a:r>
              <a:rPr lang="en-US" altLang="zh-CN" sz="2400" b="1" dirty="0" err="1">
                <a:solidFill>
                  <a:schemeClr val="accent1"/>
                </a:solidFill>
                <a:ea typeface="楷体_GB2312" pitchFamily="49" charset="-122"/>
              </a:rPr>
              <a:t>obj</a:t>
            </a: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;</a:t>
            </a:r>
          </a:p>
          <a:p>
            <a:pPr lvl="1">
              <a:lnSpc>
                <a:spcPct val="90000"/>
              </a:lnSpc>
              <a:buSzPct val="70000"/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      return </a:t>
            </a:r>
            <a:r>
              <a:rPr lang="en-US" altLang="zh-CN" sz="2400" b="1" dirty="0">
                <a:solidFill>
                  <a:schemeClr val="accent1"/>
                </a:solidFill>
                <a:latin typeface="Verdana"/>
                <a:ea typeface="楷体_GB2312" pitchFamily="49" charset="-122"/>
              </a:rPr>
              <a:t>……</a:t>
            </a: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//</a:t>
            </a: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比较</a:t>
            </a:r>
            <a:r>
              <a:rPr lang="en-US" altLang="zh-CN" sz="2400" b="1" dirty="0" err="1">
                <a:solidFill>
                  <a:schemeClr val="accent1"/>
                </a:solidFill>
                <a:ea typeface="楷体_GB2312" pitchFamily="49" charset="-122"/>
              </a:rPr>
              <a:t>SavingAccount</a:t>
            </a: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中的成员变量</a:t>
            </a:r>
          </a:p>
          <a:p>
            <a:pPr lvl="1">
              <a:lnSpc>
                <a:spcPct val="90000"/>
              </a:lnSpc>
              <a:buSzPct val="70000"/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	}</a:t>
            </a:r>
          </a:p>
          <a:p>
            <a:pPr lvl="1">
              <a:lnSpc>
                <a:spcPct val="90000"/>
              </a:lnSpc>
              <a:buSzPct val="70000"/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184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18468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8469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18470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71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8472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继承</a:t>
            </a:r>
            <a:r>
              <a:rPr lang="en-US" altLang="zh-CN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——object</a:t>
            </a:r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类</a:t>
            </a:r>
          </a:p>
        </p:txBody>
      </p:sp>
      <p:sp>
        <p:nvSpPr>
          <p:cNvPr id="318473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1847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SzPct val="70000"/>
            </a:pP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Java</a:t>
            </a:r>
            <a:r>
              <a:rPr lang="zh-CN" altLang="en-US" sz="2400" b="1">
                <a:solidFill>
                  <a:schemeClr val="accent1"/>
                </a:solidFill>
                <a:ea typeface="楷体_GB2312" pitchFamily="49" charset="-122"/>
              </a:rPr>
              <a:t>语言规范要求</a:t>
            </a: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equals</a:t>
            </a:r>
            <a:r>
              <a:rPr lang="zh-CN" altLang="en-US" sz="2400" b="1">
                <a:solidFill>
                  <a:schemeClr val="accent1"/>
                </a:solidFill>
                <a:ea typeface="楷体_GB2312" pitchFamily="49" charset="-122"/>
              </a:rPr>
              <a:t>方法具有下面的特性</a:t>
            </a:r>
          </a:p>
          <a:p>
            <a:pPr lvl="1">
              <a:lnSpc>
                <a:spcPct val="90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1)</a:t>
            </a:r>
            <a:r>
              <a:rPr lang="zh-CN" altLang="en-US" sz="2400" b="1">
                <a:solidFill>
                  <a:schemeClr val="accent1"/>
                </a:solidFill>
                <a:ea typeface="楷体_GB2312" pitchFamily="49" charset="-122"/>
              </a:rPr>
              <a:t>自反性</a:t>
            </a: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:</a:t>
            </a:r>
            <a:r>
              <a:rPr lang="zh-CN" altLang="en-US" sz="2400" b="1">
                <a:solidFill>
                  <a:schemeClr val="accent1"/>
                </a:solidFill>
                <a:ea typeface="楷体_GB2312" pitchFamily="49" charset="-122"/>
              </a:rPr>
              <a:t>对于任何非空引用</a:t>
            </a: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x,x.equals(x)</a:t>
            </a:r>
            <a:r>
              <a:rPr lang="zh-CN" altLang="en-US" sz="2400" b="1">
                <a:solidFill>
                  <a:schemeClr val="accent1"/>
                </a:solidFill>
                <a:ea typeface="楷体_GB2312" pitchFamily="49" charset="-122"/>
              </a:rPr>
              <a:t>应该返回</a:t>
            </a: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true;</a:t>
            </a:r>
          </a:p>
          <a:p>
            <a:pPr lvl="1">
              <a:lnSpc>
                <a:spcPct val="90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2)</a:t>
            </a:r>
            <a:r>
              <a:rPr lang="zh-CN" altLang="en-US" sz="2400" b="1">
                <a:solidFill>
                  <a:schemeClr val="accent1"/>
                </a:solidFill>
                <a:ea typeface="楷体_GB2312" pitchFamily="49" charset="-122"/>
              </a:rPr>
              <a:t>对称性</a:t>
            </a: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:</a:t>
            </a:r>
            <a:r>
              <a:rPr lang="zh-CN" altLang="en-US" sz="2400" b="1">
                <a:solidFill>
                  <a:schemeClr val="accent1"/>
                </a:solidFill>
                <a:ea typeface="楷体_GB2312" pitchFamily="49" charset="-122"/>
              </a:rPr>
              <a:t>对于任何引用</a:t>
            </a: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x</a:t>
            </a:r>
            <a:r>
              <a:rPr lang="zh-CN" altLang="en-US" sz="2400" b="1">
                <a:solidFill>
                  <a:schemeClr val="accent1"/>
                </a:solidFill>
                <a:ea typeface="楷体_GB2312" pitchFamily="49" charset="-122"/>
              </a:rPr>
              <a:t>和</a:t>
            </a: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y,</a:t>
            </a:r>
            <a:r>
              <a:rPr lang="zh-CN" altLang="en-US" sz="2400" b="1">
                <a:solidFill>
                  <a:schemeClr val="accent1"/>
                </a:solidFill>
                <a:ea typeface="楷体_GB2312" pitchFamily="49" charset="-122"/>
              </a:rPr>
              <a:t>如果</a:t>
            </a: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x.equals(y)</a:t>
            </a:r>
            <a:r>
              <a:rPr lang="zh-CN" altLang="en-US" sz="2400" b="1">
                <a:solidFill>
                  <a:schemeClr val="accent1"/>
                </a:solidFill>
                <a:ea typeface="楷体_GB2312" pitchFamily="49" charset="-122"/>
              </a:rPr>
              <a:t>返回</a:t>
            </a: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true,</a:t>
            </a:r>
            <a:r>
              <a:rPr lang="zh-CN" altLang="en-US" sz="2400" b="1">
                <a:solidFill>
                  <a:schemeClr val="accent1"/>
                </a:solidFill>
                <a:ea typeface="楷体_GB2312" pitchFamily="49" charset="-122"/>
              </a:rPr>
              <a:t>那么</a:t>
            </a: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y.equals(x)</a:t>
            </a:r>
            <a:r>
              <a:rPr lang="zh-CN" altLang="en-US" sz="2400" b="1">
                <a:solidFill>
                  <a:schemeClr val="accent1"/>
                </a:solidFill>
                <a:ea typeface="楷体_GB2312" pitchFamily="49" charset="-122"/>
              </a:rPr>
              <a:t>也应该返回</a:t>
            </a: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true;</a:t>
            </a:r>
          </a:p>
          <a:p>
            <a:pPr lvl="1">
              <a:lnSpc>
                <a:spcPct val="90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3)</a:t>
            </a:r>
            <a:r>
              <a:rPr lang="zh-CN" altLang="en-US" sz="2400" b="1">
                <a:solidFill>
                  <a:schemeClr val="accent1"/>
                </a:solidFill>
                <a:ea typeface="楷体_GB2312" pitchFamily="49" charset="-122"/>
              </a:rPr>
              <a:t>传递性</a:t>
            </a: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:</a:t>
            </a:r>
            <a:r>
              <a:rPr lang="zh-CN" altLang="en-US" sz="2400" b="1">
                <a:solidFill>
                  <a:schemeClr val="accent1"/>
                </a:solidFill>
                <a:ea typeface="楷体_GB2312" pitchFamily="49" charset="-122"/>
              </a:rPr>
              <a:t>对于任何引用</a:t>
            </a: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x,y,z,</a:t>
            </a:r>
            <a:r>
              <a:rPr lang="zh-CN" altLang="en-US" sz="2400" b="1">
                <a:solidFill>
                  <a:schemeClr val="accent1"/>
                </a:solidFill>
                <a:ea typeface="楷体_GB2312" pitchFamily="49" charset="-122"/>
              </a:rPr>
              <a:t>如果</a:t>
            </a: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x.equals(y)</a:t>
            </a:r>
            <a:r>
              <a:rPr lang="zh-CN" altLang="en-US" sz="2400" b="1">
                <a:solidFill>
                  <a:schemeClr val="accent1"/>
                </a:solidFill>
                <a:ea typeface="楷体_GB2312" pitchFamily="49" charset="-122"/>
              </a:rPr>
              <a:t>返回</a:t>
            </a: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true,y.equals(z)</a:t>
            </a:r>
            <a:r>
              <a:rPr lang="zh-CN" altLang="en-US" sz="2400" b="1">
                <a:solidFill>
                  <a:schemeClr val="accent1"/>
                </a:solidFill>
                <a:ea typeface="楷体_GB2312" pitchFamily="49" charset="-122"/>
              </a:rPr>
              <a:t>返回</a:t>
            </a: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true,</a:t>
            </a:r>
            <a:r>
              <a:rPr lang="zh-CN" altLang="en-US" sz="2400" b="1">
                <a:solidFill>
                  <a:schemeClr val="accent1"/>
                </a:solidFill>
                <a:ea typeface="楷体_GB2312" pitchFamily="49" charset="-122"/>
              </a:rPr>
              <a:t>那么</a:t>
            </a: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x.equals(z)</a:t>
            </a:r>
            <a:r>
              <a:rPr lang="zh-CN" altLang="en-US" sz="2400" b="1">
                <a:solidFill>
                  <a:schemeClr val="accent1"/>
                </a:solidFill>
                <a:ea typeface="楷体_GB2312" pitchFamily="49" charset="-122"/>
              </a:rPr>
              <a:t>也应该返回</a:t>
            </a: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true;</a:t>
            </a:r>
          </a:p>
          <a:p>
            <a:pPr lvl="1">
              <a:lnSpc>
                <a:spcPct val="90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4)</a:t>
            </a:r>
            <a:r>
              <a:rPr lang="zh-CN" altLang="en-US" sz="2400" b="1">
                <a:solidFill>
                  <a:schemeClr val="accent1"/>
                </a:solidFill>
                <a:ea typeface="楷体_GB2312" pitchFamily="49" charset="-122"/>
              </a:rPr>
              <a:t>一致性</a:t>
            </a: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:</a:t>
            </a:r>
            <a:r>
              <a:rPr lang="zh-CN" altLang="en-US" sz="2400" b="1">
                <a:solidFill>
                  <a:schemeClr val="accent1"/>
                </a:solidFill>
                <a:ea typeface="楷体_GB2312" pitchFamily="49" charset="-122"/>
              </a:rPr>
              <a:t>如果</a:t>
            </a: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x</a:t>
            </a:r>
            <a:r>
              <a:rPr lang="zh-CN" altLang="en-US" sz="2400" b="1">
                <a:solidFill>
                  <a:schemeClr val="accent1"/>
                </a:solidFill>
                <a:ea typeface="楷体_GB2312" pitchFamily="49" charset="-122"/>
              </a:rPr>
              <a:t>和</a:t>
            </a: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y</a:t>
            </a:r>
            <a:r>
              <a:rPr lang="zh-CN" altLang="en-US" sz="2400" b="1">
                <a:solidFill>
                  <a:schemeClr val="accent1"/>
                </a:solidFill>
                <a:ea typeface="楷体_GB2312" pitchFamily="49" charset="-122"/>
              </a:rPr>
              <a:t>引用的对象没有发生变化</a:t>
            </a: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,</a:t>
            </a:r>
            <a:r>
              <a:rPr lang="zh-CN" altLang="en-US" sz="2400" b="1">
                <a:solidFill>
                  <a:schemeClr val="accent1"/>
                </a:solidFill>
                <a:ea typeface="楷体_GB2312" pitchFamily="49" charset="-122"/>
              </a:rPr>
              <a:t>那么反复调用</a:t>
            </a: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x.equals(y)</a:t>
            </a:r>
            <a:r>
              <a:rPr lang="zh-CN" altLang="en-US" sz="2400" b="1">
                <a:solidFill>
                  <a:schemeClr val="accent1"/>
                </a:solidFill>
                <a:ea typeface="楷体_GB2312" pitchFamily="49" charset="-122"/>
              </a:rPr>
              <a:t>应该返回同样的结果</a:t>
            </a: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;</a:t>
            </a:r>
          </a:p>
          <a:p>
            <a:pPr lvl="1">
              <a:lnSpc>
                <a:spcPct val="90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5)</a:t>
            </a:r>
            <a:r>
              <a:rPr lang="zh-CN" altLang="en-US" sz="2400" b="1">
                <a:solidFill>
                  <a:schemeClr val="accent1"/>
                </a:solidFill>
                <a:ea typeface="楷体_GB2312" pitchFamily="49" charset="-122"/>
              </a:rPr>
              <a:t>对于任意非空引用</a:t>
            </a: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x,x.equals(null)</a:t>
            </a:r>
            <a:r>
              <a:rPr lang="zh-CN" altLang="en-US" sz="2400" b="1">
                <a:solidFill>
                  <a:schemeClr val="accent1"/>
                </a:solidFill>
                <a:ea typeface="楷体_GB2312" pitchFamily="49" charset="-122"/>
              </a:rPr>
              <a:t>应该返回</a:t>
            </a: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false;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15395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15396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5397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15398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5399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5400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继承</a:t>
            </a:r>
            <a:r>
              <a:rPr lang="en-US" altLang="zh-CN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——object</a:t>
            </a:r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类</a:t>
            </a:r>
          </a:p>
        </p:txBody>
      </p:sp>
      <p:sp>
        <p:nvSpPr>
          <p:cNvPr id="315401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1540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SzPct val="70000"/>
            </a:pPr>
            <a:r>
              <a:rPr lang="zh-CN" altLang="en-US" sz="2000" b="1">
                <a:solidFill>
                  <a:schemeClr val="accent1"/>
                </a:solidFill>
                <a:ea typeface="楷体_GB2312" pitchFamily="49" charset="-122"/>
              </a:rPr>
              <a:t>注意</a:t>
            </a:r>
            <a:r>
              <a:rPr lang="en-US" altLang="zh-CN" sz="2000" b="1">
                <a:solidFill>
                  <a:schemeClr val="accent1"/>
                </a:solidFill>
                <a:ea typeface="楷体_GB2312" pitchFamily="49" charset="-122"/>
              </a:rPr>
              <a:t>:</a:t>
            </a:r>
          </a:p>
          <a:p>
            <a:pPr>
              <a:lnSpc>
                <a:spcPct val="90000"/>
              </a:lnSpc>
              <a:buSzPct val="70000"/>
              <a:buFont typeface="Wingdings" pitchFamily="2" charset="2"/>
              <a:buNone/>
            </a:pPr>
            <a:r>
              <a:rPr lang="en-US" altLang="zh-CN" sz="2000" b="1">
                <a:latin typeface="Arial" charset="0"/>
                <a:ea typeface="楷体_GB2312" pitchFamily="49" charset="-122"/>
              </a:rPr>
              <a:t>class BankAccount{</a:t>
            </a:r>
          </a:p>
          <a:p>
            <a:pPr>
              <a:lnSpc>
                <a:spcPct val="90000"/>
              </a:lnSpc>
              <a:buSzPct val="70000"/>
              <a:buFont typeface="Wingdings" pitchFamily="2" charset="2"/>
              <a:buNone/>
            </a:pPr>
            <a:r>
              <a:rPr lang="en-US" altLang="zh-CN" sz="2000" b="1">
                <a:latin typeface="Arial" charset="0"/>
                <a:ea typeface="楷体_GB2312" pitchFamily="49" charset="-122"/>
              </a:rPr>
              <a:t>       </a:t>
            </a:r>
            <a:r>
              <a:rPr lang="en-US" altLang="zh-CN" sz="2000" b="1">
                <a:latin typeface="Verdana"/>
                <a:ea typeface="楷体_GB2312" pitchFamily="49" charset="-122"/>
              </a:rPr>
              <a:t>……</a:t>
            </a:r>
            <a:endParaRPr lang="en-US" altLang="zh-CN" sz="2000" b="1">
              <a:latin typeface="Arial" charset="0"/>
              <a:ea typeface="楷体_GB2312" pitchFamily="49" charset="-122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ea typeface="宋体" pitchFamily="2" charset="-122"/>
              </a:rPr>
              <a:t>public boolean equals(BankAccount obj) {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ea typeface="宋体" pitchFamily="2" charset="-122"/>
              </a:rPr>
              <a:t>  if(this==obj) return true;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ea typeface="宋体" pitchFamily="2" charset="-122"/>
              </a:rPr>
              <a:t>  if(obj==null) return false;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ea typeface="宋体" pitchFamily="2" charset="-122"/>
              </a:rPr>
              <a:t>  if(getClass()!=obj.getClass()) return false;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ea typeface="宋体" pitchFamily="2" charset="-122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ea typeface="宋体" pitchFamily="2" charset="-122"/>
              </a:rPr>
              <a:t>	    return (accountNumber==obj.accountNumber &amp;&amp;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ea typeface="宋体" pitchFamily="2" charset="-122"/>
              </a:rPr>
              <a:t>               balance==obj.balance)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ea typeface="宋体" pitchFamily="2" charset="-122"/>
              </a:rPr>
              <a:t>    }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ea typeface="宋体" pitchFamily="2" charset="-122"/>
              </a:rPr>
              <a:t>}</a:t>
            </a:r>
            <a:endParaRPr lang="en-US" altLang="zh-CN" sz="2000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accent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1641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16420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6421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16422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6423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6424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继承</a:t>
            </a:r>
            <a:r>
              <a:rPr lang="en-US" altLang="zh-CN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——object</a:t>
            </a:r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类</a:t>
            </a:r>
          </a:p>
        </p:txBody>
      </p:sp>
      <p:sp>
        <p:nvSpPr>
          <p:cNvPr id="316425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1642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SzPct val="70000"/>
            </a:pPr>
            <a:r>
              <a:rPr lang="zh-CN" altLang="en-US" sz="2000" b="1" dirty="0">
                <a:solidFill>
                  <a:schemeClr val="accent1"/>
                </a:solidFill>
                <a:ea typeface="楷体_GB2312" pitchFamily="49" charset="-122"/>
              </a:rPr>
              <a:t>注意</a:t>
            </a:r>
            <a:r>
              <a:rPr lang="en-US" altLang="zh-CN" sz="2000" b="1" dirty="0">
                <a:solidFill>
                  <a:schemeClr val="accent1"/>
                </a:solidFill>
                <a:ea typeface="楷体_GB2312" pitchFamily="49" charset="-122"/>
              </a:rPr>
              <a:t>:</a:t>
            </a:r>
          </a:p>
          <a:p>
            <a:pPr>
              <a:lnSpc>
                <a:spcPct val="80000"/>
              </a:lnSpc>
              <a:buSzPct val="70000"/>
              <a:buFont typeface="Wingdings" pitchFamily="2" charset="2"/>
              <a:buNone/>
            </a:pPr>
            <a:r>
              <a:rPr lang="en-US" altLang="zh-CN" sz="2000" b="1" dirty="0">
                <a:latin typeface="Arial" charset="0"/>
                <a:ea typeface="楷体_GB2312" pitchFamily="49" charset="-122"/>
              </a:rPr>
              <a:t>class </a:t>
            </a:r>
            <a:r>
              <a:rPr lang="en-US" altLang="zh-CN" sz="2000" b="1" dirty="0" err="1">
                <a:latin typeface="Arial" charset="0"/>
                <a:ea typeface="楷体_GB2312" pitchFamily="49" charset="-122"/>
              </a:rPr>
              <a:t>BankAccount</a:t>
            </a:r>
            <a:r>
              <a:rPr lang="en-US" altLang="zh-CN" sz="2000" b="1" dirty="0">
                <a:latin typeface="Arial" charset="0"/>
                <a:ea typeface="楷体_GB2312" pitchFamily="49" charset="-122"/>
              </a:rPr>
              <a:t>{</a:t>
            </a:r>
          </a:p>
          <a:p>
            <a:pPr>
              <a:lnSpc>
                <a:spcPct val="80000"/>
              </a:lnSpc>
              <a:buSzPct val="70000"/>
              <a:buFont typeface="Wingdings" pitchFamily="2" charset="2"/>
              <a:buNone/>
            </a:pPr>
            <a:r>
              <a:rPr lang="en-US" altLang="zh-CN" sz="2000" b="1" dirty="0">
                <a:latin typeface="Arial" charset="0"/>
                <a:ea typeface="楷体_GB2312" pitchFamily="49" charset="-122"/>
              </a:rPr>
              <a:t>       </a:t>
            </a:r>
            <a:r>
              <a:rPr lang="en-US" altLang="zh-CN" sz="2000" b="1" dirty="0">
                <a:latin typeface="Verdana"/>
                <a:ea typeface="楷体_GB2312" pitchFamily="49" charset="-122"/>
              </a:rPr>
              <a:t>……</a:t>
            </a:r>
            <a:endParaRPr lang="en-US" altLang="zh-CN" sz="2000" b="1" dirty="0">
              <a:latin typeface="Arial" charset="0"/>
              <a:ea typeface="楷体_GB2312" pitchFamily="49" charset="-122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ea typeface="宋体" pitchFamily="2" charset="-122"/>
              </a:rPr>
              <a:t>public </a:t>
            </a:r>
            <a:r>
              <a:rPr lang="en-US" altLang="zh-CN" sz="2000" b="1" dirty="0" err="1">
                <a:ea typeface="宋体" pitchFamily="2" charset="-122"/>
              </a:rPr>
              <a:t>boolean</a:t>
            </a:r>
            <a:r>
              <a:rPr lang="en-US" altLang="zh-CN" sz="2000" b="1" dirty="0">
                <a:ea typeface="宋体" pitchFamily="2" charset="-122"/>
              </a:rPr>
              <a:t> equals(Object </a:t>
            </a:r>
            <a:r>
              <a:rPr lang="en-US" altLang="zh-CN" sz="2000" b="1" dirty="0" err="1">
                <a:ea typeface="宋体" pitchFamily="2" charset="-122"/>
              </a:rPr>
              <a:t>obj</a:t>
            </a:r>
            <a:r>
              <a:rPr lang="en-US" altLang="zh-CN" sz="2000" b="1" dirty="0">
                <a:ea typeface="宋体" pitchFamily="2" charset="-122"/>
              </a:rPr>
              <a:t>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ea typeface="宋体" pitchFamily="2" charset="-122"/>
              </a:rPr>
              <a:t>  if(this==</a:t>
            </a:r>
            <a:r>
              <a:rPr lang="en-US" altLang="zh-CN" sz="2000" b="1" dirty="0" err="1">
                <a:ea typeface="宋体" pitchFamily="2" charset="-122"/>
              </a:rPr>
              <a:t>obj</a:t>
            </a:r>
            <a:r>
              <a:rPr lang="en-US" altLang="zh-CN" sz="2000" b="1" dirty="0">
                <a:ea typeface="宋体" pitchFamily="2" charset="-122"/>
              </a:rPr>
              <a:t>) return true;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ea typeface="宋体" pitchFamily="2" charset="-122"/>
              </a:rPr>
              <a:t>  if(</a:t>
            </a:r>
            <a:r>
              <a:rPr lang="en-US" altLang="zh-CN" sz="2000" b="1" dirty="0" err="1">
                <a:ea typeface="宋体" pitchFamily="2" charset="-122"/>
              </a:rPr>
              <a:t>obj</a:t>
            </a:r>
            <a:r>
              <a:rPr lang="en-US" altLang="zh-CN" sz="2000" b="1" dirty="0">
                <a:ea typeface="宋体" pitchFamily="2" charset="-122"/>
              </a:rPr>
              <a:t>==null) return false;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ea typeface="宋体" pitchFamily="2" charset="-122"/>
              </a:rPr>
              <a:t>  if(!(</a:t>
            </a:r>
            <a:r>
              <a:rPr lang="en-US" altLang="zh-CN" sz="2000" b="1" dirty="0" err="1">
                <a:ea typeface="宋体" pitchFamily="2" charset="-122"/>
              </a:rPr>
              <a:t>obj</a:t>
            </a:r>
            <a:r>
              <a:rPr lang="en-US" altLang="zh-CN" sz="2000" b="1" dirty="0">
                <a:ea typeface="宋体" pitchFamily="2" charset="-122"/>
              </a:rPr>
              <a:t> </a:t>
            </a:r>
            <a:r>
              <a:rPr lang="en-US" altLang="zh-CN" sz="2000" b="1" dirty="0" err="1">
                <a:ea typeface="宋体" pitchFamily="2" charset="-122"/>
              </a:rPr>
              <a:t>instanceof</a:t>
            </a:r>
            <a:r>
              <a:rPr lang="en-US" altLang="zh-CN" sz="2000" b="1" dirty="0">
                <a:ea typeface="宋体" pitchFamily="2" charset="-122"/>
              </a:rPr>
              <a:t> </a:t>
            </a:r>
            <a:r>
              <a:rPr lang="en-US" altLang="zh-CN" sz="2000" b="1" dirty="0" err="1">
                <a:ea typeface="宋体" pitchFamily="2" charset="-122"/>
              </a:rPr>
              <a:t>BankAccount</a:t>
            </a:r>
            <a:r>
              <a:rPr lang="en-US" altLang="zh-CN" sz="2000" b="1" dirty="0">
                <a:ea typeface="宋体" pitchFamily="2" charset="-122"/>
              </a:rPr>
              <a:t>) return false;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ea typeface="宋体" pitchFamily="2" charset="-122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ea typeface="宋体" pitchFamily="2" charset="-122"/>
              </a:rPr>
              <a:t>       </a:t>
            </a:r>
            <a:r>
              <a:rPr lang="en-US" altLang="zh-CN" sz="2000" b="1" dirty="0" err="1">
                <a:ea typeface="宋体" pitchFamily="2" charset="-122"/>
              </a:rPr>
              <a:t>BankAccout</a:t>
            </a:r>
            <a:r>
              <a:rPr lang="en-US" altLang="zh-CN" sz="2000" b="1" dirty="0">
                <a:ea typeface="宋体" pitchFamily="2" charset="-122"/>
              </a:rPr>
              <a:t> other=(</a:t>
            </a:r>
            <a:r>
              <a:rPr lang="en-US" altLang="zh-CN" sz="2000" b="1" dirty="0" err="1">
                <a:ea typeface="宋体" pitchFamily="2" charset="-122"/>
              </a:rPr>
              <a:t>BankAccount</a:t>
            </a:r>
            <a:r>
              <a:rPr lang="en-US" altLang="zh-CN" sz="2000" b="1" dirty="0">
                <a:ea typeface="宋体" pitchFamily="2" charset="-122"/>
              </a:rPr>
              <a:t>) </a:t>
            </a:r>
            <a:r>
              <a:rPr lang="en-US" altLang="zh-CN" sz="2000" b="1" dirty="0" err="1">
                <a:ea typeface="宋体" pitchFamily="2" charset="-122"/>
              </a:rPr>
              <a:t>obj</a:t>
            </a:r>
            <a:r>
              <a:rPr lang="en-US" altLang="zh-CN" sz="2000" b="1" dirty="0">
                <a:ea typeface="宋体" pitchFamily="2" charset="-122"/>
              </a:rPr>
              <a:t>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ea typeface="宋体" pitchFamily="2" charset="-122"/>
              </a:rPr>
              <a:t>	    return (</a:t>
            </a:r>
            <a:r>
              <a:rPr lang="en-US" altLang="zh-CN" sz="2000" b="1" dirty="0" err="1">
                <a:ea typeface="宋体" pitchFamily="2" charset="-122"/>
              </a:rPr>
              <a:t>accountNumber</a:t>
            </a:r>
            <a:r>
              <a:rPr lang="en-US" altLang="zh-CN" sz="2000" b="1" dirty="0">
                <a:ea typeface="宋体" pitchFamily="2" charset="-122"/>
              </a:rPr>
              <a:t>==</a:t>
            </a:r>
            <a:r>
              <a:rPr lang="en-US" altLang="zh-CN" sz="2000" b="1" dirty="0" err="1">
                <a:ea typeface="宋体" pitchFamily="2" charset="-122"/>
              </a:rPr>
              <a:t>other.accountNumber</a:t>
            </a:r>
            <a:r>
              <a:rPr lang="en-US" altLang="zh-CN" sz="2000" b="1" dirty="0">
                <a:ea typeface="宋体" pitchFamily="2" charset="-122"/>
              </a:rPr>
              <a:t> &amp;&amp;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ea typeface="宋体" pitchFamily="2" charset="-122"/>
              </a:rPr>
              <a:t>               balance==</a:t>
            </a:r>
            <a:r>
              <a:rPr lang="en-US" altLang="zh-CN" sz="2000" b="1" dirty="0" err="1">
                <a:ea typeface="宋体" pitchFamily="2" charset="-122"/>
              </a:rPr>
              <a:t>other.balance</a:t>
            </a:r>
            <a:r>
              <a:rPr lang="en-US" altLang="zh-CN" sz="2000" b="1" dirty="0">
                <a:ea typeface="宋体" pitchFamily="2" charset="-122"/>
              </a:rPr>
              <a:t>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ea typeface="宋体" pitchFamily="2" charset="-122"/>
              </a:rPr>
              <a:t>    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ea typeface="宋体" pitchFamily="2" charset="-122"/>
              </a:rPr>
              <a:t>}</a:t>
            </a:r>
            <a:endParaRPr lang="en-US" altLang="zh-CN" sz="2000" b="1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accent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17443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17444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7445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17446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447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7448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继承</a:t>
            </a:r>
            <a:r>
              <a:rPr lang="en-US" altLang="zh-CN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——object</a:t>
            </a:r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类</a:t>
            </a:r>
          </a:p>
        </p:txBody>
      </p:sp>
      <p:sp>
        <p:nvSpPr>
          <p:cNvPr id="317449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1745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  <a:noFill/>
          <a:ln/>
        </p:spPr>
        <p:txBody>
          <a:bodyPr/>
          <a:lstStyle/>
          <a:p>
            <a:pPr>
              <a:buSzPct val="70000"/>
            </a:pP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注意</a:t>
            </a: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:</a:t>
            </a:r>
          </a:p>
          <a:p>
            <a:pPr lvl="1">
              <a:buSzPct val="70000"/>
              <a:buFont typeface="Wingdings" pitchFamily="2" charset="2"/>
              <a:buChar char="l"/>
            </a:pP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如果子类能够拥有自己的相等概念</a:t>
            </a: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那么对称性需求将强制采用</a:t>
            </a:r>
            <a:r>
              <a:rPr lang="en-US" altLang="zh-CN" b="1" dirty="0" err="1">
                <a:solidFill>
                  <a:schemeClr val="accent1"/>
                </a:solidFill>
                <a:ea typeface="楷体_GB2312" pitchFamily="49" charset="-122"/>
              </a:rPr>
              <a:t>getClass</a:t>
            </a: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进行检测</a:t>
            </a: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;</a:t>
            </a:r>
          </a:p>
          <a:p>
            <a:pPr lvl="1">
              <a:buSzPct val="70000"/>
              <a:buFont typeface="Wingdings" pitchFamily="2" charset="2"/>
              <a:buChar char="l"/>
            </a:pP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如果由超类决定相等的概念</a:t>
            </a: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则可以使用</a:t>
            </a:r>
            <a:r>
              <a:rPr lang="en-US" altLang="zh-CN" b="1" dirty="0" err="1">
                <a:solidFill>
                  <a:schemeClr val="accent1"/>
                </a:solidFill>
                <a:ea typeface="楷体_GB2312" pitchFamily="49" charset="-122"/>
              </a:rPr>
              <a:t>instanceof</a:t>
            </a: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进行检测</a:t>
            </a: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这样可以在不同子类的对象之间进行相等的比较</a:t>
            </a: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.</a:t>
            </a: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在超类中将方法设为</a:t>
            </a:r>
            <a:r>
              <a:rPr lang="en-US" altLang="zh-CN" b="1" dirty="0">
                <a:solidFill>
                  <a:schemeClr val="accent1"/>
                </a:solidFill>
                <a:ea typeface="楷体_GB2312" pitchFamily="49" charset="-122"/>
              </a:rPr>
              <a:t>final.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ea typeface="宋体" pitchFamily="2" charset="-122"/>
              </a:rPr>
              <a:t>继承的定义形式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altLang="zh-CN">
                <a:solidFill>
                  <a:schemeClr val="tx2"/>
                </a:solidFill>
                <a:ea typeface="宋体" pitchFamily="2" charset="-122"/>
              </a:rPr>
              <a:t>  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>
                <a:solidFill>
                  <a:srgbClr val="008000"/>
                </a:solidFill>
                <a:latin typeface="宋体" pitchFamily="2" charset="-122"/>
                <a:ea typeface="宋体" pitchFamily="2" charset="-122"/>
              </a:rPr>
              <a:t>   class</a:t>
            </a:r>
            <a:r>
              <a:rPr lang="en-US" altLang="zh-CN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 Sub </a:t>
            </a:r>
            <a:r>
              <a:rPr lang="en-US" altLang="zh-CN">
                <a:solidFill>
                  <a:srgbClr val="008000"/>
                </a:solidFill>
                <a:latin typeface="宋体" pitchFamily="2" charset="-122"/>
                <a:ea typeface="宋体" pitchFamily="2" charset="-122"/>
              </a:rPr>
              <a:t>extends</a:t>
            </a:r>
            <a:r>
              <a:rPr lang="en-US" altLang="zh-CN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 Base{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       ……</a:t>
            </a:r>
            <a:endParaRPr lang="zh-CN" altLang="en-US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  <a:p>
            <a:pPr algn="just">
              <a:buFont typeface="Wingdings" pitchFamily="2" charset="2"/>
              <a:buNone/>
            </a:pPr>
            <a:r>
              <a:rPr lang="en-US" altLang="zh-CN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   }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 </a:t>
            </a:r>
          </a:p>
          <a:p>
            <a:pPr algn="just">
              <a:buFont typeface="Wingdings" pitchFamily="2" charset="2"/>
              <a:buNone/>
            </a:pPr>
            <a:endParaRPr lang="en-US" altLang="zh-CN">
              <a:latin typeface="宋体" pitchFamily="2" charset="-122"/>
              <a:ea typeface="宋体" pitchFamily="2" charset="-122"/>
            </a:endParaRPr>
          </a:p>
          <a:p>
            <a:pPr algn="just">
              <a:buFont typeface="Wingdings" pitchFamily="2" charset="2"/>
              <a:buNone/>
            </a:pPr>
            <a:r>
              <a:rPr lang="en-US" altLang="zh-CN">
                <a:latin typeface="宋体" pitchFamily="2" charset="-122"/>
                <a:ea typeface="宋体" pitchFamily="2" charset="-122"/>
              </a:rPr>
              <a:t>   Sub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类会自动拥有在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Base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类中定义的域和方法。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19492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9493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19494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9495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9496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继承</a:t>
            </a:r>
            <a:r>
              <a:rPr lang="en-US" altLang="zh-CN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——object</a:t>
            </a:r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类</a:t>
            </a:r>
          </a:p>
        </p:txBody>
      </p:sp>
      <p:sp>
        <p:nvSpPr>
          <p:cNvPr id="319497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19498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077460" cy="4257675"/>
          </a:xfrm>
          <a:noFill/>
          <a:ln/>
        </p:spPr>
        <p:txBody>
          <a:bodyPr/>
          <a:lstStyle/>
          <a:p>
            <a:pPr>
              <a:buSzPct val="70000"/>
            </a:pPr>
            <a:r>
              <a:rPr lang="en-US" altLang="zh-CN" sz="2400" b="1" dirty="0" err="1">
                <a:solidFill>
                  <a:schemeClr val="accent1"/>
                </a:solidFill>
                <a:ea typeface="楷体_GB2312" pitchFamily="49" charset="-122"/>
              </a:rPr>
              <a:t>hashCode</a:t>
            </a: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方法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sz="2400" b="1" dirty="0" err="1">
                <a:ea typeface="宋体" pitchFamily="2" charset="-122"/>
              </a:rPr>
              <a:t>hashCode</a:t>
            </a:r>
            <a:r>
              <a:rPr lang="zh-CN" altLang="en-US" sz="2400" b="1" dirty="0">
                <a:ea typeface="宋体" pitchFamily="2" charset="-122"/>
              </a:rPr>
              <a:t>方法返回一个整型数值</a:t>
            </a:r>
            <a:r>
              <a:rPr lang="en-US" altLang="zh-CN" sz="2400" b="1" dirty="0">
                <a:ea typeface="宋体" pitchFamily="2" charset="-122"/>
              </a:rPr>
              <a:t>,</a:t>
            </a:r>
            <a:r>
              <a:rPr lang="zh-CN" altLang="en-US" sz="2400" b="1" dirty="0">
                <a:ea typeface="宋体" pitchFamily="2" charset="-122"/>
              </a:rPr>
              <a:t>并合理地组合实例域的散列码</a:t>
            </a:r>
            <a:r>
              <a:rPr lang="en-US" altLang="zh-CN" sz="2400" b="1" dirty="0">
                <a:ea typeface="宋体" pitchFamily="2" charset="-122"/>
              </a:rPr>
              <a:t>,</a:t>
            </a:r>
            <a:r>
              <a:rPr lang="zh-CN" altLang="en-US" sz="2400" b="1" dirty="0">
                <a:ea typeface="宋体" pitchFamily="2" charset="-122"/>
              </a:rPr>
              <a:t>以便能够让各个不同的对象产生的散列码更加均匀</a:t>
            </a:r>
            <a:r>
              <a:rPr lang="en-US" altLang="zh-CN" sz="2400" b="1" dirty="0">
                <a:ea typeface="宋体" pitchFamily="2" charset="-122"/>
              </a:rPr>
              <a:t>;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2400" b="1" dirty="0">
                <a:ea typeface="宋体" pitchFamily="2" charset="-122"/>
              </a:rPr>
              <a:t>如果</a:t>
            </a:r>
            <a:r>
              <a:rPr lang="en-US" altLang="zh-CN" sz="2400" b="1" dirty="0" err="1">
                <a:ea typeface="宋体" pitchFamily="2" charset="-122"/>
              </a:rPr>
              <a:t>x.equals</a:t>
            </a:r>
            <a:r>
              <a:rPr lang="en-US" altLang="zh-CN" sz="2400" b="1" dirty="0">
                <a:ea typeface="宋体" pitchFamily="2" charset="-122"/>
              </a:rPr>
              <a:t>(y)</a:t>
            </a:r>
            <a:r>
              <a:rPr lang="zh-CN" altLang="en-US" sz="2400" b="1" dirty="0">
                <a:ea typeface="宋体" pitchFamily="2" charset="-122"/>
              </a:rPr>
              <a:t>返回</a:t>
            </a:r>
            <a:r>
              <a:rPr lang="en-US" altLang="zh-CN" sz="2400" b="1" dirty="0">
                <a:ea typeface="宋体" pitchFamily="2" charset="-122"/>
              </a:rPr>
              <a:t>true,</a:t>
            </a:r>
            <a:r>
              <a:rPr lang="zh-CN" altLang="en-US" sz="2400" b="1" dirty="0">
                <a:ea typeface="宋体" pitchFamily="2" charset="-122"/>
              </a:rPr>
              <a:t>那么</a:t>
            </a:r>
            <a:r>
              <a:rPr lang="en-US" altLang="zh-CN" sz="2400" b="1" dirty="0" err="1">
                <a:ea typeface="宋体" pitchFamily="2" charset="-122"/>
              </a:rPr>
              <a:t>x.hashCode</a:t>
            </a:r>
            <a:r>
              <a:rPr lang="en-US" altLang="zh-CN" sz="2400" b="1" dirty="0">
                <a:ea typeface="宋体" pitchFamily="2" charset="-122"/>
              </a:rPr>
              <a:t>()</a:t>
            </a:r>
            <a:r>
              <a:rPr lang="zh-CN" altLang="en-US" sz="2400" b="1" dirty="0">
                <a:ea typeface="宋体" pitchFamily="2" charset="-122"/>
              </a:rPr>
              <a:t>就必须与</a:t>
            </a:r>
            <a:r>
              <a:rPr lang="en-US" altLang="zh-CN" sz="2400" b="1" dirty="0" err="1">
                <a:ea typeface="宋体" pitchFamily="2" charset="-122"/>
              </a:rPr>
              <a:t>y.hashCode</a:t>
            </a:r>
            <a:r>
              <a:rPr lang="en-US" altLang="zh-CN" sz="2400" b="1" dirty="0">
                <a:ea typeface="宋体" pitchFamily="2" charset="-122"/>
              </a:rPr>
              <a:t>()</a:t>
            </a:r>
            <a:r>
              <a:rPr lang="zh-CN" altLang="en-US" sz="2400" b="1" dirty="0">
                <a:ea typeface="宋体" pitchFamily="2" charset="-122"/>
              </a:rPr>
              <a:t>具有相同的值</a:t>
            </a:r>
            <a:r>
              <a:rPr lang="en-US" altLang="zh-CN" sz="2400" b="1" dirty="0">
                <a:ea typeface="宋体" pitchFamily="2" charset="-122"/>
              </a:rPr>
              <a:t>;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2400" b="1" dirty="0">
                <a:ea typeface="宋体" pitchFamily="2" charset="-122"/>
              </a:rPr>
              <a:t>如果重新定义</a:t>
            </a:r>
            <a:r>
              <a:rPr lang="en-US" altLang="zh-CN" sz="2400" b="1" dirty="0">
                <a:ea typeface="宋体" pitchFamily="2" charset="-122"/>
              </a:rPr>
              <a:t>equals</a:t>
            </a:r>
            <a:r>
              <a:rPr lang="zh-CN" altLang="en-US" sz="2400" b="1" dirty="0">
                <a:ea typeface="宋体" pitchFamily="2" charset="-122"/>
              </a:rPr>
              <a:t>方法</a:t>
            </a:r>
            <a:r>
              <a:rPr lang="en-US" altLang="zh-CN" sz="2400" b="1" dirty="0">
                <a:ea typeface="宋体" pitchFamily="2" charset="-122"/>
              </a:rPr>
              <a:t>,</a:t>
            </a:r>
            <a:r>
              <a:rPr lang="zh-CN" altLang="en-US" sz="2400" b="1" dirty="0">
                <a:ea typeface="宋体" pitchFamily="2" charset="-122"/>
              </a:rPr>
              <a:t>就必须重新定义</a:t>
            </a:r>
            <a:r>
              <a:rPr lang="en-US" altLang="zh-CN" sz="2400" b="1" dirty="0" err="1">
                <a:ea typeface="宋体" pitchFamily="2" charset="-122"/>
              </a:rPr>
              <a:t>hashCode</a:t>
            </a:r>
            <a:r>
              <a:rPr lang="zh-CN" altLang="en-US" sz="2400" b="1" dirty="0">
                <a:ea typeface="宋体" pitchFamily="2" charset="-122"/>
              </a:rPr>
              <a:t>方法</a:t>
            </a:r>
            <a:r>
              <a:rPr lang="en-US" altLang="zh-CN" sz="2400" b="1" dirty="0">
                <a:ea typeface="宋体" pitchFamily="2" charset="-122"/>
              </a:rPr>
              <a:t>;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sz="2400" b="1" dirty="0">
                <a:ea typeface="宋体" pitchFamily="2" charset="-122"/>
              </a:rPr>
              <a:t>Object</a:t>
            </a:r>
            <a:r>
              <a:rPr lang="zh-CN" altLang="en-US" sz="2400" b="1" dirty="0">
                <a:ea typeface="宋体" pitchFamily="2" charset="-122"/>
              </a:rPr>
              <a:t>类的</a:t>
            </a:r>
            <a:r>
              <a:rPr lang="en-US" altLang="zh-CN" sz="2400" b="1" dirty="0" err="1">
                <a:ea typeface="宋体" pitchFamily="2" charset="-122"/>
              </a:rPr>
              <a:t>hashCode</a:t>
            </a:r>
            <a:r>
              <a:rPr lang="en-US" altLang="zh-CN" sz="2400" b="1" dirty="0">
                <a:ea typeface="宋体" pitchFamily="2" charset="-122"/>
              </a:rPr>
              <a:t>()</a:t>
            </a:r>
            <a:r>
              <a:rPr lang="zh-CN" altLang="en-US" sz="2400" b="1" dirty="0">
                <a:ea typeface="宋体" pitchFamily="2" charset="-122"/>
              </a:rPr>
              <a:t>方法返回对象的存储地址</a:t>
            </a:r>
            <a:r>
              <a:rPr lang="en-US" altLang="zh-CN" sz="2400" b="1" dirty="0">
                <a:ea typeface="宋体" pitchFamily="2" charset="-122"/>
              </a:rPr>
              <a:t>;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20515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20516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0517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20518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19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0520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继承</a:t>
            </a:r>
            <a:r>
              <a:rPr lang="en-US" altLang="zh-CN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——object</a:t>
            </a:r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类</a:t>
            </a:r>
          </a:p>
        </p:txBody>
      </p:sp>
      <p:sp>
        <p:nvSpPr>
          <p:cNvPr id="320521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2052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386535" y="1827213"/>
            <a:ext cx="8509000" cy="425767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SzPct val="70000"/>
            </a:pPr>
            <a:r>
              <a:rPr lang="en-US" altLang="zh-CN" b="1" dirty="0" err="1">
                <a:solidFill>
                  <a:schemeClr val="accent1"/>
                </a:solidFill>
                <a:ea typeface="楷体_GB2312" pitchFamily="49" charset="-122"/>
              </a:rPr>
              <a:t>hashCode</a:t>
            </a:r>
            <a:r>
              <a:rPr lang="zh-CN" altLang="en-US" b="1" dirty="0">
                <a:solidFill>
                  <a:schemeClr val="accent1"/>
                </a:solidFill>
                <a:ea typeface="楷体_GB2312" pitchFamily="49" charset="-122"/>
              </a:rPr>
              <a:t>方法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>
                <a:ea typeface="宋体" pitchFamily="2" charset="-122"/>
              </a:rPr>
              <a:t>class </a:t>
            </a:r>
            <a:r>
              <a:rPr lang="en-US" altLang="zh-CN" b="1" dirty="0" err="1">
                <a:ea typeface="宋体" pitchFamily="2" charset="-122"/>
              </a:rPr>
              <a:t>BankAccount</a:t>
            </a:r>
            <a:r>
              <a:rPr lang="en-US" altLang="zh-CN" b="1" dirty="0">
                <a:ea typeface="宋体" pitchFamily="2" charset="-122"/>
              </a:rPr>
              <a:t>{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>
                <a:ea typeface="宋体" pitchFamily="2" charset="-122"/>
              </a:rPr>
              <a:t>……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ea typeface="宋体" pitchFamily="2" charset="-122"/>
              </a:rPr>
              <a:t>public int </a:t>
            </a:r>
            <a:r>
              <a:rPr lang="en-US" altLang="zh-CN" sz="2400" b="1" dirty="0" err="1">
                <a:ea typeface="宋体" pitchFamily="2" charset="-122"/>
              </a:rPr>
              <a:t>hashCode</a:t>
            </a:r>
            <a:r>
              <a:rPr lang="en-US" altLang="zh-CN" sz="2400" b="1" dirty="0">
                <a:ea typeface="宋体" pitchFamily="2" charset="-122"/>
              </a:rPr>
              <a:t>(){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400" b="1" dirty="0">
                <a:ea typeface="宋体" pitchFamily="2" charset="-122"/>
              </a:rPr>
              <a:t>	return 7*</a:t>
            </a:r>
            <a:r>
              <a:rPr lang="en-US" altLang="zh-CN" sz="2400" b="1" dirty="0" err="1">
                <a:ea typeface="宋体" pitchFamily="2" charset="-122"/>
              </a:rPr>
              <a:t>Integer.hashCode</a:t>
            </a:r>
            <a:r>
              <a:rPr lang="en-US" altLang="zh-CN" sz="2400" b="1" dirty="0">
                <a:ea typeface="宋体" pitchFamily="2" charset="-122"/>
              </a:rPr>
              <a:t>(</a:t>
            </a:r>
            <a:r>
              <a:rPr lang="en-US" altLang="zh-CN" sz="2400" b="1" dirty="0" err="1">
                <a:ea typeface="宋体" pitchFamily="2" charset="-122"/>
              </a:rPr>
              <a:t>accountNumber</a:t>
            </a:r>
            <a:r>
              <a:rPr lang="en-US" altLang="zh-CN" sz="2400" b="1" dirty="0">
                <a:ea typeface="宋体" pitchFamily="2" charset="-122"/>
              </a:rPr>
              <a:t>)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400" b="1" dirty="0">
                <a:ea typeface="宋体" pitchFamily="2" charset="-122"/>
              </a:rPr>
              <a:t>			+11*Double().</a:t>
            </a:r>
            <a:r>
              <a:rPr lang="en-US" altLang="zh-CN" sz="2400" b="1" dirty="0" err="1">
                <a:ea typeface="宋体" pitchFamily="2" charset="-122"/>
              </a:rPr>
              <a:t>hashCode</a:t>
            </a:r>
            <a:r>
              <a:rPr lang="en-US" altLang="zh-CN" sz="2400" b="1">
                <a:ea typeface="宋体" pitchFamily="2" charset="-122"/>
              </a:rPr>
              <a:t>(balance);</a:t>
            </a:r>
            <a:endParaRPr lang="en-US" altLang="zh-CN" sz="2400" b="1" dirty="0">
              <a:ea typeface="宋体" pitchFamily="2" charset="-122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>
                <a:ea typeface="宋体" pitchFamily="2" charset="-122"/>
              </a:rPr>
              <a:t>}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2153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21540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1541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21542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43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1544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继承</a:t>
            </a:r>
            <a:r>
              <a:rPr lang="en-US" altLang="zh-CN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——object</a:t>
            </a:r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类</a:t>
            </a:r>
          </a:p>
        </p:txBody>
      </p:sp>
      <p:sp>
        <p:nvSpPr>
          <p:cNvPr id="321545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2154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  <a:noFill/>
          <a:ln/>
        </p:spPr>
        <p:txBody>
          <a:bodyPr/>
          <a:lstStyle/>
          <a:p>
            <a:pPr>
              <a:buSzPct val="70000"/>
            </a:pPr>
            <a:r>
              <a:rPr lang="en-US" altLang="zh-CN" b="1">
                <a:solidFill>
                  <a:schemeClr val="accent1"/>
                </a:solidFill>
                <a:ea typeface="楷体_GB2312" pitchFamily="49" charset="-122"/>
              </a:rPr>
              <a:t>toString</a:t>
            </a:r>
            <a:r>
              <a:rPr lang="zh-CN" altLang="en-US" b="1">
                <a:solidFill>
                  <a:schemeClr val="accent1"/>
                </a:solidFill>
                <a:ea typeface="楷体_GB2312" pitchFamily="49" charset="-122"/>
              </a:rPr>
              <a:t>方法</a:t>
            </a:r>
          </a:p>
          <a:p>
            <a:pPr lvl="1">
              <a:buSzPct val="70000"/>
              <a:buFont typeface="Wingdings" pitchFamily="2" charset="2"/>
              <a:buChar char="l"/>
            </a:pPr>
            <a:r>
              <a:rPr lang="zh-CN" altLang="en-US" b="1">
                <a:solidFill>
                  <a:schemeClr val="accent1"/>
                </a:solidFill>
                <a:ea typeface="楷体_GB2312" pitchFamily="49" charset="-122"/>
              </a:rPr>
              <a:t> 返回对象的字符串表示</a:t>
            </a:r>
            <a:r>
              <a:rPr lang="en-US" altLang="zh-CN" b="1">
                <a:solidFill>
                  <a:schemeClr val="accent1"/>
                </a:solidFill>
                <a:ea typeface="楷体_GB2312" pitchFamily="49" charset="-122"/>
              </a:rPr>
              <a:t>;</a:t>
            </a:r>
          </a:p>
          <a:p>
            <a:pPr lvl="1">
              <a:buSzPct val="70000"/>
              <a:buFont typeface="Wingdings" pitchFamily="2" charset="2"/>
              <a:buChar char="l"/>
            </a:pPr>
            <a:r>
              <a:rPr lang="en-US" altLang="zh-CN" b="1">
                <a:solidFill>
                  <a:schemeClr val="accent1"/>
                </a:solidFill>
                <a:ea typeface="楷体_GB2312" pitchFamily="49" charset="-122"/>
              </a:rPr>
              <a:t>Object</a:t>
            </a:r>
            <a:r>
              <a:rPr lang="zh-CN" altLang="en-US" b="1">
                <a:solidFill>
                  <a:schemeClr val="accent1"/>
                </a:solidFill>
                <a:ea typeface="楷体_GB2312" pitchFamily="49" charset="-122"/>
              </a:rPr>
              <a:t>类中默认返回对象所属的类名和散列码</a:t>
            </a:r>
            <a:r>
              <a:rPr lang="en-US" altLang="zh-CN" b="1">
                <a:solidFill>
                  <a:schemeClr val="accent1"/>
                </a:solidFill>
                <a:ea typeface="楷体_GB2312" pitchFamily="49" charset="-122"/>
              </a:rPr>
              <a:t>.</a:t>
            </a:r>
          </a:p>
          <a:p>
            <a:pPr lvl="1">
              <a:buSzPct val="70000"/>
              <a:buFont typeface="Wingdings" pitchFamily="2" charset="2"/>
              <a:buNone/>
            </a:pPr>
            <a:endParaRPr lang="en-US" altLang="zh-CN" b="1">
              <a:solidFill>
                <a:schemeClr val="accent1"/>
              </a:solidFill>
              <a:ea typeface="楷体_GB2312" pitchFamily="49" charset="-122"/>
            </a:endParaRPr>
          </a:p>
          <a:p>
            <a:pPr lvl="1">
              <a:buSzPct val="70000"/>
              <a:buFont typeface="Wingdings" pitchFamily="2" charset="2"/>
              <a:buNone/>
            </a:pPr>
            <a:r>
              <a:rPr lang="en-US" altLang="zh-CN" b="1">
                <a:solidFill>
                  <a:schemeClr val="accent1"/>
                </a:solidFill>
                <a:ea typeface="楷体_GB2312" pitchFamily="49" charset="-122"/>
              </a:rPr>
              <a:t>  System.out.println(System.out);</a:t>
            </a:r>
          </a:p>
          <a:p>
            <a:pPr lvl="1">
              <a:buSzPct val="70000"/>
              <a:buFont typeface="Wingdings" pitchFamily="2" charset="2"/>
              <a:buNone/>
            </a:pPr>
            <a:r>
              <a:rPr lang="en-US" altLang="zh-CN" b="1">
                <a:solidFill>
                  <a:schemeClr val="accent1"/>
                </a:solidFill>
                <a:ea typeface="楷体_GB2312" pitchFamily="49" charset="-122"/>
              </a:rPr>
              <a:t>  </a:t>
            </a:r>
            <a:r>
              <a:rPr lang="zh-CN" altLang="en-US" b="1">
                <a:solidFill>
                  <a:schemeClr val="accent1"/>
                </a:solidFill>
                <a:ea typeface="楷体_GB2312" pitchFamily="49" charset="-122"/>
              </a:rPr>
              <a:t>输出</a:t>
            </a:r>
            <a:r>
              <a:rPr lang="en-US" altLang="zh-CN" b="1">
                <a:solidFill>
                  <a:schemeClr val="accent1"/>
                </a:solidFill>
                <a:ea typeface="楷体_GB2312" pitchFamily="49" charset="-122"/>
              </a:rPr>
              <a:t>:java.io.PrintStream@a90653</a:t>
            </a:r>
          </a:p>
          <a:p>
            <a:pPr lvl="1">
              <a:buSzPct val="70000"/>
              <a:buFont typeface="Wingdings" pitchFamily="2" charset="2"/>
              <a:buNone/>
            </a:pPr>
            <a:r>
              <a:rPr lang="en-US" altLang="zh-CN" b="1">
                <a:solidFill>
                  <a:schemeClr val="accent1"/>
                </a:solidFill>
                <a:ea typeface="楷体_GB2312" pitchFamily="49" charset="-122"/>
              </a:rPr>
              <a:t>      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22563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22564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2565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22566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567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2568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继承</a:t>
            </a:r>
            <a:r>
              <a:rPr lang="en-US" altLang="zh-CN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——object</a:t>
            </a:r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类</a:t>
            </a:r>
          </a:p>
        </p:txBody>
      </p:sp>
      <p:sp>
        <p:nvSpPr>
          <p:cNvPr id="322569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2257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  <a:noFill/>
          <a:ln/>
        </p:spPr>
        <p:txBody>
          <a:bodyPr/>
          <a:lstStyle/>
          <a:p>
            <a:pPr>
              <a:buSzPct val="70000"/>
            </a:pP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toString</a:t>
            </a:r>
            <a:r>
              <a:rPr lang="zh-CN" altLang="en-US" sz="2400" b="1">
                <a:solidFill>
                  <a:schemeClr val="accent1"/>
                </a:solidFill>
                <a:ea typeface="楷体_GB2312" pitchFamily="49" charset="-122"/>
              </a:rPr>
              <a:t>方法</a:t>
            </a:r>
          </a:p>
          <a:p>
            <a:pPr lvl="1">
              <a:buSzPct val="70000"/>
              <a:buFont typeface="Wingdings" pitchFamily="2" charset="2"/>
              <a:buChar char="l"/>
            </a:pPr>
            <a:r>
              <a:rPr lang="zh-CN" altLang="en-US" sz="2400" b="1">
                <a:solidFill>
                  <a:schemeClr val="accent1"/>
                </a:solidFill>
                <a:ea typeface="楷体_GB2312" pitchFamily="49" charset="-122"/>
              </a:rPr>
              <a:t> 重写</a:t>
            </a: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toString</a:t>
            </a:r>
            <a:r>
              <a:rPr lang="zh-CN" altLang="en-US" sz="2400" b="1">
                <a:solidFill>
                  <a:schemeClr val="accent1"/>
                </a:solidFill>
                <a:ea typeface="楷体_GB2312" pitchFamily="49" charset="-122"/>
              </a:rPr>
              <a:t>方法一般遵循的格式为</a:t>
            </a: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:</a:t>
            </a:r>
          </a:p>
          <a:p>
            <a:pPr lvl="1"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    </a:t>
            </a:r>
            <a:r>
              <a:rPr lang="zh-CN" altLang="en-US" sz="2400" b="1">
                <a:solidFill>
                  <a:schemeClr val="accent1"/>
                </a:solidFill>
                <a:ea typeface="楷体_GB2312" pitchFamily="49" charset="-122"/>
              </a:rPr>
              <a:t>类名</a:t>
            </a: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[</a:t>
            </a:r>
            <a:r>
              <a:rPr lang="zh-CN" altLang="en-US" sz="2400" b="1">
                <a:solidFill>
                  <a:schemeClr val="accent1"/>
                </a:solidFill>
                <a:ea typeface="楷体_GB2312" pitchFamily="49" charset="-122"/>
              </a:rPr>
              <a:t>成员变量值</a:t>
            </a: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]</a:t>
            </a:r>
          </a:p>
          <a:p>
            <a:pPr lvl="1"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    java.awt.Point[x=20,y=20]</a:t>
            </a:r>
          </a:p>
          <a:p>
            <a:pPr lvl="1">
              <a:buSzPct val="70000"/>
              <a:buFont typeface="Wingdings" pitchFamily="2" charset="2"/>
              <a:buChar char="l"/>
            </a:pP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BankAccout</a:t>
            </a:r>
            <a:r>
              <a:rPr lang="zh-CN" altLang="en-US" sz="2400" b="1">
                <a:solidFill>
                  <a:schemeClr val="accent1"/>
                </a:solidFill>
                <a:ea typeface="楷体_GB2312" pitchFamily="49" charset="-122"/>
              </a:rPr>
              <a:t>中的</a:t>
            </a: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toString</a:t>
            </a:r>
            <a:r>
              <a:rPr lang="zh-CN" altLang="en-US" sz="2400" b="1">
                <a:solidFill>
                  <a:schemeClr val="accent1"/>
                </a:solidFill>
                <a:ea typeface="楷体_GB2312" pitchFamily="49" charset="-122"/>
              </a:rPr>
              <a:t>函数可改写为</a:t>
            </a: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:</a:t>
            </a:r>
          </a:p>
          <a:p>
            <a:pPr lvl="1"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  public String toString(){</a:t>
            </a:r>
          </a:p>
          <a:p>
            <a:pPr lvl="1"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		retrun </a:t>
            </a:r>
            <a:r>
              <a:rPr lang="en-US" altLang="zh-CN" sz="2400" b="1">
                <a:solidFill>
                  <a:schemeClr val="accent1"/>
                </a:solidFill>
                <a:latin typeface="Verdana"/>
                <a:ea typeface="楷体_GB2312" pitchFamily="49" charset="-122"/>
              </a:rPr>
              <a:t>“</a:t>
            </a: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BankAccout[balance=</a:t>
            </a:r>
            <a:r>
              <a:rPr lang="en-US" altLang="zh-CN" sz="2400" b="1">
                <a:solidFill>
                  <a:schemeClr val="accent1"/>
                </a:solidFill>
                <a:latin typeface="Verdana"/>
                <a:ea typeface="楷体_GB2312" pitchFamily="49" charset="-122"/>
              </a:rPr>
              <a:t>“</a:t>
            </a: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+balance+</a:t>
            </a:r>
          </a:p>
          <a:p>
            <a:pPr lvl="1"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chemeClr val="accent1"/>
                </a:solidFill>
                <a:latin typeface="Verdana"/>
                <a:ea typeface="楷体_GB2312" pitchFamily="49" charset="-122"/>
              </a:rPr>
              <a:t>”</a:t>
            </a: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,accountNumber=</a:t>
            </a:r>
            <a:r>
              <a:rPr lang="en-US" altLang="zh-CN" sz="2400" b="1">
                <a:solidFill>
                  <a:schemeClr val="accent1"/>
                </a:solidFill>
                <a:latin typeface="Verdana"/>
                <a:ea typeface="楷体_GB2312" pitchFamily="49" charset="-122"/>
              </a:rPr>
              <a:t>“</a:t>
            </a: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+accountNumber+</a:t>
            </a:r>
            <a:r>
              <a:rPr lang="en-US" altLang="zh-CN" sz="2400" b="1">
                <a:solidFill>
                  <a:schemeClr val="accent1"/>
                </a:solidFill>
                <a:latin typeface="Verdana"/>
                <a:ea typeface="楷体_GB2312" pitchFamily="49" charset="-122"/>
              </a:rPr>
              <a:t>”</a:t>
            </a: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]</a:t>
            </a:r>
            <a:r>
              <a:rPr lang="en-US" altLang="zh-CN" sz="2400" b="1">
                <a:solidFill>
                  <a:schemeClr val="accent1"/>
                </a:solidFill>
                <a:latin typeface="Verdana"/>
                <a:ea typeface="楷体_GB2312" pitchFamily="49" charset="-122"/>
              </a:rPr>
              <a:t>”</a:t>
            </a: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;</a:t>
            </a:r>
          </a:p>
          <a:p>
            <a:pPr lvl="1"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	}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2358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23588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3589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23590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591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3592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继承</a:t>
            </a:r>
            <a:r>
              <a:rPr lang="en-US" altLang="zh-CN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——object</a:t>
            </a:r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类</a:t>
            </a:r>
          </a:p>
        </p:txBody>
      </p:sp>
      <p:sp>
        <p:nvSpPr>
          <p:cNvPr id="323593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2359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  <a:noFill/>
          <a:ln/>
        </p:spPr>
        <p:txBody>
          <a:bodyPr/>
          <a:lstStyle/>
          <a:p>
            <a:pPr>
              <a:buSzPct val="70000"/>
            </a:pPr>
            <a:r>
              <a:rPr lang="en-US" altLang="zh-CN" b="1">
                <a:solidFill>
                  <a:schemeClr val="accent1"/>
                </a:solidFill>
                <a:ea typeface="楷体_GB2312" pitchFamily="49" charset="-122"/>
              </a:rPr>
              <a:t>toString</a:t>
            </a:r>
            <a:r>
              <a:rPr lang="zh-CN" altLang="en-US" b="1">
                <a:solidFill>
                  <a:schemeClr val="accent1"/>
                </a:solidFill>
                <a:ea typeface="楷体_GB2312" pitchFamily="49" charset="-122"/>
              </a:rPr>
              <a:t>方法</a:t>
            </a:r>
          </a:p>
          <a:p>
            <a:pPr lvl="1">
              <a:buSzPct val="70000"/>
              <a:buFont typeface="Wingdings" pitchFamily="2" charset="2"/>
              <a:buNone/>
            </a:pPr>
            <a:r>
              <a:rPr lang="en-US" altLang="zh-CN" b="1">
                <a:solidFill>
                  <a:schemeClr val="accent1"/>
                </a:solidFill>
                <a:ea typeface="楷体_GB2312" pitchFamily="49" charset="-122"/>
              </a:rPr>
              <a:t>public String toString(){</a:t>
            </a:r>
          </a:p>
          <a:p>
            <a:pPr lvl="1">
              <a:buSzPct val="70000"/>
              <a:buFont typeface="Wingdings" pitchFamily="2" charset="2"/>
              <a:buNone/>
            </a:pPr>
            <a:r>
              <a:rPr lang="en-US" altLang="zh-CN" b="1">
                <a:solidFill>
                  <a:schemeClr val="accent1"/>
                </a:solidFill>
                <a:ea typeface="楷体_GB2312" pitchFamily="49" charset="-122"/>
              </a:rPr>
              <a:t>		retrun getClass().getName()+</a:t>
            </a:r>
            <a:r>
              <a:rPr lang="en-US" altLang="zh-CN" b="1">
                <a:solidFill>
                  <a:schemeClr val="accent1"/>
                </a:solidFill>
                <a:latin typeface="Verdana"/>
                <a:ea typeface="楷体_GB2312" pitchFamily="49" charset="-122"/>
              </a:rPr>
              <a:t>”</a:t>
            </a:r>
            <a:r>
              <a:rPr lang="en-US" altLang="zh-CN" b="1">
                <a:solidFill>
                  <a:schemeClr val="accent1"/>
                </a:solidFill>
                <a:ea typeface="楷体_GB2312" pitchFamily="49" charset="-122"/>
              </a:rPr>
              <a:t>[balance=</a:t>
            </a:r>
            <a:r>
              <a:rPr lang="en-US" altLang="zh-CN" b="1">
                <a:solidFill>
                  <a:schemeClr val="accent1"/>
                </a:solidFill>
                <a:latin typeface="Verdana"/>
                <a:ea typeface="楷体_GB2312" pitchFamily="49" charset="-122"/>
              </a:rPr>
              <a:t>“</a:t>
            </a:r>
            <a:r>
              <a:rPr lang="en-US" altLang="zh-CN" b="1">
                <a:solidFill>
                  <a:schemeClr val="accent1"/>
                </a:solidFill>
                <a:ea typeface="楷体_GB2312" pitchFamily="49" charset="-122"/>
              </a:rPr>
              <a:t>+balance+</a:t>
            </a:r>
            <a:r>
              <a:rPr lang="en-US" altLang="zh-CN" b="1">
                <a:solidFill>
                  <a:schemeClr val="accent1"/>
                </a:solidFill>
                <a:latin typeface="Verdana"/>
                <a:ea typeface="楷体_GB2312" pitchFamily="49" charset="-122"/>
              </a:rPr>
              <a:t>”</a:t>
            </a:r>
            <a:r>
              <a:rPr lang="en-US" altLang="zh-CN" b="1">
                <a:solidFill>
                  <a:schemeClr val="accent1"/>
                </a:solidFill>
                <a:ea typeface="楷体_GB2312" pitchFamily="49" charset="-122"/>
              </a:rPr>
              <a:t>,accountNumber=</a:t>
            </a:r>
            <a:r>
              <a:rPr lang="en-US" altLang="zh-CN" b="1">
                <a:solidFill>
                  <a:schemeClr val="accent1"/>
                </a:solidFill>
                <a:latin typeface="Verdana"/>
                <a:ea typeface="楷体_GB2312" pitchFamily="49" charset="-122"/>
              </a:rPr>
              <a:t>“</a:t>
            </a:r>
            <a:r>
              <a:rPr lang="en-US" altLang="zh-CN" b="1">
                <a:solidFill>
                  <a:schemeClr val="accent1"/>
                </a:solidFill>
                <a:ea typeface="楷体_GB2312" pitchFamily="49" charset="-122"/>
              </a:rPr>
              <a:t>+accountNumber+</a:t>
            </a:r>
            <a:r>
              <a:rPr lang="en-US" altLang="zh-CN" b="1">
                <a:solidFill>
                  <a:schemeClr val="accent1"/>
                </a:solidFill>
                <a:latin typeface="Verdana"/>
                <a:ea typeface="楷体_GB2312" pitchFamily="49" charset="-122"/>
              </a:rPr>
              <a:t>”</a:t>
            </a:r>
            <a:r>
              <a:rPr lang="en-US" altLang="zh-CN" b="1">
                <a:solidFill>
                  <a:schemeClr val="accent1"/>
                </a:solidFill>
                <a:ea typeface="楷体_GB2312" pitchFamily="49" charset="-122"/>
              </a:rPr>
              <a:t>]</a:t>
            </a:r>
            <a:r>
              <a:rPr lang="en-US" altLang="zh-CN" b="1">
                <a:solidFill>
                  <a:schemeClr val="accent1"/>
                </a:solidFill>
                <a:latin typeface="Verdana"/>
                <a:ea typeface="楷体_GB2312" pitchFamily="49" charset="-122"/>
              </a:rPr>
              <a:t>”</a:t>
            </a:r>
            <a:r>
              <a:rPr lang="en-US" altLang="zh-CN" b="1">
                <a:solidFill>
                  <a:schemeClr val="accent1"/>
                </a:solidFill>
                <a:ea typeface="楷体_GB2312" pitchFamily="49" charset="-122"/>
              </a:rPr>
              <a:t>;</a:t>
            </a:r>
          </a:p>
          <a:p>
            <a:pPr lvl="1">
              <a:buSzPct val="70000"/>
              <a:buFont typeface="Wingdings" pitchFamily="2" charset="2"/>
              <a:buNone/>
            </a:pPr>
            <a:r>
              <a:rPr lang="en-US" altLang="zh-CN" b="1">
                <a:solidFill>
                  <a:schemeClr val="accent1"/>
                </a:solidFill>
                <a:ea typeface="楷体_GB2312" pitchFamily="49" charset="-122"/>
              </a:rPr>
              <a:t>	}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面向对象高级程序设计</a:t>
            </a:r>
            <a:endParaRPr lang="zh-CN" altLang="en-US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325635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zh-CN" altLang="en-US" b="0">
              <a:ea typeface="宋体" pitchFamily="2" charset="-122"/>
            </a:endParaRPr>
          </a:p>
        </p:txBody>
      </p:sp>
      <p:sp>
        <p:nvSpPr>
          <p:cNvPr id="325636" name="Line 4"/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5637" name="Group 5"/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25638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639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5640" name="Text Box 8"/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继承</a:t>
            </a:r>
            <a:r>
              <a:rPr lang="en-US" altLang="zh-CN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——object</a:t>
            </a:r>
            <a:r>
              <a:rPr lang="zh-CN" altLang="en-US" sz="2800" i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类</a:t>
            </a:r>
          </a:p>
        </p:txBody>
      </p:sp>
      <p:sp>
        <p:nvSpPr>
          <p:cNvPr id="325641" name="Text Box 9"/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32564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  <a:noFill/>
          <a:ln/>
        </p:spPr>
        <p:txBody>
          <a:bodyPr/>
          <a:lstStyle/>
          <a:p>
            <a:pPr>
              <a:buSzPct val="70000"/>
            </a:pP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toString</a:t>
            </a:r>
            <a:r>
              <a:rPr lang="zh-CN" altLang="en-US" sz="2400" b="1">
                <a:solidFill>
                  <a:schemeClr val="accent1"/>
                </a:solidFill>
                <a:ea typeface="楷体_GB2312" pitchFamily="49" charset="-122"/>
              </a:rPr>
              <a:t>方法</a:t>
            </a:r>
          </a:p>
          <a:p>
            <a:pP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class SavingAccount extends BankAccount{</a:t>
            </a:r>
          </a:p>
          <a:p>
            <a:pP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	……</a:t>
            </a:r>
          </a:p>
          <a:p>
            <a:pPr lvl="1"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public String toString(){</a:t>
            </a:r>
          </a:p>
          <a:p>
            <a:pPr lvl="1"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		</a:t>
            </a:r>
          </a:p>
          <a:p>
            <a:pPr lvl="1"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retrun super.toString()+</a:t>
            </a:r>
            <a:r>
              <a:rPr lang="en-US" altLang="zh-CN" sz="2400" b="1">
                <a:solidFill>
                  <a:schemeClr val="accent1"/>
                </a:solidFill>
                <a:latin typeface="Verdana"/>
                <a:ea typeface="楷体_GB2312" pitchFamily="49" charset="-122"/>
              </a:rPr>
              <a:t>”</a:t>
            </a: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[interest=</a:t>
            </a:r>
            <a:r>
              <a:rPr lang="en-US" altLang="zh-CN" sz="2400" b="1">
                <a:solidFill>
                  <a:schemeClr val="accent1"/>
                </a:solidFill>
                <a:latin typeface="Verdana"/>
                <a:ea typeface="楷体_GB2312" pitchFamily="49" charset="-122"/>
              </a:rPr>
              <a:t>“</a:t>
            </a: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+interest+</a:t>
            </a:r>
            <a:r>
              <a:rPr lang="en-US" altLang="zh-CN" sz="2400" b="1">
                <a:solidFill>
                  <a:schemeClr val="accent1"/>
                </a:solidFill>
                <a:latin typeface="Verdana"/>
                <a:ea typeface="楷体_GB2312" pitchFamily="49" charset="-122"/>
              </a:rPr>
              <a:t>”</a:t>
            </a: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]</a:t>
            </a:r>
            <a:r>
              <a:rPr lang="en-US" altLang="zh-CN" sz="2400" b="1">
                <a:solidFill>
                  <a:schemeClr val="accent1"/>
                </a:solidFill>
                <a:latin typeface="Verdana"/>
                <a:ea typeface="楷体_GB2312" pitchFamily="49" charset="-122"/>
              </a:rPr>
              <a:t>”</a:t>
            </a: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;</a:t>
            </a:r>
          </a:p>
          <a:p>
            <a:pPr lvl="1"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	}</a:t>
            </a:r>
          </a:p>
          <a:p>
            <a:pPr lvl="1"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chemeClr val="accent1"/>
                </a:solidFill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>
                <a:ea typeface="宋体" charset="-122"/>
              </a:rPr>
              <a:t>泛型程序设计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0053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>
                <a:solidFill>
                  <a:srgbClr val="996600"/>
                </a:solidFill>
                <a:ea typeface="宋体" charset="-122"/>
              </a:rPr>
              <a:t>泛型程序设计</a:t>
            </a:r>
            <a:r>
              <a:rPr lang="en-US" altLang="zh-CN" sz="2400">
                <a:solidFill>
                  <a:srgbClr val="996600"/>
                </a:solidFill>
                <a:ea typeface="宋体" charset="-122"/>
              </a:rPr>
              <a:t>(generic programming)</a:t>
            </a:r>
            <a:r>
              <a:rPr lang="zh-CN" altLang="en-US" sz="2400">
                <a:ea typeface="宋体" charset="-122"/>
              </a:rPr>
              <a:t>：编写的代码能被多种不同类型的对象所重用。</a:t>
            </a:r>
          </a:p>
          <a:p>
            <a:pPr>
              <a:lnSpc>
                <a:spcPct val="80000"/>
              </a:lnSpc>
            </a:pPr>
            <a:endParaRPr lang="zh-CN" altLang="en-US" sz="240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charset="-122"/>
              </a:rPr>
              <a:t>Java</a:t>
            </a:r>
            <a:r>
              <a:rPr lang="zh-CN" altLang="en-US" sz="2400">
                <a:ea typeface="宋体" charset="-122"/>
              </a:rPr>
              <a:t>的泛型就是创建一个</a:t>
            </a:r>
            <a:r>
              <a:rPr lang="zh-CN" altLang="en-US" sz="2400">
                <a:solidFill>
                  <a:srgbClr val="660066"/>
                </a:solidFill>
                <a:ea typeface="宋体" charset="-122"/>
              </a:rPr>
              <a:t>用类型作为参数</a:t>
            </a:r>
            <a:r>
              <a:rPr lang="zh-CN" altLang="en-US" sz="2400">
                <a:ea typeface="宋体" charset="-122"/>
              </a:rPr>
              <a:t>的类。</a:t>
            </a:r>
          </a:p>
          <a:p>
            <a:pPr>
              <a:lnSpc>
                <a:spcPct val="80000"/>
              </a:lnSpc>
            </a:pPr>
            <a:endParaRPr lang="zh-CN" altLang="en-US" sz="240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>
                <a:ea typeface="宋体" charset="-122"/>
              </a:rPr>
              <a:t>就象我们写类的方法一样，方法是这样写的：</a:t>
            </a:r>
          </a:p>
          <a:p>
            <a:pPr lvl="1">
              <a:lnSpc>
                <a:spcPct val="80000"/>
              </a:lnSpc>
            </a:pPr>
            <a:r>
              <a:rPr lang="en-US" altLang="zh-CN" sz="2400">
                <a:ea typeface="宋体" charset="-122"/>
              </a:rPr>
              <a:t>method(String str1,String str2)</a:t>
            </a:r>
          </a:p>
          <a:p>
            <a:pPr lvl="1">
              <a:lnSpc>
                <a:spcPct val="80000"/>
              </a:lnSpc>
            </a:pPr>
            <a:r>
              <a:rPr lang="zh-CN" altLang="en-US" sz="2400">
                <a:ea typeface="宋体" charset="-122"/>
              </a:rPr>
              <a:t>方法中参数</a:t>
            </a:r>
            <a:r>
              <a:rPr lang="en-US" altLang="zh-CN" sz="2400">
                <a:ea typeface="宋体" charset="-122"/>
              </a:rPr>
              <a:t>str1</a:t>
            </a:r>
            <a:r>
              <a:rPr lang="zh-CN" altLang="en-US" sz="2400">
                <a:ea typeface="宋体" charset="-122"/>
              </a:rPr>
              <a:t>、</a:t>
            </a:r>
            <a:r>
              <a:rPr lang="en-US" altLang="zh-CN" sz="2400">
                <a:ea typeface="宋体" charset="-122"/>
              </a:rPr>
              <a:t>str2</a:t>
            </a:r>
            <a:r>
              <a:rPr lang="zh-CN" altLang="en-US" sz="2400">
                <a:ea typeface="宋体" charset="-122"/>
              </a:rPr>
              <a:t>的值是可变的。</a:t>
            </a:r>
            <a:endParaRPr lang="en-US" altLang="zh-CN" sz="2400">
              <a:ea typeface="宋体" charset="-122"/>
            </a:endParaRPr>
          </a:p>
          <a:p>
            <a:pPr lvl="1">
              <a:lnSpc>
                <a:spcPct val="80000"/>
              </a:lnSpc>
            </a:pPr>
            <a:endParaRPr lang="en-US" altLang="zh-CN" sz="240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>
                <a:ea typeface="宋体" charset="-122"/>
              </a:rPr>
              <a:t>而泛型也是一样的，这样写：</a:t>
            </a:r>
          </a:p>
          <a:p>
            <a:pPr lvl="1">
              <a:lnSpc>
                <a:spcPct val="80000"/>
              </a:lnSpc>
            </a:pPr>
            <a:r>
              <a:rPr lang="en-US" altLang="zh-CN" sz="2400">
                <a:ea typeface="宋体" charset="-122"/>
              </a:rPr>
              <a:t>class Java_Generics&lt;K, V&gt;</a:t>
            </a:r>
            <a:endParaRPr lang="zh-CN" altLang="en-US" sz="2400">
              <a:ea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400">
                <a:ea typeface="宋体" charset="-122"/>
              </a:rPr>
              <a:t>其中</a:t>
            </a:r>
            <a:r>
              <a:rPr lang="en-US" altLang="zh-CN" sz="2400">
                <a:ea typeface="宋体" charset="-122"/>
              </a:rPr>
              <a:t>K</a:t>
            </a:r>
            <a:r>
              <a:rPr lang="zh-CN" altLang="en-US" sz="2400">
                <a:ea typeface="宋体" charset="-122"/>
              </a:rPr>
              <a:t>和</a:t>
            </a:r>
            <a:r>
              <a:rPr lang="en-US" altLang="zh-CN" sz="2400">
                <a:ea typeface="宋体" charset="-122"/>
              </a:rPr>
              <a:t>V</a:t>
            </a:r>
            <a:r>
              <a:rPr lang="zh-CN" altLang="en-US" sz="2400">
                <a:ea typeface="宋体" charset="-122"/>
              </a:rPr>
              <a:t>是</a:t>
            </a:r>
            <a:r>
              <a:rPr lang="zh-CN" altLang="en-US" sz="2400">
                <a:solidFill>
                  <a:srgbClr val="660066"/>
                </a:solidFill>
                <a:ea typeface="宋体" charset="-122"/>
              </a:rPr>
              <a:t>类型变量</a:t>
            </a:r>
            <a:r>
              <a:rPr lang="zh-CN" altLang="en-US" sz="2400">
                <a:ea typeface="宋体" charset="-122"/>
              </a:rPr>
              <a:t>，象方法中的参数</a:t>
            </a:r>
            <a:r>
              <a:rPr lang="en-US" altLang="zh-CN" sz="2400">
                <a:ea typeface="宋体" charset="-122"/>
              </a:rPr>
              <a:t>str1</a:t>
            </a:r>
            <a:r>
              <a:rPr lang="zh-CN" altLang="en-US" sz="2400">
                <a:ea typeface="宋体" charset="-122"/>
              </a:rPr>
              <a:t>和</a:t>
            </a:r>
            <a:r>
              <a:rPr lang="en-US" altLang="zh-CN" sz="2400">
                <a:ea typeface="宋体" charset="-122"/>
              </a:rPr>
              <a:t>str2</a:t>
            </a:r>
            <a:r>
              <a:rPr lang="zh-CN" altLang="en-US" sz="2400">
                <a:ea typeface="宋体" charset="-122"/>
              </a:rPr>
              <a:t>一样</a:t>
            </a:r>
            <a:r>
              <a:rPr lang="en-US" altLang="zh-CN" sz="2400">
                <a:ea typeface="宋体" charset="-122"/>
              </a:rPr>
              <a:t>,</a:t>
            </a:r>
            <a:r>
              <a:rPr lang="zh-CN" altLang="en-US" sz="2400">
                <a:ea typeface="宋体" charset="-122"/>
              </a:rPr>
              <a:t>也是可变的。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25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5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5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5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5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5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5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5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5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泛型数组列表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85850"/>
            <a:ext cx="8568630" cy="5438775"/>
          </a:xfrm>
        </p:spPr>
        <p:txBody>
          <a:bodyPr/>
          <a:lstStyle/>
          <a:p>
            <a:r>
              <a:rPr lang="zh-CN" altLang="en-US" sz="2400" dirty="0">
                <a:ea typeface="宋体" charset="-122"/>
              </a:rPr>
              <a:t>在</a:t>
            </a:r>
            <a:r>
              <a:rPr lang="en-US" altLang="zh-CN" sz="2400" dirty="0">
                <a:ea typeface="宋体" charset="-122"/>
              </a:rPr>
              <a:t>Java</a:t>
            </a:r>
            <a:r>
              <a:rPr lang="zh-CN" altLang="en-US" sz="2400" dirty="0">
                <a:ea typeface="宋体" charset="-122"/>
              </a:rPr>
              <a:t>中，</a:t>
            </a:r>
            <a:r>
              <a:rPr lang="en-US" altLang="zh-CN" sz="2400" dirty="0" err="1">
                <a:ea typeface="宋体" charset="-122"/>
              </a:rPr>
              <a:t>ArrayList</a:t>
            </a:r>
            <a:r>
              <a:rPr lang="zh-CN" altLang="en-US" sz="2400" dirty="0">
                <a:ea typeface="宋体" charset="-122"/>
              </a:rPr>
              <a:t>类（</a:t>
            </a:r>
            <a:r>
              <a:rPr lang="en-US" altLang="zh-CN" sz="2400" dirty="0" err="1">
                <a:ea typeface="宋体" charset="-122"/>
              </a:rPr>
              <a:t>java.util</a:t>
            </a:r>
            <a:r>
              <a:rPr lang="zh-CN" altLang="en-US" sz="2400" dirty="0">
                <a:ea typeface="宋体" charset="-122"/>
              </a:rPr>
              <a:t>包中）不需要在编译时就</a:t>
            </a:r>
            <a:r>
              <a:rPr lang="zh-CN" altLang="en-US" sz="2400" dirty="0">
                <a:solidFill>
                  <a:srgbClr val="CC0000"/>
                </a:solidFill>
                <a:ea typeface="宋体" charset="-122"/>
              </a:rPr>
              <a:t>确定</a:t>
            </a:r>
            <a:r>
              <a:rPr lang="zh-CN" altLang="en-US" sz="2400" dirty="0">
                <a:ea typeface="宋体" charset="-122"/>
              </a:rPr>
              <a:t>整个数组的大小。该类具备数组的基本特征，但在添加或者删除元素时，具有</a:t>
            </a:r>
            <a:r>
              <a:rPr lang="zh-CN" altLang="en-US" sz="2400" dirty="0">
                <a:solidFill>
                  <a:srgbClr val="660066"/>
                </a:solidFill>
                <a:ea typeface="宋体" charset="-122"/>
              </a:rPr>
              <a:t>自动调节数组容量</a:t>
            </a:r>
            <a:r>
              <a:rPr lang="zh-CN" altLang="en-US" sz="2400" dirty="0">
                <a:ea typeface="宋体" charset="-122"/>
              </a:rPr>
              <a:t>的功能。</a:t>
            </a:r>
          </a:p>
          <a:p>
            <a:endParaRPr lang="zh-CN" altLang="en-US" sz="2400" dirty="0">
              <a:ea typeface="宋体" charset="-122"/>
            </a:endParaRPr>
          </a:p>
          <a:p>
            <a:r>
              <a:rPr lang="zh-CN" altLang="en-US" sz="2400" dirty="0">
                <a:ea typeface="宋体" charset="-122"/>
              </a:rPr>
              <a:t>在</a:t>
            </a:r>
            <a:r>
              <a:rPr lang="en-US" altLang="zh-CN" sz="2400" dirty="0">
                <a:ea typeface="宋体" charset="-122"/>
              </a:rPr>
              <a:t>JDK 1.5</a:t>
            </a:r>
            <a:r>
              <a:rPr lang="zh-CN" altLang="en-US" sz="2400" dirty="0">
                <a:ea typeface="宋体" charset="-122"/>
              </a:rPr>
              <a:t>中，</a:t>
            </a:r>
            <a:r>
              <a:rPr lang="en-US" altLang="zh-CN" sz="2400" dirty="0" err="1">
                <a:solidFill>
                  <a:srgbClr val="996600"/>
                </a:solidFill>
                <a:ea typeface="宋体" charset="-122"/>
              </a:rPr>
              <a:t>ArrayList</a:t>
            </a:r>
            <a:r>
              <a:rPr lang="zh-CN" altLang="en-US" sz="2400" dirty="0">
                <a:ea typeface="宋体" charset="-122"/>
              </a:rPr>
              <a:t>是一个采用类型参数</a:t>
            </a:r>
            <a:r>
              <a:rPr lang="en-US" altLang="zh-CN" sz="2400" dirty="0">
                <a:ea typeface="宋体" charset="-122"/>
              </a:rPr>
              <a:t>(type parameter)</a:t>
            </a:r>
            <a:r>
              <a:rPr lang="zh-CN" altLang="en-US" sz="2400" dirty="0">
                <a:ea typeface="宋体" charset="-122"/>
              </a:rPr>
              <a:t>的泛型类</a:t>
            </a:r>
            <a:r>
              <a:rPr lang="en-US" altLang="zh-CN" sz="2400" dirty="0">
                <a:ea typeface="宋体" charset="-122"/>
              </a:rPr>
              <a:t>(generic class)</a:t>
            </a:r>
            <a:r>
              <a:rPr lang="zh-CN" altLang="en-US" sz="2400" dirty="0">
                <a:ea typeface="宋体" charset="-122"/>
              </a:rPr>
              <a:t>。举例：</a:t>
            </a:r>
          </a:p>
          <a:p>
            <a:pPr lvl="1"/>
            <a:r>
              <a:rPr lang="en-US" altLang="zh-CN" sz="2400" dirty="0" err="1">
                <a:solidFill>
                  <a:srgbClr val="996600"/>
                </a:solidFill>
                <a:ea typeface="宋体" charset="-122"/>
              </a:rPr>
              <a:t>ArrayList</a:t>
            </a:r>
            <a:r>
              <a:rPr lang="en-US" altLang="zh-CN" sz="2400" dirty="0">
                <a:ea typeface="宋体" charset="-122"/>
              </a:rPr>
              <a:t>&lt;Employee&gt; staff =</a:t>
            </a:r>
          </a:p>
          <a:p>
            <a:pPr lvl="1"/>
            <a:r>
              <a:rPr lang="en-US" altLang="zh-CN" sz="2400" dirty="0">
                <a:ea typeface="宋体" charset="-122"/>
              </a:rPr>
              <a:t>                     new </a:t>
            </a:r>
            <a:r>
              <a:rPr lang="en-US" altLang="zh-CN" sz="2400" dirty="0" err="1">
                <a:solidFill>
                  <a:srgbClr val="996600"/>
                </a:solidFill>
                <a:ea typeface="宋体" charset="-122"/>
              </a:rPr>
              <a:t>ArrayList</a:t>
            </a:r>
            <a:r>
              <a:rPr lang="en-US" altLang="zh-CN" sz="2400" dirty="0">
                <a:ea typeface="宋体" charset="-122"/>
              </a:rPr>
              <a:t>&lt;Employee&gt;();</a:t>
            </a:r>
          </a:p>
          <a:p>
            <a:r>
              <a:rPr lang="zh-CN" altLang="en-US" sz="2400" dirty="0">
                <a:ea typeface="宋体" charset="-122"/>
              </a:rPr>
              <a:t>上面的代码声明和构造了</a:t>
            </a:r>
            <a:r>
              <a:rPr lang="zh-CN" altLang="en-US" sz="2400" dirty="0">
                <a:solidFill>
                  <a:srgbClr val="660066"/>
                </a:solidFill>
                <a:ea typeface="宋体" charset="-122"/>
              </a:rPr>
              <a:t>大小不定</a:t>
            </a:r>
            <a:r>
              <a:rPr lang="zh-CN" altLang="en-US" sz="2400" dirty="0">
                <a:ea typeface="宋体" charset="-122"/>
              </a:rPr>
              <a:t>的</a:t>
            </a:r>
            <a:r>
              <a:rPr lang="en-US" altLang="zh-CN" sz="2400" dirty="0">
                <a:ea typeface="宋体" charset="-122"/>
              </a:rPr>
              <a:t>Employee</a:t>
            </a:r>
            <a:r>
              <a:rPr lang="zh-CN" altLang="en-US" sz="2400" dirty="0">
                <a:ea typeface="宋体" charset="-122"/>
              </a:rPr>
              <a:t>对象的数组。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>
                <a:ea typeface="宋体" charset="-122"/>
              </a:rPr>
              <a:t>访问数组列表中的元素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只能使用</a:t>
            </a:r>
            <a:r>
              <a:rPr lang="en-US" altLang="zh-CN" dirty="0">
                <a:solidFill>
                  <a:srgbClr val="660066"/>
                </a:solidFill>
                <a:ea typeface="宋体" charset="-122"/>
              </a:rPr>
              <a:t>get</a:t>
            </a:r>
            <a:r>
              <a:rPr lang="zh-CN" altLang="en-US" dirty="0">
                <a:ea typeface="宋体" charset="-122"/>
              </a:rPr>
              <a:t>和</a:t>
            </a:r>
            <a:r>
              <a:rPr lang="en-US" altLang="zh-CN" dirty="0">
                <a:solidFill>
                  <a:srgbClr val="660066"/>
                </a:solidFill>
                <a:ea typeface="宋体" charset="-122"/>
              </a:rPr>
              <a:t>set</a:t>
            </a:r>
            <a:r>
              <a:rPr lang="zh-CN" altLang="en-US" dirty="0">
                <a:ea typeface="宋体" charset="-122"/>
              </a:rPr>
              <a:t>方法实现对数组列表元素的操作。例如：</a:t>
            </a:r>
          </a:p>
          <a:p>
            <a:endParaRPr lang="zh-CN" altLang="en-US" dirty="0">
              <a:ea typeface="宋体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400" dirty="0" err="1">
                <a:solidFill>
                  <a:srgbClr val="996600"/>
                </a:solidFill>
                <a:ea typeface="宋体" charset="-122"/>
              </a:rPr>
              <a:t>ArrayList</a:t>
            </a:r>
            <a:r>
              <a:rPr lang="en-US" altLang="zh-CN" sz="2400" dirty="0">
                <a:ea typeface="宋体" charset="-122"/>
              </a:rPr>
              <a:t>&lt;Employee&gt; staff =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>
                <a:ea typeface="宋体" charset="-122"/>
              </a:rPr>
              <a:t>                        new </a:t>
            </a:r>
            <a:r>
              <a:rPr lang="en-US" altLang="zh-CN" sz="2400" dirty="0" err="1">
                <a:solidFill>
                  <a:srgbClr val="996600"/>
                </a:solidFill>
                <a:ea typeface="宋体" charset="-122"/>
              </a:rPr>
              <a:t>ArrayList</a:t>
            </a:r>
            <a:r>
              <a:rPr lang="en-US" altLang="zh-CN" sz="2400" dirty="0">
                <a:ea typeface="宋体" charset="-122"/>
              </a:rPr>
              <a:t>&lt;Employee&gt;();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>
                <a:latin typeface="Verdana"/>
                <a:ea typeface="宋体" charset="-122"/>
              </a:rPr>
              <a:t>……</a:t>
            </a:r>
            <a:endParaRPr lang="en-US" altLang="zh-CN" sz="2400" dirty="0">
              <a:ea typeface="宋体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400" dirty="0" err="1">
                <a:ea typeface="宋体" charset="-122"/>
              </a:rPr>
              <a:t>staff.</a:t>
            </a:r>
            <a:r>
              <a:rPr lang="en-US" altLang="zh-CN" sz="2400" dirty="0" err="1">
                <a:solidFill>
                  <a:srgbClr val="660066"/>
                </a:solidFill>
                <a:ea typeface="宋体" charset="-122"/>
              </a:rPr>
              <a:t>set</a:t>
            </a:r>
            <a:r>
              <a:rPr lang="en-US" altLang="zh-CN" sz="2400" dirty="0">
                <a:ea typeface="宋体" charset="-122"/>
              </a:rPr>
              <a:t>(</a:t>
            </a:r>
            <a:r>
              <a:rPr lang="en-US" altLang="zh-CN" sz="2400" dirty="0" err="1">
                <a:ea typeface="宋体" charset="-122"/>
              </a:rPr>
              <a:t>i</a:t>
            </a:r>
            <a:r>
              <a:rPr lang="en-US" altLang="zh-CN" sz="2400" dirty="0">
                <a:ea typeface="宋体" charset="-122"/>
              </a:rPr>
              <a:t>, harry);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>
                <a:latin typeface="Verdana"/>
                <a:ea typeface="宋体" charset="-122"/>
              </a:rPr>
              <a:t>……</a:t>
            </a:r>
            <a:endParaRPr lang="en-US" altLang="zh-CN" sz="2400" dirty="0">
              <a:ea typeface="宋体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400" dirty="0">
                <a:ea typeface="宋体" charset="-122"/>
              </a:rPr>
              <a:t>Employee e = </a:t>
            </a:r>
            <a:r>
              <a:rPr lang="en-US" altLang="zh-CN" sz="2400" dirty="0" err="1">
                <a:ea typeface="宋体" charset="-122"/>
              </a:rPr>
              <a:t>staff.get</a:t>
            </a:r>
            <a:r>
              <a:rPr lang="en-US" altLang="zh-CN" sz="2400" dirty="0">
                <a:ea typeface="宋体" charset="-122"/>
              </a:rPr>
              <a:t>(</a:t>
            </a:r>
            <a:r>
              <a:rPr lang="en-US" altLang="zh-CN" sz="2400" dirty="0" err="1">
                <a:ea typeface="宋体" charset="-122"/>
              </a:rPr>
              <a:t>i</a:t>
            </a:r>
            <a:r>
              <a:rPr lang="en-US" altLang="zh-CN" sz="2400" dirty="0">
                <a:ea typeface="宋体" charset="-122"/>
              </a:rPr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9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9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9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1788"/>
            <a:ext cx="5181600" cy="563562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ArrayList</a:t>
            </a:r>
            <a:r>
              <a:rPr lang="zh-CN" altLang="en-US" sz="2800">
                <a:ea typeface="宋体" charset="-122"/>
              </a:rPr>
              <a:t>类的重要方法</a:t>
            </a:r>
            <a:r>
              <a:rPr lang="en-US" altLang="zh-CN" sz="2800">
                <a:ea typeface="宋体" charset="-122"/>
              </a:rPr>
              <a:t>(1)</a:t>
            </a:r>
          </a:p>
        </p:txBody>
      </p:sp>
      <p:sp>
        <p:nvSpPr>
          <p:cNvPr id="207875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457200" y="1125538"/>
            <a:ext cx="8229600" cy="52562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ArrayList&lt;T&gt; (): </a:t>
            </a:r>
          </a:p>
          <a:p>
            <a:pPr lvl="1">
              <a:lnSpc>
                <a:spcPct val="80000"/>
              </a:lnSpc>
            </a:pPr>
            <a:r>
              <a:rPr lang="zh-CN" altLang="en-US" sz="2000">
                <a:ea typeface="宋体" charset="-122"/>
              </a:rPr>
              <a:t>构造一个空数组列表</a:t>
            </a:r>
          </a:p>
          <a:p>
            <a:pPr>
              <a:lnSpc>
                <a:spcPct val="80000"/>
              </a:lnSpc>
            </a:pPr>
            <a:endParaRPr lang="zh-CN" altLang="en-US" sz="200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ArrayList&lt;T&gt; (int initialCapacity): </a:t>
            </a:r>
          </a:p>
          <a:p>
            <a:pPr lvl="1">
              <a:lnSpc>
                <a:spcPct val="80000"/>
              </a:lnSpc>
            </a:pPr>
            <a:r>
              <a:rPr lang="zh-CN" altLang="en-US" sz="2000">
                <a:ea typeface="宋体" charset="-122"/>
              </a:rPr>
              <a:t>用指定容量构造一个空数组列表</a:t>
            </a:r>
          </a:p>
          <a:p>
            <a:pPr>
              <a:lnSpc>
                <a:spcPct val="80000"/>
              </a:lnSpc>
            </a:pPr>
            <a:endParaRPr lang="zh-CN" altLang="en-US" sz="200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boolean add(T obj):</a:t>
            </a:r>
          </a:p>
          <a:p>
            <a:pPr lvl="1">
              <a:lnSpc>
                <a:spcPct val="80000"/>
              </a:lnSpc>
            </a:pPr>
            <a:r>
              <a:rPr lang="zh-CN" altLang="en-US" sz="2000">
                <a:ea typeface="宋体" charset="-122"/>
              </a:rPr>
              <a:t>在数组列表末端添加一个元素</a:t>
            </a:r>
          </a:p>
          <a:p>
            <a:pPr>
              <a:lnSpc>
                <a:spcPct val="80000"/>
              </a:lnSpc>
            </a:pPr>
            <a:endParaRPr lang="zh-CN" altLang="en-US" sz="200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int size():</a:t>
            </a:r>
          </a:p>
          <a:p>
            <a:pPr lvl="1">
              <a:lnSpc>
                <a:spcPct val="80000"/>
              </a:lnSpc>
            </a:pPr>
            <a:r>
              <a:rPr lang="zh-CN" altLang="en-US" sz="2000">
                <a:ea typeface="宋体" charset="-122"/>
              </a:rPr>
              <a:t>返回存储在数组列表中的当前元素数量</a:t>
            </a:r>
          </a:p>
          <a:p>
            <a:pPr>
              <a:lnSpc>
                <a:spcPct val="80000"/>
              </a:lnSpc>
            </a:pPr>
            <a:endParaRPr lang="zh-CN" altLang="en-US" sz="200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void trimToSize()</a:t>
            </a:r>
          </a:p>
          <a:p>
            <a:pPr lvl="1">
              <a:lnSpc>
                <a:spcPct val="80000"/>
              </a:lnSpc>
            </a:pPr>
            <a:r>
              <a:rPr lang="zh-CN" altLang="en-US" sz="2000">
                <a:ea typeface="宋体" charset="-122"/>
              </a:rPr>
              <a:t>将数组列表存储容量削减为当前尺寸</a:t>
            </a:r>
          </a:p>
          <a:p>
            <a:pPr lvl="1">
              <a:lnSpc>
                <a:spcPct val="80000"/>
              </a:lnSpc>
            </a:pPr>
            <a:endParaRPr lang="zh-CN" altLang="en-US" sz="200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Object[] toArray()</a:t>
            </a:r>
          </a:p>
          <a:p>
            <a:pPr lvl="1">
              <a:lnSpc>
                <a:spcPct val="80000"/>
              </a:lnSpc>
            </a:pPr>
            <a:r>
              <a:rPr lang="zh-CN" altLang="en-US" sz="2000">
                <a:ea typeface="宋体" charset="-122"/>
              </a:rPr>
              <a:t>将数组列表转换为</a:t>
            </a:r>
            <a:r>
              <a:rPr lang="en-US" altLang="zh-CN" sz="2000">
                <a:ea typeface="宋体" charset="-122"/>
              </a:rPr>
              <a:t>Object</a:t>
            </a:r>
            <a:r>
              <a:rPr lang="zh-CN" altLang="en-US" sz="2000">
                <a:ea typeface="宋体" charset="-122"/>
              </a:rPr>
              <a:t>类型的数组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7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7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7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7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7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7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7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7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7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78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78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78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78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78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78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078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78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78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ea typeface="宋体" pitchFamily="2" charset="-122"/>
              </a:rPr>
              <a:t>继承的实例（</a:t>
            </a:r>
            <a:r>
              <a:rPr lang="en-US" altLang="zh-CN" sz="3200">
                <a:ea typeface="宋体" pitchFamily="2" charset="-122"/>
              </a:rPr>
              <a:t>1</a:t>
            </a:r>
            <a:r>
              <a:rPr lang="zh-CN" altLang="en-US" sz="3200">
                <a:ea typeface="宋体" pitchFamily="2" charset="-122"/>
              </a:rPr>
              <a:t>）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>
                <a:ea typeface="宋体" pitchFamily="2" charset="-122"/>
              </a:rPr>
              <a:t>假设存在一个</a:t>
            </a:r>
            <a:r>
              <a:rPr lang="en-US" altLang="zh-CN" sz="1800">
                <a:solidFill>
                  <a:srgbClr val="336699"/>
                </a:solidFill>
                <a:ea typeface="宋体" pitchFamily="2" charset="-122"/>
              </a:rPr>
              <a:t>Employee</a:t>
            </a:r>
            <a:r>
              <a:rPr lang="zh-CN" altLang="en-US" sz="1800">
                <a:ea typeface="宋体" pitchFamily="2" charset="-122"/>
              </a:rPr>
              <a:t>类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800" b="0">
              <a:solidFill>
                <a:srgbClr val="FF3300"/>
              </a:solidFill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>
                <a:solidFill>
                  <a:srgbClr val="FF3300"/>
                </a:solidFill>
                <a:ea typeface="宋体" pitchFamily="2" charset="-122"/>
              </a:rPr>
              <a:t>public class</a:t>
            </a:r>
            <a:r>
              <a:rPr lang="en-US" altLang="zh-CN" sz="1800">
                <a:ea typeface="宋体" pitchFamily="2" charset="-122"/>
              </a:rPr>
              <a:t> </a:t>
            </a:r>
            <a:r>
              <a:rPr lang="en-US" altLang="zh-CN" sz="1800">
                <a:solidFill>
                  <a:srgbClr val="336699"/>
                </a:solidFill>
                <a:ea typeface="宋体" pitchFamily="2" charset="-122"/>
              </a:rPr>
              <a:t>Employee</a:t>
            </a:r>
            <a:r>
              <a:rPr lang="en-US" altLang="zh-CN" sz="1800">
                <a:ea typeface="宋体" pitchFamily="2" charset="-122"/>
              </a:rPr>
              <a:t> {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>
                <a:ea typeface="宋体" pitchFamily="2" charset="-122"/>
              </a:rPr>
              <a:t>       public </a:t>
            </a:r>
            <a:r>
              <a:rPr lang="en-US" altLang="zh-CN" sz="1800">
                <a:solidFill>
                  <a:srgbClr val="336699"/>
                </a:solidFill>
                <a:ea typeface="宋体" pitchFamily="2" charset="-122"/>
              </a:rPr>
              <a:t>Employee</a:t>
            </a:r>
            <a:r>
              <a:rPr lang="en-US" altLang="zh-CN" sz="1800">
                <a:ea typeface="宋体" pitchFamily="2" charset="-122"/>
              </a:rPr>
              <a:t>(String n, double s, int year, int </a:t>
            </a:r>
            <a:br>
              <a:rPr lang="en-US" altLang="zh-CN" sz="1800">
                <a:ea typeface="宋体" pitchFamily="2" charset="-122"/>
              </a:rPr>
            </a:br>
            <a:r>
              <a:rPr lang="en-US" altLang="zh-CN" sz="1800">
                <a:ea typeface="宋体" pitchFamily="2" charset="-122"/>
              </a:rPr>
              <a:t>                                                month, int day)   { ……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800"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>
                <a:ea typeface="宋体" pitchFamily="2" charset="-122"/>
              </a:rPr>
              <a:t>       public String </a:t>
            </a:r>
            <a:r>
              <a:rPr lang="en-US" altLang="zh-CN" sz="1800">
                <a:solidFill>
                  <a:srgbClr val="008000"/>
                </a:solidFill>
                <a:ea typeface="宋体" pitchFamily="2" charset="-122"/>
              </a:rPr>
              <a:t>getName</a:t>
            </a:r>
            <a:r>
              <a:rPr lang="en-US" altLang="zh-CN" sz="1800">
                <a:ea typeface="宋体" pitchFamily="2" charset="-122"/>
              </a:rPr>
              <a:t>()   { ……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800"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>
                <a:ea typeface="宋体" pitchFamily="2" charset="-122"/>
              </a:rPr>
              <a:t>       public double</a:t>
            </a:r>
            <a:r>
              <a:rPr lang="en-US" altLang="zh-CN" sz="1800">
                <a:solidFill>
                  <a:srgbClr val="008000"/>
                </a:solidFill>
                <a:ea typeface="宋体" pitchFamily="2" charset="-122"/>
              </a:rPr>
              <a:t> getSalary</a:t>
            </a:r>
            <a:r>
              <a:rPr lang="en-US" altLang="zh-CN" sz="1800">
                <a:ea typeface="宋体" pitchFamily="2" charset="-122"/>
              </a:rPr>
              <a:t>()  { ……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800"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>
                <a:ea typeface="宋体" pitchFamily="2" charset="-122"/>
              </a:rPr>
              <a:t>       public Date </a:t>
            </a:r>
            <a:r>
              <a:rPr lang="en-US" altLang="zh-CN" sz="1800">
                <a:solidFill>
                  <a:srgbClr val="008000"/>
                </a:solidFill>
                <a:ea typeface="宋体" pitchFamily="2" charset="-122"/>
              </a:rPr>
              <a:t>getHireDay</a:t>
            </a:r>
            <a:r>
              <a:rPr lang="en-US" altLang="zh-CN" sz="1800">
                <a:ea typeface="宋体" pitchFamily="2" charset="-122"/>
              </a:rPr>
              <a:t>()   { ……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800"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>
                <a:ea typeface="宋体" pitchFamily="2" charset="-122"/>
              </a:rPr>
              <a:t>       public void </a:t>
            </a:r>
            <a:r>
              <a:rPr lang="en-US" altLang="zh-CN" sz="1800">
                <a:solidFill>
                  <a:srgbClr val="008000"/>
                </a:solidFill>
                <a:ea typeface="宋体" pitchFamily="2" charset="-122"/>
              </a:rPr>
              <a:t>raiseSalary</a:t>
            </a:r>
            <a:r>
              <a:rPr lang="en-US" altLang="zh-CN" sz="1800">
                <a:ea typeface="宋体" pitchFamily="2" charset="-122"/>
              </a:rPr>
              <a:t>(double byPercent)   { ……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800"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>
                <a:ea typeface="宋体" pitchFamily="2" charset="-122"/>
              </a:rPr>
              <a:t>       private String </a:t>
            </a:r>
            <a:r>
              <a:rPr lang="en-US" altLang="zh-CN" sz="1800">
                <a:solidFill>
                  <a:srgbClr val="660033"/>
                </a:solidFill>
                <a:ea typeface="宋体" pitchFamily="2" charset="-122"/>
              </a:rPr>
              <a:t>name</a:t>
            </a:r>
            <a:r>
              <a:rPr lang="en-US" altLang="zh-CN" sz="1800">
                <a:ea typeface="宋体" pitchFamily="2" charset="-122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>
                <a:ea typeface="宋体" pitchFamily="2" charset="-122"/>
              </a:rPr>
              <a:t>       private double </a:t>
            </a:r>
            <a:r>
              <a:rPr lang="en-US" altLang="zh-CN" sz="1800">
                <a:solidFill>
                  <a:srgbClr val="660033"/>
                </a:solidFill>
                <a:ea typeface="宋体" pitchFamily="2" charset="-122"/>
              </a:rPr>
              <a:t>salary</a:t>
            </a:r>
            <a:r>
              <a:rPr lang="en-US" altLang="zh-CN" sz="1800">
                <a:ea typeface="宋体" pitchFamily="2" charset="-122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>
                <a:ea typeface="宋体" pitchFamily="2" charset="-122"/>
              </a:rPr>
              <a:t>       private Date </a:t>
            </a:r>
            <a:r>
              <a:rPr lang="en-US" altLang="zh-CN" sz="1800">
                <a:solidFill>
                  <a:srgbClr val="660033"/>
                </a:solidFill>
                <a:ea typeface="宋体" pitchFamily="2" charset="-122"/>
              </a:rPr>
              <a:t>hireDay</a:t>
            </a:r>
            <a:r>
              <a:rPr lang="en-US" altLang="zh-CN" sz="1800">
                <a:ea typeface="宋体" pitchFamily="2" charset="-122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>
                <a:ea typeface="宋体" pitchFamily="2" charset="-122"/>
              </a:rPr>
              <a:t>  }</a:t>
            </a:r>
            <a:endParaRPr lang="zh-CN" altLang="en-US" sz="180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5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5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5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5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5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5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85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5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5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856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56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56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856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56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56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56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56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56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1788"/>
            <a:ext cx="7036550" cy="563562"/>
          </a:xfrm>
        </p:spPr>
        <p:txBody>
          <a:bodyPr/>
          <a:lstStyle/>
          <a:p>
            <a:r>
              <a:rPr lang="en-US" altLang="zh-CN" sz="2800" dirty="0" err="1">
                <a:ea typeface="宋体" charset="-122"/>
              </a:rPr>
              <a:t>ArrayList</a:t>
            </a:r>
            <a:r>
              <a:rPr lang="zh-CN" altLang="en-US" sz="2800" dirty="0">
                <a:ea typeface="宋体" charset="-122"/>
              </a:rPr>
              <a:t>类的重要方法</a:t>
            </a:r>
            <a:r>
              <a:rPr lang="en-US" altLang="zh-CN" sz="2800" dirty="0">
                <a:ea typeface="宋体" charset="-122"/>
              </a:rPr>
              <a:t>(2)</a:t>
            </a:r>
          </a:p>
        </p:txBody>
      </p:sp>
      <p:sp>
        <p:nvSpPr>
          <p:cNvPr id="310275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457200" y="1125538"/>
            <a:ext cx="8229600" cy="5256212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zh-CN" altLang="en-US" sz="240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T get(int index):</a:t>
            </a:r>
          </a:p>
          <a:p>
            <a:pPr lvl="1">
              <a:lnSpc>
                <a:spcPct val="90000"/>
              </a:lnSpc>
            </a:pPr>
            <a:r>
              <a:rPr lang="zh-CN" altLang="en-US" sz="2400">
                <a:ea typeface="宋体" charset="-122"/>
              </a:rPr>
              <a:t>返回指定位置的元素</a:t>
            </a:r>
          </a:p>
          <a:p>
            <a:pPr>
              <a:lnSpc>
                <a:spcPct val="90000"/>
              </a:lnSpc>
            </a:pPr>
            <a:endParaRPr lang="zh-CN" altLang="en-US" sz="240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void set(int index, T obj):</a:t>
            </a:r>
          </a:p>
          <a:p>
            <a:pPr lvl="1">
              <a:lnSpc>
                <a:spcPct val="90000"/>
              </a:lnSpc>
            </a:pPr>
            <a:r>
              <a:rPr lang="zh-CN" altLang="en-US" sz="2400">
                <a:ea typeface="宋体" charset="-122"/>
              </a:rPr>
              <a:t>设置指定位置的元素值，这个操作将覆盖原有的值</a:t>
            </a:r>
          </a:p>
          <a:p>
            <a:pPr>
              <a:lnSpc>
                <a:spcPct val="90000"/>
              </a:lnSpc>
            </a:pPr>
            <a:endParaRPr lang="zh-CN" altLang="en-US" sz="240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void add(int index, T obj):</a:t>
            </a:r>
          </a:p>
          <a:p>
            <a:pPr lvl="1">
              <a:lnSpc>
                <a:spcPct val="90000"/>
              </a:lnSpc>
            </a:pPr>
            <a:r>
              <a:rPr lang="zh-CN" altLang="en-US" sz="2400">
                <a:ea typeface="宋体" charset="-122"/>
              </a:rPr>
              <a:t>向后移动元素以便在指定位置插入元素</a:t>
            </a:r>
          </a:p>
          <a:p>
            <a:pPr lvl="1">
              <a:lnSpc>
                <a:spcPct val="90000"/>
              </a:lnSpc>
            </a:pPr>
            <a:endParaRPr lang="zh-CN" altLang="en-US" sz="240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T remove(int index)</a:t>
            </a:r>
          </a:p>
          <a:p>
            <a:pPr lvl="1">
              <a:lnSpc>
                <a:spcPct val="90000"/>
              </a:lnSpc>
            </a:pPr>
            <a:r>
              <a:rPr lang="zh-CN" altLang="en-US" sz="2400">
                <a:ea typeface="宋体" charset="-122"/>
              </a:rPr>
              <a:t>删除指定位置的元素，并将后面的元素向前移动，返回被删元素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10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0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0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0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0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0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10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0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10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1788"/>
            <a:ext cx="7036550" cy="563562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对象包装器和自动装箱</a:t>
            </a:r>
            <a:endParaRPr lang="en-US" altLang="zh-CN" sz="2800" dirty="0">
              <a:ea typeface="宋体" charset="-122"/>
            </a:endParaRPr>
          </a:p>
        </p:txBody>
      </p:sp>
      <p:sp>
        <p:nvSpPr>
          <p:cNvPr id="310275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457200" y="1197124"/>
            <a:ext cx="8579296" cy="5256212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zh-CN" altLang="en-US" sz="2400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宋体" charset="-122"/>
              </a:rPr>
              <a:t>对象包装器：将简单类型数据包装为复杂对象。</a:t>
            </a:r>
            <a:endParaRPr lang="en-US" altLang="zh-CN" sz="2400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ea typeface="宋体" charset="-122"/>
              </a:rPr>
              <a:t>常见对象包装器：</a:t>
            </a:r>
            <a:r>
              <a:rPr lang="en-US" altLang="zh-CN" sz="2400" dirty="0">
                <a:ea typeface="宋体" charset="-122"/>
              </a:rPr>
              <a:t>Integer, Long, Float, Double, Short, Byte, Character, Void, Boolean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ea typeface="宋体" charset="-122"/>
              </a:rPr>
              <a:t>对象包装器对象是不可变对象</a:t>
            </a:r>
            <a:endParaRPr lang="en-US" altLang="zh-CN" sz="2400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ea typeface="宋体" charset="-122"/>
              </a:rPr>
              <a:t>对象包装器类是</a:t>
            </a:r>
            <a:r>
              <a:rPr lang="en-US" altLang="zh-CN" sz="2400" dirty="0">
                <a:ea typeface="宋体" charset="-122"/>
              </a:rPr>
              <a:t>final </a:t>
            </a:r>
            <a:r>
              <a:rPr lang="zh-CN" altLang="en-US" sz="2400" dirty="0">
                <a:ea typeface="宋体" charset="-122"/>
              </a:rPr>
              <a:t>类</a:t>
            </a:r>
            <a:endParaRPr lang="en-US" altLang="zh-CN" sz="2400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endParaRPr lang="en-US" altLang="zh-CN" sz="2400" dirty="0">
              <a:ea typeface="宋体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400" dirty="0" err="1">
                <a:ea typeface="宋体" charset="-122"/>
              </a:rPr>
              <a:t>ArrayList</a:t>
            </a:r>
            <a:r>
              <a:rPr lang="en-US" altLang="zh-CN" sz="2400" dirty="0">
                <a:ea typeface="宋体" charset="-122"/>
              </a:rPr>
              <a:t>&lt;</a:t>
            </a:r>
            <a:r>
              <a:rPr lang="en-US" altLang="zh-CN" sz="2400" dirty="0" err="1">
                <a:ea typeface="宋体" charset="-122"/>
              </a:rPr>
              <a:t>int</a:t>
            </a:r>
            <a:r>
              <a:rPr lang="en-US" altLang="zh-CN" sz="2400" dirty="0">
                <a:ea typeface="宋体" charset="-122"/>
              </a:rPr>
              <a:t>&gt;  a 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400" dirty="0" err="1">
                <a:ea typeface="宋体" charset="-122"/>
              </a:rPr>
              <a:t>ArrayList</a:t>
            </a:r>
            <a:r>
              <a:rPr lang="en-US" altLang="zh-CN" sz="2400" dirty="0">
                <a:ea typeface="宋体" charset="-122"/>
              </a:rPr>
              <a:t>&lt;Integer&gt;  list= new </a:t>
            </a:r>
            <a:r>
              <a:rPr lang="en-US" altLang="zh-CN" sz="2400" dirty="0" err="1">
                <a:ea typeface="宋体" charset="-122"/>
              </a:rPr>
              <a:t>ArrayList</a:t>
            </a:r>
            <a:r>
              <a:rPr lang="en-US" altLang="zh-CN" sz="2400" dirty="0">
                <a:ea typeface="宋体" charset="-122"/>
              </a:rPr>
              <a:t>&lt;Integer&gt;();</a:t>
            </a:r>
            <a:endParaRPr lang="zh-CN" altLang="en-US" sz="2400" dirty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宋体" charset="-122"/>
              </a:rPr>
              <a:t>自动装箱</a:t>
            </a: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ea typeface="宋体" charset="-122"/>
              </a:rPr>
              <a:t>   </a:t>
            </a:r>
            <a:r>
              <a:rPr lang="en-US" altLang="zh-CN" sz="2400" dirty="0" err="1"/>
              <a:t>list.add</a:t>
            </a:r>
            <a:r>
              <a:rPr lang="en-US" altLang="zh-CN" sz="2400" dirty="0"/>
              <a:t>(3);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/>
              <a:t>   </a:t>
            </a:r>
            <a:r>
              <a:rPr lang="en-US" altLang="zh-CN" sz="2400" dirty="0" err="1"/>
              <a:t>list.add</a:t>
            </a:r>
            <a:r>
              <a:rPr lang="en-US" altLang="zh-CN" sz="2400" dirty="0"/>
              <a:t>(new Integer(3));</a:t>
            </a:r>
            <a:endParaRPr lang="zh-CN" altLang="zh-CN" sz="2400" dirty="0"/>
          </a:p>
          <a:p>
            <a:pPr>
              <a:lnSpc>
                <a:spcPct val="90000"/>
              </a:lnSpc>
              <a:buNone/>
            </a:pP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10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0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0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10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0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0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10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0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0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1788"/>
            <a:ext cx="7036550" cy="563562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对象包装器和自动装箱</a:t>
            </a:r>
            <a:endParaRPr lang="en-US" altLang="zh-CN" sz="2800" dirty="0">
              <a:ea typeface="宋体" charset="-122"/>
            </a:endParaRPr>
          </a:p>
        </p:txBody>
      </p:sp>
      <p:sp>
        <p:nvSpPr>
          <p:cNvPr id="310275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457200" y="1125538"/>
            <a:ext cx="8229600" cy="5256212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zh-CN" altLang="en-US" sz="2400" dirty="0">
              <a:ea typeface="宋体" charset="-122"/>
            </a:endParaRPr>
          </a:p>
          <a:p>
            <a:pPr>
              <a:lnSpc>
                <a:spcPct val="90000"/>
              </a:lnSpc>
              <a:buFont typeface="Wingdings" charset="2"/>
              <a:buChar char="l"/>
            </a:pPr>
            <a:r>
              <a:rPr lang="zh-CN" altLang="en-US" sz="2400" dirty="0">
                <a:ea typeface="宋体" charset="-122"/>
              </a:rPr>
              <a:t>自动装箱</a:t>
            </a: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ea typeface="宋体" charset="-122"/>
              </a:rPr>
              <a:t>   </a:t>
            </a:r>
            <a:r>
              <a:rPr lang="en-US" altLang="zh-CN" sz="2400" dirty="0" err="1"/>
              <a:t>list.add</a:t>
            </a:r>
            <a:r>
              <a:rPr lang="en-US" altLang="zh-CN" sz="2400" dirty="0"/>
              <a:t>(3);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/>
              <a:t>   </a:t>
            </a:r>
            <a:r>
              <a:rPr lang="en-US" altLang="zh-CN" sz="2400" dirty="0" err="1"/>
              <a:t>list.add</a:t>
            </a:r>
            <a:r>
              <a:rPr lang="en-US" altLang="zh-CN" sz="2400" dirty="0"/>
              <a:t>(new Integer(3));</a:t>
            </a:r>
          </a:p>
          <a:p>
            <a:pPr>
              <a:lnSpc>
                <a:spcPct val="90000"/>
              </a:lnSpc>
              <a:buNone/>
            </a:pP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  <a:buFont typeface="Wingdings" charset="2"/>
              <a:buChar char="l"/>
            </a:pPr>
            <a:r>
              <a:rPr lang="zh-CN" altLang="en-US" sz="2400" dirty="0"/>
              <a:t>自动拆箱</a:t>
            </a:r>
            <a:endParaRPr lang="en-US" altLang="zh-CN" sz="2400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dirty="0"/>
              <a:t>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d = </a:t>
            </a:r>
            <a:r>
              <a:rPr lang="en-US" altLang="zh-CN" sz="2400" dirty="0" err="1"/>
              <a:t>list.get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/>
              <a:t>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d = </a:t>
            </a:r>
            <a:r>
              <a:rPr lang="en-US" altLang="zh-CN" sz="2400" dirty="0" err="1"/>
              <a:t>list.get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).</a:t>
            </a:r>
            <a:r>
              <a:rPr lang="en-US" altLang="zh-CN" sz="2400" dirty="0" err="1"/>
              <a:t>intValue</a:t>
            </a:r>
            <a:r>
              <a:rPr lang="en-US" altLang="zh-CN" sz="2400" dirty="0"/>
              <a:t>();</a:t>
            </a:r>
          </a:p>
          <a:p>
            <a:pPr>
              <a:lnSpc>
                <a:spcPct val="90000"/>
              </a:lnSpc>
              <a:buNone/>
            </a:pPr>
            <a:endParaRPr lang="en-US" altLang="zh-CN" sz="2400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dirty="0"/>
              <a:t>   Integer n = 3;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/>
              <a:t>   n++;</a:t>
            </a:r>
            <a:endParaRPr lang="zh-CN" altLang="zh-CN" sz="2400" dirty="0"/>
          </a:p>
          <a:p>
            <a:pPr>
              <a:lnSpc>
                <a:spcPct val="90000"/>
              </a:lnSpc>
              <a:buNone/>
            </a:pP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1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10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10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0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10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0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0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1788"/>
            <a:ext cx="7036550" cy="563562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对象包装器和自动装箱</a:t>
            </a:r>
            <a:endParaRPr lang="en-US" altLang="zh-CN" sz="2800" dirty="0">
              <a:ea typeface="宋体" charset="-122"/>
            </a:endParaRPr>
          </a:p>
        </p:txBody>
      </p:sp>
      <p:sp>
        <p:nvSpPr>
          <p:cNvPr id="310275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457200" y="1125538"/>
            <a:ext cx="8229600" cy="5256212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ea typeface="宋体" charset="-122"/>
              </a:rPr>
              <a:t>   Integer a = 1000;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ea typeface="宋体" charset="-122"/>
              </a:rPr>
              <a:t>   Integer b = 1000;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ea typeface="宋体" charset="-122"/>
              </a:rPr>
              <a:t>   if(a==b){ ……}</a:t>
            </a:r>
          </a:p>
          <a:p>
            <a:pPr>
              <a:lnSpc>
                <a:spcPct val="90000"/>
              </a:lnSpc>
              <a:buNone/>
            </a:pP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ea typeface="宋体" charset="-122"/>
              </a:rPr>
              <a:t>   if(</a:t>
            </a:r>
            <a:r>
              <a:rPr lang="en-US" altLang="zh-CN" sz="2400" dirty="0" err="1">
                <a:ea typeface="宋体" charset="-122"/>
              </a:rPr>
              <a:t>a.equals</a:t>
            </a:r>
            <a:r>
              <a:rPr lang="en-US" altLang="zh-CN" sz="2400" dirty="0">
                <a:ea typeface="宋体" charset="-122"/>
              </a:rPr>
              <a:t>(b)){…}</a:t>
            </a:r>
          </a:p>
          <a:p>
            <a:pPr>
              <a:lnSpc>
                <a:spcPct val="90000"/>
              </a:lnSpc>
            </a:pPr>
            <a:endParaRPr lang="zh-CN" altLang="en-US" sz="2400" dirty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1788"/>
            <a:ext cx="7036550" cy="563562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Integer</a:t>
            </a:r>
            <a:r>
              <a:rPr lang="zh-CN" altLang="en-US" dirty="0">
                <a:ea typeface="宋体" charset="-122"/>
              </a:rPr>
              <a:t>的重要方法</a:t>
            </a:r>
            <a:endParaRPr lang="en-US" altLang="zh-CN" sz="2800" dirty="0">
              <a:ea typeface="宋体" charset="-122"/>
            </a:endParaRPr>
          </a:p>
        </p:txBody>
      </p:sp>
      <p:sp>
        <p:nvSpPr>
          <p:cNvPr id="310275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457200" y="1125538"/>
            <a:ext cx="8229600" cy="5256212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zh-CN" altLang="en-US" sz="2400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 err="1">
                <a:ea typeface="宋体" charset="-122"/>
              </a:rPr>
              <a:t>int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400" dirty="0" err="1">
                <a:ea typeface="宋体" charset="-122"/>
              </a:rPr>
              <a:t>intValue</a:t>
            </a:r>
            <a:r>
              <a:rPr lang="en-US" altLang="zh-CN" sz="2400" dirty="0">
                <a:ea typeface="宋体" charset="-122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static String </a:t>
            </a:r>
            <a:r>
              <a:rPr lang="en-US" altLang="zh-CN" sz="2400" dirty="0" err="1">
                <a:ea typeface="宋体" charset="-122"/>
              </a:rPr>
              <a:t>toString</a:t>
            </a:r>
            <a:r>
              <a:rPr lang="en-US" altLang="zh-CN" sz="2400" dirty="0">
                <a:ea typeface="宋体" charset="-122"/>
              </a:rPr>
              <a:t>(</a:t>
            </a:r>
            <a:r>
              <a:rPr lang="en-US" altLang="zh-CN" sz="2400" dirty="0" err="1">
                <a:ea typeface="宋体" charset="-122"/>
              </a:rPr>
              <a:t>int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400" dirty="0" err="1">
                <a:ea typeface="宋体" charset="-122"/>
              </a:rPr>
              <a:t>i</a:t>
            </a:r>
            <a:r>
              <a:rPr lang="en-US" altLang="zh-CN" sz="2400" dirty="0">
                <a:ea typeface="宋体" charset="-12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static String </a:t>
            </a:r>
            <a:r>
              <a:rPr lang="en-US" altLang="zh-CN" sz="2400" dirty="0" err="1">
                <a:ea typeface="宋体" charset="-122"/>
              </a:rPr>
              <a:t>toString</a:t>
            </a:r>
            <a:r>
              <a:rPr lang="en-US" altLang="zh-CN" sz="2400" dirty="0">
                <a:ea typeface="宋体" charset="-122"/>
              </a:rPr>
              <a:t>(</a:t>
            </a:r>
            <a:r>
              <a:rPr lang="en-US" altLang="zh-CN" sz="2400" dirty="0" err="1">
                <a:ea typeface="宋体" charset="-122"/>
              </a:rPr>
              <a:t>int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400" dirty="0" err="1">
                <a:ea typeface="宋体" charset="-122"/>
              </a:rPr>
              <a:t>i</a:t>
            </a:r>
            <a:r>
              <a:rPr lang="en-US" altLang="zh-CN" sz="2400" dirty="0">
                <a:ea typeface="宋体" charset="-122"/>
              </a:rPr>
              <a:t>, </a:t>
            </a:r>
            <a:r>
              <a:rPr lang="en-US" altLang="zh-CN" sz="2400" dirty="0" err="1">
                <a:ea typeface="宋体" charset="-122"/>
              </a:rPr>
              <a:t>int</a:t>
            </a:r>
            <a:r>
              <a:rPr lang="en-US" altLang="zh-CN" sz="2400" dirty="0">
                <a:ea typeface="宋体" charset="-122"/>
              </a:rPr>
              <a:t> radix)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static </a:t>
            </a:r>
            <a:r>
              <a:rPr lang="en-US" altLang="zh-CN" sz="2400" dirty="0" err="1">
                <a:ea typeface="宋体" charset="-122"/>
              </a:rPr>
              <a:t>parseInt</a:t>
            </a:r>
            <a:r>
              <a:rPr lang="en-US" altLang="zh-CN" sz="2400" dirty="0">
                <a:ea typeface="宋体" charset="-122"/>
              </a:rPr>
              <a:t>(String s)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static </a:t>
            </a:r>
            <a:r>
              <a:rPr lang="en-US" altLang="zh-CN" sz="2400" dirty="0" err="1">
                <a:ea typeface="宋体" charset="-122"/>
              </a:rPr>
              <a:t>parseInt</a:t>
            </a:r>
            <a:r>
              <a:rPr lang="en-US" altLang="zh-CN" sz="2400" dirty="0">
                <a:ea typeface="宋体" charset="-122"/>
              </a:rPr>
              <a:t>(String s, </a:t>
            </a:r>
            <a:r>
              <a:rPr lang="en-US" altLang="zh-CN" sz="2400" dirty="0" err="1">
                <a:ea typeface="宋体" charset="-122"/>
              </a:rPr>
              <a:t>int</a:t>
            </a:r>
            <a:r>
              <a:rPr lang="en-US" altLang="zh-CN" sz="2400" dirty="0">
                <a:ea typeface="宋体" charset="-122"/>
              </a:rPr>
              <a:t> radix)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static Integer </a:t>
            </a:r>
            <a:r>
              <a:rPr lang="en-US" altLang="zh-CN" sz="2400" dirty="0" err="1">
                <a:ea typeface="宋体" charset="-122"/>
              </a:rPr>
              <a:t>valueOf</a:t>
            </a:r>
            <a:r>
              <a:rPr lang="en-US" altLang="zh-CN" sz="2400" dirty="0">
                <a:ea typeface="宋体" charset="-122"/>
              </a:rPr>
              <a:t>(String s)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static Integer </a:t>
            </a:r>
            <a:r>
              <a:rPr lang="en-US" altLang="zh-CN" sz="2400" dirty="0" err="1">
                <a:ea typeface="宋体" charset="-122"/>
              </a:rPr>
              <a:t>valueOf</a:t>
            </a:r>
            <a:r>
              <a:rPr lang="en-US" altLang="zh-CN" sz="2400" dirty="0">
                <a:ea typeface="宋体" charset="-122"/>
              </a:rPr>
              <a:t>(String s, </a:t>
            </a:r>
            <a:r>
              <a:rPr lang="en-US" altLang="zh-CN" sz="2400" dirty="0" err="1">
                <a:ea typeface="宋体" charset="-122"/>
              </a:rPr>
              <a:t>int</a:t>
            </a:r>
            <a:r>
              <a:rPr lang="en-US" altLang="zh-CN" sz="2400" dirty="0">
                <a:ea typeface="宋体" charset="-122"/>
              </a:rPr>
              <a:t> radix)</a:t>
            </a:r>
            <a:endParaRPr lang="zh-CN" altLang="en-US" sz="2400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1788"/>
            <a:ext cx="7036550" cy="563562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参数数量可变</a:t>
            </a:r>
            <a:endParaRPr lang="en-US" altLang="zh-CN" sz="2800" dirty="0">
              <a:ea typeface="宋体" charset="-122"/>
            </a:endParaRPr>
          </a:p>
        </p:txBody>
      </p:sp>
      <p:sp>
        <p:nvSpPr>
          <p:cNvPr id="310275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457200" y="1125538"/>
            <a:ext cx="8229600" cy="5256212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zh-CN" altLang="en-US" sz="2400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宋体" charset="-122"/>
              </a:rPr>
              <a:t>变参：可变的参数数量</a:t>
            </a: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ea typeface="宋体" charset="-122"/>
              </a:rPr>
              <a:t>   </a:t>
            </a:r>
            <a:r>
              <a:rPr lang="en-US" altLang="zh-CN" sz="2400" dirty="0" err="1">
                <a:ea typeface="宋体" charset="-122"/>
              </a:rPr>
              <a:t>System.out.printf</a:t>
            </a:r>
            <a:r>
              <a:rPr lang="en-US" altLang="zh-CN" sz="2400" dirty="0">
                <a:ea typeface="宋体" charset="-122"/>
              </a:rPr>
              <a:t>(“%d”, n);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ea typeface="宋体" charset="-122"/>
              </a:rPr>
              <a:t>   </a:t>
            </a:r>
            <a:r>
              <a:rPr lang="en-US" altLang="zh-CN" sz="2400" dirty="0" err="1">
                <a:ea typeface="宋体" charset="-122"/>
              </a:rPr>
              <a:t>System.out.printf</a:t>
            </a:r>
            <a:r>
              <a:rPr lang="en-US" altLang="zh-CN" sz="2400" dirty="0">
                <a:ea typeface="宋体" charset="-122"/>
              </a:rPr>
              <a:t>(“%d %s”, n, “widgets”);</a:t>
            </a:r>
          </a:p>
          <a:p>
            <a:pPr>
              <a:lnSpc>
                <a:spcPct val="90000"/>
              </a:lnSpc>
              <a:buNone/>
            </a:pP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ea typeface="宋体" charset="-122"/>
              </a:rPr>
              <a:t>   public class </a:t>
            </a:r>
            <a:r>
              <a:rPr lang="en-US" altLang="zh-CN" sz="2000" dirty="0" err="1">
                <a:ea typeface="宋体" charset="-122"/>
              </a:rPr>
              <a:t>PrintStream</a:t>
            </a:r>
            <a:endParaRPr lang="en-US" altLang="zh-CN" sz="2000" dirty="0">
              <a:ea typeface="宋体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ea typeface="宋体" charset="-122"/>
              </a:rPr>
              <a:t>   { public </a:t>
            </a:r>
            <a:r>
              <a:rPr lang="en-US" altLang="zh-CN" sz="2000" dirty="0" err="1">
                <a:ea typeface="宋体" charset="-122"/>
              </a:rPr>
              <a:t>PrintStream</a:t>
            </a: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err="1">
                <a:ea typeface="宋体" charset="-122"/>
              </a:rPr>
              <a:t>printf</a:t>
            </a:r>
            <a:r>
              <a:rPr lang="en-US" altLang="zh-CN" sz="2000" dirty="0">
                <a:ea typeface="宋体" charset="-122"/>
              </a:rPr>
              <a:t>(String </a:t>
            </a:r>
            <a:r>
              <a:rPr lang="en-US" altLang="zh-CN" sz="2000" dirty="0" err="1">
                <a:ea typeface="宋体" charset="-122"/>
              </a:rPr>
              <a:t>fmt</a:t>
            </a:r>
            <a:r>
              <a:rPr lang="en-US" altLang="zh-CN" sz="2000" dirty="0">
                <a:ea typeface="宋体" charset="-122"/>
              </a:rPr>
              <a:t>, Object… </a:t>
            </a:r>
            <a:r>
              <a:rPr lang="en-US" altLang="zh-CN" sz="2000" dirty="0" err="1">
                <a:ea typeface="宋体" charset="-122"/>
              </a:rPr>
              <a:t>args</a:t>
            </a:r>
            <a:r>
              <a:rPr lang="en-US" altLang="zh-CN" sz="2000" dirty="0">
                <a:ea typeface="宋体" charset="-122"/>
              </a:rPr>
              <a:t>) {…}}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ea typeface="宋体" charset="-122"/>
              </a:rPr>
              <a:t>  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ea typeface="宋体" charset="-122"/>
              </a:rPr>
              <a:t>    ——</a:t>
            </a:r>
            <a:r>
              <a:rPr lang="zh-CN" altLang="en-US" sz="2400" dirty="0">
                <a:ea typeface="宋体" charset="-122"/>
              </a:rPr>
              <a:t>参数当中的</a:t>
            </a:r>
            <a:r>
              <a:rPr lang="en-US" altLang="zh-CN" sz="2400" dirty="0">
                <a:ea typeface="宋体" charset="-122"/>
              </a:rPr>
              <a:t>“…”</a:t>
            </a:r>
            <a:r>
              <a:rPr lang="zh-CN" altLang="en-US" sz="2400" dirty="0">
                <a:ea typeface="宋体" charset="-122"/>
              </a:rPr>
              <a:t>是</a:t>
            </a:r>
            <a:r>
              <a:rPr lang="en-US" altLang="zh-CN" sz="2400" dirty="0">
                <a:ea typeface="宋体" charset="-122"/>
              </a:rPr>
              <a:t>Java</a:t>
            </a:r>
            <a:r>
              <a:rPr lang="zh-CN" altLang="en-US" sz="2400" dirty="0">
                <a:ea typeface="宋体" charset="-122"/>
              </a:rPr>
              <a:t>代码的一部分，表明这个方法可以接收任意数量的对象；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1788"/>
            <a:ext cx="7036550" cy="563562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参数数量可变</a:t>
            </a:r>
            <a:endParaRPr lang="en-US" altLang="zh-CN" sz="2800" dirty="0">
              <a:ea typeface="宋体" charset="-122"/>
            </a:endParaRPr>
          </a:p>
        </p:txBody>
      </p:sp>
      <p:sp>
        <p:nvSpPr>
          <p:cNvPr id="310275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457200" y="1125538"/>
            <a:ext cx="8229600" cy="5256212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zh-CN" altLang="en-US" sz="2400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宋体" charset="-122"/>
              </a:rPr>
              <a:t>用户可自定义可变参数的方法，并将参数指定为任意类型。</a:t>
            </a: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ea typeface="宋体" charset="-122"/>
              </a:rPr>
              <a:t>   public static double max(double… values)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ea typeface="宋体" charset="-122"/>
              </a:rPr>
              <a:t>   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ea typeface="宋体" charset="-122"/>
              </a:rPr>
              <a:t>        double largest = </a:t>
            </a:r>
            <a:r>
              <a:rPr lang="en-US" altLang="zh-CN" sz="2400" dirty="0" err="1">
                <a:ea typeface="宋体" charset="-122"/>
              </a:rPr>
              <a:t>Double.MIN_VALUE</a:t>
            </a:r>
            <a:r>
              <a:rPr lang="en-US" altLang="zh-CN" sz="2400" dirty="0">
                <a:ea typeface="宋体" charset="-122"/>
              </a:rPr>
              <a:t>;       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ea typeface="宋体" charset="-122"/>
              </a:rPr>
              <a:t>        for(double </a:t>
            </a:r>
            <a:r>
              <a:rPr lang="en-US" altLang="zh-CN" sz="2400" dirty="0" err="1">
                <a:ea typeface="宋体" charset="-122"/>
              </a:rPr>
              <a:t>v:values</a:t>
            </a:r>
            <a:r>
              <a:rPr lang="en-US" altLang="zh-CN" sz="2400" dirty="0">
                <a:ea typeface="宋体" charset="-122"/>
              </a:rPr>
              <a:t>) if (v &gt; largest)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ea typeface="宋体" charset="-122"/>
              </a:rPr>
              <a:t>              largest = v;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ea typeface="宋体" charset="-122"/>
              </a:rPr>
              <a:t>        return largest;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ea typeface="宋体" charset="-122"/>
              </a:rPr>
              <a:t>   }</a:t>
            </a:r>
          </a:p>
          <a:p>
            <a:pPr>
              <a:lnSpc>
                <a:spcPct val="90000"/>
              </a:lnSpc>
              <a:buNone/>
            </a:pP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ea typeface="宋体" charset="-122"/>
              </a:rPr>
              <a:t>  double m = max(3.1, 40.4, -5);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ea typeface="宋体" charset="-122"/>
              </a:rPr>
              <a:t>    </a:t>
            </a:r>
            <a:endParaRPr lang="zh-CN" altLang="en-US" sz="2400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1788"/>
            <a:ext cx="7036550" cy="563562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枚举类</a:t>
            </a:r>
            <a:endParaRPr lang="en-US" altLang="zh-CN" sz="2800" dirty="0">
              <a:ea typeface="宋体" charset="-122"/>
            </a:endParaRPr>
          </a:p>
        </p:txBody>
      </p:sp>
      <p:sp>
        <p:nvSpPr>
          <p:cNvPr id="310275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457200" y="1125538"/>
            <a:ext cx="8229600" cy="52562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ea typeface="宋体" charset="-122"/>
              </a:rPr>
              <a:t>变量的取值范围在一个有限的集合内，可自定义枚举类型</a:t>
            </a: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ea typeface="宋体" charset="-122"/>
              </a:rPr>
              <a:t>    </a:t>
            </a:r>
            <a:r>
              <a:rPr lang="en-US" altLang="zh-CN" sz="2000" dirty="0" err="1">
                <a:ea typeface="宋体" charset="-122"/>
              </a:rPr>
              <a:t>enum</a:t>
            </a:r>
            <a:r>
              <a:rPr lang="en-US" altLang="zh-CN" sz="2000" dirty="0">
                <a:ea typeface="宋体" charset="-122"/>
              </a:rPr>
              <a:t> Size{SMALL, MEDIUM, LARGE, EXTRA_LARGE};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ea typeface="宋体" charset="-122"/>
              </a:rPr>
              <a:t>     Size s = </a:t>
            </a:r>
            <a:r>
              <a:rPr lang="en-US" altLang="zh-CN" sz="2000" dirty="0" err="1">
                <a:ea typeface="宋体" charset="-122"/>
              </a:rPr>
              <a:t>Size.MEDIUM</a:t>
            </a:r>
            <a:r>
              <a:rPr lang="en-US" altLang="zh-CN" sz="2000" dirty="0">
                <a:ea typeface="宋体" charset="-122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ea typeface="宋体" charset="-122"/>
              </a:rPr>
              <a:t>   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ea typeface="宋体" charset="-122"/>
              </a:rPr>
              <a:t>    </a:t>
            </a:r>
            <a:r>
              <a:rPr lang="zh-CN" altLang="en-US" sz="2000" dirty="0">
                <a:ea typeface="宋体" charset="-122"/>
              </a:rPr>
              <a:t>注：该声明定义的是类型是一个类，它刚好有</a:t>
            </a:r>
            <a:r>
              <a:rPr lang="en-US" altLang="zh-CN" sz="2000" dirty="0">
                <a:ea typeface="宋体" charset="-122"/>
              </a:rPr>
              <a:t>4</a:t>
            </a:r>
            <a:r>
              <a:rPr lang="zh-CN" altLang="en-US" sz="2000" dirty="0">
                <a:ea typeface="宋体" charset="-122"/>
              </a:rPr>
              <a:t>个实例，一般不会构造新对象。故在比较两个枚举类型的值时，不需要调用</a:t>
            </a:r>
            <a:r>
              <a:rPr lang="en-US" altLang="zh-CN" sz="2000" dirty="0">
                <a:ea typeface="宋体" charset="-122"/>
              </a:rPr>
              <a:t>equals</a:t>
            </a:r>
            <a:r>
              <a:rPr lang="zh-CN" altLang="en-US" sz="2000" dirty="0">
                <a:ea typeface="宋体" charset="-122"/>
              </a:rPr>
              <a:t>，直接使用</a:t>
            </a:r>
            <a:r>
              <a:rPr lang="en-US" altLang="zh-CN" sz="2000" dirty="0">
                <a:ea typeface="宋体" charset="-122"/>
              </a:rPr>
              <a:t>”==”</a:t>
            </a:r>
            <a:r>
              <a:rPr lang="zh-CN" altLang="en-US" sz="2000" dirty="0">
                <a:ea typeface="宋体" charset="-122"/>
              </a:rPr>
              <a:t>就行。</a:t>
            </a:r>
            <a:endParaRPr lang="en-US" altLang="zh-CN" sz="2000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宋体" charset="-122"/>
              </a:rPr>
              <a:t>可在枚举类型中添加一些构造器、方法和域。</a:t>
            </a: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ea typeface="宋体" charset="-122"/>
              </a:rPr>
              <a:t>    </a:t>
            </a:r>
            <a:r>
              <a:rPr lang="en-US" altLang="zh-CN" sz="2000" dirty="0">
                <a:ea typeface="宋体" charset="-122"/>
              </a:rPr>
              <a:t>public </a:t>
            </a:r>
            <a:r>
              <a:rPr lang="en-US" altLang="zh-CN" sz="2000" dirty="0" err="1">
                <a:ea typeface="宋体" charset="-122"/>
              </a:rPr>
              <a:t>enum</a:t>
            </a:r>
            <a:r>
              <a:rPr lang="en-US" altLang="zh-CN" sz="2000" dirty="0">
                <a:ea typeface="宋体" charset="-122"/>
              </a:rPr>
              <a:t> Size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ea typeface="宋体" charset="-122"/>
              </a:rPr>
              <a:t>    {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ea typeface="宋体" charset="-122"/>
              </a:rPr>
              <a:t>        SMALL(“S”), MEDIUM(“M”), LARGE(“L”);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ea typeface="宋体" charset="-122"/>
              </a:rPr>
              <a:t>        private String abbreviation;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ea typeface="宋体" charset="-122"/>
              </a:rPr>
              <a:t>        private Size(String abbreviation)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ea typeface="宋体" charset="-122"/>
              </a:rPr>
              <a:t>           {</a:t>
            </a:r>
            <a:r>
              <a:rPr lang="en-US" altLang="zh-CN" sz="2000" dirty="0" err="1">
                <a:ea typeface="宋体" charset="-122"/>
              </a:rPr>
              <a:t>this.abbreviation</a:t>
            </a:r>
            <a:r>
              <a:rPr lang="en-US" altLang="zh-CN" sz="2000" dirty="0">
                <a:ea typeface="宋体" charset="-122"/>
              </a:rPr>
              <a:t> = abbreviation;}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ea typeface="宋体" charset="-122"/>
              </a:rPr>
              <a:t>        public String </a:t>
            </a:r>
            <a:r>
              <a:rPr lang="en-US" altLang="zh-CN" sz="2000" dirty="0" err="1">
                <a:ea typeface="宋体" charset="-122"/>
              </a:rPr>
              <a:t>getAbbreviation</a:t>
            </a:r>
            <a:r>
              <a:rPr lang="en-US" altLang="zh-CN" sz="2000" dirty="0">
                <a:ea typeface="宋体" charset="-122"/>
              </a:rPr>
              <a:t>(){return abbreviation;}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ea typeface="宋体" charset="-122"/>
              </a:rPr>
              <a:t>   }</a:t>
            </a:r>
            <a:endParaRPr lang="zh-CN" altLang="en-US" sz="2000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1788"/>
            <a:ext cx="7036550" cy="563562"/>
          </a:xfrm>
        </p:spPr>
        <p:txBody>
          <a:bodyPr/>
          <a:lstStyle/>
          <a:p>
            <a:r>
              <a:rPr lang="en-US" altLang="zh-CN" dirty="0" err="1">
                <a:ea typeface="宋体" charset="-122"/>
              </a:rPr>
              <a:t>Enum</a:t>
            </a:r>
            <a:r>
              <a:rPr lang="zh-CN" altLang="en-US" dirty="0">
                <a:ea typeface="宋体" charset="-122"/>
              </a:rPr>
              <a:t>类</a:t>
            </a:r>
            <a:endParaRPr lang="en-US" altLang="zh-CN" sz="2800" dirty="0">
              <a:ea typeface="宋体" charset="-122"/>
            </a:endParaRPr>
          </a:p>
        </p:txBody>
      </p:sp>
      <p:sp>
        <p:nvSpPr>
          <p:cNvPr id="310275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457200" y="1125538"/>
            <a:ext cx="8229600" cy="52562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ea typeface="宋体" charset="-122"/>
              </a:rPr>
              <a:t>所有枚举类型都是</a:t>
            </a:r>
            <a:r>
              <a:rPr lang="en-US" altLang="zh-CN" sz="2400" dirty="0" err="1">
                <a:ea typeface="宋体" charset="-122"/>
              </a:rPr>
              <a:t>Enum</a:t>
            </a:r>
            <a:r>
              <a:rPr lang="zh-CN" altLang="en-US" sz="2400" dirty="0">
                <a:ea typeface="宋体" charset="-122"/>
              </a:rPr>
              <a:t>的子类，它们继承了这个类的许多方法。</a:t>
            </a: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宋体" charset="-122"/>
              </a:rPr>
              <a:t>主要方法</a:t>
            </a:r>
            <a:endParaRPr lang="en-US" altLang="zh-CN" sz="2400" dirty="0">
              <a:ea typeface="宋体" charset="-122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>
                <a:ea typeface="宋体" charset="-122"/>
              </a:rPr>
              <a:t> static </a:t>
            </a:r>
            <a:r>
              <a:rPr lang="en-US" altLang="zh-CN" sz="2400" dirty="0" err="1">
                <a:ea typeface="宋体" charset="-122"/>
              </a:rPr>
              <a:t>Enum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400" dirty="0" err="1">
                <a:ea typeface="宋体" charset="-122"/>
              </a:rPr>
              <a:t>valueOf</a:t>
            </a:r>
            <a:r>
              <a:rPr lang="en-US" altLang="zh-CN" sz="2400" dirty="0">
                <a:ea typeface="宋体" charset="-122"/>
              </a:rPr>
              <a:t>(Class </a:t>
            </a:r>
            <a:r>
              <a:rPr lang="en-US" altLang="zh-CN" sz="2400" dirty="0" err="1">
                <a:ea typeface="宋体" charset="-122"/>
              </a:rPr>
              <a:t>enumClass</a:t>
            </a:r>
            <a:r>
              <a:rPr lang="en-US" altLang="zh-CN" sz="2400" dirty="0">
                <a:ea typeface="宋体" charset="-122"/>
              </a:rPr>
              <a:t>, String name)</a:t>
            </a:r>
          </a:p>
          <a:p>
            <a:pPr lvl="1">
              <a:lnSpc>
                <a:spcPct val="90000"/>
              </a:lnSpc>
              <a:buNone/>
            </a:pPr>
            <a:r>
              <a:rPr lang="zh-CN" altLang="en-US" sz="2400" dirty="0">
                <a:ea typeface="宋体" charset="-122"/>
              </a:rPr>
              <a:t>返回指定名字、给定类的枚举常量。</a:t>
            </a:r>
            <a:endParaRPr lang="en-US" altLang="zh-CN" sz="2400" dirty="0">
              <a:ea typeface="宋体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400" dirty="0">
                <a:ea typeface="宋体" charset="-122"/>
              </a:rPr>
              <a:t>Size s = </a:t>
            </a:r>
            <a:r>
              <a:rPr lang="en-US" altLang="zh-CN" sz="2400" dirty="0" err="1">
                <a:ea typeface="宋体" charset="-122"/>
              </a:rPr>
              <a:t>Enum.valueOf</a:t>
            </a:r>
            <a:r>
              <a:rPr lang="en-US" altLang="zh-CN" sz="2400" dirty="0">
                <a:ea typeface="宋体" charset="-122"/>
              </a:rPr>
              <a:t>(</a:t>
            </a:r>
            <a:r>
              <a:rPr lang="en-US" altLang="zh-CN" sz="2400" dirty="0" err="1">
                <a:ea typeface="宋体" charset="-122"/>
              </a:rPr>
              <a:t>Size.class</a:t>
            </a:r>
            <a:r>
              <a:rPr lang="en-US" altLang="zh-CN" sz="2400" dirty="0">
                <a:ea typeface="宋体" charset="-122"/>
              </a:rPr>
              <a:t>, “SMALL”);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400" dirty="0">
                <a:ea typeface="宋体" charset="-122"/>
              </a:rPr>
              <a:t>Size s = </a:t>
            </a:r>
            <a:r>
              <a:rPr lang="en-US" altLang="zh-CN" sz="2400" dirty="0" err="1">
                <a:ea typeface="宋体" charset="-122"/>
              </a:rPr>
              <a:t>Size.SMALL</a:t>
            </a:r>
            <a:r>
              <a:rPr lang="en-US" altLang="zh-CN" sz="2400" dirty="0">
                <a:ea typeface="宋体" charset="-122"/>
              </a:rPr>
              <a:t>;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>
                <a:ea typeface="宋体" charset="-122"/>
              </a:rPr>
              <a:t>String </a:t>
            </a:r>
            <a:r>
              <a:rPr lang="en-US" altLang="zh-CN" sz="2400" dirty="0" err="1">
                <a:ea typeface="宋体" charset="-122"/>
              </a:rPr>
              <a:t>toString</a:t>
            </a:r>
            <a:r>
              <a:rPr lang="en-US" altLang="zh-CN" sz="2400" dirty="0">
                <a:ea typeface="宋体" charset="-122"/>
              </a:rPr>
              <a:t>()</a:t>
            </a:r>
          </a:p>
          <a:p>
            <a:pPr lvl="1">
              <a:lnSpc>
                <a:spcPct val="90000"/>
              </a:lnSpc>
              <a:buNone/>
            </a:pPr>
            <a:r>
              <a:rPr lang="zh-CN" altLang="en-US" sz="2400" dirty="0">
                <a:ea typeface="宋体" charset="-122"/>
              </a:rPr>
              <a:t>返回枚举常量名</a:t>
            </a:r>
            <a:endParaRPr lang="en-US" altLang="zh-CN" sz="2400" dirty="0">
              <a:ea typeface="宋体" charset="-122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err="1">
                <a:ea typeface="宋体" charset="-122"/>
              </a:rPr>
              <a:t>int</a:t>
            </a:r>
            <a:r>
              <a:rPr lang="en-US" altLang="zh-CN" sz="2400" dirty="0">
                <a:ea typeface="宋体" charset="-122"/>
              </a:rPr>
              <a:t> ordinal( )</a:t>
            </a:r>
          </a:p>
          <a:p>
            <a:pPr lvl="1">
              <a:lnSpc>
                <a:spcPct val="90000"/>
              </a:lnSpc>
              <a:buNone/>
            </a:pPr>
            <a:r>
              <a:rPr lang="zh-CN" altLang="en-US" sz="2400" dirty="0">
                <a:ea typeface="宋体" charset="-122"/>
              </a:rPr>
              <a:t>返回枚举常量在</a:t>
            </a:r>
            <a:r>
              <a:rPr lang="en-US" altLang="zh-CN" sz="2400" dirty="0" err="1">
                <a:ea typeface="宋体" charset="-122"/>
              </a:rPr>
              <a:t>enum</a:t>
            </a:r>
            <a:r>
              <a:rPr lang="zh-CN" altLang="en-US" sz="2400" dirty="0">
                <a:ea typeface="宋体" charset="-122"/>
              </a:rPr>
              <a:t>声明中的位置，从</a:t>
            </a:r>
            <a:r>
              <a:rPr lang="en-US" altLang="zh-CN" sz="2400" dirty="0">
                <a:ea typeface="宋体" charset="-122"/>
              </a:rPr>
              <a:t>0</a:t>
            </a:r>
            <a:r>
              <a:rPr lang="zh-CN" altLang="en-US" sz="2400" dirty="0">
                <a:ea typeface="宋体" charset="-122"/>
              </a:rPr>
              <a:t>开始计数。</a:t>
            </a:r>
            <a:endParaRPr lang="en-US" altLang="zh-CN" sz="2400" dirty="0">
              <a:ea typeface="宋体" charset="-122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err="1">
                <a:ea typeface="宋体" charset="-122"/>
              </a:rPr>
              <a:t>Int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400" dirty="0" err="1">
                <a:ea typeface="宋体" charset="-122"/>
              </a:rPr>
              <a:t>compareTo</a:t>
            </a:r>
            <a:r>
              <a:rPr lang="en-US" altLang="zh-CN" sz="2400" dirty="0">
                <a:ea typeface="宋体" charset="-122"/>
              </a:rPr>
              <a:t>(E other)</a:t>
            </a:r>
          </a:p>
          <a:p>
            <a:pPr lvl="1">
              <a:lnSpc>
                <a:spcPct val="90000"/>
              </a:lnSpc>
              <a:buNone/>
            </a:pPr>
            <a:r>
              <a:rPr lang="zh-CN" altLang="en-US" sz="2400" dirty="0">
                <a:ea typeface="宋体" charset="-122"/>
              </a:rPr>
              <a:t>根据枚举常量在</a:t>
            </a:r>
            <a:r>
              <a:rPr lang="en-US" altLang="zh-CN" sz="2400" dirty="0" err="1">
                <a:ea typeface="宋体" charset="-122"/>
              </a:rPr>
              <a:t>enum</a:t>
            </a:r>
            <a:r>
              <a:rPr lang="zh-CN" altLang="en-US" sz="2400" dirty="0">
                <a:ea typeface="宋体" charset="-122"/>
              </a:rPr>
              <a:t>声明中的位置，返回负值、</a:t>
            </a:r>
            <a:r>
              <a:rPr lang="en-US" altLang="zh-CN" sz="2400" dirty="0">
                <a:ea typeface="宋体" charset="-122"/>
              </a:rPr>
              <a:t>0、</a:t>
            </a:r>
            <a:r>
              <a:rPr lang="zh-CN" altLang="en-US" sz="2400" dirty="0">
                <a:ea typeface="宋体" charset="-122"/>
              </a:rPr>
              <a:t>正值。</a:t>
            </a:r>
            <a:endParaRPr lang="zh-CN" altLang="en-US" sz="2000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1788"/>
            <a:ext cx="7036550" cy="563562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继承设计的技巧</a:t>
            </a:r>
            <a:endParaRPr lang="en-US" altLang="zh-CN" sz="2800" dirty="0">
              <a:ea typeface="宋体" charset="-122"/>
            </a:endParaRPr>
          </a:p>
        </p:txBody>
      </p:sp>
      <p:sp>
        <p:nvSpPr>
          <p:cNvPr id="310275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457200" y="1125538"/>
            <a:ext cx="8229600" cy="52562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ea typeface="宋体" charset="-122"/>
              </a:rPr>
              <a:t>将公共操作和域放在超类；</a:t>
            </a: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宋体" charset="-122"/>
              </a:rPr>
              <a:t>不要使用受保护的域；</a:t>
            </a: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宋体" charset="-122"/>
              </a:rPr>
              <a:t>使用继承实现</a:t>
            </a:r>
            <a:r>
              <a:rPr lang="en-US" altLang="zh-CN" sz="2400" dirty="0">
                <a:ea typeface="宋体" charset="-122"/>
              </a:rPr>
              <a:t>”is-a”</a:t>
            </a:r>
            <a:r>
              <a:rPr lang="zh-CN" altLang="en-US" sz="2400" dirty="0">
                <a:ea typeface="宋体" charset="-122"/>
              </a:rPr>
              <a:t>关系；</a:t>
            </a: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宋体" charset="-122"/>
              </a:rPr>
              <a:t>除非所有继承的方法都有意义，否则不要使用继承；</a:t>
            </a: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宋体" charset="-122"/>
              </a:rPr>
              <a:t>在覆盖方法时，不要改变预期的行为；</a:t>
            </a: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宋体" charset="-122"/>
              </a:rPr>
              <a:t>使用多态，而非类型信息。</a:t>
            </a: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zh-CN" altLang="en-US" sz="2000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ea typeface="宋体" pitchFamily="2" charset="-122"/>
              </a:rPr>
              <a:t>类的继承实例（</a:t>
            </a:r>
            <a:r>
              <a:rPr lang="en-US" altLang="zh-CN" sz="3200">
                <a:ea typeface="宋体" pitchFamily="2" charset="-122"/>
              </a:rPr>
              <a:t>2</a:t>
            </a:r>
            <a:r>
              <a:rPr lang="zh-CN" altLang="en-US" sz="3200">
                <a:ea typeface="宋体" pitchFamily="2" charset="-122"/>
              </a:rPr>
              <a:t>）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现在需要定义</a:t>
            </a:r>
            <a:r>
              <a:rPr lang="en-US" altLang="zh-CN" dirty="0">
                <a:solidFill>
                  <a:srgbClr val="993300"/>
                </a:solidFill>
                <a:ea typeface="宋体" pitchFamily="2" charset="-122"/>
              </a:rPr>
              <a:t>Manager</a:t>
            </a:r>
            <a:r>
              <a:rPr lang="zh-CN" altLang="en-US" dirty="0">
                <a:ea typeface="宋体" pitchFamily="2" charset="-122"/>
              </a:rPr>
              <a:t>工种，因为</a:t>
            </a:r>
            <a:r>
              <a:rPr lang="en-US" altLang="zh-CN" dirty="0">
                <a:solidFill>
                  <a:srgbClr val="993300"/>
                </a:solidFill>
                <a:ea typeface="宋体" pitchFamily="2" charset="-122"/>
              </a:rPr>
              <a:t>Manager</a:t>
            </a:r>
            <a:r>
              <a:rPr lang="zh-CN" altLang="en-US" dirty="0">
                <a:ea typeface="宋体" pitchFamily="2" charset="-122"/>
              </a:rPr>
              <a:t>和</a:t>
            </a:r>
            <a:r>
              <a:rPr lang="en-US" altLang="zh-CN" dirty="0">
                <a:solidFill>
                  <a:srgbClr val="336699"/>
                </a:solidFill>
                <a:ea typeface="宋体" pitchFamily="2" charset="-122"/>
              </a:rPr>
              <a:t>Employee</a:t>
            </a:r>
            <a:r>
              <a:rPr lang="zh-CN" altLang="en-US" dirty="0">
                <a:ea typeface="宋体" pitchFamily="2" charset="-122"/>
              </a:rPr>
              <a:t>之间存在的“</a:t>
            </a:r>
            <a:r>
              <a:rPr lang="en-US" altLang="zh-CN" dirty="0">
                <a:ea typeface="宋体" pitchFamily="2" charset="-122"/>
              </a:rPr>
              <a:t>is – a</a:t>
            </a:r>
            <a:r>
              <a:rPr lang="zh-CN" altLang="en-US" dirty="0">
                <a:ea typeface="宋体" pitchFamily="2" charset="-122"/>
              </a:rPr>
              <a:t>”关系。所以可以将</a:t>
            </a:r>
            <a:r>
              <a:rPr lang="en-US" altLang="zh-CN" dirty="0">
                <a:solidFill>
                  <a:srgbClr val="993300"/>
                </a:solidFill>
                <a:ea typeface="宋体" pitchFamily="2" charset="-122"/>
              </a:rPr>
              <a:t>Manager</a:t>
            </a:r>
            <a:r>
              <a:rPr lang="zh-CN" altLang="en-US" dirty="0">
                <a:ea typeface="宋体" pitchFamily="2" charset="-122"/>
              </a:rPr>
              <a:t>设计为</a:t>
            </a:r>
            <a:r>
              <a:rPr lang="en-US" altLang="zh-CN" dirty="0">
                <a:solidFill>
                  <a:srgbClr val="336699"/>
                </a:solidFill>
                <a:ea typeface="宋体" pitchFamily="2" charset="-122"/>
              </a:rPr>
              <a:t>Employee</a:t>
            </a:r>
            <a:r>
              <a:rPr lang="zh-CN" altLang="en-US" dirty="0">
                <a:ea typeface="宋体" pitchFamily="2" charset="-122"/>
              </a:rPr>
              <a:t>的子类。</a:t>
            </a:r>
            <a:endParaRPr lang="en-US" altLang="zh-CN" sz="3200" dirty="0">
              <a:solidFill>
                <a:srgbClr val="FF3300"/>
              </a:solidFill>
              <a:ea typeface="宋体" pitchFamily="2" charset="-122"/>
            </a:endParaRPr>
          </a:p>
          <a:p>
            <a:pPr lvl="2">
              <a:buFontTx/>
              <a:buNone/>
            </a:pPr>
            <a:r>
              <a:rPr lang="en-US" altLang="zh-CN" sz="2800" dirty="0">
                <a:solidFill>
                  <a:srgbClr val="FF3300"/>
                </a:solidFill>
                <a:ea typeface="宋体" pitchFamily="2" charset="-122"/>
              </a:rPr>
              <a:t>class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993300"/>
                </a:solidFill>
                <a:ea typeface="宋体" pitchFamily="2" charset="-122"/>
              </a:rPr>
              <a:t>Manager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FF3300"/>
                </a:solidFill>
                <a:ea typeface="宋体" pitchFamily="2" charset="-122"/>
              </a:rPr>
              <a:t>extends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336699"/>
                </a:solidFill>
                <a:ea typeface="宋体" pitchFamily="2" charset="-122"/>
              </a:rPr>
              <a:t>Employee</a:t>
            </a:r>
            <a:r>
              <a:rPr lang="en-US" altLang="zh-CN" sz="2800" dirty="0">
                <a:ea typeface="宋体" pitchFamily="2" charset="-122"/>
              </a:rPr>
              <a:t> {</a:t>
            </a:r>
          </a:p>
          <a:p>
            <a:pPr lvl="2">
              <a:buFontTx/>
              <a:buNone/>
            </a:pPr>
            <a:r>
              <a:rPr lang="en-US" altLang="zh-CN" sz="2800" dirty="0">
                <a:ea typeface="宋体" pitchFamily="2" charset="-122"/>
              </a:rPr>
              <a:t>    </a:t>
            </a:r>
            <a:r>
              <a:rPr lang="en-US" altLang="zh-CN" sz="2800" dirty="0">
                <a:solidFill>
                  <a:schemeClr val="folHlink"/>
                </a:solidFill>
                <a:ea typeface="宋体" pitchFamily="2" charset="-122"/>
              </a:rPr>
              <a:t>//</a:t>
            </a:r>
            <a:r>
              <a:rPr lang="zh-CN" altLang="en-US" sz="2800" dirty="0">
                <a:solidFill>
                  <a:schemeClr val="folHlink"/>
                </a:solidFill>
                <a:ea typeface="宋体" pitchFamily="2" charset="-122"/>
              </a:rPr>
              <a:t>添加方法和域</a:t>
            </a:r>
          </a:p>
          <a:p>
            <a:pPr lvl="2">
              <a:buFontTx/>
              <a:buNone/>
            </a:pPr>
            <a:r>
              <a:rPr lang="en-US" altLang="zh-CN" sz="2800" dirty="0">
                <a:ea typeface="宋体" pitchFamily="2" charset="-122"/>
              </a:rPr>
              <a:t>}</a:t>
            </a:r>
          </a:p>
          <a:p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solidFill>
                  <a:srgbClr val="008000"/>
                </a:solidFill>
                <a:ea typeface="宋体" pitchFamily="2" charset="-122"/>
              </a:rPr>
              <a:t>注意：</a:t>
            </a:r>
            <a:r>
              <a:rPr lang="zh-CN" altLang="en-US" dirty="0">
                <a:ea typeface="宋体" pitchFamily="2" charset="-122"/>
              </a:rPr>
              <a:t>子类拥有父类的所有域和方法。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/>
              <a:t>Java</a:t>
            </a: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1788"/>
            <a:ext cx="7036550" cy="563562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小结</a:t>
            </a:r>
            <a:endParaRPr lang="en-US" altLang="zh-CN" sz="2800" dirty="0">
              <a:ea typeface="宋体" charset="-122"/>
            </a:endParaRPr>
          </a:p>
        </p:txBody>
      </p:sp>
      <p:sp>
        <p:nvSpPr>
          <p:cNvPr id="310275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457200" y="1125538"/>
            <a:ext cx="8229600" cy="52562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ea typeface="宋体" charset="-122"/>
              </a:rPr>
              <a:t>继承；</a:t>
            </a: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宋体" charset="-122"/>
              </a:rPr>
              <a:t>方法重写；</a:t>
            </a: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宋体" charset="-122"/>
              </a:rPr>
              <a:t>多态和强制转换；</a:t>
            </a: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JAVA</a:t>
            </a:r>
            <a:r>
              <a:rPr lang="zh-CN" altLang="en-US" sz="2400" dirty="0">
                <a:ea typeface="宋体" charset="-122"/>
              </a:rPr>
              <a:t>方法调用过程；</a:t>
            </a: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Object</a:t>
            </a:r>
            <a:r>
              <a:rPr lang="zh-CN" altLang="en-US" sz="2400" dirty="0">
                <a:ea typeface="宋体" charset="-122"/>
              </a:rPr>
              <a:t>类；</a:t>
            </a: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zh-CN" altLang="en-US" sz="2000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4"/>
          <p:cNvSpPr txBox="1">
            <a:spLocks noChangeArrowheads="1"/>
          </p:cNvSpPr>
          <p:nvPr/>
        </p:nvSpPr>
        <p:spPr bwMode="auto">
          <a:xfrm>
            <a:off x="2713038" y="5927725"/>
            <a:ext cx="3001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chemeClr val="bg1"/>
                </a:solidFill>
                <a:ea typeface="宋体" pitchFamily="2" charset="-122"/>
              </a:rPr>
              <a:t>www.themegallery.com</a:t>
            </a:r>
          </a:p>
        </p:txBody>
      </p:sp>
      <p:sp>
        <p:nvSpPr>
          <p:cNvPr id="104453" name="WordArt 5"/>
          <p:cNvSpPr>
            <a:spLocks noChangeArrowheads="1" noChangeShapeType="1" noTextEdit="1"/>
          </p:cNvSpPr>
          <p:nvPr/>
        </p:nvSpPr>
        <p:spPr bwMode="gray">
          <a:xfrm>
            <a:off x="2195513" y="2132013"/>
            <a:ext cx="5689600" cy="79216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r>
              <a:rPr lang="en-US" altLang="zh-CN" sz="3600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tx2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kern="1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53882" dir="2700000" algn="ctr" rotWithShape="0">
                  <a:schemeClr val="tx2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ea typeface="宋体" pitchFamily="2" charset="-122"/>
              </a:rPr>
              <a:t>增加域 </a:t>
            </a:r>
            <a:r>
              <a:rPr lang="en-US" altLang="zh-CN" sz="3200">
                <a:ea typeface="宋体" pitchFamily="2" charset="-122"/>
              </a:rPr>
              <a:t>/ </a:t>
            </a:r>
            <a:r>
              <a:rPr lang="zh-CN" altLang="en-US" sz="3200">
                <a:ea typeface="宋体" pitchFamily="2" charset="-122"/>
              </a:rPr>
              <a:t>方法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>
                <a:ea typeface="宋体" pitchFamily="2" charset="-122"/>
              </a:rPr>
              <a:t>子类可以比父类拥有更多的</a:t>
            </a:r>
            <a:r>
              <a:rPr lang="zh-CN" altLang="en-US" sz="2400">
                <a:solidFill>
                  <a:srgbClr val="660033"/>
                </a:solidFill>
                <a:ea typeface="宋体" pitchFamily="2" charset="-122"/>
              </a:rPr>
              <a:t>域</a:t>
            </a:r>
            <a:r>
              <a:rPr lang="zh-CN" altLang="en-US" sz="2400">
                <a:ea typeface="宋体" pitchFamily="2" charset="-122"/>
              </a:rPr>
              <a:t>和</a:t>
            </a:r>
            <a:r>
              <a:rPr lang="zh-CN" altLang="en-US" sz="2400">
                <a:solidFill>
                  <a:srgbClr val="660033"/>
                </a:solidFill>
                <a:ea typeface="宋体" pitchFamily="2" charset="-122"/>
              </a:rPr>
              <a:t>方</a:t>
            </a:r>
            <a:r>
              <a:rPr lang="zh-CN" altLang="en-US" sz="2400">
                <a:solidFill>
                  <a:srgbClr val="993300"/>
                </a:solidFill>
                <a:ea typeface="宋体" pitchFamily="2" charset="-122"/>
              </a:rPr>
              <a:t>法</a:t>
            </a:r>
            <a:r>
              <a:rPr lang="zh-CN" altLang="en-US" sz="2400">
                <a:ea typeface="宋体" pitchFamily="2" charset="-122"/>
              </a:rPr>
              <a:t>。</a:t>
            </a:r>
          </a:p>
          <a:p>
            <a:pPr>
              <a:lnSpc>
                <a:spcPct val="80000"/>
              </a:lnSpc>
            </a:pPr>
            <a:endParaRPr lang="en-US" altLang="zh-CN" sz="120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>
                <a:solidFill>
                  <a:srgbClr val="008000"/>
                </a:solidFill>
                <a:ea typeface="宋体" pitchFamily="2" charset="-122"/>
              </a:rPr>
              <a:t>例如：</a:t>
            </a:r>
            <a:r>
              <a:rPr lang="zh-CN" altLang="en-US" sz="2400">
                <a:ea typeface="宋体" pitchFamily="2" charset="-122"/>
              </a:rPr>
              <a:t>在</a:t>
            </a:r>
            <a:r>
              <a:rPr lang="en-US" altLang="zh-CN" sz="2400">
                <a:solidFill>
                  <a:srgbClr val="993300"/>
                </a:solidFill>
                <a:ea typeface="宋体" pitchFamily="2" charset="-122"/>
              </a:rPr>
              <a:t>Manager</a:t>
            </a:r>
            <a:r>
              <a:rPr lang="zh-CN" altLang="en-US" sz="2400">
                <a:ea typeface="宋体" pitchFamily="2" charset="-122"/>
              </a:rPr>
              <a:t>类中增加一个用于存储奖金信息的域，以及一个用于设置这个域的方法：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class </a:t>
            </a:r>
            <a:r>
              <a:rPr lang="en-US" altLang="zh-CN" sz="2000">
                <a:solidFill>
                  <a:srgbClr val="993300"/>
                </a:solidFill>
                <a:ea typeface="宋体" pitchFamily="2" charset="-122"/>
              </a:rPr>
              <a:t>Manager</a:t>
            </a:r>
            <a:r>
              <a:rPr lang="en-US" altLang="zh-CN" sz="2000">
                <a:ea typeface="宋体" pitchFamily="2" charset="-122"/>
              </a:rPr>
              <a:t> extends </a:t>
            </a:r>
            <a:r>
              <a:rPr lang="en-US" altLang="zh-CN" sz="2000">
                <a:solidFill>
                  <a:srgbClr val="336699"/>
                </a:solidFill>
                <a:ea typeface="宋体" pitchFamily="2" charset="-122"/>
              </a:rPr>
              <a:t>Employee</a:t>
            </a:r>
            <a:r>
              <a:rPr lang="en-US" altLang="zh-CN" sz="2000">
                <a:ea typeface="宋体" pitchFamily="2" charset="-122"/>
              </a:rPr>
              <a:t> {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    . . 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    public void setBonus (double b)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    {      bonus = b;     }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CN" sz="2000">
              <a:ea typeface="宋体" pitchFamily="2" charset="-122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    private double bonus;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>
                <a:ea typeface="宋体" pitchFamily="2" charset="-122"/>
              </a:rPr>
              <a:t>} 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solidFill>
                  <a:srgbClr val="993300"/>
                </a:solidFill>
                <a:ea typeface="宋体" pitchFamily="2" charset="-122"/>
              </a:rPr>
              <a:t>Manager</a:t>
            </a:r>
            <a:r>
              <a:rPr lang="zh-CN" altLang="en-US" sz="2400">
                <a:ea typeface="宋体" pitchFamily="2" charset="-122"/>
              </a:rPr>
              <a:t>对象可以使用</a:t>
            </a:r>
            <a:r>
              <a:rPr lang="en-US" altLang="zh-CN" sz="2400">
                <a:solidFill>
                  <a:srgbClr val="008000"/>
                </a:solidFill>
                <a:ea typeface="宋体" pitchFamily="2" charset="-122"/>
              </a:rPr>
              <a:t>setBonus</a:t>
            </a:r>
            <a:r>
              <a:rPr lang="zh-CN" altLang="en-US" sz="2400">
                <a:ea typeface="宋体" pitchFamily="2" charset="-122"/>
              </a:rPr>
              <a:t>方法</a:t>
            </a:r>
            <a:r>
              <a:rPr lang="en-US" altLang="zh-CN" sz="2400">
                <a:ea typeface="宋体" pitchFamily="2" charset="-122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solidFill>
                  <a:srgbClr val="993300"/>
                </a:solidFill>
                <a:ea typeface="宋体" pitchFamily="2" charset="-122"/>
              </a:rPr>
              <a:t>Manager</a:t>
            </a:r>
            <a:r>
              <a:rPr lang="en-US" altLang="zh-CN" sz="2000">
                <a:ea typeface="宋体" pitchFamily="2" charset="-122"/>
              </a:rPr>
              <a:t> boss = </a:t>
            </a:r>
            <a:r>
              <a:rPr lang="en-US" altLang="zh-CN" sz="2000">
                <a:latin typeface="Verdana"/>
                <a:ea typeface="宋体" pitchFamily="2" charset="-122"/>
              </a:rPr>
              <a:t>…</a:t>
            </a:r>
            <a:r>
              <a:rPr lang="en-US" altLang="zh-CN" sz="2000">
                <a:ea typeface="宋体" pitchFamily="2" charset="-122"/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itchFamily="2" charset="-122"/>
              </a:rPr>
              <a:t>boss. </a:t>
            </a:r>
            <a:r>
              <a:rPr lang="en-US" altLang="zh-CN" sz="2000">
                <a:solidFill>
                  <a:srgbClr val="008000"/>
                </a:solidFill>
                <a:ea typeface="宋体" pitchFamily="2" charset="-122"/>
              </a:rPr>
              <a:t>setBonus</a:t>
            </a:r>
            <a:r>
              <a:rPr lang="en-US" altLang="zh-CN" sz="2000">
                <a:ea typeface="宋体" pitchFamily="2" charset="-122"/>
              </a:rPr>
              <a:t>(8888);</a:t>
            </a:r>
          </a:p>
          <a:p>
            <a:pPr>
              <a:lnSpc>
                <a:spcPct val="80000"/>
              </a:lnSpc>
            </a:pPr>
            <a:r>
              <a:rPr lang="en-US" altLang="en-US" sz="2000">
                <a:solidFill>
                  <a:srgbClr val="008000"/>
                </a:solidFill>
                <a:ea typeface="宋体" pitchFamily="2" charset="-122"/>
              </a:rPr>
              <a:t>setBonus</a:t>
            </a:r>
            <a:r>
              <a:rPr lang="zh-CN" altLang="en-US" sz="2000">
                <a:ea typeface="宋体" pitchFamily="2" charset="-122"/>
              </a:rPr>
              <a:t>方法没有在</a:t>
            </a:r>
            <a:r>
              <a:rPr lang="en-US" altLang="zh-CN" sz="2000">
                <a:solidFill>
                  <a:srgbClr val="336699"/>
                </a:solidFill>
                <a:ea typeface="宋体" pitchFamily="2" charset="-122"/>
              </a:rPr>
              <a:t>Employee</a:t>
            </a:r>
            <a:r>
              <a:rPr lang="zh-CN" altLang="en-US" sz="2000">
                <a:ea typeface="宋体" pitchFamily="2" charset="-122"/>
              </a:rPr>
              <a:t>中定义，所以</a:t>
            </a:r>
            <a:r>
              <a:rPr lang="en-US" altLang="zh-CN" sz="2000">
                <a:solidFill>
                  <a:srgbClr val="336699"/>
                </a:solidFill>
                <a:ea typeface="宋体" pitchFamily="2" charset="-122"/>
              </a:rPr>
              <a:t>Employee</a:t>
            </a:r>
            <a:r>
              <a:rPr lang="zh-CN" altLang="en-US" sz="2000">
                <a:ea typeface="宋体" pitchFamily="2" charset="-122"/>
              </a:rPr>
              <a:t>对象不能使用它。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2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2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2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82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2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2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2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2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2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82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2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2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82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2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2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82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2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2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itchFamily="2" charset="-122"/>
              </a:rPr>
              <a:t>Manager</a:t>
            </a:r>
            <a:r>
              <a:rPr lang="zh-CN" altLang="en-US" sz="3200">
                <a:ea typeface="宋体" pitchFamily="2" charset="-122"/>
              </a:rPr>
              <a:t>类继承了什么？</a:t>
            </a:r>
            <a:endParaRPr lang="en-US" altLang="zh-CN" sz="3200">
              <a:ea typeface="宋体" pitchFamily="2" charset="-122"/>
            </a:endParaRP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>
                <a:ea typeface="宋体" pitchFamily="2" charset="-122"/>
              </a:rPr>
              <a:t>Manager</a:t>
            </a:r>
            <a:r>
              <a:rPr lang="zh-CN" altLang="en-US" sz="2400">
                <a:ea typeface="宋体" pitchFamily="2" charset="-122"/>
              </a:rPr>
              <a:t>类自动继承了超类中的方法和域。</a:t>
            </a:r>
          </a:p>
          <a:p>
            <a:pPr>
              <a:lnSpc>
                <a:spcPct val="90000"/>
              </a:lnSpc>
            </a:pPr>
            <a:endParaRPr lang="zh-CN" altLang="en-US" sz="2400">
              <a:ea typeface="宋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   1. Manager</a:t>
            </a:r>
            <a:r>
              <a:rPr lang="zh-CN" altLang="en-US" sz="2400">
                <a:ea typeface="宋体" pitchFamily="2" charset="-122"/>
              </a:rPr>
              <a:t>类继承的方法包括： </a:t>
            </a:r>
            <a:r>
              <a:rPr lang="en-US" altLang="zh-CN" sz="2400">
                <a:solidFill>
                  <a:srgbClr val="008000"/>
                </a:solidFill>
                <a:ea typeface="宋体" pitchFamily="2" charset="-122"/>
              </a:rPr>
              <a:t>getName</a:t>
            </a:r>
            <a:r>
              <a:rPr lang="zh-CN" altLang="en-US" sz="2400">
                <a:solidFill>
                  <a:srgbClr val="008000"/>
                </a:solidFill>
                <a:ea typeface="宋体" pitchFamily="2" charset="-122"/>
              </a:rPr>
              <a:t>、 </a:t>
            </a:r>
            <a:r>
              <a:rPr lang="en-US" altLang="zh-CN" sz="2400">
                <a:solidFill>
                  <a:srgbClr val="008000"/>
                </a:solidFill>
                <a:ea typeface="宋体" pitchFamily="2" charset="-122"/>
              </a:rPr>
              <a:t>getSalary</a:t>
            </a:r>
            <a:r>
              <a:rPr lang="zh-CN" altLang="en-US" sz="2400">
                <a:solidFill>
                  <a:srgbClr val="008000"/>
                </a:solidFill>
                <a:ea typeface="宋体" pitchFamily="2" charset="-122"/>
              </a:rPr>
              <a:t>、 </a:t>
            </a:r>
            <a:r>
              <a:rPr lang="en-US" altLang="zh-CN" sz="2400">
                <a:solidFill>
                  <a:srgbClr val="008000"/>
                </a:solidFill>
                <a:ea typeface="宋体" pitchFamily="2" charset="-122"/>
              </a:rPr>
              <a:t>getHireDay</a:t>
            </a:r>
            <a:r>
              <a:rPr lang="zh-CN" altLang="en-US" sz="2400">
                <a:solidFill>
                  <a:srgbClr val="008000"/>
                </a:solidFill>
                <a:ea typeface="宋体" pitchFamily="2" charset="-122"/>
              </a:rPr>
              <a:t>、</a:t>
            </a:r>
            <a:r>
              <a:rPr lang="en-US" altLang="zh-CN" sz="2400">
                <a:solidFill>
                  <a:srgbClr val="008000"/>
                </a:solidFill>
                <a:ea typeface="宋体" pitchFamily="2" charset="-122"/>
              </a:rPr>
              <a:t>raiseSalary</a:t>
            </a:r>
            <a:r>
              <a:rPr lang="zh-CN" altLang="en-US" sz="2400">
                <a:solidFill>
                  <a:srgbClr val="008000"/>
                </a:solidFill>
                <a:ea typeface="宋体" pitchFamily="2" charset="-122"/>
              </a:rPr>
              <a:t>。</a:t>
            </a:r>
          </a:p>
          <a:p>
            <a:pPr>
              <a:lnSpc>
                <a:spcPct val="90000"/>
              </a:lnSpc>
            </a:pPr>
            <a:endParaRPr lang="zh-CN" altLang="en-US" sz="2400">
              <a:solidFill>
                <a:srgbClr val="008000"/>
              </a:solidFill>
              <a:ea typeface="宋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   2.</a:t>
            </a:r>
            <a:r>
              <a:rPr lang="en-US" altLang="zh-CN" sz="2400">
                <a:solidFill>
                  <a:srgbClr val="008000"/>
                </a:solidFill>
                <a:ea typeface="宋体" pitchFamily="2" charset="-122"/>
              </a:rPr>
              <a:t> </a:t>
            </a:r>
            <a:r>
              <a:rPr lang="en-US" altLang="zh-CN" sz="2400">
                <a:ea typeface="宋体" pitchFamily="2" charset="-122"/>
              </a:rPr>
              <a:t>Manager</a:t>
            </a:r>
            <a:r>
              <a:rPr lang="zh-CN" altLang="en-US" sz="2400">
                <a:ea typeface="宋体" pitchFamily="2" charset="-122"/>
              </a:rPr>
              <a:t>类继承的域包括：</a:t>
            </a:r>
            <a:r>
              <a:rPr lang="en-US" altLang="zh-CN" sz="2400">
                <a:solidFill>
                  <a:srgbClr val="660033"/>
                </a:solidFill>
                <a:ea typeface="宋体" pitchFamily="2" charset="-122"/>
              </a:rPr>
              <a:t>name</a:t>
            </a:r>
            <a:r>
              <a:rPr lang="zh-CN" altLang="en-US" sz="2400">
                <a:solidFill>
                  <a:srgbClr val="660033"/>
                </a:solidFill>
                <a:ea typeface="宋体" pitchFamily="2" charset="-122"/>
              </a:rPr>
              <a:t>、</a:t>
            </a:r>
            <a:r>
              <a:rPr lang="en-US" altLang="zh-CN" sz="2400">
                <a:solidFill>
                  <a:srgbClr val="660033"/>
                </a:solidFill>
                <a:ea typeface="宋体" pitchFamily="2" charset="-122"/>
              </a:rPr>
              <a:t>salary</a:t>
            </a:r>
            <a:r>
              <a:rPr lang="zh-CN" altLang="en-US" sz="2400">
                <a:solidFill>
                  <a:srgbClr val="660033"/>
                </a:solidFill>
                <a:ea typeface="宋体" pitchFamily="2" charset="-122"/>
              </a:rPr>
              <a:t>、</a:t>
            </a:r>
            <a:r>
              <a:rPr lang="en-US" altLang="zh-CN" sz="2400">
                <a:solidFill>
                  <a:srgbClr val="660033"/>
                </a:solidFill>
                <a:ea typeface="宋体" pitchFamily="2" charset="-122"/>
              </a:rPr>
              <a:t>hireDay</a:t>
            </a:r>
            <a:r>
              <a:rPr lang="zh-CN" altLang="en-US" sz="2400">
                <a:solidFill>
                  <a:srgbClr val="660033"/>
                </a:solidFill>
                <a:ea typeface="宋体" pitchFamily="2" charset="-122"/>
              </a:rPr>
              <a:t>。</a:t>
            </a:r>
            <a:r>
              <a:rPr lang="zh-CN" altLang="en-US" sz="2400">
                <a:ea typeface="宋体" pitchFamily="2" charset="-122"/>
              </a:rPr>
              <a:t>但在</a:t>
            </a:r>
            <a:r>
              <a:rPr lang="en-US" altLang="zh-CN" sz="2400">
                <a:ea typeface="宋体" pitchFamily="2" charset="-122"/>
              </a:rPr>
              <a:t>Manager</a:t>
            </a:r>
            <a:r>
              <a:rPr lang="zh-CN" altLang="en-US" sz="2400">
                <a:ea typeface="宋体" pitchFamily="2" charset="-122"/>
              </a:rPr>
              <a:t>类中不能直接访问这些域。</a:t>
            </a:r>
            <a:endParaRPr lang="en-US" altLang="zh-CN" sz="2400">
              <a:solidFill>
                <a:srgbClr val="660033"/>
              </a:solidFill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zh-CN" altLang="en-US" sz="2400">
              <a:solidFill>
                <a:srgbClr val="660033"/>
              </a:solidFill>
              <a:ea typeface="宋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>
                <a:ea typeface="宋体" pitchFamily="2" charset="-122"/>
              </a:rPr>
              <a:t>   在定义子类的时候，仅需要指出子类与超类的不同之处。因此类的设计原则之一是：</a:t>
            </a:r>
          </a:p>
          <a:p>
            <a:pPr lvl="1">
              <a:lnSpc>
                <a:spcPct val="90000"/>
              </a:lnSpc>
            </a:pPr>
            <a:r>
              <a:rPr lang="zh-CN" altLang="en-US" sz="2400">
                <a:ea typeface="宋体" pitchFamily="2" charset="-122"/>
              </a:rPr>
              <a:t>尽量将通用的方法放置于超类之中；</a:t>
            </a:r>
          </a:p>
          <a:p>
            <a:pPr lvl="1">
              <a:lnSpc>
                <a:spcPct val="90000"/>
              </a:lnSpc>
            </a:pPr>
            <a:r>
              <a:rPr lang="zh-CN" altLang="en-US" sz="2400">
                <a:ea typeface="宋体" pitchFamily="2" charset="-122"/>
              </a:rPr>
              <a:t>将具有特殊用途的方法放置在子类中。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8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ea typeface="宋体" pitchFamily="2" charset="-122"/>
              </a:rPr>
              <a:t>方法的覆盖</a:t>
            </a:r>
            <a:r>
              <a:rPr lang="en-US" altLang="zh-CN" sz="3200">
                <a:ea typeface="宋体" pitchFamily="2" charset="-122"/>
              </a:rPr>
              <a:t>(override)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>
                <a:ea typeface="宋体" pitchFamily="2" charset="-122"/>
              </a:rPr>
              <a:t>有些方法在子类</a:t>
            </a:r>
            <a:r>
              <a:rPr lang="en-US" altLang="zh-CN" sz="2400">
                <a:solidFill>
                  <a:srgbClr val="993300"/>
                </a:solidFill>
                <a:ea typeface="宋体" pitchFamily="2" charset="-122"/>
              </a:rPr>
              <a:t>Manager</a:t>
            </a:r>
            <a:r>
              <a:rPr lang="zh-CN" altLang="en-US" sz="2400">
                <a:ea typeface="宋体" pitchFamily="2" charset="-122"/>
              </a:rPr>
              <a:t>中并不适用。例如，</a:t>
            </a:r>
            <a:r>
              <a:rPr lang="en-US" altLang="zh-CN" sz="2400">
                <a:solidFill>
                  <a:srgbClr val="993300"/>
                </a:solidFill>
                <a:ea typeface="宋体" pitchFamily="2" charset="-122"/>
              </a:rPr>
              <a:t>Manager</a:t>
            </a:r>
            <a:r>
              <a:rPr lang="zh-CN" altLang="en-US" sz="2400">
                <a:ea typeface="宋体" pitchFamily="2" charset="-122"/>
              </a:rPr>
              <a:t>类对象的总薪水是由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薪水</a:t>
            </a:r>
            <a:r>
              <a:rPr lang="en-US" altLang="zh-CN" sz="2400">
                <a:ea typeface="宋体" pitchFamily="2" charset="-122"/>
              </a:rPr>
              <a:t>+</a:t>
            </a:r>
            <a:r>
              <a:rPr lang="zh-CN" altLang="en-US" sz="2400">
                <a:solidFill>
                  <a:srgbClr val="660033"/>
                </a:solidFill>
                <a:ea typeface="宋体" pitchFamily="2" charset="-122"/>
              </a:rPr>
              <a:t>奖金</a:t>
            </a:r>
            <a:r>
              <a:rPr lang="zh-CN" altLang="en-US" sz="2400">
                <a:ea typeface="宋体" pitchFamily="2" charset="-122"/>
              </a:rPr>
              <a:t>，所以</a:t>
            </a:r>
            <a:r>
              <a:rPr lang="en-US" altLang="zh-CN" sz="2400">
                <a:solidFill>
                  <a:srgbClr val="993300"/>
                </a:solidFill>
                <a:ea typeface="宋体" pitchFamily="2" charset="-122"/>
              </a:rPr>
              <a:t>Manager</a:t>
            </a:r>
            <a:r>
              <a:rPr lang="zh-CN" altLang="en-US" sz="2400">
                <a:ea typeface="宋体" pitchFamily="2" charset="-122"/>
              </a:rPr>
              <a:t>类中的</a:t>
            </a:r>
            <a:r>
              <a:rPr lang="en-US" altLang="zh-CN" sz="2400">
                <a:solidFill>
                  <a:srgbClr val="008000"/>
                </a:solidFill>
                <a:ea typeface="宋体" pitchFamily="2" charset="-122"/>
              </a:rPr>
              <a:t>getSalary</a:t>
            </a:r>
            <a:r>
              <a:rPr lang="zh-CN" altLang="en-US" sz="2400">
                <a:ea typeface="宋体" pitchFamily="2" charset="-122"/>
              </a:rPr>
              <a:t>方法应当返回薪水和奖金的总和</a:t>
            </a:r>
            <a:r>
              <a:rPr lang="en-US" altLang="zh-CN" sz="2400">
                <a:ea typeface="宋体" pitchFamily="2" charset="-122"/>
              </a:rPr>
              <a:t>(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bonus</a:t>
            </a:r>
            <a:r>
              <a:rPr lang="en-US" altLang="zh-CN" sz="2400">
                <a:ea typeface="宋体" pitchFamily="2" charset="-122"/>
              </a:rPr>
              <a:t> + </a:t>
            </a:r>
            <a:r>
              <a:rPr lang="en-US" altLang="zh-CN" sz="2400">
                <a:solidFill>
                  <a:srgbClr val="660033"/>
                </a:solidFill>
                <a:ea typeface="宋体" pitchFamily="2" charset="-122"/>
              </a:rPr>
              <a:t>salary</a:t>
            </a:r>
            <a:r>
              <a:rPr lang="en-US" altLang="zh-CN" sz="2400">
                <a:ea typeface="宋体" pitchFamily="2" charset="-122"/>
              </a:rPr>
              <a:t>).</a:t>
            </a:r>
          </a:p>
          <a:p>
            <a:pPr>
              <a:lnSpc>
                <a:spcPct val="90000"/>
              </a:lnSpc>
            </a:pPr>
            <a:endParaRPr lang="en-US" altLang="zh-CN" sz="2400">
              <a:solidFill>
                <a:srgbClr val="660033"/>
              </a:solidFill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>
                <a:ea typeface="宋体" pitchFamily="2" charset="-122"/>
              </a:rPr>
              <a:t>所以需要通过在</a:t>
            </a:r>
            <a:r>
              <a:rPr lang="en-US" altLang="zh-CN" sz="2400">
                <a:ea typeface="宋体" pitchFamily="2" charset="-122"/>
              </a:rPr>
              <a:t>Manager</a:t>
            </a:r>
            <a:r>
              <a:rPr lang="zh-CN" altLang="en-US" sz="2400">
                <a:ea typeface="宋体" pitchFamily="2" charset="-122"/>
              </a:rPr>
              <a:t>类中重新定义</a:t>
            </a:r>
            <a:r>
              <a:rPr lang="en-US" altLang="zh-CN" sz="2400">
                <a:ea typeface="宋体" pitchFamily="2" charset="-122"/>
              </a:rPr>
              <a:t>getSalary</a:t>
            </a:r>
            <a:r>
              <a:rPr lang="zh-CN" altLang="en-US" sz="2400">
                <a:ea typeface="宋体" pitchFamily="2" charset="-122"/>
              </a:rPr>
              <a:t>方法</a:t>
            </a:r>
            <a:r>
              <a:rPr lang="zh-CN" altLang="en-US" sz="2400">
                <a:solidFill>
                  <a:srgbClr val="008000"/>
                </a:solidFill>
                <a:ea typeface="宋体" pitchFamily="2" charset="-122"/>
              </a:rPr>
              <a:t>覆盖</a:t>
            </a:r>
            <a:r>
              <a:rPr lang="en-US" altLang="zh-CN" sz="2400">
                <a:ea typeface="宋体" pitchFamily="2" charset="-122"/>
              </a:rPr>
              <a:t>(override)</a:t>
            </a:r>
            <a:r>
              <a:rPr lang="zh-CN" altLang="en-US" sz="2400">
                <a:ea typeface="宋体" pitchFamily="2" charset="-122"/>
              </a:rPr>
              <a:t>超类中的</a:t>
            </a:r>
            <a:r>
              <a:rPr lang="en-US" altLang="zh-CN" sz="2400">
                <a:ea typeface="宋体" pitchFamily="2" charset="-122"/>
              </a:rPr>
              <a:t>getSalary</a:t>
            </a:r>
            <a:r>
              <a:rPr lang="zh-CN" altLang="en-US" sz="2400">
                <a:ea typeface="宋体" pitchFamily="2" charset="-122"/>
              </a:rPr>
              <a:t>方法。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FF3300"/>
                </a:solidFill>
                <a:ea typeface="宋体" pitchFamily="2" charset="-122"/>
              </a:rPr>
              <a:t>class</a:t>
            </a:r>
            <a:r>
              <a:rPr lang="en-US" altLang="zh-CN" sz="2400">
                <a:ea typeface="宋体" pitchFamily="2" charset="-122"/>
              </a:rPr>
              <a:t> </a:t>
            </a:r>
            <a:r>
              <a:rPr lang="en-US" altLang="zh-CN" sz="2400">
                <a:solidFill>
                  <a:srgbClr val="993300"/>
                </a:solidFill>
                <a:ea typeface="宋体" pitchFamily="2" charset="-122"/>
              </a:rPr>
              <a:t>Manager</a:t>
            </a:r>
            <a:r>
              <a:rPr lang="en-US" altLang="zh-CN" sz="2400">
                <a:ea typeface="宋体" pitchFamily="2" charset="-122"/>
              </a:rPr>
              <a:t> </a:t>
            </a:r>
            <a:r>
              <a:rPr lang="en-US" altLang="zh-CN" sz="2400">
                <a:solidFill>
                  <a:srgbClr val="FF3300"/>
                </a:solidFill>
                <a:ea typeface="宋体" pitchFamily="2" charset="-122"/>
              </a:rPr>
              <a:t>extends</a:t>
            </a:r>
            <a:r>
              <a:rPr lang="en-US" altLang="zh-CN" sz="2400">
                <a:ea typeface="宋体" pitchFamily="2" charset="-122"/>
              </a:rPr>
              <a:t> </a:t>
            </a:r>
            <a:r>
              <a:rPr lang="en-US" altLang="zh-CN" sz="2400">
                <a:solidFill>
                  <a:srgbClr val="336699"/>
                </a:solidFill>
                <a:ea typeface="宋体" pitchFamily="2" charset="-122"/>
              </a:rPr>
              <a:t>Employee</a:t>
            </a:r>
            <a:r>
              <a:rPr lang="en-US" altLang="zh-CN" sz="2400">
                <a:ea typeface="宋体" pitchFamily="2" charset="-122"/>
              </a:rPr>
              <a:t> {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     . . .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     public double </a:t>
            </a:r>
            <a:r>
              <a:rPr lang="en-US" altLang="zh-CN" sz="2400">
                <a:solidFill>
                  <a:srgbClr val="008000"/>
                </a:solidFill>
                <a:ea typeface="宋体" pitchFamily="2" charset="-122"/>
              </a:rPr>
              <a:t>getSalary</a:t>
            </a:r>
            <a:r>
              <a:rPr lang="en-US" altLang="zh-CN" sz="2400">
                <a:ea typeface="宋体" pitchFamily="2" charset="-122"/>
              </a:rPr>
              <a:t>() { . . . }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     . . .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ea typeface="宋体" pitchFamily="2" charset="-122"/>
              </a:rPr>
              <a:t>}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sz="240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7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7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7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7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7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7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7" grpId="0" build="p"/>
    </p:bldLst>
  </p:timing>
</p:sld>
</file>

<file path=ppt/theme/theme1.xml><?xml version="1.0" encoding="utf-8"?>
<a:theme xmlns:a="http://schemas.openxmlformats.org/drawingml/2006/main" name="1_中传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alpha val="90000"/>
          </a:schemeClr>
        </a:solidFill>
        <a:ln>
          <a:solidFill>
            <a:schemeClr val="bg1"/>
          </a:solidFill>
        </a:ln>
      </a:spPr>
      <a:bodyPr spcFirstLastPara="0" vert="horz" wrap="square" lIns="76200" tIns="76200" rIns="76200" bIns="2368987" numCol="1" spcCol="1270" anchor="ctr" anchorCtr="0">
        <a:noAutofit/>
      </a:bodyPr>
      <a:lstStyle>
        <a:defPPr algn="ctr" defTabSz="889000">
          <a:lnSpc>
            <a:spcPct val="90000"/>
          </a:lnSpc>
          <a:spcBef>
            <a:spcPct val="0"/>
          </a:spcBef>
          <a:spcAft>
            <a:spcPct val="35000"/>
          </a:spcAft>
          <a:defRPr sz="2400" kern="1200" dirty="0" smtClean="0">
            <a:solidFill>
              <a:schemeClr val="bg1"/>
            </a:solidFill>
            <a:latin typeface="+mn-ea"/>
          </a:defRPr>
        </a:defPPr>
      </a:lstStyle>
      <a:style>
        <a:lnRef idx="2">
          <a:schemeClr val="accent2">
            <a:hueOff val="0"/>
            <a:satOff val="0"/>
            <a:lumOff val="0"/>
            <a:alphaOff val="0"/>
          </a:schemeClr>
        </a:lnRef>
        <a:fillRef idx="1">
          <a:schemeClr val="lt1">
            <a:alpha val="90000"/>
            <a:hueOff val="0"/>
            <a:satOff val="0"/>
            <a:lumOff val="0"/>
            <a:alphaOff val="0"/>
          </a:schemeClr>
        </a:fillRef>
        <a:effectRef idx="0">
          <a:schemeClr val="lt1">
            <a:alpha val="90000"/>
            <a:hueOff val="0"/>
            <a:satOff val="0"/>
            <a:lumOff val="0"/>
            <a:alphaOff val="0"/>
          </a:schemeClr>
        </a:effectRef>
        <a:fontRef idx="minor">
          <a:schemeClr val="dk1">
            <a:hueOff val="0"/>
            <a:satOff val="0"/>
            <a:lumOff val="0"/>
            <a:alphaOff val="0"/>
          </a:schemeClr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62244" tIns="62244" rIns="62244" bIns="62244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中宋" panose="02010600040101010101" pitchFamily="2" charset="-122"/>
            <a:ea typeface="华文中宋" panose="02010600040101010101" pitchFamily="2" charset="-122"/>
          </a:defRPr>
        </a:defPPr>
      </a:lstStyle>
    </a:lnDef>
  </a:objectDefaults>
  <a:extraClrSchemeLst>
    <a:extraClrScheme>
      <a:clrScheme name="yc_wti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c_wti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c_wti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c_wti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c_wti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c_wti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c_wti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c_wti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c_wti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c_wti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c_wti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c_wti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147593</TotalTime>
  <Words>5256</Words>
  <Application>Microsoft Macintosh PowerPoint</Application>
  <PresentationFormat>全屏显示(4:3)</PresentationFormat>
  <Paragraphs>729</Paragraphs>
  <Slides>61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4" baseType="lpstr">
      <vt:lpstr>(使用中文字体)</vt:lpstr>
      <vt:lpstr>黑体</vt:lpstr>
      <vt:lpstr>华文中宋</vt:lpstr>
      <vt:lpstr>楷体_GB2312</vt:lpstr>
      <vt:lpstr>宋体</vt:lpstr>
      <vt:lpstr>Arial Unicode MS</vt:lpstr>
      <vt:lpstr>FuturaA Md BT</vt:lpstr>
      <vt:lpstr>Arial</vt:lpstr>
      <vt:lpstr>Monotype Sorts</vt:lpstr>
      <vt:lpstr>Times New Roman</vt:lpstr>
      <vt:lpstr>Verdana</vt:lpstr>
      <vt:lpstr>Wingdings</vt:lpstr>
      <vt:lpstr>1_中传</vt:lpstr>
      <vt:lpstr>继     承</vt:lpstr>
      <vt:lpstr>PowerPoint 演示文稿</vt:lpstr>
      <vt:lpstr>继承</vt:lpstr>
      <vt:lpstr>继承的定义形式</vt:lpstr>
      <vt:lpstr>继承的实例（1）</vt:lpstr>
      <vt:lpstr>类的继承实例（2）</vt:lpstr>
      <vt:lpstr>增加域 / 方法</vt:lpstr>
      <vt:lpstr>Manager类继承了什么？</vt:lpstr>
      <vt:lpstr>方法的覆盖(override)</vt:lpstr>
      <vt:lpstr>覆盖方法的实现</vt:lpstr>
      <vt:lpstr>JDK5.0中对覆盖方法的改进</vt:lpstr>
      <vt:lpstr>super关键字在构造器中的应用</vt:lpstr>
      <vt:lpstr>super与this的比较</vt:lpstr>
      <vt:lpstr>多态</vt:lpstr>
      <vt:lpstr>举例：ManagerTest</vt:lpstr>
      <vt:lpstr>举例：ManagerTest(续)</vt:lpstr>
      <vt:lpstr>方法调用过程</vt:lpstr>
      <vt:lpstr>方法调用过程（续）</vt:lpstr>
      <vt:lpstr>PowerPoint 演示文稿</vt:lpstr>
      <vt:lpstr>阻止继承：final类和final方法</vt:lpstr>
      <vt:lpstr>final类和方法举例</vt:lpstr>
      <vt:lpstr>PowerPoint 演示文稿</vt:lpstr>
      <vt:lpstr>PowerPoint 演示文稿</vt:lpstr>
      <vt:lpstr>面向对象高级程序设计</vt:lpstr>
      <vt:lpstr>面向对象高级程序设计</vt:lpstr>
      <vt:lpstr>面向对象高级程序设计</vt:lpstr>
      <vt:lpstr>面向对象高级程序设计</vt:lpstr>
      <vt:lpstr>面向对象高级程序设计</vt:lpstr>
      <vt:lpstr>域和方法的访问控制</vt:lpstr>
      <vt:lpstr>面向对象高级程序设计</vt:lpstr>
      <vt:lpstr>面向对象高级程序设计</vt:lpstr>
      <vt:lpstr>面向对象高级程序设计</vt:lpstr>
      <vt:lpstr>面向对象高级程序设计</vt:lpstr>
      <vt:lpstr>面向对象高级程序设计</vt:lpstr>
      <vt:lpstr>面向对象高级程序设计</vt:lpstr>
      <vt:lpstr>面向对象高级程序设计</vt:lpstr>
      <vt:lpstr>面向对象高级程序设计</vt:lpstr>
      <vt:lpstr>面向对象高级程序设计</vt:lpstr>
      <vt:lpstr>面向对象高级程序设计</vt:lpstr>
      <vt:lpstr>面向对象高级程序设计</vt:lpstr>
      <vt:lpstr>面向对象高级程序设计</vt:lpstr>
      <vt:lpstr>面向对象高级程序设计</vt:lpstr>
      <vt:lpstr>面向对象高级程序设计</vt:lpstr>
      <vt:lpstr>面向对象高级程序设计</vt:lpstr>
      <vt:lpstr>面向对象高级程序设计</vt:lpstr>
      <vt:lpstr>泛型程序设计</vt:lpstr>
      <vt:lpstr>泛型数组列表</vt:lpstr>
      <vt:lpstr>访问数组列表中的元素</vt:lpstr>
      <vt:lpstr>ArrayList类的重要方法(1)</vt:lpstr>
      <vt:lpstr>ArrayList类的重要方法(2)</vt:lpstr>
      <vt:lpstr>对象包装器和自动装箱</vt:lpstr>
      <vt:lpstr>对象包装器和自动装箱</vt:lpstr>
      <vt:lpstr>对象包装器和自动装箱</vt:lpstr>
      <vt:lpstr>Integer的重要方法</vt:lpstr>
      <vt:lpstr>参数数量可变</vt:lpstr>
      <vt:lpstr>参数数量可变</vt:lpstr>
      <vt:lpstr>枚举类</vt:lpstr>
      <vt:lpstr>Enum类</vt:lpstr>
      <vt:lpstr>继承设计的技巧</vt:lpstr>
      <vt:lpstr>小结</vt:lpstr>
      <vt:lpstr>PowerPoint 演示文稿</vt:lpstr>
    </vt:vector>
  </TitlesOfParts>
  <Company>Microsoft 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nsfc</dc:title>
  <dc:creator>mhd</dc:creator>
  <cp:lastModifiedBy>Microsoft Office User</cp:lastModifiedBy>
  <cp:revision>3059</cp:revision>
  <cp:lastPrinted>2013-06-09T12:24:00Z</cp:lastPrinted>
  <dcterms:created xsi:type="dcterms:W3CDTF">2005-05-09T07:03:00Z</dcterms:created>
  <dcterms:modified xsi:type="dcterms:W3CDTF">2024-09-27T10:40:05Z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