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6" r:id="rId1"/>
  </p:sldMasterIdLst>
  <p:notesMasterIdLst>
    <p:notesMasterId r:id="rId44"/>
  </p:notesMasterIdLst>
  <p:handoutMasterIdLst>
    <p:handoutMasterId r:id="rId45"/>
  </p:handoutMasterIdLst>
  <p:sldIdLst>
    <p:sldId id="256" r:id="rId2"/>
    <p:sldId id="503" r:id="rId3"/>
    <p:sldId id="562" r:id="rId4"/>
    <p:sldId id="495" r:id="rId5"/>
    <p:sldId id="496" r:id="rId6"/>
    <p:sldId id="457" r:id="rId7"/>
    <p:sldId id="498" r:id="rId8"/>
    <p:sldId id="497" r:id="rId9"/>
    <p:sldId id="470" r:id="rId10"/>
    <p:sldId id="563" r:id="rId11"/>
    <p:sldId id="472" r:id="rId12"/>
    <p:sldId id="473" r:id="rId13"/>
    <p:sldId id="474" r:id="rId14"/>
    <p:sldId id="564" r:id="rId15"/>
    <p:sldId id="565" r:id="rId16"/>
    <p:sldId id="566" r:id="rId17"/>
    <p:sldId id="567" r:id="rId18"/>
    <p:sldId id="568" r:id="rId19"/>
    <p:sldId id="569" r:id="rId20"/>
    <p:sldId id="570" r:id="rId21"/>
    <p:sldId id="571" r:id="rId22"/>
    <p:sldId id="475" r:id="rId23"/>
    <p:sldId id="514" r:id="rId24"/>
    <p:sldId id="572" r:id="rId25"/>
    <p:sldId id="573" r:id="rId26"/>
    <p:sldId id="574" r:id="rId27"/>
    <p:sldId id="575" r:id="rId28"/>
    <p:sldId id="576" r:id="rId29"/>
    <p:sldId id="520" r:id="rId30"/>
    <p:sldId id="522" r:id="rId31"/>
    <p:sldId id="521" r:id="rId32"/>
    <p:sldId id="577" r:id="rId33"/>
    <p:sldId id="578" r:id="rId34"/>
    <p:sldId id="525" r:id="rId35"/>
    <p:sldId id="526" r:id="rId36"/>
    <p:sldId id="579" r:id="rId37"/>
    <p:sldId id="580" r:id="rId38"/>
    <p:sldId id="581" r:id="rId39"/>
    <p:sldId id="582" r:id="rId40"/>
    <p:sldId id="583" r:id="rId41"/>
    <p:sldId id="584" r:id="rId42"/>
    <p:sldId id="504" r:id="rId43"/>
  </p:sldIdLst>
  <p:sldSz cx="9144000" cy="6858000" type="screen4x3"/>
  <p:notesSz cx="6669088" cy="9928225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8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B14C"/>
    <a:srgbClr val="63BC26"/>
    <a:srgbClr val="A21E89"/>
    <a:srgbClr val="19A7DD"/>
    <a:srgbClr val="15CD9D"/>
    <a:srgbClr val="FFCC99"/>
    <a:srgbClr val="D1D1D1"/>
    <a:srgbClr val="009FE1"/>
    <a:srgbClr val="10CF9B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53"/>
    <p:restoredTop sz="81224" autoAdjust="0"/>
  </p:normalViewPr>
  <p:slideViewPr>
    <p:cSldViewPr showGuides="1">
      <p:cViewPr varScale="1">
        <p:scale>
          <a:sx n="100" d="100"/>
          <a:sy n="100" d="100"/>
        </p:scale>
        <p:origin x="2104" y="168"/>
      </p:cViewPr>
      <p:guideLst>
        <p:guide orient="horz" pos="118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418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+mn-cs"/>
              </a:rPr>
              <a:t>报奖汇报</a:t>
            </a:r>
            <a:endParaRPr kumimoji="1" lang="en-US" altLang="zh-CN" sz="12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SimHei" panose="02010609060101010101" pitchFamily="49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SimHei" panose="02010609060101010101" pitchFamily="49" charset="-122"/>
              <a:cs typeface="+mn-cs"/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+mn-cs"/>
              </a:rPr>
              <a:t>北京邮电大学</a:t>
            </a:r>
            <a:endParaRPr kumimoji="1" lang="en-US" altLang="zh-CN" sz="12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SimHei" panose="02010609060101010101" pitchFamily="49" charset="-122"/>
              <a:cs typeface="+mn-cs"/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31338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  <a:ea typeface="SimHei" panose="02010609060101010101" pitchFamily="49" charset="-122"/>
              </a:rPr>
              <a:t>‹#›</a:t>
            </a:fld>
            <a:endParaRPr lang="en-US" altLang="zh-CN" sz="1200" dirty="0">
              <a:latin typeface="Times New Roman" panose="02020603050405020304" pitchFamily="18" charset="0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7793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b="0" i="0">
                <a:latin typeface="Times New Roman" panose="02020603050405020304" pitchFamily="18" charset="0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r>
              <a:rPr kumimoji="1" lang="en-US" altLang="zh-CN" dirty="0"/>
              <a:t>《</a:t>
            </a:r>
            <a:r>
              <a:rPr kumimoji="1" lang="en-US" altLang="zh-CN" dirty="0" err="1"/>
              <a:t>多媒体技术原理及应用</a:t>
            </a:r>
            <a:r>
              <a:rPr kumimoji="1" lang="en-US" altLang="zh-CN" dirty="0"/>
              <a:t>》（</a:t>
            </a:r>
            <a:r>
              <a:rPr kumimoji="1" lang="en-US" altLang="zh-CN" dirty="0" err="1"/>
              <a:t>教材</a:t>
            </a:r>
            <a:r>
              <a:rPr kumimoji="1" lang="en-US" altLang="zh-CN" dirty="0"/>
              <a:t>）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 i="0">
                <a:latin typeface="Times New Roman" panose="02020603050405020304" pitchFamily="18" charset="0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endParaRPr kumimoji="1" lang="en-US" altLang="zh-CN" dirty="0"/>
          </a:p>
        </p:txBody>
      </p:sp>
      <p:sp>
        <p:nvSpPr>
          <p:cNvPr id="25604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6463"/>
            <a:ext cx="4891088" cy="4467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b="0" i="0">
                <a:latin typeface="Times New Roman" panose="02020603050405020304" pitchFamily="18" charset="0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r>
              <a:rPr kumimoji="1" lang="en-US" altLang="zh-CN" dirty="0" err="1"/>
              <a:t>北京邮电大学</a:t>
            </a:r>
            <a:endParaRPr kumimoji="1" lang="en-US" altLang="zh-CN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31338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b="0" i="0">
                <a:ea typeface="SimHei" panose="02010609060101010101" pitchFamily="49" charset="-122"/>
              </a:defRPr>
            </a:lvl1pPr>
          </a:lstStyle>
          <a:p>
            <a:pPr algn="r" eaLnBrk="1" hangingPunct="1"/>
            <a:fld id="{9A0DB2DC-4C9A-4742-B13C-FB6460FD3503}" type="slidenum">
              <a:rPr lang="en-US" altLang="zh-CN" sz="1200" smtClean="0">
                <a:latin typeface="Times New Roman" panose="02020603050405020304" pitchFamily="18" charset="0"/>
              </a:rPr>
              <a:pPr algn="r" eaLnBrk="1" hangingPunct="1"/>
              <a:t>‹#›</a:t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0447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Times New Roman" panose="02020603050405020304" pitchFamily="18" charset="0"/>
        <a:ea typeface="SimHei" panose="02010609060101010101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Times New Roman" panose="02020603050405020304" pitchFamily="18" charset="0"/>
        <a:ea typeface="SimHei" panose="02010609060101010101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Times New Roman" panose="02020603050405020304" pitchFamily="18" charset="0"/>
        <a:ea typeface="SimHei" panose="02010609060101010101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Times New Roman" panose="02020603050405020304" pitchFamily="18" charset="0"/>
        <a:ea typeface="SimHei" panose="02010609060101010101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Times New Roman" panose="02020603050405020304" pitchFamily="18" charset="0"/>
        <a:ea typeface="SimHei" panose="02010609060101010101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对应程序</a:t>
            </a:r>
            <a:r>
              <a:rPr kumimoji="1" lang="en-US" altLang="zh-CN" dirty="0"/>
              <a:t>6-5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B7E9B-F35D-4EEF-99B0-318227556936}" type="slidenum">
              <a:rPr lang="zh-CN" altLang="en-US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9791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程序</a:t>
            </a:r>
            <a:r>
              <a:rPr kumimoji="1" lang="en-US" altLang="zh-CN" dirty="0"/>
              <a:t>6-6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B7E9B-F35D-4EEF-99B0-318227556936}" type="slidenum">
              <a:rPr lang="zh-CN" altLang="en-US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4811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程序</a:t>
            </a:r>
            <a:r>
              <a:rPr kumimoji="1" lang="en-US" altLang="zh-CN" dirty="0"/>
              <a:t>6-8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B7E9B-F35D-4EEF-99B0-318227556936}" type="slidenum">
              <a:rPr lang="zh-CN" altLang="en-US" smtClean="0"/>
              <a:pPr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5457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/>
          <p:nvPr userDrawn="1"/>
        </p:nvSpPr>
        <p:spPr>
          <a:xfrm>
            <a:off x="8329674" y="6453188"/>
            <a:ext cx="814326" cy="243656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 algn="r"/>
            <a:r>
              <a:rPr lang="zh-CN" altLang="en-US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   </a:t>
            </a:r>
            <a:r>
              <a:rPr lang="en-US" altLang="zh-CN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Page </a:t>
            </a:r>
            <a:fld id="{9A0DB2DC-4C9A-4742-B13C-FB6460FD3503}" type="slidenum">
              <a:rPr lang="en-US" altLang="zh-CN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‹#›</a:t>
            </a:fld>
            <a:endParaRPr lang="en-US" altLang="zh-CN" sz="1000" b="0" i="0" dirty="0">
              <a:solidFill>
                <a:schemeClr val="tx2"/>
              </a:solidFill>
              <a:latin typeface="FuturaA Md BT"/>
              <a:ea typeface="SimHei" panose="02010609060101010101" pitchFamily="49" charset="-122"/>
            </a:endParaRPr>
          </a:p>
        </p:txBody>
      </p:sp>
      <p:sp>
        <p:nvSpPr>
          <p:cNvPr id="2051" name="Rectangle 13"/>
          <p:cNvSpPr/>
          <p:nvPr userDrawn="1"/>
        </p:nvSpPr>
        <p:spPr>
          <a:xfrm>
            <a:off x="8329674" y="6453188"/>
            <a:ext cx="814326" cy="243656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 algn="r"/>
            <a:r>
              <a:rPr lang="zh-CN" altLang="en-US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   </a:t>
            </a:r>
            <a:r>
              <a:rPr lang="en-US" altLang="zh-CN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Page </a:t>
            </a:r>
            <a:fld id="{9A0DB2DC-4C9A-4742-B13C-FB6460FD3503}" type="slidenum">
              <a:rPr lang="en-US" altLang="zh-CN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‹#›</a:t>
            </a:fld>
            <a:endParaRPr lang="en-US" altLang="zh-CN" sz="1000" b="0" i="0" dirty="0">
              <a:solidFill>
                <a:schemeClr val="tx2"/>
              </a:solidFill>
              <a:latin typeface="FuturaA Md BT"/>
              <a:ea typeface="SimHei" panose="02010609060101010101" pitchFamily="49" charset="-122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0" y="908050"/>
            <a:ext cx="9144000" cy="0"/>
          </a:xfrm>
          <a:prstGeom prst="line">
            <a:avLst/>
          </a:prstGeom>
          <a:noFill/>
          <a:ln w="57150">
            <a:solidFill>
              <a:schemeClr val="accent1">
                <a:lumMod val="75000"/>
              </a:schemeClr>
            </a:solidFill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中宋" panose="02010600040101010101" pitchFamily="2" charset="-122"/>
              <a:ea typeface="SimHei" panose="02010609060101010101" pitchFamily="49" charset="-122"/>
              <a:cs typeface="+mn-cs"/>
            </a:endParaRPr>
          </a:p>
        </p:txBody>
      </p:sp>
      <p:pic>
        <p:nvPicPr>
          <p:cNvPr id="2053" name="Picture 3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32588" y="381000"/>
            <a:ext cx="2411412" cy="384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925" y="188913"/>
            <a:ext cx="7769225" cy="71913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/>
          <p:nvPr userDrawn="1"/>
        </p:nvSpPr>
        <p:spPr>
          <a:xfrm>
            <a:off x="8329674" y="6453188"/>
            <a:ext cx="814326" cy="243656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 algn="r"/>
            <a:r>
              <a:rPr lang="zh-CN" altLang="en-US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   </a:t>
            </a:r>
            <a:r>
              <a:rPr lang="en-US" altLang="zh-CN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Page </a:t>
            </a:r>
            <a:fld id="{9A0DB2DC-4C9A-4742-B13C-FB6460FD3503}" type="slidenum">
              <a:rPr lang="en-US" altLang="zh-CN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‹#›</a:t>
            </a:fld>
            <a:endParaRPr lang="en-US" altLang="zh-CN" sz="1000" b="0" i="0" dirty="0">
              <a:solidFill>
                <a:schemeClr val="tx2"/>
              </a:solidFill>
              <a:latin typeface="FuturaA Md BT"/>
              <a:ea typeface="SimHei" panose="02010609060101010101" pitchFamily="49" charset="-122"/>
            </a:endParaRPr>
          </a:p>
        </p:txBody>
      </p:sp>
      <p:sp>
        <p:nvSpPr>
          <p:cNvPr id="3075" name="Rectangle 13"/>
          <p:cNvSpPr/>
          <p:nvPr userDrawn="1"/>
        </p:nvSpPr>
        <p:spPr>
          <a:xfrm>
            <a:off x="8329674" y="6453188"/>
            <a:ext cx="814326" cy="243656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 algn="r"/>
            <a:r>
              <a:rPr lang="zh-CN" altLang="en-US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   </a:t>
            </a:r>
            <a:r>
              <a:rPr lang="en-US" altLang="zh-CN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Page </a:t>
            </a:r>
            <a:fld id="{9A0DB2DC-4C9A-4742-B13C-FB6460FD3503}" type="slidenum">
              <a:rPr lang="en-US" altLang="zh-CN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‹#›</a:t>
            </a:fld>
            <a:endParaRPr lang="en-US" altLang="zh-CN" sz="1000" b="0" i="0" dirty="0">
              <a:solidFill>
                <a:schemeClr val="tx2"/>
              </a:solidFill>
              <a:latin typeface="FuturaA Md BT"/>
              <a:ea typeface="SimHei" panose="02010609060101010101" pitchFamily="49" charset="-122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+mn-ea"/>
                <a:ea typeface="+mn-ea"/>
              </a:defRPr>
            </a:lvl1pPr>
            <a:lvl2pPr>
              <a:defRPr baseline="0">
                <a:latin typeface="+mn-ea"/>
                <a:ea typeface="+mn-ea"/>
              </a:defRPr>
            </a:lvl2pPr>
            <a:lvl3pPr>
              <a:defRPr baseline="0">
                <a:latin typeface="+mn-ea"/>
                <a:ea typeface="+mn-ea"/>
              </a:defRPr>
            </a:lvl3pPr>
            <a:lvl4pPr>
              <a:defRPr baseline="0">
                <a:latin typeface="+mn-ea"/>
                <a:ea typeface="+mn-ea"/>
              </a:defRPr>
            </a:lvl4pPr>
            <a:lvl5pPr>
              <a:defRPr baseline="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34925" y="188913"/>
            <a:ext cx="7769225" cy="71913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323850" y="1085850"/>
            <a:ext cx="8362950" cy="5438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Line 8"/>
          <p:cNvSpPr>
            <a:spLocks noChangeShapeType="1"/>
          </p:cNvSpPr>
          <p:nvPr/>
        </p:nvSpPr>
        <p:spPr bwMode="auto">
          <a:xfrm>
            <a:off x="0" y="908050"/>
            <a:ext cx="9144000" cy="0"/>
          </a:xfrm>
          <a:prstGeom prst="line">
            <a:avLst/>
          </a:prstGeom>
          <a:noFill/>
          <a:ln w="57150">
            <a:solidFill>
              <a:schemeClr val="accent1">
                <a:lumMod val="75000"/>
              </a:schemeClr>
            </a:solidFill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中宋" panose="02010600040101010101" pitchFamily="2" charset="-122"/>
              <a:ea typeface="SimHei" panose="02010609060101010101" pitchFamily="49" charset="-122"/>
              <a:cs typeface="+mn-cs"/>
            </a:endParaRPr>
          </a:p>
        </p:txBody>
      </p:sp>
      <p:pic>
        <p:nvPicPr>
          <p:cNvPr id="1029" name="Picture 3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6224588" y="333375"/>
            <a:ext cx="2919412" cy="4635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30" name="Group 10"/>
          <p:cNvGrpSpPr/>
          <p:nvPr userDrawn="1"/>
        </p:nvGrpSpPr>
        <p:grpSpPr>
          <a:xfrm>
            <a:off x="2627784" y="5927094"/>
            <a:ext cx="6480720" cy="1062953"/>
            <a:chOff x="249" y="2341"/>
            <a:chExt cx="5178" cy="1617"/>
          </a:xfrm>
        </p:grpSpPr>
        <p:pic>
          <p:nvPicPr>
            <p:cNvPr id="1031" name="Picture 11" descr="未命名-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49" y="2341"/>
              <a:ext cx="5178" cy="143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6" name="Rectangle 12"/>
            <p:cNvSpPr>
              <a:spLocks noChangeArrowheads="1"/>
            </p:cNvSpPr>
            <p:nvPr/>
          </p:nvSpPr>
          <p:spPr bwMode="gray">
            <a:xfrm>
              <a:off x="1877" y="3593"/>
              <a:ext cx="115" cy="365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SimHei" panose="02010609060101010101" pitchFamily="49" charset="-122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transition/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(使用中文字体)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(使用中文字体)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(使用中文字体)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(使用中文字体)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(使用中文字体)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2638" y="1089025"/>
            <a:ext cx="7245350" cy="1722438"/>
          </a:xfrm>
        </p:spPr>
        <p:txBody>
          <a:bodyPr/>
          <a:lstStyle/>
          <a:p>
            <a:r>
              <a:rPr lang="zh-CN" altLang="en-US" sz="4800" i="0" dirty="0">
                <a:solidFill>
                  <a:srgbClr val="000000"/>
                </a:solidFill>
                <a:ea typeface="宋体" pitchFamily="2" charset="-122"/>
              </a:rPr>
              <a:t>接口与内部类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352800"/>
            <a:ext cx="6324600" cy="990600"/>
          </a:xfrm>
        </p:spPr>
        <p:txBody>
          <a:bodyPr/>
          <a:lstStyle/>
          <a:p>
            <a:r>
              <a:rPr lang="zh-CN" altLang="en-US" sz="2400" dirty="0">
                <a:ea typeface="楷体_GB2312" pitchFamily="49" charset="-122"/>
              </a:rPr>
              <a:t>伍淳华</a:t>
            </a:r>
          </a:p>
          <a:p>
            <a:r>
              <a:rPr lang="zh-Hans" altLang="en-US" sz="2400" dirty="0">
                <a:ea typeface="楷体_GB2312" pitchFamily="49" charset="-122"/>
              </a:rPr>
              <a:t>网络空间安全</a:t>
            </a:r>
            <a:r>
              <a:rPr lang="zh-CN" altLang="en-US" sz="2400" dirty="0">
                <a:ea typeface="楷体_GB2312" pitchFamily="49" charset="-122"/>
              </a:rPr>
              <a:t>学院</a:t>
            </a:r>
          </a:p>
          <a:p>
            <a:endParaRPr lang="zh-CN" altLang="en-US" sz="2400" dirty="0"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/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/>
              <a:t>Java</a:t>
            </a:r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面向对象高级程序设计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348163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348164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348166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167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48168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接口</a:t>
            </a:r>
          </a:p>
        </p:txBody>
      </p:sp>
      <p:sp>
        <p:nvSpPr>
          <p:cNvPr id="348169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34817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302625" cy="4841875"/>
          </a:xfrm>
          <a:noFill/>
          <a:ln/>
        </p:spPr>
        <p:txBody>
          <a:bodyPr/>
          <a:lstStyle/>
          <a:p>
            <a:pPr>
              <a:buSzPct val="70000"/>
            </a:pPr>
            <a: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  <a:t>接口和类的互换</a:t>
            </a:r>
            <a:endParaRPr lang="en-US" altLang="zh-CN" b="1" dirty="0">
              <a:solidFill>
                <a:schemeClr val="accent1"/>
              </a:solidFill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accent1"/>
                </a:solidFill>
                <a:ea typeface="楷体_GB2312" pitchFamily="49" charset="-122"/>
              </a:rPr>
              <a:t>DataSet</a:t>
            </a: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 </a:t>
            </a:r>
            <a:r>
              <a:rPr lang="en-US" altLang="zh-CN" sz="2000" dirty="0" err="1">
                <a:solidFill>
                  <a:schemeClr val="accent1"/>
                </a:solidFill>
                <a:ea typeface="楷体_GB2312" pitchFamily="49" charset="-122"/>
              </a:rPr>
              <a:t>bankData</a:t>
            </a: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=new </a:t>
            </a:r>
            <a:r>
              <a:rPr lang="en-US" altLang="zh-CN" sz="2000" dirty="0" err="1">
                <a:solidFill>
                  <a:schemeClr val="accent1"/>
                </a:solidFill>
                <a:ea typeface="楷体_GB2312" pitchFamily="49" charset="-122"/>
              </a:rPr>
              <a:t>DataSet</a:t>
            </a: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();</a:t>
            </a:r>
          </a:p>
          <a:p>
            <a:pPr>
              <a:buSzPct val="70000"/>
              <a:buFont typeface="Wingdings" pitchFamily="2" charset="2"/>
              <a:buNone/>
            </a:pP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    </a:t>
            </a:r>
            <a:r>
              <a:rPr lang="en-US" altLang="zh-CN" sz="2000" dirty="0" err="1">
                <a:solidFill>
                  <a:schemeClr val="accent1"/>
                </a:solidFill>
                <a:ea typeface="楷体_GB2312" pitchFamily="49" charset="-122"/>
              </a:rPr>
              <a:t>bankData.add</a:t>
            </a: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(new </a:t>
            </a:r>
            <a:r>
              <a:rPr lang="en-US" altLang="zh-CN" sz="2000" dirty="0" err="1">
                <a:solidFill>
                  <a:schemeClr val="accent1"/>
                </a:solidFill>
                <a:ea typeface="楷体_GB2312" pitchFamily="49" charset="-122"/>
              </a:rPr>
              <a:t>BankAccount</a:t>
            </a: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(1100));</a:t>
            </a:r>
          </a:p>
          <a:p>
            <a:pPr>
              <a:buSzPct val="70000"/>
              <a:buFont typeface="Wingdings" pitchFamily="2" charset="2"/>
              <a:buNone/>
            </a:pPr>
            <a:endParaRPr lang="en-US" altLang="zh-CN" sz="2000" dirty="0">
              <a:solidFill>
                <a:schemeClr val="accent1"/>
              </a:solidFill>
              <a:ea typeface="楷体_GB2312" pitchFamily="49" charset="-122"/>
            </a:endParaRPr>
          </a:p>
          <a:p>
            <a:pPr>
              <a:buSzPct val="70000"/>
              <a:buFont typeface="Wingdings" pitchFamily="2" charset="2"/>
              <a:buNone/>
            </a:pP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    public void add(Measurable x)</a:t>
            </a:r>
            <a:endParaRPr lang="en-US" altLang="zh-CN" dirty="0">
              <a:solidFill>
                <a:schemeClr val="accent1"/>
              </a:solidFill>
              <a:ea typeface="楷体_GB2312" pitchFamily="49" charset="-122"/>
            </a:endParaRPr>
          </a:p>
          <a:p>
            <a:pPr>
              <a:buSzPct val="70000"/>
              <a:buFont typeface="Wingdings" pitchFamily="2" charset="2"/>
              <a:buNone/>
            </a:pPr>
            <a:r>
              <a:rPr lang="en-US" altLang="zh-CN" dirty="0">
                <a:solidFill>
                  <a:schemeClr val="accent1"/>
                </a:solidFill>
                <a:ea typeface="楷体_GB2312" pitchFamily="49" charset="-122"/>
              </a:rPr>
              <a:t>     </a:t>
            </a:r>
          </a:p>
          <a:p>
            <a:pPr>
              <a:buSzPct val="70000"/>
              <a:buFont typeface="Wingdings" pitchFamily="2" charset="2"/>
              <a:buNone/>
            </a:pPr>
            <a:r>
              <a:rPr lang="en-US" altLang="zh-CN" b="1" dirty="0">
                <a:solidFill>
                  <a:schemeClr val="accent1"/>
                </a:solidFill>
                <a:ea typeface="楷体_GB2312" pitchFamily="49" charset="-122"/>
              </a:rPr>
              <a:t>      </a:t>
            </a: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如果一个类实现了某个接口，则将该类转换为该接口是正确的，而且不需要强制转换；</a:t>
            </a:r>
          </a:p>
          <a:p>
            <a:pPr>
              <a:buSzPct val="70000"/>
              <a:buFont typeface="Wingdings" pitchFamily="2" charset="2"/>
              <a:buNone/>
            </a:pPr>
            <a:endParaRPr lang="en-US" altLang="zh-CN" dirty="0">
              <a:solidFill>
                <a:schemeClr val="accent1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/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/>
              <a:t>Java</a:t>
            </a:r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面向对象高级程序设计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350211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350212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50213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350214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0215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0216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接口</a:t>
            </a:r>
          </a:p>
        </p:txBody>
      </p:sp>
      <p:sp>
        <p:nvSpPr>
          <p:cNvPr id="350217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350218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302625" cy="4841875"/>
          </a:xfrm>
          <a:noFill/>
          <a:ln/>
        </p:spPr>
        <p:txBody>
          <a:bodyPr/>
          <a:lstStyle/>
          <a:p>
            <a:pPr>
              <a:buSzPct val="70000"/>
            </a:pPr>
            <a:r>
              <a:rPr lang="zh-CN" altLang="en-US" b="1">
                <a:solidFill>
                  <a:schemeClr val="accent1"/>
                </a:solidFill>
                <a:ea typeface="楷体_GB2312" pitchFamily="49" charset="-122"/>
              </a:rPr>
              <a:t>接口和类的互换</a:t>
            </a:r>
          </a:p>
          <a:p>
            <a:pPr lvl="1">
              <a:buSzPct val="70000"/>
            </a:pPr>
            <a:r>
              <a:rPr lang="zh-CN" altLang="en-US" b="1">
                <a:solidFill>
                  <a:schemeClr val="accent1"/>
                </a:solidFill>
                <a:ea typeface="楷体_GB2312" pitchFamily="49" charset="-122"/>
              </a:rPr>
              <a:t>接口转换为某个实现了该接口的类，需要用强制转换</a:t>
            </a:r>
          </a:p>
          <a:p>
            <a:pPr>
              <a:buSzPct val="70000"/>
              <a:buFont typeface="Wingdings" pitchFamily="2" charset="2"/>
              <a:buNone/>
            </a:pPr>
            <a:r>
              <a:rPr lang="zh-CN" altLang="en-US" b="1">
                <a:solidFill>
                  <a:schemeClr val="accent1"/>
                </a:solidFill>
                <a:ea typeface="楷体_GB2312" pitchFamily="49" charset="-122"/>
              </a:rPr>
              <a:t>    </a:t>
            </a:r>
            <a:r>
              <a:rPr lang="en-US" altLang="zh-CN" sz="2000">
                <a:solidFill>
                  <a:schemeClr val="accent1"/>
                </a:solidFill>
                <a:ea typeface="楷体_GB2312" pitchFamily="49" charset="-122"/>
              </a:rPr>
              <a:t>BankAccount m=(BankAccout)bankData.getMaxium();</a:t>
            </a:r>
          </a:p>
          <a:p>
            <a:pPr>
              <a:buSzPct val="70000"/>
              <a:buFont typeface="Wingdings" pitchFamily="2" charset="2"/>
              <a:buNone/>
            </a:pPr>
            <a:r>
              <a:rPr lang="en-US" altLang="zh-CN" sz="2000">
                <a:solidFill>
                  <a:schemeClr val="accent1"/>
                </a:solidFill>
                <a:ea typeface="楷体_GB2312" pitchFamily="49" charset="-122"/>
              </a:rPr>
              <a:t>      m.deposit(3000);</a:t>
            </a:r>
          </a:p>
          <a:p>
            <a:pPr>
              <a:buSzPct val="70000"/>
              <a:buFont typeface="Wingdings" pitchFamily="2" charset="2"/>
              <a:buNone/>
            </a:pPr>
            <a:r>
              <a:rPr lang="zh-CN" altLang="en-US" sz="1800" i="1">
                <a:solidFill>
                  <a:srgbClr val="FF0000"/>
                </a:solidFill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/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/>
              <a:t>Java</a:t>
            </a:r>
          </a:p>
        </p:txBody>
      </p:sp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面向对象高级程序设计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351235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351236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51237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351238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1239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1240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接口</a:t>
            </a:r>
          </a:p>
        </p:txBody>
      </p:sp>
      <p:sp>
        <p:nvSpPr>
          <p:cNvPr id="351241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35124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302625" cy="4841875"/>
          </a:xfrm>
          <a:noFill/>
          <a:ln/>
        </p:spPr>
        <p:txBody>
          <a:bodyPr/>
          <a:lstStyle/>
          <a:p>
            <a:pPr>
              <a:buSzPct val="70000"/>
            </a:pPr>
            <a: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  <a:t>接口与多态</a:t>
            </a:r>
            <a:endParaRPr lang="en-US" altLang="zh-CN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lvl="1">
              <a:buSzPct val="70000"/>
            </a:pPr>
            <a: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  <a:t>接口不能实例化</a:t>
            </a:r>
          </a:p>
          <a:p>
            <a:pPr>
              <a:buSzPct val="70000"/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		Measurable</a:t>
            </a: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>  </a:t>
            </a: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m=new </a:t>
            </a:r>
            <a:r>
              <a:rPr lang="en-US" altLang="zh-CN" sz="2000" b="1" dirty="0" err="1">
                <a:solidFill>
                  <a:schemeClr val="accent1"/>
                </a:solidFill>
                <a:ea typeface="楷体_GB2312" pitchFamily="49" charset="-122"/>
              </a:rPr>
              <a:t>Measuable</a:t>
            </a: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();  //wrong!</a:t>
            </a:r>
            <a:endParaRPr lang="zh-CN" altLang="en-US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lvl="1">
              <a:buSzPct val="70000"/>
            </a:pPr>
            <a: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  <a:t>一个对象只能是实现了该接口的某个类的实例</a:t>
            </a:r>
          </a:p>
          <a:p>
            <a:pPr lvl="1">
              <a:buSzPct val="70000"/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		Measurable x;</a:t>
            </a:r>
            <a:b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</a:b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	x = new </a:t>
            </a:r>
            <a:r>
              <a:rPr lang="en-US" altLang="zh-CN" sz="2000" b="1" dirty="0" err="1">
                <a:solidFill>
                  <a:schemeClr val="accent1"/>
                </a:solidFill>
                <a:ea typeface="楷体_GB2312" pitchFamily="49" charset="-122"/>
              </a:rPr>
              <a:t>BankAccount</a:t>
            </a: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(10000);</a:t>
            </a:r>
            <a:b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</a:b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	x = new </a:t>
            </a:r>
            <a:r>
              <a:rPr lang="en-US" altLang="zh-CN" sz="2000" b="1" dirty="0" err="1">
                <a:solidFill>
                  <a:schemeClr val="accent1"/>
                </a:solidFill>
                <a:ea typeface="楷体_GB2312" pitchFamily="49" charset="-122"/>
              </a:rPr>
              <a:t>Studnet</a:t>
            </a: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( </a:t>
            </a:r>
            <a:r>
              <a:rPr lang="en-US" altLang="zh-CN" sz="2000" b="1" dirty="0">
                <a:solidFill>
                  <a:schemeClr val="accent1"/>
                </a:solidFill>
                <a:latin typeface="Verdana"/>
                <a:ea typeface="楷体_GB2312" pitchFamily="49" charset="-122"/>
              </a:rPr>
              <a:t>“</a:t>
            </a: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Jack"); </a:t>
            </a:r>
            <a:endParaRPr lang="zh-CN" altLang="en-US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lvl="1">
              <a:buSzPct val="70000"/>
            </a:pPr>
            <a: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  <a:t>调用对象的方法</a:t>
            </a:r>
          </a:p>
          <a:p>
            <a:pPr lvl="1">
              <a:buSzPct val="70000"/>
              <a:buFont typeface="Wingdings" pitchFamily="2" charset="2"/>
              <a:buNone/>
            </a:pPr>
            <a: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  <a:t>     </a:t>
            </a:r>
            <a:r>
              <a:rPr lang="en-US" altLang="zh-CN" b="1" dirty="0" err="1">
                <a:solidFill>
                  <a:schemeClr val="accent1"/>
                </a:solidFill>
                <a:ea typeface="楷体_GB2312" pitchFamily="49" charset="-122"/>
              </a:rPr>
              <a:t>x.getMeasure</a:t>
            </a:r>
            <a:r>
              <a:rPr lang="en-US" altLang="zh-CN" b="1" dirty="0">
                <a:solidFill>
                  <a:schemeClr val="accent1"/>
                </a:solidFill>
                <a:ea typeface="楷体_GB2312" pitchFamily="49" charset="-122"/>
              </a:rPr>
              <a:t>();</a:t>
            </a:r>
          </a:p>
          <a:p>
            <a:pPr>
              <a:buSzPct val="70000"/>
              <a:buFont typeface="Wingdings" pitchFamily="2" charset="2"/>
              <a:buNone/>
            </a:pPr>
            <a:r>
              <a:rPr lang="en-US" altLang="zh-CN" b="1" i="1" dirty="0">
                <a:solidFill>
                  <a:srgbClr val="FF0000"/>
                </a:solidFill>
                <a:ea typeface="楷体_GB2312" pitchFamily="49" charset="-122"/>
              </a:rPr>
              <a:t>    ?</a:t>
            </a:r>
            <a:r>
              <a:rPr lang="zh-CN" altLang="en-US" b="1" i="1" dirty="0">
                <a:solidFill>
                  <a:srgbClr val="FF0000"/>
                </a:solidFill>
                <a:ea typeface="楷体_GB2312" pitchFamily="49" charset="-122"/>
              </a:rPr>
              <a:t>调用了哪个方法</a:t>
            </a:r>
            <a: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  <a:t>	</a:t>
            </a:r>
            <a:endParaRPr lang="en-US" altLang="zh-CN" sz="20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>
              <a:buSzPct val="70000"/>
              <a:buFont typeface="Wingdings" pitchFamily="2" charset="2"/>
              <a:buNone/>
            </a:pPr>
            <a:endParaRPr lang="en-US" altLang="zh-CN" sz="2000" b="1" dirty="0">
              <a:solidFill>
                <a:schemeClr val="accent1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/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/>
              <a:t>Java</a:t>
            </a:r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面向对象高级程序设计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352259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352260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52261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352262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2263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2264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接口</a:t>
            </a:r>
          </a:p>
        </p:txBody>
      </p:sp>
      <p:sp>
        <p:nvSpPr>
          <p:cNvPr id="352265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352266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302625" cy="4841875"/>
          </a:xfrm>
          <a:noFill/>
          <a:ln/>
        </p:spPr>
        <p:txBody>
          <a:bodyPr/>
          <a:lstStyle/>
          <a:p>
            <a:pPr>
              <a:buSzPct val="70000"/>
            </a:pPr>
            <a:r>
              <a:rPr lang="zh-CN" altLang="en-US" b="1">
                <a:solidFill>
                  <a:schemeClr val="accent1"/>
                </a:solidFill>
                <a:ea typeface="楷体_GB2312" pitchFamily="49" charset="-122"/>
              </a:rPr>
              <a:t>接口与多态</a:t>
            </a:r>
            <a:endParaRPr lang="en-US" altLang="zh-CN" b="1">
              <a:solidFill>
                <a:schemeClr val="accent1"/>
              </a:solidFill>
              <a:ea typeface="楷体_GB2312" pitchFamily="49" charset="-122"/>
            </a:endParaRPr>
          </a:p>
          <a:p>
            <a:pPr lvl="1">
              <a:buSzPct val="70000"/>
            </a:pPr>
            <a:r>
              <a:rPr lang="zh-CN" altLang="en-US" b="1">
                <a:solidFill>
                  <a:schemeClr val="accent1"/>
                </a:solidFill>
                <a:ea typeface="楷体_GB2312" pitchFamily="49" charset="-122"/>
              </a:rPr>
              <a:t>接口可实现运行时的多态，在运行阶段，由对象的实际类型决定调用哪一个具体的方法</a:t>
            </a:r>
          </a:p>
          <a:p>
            <a:pPr lvl="1">
              <a:buSzPct val="70000"/>
              <a:buFont typeface="Wingdings" pitchFamily="2" charset="2"/>
              <a:buNone/>
            </a:pPr>
            <a:r>
              <a:rPr lang="zh-CN" altLang="en-US" b="1">
                <a:solidFill>
                  <a:schemeClr val="accent1"/>
                </a:solidFill>
                <a:ea typeface="楷体_GB2312" pitchFamily="49" charset="-122"/>
              </a:rPr>
              <a:t>   </a:t>
            </a:r>
            <a:r>
              <a:rPr lang="en-US" altLang="zh-CN" b="1">
                <a:solidFill>
                  <a:schemeClr val="accent1"/>
                </a:solidFill>
                <a:ea typeface="楷体_GB2312" pitchFamily="49" charset="-122"/>
              </a:rPr>
              <a:t>-</a:t>
            </a:r>
            <a:r>
              <a:rPr lang="zh-CN" altLang="en-US" b="1">
                <a:solidFill>
                  <a:schemeClr val="accent1"/>
                </a:solidFill>
                <a:ea typeface="楷体_GB2312" pitchFamily="49" charset="-122"/>
              </a:rPr>
              <a:t>如果</a:t>
            </a:r>
            <a:r>
              <a:rPr lang="en-US" altLang="zh-CN" b="1" i="1">
                <a:solidFill>
                  <a:schemeClr val="accent1"/>
                </a:solidFill>
                <a:ea typeface="楷体_GB2312" pitchFamily="49" charset="-122"/>
              </a:rPr>
              <a:t>x</a:t>
            </a:r>
            <a:r>
              <a:rPr lang="zh-CN" altLang="en-US" b="1">
                <a:solidFill>
                  <a:schemeClr val="accent1"/>
                </a:solidFill>
                <a:ea typeface="楷体_GB2312" pitchFamily="49" charset="-122"/>
              </a:rPr>
              <a:t>是一个</a:t>
            </a:r>
            <a:r>
              <a:rPr lang="en-US" altLang="zh-CN" b="1">
                <a:solidFill>
                  <a:schemeClr val="accent1"/>
                </a:solidFill>
                <a:ea typeface="楷体_GB2312" pitchFamily="49" charset="-122"/>
              </a:rPr>
              <a:t>BankAccount</a:t>
            </a:r>
            <a:r>
              <a:rPr lang="zh-CN" altLang="en-US" b="1">
                <a:solidFill>
                  <a:schemeClr val="accent1"/>
                </a:solidFill>
                <a:ea typeface="楷体_GB2312" pitchFamily="49" charset="-122"/>
              </a:rPr>
              <a:t>对象，则调用</a:t>
            </a:r>
            <a:r>
              <a:rPr lang="en-US" altLang="zh-CN" b="1">
                <a:solidFill>
                  <a:schemeClr val="accent1"/>
                </a:solidFill>
                <a:ea typeface="楷体_GB2312" pitchFamily="49" charset="-122"/>
              </a:rPr>
              <a:t>BankAccount.getMeasure();</a:t>
            </a:r>
          </a:p>
          <a:p>
            <a:pPr lvl="1">
              <a:buSzPct val="70000"/>
              <a:buFont typeface="Wingdings" pitchFamily="2" charset="2"/>
              <a:buNone/>
            </a:pPr>
            <a:r>
              <a:rPr lang="en-US" altLang="zh-CN" b="1">
                <a:solidFill>
                  <a:schemeClr val="accent1"/>
                </a:solidFill>
                <a:ea typeface="楷体_GB2312" pitchFamily="49" charset="-122"/>
              </a:rPr>
              <a:t>   -</a:t>
            </a:r>
            <a:r>
              <a:rPr lang="zh-CN" altLang="en-US" b="1">
                <a:solidFill>
                  <a:schemeClr val="accent1"/>
                </a:solidFill>
                <a:ea typeface="楷体_GB2312" pitchFamily="49" charset="-122"/>
              </a:rPr>
              <a:t>如果</a:t>
            </a:r>
            <a:r>
              <a:rPr lang="en-US" altLang="zh-CN" b="1">
                <a:solidFill>
                  <a:schemeClr val="accent1"/>
                </a:solidFill>
                <a:ea typeface="楷体_GB2312" pitchFamily="49" charset="-122"/>
              </a:rPr>
              <a:t>x</a:t>
            </a:r>
            <a:r>
              <a:rPr lang="zh-CN" altLang="en-US" b="1">
                <a:solidFill>
                  <a:schemeClr val="accent1"/>
                </a:solidFill>
                <a:ea typeface="楷体_GB2312" pitchFamily="49" charset="-122"/>
              </a:rPr>
              <a:t>是一个</a:t>
            </a:r>
            <a:r>
              <a:rPr lang="en-US" altLang="zh-CN" b="1">
                <a:solidFill>
                  <a:schemeClr val="accent1"/>
                </a:solidFill>
                <a:ea typeface="楷体_GB2312" pitchFamily="49" charset="-122"/>
              </a:rPr>
              <a:t>Student</a:t>
            </a:r>
            <a:r>
              <a:rPr lang="zh-CN" altLang="en-US" b="1">
                <a:solidFill>
                  <a:schemeClr val="accent1"/>
                </a:solidFill>
                <a:ea typeface="楷体_GB2312" pitchFamily="49" charset="-122"/>
              </a:rPr>
              <a:t>对象，则调用</a:t>
            </a:r>
            <a:r>
              <a:rPr lang="en-US" altLang="zh-CN" b="1">
                <a:solidFill>
                  <a:schemeClr val="accent1"/>
                </a:solidFill>
                <a:ea typeface="楷体_GB2312" pitchFamily="49" charset="-122"/>
              </a:rPr>
              <a:t>Student.getMeasure();</a:t>
            </a:r>
            <a:endParaRPr lang="en-US" altLang="zh-CN" sz="2000" b="1">
              <a:solidFill>
                <a:schemeClr val="accent1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/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/>
              <a:t>Java</a:t>
            </a:r>
          </a:p>
        </p:txBody>
      </p:sp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面向对象高级程序设计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337923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337924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337926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7927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7928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接口</a:t>
            </a:r>
          </a:p>
        </p:txBody>
      </p:sp>
      <p:sp>
        <p:nvSpPr>
          <p:cNvPr id="337929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33793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302625" cy="4841875"/>
          </a:xfrm>
          <a:noFill/>
          <a:ln/>
        </p:spPr>
        <p:txBody>
          <a:bodyPr/>
          <a:lstStyle/>
          <a:p>
            <a:pPr>
              <a:buSzPct val="70000"/>
            </a:pPr>
            <a: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  <a:t>接口</a:t>
            </a:r>
            <a:r>
              <a:rPr lang="en-US" altLang="zh-CN" b="1" dirty="0">
                <a:solidFill>
                  <a:schemeClr val="accent1"/>
                </a:solidFill>
                <a:ea typeface="楷体_GB2312" pitchFamily="49" charset="-122"/>
              </a:rPr>
              <a:t>VS </a:t>
            </a:r>
            <a: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  <a:t>抽象类</a:t>
            </a:r>
          </a:p>
          <a:p>
            <a:pPr lvl="1">
              <a:buSzPct val="70000"/>
            </a:pPr>
            <a: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  <a:t>接口中所有的方法都是抽象的，即有方法名，方法参数，返回值，但没有方法体；抽象类中可有具体方法；</a:t>
            </a:r>
          </a:p>
          <a:p>
            <a:pPr lvl="1">
              <a:buSzPct val="70000"/>
            </a:pPr>
            <a: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  <a:t>接口中的方法的访问限制权限都是</a:t>
            </a:r>
            <a:r>
              <a:rPr lang="en-US" altLang="zh-CN" b="1" dirty="0">
                <a:solidFill>
                  <a:schemeClr val="accent1"/>
                </a:solidFill>
                <a:ea typeface="楷体_GB2312" pitchFamily="49" charset="-122"/>
              </a:rPr>
              <a:t>public;</a:t>
            </a:r>
            <a: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  <a:t>抽象类中无此限制；</a:t>
            </a:r>
            <a:endParaRPr lang="en-US" altLang="zh-CN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lvl="1">
              <a:buSzPct val="70000"/>
            </a:pPr>
            <a: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  <a:t>接口中没有成员变量，但可以有常量；抽象类中可有成员变量；</a:t>
            </a:r>
            <a:endParaRPr lang="en-US" altLang="zh-CN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lvl="1">
              <a:buSzPct val="70000"/>
            </a:pPr>
            <a: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  <a:t>一个类只能继承一个抽象类，但可实现多个接口。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/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/>
              <a:t>Java</a:t>
            </a:r>
          </a:p>
        </p:txBody>
      </p:sp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面向对象高级程序设计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337923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337924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337926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7927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7928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对象克隆</a:t>
            </a:r>
          </a:p>
        </p:txBody>
      </p:sp>
      <p:sp>
        <p:nvSpPr>
          <p:cNvPr id="337929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33793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302625" cy="4841875"/>
          </a:xfrm>
          <a:noFill/>
          <a:ln/>
        </p:spPr>
        <p:txBody>
          <a:bodyPr/>
          <a:lstStyle/>
          <a:p>
            <a:pPr>
              <a:buSzPct val="70000"/>
            </a:pPr>
            <a: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  <a:t>拷贝</a:t>
            </a:r>
            <a:r>
              <a:rPr lang="en-US" altLang="zh-CN" b="1" dirty="0">
                <a:solidFill>
                  <a:schemeClr val="accent1"/>
                </a:solidFill>
                <a:ea typeface="楷体_GB2312" pitchFamily="49" charset="-122"/>
              </a:rPr>
              <a:t>VS</a:t>
            </a:r>
            <a: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  <a:t>克隆</a:t>
            </a:r>
            <a:endParaRPr lang="en-US" altLang="zh-CN" b="1" dirty="0">
              <a:solidFill>
                <a:schemeClr val="accent1"/>
              </a:solidFill>
              <a:ea typeface="楷体_GB2312" pitchFamily="49" charset="-122"/>
            </a:endParaRPr>
          </a:p>
          <a:p>
            <a:pPr>
              <a:buSzPct val="70000"/>
              <a:buNone/>
            </a:pPr>
            <a:r>
              <a:rPr lang="en-US" altLang="zh-CN" b="1" dirty="0">
                <a:solidFill>
                  <a:schemeClr val="accent1"/>
                </a:solidFill>
                <a:ea typeface="楷体_GB2312" pitchFamily="49" charset="-122"/>
              </a:rPr>
              <a:t>   </a:t>
            </a: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 Employee original = new Employee(…);</a:t>
            </a:r>
          </a:p>
          <a:p>
            <a:pPr>
              <a:buSzPct val="70000"/>
              <a:buNone/>
            </a:pP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     Employee copy = original;</a:t>
            </a:r>
          </a:p>
          <a:p>
            <a:pPr>
              <a:buSzPct val="70000"/>
              <a:buNone/>
            </a:pP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     </a:t>
            </a:r>
            <a:r>
              <a:rPr lang="en-US" altLang="zh-CN" sz="2000" b="1" dirty="0" err="1">
                <a:solidFill>
                  <a:schemeClr val="accent1"/>
                </a:solidFill>
                <a:ea typeface="楷体_GB2312" pitchFamily="49" charset="-122"/>
              </a:rPr>
              <a:t>copy.raiseSalary</a:t>
            </a: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(10);</a:t>
            </a:r>
          </a:p>
          <a:p>
            <a:pPr>
              <a:buSzPct val="70000"/>
              <a:buNone/>
            </a:pPr>
            <a:endParaRPr lang="zh-CN" altLang="en-US" b="1" dirty="0">
              <a:solidFill>
                <a:schemeClr val="accent1"/>
              </a:solidFill>
              <a:ea typeface="楷体_GB2312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1710" y="3834045"/>
            <a:ext cx="459105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/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/>
              <a:t>Java</a:t>
            </a:r>
          </a:p>
        </p:txBody>
      </p:sp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面向对象高级程序设计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337923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337924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337926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7927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7928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对象克隆</a:t>
            </a:r>
          </a:p>
        </p:txBody>
      </p:sp>
      <p:sp>
        <p:nvSpPr>
          <p:cNvPr id="337929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33793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302625" cy="4841875"/>
          </a:xfrm>
          <a:noFill/>
          <a:ln/>
        </p:spPr>
        <p:txBody>
          <a:bodyPr/>
          <a:lstStyle/>
          <a:p>
            <a:pPr>
              <a:buSzPct val="70000"/>
            </a:pPr>
            <a: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  <a:t>拷贝</a:t>
            </a:r>
            <a:r>
              <a:rPr lang="en-US" altLang="zh-CN" b="1" dirty="0">
                <a:solidFill>
                  <a:schemeClr val="accent1"/>
                </a:solidFill>
                <a:ea typeface="楷体_GB2312" pitchFamily="49" charset="-122"/>
              </a:rPr>
              <a:t>VS</a:t>
            </a:r>
            <a: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  <a:t>克隆</a:t>
            </a:r>
            <a:endParaRPr lang="en-US" altLang="zh-CN" b="1" dirty="0">
              <a:solidFill>
                <a:schemeClr val="accent1"/>
              </a:solidFill>
              <a:ea typeface="楷体_GB2312" pitchFamily="49" charset="-122"/>
            </a:endParaRPr>
          </a:p>
          <a:p>
            <a:pPr>
              <a:buSzPct val="70000"/>
              <a:buNone/>
            </a:pP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    Employee copy = </a:t>
            </a:r>
            <a:r>
              <a:rPr lang="en-US" altLang="zh-CN" sz="2000" b="1" dirty="0" err="1">
                <a:solidFill>
                  <a:schemeClr val="accent1"/>
                </a:solidFill>
                <a:ea typeface="楷体_GB2312" pitchFamily="49" charset="-122"/>
              </a:rPr>
              <a:t>original.clone</a:t>
            </a: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();</a:t>
            </a:r>
          </a:p>
          <a:p>
            <a:pPr>
              <a:buSzPct val="70000"/>
              <a:buNone/>
            </a:pP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     </a:t>
            </a:r>
            <a:r>
              <a:rPr lang="en-US" altLang="zh-CN" sz="2000" b="1" dirty="0" err="1">
                <a:solidFill>
                  <a:schemeClr val="accent1"/>
                </a:solidFill>
                <a:ea typeface="楷体_GB2312" pitchFamily="49" charset="-122"/>
              </a:rPr>
              <a:t>copy.raiseSalary</a:t>
            </a: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(10); </a:t>
            </a:r>
          </a:p>
          <a:p>
            <a:pPr>
              <a:buSzPct val="70000"/>
              <a:buNone/>
            </a:pPr>
            <a:endParaRPr lang="zh-CN" altLang="en-US" b="1" dirty="0">
              <a:solidFill>
                <a:schemeClr val="accent1"/>
              </a:solidFill>
              <a:ea typeface="楷体_GB2312" pitchFamily="49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01870" y="3158970"/>
            <a:ext cx="444817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/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/>
              <a:t>Java</a:t>
            </a:r>
          </a:p>
        </p:txBody>
      </p:sp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面向对象高级程序设计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337923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337924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337926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7927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7928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对象克隆</a:t>
            </a:r>
          </a:p>
        </p:txBody>
      </p:sp>
      <p:sp>
        <p:nvSpPr>
          <p:cNvPr id="337929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33793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302625" cy="4841875"/>
          </a:xfrm>
          <a:noFill/>
          <a:ln/>
        </p:spPr>
        <p:txBody>
          <a:bodyPr/>
          <a:lstStyle/>
          <a:p>
            <a:pPr>
              <a:buSzPct val="70000"/>
            </a:pPr>
            <a:r>
              <a:rPr lang="en-US" altLang="zh-CN" b="1" dirty="0">
                <a:solidFill>
                  <a:schemeClr val="accent1"/>
                </a:solidFill>
                <a:ea typeface="楷体_GB2312" pitchFamily="49" charset="-122"/>
              </a:rPr>
              <a:t>Object: clone -------</a:t>
            </a:r>
            <a: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  <a:t>浅拷贝</a:t>
            </a:r>
            <a:endParaRPr lang="en-US" altLang="zh-CN" b="1" dirty="0">
              <a:solidFill>
                <a:schemeClr val="accent1"/>
              </a:solidFill>
              <a:ea typeface="楷体_GB2312" pitchFamily="49" charset="-122"/>
            </a:endParaRPr>
          </a:p>
          <a:p>
            <a:pPr>
              <a:buSzPct val="70000"/>
              <a:buNone/>
            </a:pPr>
            <a:r>
              <a:rPr lang="en-US" altLang="zh-CN" sz="2000" b="1" dirty="0">
                <a:solidFill>
                  <a:srgbClr val="FF0000"/>
                </a:solidFill>
                <a:ea typeface="楷体_GB2312" pitchFamily="49" charset="-122"/>
              </a:rPr>
              <a:t>    protected </a:t>
            </a: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Object clone() </a:t>
            </a:r>
          </a:p>
          <a:p>
            <a:pPr>
              <a:buSzPct val="70000"/>
              <a:buNone/>
            </a:pP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    throws </a:t>
            </a:r>
            <a:r>
              <a:rPr lang="en-US" altLang="zh-CN" sz="2000" b="1" dirty="0" err="1">
                <a:solidFill>
                  <a:schemeClr val="accent1"/>
                </a:solidFill>
                <a:ea typeface="楷体_GB2312" pitchFamily="49" charset="-122"/>
              </a:rPr>
              <a:t>CloneNotSupportedException</a:t>
            </a: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{…}</a:t>
            </a:r>
          </a:p>
          <a:p>
            <a:pPr>
              <a:buSzPct val="70000"/>
              <a:buNone/>
            </a:pPr>
            <a:endParaRPr lang="zh-CN" altLang="en-US" b="1" dirty="0">
              <a:solidFill>
                <a:schemeClr val="accent1"/>
              </a:solidFill>
              <a:ea typeface="楷体_GB2312" pitchFamily="49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1590" y="3209925"/>
            <a:ext cx="6800850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/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/>
              <a:t>Java</a:t>
            </a:r>
          </a:p>
        </p:txBody>
      </p:sp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面向对象高级程序设计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337923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337924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337926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7927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7928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对象克隆</a:t>
            </a:r>
          </a:p>
        </p:txBody>
      </p:sp>
      <p:sp>
        <p:nvSpPr>
          <p:cNvPr id="337929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33793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302625" cy="4841875"/>
          </a:xfrm>
          <a:noFill/>
          <a:ln/>
        </p:spPr>
        <p:txBody>
          <a:bodyPr/>
          <a:lstStyle/>
          <a:p>
            <a:pPr>
              <a:buSzPct val="70000"/>
            </a:pPr>
            <a:r>
              <a:rPr lang="en-US" altLang="zh-CN" b="1" dirty="0">
                <a:solidFill>
                  <a:schemeClr val="accent1"/>
                </a:solidFill>
                <a:ea typeface="楷体_GB2312" pitchFamily="49" charset="-122"/>
              </a:rPr>
              <a:t>Object: clone</a:t>
            </a:r>
          </a:p>
          <a:p>
            <a:pPr lvl="1">
              <a:buSzPct val="70000"/>
            </a:pPr>
            <a:r>
              <a:rPr lang="en-US" altLang="zh-CN" b="1" dirty="0">
                <a:solidFill>
                  <a:schemeClr val="accent1"/>
                </a:solidFill>
                <a:ea typeface="楷体_GB2312" pitchFamily="49" charset="-122"/>
              </a:rPr>
              <a:t>Object</a:t>
            </a:r>
            <a: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  <a:t>中的克隆是浅拷贝</a:t>
            </a:r>
            <a:endParaRPr lang="en-US" altLang="zh-CN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lvl="1">
              <a:buSzPct val="70000"/>
            </a:pPr>
            <a: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  <a:t>如果类中实例域中不包含可变对象，则浅拷贝可满足需求，否则需要重写</a:t>
            </a:r>
            <a:r>
              <a:rPr lang="en-US" altLang="zh-CN" b="1" dirty="0">
                <a:solidFill>
                  <a:schemeClr val="accent1"/>
                </a:solidFill>
                <a:ea typeface="楷体_GB2312" pitchFamily="49" charset="-122"/>
              </a:rPr>
              <a:t>clone</a:t>
            </a:r>
            <a: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  <a:t>方法</a:t>
            </a:r>
            <a:endParaRPr lang="en-US" altLang="zh-CN" b="1" dirty="0">
              <a:solidFill>
                <a:schemeClr val="accent1"/>
              </a:solidFill>
              <a:ea typeface="楷体_GB2312" pitchFamily="49" charset="-122"/>
            </a:endParaRPr>
          </a:p>
          <a:p>
            <a:pPr>
              <a:buSzPct val="70000"/>
              <a:buNone/>
            </a:pP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    </a:t>
            </a:r>
          </a:p>
          <a:p>
            <a:pPr>
              <a:buSzPct val="70000"/>
              <a:buNone/>
            </a:pPr>
            <a:endParaRPr lang="zh-CN" altLang="en-US" b="1" dirty="0">
              <a:solidFill>
                <a:schemeClr val="accent1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/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/>
              <a:t>Java</a:t>
            </a:r>
          </a:p>
        </p:txBody>
      </p:sp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面向对象高级程序设计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337923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337924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337926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7927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7928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对象克隆</a:t>
            </a:r>
          </a:p>
        </p:txBody>
      </p:sp>
      <p:sp>
        <p:nvSpPr>
          <p:cNvPr id="337929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33793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302625" cy="4841875"/>
          </a:xfrm>
          <a:noFill/>
          <a:ln/>
        </p:spPr>
        <p:txBody>
          <a:bodyPr/>
          <a:lstStyle/>
          <a:p>
            <a:pPr>
              <a:buSzPct val="70000"/>
            </a:pPr>
            <a: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  <a:t>重写</a:t>
            </a:r>
            <a:r>
              <a:rPr lang="en-US" altLang="zh-CN" b="1" dirty="0">
                <a:solidFill>
                  <a:schemeClr val="accent1"/>
                </a:solidFill>
                <a:ea typeface="楷体_GB2312" pitchFamily="49" charset="-122"/>
              </a:rPr>
              <a:t>clone</a:t>
            </a:r>
            <a: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  <a:t>方法</a:t>
            </a:r>
            <a:endParaRPr lang="en-US" altLang="zh-CN" b="1" dirty="0">
              <a:solidFill>
                <a:schemeClr val="accent1"/>
              </a:solidFill>
              <a:ea typeface="楷体_GB2312" pitchFamily="49" charset="-122"/>
            </a:endParaRPr>
          </a:p>
          <a:p>
            <a:pPr>
              <a:buSzPct val="70000"/>
              <a:buNone/>
            </a:pPr>
            <a: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  <a:t>    在以下情况下需重写</a:t>
            </a:r>
            <a:r>
              <a:rPr lang="en-US" altLang="zh-CN" b="1" dirty="0">
                <a:solidFill>
                  <a:schemeClr val="accent1"/>
                </a:solidFill>
                <a:ea typeface="楷体_GB2312" pitchFamily="49" charset="-122"/>
              </a:rPr>
              <a:t>clone</a:t>
            </a:r>
            <a: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  <a:t>方法：</a:t>
            </a:r>
            <a:endParaRPr lang="en-US" altLang="zh-CN" b="1" dirty="0">
              <a:solidFill>
                <a:schemeClr val="accent1"/>
              </a:solidFill>
              <a:ea typeface="楷体_GB2312" pitchFamily="49" charset="-122"/>
            </a:endParaRPr>
          </a:p>
          <a:p>
            <a:pPr>
              <a:buSzPct val="70000"/>
              <a:buNone/>
            </a:pPr>
            <a:r>
              <a:rPr lang="en-US" altLang="zh-CN" b="1" dirty="0">
                <a:solidFill>
                  <a:schemeClr val="accent1"/>
                </a:solidFill>
                <a:ea typeface="楷体_GB2312" pitchFamily="49" charset="-122"/>
              </a:rPr>
              <a:t>    1.</a:t>
            </a:r>
            <a: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  <a:t>类中实例域含有可变对象；</a:t>
            </a:r>
            <a:endParaRPr lang="en-US" altLang="zh-CN" b="1" dirty="0">
              <a:solidFill>
                <a:schemeClr val="accent1"/>
              </a:solidFill>
              <a:ea typeface="楷体_GB2312" pitchFamily="49" charset="-122"/>
            </a:endParaRPr>
          </a:p>
          <a:p>
            <a:pPr>
              <a:buSzPct val="70000"/>
              <a:buNone/>
            </a:pPr>
            <a:r>
              <a:rPr lang="en-US" altLang="zh-CN" b="1" dirty="0">
                <a:solidFill>
                  <a:schemeClr val="accent1"/>
                </a:solidFill>
                <a:ea typeface="楷体_GB2312" pitchFamily="49" charset="-122"/>
              </a:rPr>
              <a:t>    2.</a:t>
            </a:r>
            <a: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  <a:t>即使类中实例域只包含有简单类型成员和不可变对象，但允许其它类克隆本类对象；</a:t>
            </a:r>
            <a:endParaRPr lang="en-US" altLang="zh-CN" b="1" dirty="0">
              <a:solidFill>
                <a:schemeClr val="accent1"/>
              </a:solidFill>
              <a:ea typeface="楷体_GB2312" pitchFamily="49" charset="-122"/>
            </a:endParaRPr>
          </a:p>
          <a:p>
            <a:pPr>
              <a:buSzPct val="70000"/>
              <a:buNone/>
            </a:pPr>
            <a:endParaRPr lang="en-US" altLang="zh-CN" b="1" dirty="0">
              <a:solidFill>
                <a:schemeClr val="accent1"/>
              </a:solidFill>
              <a:ea typeface="楷体_GB2312" pitchFamily="49" charset="-122"/>
            </a:endParaRPr>
          </a:p>
          <a:p>
            <a:pPr>
              <a:buSzPct val="70000"/>
              <a:buNone/>
            </a:pPr>
            <a: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  <a:t>   类重写</a:t>
            </a:r>
            <a:r>
              <a:rPr lang="en-US" altLang="zh-CN" b="1" dirty="0">
                <a:solidFill>
                  <a:schemeClr val="accent1"/>
                </a:solidFill>
                <a:ea typeface="楷体_GB2312" pitchFamily="49" charset="-122"/>
              </a:rPr>
              <a:t>clone</a:t>
            </a:r>
            <a: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  <a:t>方法，必须：</a:t>
            </a:r>
            <a:endParaRPr lang="en-US" altLang="zh-CN" b="1" dirty="0">
              <a:solidFill>
                <a:schemeClr val="accent1"/>
              </a:solidFill>
              <a:ea typeface="楷体_GB2312" pitchFamily="49" charset="-122"/>
            </a:endParaRPr>
          </a:p>
          <a:p>
            <a:pPr>
              <a:buSzPct val="70000"/>
              <a:buNone/>
            </a:pPr>
            <a:r>
              <a:rPr lang="en-US" altLang="zh-CN" b="1" dirty="0">
                <a:solidFill>
                  <a:schemeClr val="accent1"/>
                </a:solidFill>
                <a:ea typeface="楷体_GB2312" pitchFamily="49" charset="-122"/>
              </a:rPr>
              <a:t>    1</a:t>
            </a:r>
            <a: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  <a:t>实现</a:t>
            </a:r>
            <a:r>
              <a:rPr lang="en-US" altLang="zh-CN" b="1" dirty="0" err="1">
                <a:solidFill>
                  <a:schemeClr val="accent1"/>
                </a:solidFill>
                <a:ea typeface="楷体_GB2312" pitchFamily="49" charset="-122"/>
              </a:rPr>
              <a:t>Cloneable</a:t>
            </a:r>
            <a: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  <a:t>接口；</a:t>
            </a:r>
            <a:endParaRPr lang="en-US" altLang="zh-CN" b="1" dirty="0">
              <a:solidFill>
                <a:schemeClr val="accent1"/>
              </a:solidFill>
              <a:ea typeface="楷体_GB2312" pitchFamily="49" charset="-122"/>
            </a:endParaRPr>
          </a:p>
          <a:p>
            <a:pPr>
              <a:buSzPct val="70000"/>
              <a:buNone/>
            </a:pPr>
            <a:r>
              <a:rPr lang="en-US" altLang="zh-CN" b="1" dirty="0">
                <a:solidFill>
                  <a:schemeClr val="accent1"/>
                </a:solidFill>
                <a:ea typeface="楷体_GB2312" pitchFamily="49" charset="-122"/>
              </a:rPr>
              <a:t>    2 </a:t>
            </a:r>
            <a: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  <a:t>使用访问修饰符</a:t>
            </a:r>
            <a:r>
              <a:rPr lang="en-US" altLang="zh-CN" b="1" dirty="0">
                <a:solidFill>
                  <a:schemeClr val="accent1"/>
                </a:solidFill>
                <a:ea typeface="楷体_GB2312" pitchFamily="49" charset="-122"/>
              </a:rPr>
              <a:t>public</a:t>
            </a:r>
            <a: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  <a:t>重新定义</a:t>
            </a:r>
            <a:r>
              <a:rPr lang="en-US" altLang="zh-CN" b="1" dirty="0">
                <a:solidFill>
                  <a:schemeClr val="accent1"/>
                </a:solidFill>
                <a:ea typeface="楷体_GB2312" pitchFamily="49" charset="-122"/>
              </a:rPr>
              <a:t>clone</a:t>
            </a:r>
            <a: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  <a:t>方法；</a:t>
            </a:r>
            <a:endParaRPr lang="en-US" altLang="zh-CN" b="1" dirty="0">
              <a:solidFill>
                <a:schemeClr val="accent1"/>
              </a:solidFill>
              <a:ea typeface="楷体_GB2312" pitchFamily="49" charset="-122"/>
            </a:endParaRPr>
          </a:p>
          <a:p>
            <a:pPr>
              <a:buSzPct val="70000"/>
              <a:buNone/>
            </a:pP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    </a:t>
            </a:r>
          </a:p>
          <a:p>
            <a:pPr>
              <a:buSzPct val="70000"/>
              <a:buNone/>
            </a:pPr>
            <a:endParaRPr lang="zh-CN" altLang="en-US" b="1" dirty="0">
              <a:solidFill>
                <a:schemeClr val="accent1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50085" y="1943110"/>
            <a:ext cx="6751638" cy="461964"/>
            <a:chOff x="1680" y="1188"/>
            <a:chExt cx="4253" cy="291"/>
          </a:xfrm>
        </p:grpSpPr>
        <p:sp>
          <p:nvSpPr>
            <p:cNvPr id="5142" name="Text Box 6"/>
            <p:cNvSpPr txBox="1">
              <a:spLocks noChangeArrowheads="1"/>
            </p:cNvSpPr>
            <p:nvPr/>
          </p:nvSpPr>
          <p:spPr bwMode="auto">
            <a:xfrm>
              <a:off x="1785" y="1188"/>
              <a:ext cx="4148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/>
              <a:r>
                <a:rPr lang="zh-CN" altLang="en-US" sz="2400" b="0" dirty="0">
                  <a:solidFill>
                    <a:srgbClr val="000000"/>
                  </a:solidFill>
                  <a:ea typeface="宋体" pitchFamily="2" charset="-122"/>
                </a:rPr>
                <a:t>接口</a:t>
              </a:r>
              <a:endParaRPr lang="en-US" altLang="zh-CN" sz="2400" b="0" dirty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680" y="1344"/>
              <a:ext cx="83" cy="82"/>
              <a:chOff x="2016" y="1920"/>
              <a:chExt cx="1680" cy="1680"/>
            </a:xfrm>
          </p:grpSpPr>
          <p:sp>
            <p:nvSpPr>
              <p:cNvPr id="163848" name="Oval 8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tint val="57647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145" name="Freeform 9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5" name="页脚占位符 3"/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JAVA</a:t>
            </a:r>
            <a:r>
              <a:rPr lang="zh-CN" altLang="en-US">
                <a:ea typeface="宋体" pitchFamily="2" charset="-122"/>
              </a:rPr>
              <a:t>语言概述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ltGray">
          <a:xfrm>
            <a:off x="1466655" y="2078850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781175" y="3106740"/>
            <a:ext cx="1876425" cy="461963"/>
            <a:chOff x="1680" y="1212"/>
            <a:chExt cx="1182" cy="291"/>
          </a:xfrm>
        </p:grpSpPr>
        <p:sp>
          <p:nvSpPr>
            <p:cNvPr id="5138" name="Text Box 11"/>
            <p:cNvSpPr txBox="1">
              <a:spLocks noChangeArrowheads="1"/>
            </p:cNvSpPr>
            <p:nvPr/>
          </p:nvSpPr>
          <p:spPr bwMode="auto">
            <a:xfrm>
              <a:off x="1776" y="1212"/>
              <a:ext cx="108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zh-CN" altLang="en-US" sz="2400" b="0" dirty="0">
                  <a:solidFill>
                    <a:srgbClr val="000000"/>
                  </a:solidFill>
                  <a:ea typeface="宋体" pitchFamily="2" charset="-122"/>
                </a:rPr>
                <a:t>接口与回调</a:t>
              </a:r>
            </a:p>
          </p:txBody>
        </p: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1680" y="1344"/>
              <a:ext cx="83" cy="82"/>
              <a:chOff x="2016" y="1920"/>
              <a:chExt cx="1680" cy="1680"/>
            </a:xfrm>
          </p:grpSpPr>
          <p:sp>
            <p:nvSpPr>
              <p:cNvPr id="163853" name="Oval 13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tint val="57647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141" name="Freeform 14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129" name="Line 30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5132" name="AutoShape 32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133" name="AutoShape 33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5131" name="Text Box 34"/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 dirty="0">
                <a:solidFill>
                  <a:srgbClr val="000000"/>
                </a:solidFill>
                <a:ea typeface="宋体" pitchFamily="2" charset="-122"/>
              </a:rPr>
              <a:t>学习内容</a:t>
            </a: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2006715" y="2517285"/>
            <a:ext cx="658495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400" b="0" dirty="0">
                <a:solidFill>
                  <a:srgbClr val="000000"/>
                </a:solidFill>
                <a:ea typeface="宋体" pitchFamily="2" charset="-122"/>
              </a:rPr>
              <a:t>对象克隆</a:t>
            </a:r>
            <a:endParaRPr lang="en-US" altLang="zh-CN" sz="2400" b="0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2006715" y="3552400"/>
            <a:ext cx="110799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400" b="0" dirty="0">
                <a:solidFill>
                  <a:srgbClr val="000000"/>
                </a:solidFill>
                <a:ea typeface="宋体" pitchFamily="2" charset="-122"/>
              </a:rPr>
              <a:t>内部类</a:t>
            </a:r>
          </a:p>
        </p:txBody>
      </p:sp>
      <p:sp>
        <p:nvSpPr>
          <p:cNvPr id="32" name="Oval 8"/>
          <p:cNvSpPr>
            <a:spLocks noChangeArrowheads="1"/>
          </p:cNvSpPr>
          <p:nvPr/>
        </p:nvSpPr>
        <p:spPr bwMode="gray">
          <a:xfrm>
            <a:off x="1797667" y="2708920"/>
            <a:ext cx="131763" cy="130175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57647"/>
                  <a:invGamma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gray">
          <a:xfrm>
            <a:off x="1781690" y="3748875"/>
            <a:ext cx="131763" cy="130175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57647"/>
                  <a:invGamma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/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/>
              <a:t>Java</a:t>
            </a:r>
          </a:p>
        </p:txBody>
      </p:sp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面向对象高级程序设计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337923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337924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337926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7927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7928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对象克隆</a:t>
            </a:r>
          </a:p>
        </p:txBody>
      </p:sp>
      <p:sp>
        <p:nvSpPr>
          <p:cNvPr id="337929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33793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302625" cy="4841875"/>
          </a:xfrm>
          <a:noFill/>
          <a:ln/>
        </p:spPr>
        <p:txBody>
          <a:bodyPr/>
          <a:lstStyle/>
          <a:p>
            <a:pPr>
              <a:buSzPct val="70000"/>
            </a:pPr>
            <a: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  <a:t>重写</a:t>
            </a:r>
            <a:r>
              <a:rPr lang="en-US" altLang="zh-CN" b="1" dirty="0">
                <a:solidFill>
                  <a:schemeClr val="accent1"/>
                </a:solidFill>
                <a:ea typeface="楷体_GB2312" pitchFamily="49" charset="-122"/>
              </a:rPr>
              <a:t>clone</a:t>
            </a:r>
            <a: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  <a:t>方法</a:t>
            </a:r>
            <a:r>
              <a:rPr lang="en-US" altLang="zh-CN" b="1" dirty="0">
                <a:solidFill>
                  <a:schemeClr val="accent1"/>
                </a:solidFill>
                <a:ea typeface="楷体_GB2312" pitchFamily="49" charset="-122"/>
              </a:rPr>
              <a:t>---</a:t>
            </a:r>
            <a: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  <a:t>不包含可变实例域</a:t>
            </a:r>
            <a:endParaRPr lang="en-US" altLang="zh-CN" b="1" dirty="0">
              <a:solidFill>
                <a:schemeClr val="accent1"/>
              </a:solidFill>
              <a:ea typeface="楷体_GB2312" pitchFamily="49" charset="-122"/>
            </a:endParaRPr>
          </a:p>
          <a:p>
            <a:pPr>
              <a:buSzPct val="70000"/>
              <a:buNone/>
            </a:pPr>
            <a: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  <a:t>    </a:t>
            </a: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class Employee </a:t>
            </a:r>
            <a:r>
              <a:rPr lang="en-US" altLang="zh-CN" sz="2000" b="1" dirty="0">
                <a:solidFill>
                  <a:srgbClr val="FF0000"/>
                </a:solidFill>
                <a:ea typeface="楷体_GB2312" pitchFamily="49" charset="-122"/>
              </a:rPr>
              <a:t>implements </a:t>
            </a:r>
            <a:r>
              <a:rPr lang="en-US" altLang="zh-CN" sz="2000" b="1" dirty="0" err="1">
                <a:solidFill>
                  <a:srgbClr val="FF0000"/>
                </a:solidFill>
                <a:ea typeface="楷体_GB2312" pitchFamily="49" charset="-122"/>
              </a:rPr>
              <a:t>Cloneable</a:t>
            </a:r>
            <a:endParaRPr lang="en-US" altLang="zh-CN" sz="2000" b="1" dirty="0">
              <a:solidFill>
                <a:srgbClr val="FF0000"/>
              </a:solidFill>
              <a:ea typeface="楷体_GB2312" pitchFamily="49" charset="-122"/>
            </a:endParaRPr>
          </a:p>
          <a:p>
            <a:pPr>
              <a:buSzPct val="70000"/>
              <a:buNone/>
            </a:pP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    {</a:t>
            </a:r>
          </a:p>
          <a:p>
            <a:pPr>
              <a:buSzPct val="70000"/>
              <a:buNone/>
            </a:pPr>
            <a:r>
              <a:rPr lang="en-US" altLang="zh-CN" sz="2000" b="1" dirty="0">
                <a:solidFill>
                  <a:srgbClr val="FF0000"/>
                </a:solidFill>
                <a:ea typeface="楷体_GB2312" pitchFamily="49" charset="-122"/>
              </a:rPr>
              <a:t>           public </a:t>
            </a: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Employee clone() </a:t>
            </a:r>
          </a:p>
          <a:p>
            <a:pPr>
              <a:buSzPct val="70000"/>
              <a:buNone/>
            </a:pP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                 throws </a:t>
            </a:r>
            <a:r>
              <a:rPr lang="en-US" altLang="zh-CN" sz="2000" b="1" dirty="0" err="1">
                <a:solidFill>
                  <a:schemeClr val="accent1"/>
                </a:solidFill>
                <a:ea typeface="楷体_GB2312" pitchFamily="49" charset="-122"/>
              </a:rPr>
              <a:t>CloneNotSupportedException</a:t>
            </a:r>
            <a:endParaRPr lang="en-US" altLang="zh-CN" sz="20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>
              <a:buSzPct val="70000"/>
              <a:buNone/>
            </a:pP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            {</a:t>
            </a:r>
          </a:p>
          <a:p>
            <a:pPr>
              <a:buSzPct val="70000"/>
              <a:buNone/>
            </a:pP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                 return (Employee) </a:t>
            </a:r>
            <a:r>
              <a:rPr lang="en-US" altLang="zh-CN" sz="2000" b="1" dirty="0" err="1">
                <a:solidFill>
                  <a:schemeClr val="accent1"/>
                </a:solidFill>
                <a:ea typeface="楷体_GB2312" pitchFamily="49" charset="-122"/>
              </a:rPr>
              <a:t>super.clone</a:t>
            </a: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();</a:t>
            </a:r>
          </a:p>
          <a:p>
            <a:pPr>
              <a:buSzPct val="70000"/>
              <a:buNone/>
            </a:pP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             } </a:t>
            </a:r>
          </a:p>
          <a:p>
            <a:pPr>
              <a:buSzPct val="70000"/>
              <a:buNone/>
            </a:pP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     }</a:t>
            </a:r>
            <a:endParaRPr lang="zh-CN" altLang="en-US" sz="2000" b="1" dirty="0">
              <a:solidFill>
                <a:schemeClr val="accent1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/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/>
              <a:t>Java</a:t>
            </a:r>
          </a:p>
        </p:txBody>
      </p:sp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面向对象高级程序设计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337923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337924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337926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7927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7928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对象克隆</a:t>
            </a:r>
          </a:p>
        </p:txBody>
      </p:sp>
      <p:sp>
        <p:nvSpPr>
          <p:cNvPr id="337929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33793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302625" cy="4841875"/>
          </a:xfrm>
          <a:noFill/>
          <a:ln/>
        </p:spPr>
        <p:txBody>
          <a:bodyPr/>
          <a:lstStyle/>
          <a:p>
            <a:pPr>
              <a:buSzPct val="70000"/>
            </a:pPr>
            <a: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  <a:t>重写</a:t>
            </a:r>
            <a:r>
              <a:rPr lang="en-US" altLang="zh-CN" b="1" dirty="0">
                <a:solidFill>
                  <a:schemeClr val="accent1"/>
                </a:solidFill>
                <a:ea typeface="楷体_GB2312" pitchFamily="49" charset="-122"/>
              </a:rPr>
              <a:t>clone</a:t>
            </a:r>
            <a: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  <a:t>方法</a:t>
            </a:r>
            <a:r>
              <a:rPr lang="en-US" altLang="zh-CN" b="1" dirty="0">
                <a:solidFill>
                  <a:schemeClr val="accent1"/>
                </a:solidFill>
                <a:ea typeface="楷体_GB2312" pitchFamily="49" charset="-122"/>
              </a:rPr>
              <a:t>---</a:t>
            </a:r>
            <a: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  <a:t>包含可变实例域</a:t>
            </a:r>
            <a:endParaRPr lang="en-US" altLang="zh-CN" b="1" dirty="0">
              <a:solidFill>
                <a:schemeClr val="accent1"/>
              </a:solidFill>
              <a:ea typeface="楷体_GB2312" pitchFamily="49" charset="-122"/>
            </a:endParaRPr>
          </a:p>
          <a:p>
            <a:pPr>
              <a:buSzPct val="70000"/>
              <a:buNone/>
            </a:pPr>
            <a: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  <a:t>   </a:t>
            </a:r>
            <a:r>
              <a:rPr lang="zh-CN" altLang="en-US" sz="2000" b="1" dirty="0">
                <a:solidFill>
                  <a:schemeClr val="accent1"/>
                </a:solidFill>
                <a:ea typeface="楷体_GB2312" pitchFamily="49" charset="-122"/>
              </a:rPr>
              <a:t> </a:t>
            </a: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class Employee </a:t>
            </a:r>
            <a:r>
              <a:rPr lang="en-US" altLang="zh-CN" sz="2000" b="1" dirty="0">
                <a:solidFill>
                  <a:srgbClr val="FF0000"/>
                </a:solidFill>
                <a:ea typeface="楷体_GB2312" pitchFamily="49" charset="-122"/>
              </a:rPr>
              <a:t>implements </a:t>
            </a:r>
            <a:r>
              <a:rPr lang="en-US" altLang="zh-CN" sz="2000" b="1" dirty="0" err="1">
                <a:solidFill>
                  <a:srgbClr val="FF0000"/>
                </a:solidFill>
                <a:ea typeface="楷体_GB2312" pitchFamily="49" charset="-122"/>
              </a:rPr>
              <a:t>Cloneable</a:t>
            </a:r>
            <a:endParaRPr lang="en-US" altLang="zh-CN" sz="2000" b="1" dirty="0">
              <a:solidFill>
                <a:srgbClr val="FF0000"/>
              </a:solidFill>
              <a:ea typeface="楷体_GB2312" pitchFamily="49" charset="-122"/>
            </a:endParaRPr>
          </a:p>
          <a:p>
            <a:pPr>
              <a:buSzPct val="70000"/>
              <a:buNone/>
            </a:pP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    {</a:t>
            </a:r>
          </a:p>
          <a:p>
            <a:pPr>
              <a:buSzPct val="70000"/>
              <a:buNone/>
            </a:pPr>
            <a:r>
              <a:rPr lang="en-US" altLang="zh-CN" sz="2000" b="1" dirty="0">
                <a:solidFill>
                  <a:srgbClr val="FF0000"/>
                </a:solidFill>
                <a:ea typeface="楷体_GB2312" pitchFamily="49" charset="-122"/>
              </a:rPr>
              <a:t>           public </a:t>
            </a: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Employee clone() </a:t>
            </a:r>
          </a:p>
          <a:p>
            <a:pPr>
              <a:buSzPct val="70000"/>
              <a:buNone/>
            </a:pP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                 throws </a:t>
            </a:r>
            <a:r>
              <a:rPr lang="en-US" altLang="zh-CN" sz="2000" b="1" dirty="0" err="1">
                <a:solidFill>
                  <a:schemeClr val="accent1"/>
                </a:solidFill>
                <a:ea typeface="楷体_GB2312" pitchFamily="49" charset="-122"/>
              </a:rPr>
              <a:t>CloneNotSupportedException</a:t>
            </a:r>
            <a:endParaRPr lang="en-US" altLang="zh-CN" sz="20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>
              <a:buSzPct val="70000"/>
              <a:buNone/>
            </a:pP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            {</a:t>
            </a:r>
          </a:p>
          <a:p>
            <a:pPr>
              <a:buSzPct val="70000"/>
              <a:buNone/>
            </a:pP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                 Employee cloned = (Employee)</a:t>
            </a:r>
            <a:r>
              <a:rPr lang="en-US" altLang="zh-CN" sz="2000" b="1" dirty="0" err="1">
                <a:solidFill>
                  <a:schemeClr val="accent1"/>
                </a:solidFill>
                <a:ea typeface="楷体_GB2312" pitchFamily="49" charset="-122"/>
              </a:rPr>
              <a:t>super.clone</a:t>
            </a: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();</a:t>
            </a:r>
          </a:p>
          <a:p>
            <a:pPr>
              <a:buSzPct val="70000"/>
              <a:buNone/>
            </a:pP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                 </a:t>
            </a:r>
            <a:r>
              <a:rPr lang="en-US" altLang="zh-CN" sz="2000" b="1" dirty="0" err="1">
                <a:solidFill>
                  <a:schemeClr val="accent1"/>
                </a:solidFill>
                <a:ea typeface="楷体_GB2312" pitchFamily="49" charset="-122"/>
              </a:rPr>
              <a:t>cloned.hireDay</a:t>
            </a: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 = (Date) </a:t>
            </a:r>
            <a:r>
              <a:rPr lang="en-US" altLang="zh-CN" sz="2000" b="1" dirty="0" err="1">
                <a:solidFill>
                  <a:schemeClr val="accent1"/>
                </a:solidFill>
                <a:ea typeface="楷体_GB2312" pitchFamily="49" charset="-122"/>
              </a:rPr>
              <a:t>hireDay.clone</a:t>
            </a: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();</a:t>
            </a:r>
          </a:p>
          <a:p>
            <a:pPr>
              <a:buSzPct val="70000"/>
              <a:buNone/>
            </a:pP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                 return cloned;</a:t>
            </a:r>
          </a:p>
          <a:p>
            <a:pPr>
              <a:buSzPct val="70000"/>
              <a:buNone/>
            </a:pP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             } </a:t>
            </a:r>
          </a:p>
          <a:p>
            <a:pPr>
              <a:buSzPct val="70000"/>
              <a:buNone/>
            </a:pP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     }</a:t>
            </a:r>
            <a:endParaRPr lang="zh-CN" altLang="en-US" sz="2000" b="1" dirty="0">
              <a:solidFill>
                <a:schemeClr val="accent1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/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/>
              <a:t>Java</a:t>
            </a:r>
          </a:p>
        </p:txBody>
      </p:sp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面向对象高级程序设计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353283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353284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53285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353286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287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3288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接口与回调</a:t>
            </a:r>
          </a:p>
        </p:txBody>
      </p:sp>
      <p:sp>
        <p:nvSpPr>
          <p:cNvPr id="353289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35329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302625" cy="4841875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SzPct val="70000"/>
            </a:pPr>
            <a:r>
              <a:rPr lang="zh-CN" altLang="en-US" sz="2400" b="1" dirty="0">
                <a:solidFill>
                  <a:schemeClr val="accent1"/>
                </a:solidFill>
                <a:ea typeface="楷体_GB2312" pitchFamily="49" charset="-122"/>
              </a:rPr>
              <a:t>回调</a:t>
            </a: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(callback)：</a:t>
            </a:r>
            <a:r>
              <a:rPr lang="zh-CN" altLang="en-US" sz="2400" b="1" dirty="0">
                <a:solidFill>
                  <a:schemeClr val="accent1"/>
                </a:solidFill>
                <a:ea typeface="楷体_GB2312" pitchFamily="49" charset="-122"/>
              </a:rPr>
              <a:t>一种程序设计模式，可以指出某个事件发生时应该采取的动作。</a:t>
            </a:r>
            <a:endParaRPr lang="en-US" altLang="zh-CN" sz="24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   </a:t>
            </a:r>
            <a:r>
              <a:rPr lang="zh-CN" altLang="en-US" sz="2400" b="1" dirty="0">
                <a:solidFill>
                  <a:schemeClr val="accent1"/>
                </a:solidFill>
                <a:ea typeface="楷体_GB2312" pitchFamily="49" charset="-122"/>
              </a:rPr>
              <a:t>例：</a:t>
            </a: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Timer,</a:t>
            </a:r>
            <a:r>
              <a:rPr lang="zh-CN" altLang="en-US" sz="2400" b="1" dirty="0">
                <a:solidFill>
                  <a:schemeClr val="accent1"/>
                </a:solidFill>
                <a:ea typeface="楷体_GB2312" pitchFamily="49" charset="-122"/>
              </a:rPr>
              <a:t>构造一个定时器，每隔</a:t>
            </a: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10</a:t>
            </a:r>
            <a:r>
              <a:rPr lang="zh-CN" altLang="en-US" sz="2400" b="1" dirty="0">
                <a:solidFill>
                  <a:schemeClr val="accent1"/>
                </a:solidFill>
                <a:ea typeface="楷体_GB2312" pitchFamily="49" charset="-122"/>
              </a:rPr>
              <a:t>秒钟打印一条信息</a:t>
            </a: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”At the tone, the time is …”</a:t>
            </a:r>
            <a:r>
              <a:rPr lang="zh-CN" altLang="en-US" sz="2400" b="1" dirty="0">
                <a:solidFill>
                  <a:schemeClr val="accent1"/>
                </a:solidFill>
                <a:ea typeface="楷体_GB2312" pitchFamily="49" charset="-122"/>
              </a:rPr>
              <a:t>，并响一声</a:t>
            </a:r>
            <a:endParaRPr lang="en-US" altLang="zh-CN" sz="24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>
              <a:lnSpc>
                <a:spcPct val="90000"/>
              </a:lnSpc>
              <a:buSzPct val="70000"/>
              <a:buNone/>
            </a:pPr>
            <a:endParaRPr lang="en-US" altLang="zh-CN" sz="24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   Timer(</a:t>
            </a:r>
            <a:r>
              <a:rPr lang="en-US" altLang="zh-CN" sz="2400" b="1" dirty="0" err="1">
                <a:solidFill>
                  <a:schemeClr val="accent1"/>
                </a:solidFill>
                <a:ea typeface="楷体_GB2312" pitchFamily="49" charset="-122"/>
              </a:rPr>
              <a:t>int</a:t>
            </a: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 interval, </a:t>
            </a:r>
            <a:r>
              <a:rPr lang="en-US" altLang="zh-CN" sz="2400" b="1" dirty="0" err="1">
                <a:solidFill>
                  <a:schemeClr val="accent1"/>
                </a:solidFill>
                <a:ea typeface="楷体_GB2312" pitchFamily="49" charset="-122"/>
              </a:rPr>
              <a:t>ActionListener</a:t>
            </a: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 listener)</a:t>
            </a:r>
          </a:p>
          <a:p>
            <a:pPr>
              <a:lnSpc>
                <a:spcPct val="90000"/>
              </a:lnSpc>
              <a:buSzPct val="70000"/>
              <a:buNone/>
            </a:pPr>
            <a:endParaRPr lang="en-US" altLang="zh-CN" sz="24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   public interface </a:t>
            </a:r>
            <a:r>
              <a:rPr lang="en-US" altLang="zh-CN" sz="2400" b="1" dirty="0" err="1">
                <a:solidFill>
                  <a:schemeClr val="accent1"/>
                </a:solidFill>
                <a:ea typeface="楷体_GB2312" pitchFamily="49" charset="-122"/>
              </a:rPr>
              <a:t>ActionListener</a:t>
            </a:r>
            <a:endParaRPr lang="en-US" altLang="zh-CN" sz="24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   {</a:t>
            </a: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		void </a:t>
            </a:r>
            <a:r>
              <a:rPr lang="en-US" altLang="zh-CN" sz="2400" b="1" dirty="0" err="1">
                <a:solidFill>
                  <a:schemeClr val="accent1"/>
                </a:solidFill>
                <a:ea typeface="楷体_GB2312" pitchFamily="49" charset="-122"/>
              </a:rPr>
              <a:t>actionPerformed</a:t>
            </a: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(</a:t>
            </a:r>
            <a:r>
              <a:rPr lang="en-US" altLang="zh-CN" sz="2400" b="1" dirty="0" err="1">
                <a:solidFill>
                  <a:schemeClr val="accent1"/>
                </a:solidFill>
                <a:ea typeface="楷体_GB2312" pitchFamily="49" charset="-122"/>
              </a:rPr>
              <a:t>ActionEvent</a:t>
            </a: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 event)</a:t>
            </a: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    }</a:t>
            </a: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    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/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/>
              <a:t>Java</a:t>
            </a:r>
          </a:p>
        </p:txBody>
      </p:sp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面向对象高级程序设计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353283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353284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353286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287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3288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接口与回调</a:t>
            </a:r>
          </a:p>
        </p:txBody>
      </p:sp>
      <p:sp>
        <p:nvSpPr>
          <p:cNvPr id="353289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35329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302625" cy="4841875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SzPct val="70000"/>
            </a:pPr>
            <a:r>
              <a:rPr lang="zh-CN" altLang="en-US" sz="2400" b="1" dirty="0">
                <a:solidFill>
                  <a:schemeClr val="accent1"/>
                </a:solidFill>
                <a:ea typeface="楷体_GB2312" pitchFamily="49" charset="-122"/>
              </a:rPr>
              <a:t>例：</a:t>
            </a: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Timer,</a:t>
            </a:r>
            <a:r>
              <a:rPr lang="zh-CN" altLang="en-US" sz="2400" b="1" dirty="0">
                <a:solidFill>
                  <a:schemeClr val="accent1"/>
                </a:solidFill>
                <a:ea typeface="楷体_GB2312" pitchFamily="49" charset="-122"/>
              </a:rPr>
              <a:t>构造一个定时器，每隔</a:t>
            </a: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10</a:t>
            </a:r>
            <a:r>
              <a:rPr lang="zh-CN" altLang="en-US" sz="2400" b="1" dirty="0">
                <a:solidFill>
                  <a:schemeClr val="accent1"/>
                </a:solidFill>
                <a:ea typeface="楷体_GB2312" pitchFamily="49" charset="-122"/>
              </a:rPr>
              <a:t>秒钟打印一条信息</a:t>
            </a: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”At the tone, the time is …”</a:t>
            </a:r>
            <a:r>
              <a:rPr lang="zh-CN" altLang="en-US" sz="2400" b="1" dirty="0">
                <a:solidFill>
                  <a:schemeClr val="accent1"/>
                </a:solidFill>
                <a:ea typeface="楷体_GB2312" pitchFamily="49" charset="-122"/>
              </a:rPr>
              <a:t>，并响一声</a:t>
            </a:r>
            <a:endParaRPr lang="en-US" altLang="zh-CN" sz="24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   </a:t>
            </a: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class </a:t>
            </a:r>
            <a:r>
              <a:rPr lang="en-US" altLang="zh-CN" sz="2000" b="1" dirty="0" err="1">
                <a:solidFill>
                  <a:schemeClr val="accent1"/>
                </a:solidFill>
                <a:ea typeface="楷体_GB2312" pitchFamily="49" charset="-122"/>
              </a:rPr>
              <a:t>TimePrinter</a:t>
            </a: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 implements </a:t>
            </a:r>
            <a:r>
              <a:rPr lang="en-US" altLang="zh-CN" sz="2000" b="1" dirty="0" err="1">
                <a:solidFill>
                  <a:schemeClr val="accent1"/>
                </a:solidFill>
                <a:ea typeface="楷体_GB2312" pitchFamily="49" charset="-122"/>
              </a:rPr>
              <a:t>ActionListener</a:t>
            </a:r>
            <a:endParaRPr lang="en-US" altLang="zh-CN" sz="20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   {</a:t>
            </a: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		public void </a:t>
            </a:r>
            <a:r>
              <a:rPr lang="en-US" altLang="zh-CN" sz="2000" b="1" dirty="0" err="1">
                <a:solidFill>
                  <a:schemeClr val="accent1"/>
                </a:solidFill>
                <a:ea typeface="楷体_GB2312" pitchFamily="49" charset="-122"/>
              </a:rPr>
              <a:t>actionPerformed</a:t>
            </a: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(</a:t>
            </a:r>
            <a:r>
              <a:rPr lang="en-US" altLang="zh-CN" sz="2000" b="1" dirty="0" err="1">
                <a:solidFill>
                  <a:schemeClr val="accent1"/>
                </a:solidFill>
                <a:ea typeface="楷体_GB2312" pitchFamily="49" charset="-122"/>
              </a:rPr>
              <a:t>ActionEvent</a:t>
            </a: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 event)</a:t>
            </a: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		{</a:t>
            </a: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			Date now = new Date();</a:t>
            </a: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			</a:t>
            </a:r>
            <a:r>
              <a:rPr lang="en-US" altLang="zh-CN" sz="2000" b="1" dirty="0" err="1">
                <a:solidFill>
                  <a:schemeClr val="accent1"/>
                </a:solidFill>
                <a:ea typeface="楷体_GB2312" pitchFamily="49" charset="-122"/>
              </a:rPr>
              <a:t>System.out.println</a:t>
            </a: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(“At the tone,…”+now);</a:t>
            </a: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			</a:t>
            </a:r>
            <a:r>
              <a:rPr lang="en-US" altLang="zh-CN" sz="2000" b="1" dirty="0" err="1">
                <a:solidFill>
                  <a:schemeClr val="accent1"/>
                </a:solidFill>
                <a:ea typeface="楷体_GB2312" pitchFamily="49" charset="-122"/>
              </a:rPr>
              <a:t>Toolkit.getDefaultToolkit</a:t>
            </a: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().beep();</a:t>
            </a: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		}</a:t>
            </a: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    }  </a:t>
            </a: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   </a:t>
            </a:r>
            <a:r>
              <a:rPr lang="en-US" altLang="zh-CN" sz="2000" b="1" dirty="0" err="1">
                <a:solidFill>
                  <a:schemeClr val="accent1"/>
                </a:solidFill>
                <a:ea typeface="楷体_GB2312" pitchFamily="49" charset="-122"/>
              </a:rPr>
              <a:t>TimePrinter</a:t>
            </a: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 listener = new </a:t>
            </a:r>
            <a:r>
              <a:rPr lang="en-US" altLang="zh-CN" sz="2000" b="1" dirty="0" err="1">
                <a:solidFill>
                  <a:schemeClr val="accent1"/>
                </a:solidFill>
                <a:ea typeface="楷体_GB2312" pitchFamily="49" charset="-122"/>
              </a:rPr>
              <a:t>TimePrinter</a:t>
            </a: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();  </a:t>
            </a: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   Timer t = new Timer(10000, listener);</a:t>
            </a: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   </a:t>
            </a:r>
            <a:r>
              <a:rPr lang="en-US" altLang="zh-CN" sz="2000" b="1" dirty="0" err="1">
                <a:solidFill>
                  <a:schemeClr val="accent1"/>
                </a:solidFill>
                <a:ea typeface="楷体_GB2312" pitchFamily="49" charset="-122"/>
              </a:rPr>
              <a:t>t.start</a:t>
            </a: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();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/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/>
              <a:t>Java</a:t>
            </a:r>
          </a:p>
        </p:txBody>
      </p:sp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面向对象高级程序设计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353283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353284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353286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287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3288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内部类</a:t>
            </a:r>
          </a:p>
        </p:txBody>
      </p:sp>
      <p:sp>
        <p:nvSpPr>
          <p:cNvPr id="353289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35329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302625" cy="4841875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SzPct val="70000"/>
            </a:pPr>
            <a: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  <a:t>内部类：定义在另一个类中的类。</a:t>
            </a:r>
            <a:endParaRPr lang="en-US" altLang="zh-CN" b="1" dirty="0">
              <a:solidFill>
                <a:schemeClr val="accent1"/>
              </a:solidFill>
              <a:ea typeface="楷体_GB2312" pitchFamily="49" charset="-122"/>
            </a:endParaRPr>
          </a:p>
          <a:p>
            <a:pPr>
              <a:lnSpc>
                <a:spcPct val="90000"/>
              </a:lnSpc>
              <a:buSzPct val="70000"/>
            </a:pPr>
            <a: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  <a:t>内部类的作用：</a:t>
            </a:r>
            <a:r>
              <a:rPr lang="en-US" altLang="zh-CN" b="1" dirty="0">
                <a:solidFill>
                  <a:schemeClr val="accent1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b="1" dirty="0">
                <a:solidFill>
                  <a:schemeClr val="accent1"/>
                </a:solidFill>
                <a:ea typeface="楷体_GB2312" pitchFamily="49" charset="-122"/>
              </a:rPr>
              <a:t>    1</a:t>
            </a:r>
            <a: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  <a:t>内部类方法可以访问该类定义所在的作用域中的数据，包括私有的数据；</a:t>
            </a:r>
            <a:endParaRPr lang="en-US" altLang="zh-CN" b="1" dirty="0">
              <a:solidFill>
                <a:schemeClr val="accent1"/>
              </a:solidFill>
              <a:ea typeface="楷体_GB2312" pitchFamily="49" charset="-122"/>
            </a:endParaRP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b="1" dirty="0">
                <a:solidFill>
                  <a:schemeClr val="accent1"/>
                </a:solidFill>
                <a:ea typeface="楷体_GB2312" pitchFamily="49" charset="-122"/>
              </a:rPr>
              <a:t>    2</a:t>
            </a:r>
            <a: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  <a:t>内部类可以对同一个包中的其他类隐藏起来；</a:t>
            </a:r>
            <a:endParaRPr lang="en-US" altLang="zh-CN" b="1" dirty="0">
              <a:solidFill>
                <a:schemeClr val="accent1"/>
              </a:solidFill>
              <a:ea typeface="楷体_GB2312" pitchFamily="49" charset="-122"/>
            </a:endParaRP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b="1" dirty="0">
                <a:solidFill>
                  <a:schemeClr val="accent1"/>
                </a:solidFill>
                <a:ea typeface="楷体_GB2312" pitchFamily="49" charset="-122"/>
              </a:rPr>
              <a:t>    3</a:t>
            </a:r>
            <a: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  <a:t>匿名内部类可用于定义一个回调函数且不想编写大量代码时。</a:t>
            </a: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/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/>
              <a:t>Java</a:t>
            </a:r>
          </a:p>
        </p:txBody>
      </p:sp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面向对象高级程序设计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353283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353284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353286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287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3288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607580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zh-CN" altLang="en-US" sz="2800" i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内部类</a:t>
            </a:r>
            <a:r>
              <a:rPr lang="en-US" altLang="zh-CN" sz="2800" i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:</a:t>
            </a:r>
            <a:r>
              <a:rPr lang="zh-CN" altLang="en-US" sz="2800" i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使用内部类访问对象状态</a:t>
            </a:r>
          </a:p>
        </p:txBody>
      </p:sp>
      <p:sp>
        <p:nvSpPr>
          <p:cNvPr id="353289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35329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302625" cy="4841875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SzPct val="70000"/>
            </a:pPr>
            <a:r>
              <a:rPr lang="zh-CN" altLang="en-US" sz="2400" b="1" dirty="0">
                <a:solidFill>
                  <a:schemeClr val="accent1"/>
                </a:solidFill>
                <a:ea typeface="楷体_GB2312" pitchFamily="49" charset="-122"/>
              </a:rPr>
              <a:t>例：语音时钟类</a:t>
            </a:r>
            <a:r>
              <a:rPr lang="en-US" altLang="zh-CN" sz="2400" b="1" dirty="0" err="1">
                <a:solidFill>
                  <a:schemeClr val="accent1"/>
                </a:solidFill>
                <a:ea typeface="楷体_GB2312" pitchFamily="49" charset="-122"/>
              </a:rPr>
              <a:t>TalkingClock</a:t>
            </a:r>
            <a:endParaRPr lang="en-US" altLang="zh-CN" sz="24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    </a:t>
            </a: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class </a:t>
            </a:r>
            <a:r>
              <a:rPr lang="en-US" altLang="zh-CN" sz="2000" dirty="0" err="1">
                <a:solidFill>
                  <a:schemeClr val="accent1"/>
                </a:solidFill>
                <a:ea typeface="楷体_GB2312" pitchFamily="49" charset="-122"/>
              </a:rPr>
              <a:t>TalkingClock</a:t>
            </a:r>
            <a:endParaRPr lang="en-US" altLang="zh-CN" sz="2000" dirty="0">
              <a:solidFill>
                <a:schemeClr val="accent1"/>
              </a:solidFill>
              <a:ea typeface="楷体_GB2312" pitchFamily="49" charset="-122"/>
            </a:endParaRP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    {</a:t>
            </a: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        private </a:t>
            </a:r>
            <a:r>
              <a:rPr lang="en-US" altLang="zh-CN" sz="2000" dirty="0" err="1">
                <a:solidFill>
                  <a:schemeClr val="accent1"/>
                </a:solidFill>
                <a:ea typeface="楷体_GB2312" pitchFamily="49" charset="-122"/>
              </a:rPr>
              <a:t>int</a:t>
            </a: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 interval;</a:t>
            </a: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        private </a:t>
            </a:r>
            <a:r>
              <a:rPr lang="en-US" altLang="zh-CN" sz="2000" dirty="0" err="1">
                <a:solidFill>
                  <a:schemeClr val="accent1"/>
                </a:solidFill>
                <a:ea typeface="楷体_GB2312" pitchFamily="49" charset="-122"/>
              </a:rPr>
              <a:t>boolean</a:t>
            </a: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 beep;</a:t>
            </a:r>
          </a:p>
          <a:p>
            <a:pPr>
              <a:lnSpc>
                <a:spcPct val="90000"/>
              </a:lnSpc>
              <a:buSzPct val="70000"/>
              <a:buNone/>
            </a:pPr>
            <a:endParaRPr lang="en-US" altLang="zh-CN" sz="2000" dirty="0">
              <a:solidFill>
                <a:schemeClr val="accent1"/>
              </a:solidFill>
              <a:ea typeface="楷体_GB2312" pitchFamily="49" charset="-122"/>
            </a:endParaRP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        public </a:t>
            </a:r>
            <a:r>
              <a:rPr lang="en-US" altLang="zh-CN" sz="2000" dirty="0" err="1">
                <a:solidFill>
                  <a:schemeClr val="accent1"/>
                </a:solidFill>
                <a:ea typeface="楷体_GB2312" pitchFamily="49" charset="-122"/>
              </a:rPr>
              <a:t>TalkingClock</a:t>
            </a: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(</a:t>
            </a:r>
            <a:r>
              <a:rPr lang="en-US" altLang="zh-CN" sz="2000" dirty="0" err="1">
                <a:solidFill>
                  <a:schemeClr val="accent1"/>
                </a:solidFill>
                <a:ea typeface="楷体_GB2312" pitchFamily="49" charset="-122"/>
              </a:rPr>
              <a:t>int</a:t>
            </a: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 interval, </a:t>
            </a:r>
            <a:r>
              <a:rPr lang="en-US" altLang="zh-CN" sz="2000" dirty="0" err="1">
                <a:solidFill>
                  <a:schemeClr val="accent1"/>
                </a:solidFill>
                <a:ea typeface="楷体_GB2312" pitchFamily="49" charset="-122"/>
              </a:rPr>
              <a:t>boolean</a:t>
            </a: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 beep){…}</a:t>
            </a: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        public void start() {…}</a:t>
            </a:r>
          </a:p>
          <a:p>
            <a:pPr>
              <a:lnSpc>
                <a:spcPct val="90000"/>
              </a:lnSpc>
              <a:buSzPct val="70000"/>
              <a:buNone/>
            </a:pPr>
            <a:endParaRPr lang="en-US" altLang="zh-CN" sz="2000" dirty="0">
              <a:solidFill>
                <a:schemeClr val="accent1"/>
              </a:solidFill>
              <a:ea typeface="楷体_GB2312" pitchFamily="49" charset="-122"/>
            </a:endParaRP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        </a:t>
            </a: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>public class </a:t>
            </a:r>
            <a:r>
              <a:rPr lang="en-US" altLang="zh-CN" sz="2000" dirty="0" err="1">
                <a:solidFill>
                  <a:srgbClr val="FF0000"/>
                </a:solidFill>
                <a:ea typeface="楷体_GB2312" pitchFamily="49" charset="-122"/>
              </a:rPr>
              <a:t>TimePrinter</a:t>
            </a: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> implements </a:t>
            </a:r>
            <a:r>
              <a:rPr lang="en-US" altLang="zh-CN" sz="2000" dirty="0" err="1">
                <a:solidFill>
                  <a:srgbClr val="FF0000"/>
                </a:solidFill>
                <a:ea typeface="楷体_GB2312" pitchFamily="49" charset="-122"/>
              </a:rPr>
              <a:t>ActionListener</a:t>
            </a:r>
            <a:endParaRPr lang="en-US" altLang="zh-CN" sz="2000" dirty="0">
              <a:solidFill>
                <a:srgbClr val="FF0000"/>
              </a:solidFill>
              <a:ea typeface="楷体_GB2312" pitchFamily="49" charset="-122"/>
            </a:endParaRP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        {</a:t>
            </a: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           …</a:t>
            </a: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         }</a:t>
            </a: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     }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/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/>
              <a:t>Java</a:t>
            </a:r>
          </a:p>
        </p:txBody>
      </p:sp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面向对象高级程序设计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353283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353284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353286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287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3288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607580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zh-CN" altLang="en-US" sz="2800" i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内部类</a:t>
            </a:r>
            <a:r>
              <a:rPr lang="en-US" altLang="zh-CN" sz="2800" i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:</a:t>
            </a:r>
            <a:r>
              <a:rPr lang="zh-CN" altLang="en-US" sz="2800" i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使用内部类访问对象状态</a:t>
            </a:r>
          </a:p>
        </p:txBody>
      </p:sp>
      <p:sp>
        <p:nvSpPr>
          <p:cNvPr id="353289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35329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302625" cy="4841875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SzPct val="70000"/>
            </a:pPr>
            <a:r>
              <a:rPr lang="zh-CN" altLang="en-US" sz="2400" b="1" dirty="0">
                <a:solidFill>
                  <a:schemeClr val="accent1"/>
                </a:solidFill>
                <a:ea typeface="楷体_GB2312" pitchFamily="49" charset="-122"/>
              </a:rPr>
              <a:t>例：语音时钟类</a:t>
            </a:r>
            <a:r>
              <a:rPr lang="en-US" altLang="zh-CN" sz="2400" b="1" dirty="0" err="1">
                <a:solidFill>
                  <a:schemeClr val="accent1"/>
                </a:solidFill>
                <a:ea typeface="楷体_GB2312" pitchFamily="49" charset="-122"/>
              </a:rPr>
              <a:t>TalkingClock</a:t>
            </a:r>
            <a:endParaRPr lang="en-US" altLang="zh-CN" sz="24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 public class </a:t>
            </a:r>
            <a:r>
              <a:rPr lang="en-US" altLang="zh-CN" sz="2000" dirty="0" err="1">
                <a:solidFill>
                  <a:schemeClr val="accent1"/>
                </a:solidFill>
                <a:ea typeface="楷体_GB2312" pitchFamily="49" charset="-122"/>
              </a:rPr>
              <a:t>TimePrinter</a:t>
            </a: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 implements </a:t>
            </a:r>
            <a:r>
              <a:rPr lang="en-US" altLang="zh-CN" sz="2000" dirty="0" err="1">
                <a:solidFill>
                  <a:schemeClr val="accent1"/>
                </a:solidFill>
                <a:ea typeface="楷体_GB2312" pitchFamily="49" charset="-122"/>
              </a:rPr>
              <a:t>ActionListener</a:t>
            </a:r>
            <a:endParaRPr lang="en-US" altLang="zh-CN" sz="2000" dirty="0">
              <a:solidFill>
                <a:schemeClr val="accent1"/>
              </a:solidFill>
              <a:ea typeface="楷体_GB2312" pitchFamily="49" charset="-122"/>
            </a:endParaRP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   {</a:t>
            </a: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		public void </a:t>
            </a:r>
            <a:r>
              <a:rPr lang="en-US" altLang="zh-CN" sz="2000" dirty="0" err="1">
                <a:solidFill>
                  <a:schemeClr val="accent1"/>
                </a:solidFill>
                <a:ea typeface="楷体_GB2312" pitchFamily="49" charset="-122"/>
              </a:rPr>
              <a:t>actionPerformed</a:t>
            </a: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(</a:t>
            </a:r>
            <a:r>
              <a:rPr lang="en-US" altLang="zh-CN" sz="2000" dirty="0" err="1">
                <a:solidFill>
                  <a:schemeClr val="accent1"/>
                </a:solidFill>
                <a:ea typeface="楷体_GB2312" pitchFamily="49" charset="-122"/>
              </a:rPr>
              <a:t>ActionEvent</a:t>
            </a: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 event)</a:t>
            </a: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		{</a:t>
            </a: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			Date now = new Date();</a:t>
            </a: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			</a:t>
            </a:r>
            <a:r>
              <a:rPr lang="en-US" altLang="zh-CN" sz="2000" dirty="0" err="1">
                <a:solidFill>
                  <a:schemeClr val="accent1"/>
                </a:solidFill>
                <a:ea typeface="楷体_GB2312" pitchFamily="49" charset="-122"/>
              </a:rPr>
              <a:t>System.out.println</a:t>
            </a: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(“…”+now);</a:t>
            </a: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			if (</a:t>
            </a: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>beep</a:t>
            </a: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) </a:t>
            </a:r>
            <a:r>
              <a:rPr lang="en-US" altLang="zh-CN" sz="2000" dirty="0" err="1">
                <a:solidFill>
                  <a:schemeClr val="accent1"/>
                </a:solidFill>
                <a:ea typeface="楷体_GB2312" pitchFamily="49" charset="-122"/>
              </a:rPr>
              <a:t>Toolkit.getDefaultToolkit</a:t>
            </a: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().beep();</a:t>
            </a: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		}</a:t>
            </a: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    }  </a:t>
            </a:r>
          </a:p>
          <a:p>
            <a:pPr>
              <a:lnSpc>
                <a:spcPct val="90000"/>
              </a:lnSpc>
              <a:buSzPct val="70000"/>
              <a:buNone/>
            </a:pPr>
            <a:endParaRPr lang="en-US" altLang="zh-CN" sz="2000" dirty="0">
              <a:solidFill>
                <a:schemeClr val="accent1"/>
              </a:solidFill>
              <a:ea typeface="楷体_GB2312" pitchFamily="49" charset="-122"/>
            </a:endParaRPr>
          </a:p>
          <a:p>
            <a:pPr>
              <a:lnSpc>
                <a:spcPct val="90000"/>
              </a:lnSpc>
              <a:buSzPct val="70000"/>
              <a:buNone/>
            </a:pP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        内部类</a:t>
            </a:r>
            <a:r>
              <a:rPr lang="zh-Hans" altLang="en-US" sz="2400" b="1" dirty="0">
                <a:solidFill>
                  <a:srgbClr val="FF0000"/>
                </a:solidFill>
                <a:ea typeface="楷体_GB2312" pitchFamily="49" charset="-122"/>
              </a:rPr>
              <a:t>对象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既可以访问自身的数据域，也可以访问创建它的外围对象的数据域。</a:t>
            </a:r>
            <a:endParaRPr lang="en-US" altLang="zh-CN" sz="2400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/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/>
              <a:t>Java</a:t>
            </a:r>
          </a:p>
        </p:txBody>
      </p:sp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面向对象高级程序设计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353283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353284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353286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287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3288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607580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zh-CN" altLang="en-US" sz="2800" i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内部类</a:t>
            </a:r>
            <a:r>
              <a:rPr lang="en-US" altLang="zh-CN" sz="2800" i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:</a:t>
            </a:r>
            <a:r>
              <a:rPr lang="zh-CN" altLang="en-US" sz="2800" i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使用内部类访问对象状态</a:t>
            </a:r>
          </a:p>
        </p:txBody>
      </p:sp>
      <p:sp>
        <p:nvSpPr>
          <p:cNvPr id="353289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35329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302625" cy="4841875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SzPct val="70000"/>
            </a:pPr>
            <a:r>
              <a:rPr lang="zh-CN" altLang="en-US" sz="2400" b="1" dirty="0">
                <a:solidFill>
                  <a:schemeClr val="accent1"/>
                </a:solidFill>
                <a:ea typeface="楷体_GB2312" pitchFamily="49" charset="-122"/>
              </a:rPr>
              <a:t>内部类的对象总有一个隐式引用，它指向了创建它的外围类对象。</a:t>
            </a:r>
            <a:endParaRPr lang="en-US" altLang="zh-CN" sz="24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90000"/>
              </a:lnSpc>
              <a:buSzPct val="70000"/>
              <a:buNone/>
            </a:pPr>
            <a:endParaRPr lang="en-US" altLang="zh-CN" sz="2000" dirty="0">
              <a:solidFill>
                <a:schemeClr val="accent1"/>
              </a:solidFill>
              <a:ea typeface="楷体_GB2312" pitchFamily="49" charset="-122"/>
            </a:endParaRPr>
          </a:p>
          <a:p>
            <a:pPr>
              <a:lnSpc>
                <a:spcPct val="90000"/>
              </a:lnSpc>
              <a:buSzPct val="70000"/>
              <a:buNone/>
            </a:pP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        </a:t>
            </a:r>
            <a:endParaRPr lang="en-US" altLang="zh-CN" sz="2400" b="1" dirty="0">
              <a:solidFill>
                <a:srgbClr val="FF0000"/>
              </a:solidFill>
              <a:ea typeface="楷体_GB2312" pitchFamily="49" charset="-122"/>
            </a:endParaRPr>
          </a:p>
          <a:p>
            <a:pPr>
              <a:lnSpc>
                <a:spcPct val="90000"/>
              </a:lnSpc>
              <a:buSzPct val="70000"/>
              <a:buNone/>
            </a:pPr>
            <a:endParaRPr lang="en-US" altLang="zh-CN" sz="2400" b="1" dirty="0">
              <a:solidFill>
                <a:srgbClr val="FF0000"/>
              </a:solidFill>
              <a:ea typeface="楷体_GB2312" pitchFamily="49" charset="-122"/>
            </a:endParaRPr>
          </a:p>
          <a:p>
            <a:pPr>
              <a:lnSpc>
                <a:spcPct val="90000"/>
              </a:lnSpc>
              <a:buSzPct val="70000"/>
              <a:buNone/>
            </a:pPr>
            <a:endParaRPr lang="en-US" altLang="zh-CN" sz="2400" b="1" dirty="0">
              <a:solidFill>
                <a:srgbClr val="FF0000"/>
              </a:solidFill>
              <a:ea typeface="楷体_GB2312" pitchFamily="49" charset="-122"/>
            </a:endParaRPr>
          </a:p>
          <a:p>
            <a:pPr>
              <a:lnSpc>
                <a:spcPct val="90000"/>
              </a:lnSpc>
              <a:buSzPct val="70000"/>
              <a:buNone/>
            </a:pPr>
            <a:endParaRPr lang="en-US" altLang="zh-CN" sz="2400" b="1" dirty="0">
              <a:solidFill>
                <a:srgbClr val="FF0000"/>
              </a:solidFill>
              <a:ea typeface="楷体_GB2312" pitchFamily="49" charset="-122"/>
            </a:endParaRPr>
          </a:p>
          <a:p>
            <a:pPr>
              <a:lnSpc>
                <a:spcPct val="90000"/>
              </a:lnSpc>
              <a:buSzPct val="70000"/>
              <a:buNone/>
            </a:pPr>
            <a:endParaRPr lang="en-US" altLang="zh-CN" sz="2400" b="1" dirty="0">
              <a:solidFill>
                <a:srgbClr val="FF0000"/>
              </a:solidFill>
              <a:ea typeface="楷体_GB2312" pitchFamily="49" charset="-122"/>
            </a:endParaRPr>
          </a:p>
          <a:p>
            <a:pPr>
              <a:lnSpc>
                <a:spcPct val="90000"/>
              </a:lnSpc>
              <a:buSzPct val="70000"/>
              <a:buNone/>
            </a:pPr>
            <a:endParaRPr lang="en-US" altLang="zh-CN" sz="2400" b="1" dirty="0">
              <a:solidFill>
                <a:srgbClr val="FF0000"/>
              </a:solidFill>
              <a:ea typeface="楷体_GB2312" pitchFamily="49" charset="-122"/>
            </a:endParaRPr>
          </a:p>
          <a:p>
            <a:pPr>
              <a:lnSpc>
                <a:spcPct val="90000"/>
              </a:lnSpc>
              <a:buSzPct val="70000"/>
              <a:buNone/>
            </a:pPr>
            <a:r>
              <a:rPr lang="zh-CN" altLang="en-US" sz="2400" b="1" dirty="0">
                <a:ea typeface="楷体_GB2312" pitchFamily="49" charset="-122"/>
              </a:rPr>
              <a:t>      </a:t>
            </a:r>
            <a:endParaRPr lang="en-US" altLang="zh-CN" sz="2400" b="1" dirty="0">
              <a:ea typeface="楷体_GB2312" pitchFamily="49" charset="-122"/>
            </a:endParaRPr>
          </a:p>
          <a:p>
            <a:pPr>
              <a:lnSpc>
                <a:spcPct val="90000"/>
              </a:lnSpc>
              <a:buSzPct val="70000"/>
              <a:buNone/>
            </a:pP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      </a:t>
            </a:r>
            <a:r>
              <a:rPr lang="zh-CN" altLang="en-US" sz="2400" b="1" dirty="0">
                <a:ea typeface="楷体_GB2312" pitchFamily="49" charset="-122"/>
              </a:rPr>
              <a:t>该引用</a:t>
            </a:r>
            <a:r>
              <a:rPr lang="zh-CN" altLang="en-US" sz="2400" b="1" i="1" dirty="0">
                <a:solidFill>
                  <a:srgbClr val="FF0000"/>
                </a:solidFill>
                <a:ea typeface="楷体_GB2312" pitchFamily="49" charset="-122"/>
              </a:rPr>
              <a:t>不可见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，</a:t>
            </a:r>
            <a:r>
              <a:rPr lang="zh-CN" altLang="en-US" sz="2400" b="1" dirty="0">
                <a:ea typeface="楷体_GB2312" pitchFamily="49" charset="-122"/>
              </a:rPr>
              <a:t>为</a:t>
            </a:r>
            <a:r>
              <a:rPr lang="zh-CN" altLang="en-US" sz="2400" b="1" i="1" dirty="0">
                <a:solidFill>
                  <a:srgbClr val="FF0000"/>
                </a:solidFill>
                <a:ea typeface="楷体_GB2312" pitchFamily="49" charset="-122"/>
              </a:rPr>
              <a:t>说明</a:t>
            </a:r>
            <a:r>
              <a:rPr lang="zh-CN" altLang="en-US" sz="2400" b="1" dirty="0">
                <a:ea typeface="楷体_GB2312" pitchFamily="49" charset="-122"/>
              </a:rPr>
              <a:t>这种方式，将内部类对外围类对象的引用称为</a:t>
            </a:r>
            <a:r>
              <a:rPr lang="en-US" altLang="zh-CN" sz="2400" b="1" dirty="0">
                <a:ea typeface="楷体_GB2312" pitchFamily="49" charset="-122"/>
              </a:rPr>
              <a:t>outer</a:t>
            </a:r>
            <a:r>
              <a:rPr lang="zh-CN" altLang="en-US" sz="2400" b="1" dirty="0">
                <a:ea typeface="楷体_GB2312" pitchFamily="49" charset="-122"/>
              </a:rPr>
              <a:t>。</a:t>
            </a:r>
            <a:endParaRPr lang="en-US" altLang="zh-CN" sz="2400" b="1" dirty="0">
              <a:ea typeface="楷体_GB2312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6705" y="2515788"/>
            <a:ext cx="5515152" cy="338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/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/>
              <a:t>Java</a:t>
            </a:r>
          </a:p>
        </p:txBody>
      </p:sp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面向对象高级程序设计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353283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353284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353286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287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3288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607580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zh-CN" altLang="en-US" sz="2800" i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内部类</a:t>
            </a:r>
            <a:r>
              <a:rPr lang="en-US" altLang="zh-CN" sz="2800" i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:</a:t>
            </a:r>
            <a:r>
              <a:rPr lang="zh-CN" altLang="en-US" sz="2800" i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使用内部类访问对象状态</a:t>
            </a:r>
          </a:p>
        </p:txBody>
      </p:sp>
      <p:sp>
        <p:nvSpPr>
          <p:cNvPr id="353289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35329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302625" cy="4841875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		</a:t>
            </a: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public void </a:t>
            </a:r>
            <a:r>
              <a:rPr lang="en-US" altLang="zh-CN" sz="2000" dirty="0" err="1">
                <a:solidFill>
                  <a:schemeClr val="accent1"/>
                </a:solidFill>
                <a:ea typeface="楷体_GB2312" pitchFamily="49" charset="-122"/>
              </a:rPr>
              <a:t>actionPerformed</a:t>
            </a: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(</a:t>
            </a:r>
            <a:r>
              <a:rPr lang="en-US" altLang="zh-CN" sz="2000" dirty="0" err="1">
                <a:solidFill>
                  <a:schemeClr val="accent1"/>
                </a:solidFill>
                <a:ea typeface="楷体_GB2312" pitchFamily="49" charset="-122"/>
              </a:rPr>
              <a:t>ActionEvent</a:t>
            </a: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 event)</a:t>
            </a: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		{</a:t>
            </a: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			Date now = new Date();</a:t>
            </a: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			</a:t>
            </a:r>
            <a:r>
              <a:rPr lang="en-US" altLang="zh-CN" sz="2000" dirty="0" err="1">
                <a:solidFill>
                  <a:schemeClr val="accent1"/>
                </a:solidFill>
                <a:ea typeface="楷体_GB2312" pitchFamily="49" charset="-122"/>
              </a:rPr>
              <a:t>System.out.println</a:t>
            </a: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(“…”+now);</a:t>
            </a: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			if (</a:t>
            </a:r>
            <a:r>
              <a:rPr lang="en-US" altLang="zh-CN" sz="2000" i="1" dirty="0" err="1">
                <a:solidFill>
                  <a:srgbClr val="FF0000"/>
                </a:solidFill>
                <a:ea typeface="楷体_GB2312" pitchFamily="49" charset="-122"/>
              </a:rPr>
              <a:t>outer</a:t>
            </a:r>
            <a:r>
              <a:rPr lang="en-US" altLang="zh-CN" sz="2000" dirty="0" err="1">
                <a:solidFill>
                  <a:schemeClr val="accent1"/>
                </a:solidFill>
                <a:ea typeface="楷体_GB2312" pitchFamily="49" charset="-122"/>
              </a:rPr>
              <a:t>.</a:t>
            </a:r>
            <a:r>
              <a:rPr lang="en-US" altLang="zh-CN" sz="2000" dirty="0" err="1">
                <a:solidFill>
                  <a:srgbClr val="FF0000"/>
                </a:solidFill>
                <a:ea typeface="楷体_GB2312" pitchFamily="49" charset="-122"/>
              </a:rPr>
              <a:t>beep</a:t>
            </a: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)</a:t>
            </a: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                 </a:t>
            </a:r>
            <a:r>
              <a:rPr lang="en-US" altLang="zh-CN" sz="2000" dirty="0" err="1">
                <a:solidFill>
                  <a:schemeClr val="accent1"/>
                </a:solidFill>
                <a:ea typeface="楷体_GB2312" pitchFamily="49" charset="-122"/>
              </a:rPr>
              <a:t>Toolkit.getDefaultToolkit</a:t>
            </a: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().beep();</a:t>
            </a: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		}</a:t>
            </a: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     </a:t>
            </a:r>
          </a:p>
          <a:p>
            <a:pPr>
              <a:lnSpc>
                <a:spcPct val="90000"/>
              </a:lnSpc>
              <a:buSzPct val="70000"/>
              <a:buNone/>
            </a:pPr>
            <a:endParaRPr lang="en-US" altLang="zh-CN" sz="2000" dirty="0">
              <a:solidFill>
                <a:schemeClr val="accent1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/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/>
              <a:t>Java</a:t>
            </a:r>
          </a:p>
        </p:txBody>
      </p:sp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面向对象高级程序设计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353283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353284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353286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287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3288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607580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zh-CN" altLang="en-US" sz="2800" i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内部类</a:t>
            </a:r>
            <a:r>
              <a:rPr lang="en-US" altLang="zh-CN" sz="2800" i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:</a:t>
            </a:r>
            <a:r>
              <a:rPr lang="zh-CN" altLang="en-US" sz="2800" i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使用内部类访问对象状态</a:t>
            </a:r>
          </a:p>
        </p:txBody>
      </p:sp>
      <p:sp>
        <p:nvSpPr>
          <p:cNvPr id="353289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35329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302625" cy="4841875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SzPct val="70000"/>
            </a:pPr>
            <a:r>
              <a:rPr lang="zh-CN" altLang="en-US" sz="2400" b="1" dirty="0">
                <a:solidFill>
                  <a:schemeClr val="accent1"/>
                </a:solidFill>
                <a:ea typeface="楷体_GB2312" pitchFamily="49" charset="-122"/>
              </a:rPr>
              <a:t>内部类中对外围类的引用在构造器中设置。编译器修改了所有的内部类的构造器，增加一个外围类的引用参数。</a:t>
            </a:r>
            <a:endParaRPr lang="en-US" altLang="zh-CN" sz="24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>
              <a:lnSpc>
                <a:spcPct val="90000"/>
              </a:lnSpc>
              <a:buSzPct val="70000"/>
              <a:buNone/>
            </a:pPr>
            <a:endParaRPr lang="en-US" altLang="zh-CN" sz="2000" dirty="0">
              <a:solidFill>
                <a:schemeClr val="accent1"/>
              </a:solidFill>
              <a:ea typeface="楷体_GB2312" pitchFamily="49" charset="-122"/>
            </a:endParaRP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    public </a:t>
            </a:r>
            <a:r>
              <a:rPr lang="en-US" altLang="zh-CN" sz="2000" dirty="0" err="1">
                <a:solidFill>
                  <a:schemeClr val="accent1"/>
                </a:solidFill>
                <a:ea typeface="楷体_GB2312" pitchFamily="49" charset="-122"/>
              </a:rPr>
              <a:t>TimePrinter</a:t>
            </a: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(</a:t>
            </a:r>
            <a:r>
              <a:rPr lang="en-US" altLang="zh-CN" sz="2000" b="1" dirty="0" err="1">
                <a:solidFill>
                  <a:schemeClr val="accent1"/>
                </a:solidFill>
                <a:ea typeface="楷体_GB2312" pitchFamily="49" charset="-122"/>
              </a:rPr>
              <a:t>TalkingClock</a:t>
            </a: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 clock</a:t>
            </a: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)</a:t>
            </a: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   {</a:t>
            </a: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		</a:t>
            </a:r>
            <a:r>
              <a:rPr lang="en-US" altLang="zh-CN" sz="2000" i="1" dirty="0">
                <a:solidFill>
                  <a:schemeClr val="accent1"/>
                </a:solidFill>
                <a:ea typeface="楷体_GB2312" pitchFamily="49" charset="-122"/>
              </a:rPr>
              <a:t>outer </a:t>
            </a: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= clock;</a:t>
            </a: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    }  </a:t>
            </a:r>
          </a:p>
          <a:p>
            <a:pPr>
              <a:lnSpc>
                <a:spcPct val="90000"/>
              </a:lnSpc>
              <a:buSzPct val="70000"/>
              <a:buNone/>
            </a:pPr>
            <a:endParaRPr lang="en-US" altLang="zh-CN" sz="2000" dirty="0">
              <a:solidFill>
                <a:schemeClr val="accent1"/>
              </a:solidFill>
              <a:ea typeface="楷体_GB2312" pitchFamily="49" charset="-122"/>
            </a:endParaRP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    start</a:t>
            </a:r>
            <a:r>
              <a:rPr lang="zh-CN" altLang="en-US" sz="2000" dirty="0">
                <a:solidFill>
                  <a:schemeClr val="accent1"/>
                </a:solidFill>
                <a:ea typeface="楷体_GB2312" pitchFamily="49" charset="-122"/>
              </a:rPr>
              <a:t>方法中创建对象</a:t>
            </a:r>
            <a:r>
              <a:rPr lang="en-US" altLang="zh-CN" sz="2000" dirty="0" err="1">
                <a:solidFill>
                  <a:schemeClr val="accent1"/>
                </a:solidFill>
                <a:ea typeface="楷体_GB2312" pitchFamily="49" charset="-122"/>
              </a:rPr>
              <a:t>TimePrinter</a:t>
            </a:r>
            <a:r>
              <a:rPr lang="zh-CN" altLang="en-US" sz="2000" dirty="0">
                <a:solidFill>
                  <a:schemeClr val="accent1"/>
                </a:solidFill>
                <a:ea typeface="楷体_GB2312" pitchFamily="49" charset="-122"/>
              </a:rPr>
              <a:t>后，编译器会将</a:t>
            </a: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this</a:t>
            </a:r>
            <a:r>
              <a:rPr lang="zh-CN" altLang="en-US" sz="2000" dirty="0">
                <a:solidFill>
                  <a:schemeClr val="accent1"/>
                </a:solidFill>
                <a:ea typeface="楷体_GB2312" pitchFamily="49" charset="-122"/>
              </a:rPr>
              <a:t>引用传递给当前的语音时钟的构造器：</a:t>
            </a:r>
            <a:endParaRPr lang="en-US" altLang="zh-CN" sz="2000" dirty="0">
              <a:solidFill>
                <a:schemeClr val="accent1"/>
              </a:solidFill>
              <a:ea typeface="楷体_GB2312" pitchFamily="49" charset="-122"/>
            </a:endParaRPr>
          </a:p>
          <a:p>
            <a:pPr>
              <a:lnSpc>
                <a:spcPct val="90000"/>
              </a:lnSpc>
              <a:buSzPct val="70000"/>
              <a:buNone/>
            </a:pP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    </a:t>
            </a:r>
            <a:r>
              <a:rPr lang="zh-CN" altLang="en-US" sz="2400" dirty="0">
                <a:solidFill>
                  <a:schemeClr val="accent1"/>
                </a:solidFill>
                <a:ea typeface="楷体_GB2312" pitchFamily="49" charset="-122"/>
              </a:rPr>
              <a:t> </a:t>
            </a:r>
            <a:r>
              <a:rPr lang="en-US" altLang="zh-CN" sz="2400" dirty="0" err="1">
                <a:solidFill>
                  <a:schemeClr val="accent1"/>
                </a:solidFill>
                <a:ea typeface="楷体_GB2312" pitchFamily="49" charset="-122"/>
              </a:rPr>
              <a:t>ActionListener</a:t>
            </a:r>
            <a:r>
              <a:rPr lang="en-US" altLang="zh-CN" sz="2400" dirty="0">
                <a:solidFill>
                  <a:schemeClr val="accent1"/>
                </a:solidFill>
                <a:ea typeface="楷体_GB2312" pitchFamily="49" charset="-122"/>
              </a:rPr>
              <a:t> listener = new </a:t>
            </a:r>
            <a:r>
              <a:rPr lang="en-US" altLang="zh-CN" sz="2400" dirty="0" err="1">
                <a:solidFill>
                  <a:schemeClr val="accent1"/>
                </a:solidFill>
                <a:ea typeface="楷体_GB2312" pitchFamily="49" charset="-122"/>
              </a:rPr>
              <a:t>TimePrinter</a:t>
            </a:r>
            <a:r>
              <a:rPr lang="en-US" altLang="zh-CN" sz="2400" dirty="0">
                <a:solidFill>
                  <a:schemeClr val="accent1"/>
                </a:solidFill>
                <a:ea typeface="楷体_GB2312" pitchFamily="49" charset="-122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ea typeface="楷体_GB2312" pitchFamily="49" charset="-122"/>
              </a:rPr>
              <a:t>this</a:t>
            </a:r>
            <a:r>
              <a:rPr lang="en-US" altLang="zh-CN" sz="2400" dirty="0">
                <a:solidFill>
                  <a:schemeClr val="accent1"/>
                </a:solidFill>
                <a:ea typeface="楷体_GB2312" pitchFamily="49" charset="-122"/>
              </a:rPr>
              <a:t>);</a:t>
            </a:r>
          </a:p>
          <a:p>
            <a:pPr>
              <a:lnSpc>
                <a:spcPct val="90000"/>
              </a:lnSpc>
              <a:buSzPct val="70000"/>
              <a:buNone/>
            </a:pPr>
            <a:endParaRPr lang="en-US" altLang="zh-CN" sz="2400" dirty="0">
              <a:solidFill>
                <a:schemeClr val="accent1"/>
              </a:solidFill>
              <a:ea typeface="楷体_GB2312" pitchFamily="49" charset="-122"/>
            </a:endParaRPr>
          </a:p>
          <a:p>
            <a:pPr>
              <a:lnSpc>
                <a:spcPct val="90000"/>
              </a:lnSpc>
              <a:buSzPct val="70000"/>
              <a:buNone/>
            </a:pPr>
            <a:r>
              <a:rPr lang="zh-CN" altLang="en-US" sz="2400" i="1" u="sng" dirty="0">
                <a:solidFill>
                  <a:schemeClr val="accent1"/>
                </a:solidFill>
                <a:ea typeface="楷体_GB2312" pitchFamily="49" charset="-122"/>
              </a:rPr>
              <a:t>示例程序：</a:t>
            </a:r>
            <a:endParaRPr lang="en-US" altLang="zh-CN" sz="2400" i="1" u="sng" dirty="0">
              <a:solidFill>
                <a:schemeClr val="accent1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/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/>
              <a:t>Java</a:t>
            </a:r>
          </a:p>
        </p:txBody>
      </p:sp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面向对象高级程序设计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380931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380932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380934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935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80936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接口</a:t>
            </a:r>
          </a:p>
        </p:txBody>
      </p:sp>
      <p:sp>
        <p:nvSpPr>
          <p:cNvPr id="380937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380938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31540" y="1692470"/>
            <a:ext cx="8506085" cy="4841875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buSzPct val="70000"/>
              <a:buFont typeface="Wingdings" pitchFamily="2" charset="2"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     接口不是类，而是对类的一组需求描述，这些类要遵从接口描述的统一格式进行定义。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SzPct val="70000"/>
              <a:buFont typeface="Wingdings" pitchFamily="2" charset="2"/>
              <a:buNone/>
            </a:pPr>
            <a:r>
              <a:rPr lang="en-US" altLang="zh-CN" sz="2400" b="1" dirty="0" err="1">
                <a:latin typeface="楷体_GB2312" pitchFamily="49" charset="-122"/>
                <a:ea typeface="楷体_GB2312" pitchFamily="49" charset="-122"/>
              </a:rPr>
              <a:t>Eg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: Arrays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sort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方法可对对象进行排序。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SzPct val="70000"/>
              <a:buFont typeface="Wingdings" pitchFamily="2" charset="2"/>
              <a:buNone/>
            </a:pP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SzPct val="70000"/>
              <a:buFont typeface="Wingdings" pitchFamily="2" charset="2"/>
              <a:buNone/>
            </a:pP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SzPct val="70000"/>
              <a:buFont typeface="Wingdings" pitchFamily="2" charset="2"/>
              <a:buNone/>
            </a:pP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SzPct val="70000"/>
              <a:buFont typeface="Wingdings" pitchFamily="2" charset="2"/>
              <a:buNone/>
            </a:pP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SzPct val="70000"/>
              <a:buFont typeface="Wingdings" pitchFamily="2" charset="2"/>
              <a:buNone/>
            </a:pP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SzPct val="70000"/>
              <a:buFont typeface="Wingdings" pitchFamily="2" charset="2"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排序的前题：数组的元素对象所属的类实现了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Comparable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接口。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SzPct val="70000"/>
              <a:buFont typeface="Wingdings" pitchFamily="2" charset="2"/>
              <a:buNone/>
            </a:pP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SzPct val="70000"/>
              <a:buFont typeface="Wingdings" pitchFamily="2" charset="2"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public interface Comparable&lt;T&gt;</a:t>
            </a:r>
          </a:p>
          <a:p>
            <a:pPr>
              <a:lnSpc>
                <a:spcPct val="80000"/>
              </a:lnSpc>
              <a:buSzPct val="70000"/>
              <a:buFont typeface="Wingdings" pitchFamily="2" charset="2"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{</a:t>
            </a:r>
          </a:p>
          <a:p>
            <a:pPr>
              <a:lnSpc>
                <a:spcPct val="80000"/>
              </a:lnSpc>
              <a:buSzPct val="70000"/>
              <a:buFont typeface="Wingdings" pitchFamily="2" charset="2"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 b="1" dirty="0" err="1"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b="1" dirty="0" err="1">
                <a:latin typeface="楷体_GB2312" pitchFamily="49" charset="-122"/>
                <a:ea typeface="楷体_GB2312" pitchFamily="49" charset="-122"/>
              </a:rPr>
              <a:t>compareTo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(T other);</a:t>
            </a:r>
          </a:p>
          <a:p>
            <a:pPr>
              <a:lnSpc>
                <a:spcPct val="80000"/>
              </a:lnSpc>
              <a:buSzPct val="70000"/>
              <a:buFont typeface="Wingdings" pitchFamily="2" charset="2"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}</a:t>
            </a:r>
          </a:p>
          <a:p>
            <a:pPr>
              <a:lnSpc>
                <a:spcPct val="80000"/>
              </a:lnSpc>
              <a:buSzPct val="70000"/>
              <a:buFont typeface="Wingdings" pitchFamily="2" charset="2"/>
              <a:buNone/>
            </a:pP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SzPct val="70000"/>
              <a:buFont typeface="Wingdings" pitchFamily="2" charset="2"/>
              <a:buNone/>
            </a:pP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505" y="2798930"/>
            <a:ext cx="8877997" cy="878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540" y="3722107"/>
            <a:ext cx="9021965" cy="482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圆角矩形 13"/>
          <p:cNvSpPr/>
          <p:nvPr/>
        </p:nvSpPr>
        <p:spPr bwMode="auto">
          <a:xfrm>
            <a:off x="5382090" y="3474005"/>
            <a:ext cx="3420380" cy="225025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/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/>
              <a:t>Java</a:t>
            </a:r>
          </a:p>
        </p:txBody>
      </p:sp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面向对象高级程序设计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353283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353284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353286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287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3288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607580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zh-CN" altLang="en-US" sz="2800" i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内部类</a:t>
            </a:r>
            <a:r>
              <a:rPr lang="en-US" altLang="zh-CN" sz="2800" i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:</a:t>
            </a:r>
            <a:r>
              <a:rPr lang="zh-CN" altLang="en-US" sz="2800" i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内部类的特殊语法规则</a:t>
            </a:r>
          </a:p>
        </p:txBody>
      </p:sp>
      <p:sp>
        <p:nvSpPr>
          <p:cNvPr id="353289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35329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302625" cy="4841875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SzPct val="70000"/>
            </a:pPr>
            <a:r>
              <a:rPr lang="zh-CN" altLang="en-US" sz="2400" b="1" dirty="0">
                <a:solidFill>
                  <a:schemeClr val="accent1"/>
                </a:solidFill>
                <a:ea typeface="楷体_GB2312" pitchFamily="49" charset="-122"/>
              </a:rPr>
              <a:t>外围类引用的正规语法：</a:t>
            </a:r>
            <a:endParaRPr lang="en-US" altLang="zh-CN" sz="24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   outer</a:t>
            </a: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  <a:sym typeface="Wingdings" pitchFamily="2" charset="2"/>
              </a:rPr>
              <a:t>--</a:t>
            </a:r>
            <a:r>
              <a:rPr lang="en-US" altLang="zh-CN" sz="2400" b="1" i="1" dirty="0" err="1">
                <a:solidFill>
                  <a:schemeClr val="accent1"/>
                </a:solidFill>
                <a:ea typeface="楷体_GB2312" pitchFamily="49" charset="-122"/>
                <a:sym typeface="Wingdings" pitchFamily="2" charset="2"/>
              </a:rPr>
              <a:t>OuterClass</a:t>
            </a:r>
            <a:r>
              <a:rPr lang="en-US" altLang="zh-CN" sz="2400" b="1" dirty="0" err="1">
                <a:solidFill>
                  <a:schemeClr val="accent1"/>
                </a:solidFill>
                <a:ea typeface="楷体_GB2312" pitchFamily="49" charset="-122"/>
                <a:sym typeface="Wingdings" pitchFamily="2" charset="2"/>
              </a:rPr>
              <a:t>.this</a:t>
            </a:r>
            <a:endParaRPr lang="en-US" altLang="zh-CN" sz="24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>
              <a:lnSpc>
                <a:spcPct val="90000"/>
              </a:lnSpc>
              <a:buSzPct val="70000"/>
              <a:buNone/>
            </a:pPr>
            <a:endParaRPr lang="en-US" altLang="zh-CN" sz="2000" dirty="0">
              <a:solidFill>
                <a:schemeClr val="accent1"/>
              </a:solidFill>
              <a:ea typeface="楷体_GB2312" pitchFamily="49" charset="-122"/>
            </a:endParaRP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 public void </a:t>
            </a:r>
            <a:r>
              <a:rPr lang="en-US" altLang="zh-CN" sz="2000" dirty="0" err="1">
                <a:solidFill>
                  <a:schemeClr val="accent1"/>
                </a:solidFill>
                <a:ea typeface="楷体_GB2312" pitchFamily="49" charset="-122"/>
              </a:rPr>
              <a:t>actionPerformed</a:t>
            </a: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(</a:t>
            </a:r>
            <a:r>
              <a:rPr lang="en-US" altLang="zh-CN" sz="2000" dirty="0" err="1">
                <a:solidFill>
                  <a:schemeClr val="accent1"/>
                </a:solidFill>
                <a:ea typeface="楷体_GB2312" pitchFamily="49" charset="-122"/>
              </a:rPr>
              <a:t>ActionEvent</a:t>
            </a: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 event)</a:t>
            </a: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{</a:t>
            </a: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	Date now = new Date();</a:t>
            </a: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accent1"/>
                </a:solidFill>
                <a:ea typeface="楷体_GB2312" pitchFamily="49" charset="-122"/>
              </a:rPr>
              <a:t>System.out.println</a:t>
            </a: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(“…”+now);</a:t>
            </a: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	if (</a:t>
            </a:r>
            <a:r>
              <a:rPr lang="en-US" altLang="zh-CN" sz="2000" i="1" dirty="0" err="1">
                <a:solidFill>
                  <a:srgbClr val="FF0000"/>
                </a:solidFill>
                <a:ea typeface="楷体_GB2312" pitchFamily="49" charset="-122"/>
              </a:rPr>
              <a:t>TalkingClock.this</a:t>
            </a:r>
            <a:r>
              <a:rPr lang="en-US" altLang="zh-CN" sz="2000" dirty="0" err="1">
                <a:solidFill>
                  <a:schemeClr val="accent1"/>
                </a:solidFill>
                <a:ea typeface="楷体_GB2312" pitchFamily="49" charset="-122"/>
              </a:rPr>
              <a:t>.</a:t>
            </a:r>
            <a:r>
              <a:rPr lang="en-US" altLang="zh-CN" sz="2000" dirty="0" err="1">
                <a:solidFill>
                  <a:srgbClr val="FF0000"/>
                </a:solidFill>
                <a:ea typeface="楷体_GB2312" pitchFamily="49" charset="-122"/>
              </a:rPr>
              <a:t>beep</a:t>
            </a: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) </a:t>
            </a:r>
            <a:r>
              <a:rPr lang="en-US" altLang="zh-CN" sz="2000" dirty="0" err="1">
                <a:solidFill>
                  <a:schemeClr val="accent1"/>
                </a:solidFill>
                <a:ea typeface="楷体_GB2312" pitchFamily="49" charset="-122"/>
              </a:rPr>
              <a:t>Toolkit.getDefaultToolkit</a:t>
            </a: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().beep();</a:t>
            </a: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}</a:t>
            </a:r>
          </a:p>
          <a:p>
            <a:pPr>
              <a:lnSpc>
                <a:spcPct val="90000"/>
              </a:lnSpc>
              <a:buSzPct val="70000"/>
              <a:buNone/>
            </a:pPr>
            <a:endParaRPr lang="en-US" altLang="zh-CN" sz="2400" i="1" u="sng" dirty="0">
              <a:solidFill>
                <a:schemeClr val="accent1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/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/>
              <a:t>Java</a:t>
            </a:r>
          </a:p>
        </p:txBody>
      </p:sp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面向对象高级程序设计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353283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353284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353286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287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3288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607580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zh-CN" altLang="en-US" sz="2800" i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内部类</a:t>
            </a:r>
            <a:r>
              <a:rPr lang="en-US" altLang="zh-CN" sz="2800" i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:</a:t>
            </a:r>
            <a:r>
              <a:rPr lang="zh-CN" altLang="en-US" sz="2800" i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内部类的特殊语法规则</a:t>
            </a:r>
          </a:p>
        </p:txBody>
      </p:sp>
      <p:sp>
        <p:nvSpPr>
          <p:cNvPr id="353289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35329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302625" cy="4841875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SzPct val="70000"/>
            </a:pPr>
            <a:r>
              <a:rPr lang="zh-CN" altLang="en-US" sz="2400" b="1" dirty="0">
                <a:solidFill>
                  <a:schemeClr val="accent1"/>
                </a:solidFill>
                <a:ea typeface="楷体_GB2312" pitchFamily="49" charset="-122"/>
              </a:rPr>
              <a:t>内部类对象构造器调用正规语法：</a:t>
            </a:r>
            <a:endParaRPr lang="en-US" altLang="zh-CN" sz="24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   </a:t>
            </a:r>
            <a:r>
              <a:rPr lang="en-US" altLang="zh-CN" sz="2400" b="1" i="1" dirty="0" err="1">
                <a:solidFill>
                  <a:schemeClr val="accent1"/>
                </a:solidFill>
                <a:ea typeface="楷体_GB2312" pitchFamily="49" charset="-122"/>
                <a:sym typeface="Wingdings" pitchFamily="2" charset="2"/>
              </a:rPr>
              <a:t>OuterObject.new</a:t>
            </a:r>
            <a:r>
              <a:rPr lang="en-US" altLang="zh-CN" sz="2400" b="1" i="1" dirty="0">
                <a:solidFill>
                  <a:schemeClr val="accent1"/>
                </a:solidFill>
                <a:ea typeface="楷体_GB2312" pitchFamily="49" charset="-122"/>
                <a:sym typeface="Wingdings" pitchFamily="2" charset="2"/>
              </a:rPr>
              <a:t> </a:t>
            </a:r>
            <a:r>
              <a:rPr lang="en-US" altLang="zh-CN" sz="2400" b="1" i="1" dirty="0" err="1">
                <a:solidFill>
                  <a:schemeClr val="accent1"/>
                </a:solidFill>
                <a:ea typeface="楷体_GB2312" pitchFamily="49" charset="-122"/>
                <a:sym typeface="Wingdings" pitchFamily="2" charset="2"/>
              </a:rPr>
              <a:t>InnerClass</a:t>
            </a:r>
            <a:r>
              <a:rPr lang="en-US" altLang="zh-CN" sz="2400" b="1" i="1" dirty="0">
                <a:solidFill>
                  <a:schemeClr val="accent1"/>
                </a:solidFill>
                <a:ea typeface="楷体_GB2312" pitchFamily="49" charset="-122"/>
                <a:sym typeface="Wingdings" pitchFamily="2" charset="2"/>
              </a:rPr>
              <a:t>(</a:t>
            </a:r>
            <a:r>
              <a:rPr lang="en-US" altLang="zh-CN" sz="2400" b="1" i="1" dirty="0" err="1">
                <a:solidFill>
                  <a:schemeClr val="accent1"/>
                </a:solidFill>
                <a:ea typeface="楷体_GB2312" pitchFamily="49" charset="-122"/>
                <a:sym typeface="Wingdings" pitchFamily="2" charset="2"/>
              </a:rPr>
              <a:t>paras</a:t>
            </a:r>
            <a:r>
              <a:rPr lang="en-US" altLang="zh-CN" sz="2400" b="1" i="1" dirty="0">
                <a:solidFill>
                  <a:schemeClr val="accent1"/>
                </a:solidFill>
                <a:ea typeface="楷体_GB2312" pitchFamily="49" charset="-122"/>
                <a:sym typeface="Wingdings" pitchFamily="2" charset="2"/>
              </a:rPr>
              <a:t>)</a:t>
            </a:r>
          </a:p>
          <a:p>
            <a:pPr>
              <a:lnSpc>
                <a:spcPct val="90000"/>
              </a:lnSpc>
              <a:buSzPct val="70000"/>
              <a:buNone/>
            </a:pPr>
            <a:endParaRPr lang="en-US" altLang="zh-CN" sz="2400" b="1" i="1" dirty="0">
              <a:solidFill>
                <a:schemeClr val="accent1"/>
              </a:solidFill>
              <a:ea typeface="楷体_GB2312" pitchFamily="49" charset="-122"/>
              <a:sym typeface="Wingdings" pitchFamily="2" charset="2"/>
            </a:endParaRP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400" b="1" i="1" dirty="0" err="1">
                <a:solidFill>
                  <a:schemeClr val="accent1"/>
                </a:solidFill>
                <a:ea typeface="楷体_GB2312" pitchFamily="49" charset="-122"/>
                <a:sym typeface="Wingdings" pitchFamily="2" charset="2"/>
              </a:rPr>
              <a:t>Eg</a:t>
            </a:r>
            <a:r>
              <a:rPr lang="en-US" altLang="zh-CN" sz="2400" b="1" i="1" dirty="0">
                <a:solidFill>
                  <a:schemeClr val="accent1"/>
                </a:solidFill>
                <a:ea typeface="楷体_GB2312" pitchFamily="49" charset="-122"/>
                <a:sym typeface="Wingdings" pitchFamily="2" charset="2"/>
              </a:rPr>
              <a:t>:</a:t>
            </a: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400" b="1" i="1" dirty="0">
                <a:solidFill>
                  <a:schemeClr val="accent1"/>
                </a:solidFill>
                <a:ea typeface="楷体_GB2312" pitchFamily="49" charset="-122"/>
                <a:sym typeface="Wingdings" pitchFamily="2" charset="2"/>
              </a:rPr>
              <a:t> </a:t>
            </a: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400" b="1" i="1" dirty="0">
                <a:solidFill>
                  <a:schemeClr val="accent1"/>
                </a:solidFill>
                <a:ea typeface="楷体_GB2312" pitchFamily="49" charset="-122"/>
                <a:sym typeface="Wingdings" pitchFamily="2" charset="2"/>
              </a:rPr>
              <a:t> </a:t>
            </a:r>
            <a:r>
              <a:rPr lang="en-US" altLang="zh-CN" sz="2400" dirty="0" err="1">
                <a:solidFill>
                  <a:schemeClr val="accent1"/>
                </a:solidFill>
                <a:ea typeface="楷体_GB2312" pitchFamily="49" charset="-122"/>
                <a:sym typeface="Wingdings" pitchFamily="2" charset="2"/>
              </a:rPr>
              <a:t>ActionListener</a:t>
            </a:r>
            <a:r>
              <a:rPr lang="en-US" altLang="zh-CN" sz="2400" dirty="0">
                <a:solidFill>
                  <a:schemeClr val="accent1"/>
                </a:solidFill>
                <a:ea typeface="楷体_GB2312" pitchFamily="49" charset="-122"/>
                <a:sym typeface="Wingdings" pitchFamily="2" charset="2"/>
              </a:rPr>
              <a:t> listener = </a:t>
            </a:r>
            <a:r>
              <a:rPr lang="en-US" altLang="zh-CN" sz="2400" dirty="0" err="1">
                <a:solidFill>
                  <a:srgbClr val="FF0000"/>
                </a:solidFill>
                <a:ea typeface="楷体_GB2312" pitchFamily="49" charset="-122"/>
                <a:sym typeface="Wingdings" pitchFamily="2" charset="2"/>
              </a:rPr>
              <a:t>this</a:t>
            </a:r>
            <a:r>
              <a:rPr lang="en-US" altLang="zh-CN" sz="2400" dirty="0" err="1">
                <a:solidFill>
                  <a:schemeClr val="accent1"/>
                </a:solidFill>
                <a:ea typeface="楷体_GB2312" pitchFamily="49" charset="-122"/>
                <a:sym typeface="Wingdings" pitchFamily="2" charset="2"/>
              </a:rPr>
              <a:t>.new</a:t>
            </a:r>
            <a:r>
              <a:rPr lang="en-US" altLang="zh-CN" sz="2400" dirty="0">
                <a:solidFill>
                  <a:schemeClr val="accent1"/>
                </a:solidFill>
                <a:ea typeface="楷体_GB2312" pitchFamily="49" charset="-122"/>
                <a:sym typeface="Wingdings" pitchFamily="2" charset="2"/>
              </a:rPr>
              <a:t> </a:t>
            </a:r>
            <a:r>
              <a:rPr lang="en-US" altLang="zh-CN" sz="2400" dirty="0" err="1">
                <a:solidFill>
                  <a:schemeClr val="accent1"/>
                </a:solidFill>
                <a:ea typeface="楷体_GB2312" pitchFamily="49" charset="-122"/>
                <a:sym typeface="Wingdings" pitchFamily="2" charset="2"/>
              </a:rPr>
              <a:t>TimePrinter</a:t>
            </a:r>
            <a:r>
              <a:rPr lang="en-US" altLang="zh-CN" sz="2400" dirty="0">
                <a:solidFill>
                  <a:schemeClr val="accent1"/>
                </a:solidFill>
                <a:ea typeface="楷体_GB2312" pitchFamily="49" charset="-122"/>
                <a:sym typeface="Wingdings" pitchFamily="2" charset="2"/>
              </a:rPr>
              <a:t>();</a:t>
            </a:r>
            <a:endParaRPr lang="en-US" altLang="zh-CN" sz="2400" i="1" u="sng" dirty="0">
              <a:solidFill>
                <a:schemeClr val="accent1"/>
              </a:solidFill>
              <a:ea typeface="楷体_GB2312" pitchFamily="49" charset="-122"/>
              <a:sym typeface="Wingdings" pitchFamily="2" charset="2"/>
            </a:endParaRPr>
          </a:p>
          <a:p>
            <a:pPr>
              <a:lnSpc>
                <a:spcPct val="90000"/>
              </a:lnSpc>
              <a:buSzPct val="70000"/>
              <a:buNone/>
            </a:pPr>
            <a:endParaRPr lang="en-US" altLang="zh-CN" sz="2400" dirty="0">
              <a:solidFill>
                <a:schemeClr val="accent1"/>
              </a:solidFill>
              <a:ea typeface="楷体_GB2312" pitchFamily="49" charset="-122"/>
              <a:sym typeface="Wingdings" pitchFamily="2" charset="2"/>
            </a:endParaRP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400" dirty="0" err="1">
                <a:solidFill>
                  <a:schemeClr val="accent1"/>
                </a:solidFill>
                <a:ea typeface="楷体_GB2312" pitchFamily="49" charset="-122"/>
                <a:sym typeface="Wingdings" pitchFamily="2" charset="2"/>
              </a:rPr>
              <a:t>TalkingClock</a:t>
            </a:r>
            <a:r>
              <a:rPr lang="en-US" altLang="zh-CN" sz="2400" dirty="0">
                <a:solidFill>
                  <a:schemeClr val="accent1"/>
                </a:solidFill>
                <a:ea typeface="楷体_GB2312" pitchFamily="49" charset="-122"/>
                <a:sym typeface="Wingdings" pitchFamily="2" charset="2"/>
              </a:rPr>
              <a:t> jab = new </a:t>
            </a:r>
            <a:r>
              <a:rPr lang="en-US" altLang="zh-CN" sz="2400" dirty="0" err="1">
                <a:solidFill>
                  <a:schemeClr val="accent1"/>
                </a:solidFill>
                <a:ea typeface="楷体_GB2312" pitchFamily="49" charset="-122"/>
                <a:sym typeface="Wingdings" pitchFamily="2" charset="2"/>
              </a:rPr>
              <a:t>TalkingClock</a:t>
            </a:r>
            <a:r>
              <a:rPr lang="en-US" altLang="zh-CN" sz="2400" dirty="0">
                <a:solidFill>
                  <a:schemeClr val="accent1"/>
                </a:solidFill>
                <a:ea typeface="楷体_GB2312" pitchFamily="49" charset="-122"/>
                <a:sym typeface="Wingdings" pitchFamily="2" charset="2"/>
              </a:rPr>
              <a:t>(1000, true);</a:t>
            </a: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400" dirty="0" err="1">
                <a:solidFill>
                  <a:srgbClr val="FF0000"/>
                </a:solidFill>
                <a:ea typeface="楷体_GB2312" pitchFamily="49" charset="-122"/>
                <a:sym typeface="Wingdings" pitchFamily="2" charset="2"/>
              </a:rPr>
              <a:t>TalkingClock.TimePrinter</a:t>
            </a:r>
            <a:r>
              <a:rPr lang="en-US" altLang="zh-CN" sz="2400" dirty="0">
                <a:solidFill>
                  <a:schemeClr val="accent1"/>
                </a:solidFill>
                <a:ea typeface="楷体_GB2312" pitchFamily="49" charset="-122"/>
                <a:sym typeface="Wingdings" pitchFamily="2" charset="2"/>
              </a:rPr>
              <a:t> </a:t>
            </a:r>
            <a:r>
              <a:rPr lang="en-US" altLang="zh-CN" sz="2400" dirty="0" err="1">
                <a:solidFill>
                  <a:schemeClr val="accent1"/>
                </a:solidFill>
                <a:ea typeface="楷体_GB2312" pitchFamily="49" charset="-122"/>
                <a:sym typeface="Wingdings" pitchFamily="2" charset="2"/>
              </a:rPr>
              <a:t>lis</a:t>
            </a:r>
            <a:r>
              <a:rPr lang="en-US" altLang="zh-CN" sz="2400" dirty="0">
                <a:solidFill>
                  <a:schemeClr val="accent1"/>
                </a:solidFill>
                <a:ea typeface="楷体_GB2312" pitchFamily="49" charset="-122"/>
                <a:sym typeface="Wingdings" pitchFamily="2" charset="2"/>
              </a:rPr>
              <a:t> = </a:t>
            </a:r>
            <a:r>
              <a:rPr lang="en-US" altLang="zh-CN" sz="2400" dirty="0" err="1">
                <a:solidFill>
                  <a:srgbClr val="FF0000"/>
                </a:solidFill>
                <a:ea typeface="楷体_GB2312" pitchFamily="49" charset="-122"/>
                <a:sym typeface="Wingdings" pitchFamily="2" charset="2"/>
              </a:rPr>
              <a:t>jab</a:t>
            </a:r>
            <a:r>
              <a:rPr lang="en-US" altLang="zh-CN" sz="2400" dirty="0" err="1">
                <a:solidFill>
                  <a:schemeClr val="accent1"/>
                </a:solidFill>
                <a:ea typeface="楷体_GB2312" pitchFamily="49" charset="-122"/>
                <a:sym typeface="Wingdings" pitchFamily="2" charset="2"/>
              </a:rPr>
              <a:t>.new</a:t>
            </a:r>
            <a:r>
              <a:rPr lang="en-US" altLang="zh-CN" sz="2400" dirty="0">
                <a:solidFill>
                  <a:schemeClr val="accent1"/>
                </a:solidFill>
                <a:ea typeface="楷体_GB2312" pitchFamily="49" charset="-122"/>
                <a:sym typeface="Wingdings" pitchFamily="2" charset="2"/>
              </a:rPr>
              <a:t> </a:t>
            </a:r>
            <a:r>
              <a:rPr lang="en-US" altLang="zh-CN" sz="2400" dirty="0" err="1">
                <a:solidFill>
                  <a:schemeClr val="accent1"/>
                </a:solidFill>
                <a:ea typeface="楷体_GB2312" pitchFamily="49" charset="-122"/>
                <a:sym typeface="Wingdings" pitchFamily="2" charset="2"/>
              </a:rPr>
              <a:t>TimePrinter</a:t>
            </a:r>
            <a:r>
              <a:rPr lang="en-US" altLang="zh-CN" sz="2400" dirty="0">
                <a:solidFill>
                  <a:schemeClr val="accent1"/>
                </a:solidFill>
                <a:ea typeface="楷体_GB2312" pitchFamily="49" charset="-122"/>
                <a:sym typeface="Wingdings" pitchFamily="2" charset="2"/>
              </a:rPr>
              <a:t>();</a:t>
            </a:r>
            <a:endParaRPr lang="en-US" altLang="zh-CN" sz="2400" dirty="0">
              <a:solidFill>
                <a:schemeClr val="accent1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/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/>
              <a:t>Java</a:t>
            </a:r>
          </a:p>
        </p:txBody>
      </p:sp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面向对象高级程序设计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353283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353284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353286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287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3288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607580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zh-CN" altLang="en-US" sz="2800" i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内部类</a:t>
            </a:r>
            <a:r>
              <a:rPr lang="en-US" altLang="zh-CN" sz="2800" i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:</a:t>
            </a:r>
            <a:r>
              <a:rPr lang="zh-CN" altLang="en-US" sz="2800" i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内部类的编译</a:t>
            </a:r>
          </a:p>
        </p:txBody>
      </p:sp>
      <p:sp>
        <p:nvSpPr>
          <p:cNvPr id="353289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35329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302625" cy="4841875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SzPct val="70000"/>
            </a:pPr>
            <a:r>
              <a:rPr lang="zh-CN" altLang="en-US" sz="2400" b="1" dirty="0">
                <a:solidFill>
                  <a:schemeClr val="accent1"/>
                </a:solidFill>
                <a:ea typeface="楷体_GB2312" pitchFamily="49" charset="-122"/>
              </a:rPr>
              <a:t>编译器会把内部类翻译成用</a:t>
            </a: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$</a:t>
            </a:r>
            <a:r>
              <a:rPr lang="zh-CN" altLang="en-US" sz="2400" b="1" dirty="0">
                <a:solidFill>
                  <a:schemeClr val="accent1"/>
                </a:solidFill>
                <a:ea typeface="楷体_GB2312" pitchFamily="49" charset="-122"/>
              </a:rPr>
              <a:t>分隔外部类名与内部类名的常规类文件。</a:t>
            </a:r>
            <a:endParaRPr lang="en-US" altLang="zh-CN" sz="24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   </a:t>
            </a: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    </a:t>
            </a:r>
            <a:r>
              <a:rPr lang="en-US" altLang="zh-CN" sz="2400" b="1" dirty="0" err="1">
                <a:solidFill>
                  <a:schemeClr val="accent1"/>
                </a:solidFill>
                <a:ea typeface="楷体_GB2312" pitchFamily="49" charset="-122"/>
              </a:rPr>
              <a:t>TalkingClock$TimePrinter.class</a:t>
            </a:r>
            <a:endParaRPr lang="en-US" altLang="zh-CN" sz="2400" i="1" u="sng" dirty="0">
              <a:solidFill>
                <a:schemeClr val="accent1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/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/>
              <a:t>Java</a:t>
            </a:r>
          </a:p>
        </p:txBody>
      </p:sp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面向对象高级程序设计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353283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353284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353286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287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3288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607580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zh-CN" altLang="en-US" sz="2800" i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内部类</a:t>
            </a:r>
            <a:r>
              <a:rPr lang="en-US" altLang="zh-CN" sz="2800" i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:</a:t>
            </a:r>
            <a:r>
              <a:rPr lang="zh-CN" altLang="en-US" sz="2800" i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局部内部类</a:t>
            </a:r>
            <a:r>
              <a:rPr lang="en-US" altLang="zh-CN" sz="2800" i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2800" i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局部类</a:t>
            </a:r>
          </a:p>
        </p:txBody>
      </p:sp>
      <p:sp>
        <p:nvSpPr>
          <p:cNvPr id="353289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35329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302625" cy="4841875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SzPct val="70000"/>
            </a:pPr>
            <a: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  <a:t>局部类：在方法当中定义的内部类；</a:t>
            </a:r>
            <a:endParaRPr lang="en-US" altLang="zh-CN" b="1" dirty="0">
              <a:solidFill>
                <a:schemeClr val="accent1"/>
              </a:solidFill>
              <a:ea typeface="楷体_GB2312" pitchFamily="49" charset="-122"/>
            </a:endParaRPr>
          </a:p>
          <a:p>
            <a:pPr>
              <a:lnSpc>
                <a:spcPct val="90000"/>
              </a:lnSpc>
              <a:buSzPct val="70000"/>
            </a:pPr>
            <a: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  <a:t>局部类不能用</a:t>
            </a:r>
            <a:r>
              <a:rPr lang="en-US" altLang="zh-CN" b="1" dirty="0">
                <a:solidFill>
                  <a:schemeClr val="accent1"/>
                </a:solidFill>
                <a:ea typeface="楷体_GB2312" pitchFamily="49" charset="-122"/>
              </a:rPr>
              <a:t>public</a:t>
            </a:r>
            <a: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  <a:t>或</a:t>
            </a:r>
            <a:r>
              <a:rPr lang="en-US" altLang="zh-CN" b="1" dirty="0">
                <a:solidFill>
                  <a:schemeClr val="accent1"/>
                </a:solidFill>
                <a:ea typeface="楷体_GB2312" pitchFamily="49" charset="-122"/>
              </a:rPr>
              <a:t>private</a:t>
            </a:r>
            <a: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  <a:t>访问说明符进行声明，它的作用域被限定在声明这个局部类的块中；</a:t>
            </a:r>
            <a:endParaRPr lang="en-US" altLang="zh-CN" b="1" dirty="0">
              <a:solidFill>
                <a:schemeClr val="accent1"/>
              </a:solidFill>
              <a:ea typeface="楷体_GB2312" pitchFamily="49" charset="-122"/>
            </a:endParaRPr>
          </a:p>
          <a:p>
            <a:pPr>
              <a:lnSpc>
                <a:spcPct val="90000"/>
              </a:lnSpc>
              <a:buSzPct val="70000"/>
            </a:pPr>
            <a: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  <a:t>局部类可对外部世界完全隐藏；</a:t>
            </a:r>
            <a:endParaRPr lang="en-US" altLang="zh-CN" b="1" dirty="0">
              <a:solidFill>
                <a:schemeClr val="accent1"/>
              </a:solidFill>
              <a:ea typeface="楷体_GB2312" pitchFamily="49" charset="-122"/>
            </a:endParaRPr>
          </a:p>
          <a:p>
            <a:pPr>
              <a:lnSpc>
                <a:spcPct val="90000"/>
              </a:lnSpc>
              <a:buSzPct val="70000"/>
            </a:pPr>
            <a:endParaRPr lang="en-US" altLang="zh-CN" sz="2400" b="1" dirty="0">
              <a:solidFill>
                <a:schemeClr val="accent1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/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/>
              <a:t>Java</a:t>
            </a:r>
          </a:p>
        </p:txBody>
      </p:sp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面向对象高级程序设计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353283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353284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353286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287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3288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607580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zh-CN" altLang="en-US" sz="2800" i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内部类</a:t>
            </a:r>
            <a:r>
              <a:rPr lang="en-US" altLang="zh-CN" sz="2800" i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:</a:t>
            </a:r>
            <a:r>
              <a:rPr lang="zh-CN" altLang="en-US" sz="2800" i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局部内部类</a:t>
            </a:r>
            <a:r>
              <a:rPr lang="en-US" altLang="zh-CN" sz="2800" i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2800" i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局部类</a:t>
            </a:r>
          </a:p>
        </p:txBody>
      </p:sp>
      <p:sp>
        <p:nvSpPr>
          <p:cNvPr id="353289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35329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302625" cy="4841875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SzPct val="70000"/>
            </a:pPr>
            <a:r>
              <a:rPr lang="zh-CN" altLang="en-US" sz="2400" b="1" dirty="0">
                <a:solidFill>
                  <a:schemeClr val="accent1"/>
                </a:solidFill>
                <a:ea typeface="楷体_GB2312" pitchFamily="49" charset="-122"/>
              </a:rPr>
              <a:t>例：</a:t>
            </a:r>
            <a:endParaRPr lang="en-US" altLang="zh-CN" sz="24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400" dirty="0">
                <a:solidFill>
                  <a:schemeClr val="accent1"/>
                </a:solidFill>
                <a:ea typeface="楷体_GB2312" pitchFamily="49" charset="-122"/>
              </a:rPr>
              <a:t>public void start()</a:t>
            </a: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400" dirty="0">
                <a:solidFill>
                  <a:schemeClr val="accent1"/>
                </a:solidFill>
                <a:ea typeface="楷体_GB2312" pitchFamily="49" charset="-122"/>
              </a:rPr>
              <a:t>{</a:t>
            </a: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    class </a:t>
            </a:r>
            <a:r>
              <a:rPr lang="en-US" altLang="zh-CN" sz="2000" b="1" dirty="0" err="1">
                <a:solidFill>
                  <a:schemeClr val="accent1"/>
                </a:solidFill>
                <a:ea typeface="楷体_GB2312" pitchFamily="49" charset="-122"/>
              </a:rPr>
              <a:t>TimePrinter</a:t>
            </a: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 implements </a:t>
            </a:r>
            <a:r>
              <a:rPr lang="en-US" altLang="zh-CN" sz="2000" b="1" dirty="0" err="1">
                <a:solidFill>
                  <a:schemeClr val="accent1"/>
                </a:solidFill>
                <a:ea typeface="楷体_GB2312" pitchFamily="49" charset="-122"/>
              </a:rPr>
              <a:t>ActionListener</a:t>
            </a:r>
            <a:endParaRPr lang="en-US" altLang="zh-CN" sz="20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   {</a:t>
            </a: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		public void </a:t>
            </a:r>
            <a:r>
              <a:rPr lang="en-US" altLang="zh-CN" sz="2000" b="1" dirty="0" err="1">
                <a:solidFill>
                  <a:schemeClr val="accent1"/>
                </a:solidFill>
                <a:ea typeface="楷体_GB2312" pitchFamily="49" charset="-122"/>
              </a:rPr>
              <a:t>actionPerformed</a:t>
            </a: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(</a:t>
            </a:r>
            <a:r>
              <a:rPr lang="en-US" altLang="zh-CN" sz="2000" b="1" dirty="0" err="1">
                <a:solidFill>
                  <a:schemeClr val="accent1"/>
                </a:solidFill>
                <a:ea typeface="楷体_GB2312" pitchFamily="49" charset="-122"/>
              </a:rPr>
              <a:t>ActionEvent</a:t>
            </a: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 event)</a:t>
            </a: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		{…</a:t>
            </a: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		}</a:t>
            </a: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    }  </a:t>
            </a:r>
          </a:p>
          <a:p>
            <a:pPr>
              <a:lnSpc>
                <a:spcPct val="90000"/>
              </a:lnSpc>
              <a:buSzPct val="70000"/>
              <a:buNone/>
            </a:pPr>
            <a:endParaRPr lang="en-US" altLang="zh-CN" sz="20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accent1"/>
                </a:solidFill>
                <a:ea typeface="楷体_GB2312" pitchFamily="49" charset="-122"/>
              </a:rPr>
              <a:t>ActionListener</a:t>
            </a: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 listener = new </a:t>
            </a:r>
            <a:r>
              <a:rPr lang="en-US" altLang="zh-CN" sz="2000" dirty="0" err="1">
                <a:solidFill>
                  <a:schemeClr val="accent1"/>
                </a:solidFill>
                <a:ea typeface="楷体_GB2312" pitchFamily="49" charset="-122"/>
              </a:rPr>
              <a:t>TimePrinter</a:t>
            </a: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();</a:t>
            </a: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   Timer t = new Timer(interval, listener);</a:t>
            </a: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accent1"/>
                </a:solidFill>
                <a:ea typeface="楷体_GB2312" pitchFamily="49" charset="-122"/>
              </a:rPr>
              <a:t>t.start</a:t>
            </a: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();</a:t>
            </a: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}</a:t>
            </a:r>
          </a:p>
          <a:p>
            <a:pPr>
              <a:lnSpc>
                <a:spcPct val="90000"/>
              </a:lnSpc>
              <a:buSzPct val="70000"/>
              <a:buNone/>
            </a:pPr>
            <a:endParaRPr lang="en-US" altLang="zh-CN" sz="2000" dirty="0">
              <a:solidFill>
                <a:schemeClr val="accent1"/>
              </a:solidFill>
              <a:ea typeface="楷体_GB2312" pitchFamily="49" charset="-122"/>
            </a:endParaRPr>
          </a:p>
          <a:p>
            <a:pPr>
              <a:lnSpc>
                <a:spcPct val="90000"/>
              </a:lnSpc>
              <a:buSzPct val="70000"/>
              <a:buNone/>
            </a:pP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       </a:t>
            </a:r>
            <a:endParaRPr lang="en-US" altLang="zh-CN" sz="2400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/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/>
              <a:t>Java</a:t>
            </a:r>
          </a:p>
        </p:txBody>
      </p:sp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面向对象高级程序设计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353283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353284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353286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287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3288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607580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zh-CN" altLang="en-US" sz="2800" i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内部类</a:t>
            </a:r>
            <a:r>
              <a:rPr lang="en-US" altLang="zh-CN" sz="2800" i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:</a:t>
            </a:r>
            <a:r>
              <a:rPr lang="zh-CN" altLang="en-US" sz="2800" i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由外部方法访问</a:t>
            </a:r>
            <a:r>
              <a:rPr lang="en-US" altLang="zh-CN" sz="2800" i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final</a:t>
            </a:r>
            <a:r>
              <a:rPr lang="zh-CN" altLang="en-US" sz="2800" i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变量 </a:t>
            </a:r>
          </a:p>
        </p:txBody>
      </p:sp>
      <p:sp>
        <p:nvSpPr>
          <p:cNvPr id="353289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35329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302625" cy="4841875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SzPct val="70000"/>
            </a:pPr>
            <a:r>
              <a:rPr lang="zh-CN" altLang="en-US" sz="2400" b="1" dirty="0">
                <a:solidFill>
                  <a:schemeClr val="accent1"/>
                </a:solidFill>
                <a:ea typeface="楷体_GB2312" pitchFamily="49" charset="-122"/>
              </a:rPr>
              <a:t>局部类不仅能够访问包含它们的外部类，还可以访问局部变量，但局部变量必须被声明为</a:t>
            </a: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final</a:t>
            </a:r>
            <a:r>
              <a:rPr lang="zh-CN" altLang="en-US" sz="2400" b="1" dirty="0">
                <a:solidFill>
                  <a:schemeClr val="accent1"/>
                </a:solidFill>
                <a:ea typeface="楷体_GB2312" pitchFamily="49" charset="-122"/>
              </a:rPr>
              <a:t>：</a:t>
            </a:r>
            <a:endParaRPr lang="en-US" altLang="zh-CN" sz="24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400" dirty="0">
                <a:solidFill>
                  <a:schemeClr val="accent1"/>
                </a:solidFill>
                <a:ea typeface="楷体_GB2312" pitchFamily="49" charset="-122"/>
              </a:rPr>
              <a:t>public void start(</a:t>
            </a:r>
            <a:r>
              <a:rPr lang="en-US" altLang="zh-CN" sz="2400" dirty="0" err="1">
                <a:solidFill>
                  <a:schemeClr val="accent1"/>
                </a:solidFill>
                <a:ea typeface="楷体_GB2312" pitchFamily="49" charset="-122"/>
              </a:rPr>
              <a:t>int</a:t>
            </a:r>
            <a:r>
              <a:rPr lang="en-US" altLang="zh-CN" sz="2400" dirty="0">
                <a:solidFill>
                  <a:schemeClr val="accent1"/>
                </a:solidFill>
                <a:ea typeface="楷体_GB2312" pitchFamily="49" charset="-122"/>
              </a:rPr>
              <a:t> interval, </a:t>
            </a:r>
            <a:r>
              <a:rPr lang="en-US" altLang="zh-CN" sz="2400" i="1" dirty="0">
                <a:solidFill>
                  <a:srgbClr val="FF0000"/>
                </a:solidFill>
                <a:ea typeface="楷体_GB2312" pitchFamily="49" charset="-122"/>
              </a:rPr>
              <a:t>final</a:t>
            </a:r>
            <a:r>
              <a:rPr lang="en-US" altLang="zh-CN" sz="2400" dirty="0">
                <a:solidFill>
                  <a:schemeClr val="accent1"/>
                </a:solidFill>
                <a:ea typeface="楷体_GB2312" pitchFamily="49" charset="-122"/>
              </a:rPr>
              <a:t> </a:t>
            </a:r>
            <a:r>
              <a:rPr lang="en-US" altLang="zh-CN" sz="2400" dirty="0" err="1">
                <a:solidFill>
                  <a:schemeClr val="accent1"/>
                </a:solidFill>
                <a:ea typeface="楷体_GB2312" pitchFamily="49" charset="-122"/>
              </a:rPr>
              <a:t>boolean</a:t>
            </a:r>
            <a:r>
              <a:rPr lang="en-US" altLang="zh-CN" sz="2400" dirty="0">
                <a:solidFill>
                  <a:schemeClr val="accent1"/>
                </a:solidFill>
                <a:ea typeface="楷体_GB2312" pitchFamily="49" charset="-122"/>
              </a:rPr>
              <a:t> beep)</a:t>
            </a: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400" dirty="0">
                <a:solidFill>
                  <a:schemeClr val="accent1"/>
                </a:solidFill>
                <a:ea typeface="楷体_GB2312" pitchFamily="49" charset="-122"/>
              </a:rPr>
              <a:t>{</a:t>
            </a: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    class </a:t>
            </a:r>
            <a:r>
              <a:rPr lang="en-US" altLang="zh-CN" sz="2000" b="1" dirty="0" err="1">
                <a:solidFill>
                  <a:schemeClr val="accent1"/>
                </a:solidFill>
                <a:ea typeface="楷体_GB2312" pitchFamily="49" charset="-122"/>
              </a:rPr>
              <a:t>TimePrinter</a:t>
            </a: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 implements </a:t>
            </a:r>
            <a:r>
              <a:rPr lang="en-US" altLang="zh-CN" sz="2000" b="1" dirty="0" err="1">
                <a:solidFill>
                  <a:schemeClr val="accent1"/>
                </a:solidFill>
                <a:ea typeface="楷体_GB2312" pitchFamily="49" charset="-122"/>
              </a:rPr>
              <a:t>ActionListener</a:t>
            </a:r>
            <a:endParaRPr lang="en-US" altLang="zh-CN" sz="20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   {</a:t>
            </a: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		public void </a:t>
            </a:r>
            <a:r>
              <a:rPr lang="en-US" altLang="zh-CN" sz="2000" b="1" dirty="0" err="1">
                <a:solidFill>
                  <a:schemeClr val="accent1"/>
                </a:solidFill>
                <a:ea typeface="楷体_GB2312" pitchFamily="49" charset="-122"/>
              </a:rPr>
              <a:t>actionPerformed</a:t>
            </a: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(</a:t>
            </a:r>
            <a:r>
              <a:rPr lang="en-US" altLang="zh-CN" sz="2000" b="1" dirty="0" err="1">
                <a:solidFill>
                  <a:schemeClr val="accent1"/>
                </a:solidFill>
                <a:ea typeface="楷体_GB2312" pitchFamily="49" charset="-122"/>
              </a:rPr>
              <a:t>ActionEvent</a:t>
            </a: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 event)</a:t>
            </a: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		{  …</a:t>
            </a: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              if(beep) </a:t>
            </a:r>
            <a:r>
              <a:rPr lang="en-US" altLang="zh-CN" sz="2000" b="1" dirty="0" err="1">
                <a:solidFill>
                  <a:schemeClr val="accent1"/>
                </a:solidFill>
                <a:ea typeface="楷体_GB2312" pitchFamily="49" charset="-122"/>
              </a:rPr>
              <a:t>Toolkit.getDefaultToolkit</a:t>
            </a: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().beep();</a:t>
            </a: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		}</a:t>
            </a: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    } </a:t>
            </a: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accent1"/>
                </a:solidFill>
                <a:ea typeface="楷体_GB2312" pitchFamily="49" charset="-122"/>
              </a:rPr>
              <a:t>ActionListener</a:t>
            </a: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 listener = new </a:t>
            </a:r>
            <a:r>
              <a:rPr lang="en-US" altLang="zh-CN" sz="2000" dirty="0" err="1">
                <a:solidFill>
                  <a:schemeClr val="accent1"/>
                </a:solidFill>
                <a:ea typeface="楷体_GB2312" pitchFamily="49" charset="-122"/>
              </a:rPr>
              <a:t>TimePrinter</a:t>
            </a: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();</a:t>
            </a: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   Timer t = new Timer(interval, listener);</a:t>
            </a: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accent1"/>
                </a:solidFill>
                <a:ea typeface="楷体_GB2312" pitchFamily="49" charset="-122"/>
              </a:rPr>
              <a:t>t.start</a:t>
            </a: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();</a:t>
            </a: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}</a:t>
            </a:r>
          </a:p>
          <a:p>
            <a:pPr>
              <a:lnSpc>
                <a:spcPct val="90000"/>
              </a:lnSpc>
              <a:buSzPct val="70000"/>
              <a:buNone/>
            </a:pPr>
            <a:endParaRPr lang="en-US" altLang="zh-CN" sz="2000" dirty="0">
              <a:solidFill>
                <a:schemeClr val="accent1"/>
              </a:solidFill>
              <a:ea typeface="楷体_GB2312" pitchFamily="49" charset="-122"/>
            </a:endParaRPr>
          </a:p>
          <a:p>
            <a:pPr>
              <a:lnSpc>
                <a:spcPct val="90000"/>
              </a:lnSpc>
              <a:buSzPct val="70000"/>
              <a:buNone/>
            </a:pP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       </a:t>
            </a:r>
            <a:endParaRPr lang="en-US" altLang="zh-CN" sz="2400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/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/>
              <a:t>Java</a:t>
            </a:r>
          </a:p>
        </p:txBody>
      </p:sp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面向对象高级程序设计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353283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353284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353286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287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3288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607580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zh-CN" altLang="en-US" sz="2800" i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内部类</a:t>
            </a:r>
            <a:r>
              <a:rPr lang="en-US" altLang="zh-CN" sz="2800" i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:</a:t>
            </a:r>
            <a:r>
              <a:rPr lang="zh-CN" altLang="en-US" sz="2800" i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由外部方法访问</a:t>
            </a:r>
            <a:r>
              <a:rPr lang="en-US" altLang="zh-CN" sz="2800" i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final</a:t>
            </a:r>
            <a:r>
              <a:rPr lang="zh-CN" altLang="en-US" sz="2800" i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变量 </a:t>
            </a:r>
          </a:p>
        </p:txBody>
      </p:sp>
      <p:sp>
        <p:nvSpPr>
          <p:cNvPr id="353289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35329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302625" cy="4841875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SzPct val="70000"/>
            </a:pP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Why </a:t>
            </a:r>
            <a:r>
              <a:rPr lang="en-US" altLang="zh-CN" sz="2400" b="1" i="1" dirty="0">
                <a:solidFill>
                  <a:srgbClr val="FF0000"/>
                </a:solidFill>
                <a:ea typeface="楷体_GB2312" pitchFamily="49" charset="-122"/>
              </a:rPr>
              <a:t>final</a:t>
            </a: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?</a:t>
            </a:r>
          </a:p>
          <a:p>
            <a:pPr>
              <a:lnSpc>
                <a:spcPct val="90000"/>
              </a:lnSpc>
              <a:buSzPct val="70000"/>
            </a:pPr>
            <a:r>
              <a:rPr lang="zh-CN" altLang="en-US" sz="2400" b="1" dirty="0">
                <a:solidFill>
                  <a:schemeClr val="accent1"/>
                </a:solidFill>
                <a:ea typeface="楷体_GB2312" pitchFamily="49" charset="-122"/>
              </a:rPr>
              <a:t>程序控制流程：</a:t>
            </a:r>
            <a:endParaRPr lang="en-US" altLang="zh-CN" sz="24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    1 </a:t>
            </a:r>
            <a:r>
              <a:rPr lang="zh-CN" altLang="en-US" sz="2400" b="1" dirty="0">
                <a:solidFill>
                  <a:schemeClr val="accent1"/>
                </a:solidFill>
                <a:ea typeface="楷体_GB2312" pitchFamily="49" charset="-122"/>
              </a:rPr>
              <a:t>调用</a:t>
            </a: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start</a:t>
            </a:r>
            <a:r>
              <a:rPr lang="zh-CN" altLang="en-US" sz="2400" b="1" dirty="0">
                <a:solidFill>
                  <a:schemeClr val="accent1"/>
                </a:solidFill>
                <a:ea typeface="楷体_GB2312" pitchFamily="49" charset="-122"/>
              </a:rPr>
              <a:t>方法；</a:t>
            </a:r>
            <a:endParaRPr lang="en-US" altLang="zh-CN" sz="24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    2 </a:t>
            </a:r>
            <a:r>
              <a:rPr lang="zh-CN" altLang="en-US" sz="2400" b="1" dirty="0">
                <a:solidFill>
                  <a:schemeClr val="accent1"/>
                </a:solidFill>
                <a:ea typeface="楷体_GB2312" pitchFamily="49" charset="-122"/>
              </a:rPr>
              <a:t>调用内部类</a:t>
            </a:r>
            <a:r>
              <a:rPr lang="en-US" altLang="zh-CN" sz="2400" b="1" dirty="0" err="1">
                <a:solidFill>
                  <a:schemeClr val="accent1"/>
                </a:solidFill>
                <a:ea typeface="楷体_GB2312" pitchFamily="49" charset="-122"/>
              </a:rPr>
              <a:t>TimePrinter</a:t>
            </a:r>
            <a:r>
              <a:rPr lang="zh-CN" altLang="en-US" sz="2400" b="1" dirty="0">
                <a:solidFill>
                  <a:schemeClr val="accent1"/>
                </a:solidFill>
                <a:ea typeface="楷体_GB2312" pitchFamily="49" charset="-122"/>
              </a:rPr>
              <a:t>的构造器，以便初始化对象</a:t>
            </a: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listener</a:t>
            </a:r>
            <a:r>
              <a:rPr lang="zh-CN" altLang="en-US" sz="2400" b="1" dirty="0">
                <a:solidFill>
                  <a:schemeClr val="accent1"/>
                </a:solidFill>
                <a:ea typeface="楷体_GB2312" pitchFamily="49" charset="-122"/>
              </a:rPr>
              <a:t>变量；</a:t>
            </a:r>
            <a:endParaRPr lang="en-US" altLang="zh-CN" sz="24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    3 </a:t>
            </a:r>
            <a:r>
              <a:rPr lang="zh-CN" altLang="en-US" sz="2400" b="1" dirty="0">
                <a:solidFill>
                  <a:schemeClr val="accent1"/>
                </a:solidFill>
                <a:ea typeface="楷体_GB2312" pitchFamily="49" charset="-122"/>
              </a:rPr>
              <a:t>将</a:t>
            </a: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listener</a:t>
            </a:r>
            <a:r>
              <a:rPr lang="zh-CN" altLang="en-US" sz="2400" b="1" dirty="0">
                <a:solidFill>
                  <a:schemeClr val="accent1"/>
                </a:solidFill>
                <a:ea typeface="楷体_GB2312" pitchFamily="49" charset="-122"/>
              </a:rPr>
              <a:t>引用传递给</a:t>
            </a: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Timer</a:t>
            </a:r>
            <a:r>
              <a:rPr lang="zh-CN" altLang="en-US" sz="2400" b="1" dirty="0">
                <a:solidFill>
                  <a:schemeClr val="accent1"/>
                </a:solidFill>
                <a:ea typeface="楷体_GB2312" pitchFamily="49" charset="-122"/>
              </a:rPr>
              <a:t>构造器，定时器开始计时，</a:t>
            </a: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start</a:t>
            </a:r>
            <a:r>
              <a:rPr lang="zh-CN" altLang="en-US" sz="2400" b="1" dirty="0">
                <a:solidFill>
                  <a:schemeClr val="accent1"/>
                </a:solidFill>
                <a:ea typeface="楷体_GB2312" pitchFamily="49" charset="-122"/>
              </a:rPr>
              <a:t>方法结束，</a:t>
            </a: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start</a:t>
            </a:r>
            <a:r>
              <a:rPr lang="zh-CN" altLang="en-US" sz="2400" b="1" dirty="0">
                <a:solidFill>
                  <a:schemeClr val="accent1"/>
                </a:solidFill>
                <a:ea typeface="楷体_GB2312" pitchFamily="49" charset="-122"/>
              </a:rPr>
              <a:t>方法的参数变量</a:t>
            </a: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beep </a:t>
            </a:r>
            <a:r>
              <a:rPr lang="zh-CN" altLang="en-US" sz="2400" b="1" dirty="0">
                <a:solidFill>
                  <a:schemeClr val="accent1"/>
                </a:solidFill>
                <a:ea typeface="楷体_GB2312" pitchFamily="49" charset="-122"/>
              </a:rPr>
              <a:t>不复存在；</a:t>
            </a:r>
            <a:endParaRPr lang="en-US" altLang="zh-CN" sz="24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    4 </a:t>
            </a:r>
            <a:r>
              <a:rPr lang="zh-CN" altLang="en-US" sz="2400" b="1" dirty="0">
                <a:solidFill>
                  <a:schemeClr val="accent1"/>
                </a:solidFill>
                <a:ea typeface="楷体_GB2312" pitchFamily="49" charset="-122"/>
              </a:rPr>
              <a:t>然后，</a:t>
            </a:r>
            <a:r>
              <a:rPr lang="en-US" altLang="zh-CN" sz="2400" b="1" dirty="0" err="1">
                <a:solidFill>
                  <a:schemeClr val="accent1"/>
                </a:solidFill>
                <a:ea typeface="楷体_GB2312" pitchFamily="49" charset="-122"/>
              </a:rPr>
              <a:t>actionPerformed</a:t>
            </a:r>
            <a:r>
              <a:rPr lang="zh-CN" altLang="en-US" sz="2400" b="1" dirty="0">
                <a:solidFill>
                  <a:schemeClr val="accent1"/>
                </a:solidFill>
                <a:ea typeface="楷体_GB2312" pitchFamily="49" charset="-122"/>
              </a:rPr>
              <a:t>方法执行</a:t>
            </a: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if(beep)…</a:t>
            </a:r>
            <a:r>
              <a:rPr lang="zh-CN" altLang="en-US" sz="2400" b="1" dirty="0">
                <a:solidFill>
                  <a:schemeClr val="accent1"/>
                </a:solidFill>
                <a:ea typeface="楷体_GB2312" pitchFamily="49" charset="-122"/>
              </a:rPr>
              <a:t>。</a:t>
            </a:r>
            <a:endParaRPr lang="en-US" altLang="zh-CN" sz="24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>
              <a:lnSpc>
                <a:spcPct val="90000"/>
              </a:lnSpc>
              <a:buSzPct val="70000"/>
              <a:buNone/>
            </a:pPr>
            <a:endParaRPr lang="en-US" altLang="zh-CN" sz="24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    </a:t>
            </a:r>
            <a:r>
              <a:rPr lang="en-US" altLang="zh-CN" sz="2400" b="1" dirty="0" err="1">
                <a:solidFill>
                  <a:schemeClr val="accent1"/>
                </a:solidFill>
                <a:ea typeface="楷体_GB2312" pitchFamily="49" charset="-122"/>
              </a:rPr>
              <a:t>TimePrinter</a:t>
            </a:r>
            <a:r>
              <a:rPr lang="zh-CN" altLang="en-US" sz="2400" b="1" dirty="0">
                <a:solidFill>
                  <a:schemeClr val="accent1"/>
                </a:solidFill>
                <a:ea typeface="楷体_GB2312" pitchFamily="49" charset="-122"/>
              </a:rPr>
              <a:t>类需在域</a:t>
            </a: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beep</a:t>
            </a:r>
            <a:r>
              <a:rPr lang="zh-CN" altLang="en-US" sz="2400" b="1" dirty="0">
                <a:solidFill>
                  <a:schemeClr val="accent1"/>
                </a:solidFill>
                <a:ea typeface="楷体_GB2312" pitchFamily="49" charset="-122"/>
              </a:rPr>
              <a:t>释放之前将</a:t>
            </a: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beep </a:t>
            </a:r>
            <a:r>
              <a:rPr lang="zh-CN" altLang="en-US" sz="2400" b="1" dirty="0">
                <a:solidFill>
                  <a:schemeClr val="accent1"/>
                </a:solidFill>
                <a:ea typeface="楷体_GB2312" pitchFamily="49" charset="-122"/>
              </a:rPr>
              <a:t>域保存，故需要用</a:t>
            </a: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final </a:t>
            </a:r>
            <a:r>
              <a:rPr lang="zh-CN" altLang="en-US" sz="2400" b="1" dirty="0">
                <a:solidFill>
                  <a:schemeClr val="accent1"/>
                </a:solidFill>
                <a:ea typeface="楷体_GB2312" pitchFamily="49" charset="-122"/>
              </a:rPr>
              <a:t>。</a:t>
            </a:r>
            <a:endParaRPr lang="en-US" altLang="zh-CN" sz="24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    </a:t>
            </a:r>
          </a:p>
          <a:p>
            <a:pPr>
              <a:lnSpc>
                <a:spcPct val="90000"/>
              </a:lnSpc>
              <a:buSzPct val="70000"/>
            </a:pPr>
            <a:endParaRPr lang="en-US" altLang="zh-CN" sz="2000" dirty="0">
              <a:solidFill>
                <a:schemeClr val="accent1"/>
              </a:solidFill>
              <a:ea typeface="楷体_GB2312" pitchFamily="49" charset="-122"/>
            </a:endParaRPr>
          </a:p>
          <a:p>
            <a:pPr>
              <a:lnSpc>
                <a:spcPct val="90000"/>
              </a:lnSpc>
              <a:buSzPct val="70000"/>
              <a:buNone/>
            </a:pPr>
            <a:endParaRPr lang="en-US" altLang="zh-CN" sz="2000" dirty="0">
              <a:solidFill>
                <a:schemeClr val="accent1"/>
              </a:solidFill>
              <a:ea typeface="楷体_GB2312" pitchFamily="49" charset="-122"/>
            </a:endParaRPr>
          </a:p>
          <a:p>
            <a:pPr>
              <a:lnSpc>
                <a:spcPct val="90000"/>
              </a:lnSpc>
              <a:buSzPct val="70000"/>
              <a:buNone/>
            </a:pP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       </a:t>
            </a:r>
            <a:endParaRPr lang="en-US" altLang="zh-CN" sz="2400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/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/>
              <a:t>Java</a:t>
            </a:r>
          </a:p>
        </p:txBody>
      </p:sp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面向对象高级程序设计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353283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353284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353286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287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3288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607580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zh-CN" altLang="en-US" sz="2800" i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内部类</a:t>
            </a:r>
            <a:r>
              <a:rPr lang="en-US" altLang="zh-CN" sz="2800" i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:</a:t>
            </a:r>
            <a:r>
              <a:rPr lang="zh-CN" altLang="en-US" sz="2800" i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匿名内部类 </a:t>
            </a:r>
          </a:p>
        </p:txBody>
      </p:sp>
      <p:sp>
        <p:nvSpPr>
          <p:cNvPr id="353289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35329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302625" cy="4841875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400" dirty="0">
                <a:solidFill>
                  <a:schemeClr val="accent1"/>
                </a:solidFill>
                <a:ea typeface="楷体_GB2312" pitchFamily="49" charset="-122"/>
              </a:rPr>
              <a:t>public void start(</a:t>
            </a:r>
            <a:r>
              <a:rPr lang="en-US" altLang="zh-CN" sz="2400" dirty="0" err="1">
                <a:solidFill>
                  <a:schemeClr val="accent1"/>
                </a:solidFill>
                <a:ea typeface="楷体_GB2312" pitchFamily="49" charset="-122"/>
              </a:rPr>
              <a:t>int</a:t>
            </a:r>
            <a:r>
              <a:rPr lang="en-US" altLang="zh-CN" sz="2400" dirty="0">
                <a:solidFill>
                  <a:schemeClr val="accent1"/>
                </a:solidFill>
                <a:ea typeface="楷体_GB2312" pitchFamily="49" charset="-122"/>
              </a:rPr>
              <a:t> interval, </a:t>
            </a:r>
            <a:r>
              <a:rPr lang="en-US" altLang="zh-CN" sz="2400" i="1" dirty="0">
                <a:solidFill>
                  <a:srgbClr val="FF0000"/>
                </a:solidFill>
                <a:ea typeface="楷体_GB2312" pitchFamily="49" charset="-122"/>
              </a:rPr>
              <a:t>final</a:t>
            </a:r>
            <a:r>
              <a:rPr lang="en-US" altLang="zh-CN" sz="2400" dirty="0">
                <a:solidFill>
                  <a:schemeClr val="accent1"/>
                </a:solidFill>
                <a:ea typeface="楷体_GB2312" pitchFamily="49" charset="-122"/>
              </a:rPr>
              <a:t> </a:t>
            </a:r>
            <a:r>
              <a:rPr lang="en-US" altLang="zh-CN" sz="2400" dirty="0" err="1">
                <a:solidFill>
                  <a:schemeClr val="accent1"/>
                </a:solidFill>
                <a:ea typeface="楷体_GB2312" pitchFamily="49" charset="-122"/>
              </a:rPr>
              <a:t>boolean</a:t>
            </a:r>
            <a:r>
              <a:rPr lang="en-US" altLang="zh-CN" sz="2400" dirty="0">
                <a:solidFill>
                  <a:schemeClr val="accent1"/>
                </a:solidFill>
                <a:ea typeface="楷体_GB2312" pitchFamily="49" charset="-122"/>
              </a:rPr>
              <a:t> beep)</a:t>
            </a: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400" dirty="0">
                <a:solidFill>
                  <a:schemeClr val="accent1"/>
                </a:solidFill>
                <a:ea typeface="楷体_GB2312" pitchFamily="49" charset="-122"/>
              </a:rPr>
              <a:t>{</a:t>
            </a: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   </a:t>
            </a:r>
            <a:r>
              <a:rPr lang="en-US" altLang="zh-CN" sz="2400" dirty="0" err="1">
                <a:solidFill>
                  <a:schemeClr val="accent1"/>
                </a:solidFill>
                <a:ea typeface="楷体_GB2312" pitchFamily="49" charset="-122"/>
              </a:rPr>
              <a:t>ActionListener</a:t>
            </a:r>
            <a:r>
              <a:rPr lang="en-US" altLang="zh-CN" sz="2400" dirty="0">
                <a:solidFill>
                  <a:schemeClr val="accent1"/>
                </a:solidFill>
                <a:ea typeface="楷体_GB2312" pitchFamily="49" charset="-122"/>
              </a:rPr>
              <a:t> listener = new </a:t>
            </a:r>
            <a:r>
              <a:rPr lang="en-US" altLang="zh-CN" sz="2400" dirty="0" err="1">
                <a:solidFill>
                  <a:schemeClr val="accent1"/>
                </a:solidFill>
                <a:ea typeface="楷体_GB2312" pitchFamily="49" charset="-122"/>
              </a:rPr>
              <a:t>ActionListener</a:t>
            </a:r>
            <a:r>
              <a:rPr lang="en-US" altLang="zh-CN" sz="2400" dirty="0">
                <a:solidFill>
                  <a:schemeClr val="accent1"/>
                </a:solidFill>
                <a:ea typeface="楷体_GB2312" pitchFamily="49" charset="-122"/>
              </a:rPr>
              <a:t>()</a:t>
            </a: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400" dirty="0">
                <a:solidFill>
                  <a:schemeClr val="accent1"/>
                </a:solidFill>
                <a:ea typeface="楷体_GB2312" pitchFamily="49" charset="-122"/>
              </a:rPr>
              <a:t> </a:t>
            </a:r>
            <a:r>
              <a:rPr lang="en-US" altLang="zh-CN" sz="2400" i="1" dirty="0">
                <a:solidFill>
                  <a:schemeClr val="accent1"/>
                </a:solidFill>
                <a:ea typeface="楷体_GB2312" pitchFamily="49" charset="-122"/>
              </a:rPr>
              <a:t>{</a:t>
            </a: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400" i="1" dirty="0">
                <a:solidFill>
                  <a:schemeClr val="accent1"/>
                </a:solidFill>
                <a:ea typeface="楷体_GB2312" pitchFamily="49" charset="-122"/>
              </a:rPr>
              <a:t>	public void </a:t>
            </a:r>
            <a:r>
              <a:rPr lang="en-US" altLang="zh-CN" sz="2400" i="1" dirty="0" err="1">
                <a:solidFill>
                  <a:schemeClr val="accent1"/>
                </a:solidFill>
                <a:ea typeface="楷体_GB2312" pitchFamily="49" charset="-122"/>
              </a:rPr>
              <a:t>actionPerformed</a:t>
            </a:r>
            <a:r>
              <a:rPr lang="en-US" altLang="zh-CN" sz="2400" i="1" dirty="0">
                <a:solidFill>
                  <a:schemeClr val="accent1"/>
                </a:solidFill>
                <a:ea typeface="楷体_GB2312" pitchFamily="49" charset="-122"/>
              </a:rPr>
              <a:t>(</a:t>
            </a:r>
            <a:r>
              <a:rPr lang="en-US" altLang="zh-CN" sz="2400" i="1" dirty="0" err="1">
                <a:solidFill>
                  <a:schemeClr val="accent1"/>
                </a:solidFill>
                <a:ea typeface="楷体_GB2312" pitchFamily="49" charset="-122"/>
              </a:rPr>
              <a:t>ActionEvent</a:t>
            </a:r>
            <a:r>
              <a:rPr lang="en-US" altLang="zh-CN" sz="2400" i="1" dirty="0">
                <a:solidFill>
                  <a:schemeClr val="accent1"/>
                </a:solidFill>
                <a:ea typeface="楷体_GB2312" pitchFamily="49" charset="-122"/>
              </a:rPr>
              <a:t> event)</a:t>
            </a: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400" i="1" dirty="0">
                <a:solidFill>
                  <a:schemeClr val="accent1"/>
                </a:solidFill>
                <a:ea typeface="楷体_GB2312" pitchFamily="49" charset="-122"/>
              </a:rPr>
              <a:t>		{  …</a:t>
            </a: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400" i="1" dirty="0">
                <a:solidFill>
                  <a:schemeClr val="accent1"/>
                </a:solidFill>
                <a:ea typeface="楷体_GB2312" pitchFamily="49" charset="-122"/>
              </a:rPr>
              <a:t>		}</a:t>
            </a: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400" i="1" dirty="0">
                <a:solidFill>
                  <a:schemeClr val="accent1"/>
                </a:solidFill>
                <a:ea typeface="楷体_GB2312" pitchFamily="49" charset="-122"/>
              </a:rPr>
              <a:t>    };</a:t>
            </a: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400" dirty="0">
                <a:solidFill>
                  <a:schemeClr val="accent1"/>
                </a:solidFill>
                <a:ea typeface="楷体_GB2312" pitchFamily="49" charset="-122"/>
              </a:rPr>
              <a:t>   Timer t = new Timer(interval, listener);</a:t>
            </a: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400" dirty="0">
                <a:solidFill>
                  <a:schemeClr val="accent1"/>
                </a:solidFill>
                <a:ea typeface="楷体_GB2312" pitchFamily="49" charset="-122"/>
              </a:rPr>
              <a:t>   </a:t>
            </a:r>
            <a:r>
              <a:rPr lang="en-US" altLang="zh-CN" sz="2400" dirty="0" err="1">
                <a:solidFill>
                  <a:schemeClr val="accent1"/>
                </a:solidFill>
                <a:ea typeface="楷体_GB2312" pitchFamily="49" charset="-122"/>
              </a:rPr>
              <a:t>t.start</a:t>
            </a:r>
            <a:r>
              <a:rPr lang="en-US" altLang="zh-CN" sz="2400" dirty="0">
                <a:solidFill>
                  <a:schemeClr val="accent1"/>
                </a:solidFill>
                <a:ea typeface="楷体_GB2312" pitchFamily="49" charset="-122"/>
              </a:rPr>
              <a:t>();</a:t>
            </a: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400" dirty="0">
                <a:solidFill>
                  <a:schemeClr val="accent1"/>
                </a:solidFill>
                <a:ea typeface="楷体_GB2312" pitchFamily="49" charset="-122"/>
              </a:rPr>
              <a:t>}</a:t>
            </a:r>
          </a:p>
          <a:p>
            <a:pPr>
              <a:lnSpc>
                <a:spcPct val="90000"/>
              </a:lnSpc>
              <a:buSzPct val="70000"/>
              <a:buNone/>
            </a:pPr>
            <a:endParaRPr lang="en-US" altLang="zh-CN" sz="2400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/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/>
              <a:t>Java</a:t>
            </a:r>
          </a:p>
        </p:txBody>
      </p:sp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面向对象高级程序设计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353283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353284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353286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287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3288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607580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zh-CN" altLang="en-US" sz="2800" i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内部类</a:t>
            </a:r>
            <a:r>
              <a:rPr lang="en-US" altLang="zh-CN" sz="2800" i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:</a:t>
            </a:r>
            <a:r>
              <a:rPr lang="zh-CN" altLang="en-US" sz="2800" i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匿名内部类 </a:t>
            </a:r>
          </a:p>
        </p:txBody>
      </p:sp>
      <p:sp>
        <p:nvSpPr>
          <p:cNvPr id="353289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35329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302625" cy="4841875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SzPct val="70000"/>
              <a:buNone/>
            </a:pPr>
            <a:r>
              <a:rPr lang="zh-CN" altLang="en-US" sz="2400" b="1" dirty="0">
                <a:solidFill>
                  <a:schemeClr val="accent1"/>
                </a:solidFill>
                <a:ea typeface="楷体_GB2312" pitchFamily="49" charset="-122"/>
              </a:rPr>
              <a:t>语法：</a:t>
            </a:r>
            <a:endParaRPr lang="en-US" altLang="zh-CN" sz="24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>
              <a:lnSpc>
                <a:spcPct val="90000"/>
              </a:lnSpc>
              <a:buSzPct val="70000"/>
              <a:buNone/>
            </a:pPr>
            <a:endParaRPr lang="en-US" altLang="zh-CN" sz="24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     new </a:t>
            </a:r>
            <a:r>
              <a:rPr lang="en-US" altLang="zh-CN" sz="2400" b="1" dirty="0" err="1">
                <a:solidFill>
                  <a:schemeClr val="accent1"/>
                </a:solidFill>
                <a:ea typeface="楷体_GB2312" pitchFamily="49" charset="-122"/>
              </a:rPr>
              <a:t>SuperType</a:t>
            </a: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(construction parameters)</a:t>
            </a: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     {</a:t>
            </a: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                    inner class methods and data</a:t>
            </a: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    }</a:t>
            </a:r>
          </a:p>
          <a:p>
            <a:pPr>
              <a:lnSpc>
                <a:spcPct val="90000"/>
              </a:lnSpc>
              <a:buSzPct val="70000"/>
              <a:buNone/>
            </a:pPr>
            <a:endParaRPr lang="en-US" altLang="zh-CN" sz="24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   new </a:t>
            </a:r>
            <a:r>
              <a:rPr lang="en-US" altLang="zh-CN" sz="2400" b="1" dirty="0" err="1">
                <a:solidFill>
                  <a:schemeClr val="accent1"/>
                </a:solidFill>
                <a:ea typeface="楷体_GB2312" pitchFamily="49" charset="-122"/>
              </a:rPr>
              <a:t>InterfaceType</a:t>
            </a: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( )</a:t>
            </a: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     {</a:t>
            </a: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         method and data</a:t>
            </a: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      }</a:t>
            </a: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/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/>
              <a:t>Java</a:t>
            </a:r>
          </a:p>
        </p:txBody>
      </p:sp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面向对象高级程序设计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353283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353284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353286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287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3288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607580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zh-CN" altLang="en-US" sz="2800" i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内部类</a:t>
            </a:r>
            <a:r>
              <a:rPr lang="en-US" altLang="zh-CN" sz="2800" i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:</a:t>
            </a:r>
            <a:r>
              <a:rPr lang="zh-CN" altLang="en-US" sz="2800" i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匿名内部类 </a:t>
            </a:r>
          </a:p>
        </p:txBody>
      </p:sp>
      <p:sp>
        <p:nvSpPr>
          <p:cNvPr id="353289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35329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302625" cy="4841875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SzPct val="70000"/>
              <a:buNone/>
            </a:pPr>
            <a:r>
              <a:rPr lang="zh-CN" altLang="en-US" sz="2400" b="1" dirty="0">
                <a:solidFill>
                  <a:schemeClr val="accent1"/>
                </a:solidFill>
                <a:ea typeface="楷体_GB2312" pitchFamily="49" charset="-122"/>
              </a:rPr>
              <a:t>语法：</a:t>
            </a:r>
            <a:endParaRPr lang="en-US" altLang="zh-CN" sz="24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>
              <a:lnSpc>
                <a:spcPct val="90000"/>
              </a:lnSpc>
              <a:buSzPct val="70000"/>
              <a:buNone/>
            </a:pPr>
            <a:endParaRPr lang="en-US" altLang="zh-CN" sz="24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     new </a:t>
            </a:r>
            <a:r>
              <a:rPr lang="en-US" altLang="zh-CN" sz="2400" b="1" dirty="0" err="1">
                <a:solidFill>
                  <a:schemeClr val="accent1"/>
                </a:solidFill>
                <a:ea typeface="楷体_GB2312" pitchFamily="49" charset="-122"/>
              </a:rPr>
              <a:t>SuperType</a:t>
            </a: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(construction parameters)</a:t>
            </a: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     {</a:t>
            </a: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                    inner class methods and data</a:t>
            </a: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    }</a:t>
            </a:r>
          </a:p>
          <a:p>
            <a:pPr>
              <a:lnSpc>
                <a:spcPct val="90000"/>
              </a:lnSpc>
              <a:buSzPct val="70000"/>
              <a:buNone/>
            </a:pPr>
            <a:endParaRPr lang="en-US" altLang="zh-CN" sz="24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   new </a:t>
            </a:r>
            <a:r>
              <a:rPr lang="en-US" altLang="zh-CN" sz="2400" b="1" dirty="0" err="1">
                <a:solidFill>
                  <a:schemeClr val="accent1"/>
                </a:solidFill>
                <a:ea typeface="楷体_GB2312" pitchFamily="49" charset="-122"/>
              </a:rPr>
              <a:t>InterfaceType</a:t>
            </a: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( )</a:t>
            </a: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     {</a:t>
            </a: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         method and data</a:t>
            </a: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      }</a:t>
            </a: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314177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/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/>
              <a:t>Java</a:t>
            </a:r>
          </a:p>
        </p:txBody>
      </p:sp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面向对象高级程序设计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380931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380932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80933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380934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935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80936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接口</a:t>
            </a:r>
          </a:p>
        </p:txBody>
      </p:sp>
      <p:sp>
        <p:nvSpPr>
          <p:cNvPr id="380937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380938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302625" cy="4841875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buSzPct val="70000"/>
              <a:buFont typeface="Wingdings" pitchFamily="2" charset="2"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     接口可用来规范类的行为，只包含常量和方法的定义，而没有变量和方法的实现。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400" b="1" u="sng" dirty="0">
                <a:latin typeface="楷体_GB2312" pitchFamily="49" charset="-122"/>
                <a:ea typeface="楷体_GB2312" pitchFamily="49" charset="-122"/>
              </a:rPr>
              <a:t>接口的定义</a:t>
            </a:r>
          </a:p>
          <a:p>
            <a:pPr lvl="1">
              <a:lnSpc>
                <a:spcPct val="80000"/>
              </a:lnSpc>
              <a:buSzPct val="60000"/>
              <a:buFont typeface="Wingdings" pitchFamily="2" charset="2"/>
              <a:buChar char="l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接口的定义包括接口声明和接口体</a:t>
            </a:r>
          </a:p>
          <a:p>
            <a:pPr lvl="1">
              <a:lnSpc>
                <a:spcPct val="80000"/>
              </a:lnSpc>
              <a:buSzPct val="60000"/>
              <a:buFont typeface="Wingdings" pitchFamily="2" charset="2"/>
              <a:buChar char="l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完整的接口声明：</a:t>
            </a:r>
            <a:b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[public] interface </a:t>
            </a:r>
            <a:r>
              <a:rPr lang="en-US" altLang="zh-CN" sz="2400" b="1" dirty="0" err="1">
                <a:latin typeface="楷体_GB2312" pitchFamily="49" charset="-122"/>
                <a:ea typeface="楷体_GB2312" pitchFamily="49" charset="-122"/>
              </a:rPr>
              <a:t>interfaceName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[extends </a:t>
            </a:r>
            <a:r>
              <a:rPr lang="en-US" altLang="zh-CN" sz="2400" b="1" dirty="0" err="1">
                <a:latin typeface="楷体_GB2312" pitchFamily="49" charset="-122"/>
                <a:ea typeface="楷体_GB2312" pitchFamily="49" charset="-122"/>
              </a:rPr>
              <a:t>listOfSuperInterface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] { </a:t>
            </a:r>
            <a:r>
              <a:rPr lang="en-US" altLang="zh-CN" sz="2400" b="1" dirty="0">
                <a:latin typeface="Arial"/>
                <a:ea typeface="楷体_GB2312" pitchFamily="49" charset="-122"/>
              </a:rPr>
              <a:t>…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}</a:t>
            </a:r>
          </a:p>
          <a:p>
            <a:pPr lvl="1">
              <a:lnSpc>
                <a:spcPct val="80000"/>
              </a:lnSpc>
              <a:buSzPct val="60000"/>
              <a:buFont typeface="Wingdings" pitchFamily="2" charset="2"/>
              <a:buChar char="l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接口体包括常量定义和方法定义</a:t>
            </a:r>
            <a:b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常量定义格式为：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type NAME=value;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该常量被实现该接口的多个类共享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;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缺省的具有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public ,final, static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的属性。</a:t>
            </a:r>
            <a:b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方法定义格式为：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缺省的具有 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public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abstract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属性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)</a:t>
            </a:r>
            <a:b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lang="en-US" altLang="zh-CN" sz="2400" b="1" dirty="0" err="1">
                <a:latin typeface="楷体_GB2312" pitchFamily="49" charset="-122"/>
                <a:ea typeface="楷体_GB2312" pitchFamily="49" charset="-122"/>
              </a:rPr>
              <a:t>returnType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b="1" dirty="0" err="1">
                <a:latin typeface="楷体_GB2312" pitchFamily="49" charset="-122"/>
                <a:ea typeface="楷体_GB2312" pitchFamily="49" charset="-122"/>
              </a:rPr>
              <a:t>methodName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([</a:t>
            </a:r>
            <a:r>
              <a:rPr lang="en-US" altLang="zh-CN" sz="2400" b="1" dirty="0" err="1">
                <a:latin typeface="楷体_GB2312" pitchFamily="49" charset="-122"/>
                <a:ea typeface="楷体_GB2312" pitchFamily="49" charset="-122"/>
              </a:rPr>
              <a:t>paramlist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])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；</a:t>
            </a:r>
            <a:r>
              <a:rPr lang="zh-CN" altLang="en-US" sz="2400" b="1" dirty="0">
                <a:solidFill>
                  <a:schemeClr val="accent1"/>
                </a:solidFill>
                <a:ea typeface="楷体_GB2312" pitchFamily="49" charset="-122"/>
              </a:rPr>
              <a:t>  </a:t>
            </a:r>
            <a:endParaRPr lang="en-US" altLang="zh-CN" sz="2400" b="1" dirty="0">
              <a:solidFill>
                <a:schemeClr val="accent1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/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/>
              <a:t>Java</a:t>
            </a:r>
          </a:p>
        </p:txBody>
      </p:sp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面向对象高级程序设计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353283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353284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353286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287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3288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607580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zh-CN" altLang="en-US" sz="2800" i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内部类</a:t>
            </a:r>
            <a:r>
              <a:rPr lang="en-US" altLang="zh-CN" sz="2800" i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:</a:t>
            </a:r>
            <a:r>
              <a:rPr lang="zh-CN" altLang="en-US" sz="2800" i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静态内部类 </a:t>
            </a:r>
          </a:p>
        </p:txBody>
      </p:sp>
      <p:sp>
        <p:nvSpPr>
          <p:cNvPr id="353289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35329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302625" cy="4841875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SzPct val="70000"/>
              <a:buNone/>
            </a:pPr>
            <a:r>
              <a:rPr lang="zh-CN" altLang="en-US" sz="2400" b="1" dirty="0">
                <a:solidFill>
                  <a:schemeClr val="accent1"/>
                </a:solidFill>
                <a:ea typeface="楷体_GB2312" pitchFamily="49" charset="-122"/>
              </a:rPr>
              <a:t>        把一个类隐藏在另外一个类的内部，并不需要内部类引用外围类对象，可用静态内部类。</a:t>
            </a:r>
            <a:endParaRPr lang="en-US" altLang="zh-CN" sz="24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>
              <a:lnSpc>
                <a:spcPct val="90000"/>
              </a:lnSpc>
              <a:buSzPct val="70000"/>
              <a:buNone/>
            </a:pPr>
            <a:endParaRPr lang="en-US" altLang="zh-CN" sz="24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>
              <a:lnSpc>
                <a:spcPct val="90000"/>
              </a:lnSpc>
              <a:buSzPct val="70000"/>
              <a:buNone/>
            </a:pP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     </a:t>
            </a:r>
            <a:r>
              <a:rPr lang="zh-CN" altLang="en-US" sz="2400" b="1" i="1" u="sng" dirty="0">
                <a:solidFill>
                  <a:schemeClr val="accent1"/>
                </a:solidFill>
                <a:ea typeface="楷体_GB2312" pitchFamily="49" charset="-122"/>
              </a:rPr>
              <a:t>示例：</a:t>
            </a:r>
            <a:endParaRPr lang="en-US" altLang="zh-CN" sz="2400" b="1" i="1" u="sng" dirty="0">
              <a:solidFill>
                <a:schemeClr val="accent1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/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/>
              <a:t>Java</a:t>
            </a:r>
          </a:p>
        </p:txBody>
      </p:sp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面向对象高级程序设计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353283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353284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353286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287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3288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607580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zh-CN" altLang="en-US" sz="2800" i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小结：</a:t>
            </a:r>
          </a:p>
        </p:txBody>
      </p:sp>
      <p:sp>
        <p:nvSpPr>
          <p:cNvPr id="353289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35329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302625" cy="4841875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SzPct val="70000"/>
              <a:buNone/>
            </a:pPr>
            <a:r>
              <a:rPr lang="zh-CN" altLang="en-US" sz="2400" b="1" dirty="0">
                <a:solidFill>
                  <a:schemeClr val="accent1"/>
                </a:solidFill>
                <a:ea typeface="楷体_GB2312" pitchFamily="49" charset="-122"/>
              </a:rPr>
              <a:t>接口：定义，接口与类的互换，接口与多态</a:t>
            </a:r>
            <a:endParaRPr lang="en-US" altLang="zh-CN" sz="24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>
              <a:lnSpc>
                <a:spcPct val="90000"/>
              </a:lnSpc>
              <a:buSzPct val="70000"/>
              <a:buNone/>
            </a:pPr>
            <a:r>
              <a:rPr lang="zh-CN" altLang="en-US" sz="2400" b="1" dirty="0">
                <a:solidFill>
                  <a:schemeClr val="accent1"/>
                </a:solidFill>
                <a:ea typeface="楷体_GB2312" pitchFamily="49" charset="-122"/>
              </a:rPr>
              <a:t>克隆： 拷贝，浅拷贝，克隆</a:t>
            </a:r>
            <a:endParaRPr lang="en-US" altLang="zh-CN" sz="24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>
              <a:lnSpc>
                <a:spcPct val="90000"/>
              </a:lnSpc>
              <a:buSzPct val="70000"/>
              <a:buNone/>
            </a:pPr>
            <a:r>
              <a:rPr lang="zh-CN" altLang="en-US" sz="2400" b="1" dirty="0">
                <a:solidFill>
                  <a:schemeClr val="accent1"/>
                </a:solidFill>
                <a:ea typeface="楷体_GB2312" pitchFamily="49" charset="-122"/>
              </a:rPr>
              <a:t>回调</a:t>
            </a:r>
            <a:endParaRPr lang="en-US" altLang="zh-CN" sz="24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>
              <a:lnSpc>
                <a:spcPct val="90000"/>
              </a:lnSpc>
              <a:buSzPct val="70000"/>
              <a:buNone/>
            </a:pPr>
            <a:r>
              <a:rPr lang="zh-CN" altLang="en-US" sz="2400" b="1" dirty="0">
                <a:solidFill>
                  <a:schemeClr val="accent1"/>
                </a:solidFill>
                <a:ea typeface="楷体_GB2312" pitchFamily="49" charset="-122"/>
              </a:rPr>
              <a:t>内部类：内部类特殊语法规则，局部内部类，匿名内部类</a:t>
            </a:r>
            <a:endParaRPr lang="en-US" altLang="zh-CN" sz="24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>
              <a:lnSpc>
                <a:spcPct val="90000"/>
              </a:lnSpc>
              <a:buSzPct val="70000"/>
              <a:buNone/>
            </a:pPr>
            <a:endParaRPr lang="en-US" altLang="zh-CN" sz="2400" b="1" dirty="0">
              <a:solidFill>
                <a:schemeClr val="accent1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4"/>
          <p:cNvSpPr txBox="1">
            <a:spLocks noChangeArrowheads="1"/>
          </p:cNvSpPr>
          <p:nvPr/>
        </p:nvSpPr>
        <p:spPr bwMode="auto">
          <a:xfrm>
            <a:off x="2713038" y="5927725"/>
            <a:ext cx="30019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chemeClr val="bg1"/>
                </a:solidFill>
                <a:ea typeface="宋体" pitchFamily="2" charset="-122"/>
              </a:rPr>
              <a:t>www.themegallery.com</a:t>
            </a:r>
          </a:p>
        </p:txBody>
      </p:sp>
      <p:sp>
        <p:nvSpPr>
          <p:cNvPr id="104453" name="WordArt 5"/>
          <p:cNvSpPr>
            <a:spLocks noChangeArrowheads="1" noChangeShapeType="1" noTextEdit="1"/>
          </p:cNvSpPr>
          <p:nvPr/>
        </p:nvSpPr>
        <p:spPr bwMode="gray">
          <a:xfrm>
            <a:off x="2195513" y="2132013"/>
            <a:ext cx="5689600" cy="792162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r>
              <a:rPr lang="en-US" altLang="zh-CN" sz="3600" kern="1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53882" dir="2700000" algn="ctr" rotWithShape="0">
                    <a:schemeClr val="tx2">
                      <a:alpha val="50000"/>
                    </a:schemeClr>
                  </a:outerShdw>
                </a:effectLst>
                <a:latin typeface="Arial"/>
                <a:cs typeface="Arial"/>
              </a:rPr>
              <a:t>Thank You !</a:t>
            </a:r>
            <a:endParaRPr lang="zh-CN" altLang="en-US" sz="3600" kern="1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hlink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53882" dir="2700000" algn="ctr" rotWithShape="0">
                  <a:schemeClr val="tx2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/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/>
              <a:t>Java</a:t>
            </a:r>
          </a:p>
        </p:txBody>
      </p:sp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面向对象高级程序设计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381955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381956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81957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381958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1959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81960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接口</a:t>
            </a:r>
          </a:p>
        </p:txBody>
      </p:sp>
      <p:sp>
        <p:nvSpPr>
          <p:cNvPr id="381961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38196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302625" cy="4841875"/>
          </a:xfrm>
          <a:noFill/>
          <a:ln/>
        </p:spPr>
        <p:txBody>
          <a:bodyPr/>
          <a:lstStyle/>
          <a:p>
            <a:pPr>
              <a:buSzPct val="70000"/>
              <a:buFont typeface="Wingdings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b="1" u="sng" dirty="0">
                <a:latin typeface="楷体_GB2312" pitchFamily="49" charset="-122"/>
                <a:ea typeface="楷体_GB2312" pitchFamily="49" charset="-122"/>
              </a:rPr>
              <a:t>接口的定义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>
                <a:ea typeface="宋体" pitchFamily="2" charset="-122"/>
              </a:rPr>
              <a:t>Example:</a:t>
            </a:r>
          </a:p>
          <a:p>
            <a:pPr>
              <a:lnSpc>
                <a:spcPct val="80000"/>
              </a:lnSpc>
              <a:buSzPct val="70000"/>
              <a:buNone/>
            </a:pPr>
            <a:r>
              <a:rPr lang="en-US" altLang="zh-CN" dirty="0">
                <a:ea typeface="宋体" pitchFamily="2" charset="-122"/>
              </a:rPr>
              <a:t>public interface Comparable&lt;T&gt;</a:t>
            </a:r>
          </a:p>
          <a:p>
            <a:pPr>
              <a:lnSpc>
                <a:spcPct val="80000"/>
              </a:lnSpc>
              <a:buSzPct val="70000"/>
              <a:buNone/>
            </a:pPr>
            <a:r>
              <a:rPr lang="en-US" altLang="zh-CN" dirty="0">
                <a:ea typeface="宋体" pitchFamily="2" charset="-122"/>
              </a:rPr>
              <a:t>{</a:t>
            </a:r>
          </a:p>
          <a:p>
            <a:pPr>
              <a:lnSpc>
                <a:spcPct val="80000"/>
              </a:lnSpc>
              <a:buSzPct val="70000"/>
              <a:buNone/>
            </a:pPr>
            <a:r>
              <a:rPr lang="en-US" altLang="zh-CN" dirty="0">
                <a:ea typeface="宋体" pitchFamily="2" charset="-122"/>
              </a:rPr>
              <a:t>    </a:t>
            </a:r>
            <a:r>
              <a:rPr lang="en-US" altLang="zh-CN" dirty="0" err="1">
                <a:ea typeface="宋体" pitchFamily="2" charset="-122"/>
              </a:rPr>
              <a:t>int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compareTo</a:t>
            </a:r>
            <a:r>
              <a:rPr lang="en-US" altLang="zh-CN" dirty="0">
                <a:ea typeface="宋体" pitchFamily="2" charset="-122"/>
              </a:rPr>
              <a:t>(T other);</a:t>
            </a:r>
          </a:p>
          <a:p>
            <a:pPr>
              <a:lnSpc>
                <a:spcPct val="80000"/>
              </a:lnSpc>
              <a:buSzPct val="70000"/>
              <a:buNone/>
            </a:pPr>
            <a:r>
              <a:rPr lang="en-US" altLang="zh-CN" dirty="0">
                <a:ea typeface="宋体" pitchFamily="2" charset="-122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en-US" altLang="zh-CN" dirty="0"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endParaRPr lang="en-US" altLang="zh-CN" b="1" dirty="0">
              <a:solidFill>
                <a:srgbClr val="FF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/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/>
              <a:t>Java</a:t>
            </a:r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面向对象高级程序设计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334851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334852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34853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334854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4855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4856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接口</a:t>
            </a:r>
          </a:p>
        </p:txBody>
      </p:sp>
      <p:sp>
        <p:nvSpPr>
          <p:cNvPr id="334857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334858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302625" cy="4841875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3200" b="1" u="sng">
                <a:latin typeface="楷体_GB2312" pitchFamily="49" charset="-122"/>
                <a:ea typeface="楷体_GB2312" pitchFamily="49" charset="-122"/>
              </a:rPr>
              <a:t>接口的实现</a:t>
            </a:r>
            <a:endParaRPr lang="en-US" altLang="zh-CN" sz="3200" b="1" u="sng">
              <a:latin typeface="楷体_GB2312" pitchFamily="49" charset="-122"/>
              <a:ea typeface="楷体_GB2312" pitchFamily="49" charset="-122"/>
            </a:endParaRPr>
          </a:p>
          <a:p>
            <a:pPr lvl="1">
              <a:buSzPct val="60000"/>
              <a:buFont typeface="Wingdings" pitchFamily="2" charset="2"/>
              <a:buChar char="l"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在类的声明中用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implements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子句来表示一个类实现某个接口</a:t>
            </a:r>
          </a:p>
          <a:p>
            <a:pPr lvl="1">
              <a:buSzPct val="60000"/>
              <a:buFont typeface="Wingdings" pitchFamily="2" charset="2"/>
              <a:buChar char="l"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一个类可以实现多个接口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implements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子句中用逗号分开</a:t>
            </a:r>
          </a:p>
          <a:p>
            <a:pPr lvl="1">
              <a:buSzPct val="60000"/>
              <a:buFont typeface="Wingdings" pitchFamily="2" charset="2"/>
              <a:buChar char="l"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在类体中可以使用接口中定义的常量，必须实现接口中定义的所有方法。</a:t>
            </a:r>
            <a:br>
              <a:rPr lang="zh-CN" altLang="en-US" b="1">
                <a:latin typeface="楷体_GB2312" pitchFamily="49" charset="-122"/>
                <a:ea typeface="楷体_GB2312" pitchFamily="49" charset="-122"/>
              </a:rPr>
            </a:br>
            <a:endParaRPr lang="en-US" altLang="zh-CN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/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/>
              <a:t>Java</a:t>
            </a:r>
          </a:p>
        </p:txBody>
      </p:sp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面向对象高级程序设计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384003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384004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84005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384006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4007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84008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接口</a:t>
            </a:r>
          </a:p>
        </p:txBody>
      </p:sp>
      <p:sp>
        <p:nvSpPr>
          <p:cNvPr id="384009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38401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302625" cy="4841875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b="1" u="sng" dirty="0">
                <a:latin typeface="楷体_GB2312" pitchFamily="49" charset="-122"/>
                <a:ea typeface="楷体_GB2312" pitchFamily="49" charset="-122"/>
              </a:rPr>
              <a:t>接口的实现</a:t>
            </a:r>
            <a:endParaRPr lang="en-US" altLang="zh-CN" b="1" u="sng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buSzPct val="60000"/>
              <a:buFont typeface="Wingdings" pitchFamily="2" charset="2"/>
              <a:buChar char="l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</a:rPr>
              <a:t>	</a:t>
            </a:r>
            <a:r>
              <a:rPr lang="en-US" altLang="zh-CN" sz="2000" dirty="0">
                <a:ea typeface="宋体" pitchFamily="2" charset="-122"/>
              </a:rPr>
              <a:t>public class Employee implements Comparable&lt;Employee&gt;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ea typeface="宋体" pitchFamily="2" charset="-122"/>
              </a:rPr>
              <a:t>	{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ea typeface="宋体" pitchFamily="2" charset="-122"/>
              </a:rPr>
              <a:t>		// Other Employee methods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ea typeface="宋体" pitchFamily="2" charset="-122"/>
              </a:rPr>
              <a:t>		public </a:t>
            </a:r>
            <a:r>
              <a:rPr lang="en-US" altLang="zh-CN" sz="2000" dirty="0" err="1">
                <a:ea typeface="宋体" pitchFamily="2" charset="-122"/>
              </a:rPr>
              <a:t>int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 err="1">
                <a:ea typeface="宋体" pitchFamily="2" charset="-122"/>
              </a:rPr>
              <a:t>compareTo</a:t>
            </a:r>
            <a:r>
              <a:rPr lang="en-US" altLang="zh-CN" sz="2000" dirty="0">
                <a:ea typeface="宋体" pitchFamily="2" charset="-122"/>
              </a:rPr>
              <a:t>(Employee other)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ea typeface="宋体" pitchFamily="2" charset="-122"/>
              </a:rPr>
              <a:t>		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ea typeface="宋体" pitchFamily="2" charset="-122"/>
              </a:rPr>
              <a:t>             return </a:t>
            </a:r>
            <a:r>
              <a:rPr lang="en-US" altLang="zh-CN" sz="2000" dirty="0" err="1">
                <a:ea typeface="宋体" pitchFamily="2" charset="-122"/>
              </a:rPr>
              <a:t>Double.compare</a:t>
            </a:r>
            <a:r>
              <a:rPr lang="en-US" altLang="zh-CN" sz="2000" dirty="0">
                <a:ea typeface="宋体" pitchFamily="2" charset="-122"/>
              </a:rPr>
              <a:t>(salary, </a:t>
            </a:r>
            <a:r>
              <a:rPr lang="en-US" altLang="zh-CN" sz="2000" dirty="0" err="1">
                <a:ea typeface="宋体" pitchFamily="2" charset="-122"/>
              </a:rPr>
              <a:t>other.salary</a:t>
            </a:r>
            <a:r>
              <a:rPr lang="en-US" altLang="zh-CN" sz="2000" dirty="0">
                <a:ea typeface="宋体" pitchFamily="2" charset="-122"/>
              </a:rPr>
              <a:t>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ea typeface="宋体" pitchFamily="2" charset="-122"/>
              </a:rPr>
              <a:t>	 	}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ea typeface="宋体" pitchFamily="2" charset="-122"/>
              </a:rPr>
              <a:t>	}</a:t>
            </a:r>
          </a:p>
          <a:p>
            <a:pPr lvl="1">
              <a:buSzPct val="60000"/>
              <a:buFont typeface="Wingdings" pitchFamily="2" charset="2"/>
              <a:buNone/>
            </a:pP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/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/>
              <a:t>Java</a:t>
            </a:r>
          </a:p>
        </p:txBody>
      </p:sp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面向对象高级程序设计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382979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382980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82981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382982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2983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82984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接口</a:t>
            </a:r>
          </a:p>
        </p:txBody>
      </p:sp>
      <p:sp>
        <p:nvSpPr>
          <p:cNvPr id="382985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382986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302625" cy="4841875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3200" b="1" u="sng" dirty="0">
                <a:latin typeface="楷体_GB2312" pitchFamily="49" charset="-122"/>
                <a:ea typeface="楷体_GB2312" pitchFamily="49" charset="-122"/>
              </a:rPr>
              <a:t>接口类型的使用</a:t>
            </a:r>
            <a:endParaRPr lang="en-US" altLang="zh-CN" sz="3200" b="1" u="sng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buSzPct val="60000"/>
              <a:buFont typeface="Wingdings" pitchFamily="2" charset="2"/>
              <a:buChar char="l"/>
            </a:pPr>
            <a:r>
              <a:rPr lang="zh-CN" altLang="en-US" b="1" dirty="0">
                <a:ea typeface="楷体_GB2312" pitchFamily="49" charset="-122"/>
              </a:rPr>
              <a:t>接口作为一种引用类型来使用</a:t>
            </a:r>
          </a:p>
          <a:p>
            <a:pPr lvl="1">
              <a:buSzPct val="60000"/>
              <a:buFont typeface="Wingdings" pitchFamily="2" charset="2"/>
              <a:buChar char="l"/>
            </a:pPr>
            <a:r>
              <a:rPr lang="zh-CN" altLang="en-US" b="1" dirty="0">
                <a:ea typeface="楷体_GB2312" pitchFamily="49" charset="-122"/>
              </a:rPr>
              <a:t>可以声明接口的一个变量，但不能实例化</a:t>
            </a:r>
          </a:p>
          <a:p>
            <a:pPr lvl="1">
              <a:buSzPct val="60000"/>
              <a:buFont typeface="Wingdings" pitchFamily="2" charset="2"/>
              <a:buNone/>
            </a:pPr>
            <a:r>
              <a:rPr lang="en-US" altLang="zh-CN" b="1" dirty="0">
                <a:ea typeface="楷体_GB2312" pitchFamily="49" charset="-122"/>
              </a:rPr>
              <a:t>  Comparable m=new Comparable(); //wrong</a:t>
            </a:r>
          </a:p>
          <a:p>
            <a:pPr lvl="1">
              <a:buSzPct val="60000"/>
              <a:buFont typeface="Wingdings" pitchFamily="2" charset="2"/>
              <a:buChar char="l"/>
            </a:pPr>
            <a:r>
              <a:rPr lang="zh-CN" altLang="en-US" b="1" dirty="0">
                <a:ea typeface="楷体_GB2312" pitchFamily="49" charset="-122"/>
              </a:rPr>
              <a:t>接口可以指向任何实现该接口的类的实例；</a:t>
            </a:r>
          </a:p>
          <a:p>
            <a:pPr lvl="1">
              <a:buSzPct val="60000"/>
              <a:buFont typeface="Wingdings" pitchFamily="2" charset="2"/>
              <a:buNone/>
            </a:pPr>
            <a:r>
              <a:rPr lang="zh-CN" altLang="en-US" b="1" dirty="0">
                <a:ea typeface="楷体_GB2312" pitchFamily="49" charset="-122"/>
              </a:rPr>
              <a:t>  </a:t>
            </a:r>
            <a:r>
              <a:rPr lang="en-US" altLang="zh-CN" b="1" dirty="0">
                <a:ea typeface="楷体_GB2312" pitchFamily="49" charset="-122"/>
              </a:rPr>
              <a:t>Comparable m=new Employee();</a:t>
            </a:r>
          </a:p>
          <a:p>
            <a:pPr lvl="1">
              <a:buSzPct val="60000"/>
              <a:buFont typeface="Wingdings" pitchFamily="2" charset="2"/>
              <a:buChar char="l"/>
            </a:pPr>
            <a:r>
              <a:rPr lang="zh-CN" altLang="en-US" b="1" dirty="0">
                <a:ea typeface="楷体_GB2312" pitchFamily="49" charset="-122"/>
              </a:rPr>
              <a:t>通过这些接口变量可以访问类所实现的接口中的方法。</a:t>
            </a:r>
            <a:br>
              <a:rPr lang="zh-CN" altLang="en-US" b="1" dirty="0">
                <a:ea typeface="楷体_GB2312" pitchFamily="49" charset="-122"/>
              </a:rPr>
            </a:br>
            <a:endParaRPr lang="en-US" altLang="zh-CN" b="1" dirty="0"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/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/>
              <a:t>Java</a:t>
            </a:r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面向对象高级程序设计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348163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348164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48165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348166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167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48168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接口</a:t>
            </a:r>
          </a:p>
        </p:txBody>
      </p:sp>
      <p:sp>
        <p:nvSpPr>
          <p:cNvPr id="348169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34817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302625" cy="4841875"/>
          </a:xfrm>
          <a:noFill/>
          <a:ln/>
        </p:spPr>
        <p:txBody>
          <a:bodyPr/>
          <a:lstStyle/>
          <a:p>
            <a:pPr>
              <a:buSzPct val="70000"/>
            </a:pPr>
            <a: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  <a:t>接口和类的互换</a:t>
            </a:r>
            <a:endParaRPr lang="en-US" altLang="zh-CN" b="1" dirty="0">
              <a:solidFill>
                <a:schemeClr val="accent1"/>
              </a:solidFill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2000" dirty="0">
                <a:ea typeface="宋体" pitchFamily="2" charset="-122"/>
              </a:rPr>
              <a:t>public interface Measurable </a:t>
            </a:r>
          </a:p>
          <a:p>
            <a:pPr>
              <a:buNone/>
            </a:pPr>
            <a:r>
              <a:rPr lang="en-US" altLang="zh-CN" sz="2000" dirty="0">
                <a:ea typeface="宋体" pitchFamily="2" charset="-122"/>
              </a:rPr>
              <a:t>{ </a:t>
            </a:r>
          </a:p>
          <a:p>
            <a:pPr>
              <a:buNone/>
            </a:pPr>
            <a:r>
              <a:rPr lang="en-US" altLang="zh-CN" sz="2000" dirty="0">
                <a:ea typeface="宋体" pitchFamily="2" charset="-122"/>
              </a:rPr>
              <a:t>     double </a:t>
            </a:r>
            <a:r>
              <a:rPr lang="en-US" altLang="zh-CN" sz="2000" dirty="0" err="1">
                <a:ea typeface="宋体" pitchFamily="2" charset="-122"/>
              </a:rPr>
              <a:t>getMeasure</a:t>
            </a:r>
            <a:r>
              <a:rPr lang="en-US" altLang="zh-CN" sz="2000" dirty="0">
                <a:ea typeface="宋体" pitchFamily="2" charset="-122"/>
              </a:rPr>
              <a:t>(); </a:t>
            </a:r>
          </a:p>
          <a:p>
            <a:pPr>
              <a:buNone/>
            </a:pPr>
            <a:r>
              <a:rPr lang="en-US" altLang="zh-CN" sz="2000" dirty="0">
                <a:ea typeface="宋体" pitchFamily="2" charset="-122"/>
              </a:rPr>
              <a:t>}</a:t>
            </a:r>
          </a:p>
          <a:p>
            <a:pPr>
              <a:buSzPct val="70000"/>
              <a:buNone/>
            </a:pPr>
            <a:endParaRPr lang="en-US" altLang="zh-CN" sz="2000" dirty="0">
              <a:ea typeface="宋体" pitchFamily="2" charset="-122"/>
            </a:endParaRPr>
          </a:p>
          <a:p>
            <a:pPr>
              <a:buSzPct val="70000"/>
              <a:buNone/>
            </a:pPr>
            <a:r>
              <a:rPr lang="en-US" altLang="zh-CN" sz="2000" dirty="0">
                <a:ea typeface="宋体" pitchFamily="2" charset="-122"/>
              </a:rPr>
              <a:t>class </a:t>
            </a:r>
            <a:r>
              <a:rPr lang="en-US" altLang="zh-CN" sz="2000" dirty="0" err="1">
                <a:ea typeface="宋体" pitchFamily="2" charset="-122"/>
              </a:rPr>
              <a:t>BankAccount</a:t>
            </a:r>
            <a:r>
              <a:rPr lang="en-US" altLang="zh-CN" sz="2000" dirty="0">
                <a:ea typeface="宋体" pitchFamily="2" charset="-122"/>
              </a:rPr>
              <a:t> implements Measurable…</a:t>
            </a:r>
          </a:p>
          <a:p>
            <a:pPr>
              <a:buSzPct val="70000"/>
              <a:buNone/>
            </a:pPr>
            <a:r>
              <a:rPr lang="en-US" altLang="zh-CN" sz="2000" dirty="0">
                <a:ea typeface="宋体" pitchFamily="2" charset="-122"/>
              </a:rPr>
              <a:t>class Student implements Measurable…</a:t>
            </a:r>
          </a:p>
          <a:p>
            <a:pPr>
              <a:buSzPct val="70000"/>
              <a:buNone/>
            </a:pPr>
            <a:r>
              <a:rPr lang="en-US" altLang="zh-CN" sz="2000" dirty="0">
                <a:ea typeface="宋体" pitchFamily="2" charset="-122"/>
              </a:rPr>
              <a:t>class </a:t>
            </a:r>
            <a:r>
              <a:rPr lang="en-US" altLang="zh-CN" sz="2000" dirty="0" err="1">
                <a:ea typeface="宋体" pitchFamily="2" charset="-122"/>
              </a:rPr>
              <a:t>DataSet</a:t>
            </a:r>
            <a:r>
              <a:rPr lang="en-US" altLang="zh-CN" sz="2000" dirty="0">
                <a:ea typeface="宋体" pitchFamily="2" charset="-122"/>
              </a:rPr>
              <a:t>{</a:t>
            </a:r>
          </a:p>
          <a:p>
            <a:pPr>
              <a:buSzPct val="70000"/>
              <a:buNone/>
            </a:pPr>
            <a:r>
              <a:rPr lang="en-US" altLang="zh-CN" sz="2000" dirty="0">
                <a:ea typeface="宋体" pitchFamily="2" charset="-122"/>
              </a:rPr>
              <a:t>   …</a:t>
            </a:r>
          </a:p>
          <a:p>
            <a:pPr>
              <a:buSzPct val="70000"/>
              <a:buNone/>
            </a:pPr>
            <a:r>
              <a:rPr lang="en-US" altLang="zh-CN" sz="2000" dirty="0">
                <a:ea typeface="宋体" pitchFamily="2" charset="-122"/>
              </a:rPr>
              <a:t>   public void add(Measurable x){…};</a:t>
            </a:r>
          </a:p>
          <a:p>
            <a:pPr>
              <a:buSzPct val="70000"/>
              <a:buNone/>
            </a:pPr>
            <a:r>
              <a:rPr lang="en-US" altLang="zh-CN" sz="2000" dirty="0">
                <a:ea typeface="宋体" pitchFamily="2" charset="-122"/>
              </a:rPr>
              <a:t>   public Measurable </a:t>
            </a:r>
            <a:r>
              <a:rPr lang="en-US" altLang="zh-CN" sz="2000" dirty="0" err="1">
                <a:ea typeface="宋体" pitchFamily="2" charset="-122"/>
              </a:rPr>
              <a:t>getMaxium</a:t>
            </a:r>
            <a:r>
              <a:rPr lang="en-US" altLang="zh-CN" sz="2000" dirty="0">
                <a:ea typeface="宋体" pitchFamily="2" charset="-122"/>
              </a:rPr>
              <a:t>(){…};</a:t>
            </a:r>
          </a:p>
          <a:p>
            <a:pPr>
              <a:buSzPct val="70000"/>
              <a:buNone/>
            </a:pPr>
            <a:r>
              <a:rPr lang="en-US" altLang="zh-CN" sz="2000" dirty="0">
                <a:ea typeface="宋体" pitchFamily="2" charset="-122"/>
              </a:rPr>
              <a:t>}</a:t>
            </a:r>
            <a:endParaRPr lang="zh-CN" altLang="en-US" sz="2000" dirty="0">
              <a:ea typeface="宋体" pitchFamily="2" charset="-122"/>
            </a:endParaRPr>
          </a:p>
          <a:p>
            <a:pPr>
              <a:buSzPct val="70000"/>
              <a:buFont typeface="Wingdings" pitchFamily="2" charset="2"/>
              <a:buNone/>
            </a:pPr>
            <a:r>
              <a:rPr lang="zh-CN" altLang="en-US" sz="2000" b="1" dirty="0">
                <a:solidFill>
                  <a:schemeClr val="accent1"/>
                </a:solidFill>
                <a:ea typeface="楷体_GB2312" pitchFamily="49" charset="-122"/>
              </a:rPr>
              <a:t>    </a:t>
            </a:r>
            <a:endParaRPr lang="en-US" altLang="zh-CN" dirty="0">
              <a:solidFill>
                <a:schemeClr val="accent1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1_中传">
  <a:themeElements>
    <a:clrScheme name="蓝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alpha val="90000"/>
          </a:schemeClr>
        </a:solidFill>
        <a:ln>
          <a:solidFill>
            <a:schemeClr val="bg1"/>
          </a:solidFill>
        </a:ln>
      </a:spPr>
      <a:bodyPr spcFirstLastPara="0" vert="horz" wrap="square" lIns="76200" tIns="76200" rIns="76200" bIns="2368987" numCol="1" spcCol="1270" anchor="ctr" anchorCtr="0">
        <a:noAutofit/>
      </a:bodyPr>
      <a:lstStyle>
        <a:defPPr algn="ctr" defTabSz="889000">
          <a:lnSpc>
            <a:spcPct val="90000"/>
          </a:lnSpc>
          <a:spcBef>
            <a:spcPct val="0"/>
          </a:spcBef>
          <a:spcAft>
            <a:spcPct val="35000"/>
          </a:spcAft>
          <a:defRPr sz="2400" kern="1200" dirty="0" smtClean="0">
            <a:solidFill>
              <a:schemeClr val="bg1"/>
            </a:solidFill>
            <a:latin typeface="+mn-ea"/>
          </a:defRPr>
        </a:defPPr>
      </a:lstStyle>
      <a:style>
        <a:lnRef idx="2">
          <a:schemeClr val="accent2">
            <a:hueOff val="0"/>
            <a:satOff val="0"/>
            <a:lumOff val="0"/>
            <a:alphaOff val="0"/>
          </a:schemeClr>
        </a:lnRef>
        <a:fillRef idx="1">
          <a:schemeClr val="lt1">
            <a:alpha val="90000"/>
            <a:hueOff val="0"/>
            <a:satOff val="0"/>
            <a:lumOff val="0"/>
            <a:alphaOff val="0"/>
          </a:schemeClr>
        </a:fillRef>
        <a:effectRef idx="0">
          <a:schemeClr val="lt1">
            <a:alpha val="90000"/>
            <a:hueOff val="0"/>
            <a:satOff val="0"/>
            <a:lumOff val="0"/>
            <a:alphaOff val="0"/>
          </a:schemeClr>
        </a:effectRef>
        <a:fontRef idx="minor">
          <a:schemeClr val="dk1">
            <a:hueOff val="0"/>
            <a:satOff val="0"/>
            <a:lumOff val="0"/>
            <a:alphaOff val="0"/>
          </a:schemeClr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62244" tIns="62244" rIns="62244" bIns="62244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华文中宋" panose="02010600040101010101" pitchFamily="2" charset="-122"/>
            <a:ea typeface="华文中宋" panose="02010600040101010101" pitchFamily="2" charset="-122"/>
          </a:defRPr>
        </a:defPPr>
      </a:lstStyle>
    </a:lnDef>
  </a:objectDefaults>
  <a:extraClrSchemeLst>
    <a:extraClrScheme>
      <a:clrScheme name="yc_wti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c_wti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c_wti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c_wti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c_wti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c_wti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c_wti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c_wti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c_wti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c_wti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c_wti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c_wti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147392</TotalTime>
  <Words>2702</Words>
  <Application>Microsoft Macintosh PowerPoint</Application>
  <PresentationFormat>全屏显示(4:3)</PresentationFormat>
  <Paragraphs>461</Paragraphs>
  <Slides>42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3" baseType="lpstr">
      <vt:lpstr>(使用中文字体)</vt:lpstr>
      <vt:lpstr>黑体</vt:lpstr>
      <vt:lpstr>华文中宋</vt:lpstr>
      <vt:lpstr>楷体_GB2312</vt:lpstr>
      <vt:lpstr>宋体</vt:lpstr>
      <vt:lpstr>FuturaA Md BT</vt:lpstr>
      <vt:lpstr>Arial</vt:lpstr>
      <vt:lpstr>Times New Roman</vt:lpstr>
      <vt:lpstr>Verdana</vt:lpstr>
      <vt:lpstr>Wingdings</vt:lpstr>
      <vt:lpstr>1_中传</vt:lpstr>
      <vt:lpstr>接口与内部类</vt:lpstr>
      <vt:lpstr>JAVA语言概述</vt:lpstr>
      <vt:lpstr>面向对象高级程序设计</vt:lpstr>
      <vt:lpstr>面向对象高级程序设计</vt:lpstr>
      <vt:lpstr>面向对象高级程序设计</vt:lpstr>
      <vt:lpstr>面向对象高级程序设计</vt:lpstr>
      <vt:lpstr>面向对象高级程序设计</vt:lpstr>
      <vt:lpstr>面向对象高级程序设计</vt:lpstr>
      <vt:lpstr>面向对象高级程序设计</vt:lpstr>
      <vt:lpstr>面向对象高级程序设计</vt:lpstr>
      <vt:lpstr>面向对象高级程序设计</vt:lpstr>
      <vt:lpstr>面向对象高级程序设计</vt:lpstr>
      <vt:lpstr>面向对象高级程序设计</vt:lpstr>
      <vt:lpstr>面向对象高级程序设计</vt:lpstr>
      <vt:lpstr>面向对象高级程序设计</vt:lpstr>
      <vt:lpstr>面向对象高级程序设计</vt:lpstr>
      <vt:lpstr>面向对象高级程序设计</vt:lpstr>
      <vt:lpstr>面向对象高级程序设计</vt:lpstr>
      <vt:lpstr>面向对象高级程序设计</vt:lpstr>
      <vt:lpstr>面向对象高级程序设计</vt:lpstr>
      <vt:lpstr>面向对象高级程序设计</vt:lpstr>
      <vt:lpstr>面向对象高级程序设计</vt:lpstr>
      <vt:lpstr>面向对象高级程序设计</vt:lpstr>
      <vt:lpstr>面向对象高级程序设计</vt:lpstr>
      <vt:lpstr>面向对象高级程序设计</vt:lpstr>
      <vt:lpstr>面向对象高级程序设计</vt:lpstr>
      <vt:lpstr>面向对象高级程序设计</vt:lpstr>
      <vt:lpstr>面向对象高级程序设计</vt:lpstr>
      <vt:lpstr>面向对象高级程序设计</vt:lpstr>
      <vt:lpstr>面向对象高级程序设计</vt:lpstr>
      <vt:lpstr>面向对象高级程序设计</vt:lpstr>
      <vt:lpstr>面向对象高级程序设计</vt:lpstr>
      <vt:lpstr>面向对象高级程序设计</vt:lpstr>
      <vt:lpstr>面向对象高级程序设计</vt:lpstr>
      <vt:lpstr>面向对象高级程序设计</vt:lpstr>
      <vt:lpstr>面向对象高级程序设计</vt:lpstr>
      <vt:lpstr>面向对象高级程序设计</vt:lpstr>
      <vt:lpstr>面向对象高级程序设计</vt:lpstr>
      <vt:lpstr>面向对象高级程序设计</vt:lpstr>
      <vt:lpstr>面向对象高级程序设计</vt:lpstr>
      <vt:lpstr>面向对象高级程序设计</vt:lpstr>
      <vt:lpstr>PowerPoint 演示文稿</vt:lpstr>
    </vt:vector>
  </TitlesOfParts>
  <Company>Microsoft 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nsfc</dc:title>
  <dc:creator>mhd</dc:creator>
  <cp:lastModifiedBy>Microsoft Office User</cp:lastModifiedBy>
  <cp:revision>3061</cp:revision>
  <cp:lastPrinted>2013-06-09T12:24:00Z</cp:lastPrinted>
  <dcterms:created xsi:type="dcterms:W3CDTF">2005-05-09T07:03:00Z</dcterms:created>
  <dcterms:modified xsi:type="dcterms:W3CDTF">2024-10-11T11:38:02Z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