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6" r:id="rId1"/>
  </p:sldMasterIdLst>
  <p:notesMasterIdLst>
    <p:notesMasterId r:id="rId43"/>
  </p:notesMasterIdLst>
  <p:handoutMasterIdLst>
    <p:handoutMasterId r:id="rId44"/>
  </p:handoutMasterIdLst>
  <p:sldIdLst>
    <p:sldId id="535" r:id="rId2"/>
    <p:sldId id="315" r:id="rId3"/>
    <p:sldId id="438" r:id="rId4"/>
    <p:sldId id="453" r:id="rId5"/>
    <p:sldId id="454" r:id="rId6"/>
    <p:sldId id="440" r:id="rId7"/>
    <p:sldId id="442" r:id="rId8"/>
    <p:sldId id="443" r:id="rId9"/>
    <p:sldId id="439" r:id="rId10"/>
    <p:sldId id="316" r:id="rId11"/>
    <p:sldId id="317" r:id="rId12"/>
    <p:sldId id="452" r:id="rId13"/>
    <p:sldId id="318" r:id="rId14"/>
    <p:sldId id="391" r:id="rId15"/>
    <p:sldId id="319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322" r:id="rId25"/>
    <p:sldId id="323" r:id="rId26"/>
    <p:sldId id="324" r:id="rId27"/>
    <p:sldId id="392" r:id="rId28"/>
    <p:sldId id="325" r:id="rId29"/>
    <p:sldId id="327" r:id="rId30"/>
    <p:sldId id="393" r:id="rId31"/>
    <p:sldId id="432" r:id="rId32"/>
    <p:sldId id="333" r:id="rId33"/>
    <p:sldId id="373" r:id="rId34"/>
    <p:sldId id="332" r:id="rId35"/>
    <p:sldId id="334" r:id="rId36"/>
    <p:sldId id="335" r:id="rId37"/>
    <p:sldId id="433" r:id="rId38"/>
    <p:sldId id="434" r:id="rId39"/>
    <p:sldId id="435" r:id="rId40"/>
    <p:sldId id="380" r:id="rId41"/>
    <p:sldId id="275" r:id="rId42"/>
  </p:sldIdLst>
  <p:sldSz cx="9144000" cy="6858000" type="screen4x3"/>
  <p:notesSz cx="6669088" cy="9928225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华文中宋" panose="02010600040101010101" pitchFamily="2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B14C"/>
    <a:srgbClr val="63BC26"/>
    <a:srgbClr val="A21E89"/>
    <a:srgbClr val="19A7DD"/>
    <a:srgbClr val="15CD9D"/>
    <a:srgbClr val="FFCC99"/>
    <a:srgbClr val="D1D1D1"/>
    <a:srgbClr val="009FE1"/>
    <a:srgbClr val="10CF9B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53"/>
    <p:restoredTop sz="81163" autoAdjust="0"/>
  </p:normalViewPr>
  <p:slideViewPr>
    <p:cSldViewPr showGuides="1">
      <p:cViewPr varScale="1">
        <p:scale>
          <a:sx n="100" d="100"/>
          <a:sy n="100" d="100"/>
        </p:scale>
        <p:origin x="2104" y="184"/>
      </p:cViewPr>
      <p:guideLst>
        <p:guide orient="horz" pos="1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9" d="100"/>
          <a:sy n="89" d="100"/>
        </p:scale>
        <p:origin x="41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+mn-cs"/>
              </a:rPr>
              <a:t>报奖汇报</a:t>
            </a:r>
            <a:endParaRPr kumimoji="1" lang="en-US" altLang="zh-CN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Hei" panose="02010609060101010101" pitchFamily="49" charset="-122"/>
                <a:cs typeface="+mn-cs"/>
              </a:rPr>
              <a:t>北京邮电大学</a:t>
            </a:r>
            <a:endParaRPr kumimoji="1" lang="en-US" altLang="zh-CN" sz="1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Hei" panose="02010609060101010101" pitchFamily="49" charset="-122"/>
              <a:cs typeface="+mn-cs"/>
            </a:endParaRP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  <a:ea typeface="SimHei" panose="02010609060101010101" pitchFamily="49" charset="-122"/>
              </a:rPr>
              <a:t>‹#›</a:t>
            </a:fld>
            <a:endParaRPr lang="en-US" altLang="zh-CN" sz="1200" dirty="0">
              <a:latin typeface="Times New Roman" panose="02020603050405020304" pitchFamily="18" charset="0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793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 i="0">
                <a:latin typeface="Times New Roman" panose="02020603050405020304" pitchFamily="18" charset="0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r>
              <a:rPr kumimoji="1" lang="en-US" altLang="zh-CN" dirty="0"/>
              <a:t>《</a:t>
            </a:r>
            <a:r>
              <a:rPr kumimoji="1" lang="en-US" altLang="zh-CN" dirty="0" err="1"/>
              <a:t>多媒体技术原理及应用</a:t>
            </a:r>
            <a:r>
              <a:rPr kumimoji="1" lang="en-US" altLang="zh-CN" dirty="0"/>
              <a:t>》（</a:t>
            </a:r>
            <a:r>
              <a:rPr kumimoji="1" lang="en-US" altLang="zh-CN" dirty="0" err="1"/>
              <a:t>教材</a:t>
            </a:r>
            <a:r>
              <a:rPr kumimoji="1" lang="en-US" altLang="zh-CN" dirty="0"/>
              <a:t>）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 i="0">
                <a:latin typeface="Times New Roman" panose="02020603050405020304" pitchFamily="18" charset="0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endParaRPr kumimoji="1" lang="en-US" altLang="zh-CN" dirty="0"/>
          </a:p>
        </p:txBody>
      </p:sp>
      <p:sp>
        <p:nvSpPr>
          <p:cNvPr id="2560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6463"/>
            <a:ext cx="4891088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 i="0">
                <a:latin typeface="Times New Roman" panose="02020603050405020304" pitchFamily="18" charset="0"/>
                <a:ea typeface="SimHei" panose="02010609060101010101" pitchFamily="49" charset="-122"/>
              </a:defRPr>
            </a:lvl1pPr>
          </a:lstStyle>
          <a:p>
            <a:pPr>
              <a:defRPr/>
            </a:pPr>
            <a:r>
              <a:rPr kumimoji="1" lang="en-US" altLang="zh-CN" dirty="0" err="1"/>
              <a:t>北京邮电大学</a:t>
            </a:r>
            <a:endParaRPr kumimoji="1" lang="en-US" altLang="zh-CN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31338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b="0" i="0">
                <a:ea typeface="SimHei" panose="02010609060101010101" pitchFamily="49" charset="-122"/>
              </a:defRPr>
            </a:lvl1pPr>
          </a:lstStyle>
          <a:p>
            <a:pPr algn="r" eaLnBrk="1" hangingPunct="1"/>
            <a:fld id="{9A0DB2DC-4C9A-4742-B13C-FB6460FD3503}" type="slidenum">
              <a:rPr lang="en-US" altLang="zh-CN" sz="1200" smtClean="0">
                <a:latin typeface="Times New Roman" panose="02020603050405020304" pitchFamily="18" charset="0"/>
              </a:rPr>
              <a:pPr algn="r" eaLnBrk="1" hangingPunct="1"/>
              <a:t>‹#›</a:t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0447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b="0" i="0" kern="1200">
        <a:solidFill>
          <a:schemeClr val="tx1"/>
        </a:solidFill>
        <a:latin typeface="Times New Roman" panose="02020603050405020304" pitchFamily="18" charset="0"/>
        <a:ea typeface="SimHei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C036B467-CED3-4BF3-FD6D-4A15E22ED7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F1F34136-8686-4DC4-CC64-71BFAAEC9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195ADC5E-2DF6-EA40-284B-A970AC17F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B4EF076-FCFD-7941-AECD-7CB9F7A37B5A}" type="slidenum">
              <a:rPr lang="zh-CN" altLang="en-US" b="0"/>
              <a:pPr/>
              <a:t>3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D1CD3094-6280-6E65-5DE5-0892A812AE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A548DD50-3C8C-AA42-3B97-19B36400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07A67575-7B20-8333-01E8-9597DB574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18F32CD-9150-7A48-A952-CDDD4299A958}" type="slidenum">
              <a:rPr lang="zh-CN" altLang="en-US" b="0"/>
              <a:pPr/>
              <a:t>4</a:t>
            </a:fld>
            <a:endParaRPr lang="en-US" altLang="zh-CN" b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12EA78B5-79E3-0A8D-EC0A-541FD28035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62B954E5-1ABE-E1BA-803B-92595DB6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kumimoji="0"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2110416F-442C-E825-CFFC-7B6882B332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39AD4F-B499-1D4F-A9DB-1DAD416C2AAB}" type="slidenum">
              <a:rPr lang="zh-CN" altLang="en-US" b="0"/>
              <a:pPr/>
              <a:t>5</a:t>
            </a:fld>
            <a:endParaRPr lang="en-US" altLang="zh-CN" b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6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  <p:sp>
        <p:nvSpPr>
          <p:cNvPr id="2051" name="Rectangle 13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SimHei" panose="02010609060101010101" pitchFamily="49" charset="-122"/>
              <a:cs typeface="+mn-cs"/>
            </a:endParaRPr>
          </a:p>
        </p:txBody>
      </p:sp>
      <p:pic>
        <p:nvPicPr>
          <p:cNvPr id="2053" name="Picture 3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32588" y="381000"/>
            <a:ext cx="2411412" cy="38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188913"/>
            <a:ext cx="7769225" cy="7191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  <p:sp>
        <p:nvSpPr>
          <p:cNvPr id="3075" name="Rectangle 13"/>
          <p:cNvSpPr/>
          <p:nvPr userDrawn="1"/>
        </p:nvSpPr>
        <p:spPr>
          <a:xfrm>
            <a:off x="8329674" y="6453188"/>
            <a:ext cx="814326" cy="243656"/>
          </a:xfrm>
          <a:prstGeom prst="rect">
            <a:avLst/>
          </a:prstGeom>
          <a:noFill/>
          <a:ln w="9525">
            <a:noFill/>
          </a:ln>
        </p:spPr>
        <p:txBody>
          <a:bodyPr wrap="none" lIns="90488" tIns="44450" rIns="90488" bIns="44450">
            <a:spAutoFit/>
          </a:bodyPr>
          <a:lstStyle/>
          <a:p>
            <a:pPr lvl="0" algn="r"/>
            <a:r>
              <a:rPr lang="zh-CN" altLang="en-US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   </a:t>
            </a:r>
            <a:r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Page </a:t>
            </a:r>
            <a:fld id="{9A0DB2DC-4C9A-4742-B13C-FB6460FD3503}" type="slidenum">
              <a:rPr lang="en-US" altLang="zh-CN" sz="1000" b="0" i="0" dirty="0">
                <a:solidFill>
                  <a:schemeClr val="tx2"/>
                </a:solidFill>
                <a:latin typeface="FuturaA Md BT"/>
                <a:ea typeface="SimHei" panose="02010609060101010101" pitchFamily="49" charset="-122"/>
              </a:rPr>
              <a:t>‹#›</a:t>
            </a:fld>
            <a:endParaRPr lang="en-US" altLang="zh-CN" sz="1000" b="0" i="0" dirty="0">
              <a:solidFill>
                <a:schemeClr val="tx2"/>
              </a:solidFill>
              <a:latin typeface="FuturaA Md BT"/>
              <a:ea typeface="SimHei" panose="02010609060101010101" pitchFamily="49" charset="-122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ea"/>
                <a:ea typeface="+mn-ea"/>
              </a:defRPr>
            </a:lvl1pPr>
            <a:lvl2pPr>
              <a:defRPr baseline="0">
                <a:latin typeface="+mn-ea"/>
                <a:ea typeface="+mn-ea"/>
              </a:defRPr>
            </a:lvl2pPr>
            <a:lvl3pPr>
              <a:defRPr baseline="0">
                <a:latin typeface="+mn-ea"/>
                <a:ea typeface="+mn-ea"/>
              </a:defRPr>
            </a:lvl3pPr>
            <a:lvl4pPr>
              <a:defRPr baseline="0">
                <a:latin typeface="+mn-ea"/>
                <a:ea typeface="+mn-ea"/>
              </a:defRPr>
            </a:lvl4pPr>
            <a:lvl5pPr>
              <a:defRPr baseline="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3000" y="457200"/>
            <a:ext cx="7391400" cy="4873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228725"/>
            <a:ext cx="8229600" cy="5248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2DCA124-B39C-EE27-5B55-8C1E4A4E5E9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54A807-4362-2B7B-A8B6-1D28A4958F5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INTRODUCTION-1</a:t>
            </a:r>
          </a:p>
        </p:txBody>
      </p:sp>
    </p:spTree>
    <p:extLst>
      <p:ext uri="{BB962C8B-B14F-4D97-AF65-F5344CB8AC3E}">
        <p14:creationId xmlns:p14="http://schemas.microsoft.com/office/powerpoint/2010/main" val="379441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34925" y="188913"/>
            <a:ext cx="7769225" cy="719137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323850" y="1085850"/>
            <a:ext cx="8362950" cy="5438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0" y="908050"/>
            <a:ext cx="9144000" cy="0"/>
          </a:xfrm>
          <a:prstGeom prst="line">
            <a:avLst/>
          </a:prstGeom>
          <a:noFill/>
          <a:ln w="57150">
            <a:solidFill>
              <a:schemeClr val="accent1">
                <a:lumMod val="75000"/>
              </a:schemeClr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SimHei" panose="02010609060101010101" pitchFamily="49" charset="-122"/>
              <a:cs typeface="+mn-cs"/>
            </a:endParaRPr>
          </a:p>
        </p:txBody>
      </p:sp>
      <p:pic>
        <p:nvPicPr>
          <p:cNvPr id="1029" name="Picture 31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224588" y="333375"/>
            <a:ext cx="2919412" cy="4635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30" name="Group 10"/>
          <p:cNvGrpSpPr/>
          <p:nvPr userDrawn="1"/>
        </p:nvGrpSpPr>
        <p:grpSpPr>
          <a:xfrm>
            <a:off x="2627784" y="5927094"/>
            <a:ext cx="6480720" cy="1062953"/>
            <a:chOff x="249" y="2341"/>
            <a:chExt cx="5178" cy="1617"/>
          </a:xfrm>
        </p:grpSpPr>
        <p:pic>
          <p:nvPicPr>
            <p:cNvPr id="1031" name="Picture 11" descr="未命名-1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49" y="2341"/>
              <a:ext cx="5178" cy="1434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Rectangle 12"/>
            <p:cNvSpPr>
              <a:spLocks noChangeArrowheads="1"/>
            </p:cNvSpPr>
            <p:nvPr/>
          </p:nvSpPr>
          <p:spPr bwMode="gray">
            <a:xfrm>
              <a:off x="1877" y="3593"/>
              <a:ext cx="115" cy="36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SimHei" panose="02010609060101010101" pitchFamily="49" charset="-122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(使用中文字体)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(使用中文字体)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(使用中文字体)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(使用中文字体)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(使用中文字体)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file:///F:/java%20material/software/jdk-7u11-apidocs/docs/api/java/io/FileNotFoundException.html" TargetMode="External"/><Relationship Id="rId2" Type="http://schemas.openxmlformats.org/officeDocument/2006/relationships/hyperlink" Target="file:///F:/java%20material/software/jdk-7u11-apidocs/docs/api/java/io/File.htm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file:///Users/windfly/Documents/&#35838;&#31243;/java/docs/api/java/io/IOException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3AF6409-8279-A95A-B0C1-4068308387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641600" y="998538"/>
            <a:ext cx="6502400" cy="1722437"/>
          </a:xfrm>
        </p:spPr>
        <p:txBody>
          <a:bodyPr/>
          <a:lstStyle/>
          <a:p>
            <a:pPr eaLnBrk="1" hangingPunct="1"/>
            <a:r>
              <a:rPr lang="en-US" altLang="zh-CN" sz="4800" i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 sz="4800" i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的异常处理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4474805-2135-A6E0-8DE9-F6F9DFD404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52600" y="3352800"/>
            <a:ext cx="6324600" cy="990600"/>
          </a:xfrm>
        </p:spPr>
        <p:txBody>
          <a:bodyPr/>
          <a:lstStyle/>
          <a:p>
            <a:pPr eaLnBrk="1" hangingPunct="1"/>
            <a:r>
              <a:rPr kumimoji="0" lang="zh-CN" altLang="en-US" sz="2400">
                <a:ea typeface="楷体_GB2312" pitchFamily="49" charset="-122"/>
              </a:rPr>
              <a:t>伍淳华</a:t>
            </a:r>
          </a:p>
          <a:p>
            <a:pPr eaLnBrk="1" hangingPunct="1"/>
            <a:r>
              <a:rPr kumimoji="0" lang="zh-CN" altLang="en-US" sz="2400">
                <a:ea typeface="楷体_GB2312" pitchFamily="49" charset="-122"/>
              </a:rPr>
              <a:t>北京邮电大学网络空间安全学院</a:t>
            </a:r>
          </a:p>
          <a:p>
            <a:pPr eaLnBrk="1" hangingPunct="1"/>
            <a:endParaRPr kumimoji="0" lang="zh-CN" altLang="en-US" sz="2400"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BB6B3905-6700-3CBB-7954-72A8503AC0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4F872E-3E51-097F-7F15-C050A57F1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0018EECB-29CA-4567-A81F-323DD9764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413" name="Line 4">
            <a:extLst>
              <a:ext uri="{FF2B5EF4-FFF2-40B4-BE49-F238E27FC236}">
                <a16:creationId xmlns:a16="http://schemas.microsoft.com/office/drawing/2014/main" id="{8734F7C9-A529-E21F-A2E4-32F9A05CEC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14" name="Group 5">
            <a:extLst>
              <a:ext uri="{FF2B5EF4-FFF2-40B4-BE49-F238E27FC236}">
                <a16:creationId xmlns:a16="http://schemas.microsoft.com/office/drawing/2014/main" id="{2FF319FE-BC0A-9C45-3739-5229781B52C4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7418" name="AutoShape 6">
              <a:extLst>
                <a:ext uri="{FF2B5EF4-FFF2-40B4-BE49-F238E27FC236}">
                  <a16:creationId xmlns:a16="http://schemas.microsoft.com/office/drawing/2014/main" id="{D601DF5D-7610-40C0-F3D0-250172B659B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419" name="AutoShape 7">
              <a:extLst>
                <a:ext uri="{FF2B5EF4-FFF2-40B4-BE49-F238E27FC236}">
                  <a16:creationId xmlns:a16="http://schemas.microsoft.com/office/drawing/2014/main" id="{BCA168DF-8567-F130-E1D6-283FC0095F6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7415" name="Text Box 8">
            <a:extLst>
              <a:ext uri="{FF2B5EF4-FFF2-40B4-BE49-F238E27FC236}">
                <a16:creationId xmlns:a16="http://schemas.microsoft.com/office/drawing/2014/main" id="{1FB2B7C6-FDB5-E99C-12F3-E39AB7050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chemeClr val="accent1"/>
                </a:solidFill>
                <a:latin typeface="宋体" panose="02010600030101010101" pitchFamily="2" charset="-122"/>
              </a:rPr>
              <a:t>异常示例</a:t>
            </a:r>
          </a:p>
        </p:txBody>
      </p:sp>
      <p:sp>
        <p:nvSpPr>
          <p:cNvPr id="17416" name="Text Box 9">
            <a:extLst>
              <a:ext uri="{FF2B5EF4-FFF2-40B4-BE49-F238E27FC236}">
                <a16:creationId xmlns:a16="http://schemas.microsoft.com/office/drawing/2014/main" id="{0C837E8A-702F-BA86-DF5A-72DEF1EE8C65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417" name="Rectangle 10">
            <a:extLst>
              <a:ext uri="{FF2B5EF4-FFF2-40B4-BE49-F238E27FC236}">
                <a16:creationId xmlns:a16="http://schemas.microsoft.com/office/drawing/2014/main" id="{CE0C846A-71B6-6651-258B-CA7F9E4ABF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import java.io.*;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class ExceptionDemo1{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public static void main(String args[]) 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   FileInputStream fis=new FileInputStream(“text”);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   int b;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   while((b=fis.read())!=-1){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      System.out.print(b);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      }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   fis.close();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}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39971624-0F89-C58E-643A-1A866307CA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5AB5F150-D22E-DA8B-109F-6EE67A591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18436" name="Text Box 3">
            <a:extLst>
              <a:ext uri="{FF2B5EF4-FFF2-40B4-BE49-F238E27FC236}">
                <a16:creationId xmlns:a16="http://schemas.microsoft.com/office/drawing/2014/main" id="{1F33903F-CBDF-F291-D1EC-51DFB2E68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437" name="Line 4">
            <a:extLst>
              <a:ext uri="{FF2B5EF4-FFF2-40B4-BE49-F238E27FC236}">
                <a16:creationId xmlns:a16="http://schemas.microsoft.com/office/drawing/2014/main" id="{355DB07F-70CB-EBCF-328B-FEE6C00E0C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438" name="Group 5">
            <a:extLst>
              <a:ext uri="{FF2B5EF4-FFF2-40B4-BE49-F238E27FC236}">
                <a16:creationId xmlns:a16="http://schemas.microsoft.com/office/drawing/2014/main" id="{33524E7F-76DC-CF77-E202-3B75C1573A26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8442" name="AutoShape 6">
              <a:extLst>
                <a:ext uri="{FF2B5EF4-FFF2-40B4-BE49-F238E27FC236}">
                  <a16:creationId xmlns:a16="http://schemas.microsoft.com/office/drawing/2014/main" id="{D0ED111F-ADE0-7567-D69C-BDED6C50C1D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8443" name="AutoShape 7">
              <a:extLst>
                <a:ext uri="{FF2B5EF4-FFF2-40B4-BE49-F238E27FC236}">
                  <a16:creationId xmlns:a16="http://schemas.microsoft.com/office/drawing/2014/main" id="{680F96A5-B99C-6E4B-29B8-6B78542597F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8439" name="Text Box 8">
            <a:extLst>
              <a:ext uri="{FF2B5EF4-FFF2-40B4-BE49-F238E27FC236}">
                <a16:creationId xmlns:a16="http://schemas.microsoft.com/office/drawing/2014/main" id="{35E895C7-D5EA-ACEC-B4EB-E0723086D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chemeClr val="accent1"/>
                </a:solidFill>
                <a:latin typeface="宋体" panose="02010600030101010101" pitchFamily="2" charset="-122"/>
              </a:rPr>
              <a:t>异常示例</a:t>
            </a:r>
          </a:p>
        </p:txBody>
      </p:sp>
      <p:sp>
        <p:nvSpPr>
          <p:cNvPr id="18440" name="Text Box 9">
            <a:extLst>
              <a:ext uri="{FF2B5EF4-FFF2-40B4-BE49-F238E27FC236}">
                <a16:creationId xmlns:a16="http://schemas.microsoft.com/office/drawing/2014/main" id="{783640E0-83F5-5516-0003-EA9A7AD6CC7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441" name="Rectangle 10">
            <a:extLst>
              <a:ext uri="{FF2B5EF4-FFF2-40B4-BE49-F238E27FC236}">
                <a16:creationId xmlns:a16="http://schemas.microsoft.com/office/drawing/2014/main" id="{0A7E25F9-BE3B-D39B-5D39-8A986CDDDA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c:\&gt;javac ExceptionDemo1.java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ExceptionDemo1.java:6:Exception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java.io.FileNotFoundException must be caught,or it must be declared in  the throws clause of this method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FileInputStream fis=new FileInputStream(“text”);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ExceptionDemo1.java:8:Exception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Java.io.IOException must be caught,or it must be declared in the  throws clause of this method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while((b=fis.read())!=-1){</a:t>
            </a:r>
          </a:p>
          <a:p>
            <a:pPr eaLnBrk="1" hangingPunct="1">
              <a:buFont typeface="Wingdings" pitchFamily="2" charset="2"/>
              <a:buNone/>
            </a:pPr>
            <a:endParaRPr kumimoji="0" lang="en-US" altLang="zh-CN" sz="2000"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DD00C59F-7D2C-FF41-8AA2-267D743E2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412E83-5271-4C0D-8A86-49864A9D31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19460" name="TextBox 4">
            <a:extLst>
              <a:ext uri="{FF2B5EF4-FFF2-40B4-BE49-F238E27FC236}">
                <a16:creationId xmlns:a16="http://schemas.microsoft.com/office/drawing/2014/main" id="{C801BC86-70EC-9B6A-39A2-F41C32199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27013" y="1943100"/>
            <a:ext cx="76565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public FileInputStream(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hlinkClick r:id="rId2" action="ppaction://hlinkfile" tooltip="class in java.io"/>
              </a:rPr>
              <a:t>File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 file)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</a:rPr>
              <a:t> throws </a:t>
            </a:r>
            <a:r>
              <a:rPr kumimoji="0" lang="en-US" altLang="zh-CN" sz="2400">
                <a:solidFill>
                  <a:srgbClr val="000000"/>
                </a:solidFill>
                <a:latin typeface="Arial" panose="020B0604020202020204" pitchFamily="34" charset="0"/>
                <a:hlinkClick r:id="rId3" action="ppaction://hlinkfile" tooltip="class in java.io"/>
              </a:rPr>
              <a:t>FileNotFoundException</a:t>
            </a:r>
            <a:endParaRPr kumimoji="0" lang="zh-CN" altLang="en-US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1">
            <a:extLst>
              <a:ext uri="{FF2B5EF4-FFF2-40B4-BE49-F238E27FC236}">
                <a16:creationId xmlns:a16="http://schemas.microsoft.com/office/drawing/2014/main" id="{88AA2149-211C-B0BE-7C82-377DE16A8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3244850"/>
            <a:ext cx="63468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2400">
                <a:latin typeface="Arial" panose="020B0604020202020204" pitchFamily="34" charset="0"/>
              </a:rPr>
              <a:t>public int read() throws </a:t>
            </a:r>
            <a:r>
              <a:rPr kumimoji="0" lang="en-US" altLang="zh-CN" sz="2400">
                <a:latin typeface="Arial" panose="020B0604020202020204" pitchFamily="34" charset="0"/>
                <a:hlinkClick r:id="rId4" tooltip="class in java.io"/>
              </a:rPr>
              <a:t>IOException</a:t>
            </a:r>
            <a:endParaRPr kumimoji="0"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A2230D18-8888-7367-248F-DABCC001F9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272C63A-1937-4B94-D2B4-BF5F6B55A8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EEF23320-D0C9-1B94-0271-3D2879729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485" name="Line 4">
            <a:extLst>
              <a:ext uri="{FF2B5EF4-FFF2-40B4-BE49-F238E27FC236}">
                <a16:creationId xmlns:a16="http://schemas.microsoft.com/office/drawing/2014/main" id="{082E4BE4-80B0-E6C0-3BB9-BC2A24FBF5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0486" name="Group 5">
            <a:extLst>
              <a:ext uri="{FF2B5EF4-FFF2-40B4-BE49-F238E27FC236}">
                <a16:creationId xmlns:a16="http://schemas.microsoft.com/office/drawing/2014/main" id="{445071D2-2B5A-6D90-2085-B48EB7CBDDD3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0490" name="AutoShape 6">
              <a:extLst>
                <a:ext uri="{FF2B5EF4-FFF2-40B4-BE49-F238E27FC236}">
                  <a16:creationId xmlns:a16="http://schemas.microsoft.com/office/drawing/2014/main" id="{CE4CD87B-F162-7ED0-5EB6-2D448FC02F4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491" name="AutoShape 7">
              <a:extLst>
                <a:ext uri="{FF2B5EF4-FFF2-40B4-BE49-F238E27FC236}">
                  <a16:creationId xmlns:a16="http://schemas.microsoft.com/office/drawing/2014/main" id="{FF7E5811-7164-5DE7-659C-9FA1739BE98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0487" name="Text Box 8">
            <a:extLst>
              <a:ext uri="{FF2B5EF4-FFF2-40B4-BE49-F238E27FC236}">
                <a16:creationId xmlns:a16="http://schemas.microsoft.com/office/drawing/2014/main" id="{62D8DED0-FD18-0631-BC4A-1747200F5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异常处理</a:t>
            </a:r>
          </a:p>
        </p:txBody>
      </p:sp>
      <p:sp>
        <p:nvSpPr>
          <p:cNvPr id="20488" name="Text Box 9">
            <a:extLst>
              <a:ext uri="{FF2B5EF4-FFF2-40B4-BE49-F238E27FC236}">
                <a16:creationId xmlns:a16="http://schemas.microsoft.com/office/drawing/2014/main" id="{7AB9DC23-2D34-7B82-9862-214A9A286AA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489" name="Rectangle 10">
            <a:extLst>
              <a:ext uri="{FF2B5EF4-FFF2-40B4-BE49-F238E27FC236}">
                <a16:creationId xmlns:a16="http://schemas.microsoft.com/office/drawing/2014/main" id="{32E5A1E9-3CA6-40D2-472F-289205B078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kumimoji="0" lang="zh-CN" altLang="en-US" b="1">
              <a:solidFill>
                <a:srgbClr val="CC3300"/>
              </a:solidFill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class ExceptionDemo2{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 public static void main(String args[]) 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    int a=0;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   System.out.println(5/a);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    }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ea typeface="楷体_GB2312" pitchFamily="49" charset="-122"/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kumimoji="0" lang="en-US" altLang="zh-CN" sz="2000"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69017A4A-937D-E09F-645B-8C9F458D5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E982228-7549-3200-31B2-F0B8D46ED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C966F6DC-777F-E053-E2D5-51E6B4574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1509" name="Line 4">
            <a:extLst>
              <a:ext uri="{FF2B5EF4-FFF2-40B4-BE49-F238E27FC236}">
                <a16:creationId xmlns:a16="http://schemas.microsoft.com/office/drawing/2014/main" id="{F92E67C4-A7F1-FC00-8950-A31FD9B6D3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510" name="Group 5">
            <a:extLst>
              <a:ext uri="{FF2B5EF4-FFF2-40B4-BE49-F238E27FC236}">
                <a16:creationId xmlns:a16="http://schemas.microsoft.com/office/drawing/2014/main" id="{45EFE225-805B-23BB-F5DE-BC428C214F74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1514" name="AutoShape 6">
              <a:extLst>
                <a:ext uri="{FF2B5EF4-FFF2-40B4-BE49-F238E27FC236}">
                  <a16:creationId xmlns:a16="http://schemas.microsoft.com/office/drawing/2014/main" id="{C416745A-D372-835E-EF6E-F16B6A726D1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15" name="AutoShape 7">
              <a:extLst>
                <a:ext uri="{FF2B5EF4-FFF2-40B4-BE49-F238E27FC236}">
                  <a16:creationId xmlns:a16="http://schemas.microsoft.com/office/drawing/2014/main" id="{B39F28B4-1A7C-653B-BD9E-1DB776F9F38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1511" name="Text Box 8">
            <a:extLst>
              <a:ext uri="{FF2B5EF4-FFF2-40B4-BE49-F238E27FC236}">
                <a16:creationId xmlns:a16="http://schemas.microsoft.com/office/drawing/2014/main" id="{45298861-8ACA-B19F-FEF9-8D1F9AE12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异常处理</a:t>
            </a:r>
          </a:p>
        </p:txBody>
      </p:sp>
      <p:sp>
        <p:nvSpPr>
          <p:cNvPr id="21512" name="Text Box 9">
            <a:extLst>
              <a:ext uri="{FF2B5EF4-FFF2-40B4-BE49-F238E27FC236}">
                <a16:creationId xmlns:a16="http://schemas.microsoft.com/office/drawing/2014/main" id="{92806A20-B40C-07E6-51B4-78A4529514C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1513" name="Rectangle 10">
            <a:extLst>
              <a:ext uri="{FF2B5EF4-FFF2-40B4-BE49-F238E27FC236}">
                <a16:creationId xmlns:a16="http://schemas.microsoft.com/office/drawing/2014/main" id="{754111B6-E898-3C31-F971-11DD76F387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kumimoji="0" lang="en-US" altLang="zh-CN" sz="2400"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400">
                <a:ea typeface="楷体_GB2312" pitchFamily="49" charset="-122"/>
              </a:rPr>
              <a:t>c:/&gt;javac ExceptionDemo2.java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400">
                <a:ea typeface="楷体_GB2312" pitchFamily="49" charset="-122"/>
              </a:rPr>
              <a:t>c:/&gt;java ExceptionDemo2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400">
                <a:ea typeface="楷体_GB2312" pitchFamily="49" charset="-122"/>
              </a:rPr>
              <a:t>         java.lang.ArithemeticException:/by zero at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400">
                <a:ea typeface="楷体_GB2312" pitchFamily="49" charset="-122"/>
              </a:rPr>
              <a:t>ExceptionDemo2.main(ExceptionDemo2.java:4)</a:t>
            </a:r>
          </a:p>
          <a:p>
            <a:pPr eaLnBrk="1" hangingPunct="1">
              <a:buFont typeface="Wingdings" pitchFamily="2" charset="2"/>
              <a:buNone/>
            </a:pPr>
            <a:endParaRPr kumimoji="0" lang="en-US" altLang="zh-CN" sz="2400"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D3FA7EEF-4216-FFAD-692B-2CBDD6E0C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D31F35A-7338-FD94-1138-F2C533388B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B0DE6048-4289-6343-E4CD-877051817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2533" name="Line 4">
            <a:extLst>
              <a:ext uri="{FF2B5EF4-FFF2-40B4-BE49-F238E27FC236}">
                <a16:creationId xmlns:a16="http://schemas.microsoft.com/office/drawing/2014/main" id="{8F44F6CD-404F-7F75-2248-99FBAC0E86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2534" name="Group 5">
            <a:extLst>
              <a:ext uri="{FF2B5EF4-FFF2-40B4-BE49-F238E27FC236}">
                <a16:creationId xmlns:a16="http://schemas.microsoft.com/office/drawing/2014/main" id="{E39B1A53-D0D4-2B62-2BC6-7B007A6DBA24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2538" name="AutoShape 6">
              <a:extLst>
                <a:ext uri="{FF2B5EF4-FFF2-40B4-BE49-F238E27FC236}">
                  <a16:creationId xmlns:a16="http://schemas.microsoft.com/office/drawing/2014/main" id="{61C8093A-32EF-0E0F-8886-D83AAD2881A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2539" name="AutoShape 7">
              <a:extLst>
                <a:ext uri="{FF2B5EF4-FFF2-40B4-BE49-F238E27FC236}">
                  <a16:creationId xmlns:a16="http://schemas.microsoft.com/office/drawing/2014/main" id="{451F4179-9AD8-653A-A62A-31AA668234B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2535" name="Text Box 8">
            <a:extLst>
              <a:ext uri="{FF2B5EF4-FFF2-40B4-BE49-F238E27FC236}">
                <a16:creationId xmlns:a16="http://schemas.microsoft.com/office/drawing/2014/main" id="{2248747F-B053-99EB-22A6-3206B37B5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chemeClr val="accent1"/>
                </a:solidFill>
                <a:latin typeface="宋体" panose="02010600030101010101" pitchFamily="2" charset="-122"/>
              </a:rPr>
              <a:t>异常处理机制</a:t>
            </a:r>
          </a:p>
        </p:txBody>
      </p:sp>
      <p:sp>
        <p:nvSpPr>
          <p:cNvPr id="22536" name="Text Box 9">
            <a:extLst>
              <a:ext uri="{FF2B5EF4-FFF2-40B4-BE49-F238E27FC236}">
                <a16:creationId xmlns:a16="http://schemas.microsoft.com/office/drawing/2014/main" id="{E2D1D3A6-06C1-F40A-4B76-284889FAAE30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2537" name="Rectangle 10">
            <a:extLst>
              <a:ext uri="{FF2B5EF4-FFF2-40B4-BE49-F238E27FC236}">
                <a16:creationId xmlns:a16="http://schemas.microsoft.com/office/drawing/2014/main" id="{19C090EE-BB93-F76E-996E-7A7D9C6CA2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在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的执行过程中，如果出现了异常事件，就会生成一个异常对象。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有两种对异常的处理方式：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ea typeface="楷体_GB2312" pitchFamily="49" charset="-122"/>
              </a:rPr>
              <a:t>抛弃异常：方法内部产生异常的地方，生成一个异常对象，并将该异常对象提交给方法的调用者，这一异常的生成和提交过称成为抛弃（</a:t>
            </a:r>
            <a:r>
              <a:rPr kumimoji="0" lang="en-US" altLang="zh-CN" sz="2400" b="1">
                <a:solidFill>
                  <a:schemeClr val="accent1"/>
                </a:solidFill>
                <a:ea typeface="楷体_GB2312" pitchFamily="49" charset="-122"/>
              </a:rPr>
              <a:t>throw</a:t>
            </a:r>
            <a:r>
              <a:rPr kumimoji="0" lang="zh-CN" altLang="en-US" sz="2400" b="1">
                <a:solidFill>
                  <a:schemeClr val="accent1"/>
                </a:solidFill>
                <a:ea typeface="楷体_GB2312" pitchFamily="49" charset="-122"/>
              </a:rPr>
              <a:t>）异常</a:t>
            </a:r>
            <a:r>
              <a:rPr kumimoji="0" lang="zh-CN" altLang="en-US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ea typeface="楷体_GB2312" pitchFamily="49" charset="-122"/>
              </a:rPr>
              <a:t>捕获异常：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当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运行时得到一个异常对象时，它将会寻找处理这一异常的代码。找到能够处理这种类型的异常的方法后，系统把当前异常对象交给这个方法处理，这一过程成为捕获（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）异常</a:t>
            </a:r>
            <a:endParaRPr kumimoji="0" lang="zh-CN" altLang="en-US" sz="2400" b="1">
              <a:solidFill>
                <a:schemeClr val="accent1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3965F6D7-5F71-D683-590E-42BFA149B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88E96283-7AC1-D99D-A504-D752B887B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964EB3C2-DF01-875A-35FC-7BEAC3586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3557" name="Line 4">
            <a:extLst>
              <a:ext uri="{FF2B5EF4-FFF2-40B4-BE49-F238E27FC236}">
                <a16:creationId xmlns:a16="http://schemas.microsoft.com/office/drawing/2014/main" id="{CBA452D2-752A-7757-061B-E7EE889DAB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3558" name="Group 5">
            <a:extLst>
              <a:ext uri="{FF2B5EF4-FFF2-40B4-BE49-F238E27FC236}">
                <a16:creationId xmlns:a16="http://schemas.microsoft.com/office/drawing/2014/main" id="{143D419C-C316-BF8E-9368-4E41A35F17CB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3562" name="AutoShape 6">
              <a:extLst>
                <a:ext uri="{FF2B5EF4-FFF2-40B4-BE49-F238E27FC236}">
                  <a16:creationId xmlns:a16="http://schemas.microsoft.com/office/drawing/2014/main" id="{D846CEFE-ED04-1669-4E31-9B328C15F68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63" name="AutoShape 7">
              <a:extLst>
                <a:ext uri="{FF2B5EF4-FFF2-40B4-BE49-F238E27FC236}">
                  <a16:creationId xmlns:a16="http://schemas.microsoft.com/office/drawing/2014/main" id="{270FA5A9-C1CF-54EC-0B33-17DC1B61459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3559" name="Text Box 8">
            <a:extLst>
              <a:ext uri="{FF2B5EF4-FFF2-40B4-BE49-F238E27FC236}">
                <a16:creationId xmlns:a16="http://schemas.microsoft.com/office/drawing/2014/main" id="{8E1E3D40-8712-A2CC-BC53-ECFAE0D51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抛弃异常</a:t>
            </a:r>
          </a:p>
        </p:txBody>
      </p:sp>
      <p:sp>
        <p:nvSpPr>
          <p:cNvPr id="23560" name="Text Box 9">
            <a:extLst>
              <a:ext uri="{FF2B5EF4-FFF2-40B4-BE49-F238E27FC236}">
                <a16:creationId xmlns:a16="http://schemas.microsoft.com/office/drawing/2014/main" id="{6C8087EA-CE3E-C270-19E4-A38B444812E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4858" name="Rectangle 10">
            <a:extLst>
              <a:ext uri="{FF2B5EF4-FFF2-40B4-BE49-F238E27FC236}">
                <a16:creationId xmlns:a16="http://schemas.microsoft.com/office/drawing/2014/main" id="{D316DBF2-566E-ACAA-7497-B4F448D0D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942263" cy="4167187"/>
          </a:xfrm>
        </p:spPr>
        <p:txBody>
          <a:bodyPr/>
          <a:lstStyle/>
          <a:p>
            <a:pPr eaLnBrk="1" hangingPunct="1"/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声明抛弃异常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        如果在一个方法中生成了一个异常，但是这一方法并不确切的知道如何对这一异常事件进行处理，这时，一个方法就应该声明抛弃异常。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endParaRPr kumimoji="0" lang="zh-CN" altLang="en-US" b="1">
              <a:solidFill>
                <a:schemeClr val="accent1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zh-CN" altLang="en-US" b="1" i="1">
                <a:solidFill>
                  <a:srgbClr val="FF0000"/>
                </a:solidFill>
                <a:ea typeface="楷体_GB2312" pitchFamily="49" charset="-122"/>
              </a:rPr>
              <a:t>“一个方法不仅需要告诉编译器将要返回什么值，还要告诉编译器可能发生什么异常”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C30E41C0-B22C-2BEC-62EA-7492F9BFAB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0312408-DCA5-7DB1-F303-DD92FB540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E4B68A25-08FA-0CFE-9DC1-ABCCA5E04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4581" name="Line 4">
            <a:extLst>
              <a:ext uri="{FF2B5EF4-FFF2-40B4-BE49-F238E27FC236}">
                <a16:creationId xmlns:a16="http://schemas.microsoft.com/office/drawing/2014/main" id="{B1CA36CD-63BD-E616-6FE0-1A7192A928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4582" name="Group 5">
            <a:extLst>
              <a:ext uri="{FF2B5EF4-FFF2-40B4-BE49-F238E27FC236}">
                <a16:creationId xmlns:a16="http://schemas.microsoft.com/office/drawing/2014/main" id="{42739FB2-7EF8-F60B-1197-B872E573EC59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4586" name="AutoShape 6">
              <a:extLst>
                <a:ext uri="{FF2B5EF4-FFF2-40B4-BE49-F238E27FC236}">
                  <a16:creationId xmlns:a16="http://schemas.microsoft.com/office/drawing/2014/main" id="{190944A7-7925-5FAB-C039-A0424B356F6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4587" name="AutoShape 7">
              <a:extLst>
                <a:ext uri="{FF2B5EF4-FFF2-40B4-BE49-F238E27FC236}">
                  <a16:creationId xmlns:a16="http://schemas.microsoft.com/office/drawing/2014/main" id="{7186AE34-E5B3-C1FD-FA00-BA2A3F32716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4583" name="Text Box 8">
            <a:extLst>
              <a:ext uri="{FF2B5EF4-FFF2-40B4-BE49-F238E27FC236}">
                <a16:creationId xmlns:a16="http://schemas.microsoft.com/office/drawing/2014/main" id="{73ED5D33-E51D-AA70-7775-B0DA6CD7F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抛弃异常</a:t>
            </a:r>
          </a:p>
        </p:txBody>
      </p:sp>
      <p:sp>
        <p:nvSpPr>
          <p:cNvPr id="24584" name="Text Box 9">
            <a:extLst>
              <a:ext uri="{FF2B5EF4-FFF2-40B4-BE49-F238E27FC236}">
                <a16:creationId xmlns:a16="http://schemas.microsoft.com/office/drawing/2014/main" id="{EF2BABBB-8035-FBA7-D799-7ED75BFB388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4585" name="Rectangle 10">
            <a:extLst>
              <a:ext uri="{FF2B5EF4-FFF2-40B4-BE49-F238E27FC236}">
                <a16:creationId xmlns:a16="http://schemas.microsoft.com/office/drawing/2014/main" id="{DA74BF3C-858A-55C2-251D-A8B0DCC22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225" y="1808163"/>
            <a:ext cx="7874000" cy="4725987"/>
          </a:xfrm>
        </p:spPr>
        <p:txBody>
          <a:bodyPr/>
          <a:lstStyle/>
          <a:p>
            <a:pPr eaLnBrk="1" hangingPunct="1"/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声明抛弃异常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声明抛弃异常是在一个方法声明中的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throws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子句中指明的。例如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public FileInputStream(String name )throws FileNotFoundException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throws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子句中可以同时指明多个异常，说明该方法将不对这些异常进行处理，而是声明抛弃它们。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     public static void main(String args[])throws IOException,IndexOutOfBoundsException</a:t>
            </a:r>
            <a:endParaRPr kumimoji="0" lang="zh-CN" altLang="en-US" i="1">
              <a:solidFill>
                <a:schemeClr val="accent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CF23C03B-65DD-A1BA-EDFD-AB7FA19090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5F51DBB1-7BB3-C555-40E3-F3FAA4660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E3E5822A-ED0C-B7DE-3DB7-9DD234F8B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5605" name="Line 4">
            <a:extLst>
              <a:ext uri="{FF2B5EF4-FFF2-40B4-BE49-F238E27FC236}">
                <a16:creationId xmlns:a16="http://schemas.microsoft.com/office/drawing/2014/main" id="{C70BF12B-14E4-1AD0-D2A5-442C0BC002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06" name="Group 5">
            <a:extLst>
              <a:ext uri="{FF2B5EF4-FFF2-40B4-BE49-F238E27FC236}">
                <a16:creationId xmlns:a16="http://schemas.microsoft.com/office/drawing/2014/main" id="{27AEB668-26CC-D587-B98A-B6141FF2D882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5610" name="AutoShape 6">
              <a:extLst>
                <a:ext uri="{FF2B5EF4-FFF2-40B4-BE49-F238E27FC236}">
                  <a16:creationId xmlns:a16="http://schemas.microsoft.com/office/drawing/2014/main" id="{5CF87B21-2030-5F01-8D23-B577871EE17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611" name="AutoShape 7">
              <a:extLst>
                <a:ext uri="{FF2B5EF4-FFF2-40B4-BE49-F238E27FC236}">
                  <a16:creationId xmlns:a16="http://schemas.microsoft.com/office/drawing/2014/main" id="{94B1DC2E-D5FF-2C49-5B3D-0014E59DC25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5607" name="Text Box 8">
            <a:extLst>
              <a:ext uri="{FF2B5EF4-FFF2-40B4-BE49-F238E27FC236}">
                <a16:creationId xmlns:a16="http://schemas.microsoft.com/office/drawing/2014/main" id="{08AD477D-ED66-7BCD-4032-6F50DEF79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抛弃异常</a:t>
            </a:r>
          </a:p>
        </p:txBody>
      </p:sp>
      <p:sp>
        <p:nvSpPr>
          <p:cNvPr id="25608" name="Text Box 9">
            <a:extLst>
              <a:ext uri="{FF2B5EF4-FFF2-40B4-BE49-F238E27FC236}">
                <a16:creationId xmlns:a16="http://schemas.microsoft.com/office/drawing/2014/main" id="{52C671D2-2784-ADA1-9837-1052D223BB1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5609" name="Rectangle 10">
            <a:extLst>
              <a:ext uri="{FF2B5EF4-FFF2-40B4-BE49-F238E27FC236}">
                <a16:creationId xmlns:a16="http://schemas.microsoft.com/office/drawing/2014/main" id="{E4AD53D0-605B-66AF-6F92-CDB5D2B502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986713" cy="5030787"/>
          </a:xfrm>
        </p:spPr>
        <p:txBody>
          <a:bodyPr/>
          <a:lstStyle/>
          <a:p>
            <a:pPr eaLnBrk="1" hangingPunct="1">
              <a:buSzPct val="50000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如何抛弃异常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抛弃异常首先要生成异常对象 ，异常对象可由某些类的实例生成，也可以由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虚拟机生成。抛弃异常对象时通过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throw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语句实现。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IOException e=new IOException( );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 throw e;</a:t>
            </a:r>
            <a:endParaRPr kumimoji="0" lang="en-US" altLang="zh-CN" sz="2400" b="1"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可以抛弃的异常必须是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Throwable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或者其子类的实例。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下面的语句在编译时将会产生语法错误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throw new String(</a:t>
            </a:r>
            <a:r>
              <a:rPr kumimoji="0" lang="en-US" altLang="zh-CN" sz="2400" b="1">
                <a:solidFill>
                  <a:schemeClr val="accent1"/>
                </a:solidFill>
                <a:ea typeface="楷体_GB2312" pitchFamily="49" charset="-122"/>
              </a:rPr>
              <a:t>“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want to throw</a:t>
            </a:r>
            <a:r>
              <a:rPr kumimoji="0" lang="en-US" altLang="zh-CN" sz="2400" b="1">
                <a:solidFill>
                  <a:schemeClr val="accent1"/>
                </a:solidFill>
                <a:ea typeface="楷体_GB2312" pitchFamily="49" charset="-122"/>
              </a:rPr>
              <a:t>”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endParaRPr kumimoji="0"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119854EB-BB5C-BD6B-28A7-4CBAB8DB3D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409E0FF-FC23-CEA1-A0A0-AD64401DF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87958652-979B-6A42-3ABE-2AE907260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629" name="Line 4">
            <a:extLst>
              <a:ext uri="{FF2B5EF4-FFF2-40B4-BE49-F238E27FC236}">
                <a16:creationId xmlns:a16="http://schemas.microsoft.com/office/drawing/2014/main" id="{CFC08BFC-F8A6-B4A7-E9E4-6301237C28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6630" name="Group 5">
            <a:extLst>
              <a:ext uri="{FF2B5EF4-FFF2-40B4-BE49-F238E27FC236}">
                <a16:creationId xmlns:a16="http://schemas.microsoft.com/office/drawing/2014/main" id="{22F7F4DE-2831-F93C-24BE-BDA4E76F8046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6634" name="AutoShape 6">
              <a:extLst>
                <a:ext uri="{FF2B5EF4-FFF2-40B4-BE49-F238E27FC236}">
                  <a16:creationId xmlns:a16="http://schemas.microsoft.com/office/drawing/2014/main" id="{7B60CEB2-1961-9383-756E-2D4459BC6F2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6635" name="AutoShape 7">
              <a:extLst>
                <a:ext uri="{FF2B5EF4-FFF2-40B4-BE49-F238E27FC236}">
                  <a16:creationId xmlns:a16="http://schemas.microsoft.com/office/drawing/2014/main" id="{AEE0D0E2-9AEC-1785-ADBF-4EB3FE1BB7F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6631" name="Text Box 8">
            <a:extLst>
              <a:ext uri="{FF2B5EF4-FFF2-40B4-BE49-F238E27FC236}">
                <a16:creationId xmlns:a16="http://schemas.microsoft.com/office/drawing/2014/main" id="{1BE99E4B-C57B-B991-0799-2E847BF83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抛弃异常</a:t>
            </a:r>
          </a:p>
        </p:txBody>
      </p:sp>
      <p:sp>
        <p:nvSpPr>
          <p:cNvPr id="26632" name="Text Box 9">
            <a:extLst>
              <a:ext uri="{FF2B5EF4-FFF2-40B4-BE49-F238E27FC236}">
                <a16:creationId xmlns:a16="http://schemas.microsoft.com/office/drawing/2014/main" id="{FB0A73BB-ADC4-563D-5994-FDD0F11E5CF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633" name="Rectangle 10">
            <a:extLst>
              <a:ext uri="{FF2B5EF4-FFF2-40B4-BE49-F238E27FC236}">
                <a16:creationId xmlns:a16="http://schemas.microsoft.com/office/drawing/2014/main" id="{801C2507-9363-0F98-4776-F5A18BA7F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986713" cy="5030787"/>
          </a:xfrm>
        </p:spPr>
        <p:txBody>
          <a:bodyPr/>
          <a:lstStyle/>
          <a:p>
            <a:pPr marL="533400" indent="-533400" eaLnBrk="1" hangingPunct="1">
              <a:buSzPct val="80000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对于已存在的异常类，抛出该异常非常容易</a:t>
            </a:r>
          </a:p>
          <a:p>
            <a:pPr marL="990600" lvl="1" indent="-533400" eaLnBrk="1" hangingPunct="1">
              <a:buSzPct val="80000"/>
              <a:buFont typeface="Wingdings" pitchFamily="2" charset="2"/>
              <a:buAutoNum type="arabicPeriod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找到一个合适的异常类；</a:t>
            </a:r>
          </a:p>
          <a:p>
            <a:pPr marL="990600" lvl="1" indent="-533400" eaLnBrk="1" hangingPunct="1">
              <a:buSzPct val="80000"/>
              <a:buFont typeface="Wingdings" pitchFamily="2" charset="2"/>
              <a:buAutoNum type="arabicPeriod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创建这个类的一个对象；</a:t>
            </a:r>
          </a:p>
          <a:p>
            <a:pPr marL="990600" lvl="1" indent="-533400" eaLnBrk="1" hangingPunct="1">
              <a:buSzPct val="80000"/>
              <a:buFont typeface="Wingdings" pitchFamily="2" charset="2"/>
              <a:buAutoNum type="arabicPeriod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将该对象抛出；</a:t>
            </a:r>
          </a:p>
          <a:p>
            <a:pPr marL="990600" lvl="1" indent="-533400" eaLnBrk="1" hangingPunct="1">
              <a:buSzPct val="50000"/>
              <a:buFont typeface="Wingdings" pitchFamily="2" charset="2"/>
              <a:buChar char="l"/>
            </a:pPr>
            <a:endParaRPr kumimoji="0"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1F908EA5-B356-38EE-0DD3-3992B3D20D6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BE71836-B076-1E63-B50D-1D8DBCF64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6148" name="Text Box 3">
            <a:extLst>
              <a:ext uri="{FF2B5EF4-FFF2-40B4-BE49-F238E27FC236}">
                <a16:creationId xmlns:a16="http://schemas.microsoft.com/office/drawing/2014/main" id="{2162E5AA-B16B-6BB1-F1F3-01012036A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149" name="Line 4">
            <a:extLst>
              <a:ext uri="{FF2B5EF4-FFF2-40B4-BE49-F238E27FC236}">
                <a16:creationId xmlns:a16="http://schemas.microsoft.com/office/drawing/2014/main" id="{451EAB14-E5CC-01E8-4A61-EFAE40C1AC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150" name="Group 5">
            <a:extLst>
              <a:ext uri="{FF2B5EF4-FFF2-40B4-BE49-F238E27FC236}">
                <a16:creationId xmlns:a16="http://schemas.microsoft.com/office/drawing/2014/main" id="{193B6448-B7BC-896B-AF37-56243BAA9605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6154" name="AutoShape 6">
              <a:extLst>
                <a:ext uri="{FF2B5EF4-FFF2-40B4-BE49-F238E27FC236}">
                  <a16:creationId xmlns:a16="http://schemas.microsoft.com/office/drawing/2014/main" id="{99214449-0CC3-0C66-89D9-652FFD09FA8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55" name="AutoShape 7">
              <a:extLst>
                <a:ext uri="{FF2B5EF4-FFF2-40B4-BE49-F238E27FC236}">
                  <a16:creationId xmlns:a16="http://schemas.microsoft.com/office/drawing/2014/main" id="{31E4FD24-5F36-2089-BADD-7B0338C48CF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6151" name="Text Box 8">
            <a:extLst>
              <a:ext uri="{FF2B5EF4-FFF2-40B4-BE49-F238E27FC236}">
                <a16:creationId xmlns:a16="http://schemas.microsoft.com/office/drawing/2014/main" id="{208FB594-8C48-84CA-DED8-117EE6F29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3465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chemeClr val="accent1"/>
                </a:solidFill>
                <a:latin typeface="宋体" panose="02010600030101010101" pitchFamily="2" charset="-122"/>
              </a:rPr>
              <a:t>什么是异常</a:t>
            </a:r>
          </a:p>
        </p:txBody>
      </p:sp>
      <p:sp>
        <p:nvSpPr>
          <p:cNvPr id="6152" name="Text Box 9">
            <a:extLst>
              <a:ext uri="{FF2B5EF4-FFF2-40B4-BE49-F238E27FC236}">
                <a16:creationId xmlns:a16="http://schemas.microsoft.com/office/drawing/2014/main" id="{57605A69-97E3-9A0B-D0B8-610E8D68BFC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6153" name="Rectangle 10">
            <a:extLst>
              <a:ext uri="{FF2B5EF4-FFF2-40B4-BE49-F238E27FC236}">
                <a16:creationId xmlns:a16="http://schemas.microsoft.com/office/drawing/2014/main" id="{A145BD25-DD85-B0C0-945A-F19C62EECE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kumimoji="0" lang="zh-CN" altLang="en-US" b="1">
              <a:solidFill>
                <a:srgbClr val="CC3300"/>
              </a:solidFill>
              <a:ea typeface="楷体_GB2312" pitchFamily="49" charset="-122"/>
            </a:endParaRPr>
          </a:p>
          <a:p>
            <a:pPr lvl="1" eaLnBrk="1" hangingPunct="1">
              <a:lnSpc>
                <a:spcPct val="150000"/>
              </a:lnSpc>
              <a:buSzPct val="50000"/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异常就是在程序的执行过程中所发生的异常事件，它中断指令的正常执行</a:t>
            </a:r>
            <a:endParaRPr kumimoji="0" lang="zh-CN" altLang="en-US" sz="32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C7522242-6C6A-4882-4741-4FBB84313D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5F66062E-CDAC-4425-EBCC-27E4C975E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A749C143-8C5D-C98C-893B-C1F71F7B3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653" name="Line 4">
            <a:extLst>
              <a:ext uri="{FF2B5EF4-FFF2-40B4-BE49-F238E27FC236}">
                <a16:creationId xmlns:a16="http://schemas.microsoft.com/office/drawing/2014/main" id="{C25679BE-2B30-C03A-7112-3C0B1AE7CA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7654" name="Group 5">
            <a:extLst>
              <a:ext uri="{FF2B5EF4-FFF2-40B4-BE49-F238E27FC236}">
                <a16:creationId xmlns:a16="http://schemas.microsoft.com/office/drawing/2014/main" id="{76A074C6-181E-7D56-9463-D29B1963DF1D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7658" name="AutoShape 6">
              <a:extLst>
                <a:ext uri="{FF2B5EF4-FFF2-40B4-BE49-F238E27FC236}">
                  <a16:creationId xmlns:a16="http://schemas.microsoft.com/office/drawing/2014/main" id="{E97AF6F1-55D9-E4B0-B8F0-AFC442F58C5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7659" name="AutoShape 7">
              <a:extLst>
                <a:ext uri="{FF2B5EF4-FFF2-40B4-BE49-F238E27FC236}">
                  <a16:creationId xmlns:a16="http://schemas.microsoft.com/office/drawing/2014/main" id="{0234740C-5B72-625D-6B7B-52B4EA52597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7655" name="Text Box 8">
            <a:extLst>
              <a:ext uri="{FF2B5EF4-FFF2-40B4-BE49-F238E27FC236}">
                <a16:creationId xmlns:a16="http://schemas.microsoft.com/office/drawing/2014/main" id="{6459FD3E-78E3-A421-E340-74B2E8763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抛弃异常</a:t>
            </a:r>
          </a:p>
        </p:txBody>
      </p:sp>
      <p:sp>
        <p:nvSpPr>
          <p:cNvPr id="27656" name="Text Box 9">
            <a:extLst>
              <a:ext uri="{FF2B5EF4-FFF2-40B4-BE49-F238E27FC236}">
                <a16:creationId xmlns:a16="http://schemas.microsoft.com/office/drawing/2014/main" id="{A73C5A49-D519-B3AD-7436-D6849C910F2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657" name="Rectangle 10">
            <a:extLst>
              <a:ext uri="{FF2B5EF4-FFF2-40B4-BE49-F238E27FC236}">
                <a16:creationId xmlns:a16="http://schemas.microsoft.com/office/drawing/2014/main" id="{6955F540-AA43-AB01-553D-D3D7D054CB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986713" cy="5030787"/>
          </a:xfrm>
        </p:spPr>
        <p:txBody>
          <a:bodyPr/>
          <a:lstStyle/>
          <a:p>
            <a:pPr marL="533400" indent="-533400" eaLnBrk="1" hangingPunct="1">
              <a:buSzPct val="80000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对于已存在的异常类，抛出该异常非常容易</a:t>
            </a:r>
          </a:p>
          <a:p>
            <a:pPr marL="533400" indent="-533400" eaLnBrk="1" hangingPunct="1">
              <a:buSzPct val="8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String readData(Scanner in)throws EOFException</a:t>
            </a:r>
          </a:p>
          <a:p>
            <a:pPr marL="533400" indent="-533400" eaLnBrk="1" hangingPunct="1">
              <a:buSzPct val="8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{</a:t>
            </a:r>
          </a:p>
          <a:p>
            <a:pPr marL="533400" indent="-533400" eaLnBrk="1" hangingPunct="1">
              <a:buSzPct val="8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…</a:t>
            </a:r>
            <a:endParaRPr kumimoji="0"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SzPct val="8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while(</a:t>
            </a:r>
            <a:r>
              <a:rPr kumimoji="0" lang="en-US" altLang="zh-CN" sz="24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…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marL="533400" indent="-533400" eaLnBrk="1" hangingPunct="1">
              <a:buSzPct val="8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{   if(!in.hasNext( ))</a:t>
            </a:r>
          </a:p>
          <a:p>
            <a:pPr marL="533400" indent="-533400" eaLnBrk="1" hangingPunct="1">
              <a:buSzPct val="8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	{</a:t>
            </a:r>
          </a:p>
          <a:p>
            <a:pPr marL="533400" indent="-533400" eaLnBrk="1" hangingPunct="1">
              <a:buSzPct val="8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		if(n&lt;len)</a:t>
            </a:r>
          </a:p>
          <a:p>
            <a:pPr marL="533400" indent="-533400" eaLnBrk="1" hangingPunct="1">
              <a:buSzPct val="8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			throw new EOFException( );</a:t>
            </a:r>
          </a:p>
          <a:p>
            <a:pPr marL="533400" indent="-533400" eaLnBrk="1" hangingPunct="1">
              <a:buSzPct val="8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	}</a:t>
            </a:r>
          </a:p>
          <a:p>
            <a:pPr marL="533400" indent="-533400" eaLnBrk="1" hangingPunct="1">
              <a:buSzPct val="8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}</a:t>
            </a:r>
          </a:p>
          <a:p>
            <a:pPr marL="533400" indent="-533400" eaLnBrk="1" hangingPunct="1">
              <a:buSzPct val="8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}</a:t>
            </a:r>
          </a:p>
          <a:p>
            <a:pPr marL="533400" indent="-533400" eaLnBrk="1" hangingPunct="1">
              <a:buSzPct val="80000"/>
              <a:buFont typeface="Wingdings" pitchFamily="2" charset="2"/>
              <a:buNone/>
            </a:pPr>
            <a:endParaRPr kumimoji="0" lang="zh-CN" altLang="en-US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07C7D9EC-0123-A9CA-A069-9F1E5B2431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52DE021-C636-E922-78BF-AC2AA66CC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85BF959F-2697-FA31-7AF7-C8E7ED012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677" name="Line 4">
            <a:extLst>
              <a:ext uri="{FF2B5EF4-FFF2-40B4-BE49-F238E27FC236}">
                <a16:creationId xmlns:a16="http://schemas.microsoft.com/office/drawing/2014/main" id="{3764D3BF-639E-8B9E-F9BC-35C925C4FF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8678" name="Group 5">
            <a:extLst>
              <a:ext uri="{FF2B5EF4-FFF2-40B4-BE49-F238E27FC236}">
                <a16:creationId xmlns:a16="http://schemas.microsoft.com/office/drawing/2014/main" id="{F1D228BD-385F-6AC8-4E19-A86454B6B346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8682" name="AutoShape 6">
              <a:extLst>
                <a:ext uri="{FF2B5EF4-FFF2-40B4-BE49-F238E27FC236}">
                  <a16:creationId xmlns:a16="http://schemas.microsoft.com/office/drawing/2014/main" id="{5BC54429-E285-33AF-87B3-FE157BE2D07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683" name="AutoShape 7">
              <a:extLst>
                <a:ext uri="{FF2B5EF4-FFF2-40B4-BE49-F238E27FC236}">
                  <a16:creationId xmlns:a16="http://schemas.microsoft.com/office/drawing/2014/main" id="{CFCFC322-3068-E87F-8412-846DCBE203B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8679" name="Text Box 8">
            <a:extLst>
              <a:ext uri="{FF2B5EF4-FFF2-40B4-BE49-F238E27FC236}">
                <a16:creationId xmlns:a16="http://schemas.microsoft.com/office/drawing/2014/main" id="{DEEA2F9D-4623-622E-73DE-66D216605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自定义异常类</a:t>
            </a:r>
          </a:p>
        </p:txBody>
      </p:sp>
      <p:sp>
        <p:nvSpPr>
          <p:cNvPr id="28680" name="Text Box 9">
            <a:extLst>
              <a:ext uri="{FF2B5EF4-FFF2-40B4-BE49-F238E27FC236}">
                <a16:creationId xmlns:a16="http://schemas.microsoft.com/office/drawing/2014/main" id="{3BA6AF73-6B3E-7B35-E98D-6E93773D53D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8681" name="Rectangle 10">
            <a:extLst>
              <a:ext uri="{FF2B5EF4-FFF2-40B4-BE49-F238E27FC236}">
                <a16:creationId xmlns:a16="http://schemas.microsoft.com/office/drawing/2014/main" id="{CC6C9819-4916-60BF-112D-C1828BBCE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032750" cy="4706937"/>
          </a:xfrm>
        </p:spPr>
        <p:txBody>
          <a:bodyPr/>
          <a:lstStyle/>
          <a:p>
            <a:pPr eaLnBrk="1" hangingPunct="1">
              <a:buSzPct val="60000"/>
              <a:buFont typeface="Wingdings" pitchFamily="2" charset="2"/>
              <a:buChar char="l"/>
            </a:pPr>
            <a:endParaRPr kumimoji="0" lang="zh-CN" altLang="en-US" sz="2000" b="1">
              <a:solidFill>
                <a:schemeClr val="accent1"/>
              </a:solidFill>
              <a:ea typeface="楷体_GB2312" pitchFamily="49" charset="-122"/>
            </a:endParaRPr>
          </a:p>
          <a:p>
            <a:pPr eaLnBrk="1" hangingPunct="1">
              <a:buSzPct val="6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自定义异常类即是定义一个派生于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Exception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的直接或间接子类；如一个派生于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IOException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的类。</a:t>
            </a:r>
          </a:p>
          <a:p>
            <a:pPr eaLnBrk="1" hangingPunct="1">
              <a:buSzPct val="6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一般情况下，定义的异常类应该包括两个构造器，一个是默认的构造器，一个是带有详细描述信息的构造器（超类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Throwable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toString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方法会打印出这些详细信息，有利调试代码）</a:t>
            </a:r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7390F554-565F-BB7F-D62F-133720AE80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46D68FA-9BAD-704D-89CA-921279106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29700" name="Text Box 3">
            <a:extLst>
              <a:ext uri="{FF2B5EF4-FFF2-40B4-BE49-F238E27FC236}">
                <a16:creationId xmlns:a16="http://schemas.microsoft.com/office/drawing/2014/main" id="{C674A158-3F35-F823-A862-824CFA94A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9701" name="Line 4">
            <a:extLst>
              <a:ext uri="{FF2B5EF4-FFF2-40B4-BE49-F238E27FC236}">
                <a16:creationId xmlns:a16="http://schemas.microsoft.com/office/drawing/2014/main" id="{214ADA11-FE8D-18CB-C9FE-E1021EC2E0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702" name="Group 5">
            <a:extLst>
              <a:ext uri="{FF2B5EF4-FFF2-40B4-BE49-F238E27FC236}">
                <a16:creationId xmlns:a16="http://schemas.microsoft.com/office/drawing/2014/main" id="{EC60DC92-87B3-C2A0-DC65-4F3E7884BB72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29706" name="AutoShape 6">
              <a:extLst>
                <a:ext uri="{FF2B5EF4-FFF2-40B4-BE49-F238E27FC236}">
                  <a16:creationId xmlns:a16="http://schemas.microsoft.com/office/drawing/2014/main" id="{9AF5F490-F698-C6A8-E8A6-3EA403D649C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9707" name="AutoShape 7">
              <a:extLst>
                <a:ext uri="{FF2B5EF4-FFF2-40B4-BE49-F238E27FC236}">
                  <a16:creationId xmlns:a16="http://schemas.microsoft.com/office/drawing/2014/main" id="{1DBE40AC-2F64-C09D-FB5A-193B73647A9F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29703" name="Text Box 8">
            <a:extLst>
              <a:ext uri="{FF2B5EF4-FFF2-40B4-BE49-F238E27FC236}">
                <a16:creationId xmlns:a16="http://schemas.microsoft.com/office/drawing/2014/main" id="{3A9F3FED-DFDC-377A-1A84-1A7E1E71B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自定义类</a:t>
            </a:r>
          </a:p>
        </p:txBody>
      </p:sp>
      <p:sp>
        <p:nvSpPr>
          <p:cNvPr id="29704" name="Text Box 9">
            <a:extLst>
              <a:ext uri="{FF2B5EF4-FFF2-40B4-BE49-F238E27FC236}">
                <a16:creationId xmlns:a16="http://schemas.microsoft.com/office/drawing/2014/main" id="{D37BDFA2-50AC-36D6-6E11-1427BA977E4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9705" name="Rectangle 10">
            <a:extLst>
              <a:ext uri="{FF2B5EF4-FFF2-40B4-BE49-F238E27FC236}">
                <a16:creationId xmlns:a16="http://schemas.microsoft.com/office/drawing/2014/main" id="{F68AF29D-CF56-0538-F7F0-8C6BC9D14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kumimoji="0" lang="zh-CN" altLang="en-US" sz="320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 FileFormatException extends IOException{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zh-CN" altLang="en-US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0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public FileFormatException(){}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public FileFormatException(String gripe)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{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super(gripe);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kumimoji="0" lang="zh-CN" altLang="en-US">
                <a:ea typeface="宋体" panose="02010600030101010101" pitchFamily="2" charset="-122"/>
              </a:rPr>
              <a:t>   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5FB4E39C-3C35-3778-95FC-CA9633A328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43AEF4E-74C9-72BA-CF70-2FB3AFDAA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CF346CA4-6818-471E-8AC8-6E59F6F7C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25" name="Line 4">
            <a:extLst>
              <a:ext uri="{FF2B5EF4-FFF2-40B4-BE49-F238E27FC236}">
                <a16:creationId xmlns:a16="http://schemas.microsoft.com/office/drawing/2014/main" id="{534E43C1-9C49-D41F-91EF-00A137C19E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0726" name="Group 5">
            <a:extLst>
              <a:ext uri="{FF2B5EF4-FFF2-40B4-BE49-F238E27FC236}">
                <a16:creationId xmlns:a16="http://schemas.microsoft.com/office/drawing/2014/main" id="{1EAA645C-07DB-26EF-75D7-27CC43DD50E0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0730" name="AutoShape 6">
              <a:extLst>
                <a:ext uri="{FF2B5EF4-FFF2-40B4-BE49-F238E27FC236}">
                  <a16:creationId xmlns:a16="http://schemas.microsoft.com/office/drawing/2014/main" id="{A6CAECB8-71D3-84E7-523C-88DA17A0E7D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0731" name="AutoShape 7">
              <a:extLst>
                <a:ext uri="{FF2B5EF4-FFF2-40B4-BE49-F238E27FC236}">
                  <a16:creationId xmlns:a16="http://schemas.microsoft.com/office/drawing/2014/main" id="{214A025E-30F9-1A8C-3B24-88AB6848508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0727" name="Text Box 8">
            <a:extLst>
              <a:ext uri="{FF2B5EF4-FFF2-40B4-BE49-F238E27FC236}">
                <a16:creationId xmlns:a16="http://schemas.microsoft.com/office/drawing/2014/main" id="{605EDED2-5552-FDA2-3DF7-FF4A3A6BC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自定义类</a:t>
            </a:r>
          </a:p>
        </p:txBody>
      </p:sp>
      <p:sp>
        <p:nvSpPr>
          <p:cNvPr id="30728" name="Text Box 9">
            <a:extLst>
              <a:ext uri="{FF2B5EF4-FFF2-40B4-BE49-F238E27FC236}">
                <a16:creationId xmlns:a16="http://schemas.microsoft.com/office/drawing/2014/main" id="{73221CAE-E254-EFDD-18AB-DC45DB6D193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0729" name="Rectangle 10">
            <a:extLst>
              <a:ext uri="{FF2B5EF4-FFF2-40B4-BE49-F238E27FC236}">
                <a16:creationId xmlns:a16="http://schemas.microsoft.com/office/drawing/2014/main" id="{7A544A75-E279-4618-39AB-6B0D8248FA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841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kumimoji="0" lang="zh-CN" altLang="en-US" sz="2000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String readData(BufferedReader in)throws FileFormatException{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……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while(…)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{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if((ch=read())==-1)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{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if(n&lt;len)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	throw new FileFormatException(“File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			 format error!”);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}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kumimoji="0" lang="zh-CN" altLang="en-US" sz="2000"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0B017C52-5B79-42CC-C175-D21CA8F73D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96A22FBA-5F65-4D83-5E82-AEF8AE33E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31748" name="Text Box 3">
            <a:extLst>
              <a:ext uri="{FF2B5EF4-FFF2-40B4-BE49-F238E27FC236}">
                <a16:creationId xmlns:a16="http://schemas.microsoft.com/office/drawing/2014/main" id="{0C8B3DDD-B5C8-E737-5A5E-118620FCD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749" name="Text Box 9">
            <a:extLst>
              <a:ext uri="{FF2B5EF4-FFF2-40B4-BE49-F238E27FC236}">
                <a16:creationId xmlns:a16="http://schemas.microsoft.com/office/drawing/2014/main" id="{5873A39A-B7D3-145F-3C8F-AB8EBDEE5B1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750" name="Rectangle 10">
            <a:extLst>
              <a:ext uri="{FF2B5EF4-FFF2-40B4-BE49-F238E27FC236}">
                <a16:creationId xmlns:a16="http://schemas.microsoft.com/office/drawing/2014/main" id="{2ECBA428-5C2F-CF26-3DEB-387DEE1235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96863" y="1268413"/>
            <a:ext cx="8640762" cy="5356225"/>
          </a:xfrm>
        </p:spPr>
        <p:txBody>
          <a:bodyPr/>
          <a:lstStyle/>
          <a:p>
            <a:pPr eaLnBrk="1" hangingPunct="1">
              <a:buSzPct val="80000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捕获异常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zh-CN" altLang="en-US" sz="20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捕获异常是通过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try-catch-finally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语句实现的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try{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0" lang="en-US" altLang="zh-CN" sz="2400" b="1">
                <a:solidFill>
                  <a:schemeClr val="accent1"/>
                </a:solidFill>
                <a:ea typeface="楷体_GB2312" pitchFamily="49" charset="-122"/>
              </a:rPr>
              <a:t>……</a:t>
            </a:r>
            <a:endParaRPr kumimoji="0"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}catch(ExceptionName1 e){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</a:t>
            </a:r>
            <a:r>
              <a:rPr kumimoji="0" lang="en-US" altLang="zh-CN" sz="2400" b="1">
                <a:solidFill>
                  <a:schemeClr val="accent1"/>
                </a:solidFill>
                <a:ea typeface="楷体_GB2312" pitchFamily="49" charset="-122"/>
              </a:rPr>
              <a:t>……</a:t>
            </a:r>
            <a:endParaRPr kumimoji="0"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} catch(ExceptionName2 e){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en-US" altLang="zh-CN" sz="2400" b="1">
                <a:solidFill>
                  <a:schemeClr val="accent1"/>
                </a:solidFill>
                <a:ea typeface="楷体_GB2312" pitchFamily="49" charset="-122"/>
              </a:rPr>
              <a:t>……</a:t>
            </a:r>
            <a:endParaRPr kumimoji="0"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}finally{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en-US" altLang="zh-CN" sz="2400" b="1">
                <a:solidFill>
                  <a:schemeClr val="accent1"/>
                </a:solidFill>
                <a:ea typeface="楷体_GB2312" pitchFamily="49" charset="-122"/>
              </a:rPr>
              <a:t>……</a:t>
            </a:r>
            <a:endParaRPr kumimoji="0"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3FB8A3A2-258B-D550-EABF-041EDFFA4A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CA2415D7-3C0A-626F-B51F-911696189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DBF554DD-2DFC-9A24-1BA6-0A28312C0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BB32A178-9134-4919-9B34-44A2ACA4E53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2774" name="Rectangle 10">
            <a:extLst>
              <a:ext uri="{FF2B5EF4-FFF2-40B4-BE49-F238E27FC236}">
                <a16:creationId xmlns:a16="http://schemas.microsoft.com/office/drawing/2014/main" id="{2B62A408-6756-2368-E483-4ECA10B10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kumimoji="0" lang="zh-CN" altLang="en-US" b="1">
              <a:solidFill>
                <a:srgbClr val="CC3300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try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捕获异常的第一步使用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try{</a:t>
            </a:r>
            <a:r>
              <a:rPr kumimoji="0" lang="en-US" altLang="zh-CN" b="1">
                <a:solidFill>
                  <a:schemeClr val="accent1"/>
                </a:solidFill>
                <a:ea typeface="楷体_GB2312" pitchFamily="49" charset="-122"/>
              </a:rPr>
              <a:t>……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选定捕获异常的范围，由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try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所限定的代码块中的语句在执行过程中可能会生成异常对象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E6651FFF-C48F-5208-DF78-765571B0DC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CC54631A-192D-8050-22F9-E9CD06D1C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3C8202FA-0C4A-1533-E753-ACF6DC574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797" name="Text Box 9">
            <a:extLst>
              <a:ext uri="{FF2B5EF4-FFF2-40B4-BE49-F238E27FC236}">
                <a16:creationId xmlns:a16="http://schemas.microsoft.com/office/drawing/2014/main" id="{FF930F20-7AAB-7CF5-ED0E-FFEBD77514C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798" name="Rectangle 10">
            <a:extLst>
              <a:ext uri="{FF2B5EF4-FFF2-40B4-BE49-F238E27FC236}">
                <a16:creationId xmlns:a16="http://schemas.microsoft.com/office/drawing/2014/main" id="{B89B39AE-118E-98A2-083E-2D020DDF6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403350"/>
            <a:ext cx="8258175" cy="46815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kumimoji="0" lang="zh-CN" altLang="en-US" sz="3200" b="1">
              <a:solidFill>
                <a:srgbClr val="CC3300"/>
              </a:solidFill>
              <a:ea typeface="楷体_GB2312" pitchFamily="49" charset="-122"/>
            </a:endParaRP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Char char="l"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-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每个</a:t>
            </a: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try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代码块可以伴随一个或多个</a:t>
            </a: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语句，用于处理</a:t>
            </a: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try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代码块中所生成的异常事件。  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-catch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语句只需要一个形式参数指明它所能捕获的异常类型，这个类必须是</a:t>
            </a: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Throwable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的子类，运行时系统通过参数值把被抛弃的异常对象传寄给</a:t>
            </a: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块</a:t>
            </a:r>
          </a:p>
          <a:p>
            <a:pPr lvl="1" eaLnBrk="1" hangingPunct="1">
              <a:lnSpc>
                <a:spcPct val="80000"/>
              </a:lnSpc>
              <a:buSzPct val="50000"/>
              <a:buFont typeface="Wingdings" pitchFamily="2" charset="2"/>
              <a:buNone/>
            </a:pP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块中是对异常对象进行处理的代码，与访问其他对象一样，可以访问一个异常对象的变量或调用它的方法。</a:t>
            </a: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getMessage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（）是类</a:t>
            </a: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Throwable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所提供的方法，用来得到有关异常事件的信息，类</a:t>
            </a: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Throwable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还提供了方法</a:t>
            </a:r>
            <a:r>
              <a:rPr kumimoji="0"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printStackTrace</a:t>
            </a:r>
            <a:r>
              <a:rPr kumimoji="0"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（）用来跟踪异常事件发生时执行堆栈的内容</a:t>
            </a:r>
            <a:endParaRPr kumimoji="0" lang="zh-CN" altLang="en-US" sz="26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EC9449B5-DCF1-CE67-3916-2A1BB83753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BBADBDE-B562-4D95-B1A2-45C04A0E4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34820" name="Text Box 3">
            <a:extLst>
              <a:ext uri="{FF2B5EF4-FFF2-40B4-BE49-F238E27FC236}">
                <a16:creationId xmlns:a16="http://schemas.microsoft.com/office/drawing/2014/main" id="{1DBC22FE-6309-739B-5DF6-30E764972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4821" name="Text Box 4">
            <a:extLst>
              <a:ext uri="{FF2B5EF4-FFF2-40B4-BE49-F238E27FC236}">
                <a16:creationId xmlns:a16="http://schemas.microsoft.com/office/drawing/2014/main" id="{0EBBC227-8C66-3610-82AC-23EA8C669FCE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4822" name="Rectangle 5">
            <a:extLst>
              <a:ext uri="{FF2B5EF4-FFF2-40B4-BE49-F238E27FC236}">
                <a16:creationId xmlns:a16="http://schemas.microsoft.com/office/drawing/2014/main" id="{61778C5E-C1F4-C366-2CE3-8CC7E9B6FE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1313" y="1403350"/>
            <a:ext cx="8302625" cy="49514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kumimoji="0" lang="zh-CN" altLang="en-US" b="1">
              <a:solidFill>
                <a:srgbClr val="CC3300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try{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ea typeface="楷体_GB2312" pitchFamily="49" charset="-122"/>
              </a:rPr>
              <a:t>……</a:t>
            </a:r>
            <a:endParaRPr kumimoji="0"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}catch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FileNotFoundException e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System.out.println(e);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System.out.println(</a:t>
            </a:r>
            <a:r>
              <a:rPr kumimoji="0" lang="en-US" altLang="zh-CN" sz="2400" b="1">
                <a:solidFill>
                  <a:schemeClr val="accent1"/>
                </a:solidFill>
                <a:ea typeface="楷体_GB2312" pitchFamily="49" charset="-122"/>
              </a:rPr>
              <a:t>“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message:</a:t>
            </a:r>
            <a:r>
              <a:rPr kumimoji="0" lang="en-US" altLang="zh-CN" sz="2400" b="1">
                <a:solidFill>
                  <a:schemeClr val="accent1"/>
                </a:solidFill>
                <a:ea typeface="楷体_GB2312" pitchFamily="49" charset="-122"/>
              </a:rPr>
              <a:t>”</a:t>
            </a: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+e.getMessage());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e.printStackTrace(System.out);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}catch(IOException e){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System.out.println(e);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endParaRPr kumimoji="0"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zh-CN" altLang="en-US" sz="20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页脚占位符 3">
            <a:extLst>
              <a:ext uri="{FF2B5EF4-FFF2-40B4-BE49-F238E27FC236}">
                <a16:creationId xmlns:a16="http://schemas.microsoft.com/office/drawing/2014/main" id="{15EBAD52-CAFE-23F6-D33A-6255A28FF6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CB92B7A-EC09-D6FA-F08D-4DCA5D718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35844" name="Text Box 3">
            <a:extLst>
              <a:ext uri="{FF2B5EF4-FFF2-40B4-BE49-F238E27FC236}">
                <a16:creationId xmlns:a16="http://schemas.microsoft.com/office/drawing/2014/main" id="{C3B4FF5A-A421-8A2B-B4C8-421C8BEFE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5845" name="Line 4">
            <a:extLst>
              <a:ext uri="{FF2B5EF4-FFF2-40B4-BE49-F238E27FC236}">
                <a16:creationId xmlns:a16="http://schemas.microsoft.com/office/drawing/2014/main" id="{084A0059-58C4-AA2C-FC90-FA779AE4D0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846" name="Text Box 8">
            <a:extLst>
              <a:ext uri="{FF2B5EF4-FFF2-40B4-BE49-F238E27FC236}">
                <a16:creationId xmlns:a16="http://schemas.microsoft.com/office/drawing/2014/main" id="{B8595904-FDAA-2FEB-6817-E96FDDB9A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i="1">
                <a:solidFill>
                  <a:srgbClr val="000000"/>
                </a:solidFill>
                <a:latin typeface="宋体" panose="02010600030101010101" pitchFamily="2" charset="-122"/>
              </a:rPr>
              <a:t>catch</a:t>
            </a: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语句的顺序</a:t>
            </a:r>
          </a:p>
        </p:txBody>
      </p:sp>
      <p:sp>
        <p:nvSpPr>
          <p:cNvPr id="35847" name="Text Box 9">
            <a:extLst>
              <a:ext uri="{FF2B5EF4-FFF2-40B4-BE49-F238E27FC236}">
                <a16:creationId xmlns:a16="http://schemas.microsoft.com/office/drawing/2014/main" id="{7A98D12A-618F-BEA3-0E90-E10619D8D18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5848" name="Rectangle 10">
            <a:extLst>
              <a:ext uri="{FF2B5EF4-FFF2-40B4-BE49-F238E27FC236}">
                <a16:creationId xmlns:a16="http://schemas.microsoft.com/office/drawing/2014/main" id="{9948180A-318E-0202-0258-5A9C167FDB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kumimoji="0" lang="zh-CN" altLang="en-US" b="1">
              <a:solidFill>
                <a:srgbClr val="CC3300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捕获异常的顺序和不同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语句的顺序有关，当捕获到一个异常时。剩下的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语句就不再进行匹配。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因此在安排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catch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语句的顺序时，首先应该捕获最特殊的异常，然后在逐渐一般化，也就是一般先安排子类，再安排父类。</a:t>
            </a:r>
            <a:br>
              <a:rPr kumimoji="0" lang="zh-CN" altLang="en-US" b="1">
                <a:ea typeface="宋体" panose="02010600030101010101" pitchFamily="2" charset="-122"/>
              </a:rPr>
            </a:br>
            <a:endParaRPr kumimoji="0" lang="zh-CN" altLang="en-US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endParaRPr kumimoji="0" lang="zh-CN" altLang="en-US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D7A69F65-FE2D-130F-882E-C344C1F8F83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F7422C4A-B960-6566-8140-3A84A20185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36868" name="Text Box 3">
            <a:extLst>
              <a:ext uri="{FF2B5EF4-FFF2-40B4-BE49-F238E27FC236}">
                <a16:creationId xmlns:a16="http://schemas.microsoft.com/office/drawing/2014/main" id="{D8CAF4A9-E537-E843-0EEC-C52B07928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69" name="Text Box 9">
            <a:extLst>
              <a:ext uri="{FF2B5EF4-FFF2-40B4-BE49-F238E27FC236}">
                <a16:creationId xmlns:a16="http://schemas.microsoft.com/office/drawing/2014/main" id="{01B068A7-D655-D96F-E4FC-2396C5B9D87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6870" name="Rectangle 10">
            <a:extLst>
              <a:ext uri="{FF2B5EF4-FFF2-40B4-BE49-F238E27FC236}">
                <a16:creationId xmlns:a16="http://schemas.microsoft.com/office/drawing/2014/main" id="{039965B7-664F-283B-B845-E151490EB6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kumimoji="0" lang="zh-CN" altLang="en-US" sz="2400" b="1">
              <a:solidFill>
                <a:srgbClr val="CC3300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en-US" altLang="zh-CN" sz="2400" b="1">
                <a:solidFill>
                  <a:schemeClr val="accent1"/>
                </a:solidFill>
                <a:ea typeface="楷体_GB2312" pitchFamily="49" charset="-122"/>
              </a:rPr>
              <a:t>finally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ea typeface="楷体_GB2312" pitchFamily="49" charset="-122"/>
              </a:rPr>
              <a:t>  </a:t>
            </a: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捕获异常的最后一步是通过</a:t>
            </a:r>
            <a:r>
              <a:rPr kumimoji="0" lang="en-US" altLang="zh-CN" b="1">
                <a:solidFill>
                  <a:schemeClr val="accent1"/>
                </a:solidFill>
                <a:ea typeface="楷体_GB2312" pitchFamily="49" charset="-122"/>
              </a:rPr>
              <a:t>finally</a:t>
            </a: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语句为异常处理提供一个统一的出口，使得控制流程转到程序的其它部分以前，能够对程序的状态做统一的管理。不论在</a:t>
            </a:r>
            <a:r>
              <a:rPr kumimoji="0" lang="en-US" altLang="zh-CN" b="1">
                <a:solidFill>
                  <a:schemeClr val="accent1"/>
                </a:solidFill>
                <a:ea typeface="楷体_GB2312" pitchFamily="49" charset="-122"/>
              </a:rPr>
              <a:t>try</a:t>
            </a: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代码块中是否发生了异常事件，</a:t>
            </a:r>
            <a:r>
              <a:rPr kumimoji="0" lang="en-US" altLang="zh-CN" b="1">
                <a:solidFill>
                  <a:schemeClr val="accent1"/>
                </a:solidFill>
                <a:ea typeface="楷体_GB2312" pitchFamily="49" charset="-122"/>
              </a:rPr>
              <a:t>finally</a:t>
            </a: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块中的语句都会被执行</a:t>
            </a:r>
            <a:r>
              <a:rPr kumimoji="0" lang="zh-CN" altLang="en-US" sz="2400" b="1">
                <a:solidFill>
                  <a:schemeClr val="accent1"/>
                </a:solidFill>
                <a:ea typeface="楷体_GB2312" pitchFamily="49" charset="-122"/>
              </a:rPr>
              <a:t>。</a:t>
            </a:r>
            <a:endParaRPr kumimoji="0" lang="zh-CN" altLang="en-US" sz="24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88DAA979-63BF-5B13-5AC9-588D197145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F7DB1482-B712-E616-57F3-58E166B83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7172" name="Text Box 3">
            <a:extLst>
              <a:ext uri="{FF2B5EF4-FFF2-40B4-BE49-F238E27FC236}">
                <a16:creationId xmlns:a16="http://schemas.microsoft.com/office/drawing/2014/main" id="{DFB44146-30DF-AF6D-452F-FBD670105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173" name="Line 4">
            <a:extLst>
              <a:ext uri="{FF2B5EF4-FFF2-40B4-BE49-F238E27FC236}">
                <a16:creationId xmlns:a16="http://schemas.microsoft.com/office/drawing/2014/main" id="{0117F87C-A669-73CC-2154-39376D7FCE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174" name="Group 5">
            <a:extLst>
              <a:ext uri="{FF2B5EF4-FFF2-40B4-BE49-F238E27FC236}">
                <a16:creationId xmlns:a16="http://schemas.microsoft.com/office/drawing/2014/main" id="{7734E74C-CBA0-FA4E-BF54-37C73C042F59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7178" name="AutoShape 6">
              <a:extLst>
                <a:ext uri="{FF2B5EF4-FFF2-40B4-BE49-F238E27FC236}">
                  <a16:creationId xmlns:a16="http://schemas.microsoft.com/office/drawing/2014/main" id="{776D57AB-B12E-392D-570D-EB3C1F28616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179" name="AutoShape 7">
              <a:extLst>
                <a:ext uri="{FF2B5EF4-FFF2-40B4-BE49-F238E27FC236}">
                  <a16:creationId xmlns:a16="http://schemas.microsoft.com/office/drawing/2014/main" id="{B55B1CE5-9937-67A6-B1A1-258C08F79C0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7175" name="Text Box 8">
            <a:extLst>
              <a:ext uri="{FF2B5EF4-FFF2-40B4-BE49-F238E27FC236}">
                <a16:creationId xmlns:a16="http://schemas.microsoft.com/office/drawing/2014/main" id="{16F2E60A-5248-430E-ABB5-9E9CEA1DC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chemeClr val="accent1"/>
                </a:solidFill>
                <a:latin typeface="宋体" panose="02010600030101010101" pitchFamily="2" charset="-122"/>
              </a:rPr>
              <a:t>异常处理</a:t>
            </a:r>
          </a:p>
        </p:txBody>
      </p:sp>
      <p:sp>
        <p:nvSpPr>
          <p:cNvPr id="7176" name="Text Box 9">
            <a:extLst>
              <a:ext uri="{FF2B5EF4-FFF2-40B4-BE49-F238E27FC236}">
                <a16:creationId xmlns:a16="http://schemas.microsoft.com/office/drawing/2014/main" id="{7F80C709-D24C-D52A-4AAC-F79DE1384E2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7177" name="Rectangle 10">
            <a:extLst>
              <a:ext uri="{FF2B5EF4-FFF2-40B4-BE49-F238E27FC236}">
                <a16:creationId xmlns:a16="http://schemas.microsoft.com/office/drawing/2014/main" id="{AD2DD716-B989-1657-5C6B-2FCEAE23A3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zh-CN" altLang="en-US" sz="3200" b="1">
                <a:solidFill>
                  <a:schemeClr val="accent1"/>
                </a:solidFill>
                <a:ea typeface="楷体_GB2312" pitchFamily="49" charset="-122"/>
              </a:rPr>
              <a:t>可能出现的问题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用户输入错误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设备错误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物理限制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endParaRPr kumimoji="0" lang="zh-CN" altLang="en-US" sz="3200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3">
            <a:extLst>
              <a:ext uri="{FF2B5EF4-FFF2-40B4-BE49-F238E27FC236}">
                <a16:creationId xmlns:a16="http://schemas.microsoft.com/office/drawing/2014/main" id="{D2318997-B5EB-F78D-20B4-6B830350E7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852166CB-2C79-9F49-7E27-9B0FE530E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37892" name="Text Box 3">
            <a:extLst>
              <a:ext uri="{FF2B5EF4-FFF2-40B4-BE49-F238E27FC236}">
                <a16:creationId xmlns:a16="http://schemas.microsoft.com/office/drawing/2014/main" id="{F0BF3B90-5123-8AFF-C929-22542D3D6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7893" name="Text Box 4">
            <a:extLst>
              <a:ext uri="{FF2B5EF4-FFF2-40B4-BE49-F238E27FC236}">
                <a16:creationId xmlns:a16="http://schemas.microsoft.com/office/drawing/2014/main" id="{CF35F7F0-B222-3D8A-2E96-B16580955126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id="{8ED6AB3D-C327-D899-48CF-F8AEC56DEE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6375" y="1268413"/>
            <a:ext cx="8415338" cy="558958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try{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         //1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		code that might throw exceptions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		//2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     }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catch(IOException e)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    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		//3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		show error dialog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      }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finally{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		//4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	}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	//5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 b="1">
                <a:solidFill>
                  <a:schemeClr val="accent1"/>
                </a:solidFill>
                <a:ea typeface="楷体_GB2312" pitchFamily="49" charset="-122"/>
              </a:rPr>
              <a:t>	</a:t>
            </a:r>
            <a:r>
              <a:rPr kumimoji="0" lang="en-US" altLang="zh-CN" sz="20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……</a:t>
            </a:r>
            <a:endParaRPr kumimoji="0" lang="en-US" altLang="zh-CN" sz="2000" b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>
            <a:extLst>
              <a:ext uri="{FF2B5EF4-FFF2-40B4-BE49-F238E27FC236}">
                <a16:creationId xmlns:a16="http://schemas.microsoft.com/office/drawing/2014/main" id="{AED31A61-444C-1DDF-E557-915A294CF3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5FEF4DAE-3586-C45C-1DE6-113AC8C9C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70BB5F9F-B494-9D1C-2A7E-2C4032E5F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B532A24C-EE71-2CB5-EF5B-A0B4BC0BDB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kumimoji="0" lang="zh-CN" altLang="en-US" sz="2400" b="1">
              <a:solidFill>
                <a:srgbClr val="CC3300"/>
              </a:solidFill>
              <a:ea typeface="楷体_GB2312" pitchFamily="49" charset="-122"/>
            </a:endParaRP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程序没有产生异常，</a:t>
            </a:r>
            <a:r>
              <a:rPr kumimoji="0"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1-2-4-5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程序产生了一个可被</a:t>
            </a:r>
            <a:r>
              <a:rPr kumimoji="0"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catch</a:t>
            </a:r>
            <a:r>
              <a:rPr kumimoji="0" lang="zh-CN" altLang="en-US" sz="24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捕获的异常：</a:t>
            </a:r>
            <a:r>
              <a:rPr kumimoji="0"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1-3-4-5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程序产生了一个不能被</a:t>
            </a:r>
            <a:r>
              <a:rPr kumimoji="0"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catch</a:t>
            </a:r>
            <a:r>
              <a:rPr kumimoji="0" lang="zh-CN" altLang="en-US" sz="24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捕获的异常：</a:t>
            </a:r>
            <a:r>
              <a:rPr kumimoji="0" lang="en-US" altLang="zh-CN" sz="2400" b="1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</a:rPr>
              <a:t>1-4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075BAEA2-F687-9A5C-046E-45797120D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B59923F4-5C48-DAC9-CC64-9FCC72128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39940" name="Text Box 3">
            <a:extLst>
              <a:ext uri="{FF2B5EF4-FFF2-40B4-BE49-F238E27FC236}">
                <a16:creationId xmlns:a16="http://schemas.microsoft.com/office/drawing/2014/main" id="{6C264A41-D7F0-5FBC-C9CD-7010AB7BF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9941" name="Line 4">
            <a:extLst>
              <a:ext uri="{FF2B5EF4-FFF2-40B4-BE49-F238E27FC236}">
                <a16:creationId xmlns:a16="http://schemas.microsoft.com/office/drawing/2014/main" id="{AEE56902-EF72-97FE-CBB7-9CE5AFCF54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942" name="Group 5">
            <a:extLst>
              <a:ext uri="{FF2B5EF4-FFF2-40B4-BE49-F238E27FC236}">
                <a16:creationId xmlns:a16="http://schemas.microsoft.com/office/drawing/2014/main" id="{B2A7B174-D7D5-5EC4-3ABE-315B1939528E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39946" name="AutoShape 6">
              <a:extLst>
                <a:ext uri="{FF2B5EF4-FFF2-40B4-BE49-F238E27FC236}">
                  <a16:creationId xmlns:a16="http://schemas.microsoft.com/office/drawing/2014/main" id="{66BFB2FC-7C1F-C380-C51F-97604FFC85E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9947" name="AutoShape 7">
              <a:extLst>
                <a:ext uri="{FF2B5EF4-FFF2-40B4-BE49-F238E27FC236}">
                  <a16:creationId xmlns:a16="http://schemas.microsoft.com/office/drawing/2014/main" id="{A372EEF0-19A6-B08A-A700-9AD20A44BBB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9943" name="Text Box 8">
            <a:extLst>
              <a:ext uri="{FF2B5EF4-FFF2-40B4-BE49-F238E27FC236}">
                <a16:creationId xmlns:a16="http://schemas.microsoft.com/office/drawing/2014/main" id="{E5135DF7-1800-76C2-2E40-E15A0B3C7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异常处理</a:t>
            </a:r>
          </a:p>
        </p:txBody>
      </p:sp>
      <p:sp>
        <p:nvSpPr>
          <p:cNvPr id="39944" name="Text Box 9">
            <a:extLst>
              <a:ext uri="{FF2B5EF4-FFF2-40B4-BE49-F238E27FC236}">
                <a16:creationId xmlns:a16="http://schemas.microsoft.com/office/drawing/2014/main" id="{63E0F4E0-4B57-46B4-BA83-C48562005202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9945" name="Rectangle 10">
            <a:extLst>
              <a:ext uri="{FF2B5EF4-FFF2-40B4-BE49-F238E27FC236}">
                <a16:creationId xmlns:a16="http://schemas.microsoft.com/office/drawing/2014/main" id="{83596E49-653F-1C4C-3B6F-7860F6EB5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509000" cy="4706937"/>
          </a:xfrm>
        </p:spPr>
        <p:txBody>
          <a:bodyPr/>
          <a:lstStyle/>
          <a:p>
            <a:pPr eaLnBrk="1" hangingPunct="1">
              <a:buSzPct val="6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ea typeface="楷体_GB2312" pitchFamily="49" charset="-122"/>
              </a:rPr>
              <a:t>积极处理</a:t>
            </a:r>
          </a:p>
          <a:p>
            <a:pPr eaLnBrk="1" hangingPunct="1">
              <a:buSzPct val="6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ea typeface="楷体_GB2312" pitchFamily="49" charset="-122"/>
              </a:rPr>
              <a:t>消极处理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40450ABE-117E-57E3-32BA-11A36FFABB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476E412C-D188-CF48-CF3F-9E0F7E775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40964" name="Text Box 3">
            <a:extLst>
              <a:ext uri="{FF2B5EF4-FFF2-40B4-BE49-F238E27FC236}">
                <a16:creationId xmlns:a16="http://schemas.microsoft.com/office/drawing/2014/main" id="{2AB00018-9B72-C115-A3B1-D33AA81DD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0965" name="Line 4">
            <a:extLst>
              <a:ext uri="{FF2B5EF4-FFF2-40B4-BE49-F238E27FC236}">
                <a16:creationId xmlns:a16="http://schemas.microsoft.com/office/drawing/2014/main" id="{2A59D4CF-47BA-7AEA-6A32-178877F30A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0966" name="Group 5">
            <a:extLst>
              <a:ext uri="{FF2B5EF4-FFF2-40B4-BE49-F238E27FC236}">
                <a16:creationId xmlns:a16="http://schemas.microsoft.com/office/drawing/2014/main" id="{87AEC778-526F-CCE2-C6F0-01B60824E737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0970" name="AutoShape 6">
              <a:extLst>
                <a:ext uri="{FF2B5EF4-FFF2-40B4-BE49-F238E27FC236}">
                  <a16:creationId xmlns:a16="http://schemas.microsoft.com/office/drawing/2014/main" id="{3755D8CB-285D-9F03-AFC9-A52299B0422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0971" name="AutoShape 7">
              <a:extLst>
                <a:ext uri="{FF2B5EF4-FFF2-40B4-BE49-F238E27FC236}">
                  <a16:creationId xmlns:a16="http://schemas.microsoft.com/office/drawing/2014/main" id="{898E1837-C1D3-C3F5-8266-C7ABE6FE891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0967" name="Text Box 8">
            <a:extLst>
              <a:ext uri="{FF2B5EF4-FFF2-40B4-BE49-F238E27FC236}">
                <a16:creationId xmlns:a16="http://schemas.microsoft.com/office/drawing/2014/main" id="{B60C1CFD-08E5-803B-9FD2-5818AA38B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异常处理</a:t>
            </a:r>
          </a:p>
        </p:txBody>
      </p:sp>
      <p:sp>
        <p:nvSpPr>
          <p:cNvPr id="40968" name="Text Box 9">
            <a:extLst>
              <a:ext uri="{FF2B5EF4-FFF2-40B4-BE49-F238E27FC236}">
                <a16:creationId xmlns:a16="http://schemas.microsoft.com/office/drawing/2014/main" id="{52EBC819-B5BF-5916-F69F-58588729C3F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0969" name="Rectangle 10">
            <a:extLst>
              <a:ext uri="{FF2B5EF4-FFF2-40B4-BE49-F238E27FC236}">
                <a16:creationId xmlns:a16="http://schemas.microsoft.com/office/drawing/2014/main" id="{83BF5883-11B6-AF50-3CA4-D112A0A08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032750" cy="47069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例：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700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FileInputStream</a:t>
            </a:r>
            <a:r>
              <a:rPr kumimoji="0" lang="zh-CN" altLang="en-US" sz="2700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0" lang="en-US" altLang="zh-CN" sz="2700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string name</a:t>
            </a:r>
            <a:r>
              <a:rPr kumimoji="0" lang="zh-CN" altLang="en-US" sz="2700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0" lang="en-US" altLang="zh-CN" sz="2700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throws FileNotFoundException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endParaRPr kumimoji="0" lang="en-US" altLang="zh-CN" sz="2000" i="1"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import java.io.*;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class ExceptionDemo1{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  public static void main (string args[]){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      FileInputStream fis=new FileInputStream(</a:t>
            </a:r>
            <a:r>
              <a:rPr kumimoji="0" lang="en-US" altLang="zh-CN"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kumimoji="0"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text</a:t>
            </a:r>
            <a:r>
              <a:rPr kumimoji="0" lang="en-US" altLang="zh-CN"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kumimoji="0"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);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      </a:t>
            </a:r>
            <a:r>
              <a:rPr kumimoji="0" lang="en-US" altLang="zh-CN"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kumimoji="0" lang="en-US" altLang="zh-CN" sz="240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	}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400">
                <a:solidFill>
                  <a:schemeClr val="accent1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953B3312-D175-04FF-6C58-D6D2C84256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17E881C-3702-31F6-40E1-BF4476A571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41988" name="Text Box 3">
            <a:extLst>
              <a:ext uri="{FF2B5EF4-FFF2-40B4-BE49-F238E27FC236}">
                <a16:creationId xmlns:a16="http://schemas.microsoft.com/office/drawing/2014/main" id="{F4331E10-6546-34E6-8CE9-4F54F829D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1989" name="Line 4">
            <a:extLst>
              <a:ext uri="{FF2B5EF4-FFF2-40B4-BE49-F238E27FC236}">
                <a16:creationId xmlns:a16="http://schemas.microsoft.com/office/drawing/2014/main" id="{14EE322E-50DA-3BC5-67A3-38174A297E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990" name="Group 5">
            <a:extLst>
              <a:ext uri="{FF2B5EF4-FFF2-40B4-BE49-F238E27FC236}">
                <a16:creationId xmlns:a16="http://schemas.microsoft.com/office/drawing/2014/main" id="{22DF1C12-1B5B-FBB8-A8B9-883366E0E4CB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1994" name="AutoShape 6">
              <a:extLst>
                <a:ext uri="{FF2B5EF4-FFF2-40B4-BE49-F238E27FC236}">
                  <a16:creationId xmlns:a16="http://schemas.microsoft.com/office/drawing/2014/main" id="{E89E32CF-F276-B2D8-F2CC-7F778A79506D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1995" name="AutoShape 7">
              <a:extLst>
                <a:ext uri="{FF2B5EF4-FFF2-40B4-BE49-F238E27FC236}">
                  <a16:creationId xmlns:a16="http://schemas.microsoft.com/office/drawing/2014/main" id="{7B7C988F-3E08-E5D5-F30F-7024F8B2CFD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1991" name="Text Box 8">
            <a:extLst>
              <a:ext uri="{FF2B5EF4-FFF2-40B4-BE49-F238E27FC236}">
                <a16:creationId xmlns:a16="http://schemas.microsoft.com/office/drawing/2014/main" id="{2CA42B4A-5C3F-707A-0632-313140444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异常处理</a:t>
            </a:r>
          </a:p>
        </p:txBody>
      </p:sp>
      <p:sp>
        <p:nvSpPr>
          <p:cNvPr id="41992" name="Text Box 9">
            <a:extLst>
              <a:ext uri="{FF2B5EF4-FFF2-40B4-BE49-F238E27FC236}">
                <a16:creationId xmlns:a16="http://schemas.microsoft.com/office/drawing/2014/main" id="{B603B638-6B27-C276-7C40-BC325279225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1993" name="Rectangle 10">
            <a:extLst>
              <a:ext uri="{FF2B5EF4-FFF2-40B4-BE49-F238E27FC236}">
                <a16:creationId xmlns:a16="http://schemas.microsoft.com/office/drawing/2014/main" id="{EDE29581-A15F-3967-7080-5AA2026AB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ea typeface="楷体_GB2312" pitchFamily="49" charset="-122"/>
              </a:rPr>
              <a:t>积极处理方式</a:t>
            </a:r>
            <a:r>
              <a:rPr kumimoji="0" lang="zh-CN" altLang="en-US" sz="2400">
                <a:ea typeface="宋体" panose="02010600030101010101" pitchFamily="2" charset="-122"/>
              </a:rPr>
              <a:t>　　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import java.io.*;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class ExceptionDemo1{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  public static void main (string args[]){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     try{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		FileInputStream fis=new FileInputStream(</a:t>
            </a:r>
            <a:r>
              <a:rPr kumimoji="0"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text</a:t>
            </a:r>
            <a:r>
              <a:rPr kumimoji="0"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);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    	}catch</a:t>
            </a:r>
            <a:r>
              <a:rPr kumimoji="0" lang="zh-CN" altLang="en-US" sz="2000">
                <a:solidFill>
                  <a:schemeClr val="accent1"/>
                </a:solidFill>
                <a:ea typeface="宋体" panose="02010600030101010101" pitchFamily="2" charset="-122"/>
              </a:rPr>
              <a:t>（</a:t>
            </a: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FileNotFoundExcption e</a:t>
            </a:r>
            <a:r>
              <a:rPr kumimoji="0" lang="zh-CN" altLang="en-US" sz="2000">
                <a:solidFill>
                  <a:schemeClr val="accent1"/>
                </a:solidFill>
                <a:ea typeface="宋体" panose="02010600030101010101" pitchFamily="2" charset="-122"/>
              </a:rPr>
              <a:t>）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    	{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		</a:t>
            </a:r>
            <a:r>
              <a:rPr kumimoji="0"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kumimoji="0" lang="en-US" altLang="zh-CN" sz="200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		}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		</a:t>
            </a:r>
            <a:r>
              <a:rPr kumimoji="0"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kumimoji="0" lang="en-US" altLang="zh-CN" sz="200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	}</a:t>
            </a:r>
          </a:p>
          <a:p>
            <a:pPr eaLnBrk="1" hangingPunct="1">
              <a:lnSpc>
                <a:spcPct val="80000"/>
              </a:lnSpc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}</a:t>
            </a:r>
            <a:r>
              <a:rPr kumimoji="0" lang="zh-CN" altLang="en-US" sz="2000">
                <a:ea typeface="宋体" panose="02010600030101010101" pitchFamily="2" charset="-122"/>
              </a:rPr>
              <a:t>   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154139CD-E266-B5F7-4FE7-CDEAA6239B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4D53BA2-BEA3-1E28-90E1-E667F197E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43012" name="Text Box 3">
            <a:extLst>
              <a:ext uri="{FF2B5EF4-FFF2-40B4-BE49-F238E27FC236}">
                <a16:creationId xmlns:a16="http://schemas.microsoft.com/office/drawing/2014/main" id="{1CADAF2B-0DFB-2647-BA9A-87258F325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013" name="Line 4">
            <a:extLst>
              <a:ext uri="{FF2B5EF4-FFF2-40B4-BE49-F238E27FC236}">
                <a16:creationId xmlns:a16="http://schemas.microsoft.com/office/drawing/2014/main" id="{B27725B9-9477-DCDA-E521-A56BE2B042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3014" name="Group 5">
            <a:extLst>
              <a:ext uri="{FF2B5EF4-FFF2-40B4-BE49-F238E27FC236}">
                <a16:creationId xmlns:a16="http://schemas.microsoft.com/office/drawing/2014/main" id="{7AE16ADA-A8FC-D173-1EEA-64EE42A72E78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3018" name="AutoShape 6">
              <a:extLst>
                <a:ext uri="{FF2B5EF4-FFF2-40B4-BE49-F238E27FC236}">
                  <a16:creationId xmlns:a16="http://schemas.microsoft.com/office/drawing/2014/main" id="{461E5B84-C820-5E40-7E21-3211F19F9C8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019" name="AutoShape 7">
              <a:extLst>
                <a:ext uri="{FF2B5EF4-FFF2-40B4-BE49-F238E27FC236}">
                  <a16:creationId xmlns:a16="http://schemas.microsoft.com/office/drawing/2014/main" id="{FB425C0B-7449-7955-C5EA-2B3E3C10294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3015" name="Text Box 8">
            <a:extLst>
              <a:ext uri="{FF2B5EF4-FFF2-40B4-BE49-F238E27FC236}">
                <a16:creationId xmlns:a16="http://schemas.microsoft.com/office/drawing/2014/main" id="{C8DE3BE4-E9AE-B62B-799C-C54F68DA2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异常处理</a:t>
            </a:r>
          </a:p>
        </p:txBody>
      </p:sp>
      <p:sp>
        <p:nvSpPr>
          <p:cNvPr id="43016" name="Text Box 9">
            <a:extLst>
              <a:ext uri="{FF2B5EF4-FFF2-40B4-BE49-F238E27FC236}">
                <a16:creationId xmlns:a16="http://schemas.microsoft.com/office/drawing/2014/main" id="{B8278953-C3A7-088D-9E6A-08DA2B48C64A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3017" name="Rectangle 10">
            <a:extLst>
              <a:ext uri="{FF2B5EF4-FFF2-40B4-BE49-F238E27FC236}">
                <a16:creationId xmlns:a16="http://schemas.microsoft.com/office/drawing/2014/main" id="{C6DFE8D7-311D-48DC-6EF8-8159FFAC4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消极处理方式</a:t>
            </a:r>
            <a:endParaRPr kumimoji="0" lang="zh-CN" altLang="en-US" sz="2400">
              <a:ea typeface="宋体" panose="0201060003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1800" b="1">
                <a:solidFill>
                  <a:schemeClr val="accent1"/>
                </a:solidFill>
                <a:ea typeface="宋体" panose="02010600030101010101" pitchFamily="2" charset="-122"/>
              </a:rPr>
              <a:t>import java.io.*;</a:t>
            </a:r>
          </a:p>
          <a:p>
            <a:pPr eaLnBrk="1" hangingPunct="1">
              <a:buSzPct val="60000"/>
              <a:buFont typeface="Wingdings" pitchFamily="2" charset="2"/>
              <a:buNone/>
            </a:pPr>
            <a:r>
              <a:rPr kumimoji="0" lang="en-US" altLang="zh-CN" sz="1800" b="1">
                <a:solidFill>
                  <a:schemeClr val="accent1"/>
                </a:solidFill>
                <a:ea typeface="宋体" panose="02010600030101010101" pitchFamily="2" charset="-122"/>
              </a:rPr>
              <a:t>class ExceptionDemo1{</a:t>
            </a:r>
          </a:p>
          <a:p>
            <a:pPr eaLnBrk="1" hangingPunct="1">
              <a:buSzPct val="60000"/>
              <a:buFont typeface="Wingdings" pitchFamily="2" charset="2"/>
              <a:buNone/>
            </a:pPr>
            <a:r>
              <a:rPr kumimoji="0" lang="en-US" altLang="zh-CN" sz="1800" b="1">
                <a:solidFill>
                  <a:schemeClr val="accent1"/>
                </a:solidFill>
                <a:ea typeface="宋体" panose="02010600030101010101" pitchFamily="2" charset="-122"/>
              </a:rPr>
              <a:t>  public static void main (string args[]) throws FileNotFoundExcption{</a:t>
            </a:r>
          </a:p>
          <a:p>
            <a:pPr eaLnBrk="1" hangingPunct="1">
              <a:buSzPct val="60000"/>
              <a:buFont typeface="Wingdings" pitchFamily="2" charset="2"/>
              <a:buNone/>
            </a:pPr>
            <a:r>
              <a:rPr kumimoji="0" lang="en-US" altLang="zh-CN" sz="1800" b="1">
                <a:solidFill>
                  <a:schemeClr val="accent1"/>
                </a:solidFill>
                <a:ea typeface="宋体" panose="02010600030101010101" pitchFamily="2" charset="-122"/>
              </a:rPr>
              <a:t> 		</a:t>
            </a: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FileInputStream fis=new FileInputStream(</a:t>
            </a:r>
            <a:r>
              <a:rPr kumimoji="0"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text</a:t>
            </a:r>
            <a:r>
              <a:rPr kumimoji="0" lang="en-US" altLang="zh-CN" sz="20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);</a:t>
            </a:r>
          </a:p>
          <a:p>
            <a:pPr eaLnBrk="1" hangingPunct="1">
              <a:buSzPct val="60000"/>
              <a:buFont typeface="Wingdings" pitchFamily="2" charset="2"/>
              <a:buNone/>
            </a:pPr>
            <a:r>
              <a:rPr kumimoji="0" lang="en-US" altLang="zh-CN" sz="2000">
                <a:solidFill>
                  <a:schemeClr val="accent1"/>
                </a:solidFill>
                <a:ea typeface="宋体" panose="02010600030101010101" pitchFamily="2" charset="-122"/>
              </a:rPr>
              <a:t>	</a:t>
            </a:r>
            <a:r>
              <a:rPr kumimoji="0" lang="en-US" altLang="zh-CN" sz="1800" b="1">
                <a:solidFill>
                  <a:schemeClr val="accent1"/>
                </a:solidFill>
                <a:ea typeface="宋体" panose="02010600030101010101" pitchFamily="2" charset="-122"/>
              </a:rPr>
              <a:t> }</a:t>
            </a:r>
          </a:p>
          <a:p>
            <a:pPr eaLnBrk="1" hangingPunct="1">
              <a:buSzPct val="60000"/>
              <a:buFont typeface="Wingdings" pitchFamily="2" charset="2"/>
              <a:buNone/>
            </a:pPr>
            <a:r>
              <a:rPr kumimoji="0" lang="en-US" altLang="zh-CN" sz="1800" b="1">
                <a:solidFill>
                  <a:schemeClr val="accent1"/>
                </a:solidFill>
                <a:ea typeface="宋体" panose="02010600030101010101" pitchFamily="2" charset="-122"/>
              </a:rPr>
              <a:t>}</a:t>
            </a:r>
            <a:endParaRPr kumimoji="0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49B349B8-D875-BA75-EF14-870F09D4BD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20FF5D5-699C-43A3-E094-942EE90E8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44036" name="Text Box 3">
            <a:extLst>
              <a:ext uri="{FF2B5EF4-FFF2-40B4-BE49-F238E27FC236}">
                <a16:creationId xmlns:a16="http://schemas.microsoft.com/office/drawing/2014/main" id="{F0EB5317-7686-3EB5-76A6-9C061D63A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4037" name="Line 4">
            <a:extLst>
              <a:ext uri="{FF2B5EF4-FFF2-40B4-BE49-F238E27FC236}">
                <a16:creationId xmlns:a16="http://schemas.microsoft.com/office/drawing/2014/main" id="{B7878A5E-0A94-CE0C-2111-6C3F5F87FE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4038" name="Group 5">
            <a:extLst>
              <a:ext uri="{FF2B5EF4-FFF2-40B4-BE49-F238E27FC236}">
                <a16:creationId xmlns:a16="http://schemas.microsoft.com/office/drawing/2014/main" id="{AA4668AC-8069-DC3B-53C3-0E2FC6C22F9B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4042" name="AutoShape 6">
              <a:extLst>
                <a:ext uri="{FF2B5EF4-FFF2-40B4-BE49-F238E27FC236}">
                  <a16:creationId xmlns:a16="http://schemas.microsoft.com/office/drawing/2014/main" id="{AA696607-87A6-A5BD-DA6F-F46F3A22D08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4043" name="AutoShape 7">
              <a:extLst>
                <a:ext uri="{FF2B5EF4-FFF2-40B4-BE49-F238E27FC236}">
                  <a16:creationId xmlns:a16="http://schemas.microsoft.com/office/drawing/2014/main" id="{7E0349F1-E0EC-6878-E55D-48A02438BC6C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4039" name="Text Box 8">
            <a:extLst>
              <a:ext uri="{FF2B5EF4-FFF2-40B4-BE49-F238E27FC236}">
                <a16:creationId xmlns:a16="http://schemas.microsoft.com/office/drawing/2014/main" id="{B4FC69C2-5286-A4B6-8BF6-5D29D6CCF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异常处理</a:t>
            </a:r>
          </a:p>
        </p:txBody>
      </p:sp>
      <p:sp>
        <p:nvSpPr>
          <p:cNvPr id="44040" name="Text Box 9">
            <a:extLst>
              <a:ext uri="{FF2B5EF4-FFF2-40B4-BE49-F238E27FC236}">
                <a16:creationId xmlns:a16="http://schemas.microsoft.com/office/drawing/2014/main" id="{21176D2E-301A-DE05-AF68-D5200AA0951B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4041" name="Rectangle 10">
            <a:extLst>
              <a:ext uri="{FF2B5EF4-FFF2-40B4-BE49-F238E27FC236}">
                <a16:creationId xmlns:a16="http://schemas.microsoft.com/office/drawing/2014/main" id="{AB4D7AFF-70CB-848D-63A9-A0356B8D0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2576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endParaRPr kumimoji="0" lang="zh-CN" altLang="en-US" sz="2000" b="1">
              <a:solidFill>
                <a:schemeClr val="accent1"/>
              </a:solidFill>
              <a:ea typeface="楷体_GB2312" pitchFamily="49" charset="-122"/>
            </a:endParaRPr>
          </a:p>
          <a:p>
            <a:pPr eaLnBrk="1" hangingPunct="1">
              <a:buSzPct val="80000"/>
            </a:pPr>
            <a:r>
              <a:rPr kumimoji="0" lang="zh-CN" altLang="en-US" sz="2400" b="1">
                <a:solidFill>
                  <a:schemeClr val="accent1"/>
                </a:solidFill>
                <a:ea typeface="楷体_GB2312" pitchFamily="49" charset="-122"/>
              </a:rPr>
              <a:t>处理原则</a:t>
            </a:r>
          </a:p>
          <a:p>
            <a:pPr lvl="1" eaLnBrk="1" hangingPunct="1">
              <a:buSzPct val="8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捕获那些知道如何处理的异常；</a:t>
            </a:r>
          </a:p>
          <a:p>
            <a:pPr lvl="1" eaLnBrk="1" hangingPunct="1">
              <a:buSzPct val="80000"/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将不知道如何处理的异常抛出；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5EA65DD4-9B55-4388-7122-682AB38287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C7044D8C-9CCB-5F67-EC5F-67E230038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45060" name="Text Box 3">
            <a:extLst>
              <a:ext uri="{FF2B5EF4-FFF2-40B4-BE49-F238E27FC236}">
                <a16:creationId xmlns:a16="http://schemas.microsoft.com/office/drawing/2014/main" id="{B0C0D5ED-8230-CE1E-6406-429FF080F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061" name="Line 4">
            <a:extLst>
              <a:ext uri="{FF2B5EF4-FFF2-40B4-BE49-F238E27FC236}">
                <a16:creationId xmlns:a16="http://schemas.microsoft.com/office/drawing/2014/main" id="{DFC0A272-84B1-0239-D6E8-5A38674F6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062" name="Group 5">
            <a:extLst>
              <a:ext uri="{FF2B5EF4-FFF2-40B4-BE49-F238E27FC236}">
                <a16:creationId xmlns:a16="http://schemas.microsoft.com/office/drawing/2014/main" id="{4B7099E8-A187-02DD-841D-B0E73BF07E64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5066" name="AutoShape 6">
              <a:extLst>
                <a:ext uri="{FF2B5EF4-FFF2-40B4-BE49-F238E27FC236}">
                  <a16:creationId xmlns:a16="http://schemas.microsoft.com/office/drawing/2014/main" id="{40FB96D3-8314-EB41-2B2E-EC53AE852123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5067" name="AutoShape 7">
              <a:extLst>
                <a:ext uri="{FF2B5EF4-FFF2-40B4-BE49-F238E27FC236}">
                  <a16:creationId xmlns:a16="http://schemas.microsoft.com/office/drawing/2014/main" id="{C9FD0DAA-A3BE-76EC-01F5-24A86573E52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5063" name="Text Box 8">
            <a:extLst>
              <a:ext uri="{FF2B5EF4-FFF2-40B4-BE49-F238E27FC236}">
                <a16:creationId xmlns:a16="http://schemas.microsoft.com/office/drawing/2014/main" id="{45295CBA-AC39-5745-2D1F-48EDCF51B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使用异常机制的建议</a:t>
            </a:r>
          </a:p>
        </p:txBody>
      </p:sp>
      <p:sp>
        <p:nvSpPr>
          <p:cNvPr id="45064" name="Text Box 9">
            <a:extLst>
              <a:ext uri="{FF2B5EF4-FFF2-40B4-BE49-F238E27FC236}">
                <a16:creationId xmlns:a16="http://schemas.microsoft.com/office/drawing/2014/main" id="{346ABF96-E144-048C-7563-F1A635E12029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5065" name="Rectangle 10">
            <a:extLst>
              <a:ext uri="{FF2B5EF4-FFF2-40B4-BE49-F238E27FC236}">
                <a16:creationId xmlns:a16="http://schemas.microsoft.com/office/drawing/2014/main" id="{54FE953B-56CF-DC1E-FE5A-F6A0FC6CF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225" y="1584325"/>
            <a:ext cx="7785100" cy="4994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zh-CN" altLang="en-US" sz="20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0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sz="20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0" lang="zh-CN" altLang="en-US" sz="20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异常不能代替简单的测试：只在异常情况下使用异常机制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   例：上百万地对一个空栈进行退栈操作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if(!s.empty()) s.pop();</a:t>
            </a:r>
          </a:p>
          <a:p>
            <a:pPr eaLnBrk="1" hangingPunct="1">
              <a:buFont typeface="Wingdings" pitchFamily="2" charset="2"/>
              <a:buNone/>
            </a:pPr>
            <a:endParaRPr kumimoji="0" lang="en-US" altLang="zh-CN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try{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	s.pop();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}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catch(EmptyStackException e)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{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		}</a:t>
            </a:r>
          </a:p>
          <a:p>
            <a:pPr eaLnBrk="1" hangingPunct="1">
              <a:buFont typeface="Wingdings" pitchFamily="2" charset="2"/>
              <a:buNone/>
            </a:pPr>
            <a:endParaRPr kumimoji="0" lang="zh-CN" altLang="en-US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F7C221C1-AEF2-517A-F4F1-55D7E72BC0E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233D72B-B0F4-D73F-3380-E428AC0DD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46084" name="Text Box 3">
            <a:extLst>
              <a:ext uri="{FF2B5EF4-FFF2-40B4-BE49-F238E27FC236}">
                <a16:creationId xmlns:a16="http://schemas.microsoft.com/office/drawing/2014/main" id="{123C81C1-45BA-EC7A-845C-D93FFD914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6085" name="Line 4">
            <a:extLst>
              <a:ext uri="{FF2B5EF4-FFF2-40B4-BE49-F238E27FC236}">
                <a16:creationId xmlns:a16="http://schemas.microsoft.com/office/drawing/2014/main" id="{13B8D25B-300B-16DC-2EA9-0228D8CC8B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086" name="Group 5">
            <a:extLst>
              <a:ext uri="{FF2B5EF4-FFF2-40B4-BE49-F238E27FC236}">
                <a16:creationId xmlns:a16="http://schemas.microsoft.com/office/drawing/2014/main" id="{60D8F49E-B3E5-4CD8-B1A1-6B83F36B396C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6090" name="AutoShape 6">
              <a:extLst>
                <a:ext uri="{FF2B5EF4-FFF2-40B4-BE49-F238E27FC236}">
                  <a16:creationId xmlns:a16="http://schemas.microsoft.com/office/drawing/2014/main" id="{4C01556E-999F-FF46-F34F-806B1CE0B7DA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6091" name="AutoShape 7">
              <a:extLst>
                <a:ext uri="{FF2B5EF4-FFF2-40B4-BE49-F238E27FC236}">
                  <a16:creationId xmlns:a16="http://schemas.microsoft.com/office/drawing/2014/main" id="{0A118FC6-142A-F38C-86E6-EBD8F9995FAB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6087" name="Text Box 8">
            <a:extLst>
              <a:ext uri="{FF2B5EF4-FFF2-40B4-BE49-F238E27FC236}">
                <a16:creationId xmlns:a16="http://schemas.microsoft.com/office/drawing/2014/main" id="{4498E19D-D032-B216-1248-BE6D2201B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使用异常机制的建议</a:t>
            </a:r>
          </a:p>
        </p:txBody>
      </p:sp>
      <p:sp>
        <p:nvSpPr>
          <p:cNvPr id="46088" name="Text Box 9">
            <a:extLst>
              <a:ext uri="{FF2B5EF4-FFF2-40B4-BE49-F238E27FC236}">
                <a16:creationId xmlns:a16="http://schemas.microsoft.com/office/drawing/2014/main" id="{8DC95DA4-B45C-888C-7BBA-09F74843F84F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6089" name="Rectangle 10">
            <a:extLst>
              <a:ext uri="{FF2B5EF4-FFF2-40B4-BE49-F238E27FC236}">
                <a16:creationId xmlns:a16="http://schemas.microsoft.com/office/drawing/2014/main" id="{1838D34D-DE41-8295-C3DD-5A9378249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225" y="1584325"/>
            <a:ext cx="7785100" cy="4994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zh-CN" altLang="en-US" sz="20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en-US" altLang="zh-CN" sz="2000">
                <a:latin typeface="楷体_GB2312" pitchFamily="49" charset="-122"/>
                <a:ea typeface="楷体_GB2312" pitchFamily="49" charset="-122"/>
              </a:rPr>
              <a:t>________________________________________________________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latin typeface="楷体_GB2312" pitchFamily="49" charset="-122"/>
                <a:ea typeface="楷体_GB2312" pitchFamily="49" charset="-122"/>
              </a:rPr>
              <a:t>		</a:t>
            </a:r>
            <a:r>
              <a:rPr kumimoji="0" lang="en-US" altLang="zh-CN" sz="2000" b="1">
                <a:latin typeface="楷体_GB2312" pitchFamily="49" charset="-122"/>
                <a:ea typeface="楷体_GB2312" pitchFamily="49" charset="-122"/>
              </a:rPr>
              <a:t>Test				Throw/Catch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latin typeface="楷体_GB2312" pitchFamily="49" charset="-122"/>
                <a:ea typeface="楷体_GB2312" pitchFamily="49" charset="-122"/>
              </a:rPr>
              <a:t>_________________________________________________________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0" lang="en-US" altLang="zh-CN" sz="2000" b="1">
                <a:latin typeface="楷体_GB2312" pitchFamily="49" charset="-122"/>
                <a:ea typeface="楷体_GB2312" pitchFamily="49" charset="-122"/>
              </a:rPr>
              <a:t>154 milliseconds 			10739milliseconds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en-US" altLang="zh-CN" sz="2000">
                <a:latin typeface="楷体_GB2312" pitchFamily="49" charset="-122"/>
                <a:ea typeface="楷体_GB2312" pitchFamily="49" charset="-122"/>
              </a:rPr>
              <a:t>_________________________________________________________</a:t>
            </a:r>
            <a:endParaRPr kumimoji="0" lang="en-US" altLang="zh-CN" sz="24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664FD4A1-31E8-239F-C3D1-3B73F08423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3FEEB4A-948B-32CE-F4B8-4E2A871C1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47108" name="Text Box 3">
            <a:extLst>
              <a:ext uri="{FF2B5EF4-FFF2-40B4-BE49-F238E27FC236}">
                <a16:creationId xmlns:a16="http://schemas.microsoft.com/office/drawing/2014/main" id="{0C5BE38A-732C-075F-779A-0DD95CDB4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7109" name="Line 4">
            <a:extLst>
              <a:ext uri="{FF2B5EF4-FFF2-40B4-BE49-F238E27FC236}">
                <a16:creationId xmlns:a16="http://schemas.microsoft.com/office/drawing/2014/main" id="{AB891C0E-B4BB-F0D1-129B-D235094F0D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7110" name="Group 5">
            <a:extLst>
              <a:ext uri="{FF2B5EF4-FFF2-40B4-BE49-F238E27FC236}">
                <a16:creationId xmlns:a16="http://schemas.microsoft.com/office/drawing/2014/main" id="{2628FCF4-301E-28BD-B9F9-F01B1E70586D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7114" name="AutoShape 6">
              <a:extLst>
                <a:ext uri="{FF2B5EF4-FFF2-40B4-BE49-F238E27FC236}">
                  <a16:creationId xmlns:a16="http://schemas.microsoft.com/office/drawing/2014/main" id="{43CB5C85-F42A-C4F5-9753-F2C87183D644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7115" name="AutoShape 7">
              <a:extLst>
                <a:ext uri="{FF2B5EF4-FFF2-40B4-BE49-F238E27FC236}">
                  <a16:creationId xmlns:a16="http://schemas.microsoft.com/office/drawing/2014/main" id="{BC439EA4-676E-9510-98DC-AE60162F6E45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7111" name="Text Box 8">
            <a:extLst>
              <a:ext uri="{FF2B5EF4-FFF2-40B4-BE49-F238E27FC236}">
                <a16:creationId xmlns:a16="http://schemas.microsoft.com/office/drawing/2014/main" id="{6081A486-58EA-3184-0DFA-59235A2BC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使用异常机制的建议</a:t>
            </a:r>
          </a:p>
        </p:txBody>
      </p:sp>
      <p:sp>
        <p:nvSpPr>
          <p:cNvPr id="47112" name="Text Box 9">
            <a:extLst>
              <a:ext uri="{FF2B5EF4-FFF2-40B4-BE49-F238E27FC236}">
                <a16:creationId xmlns:a16="http://schemas.microsoft.com/office/drawing/2014/main" id="{EA3DBCFD-033C-34C4-D9CE-714CD03534D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7113" name="Rectangle 10">
            <a:extLst>
              <a:ext uri="{FF2B5EF4-FFF2-40B4-BE49-F238E27FC236}">
                <a16:creationId xmlns:a16="http://schemas.microsoft.com/office/drawing/2014/main" id="{03FA70FD-AEE9-BA47-D3FD-BE8EA35DBF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57225" y="1584325"/>
            <a:ext cx="7785100" cy="499427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kumimoji="0" lang="zh-CN" altLang="en-US" sz="2000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sz="200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）不要过分细化异常，尽量将有可能产生异常的语句放在一个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try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语句块中；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）抛出的异常类型尽可能明确，不要总是抛出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IOException;</a:t>
            </a:r>
          </a:p>
          <a:p>
            <a:pPr eaLnBrk="1" hangingPunct="1"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（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）早抛出，晚捕获，尽量让高层次的方法通告用户发生了错误；</a:t>
            </a:r>
            <a:endParaRPr kumimoji="0"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41641F1B-E46A-202C-3FCC-EE3BC448B7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7C8137EE-1242-F20B-14AE-F3747345B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9220" name="Text Box 3">
            <a:extLst>
              <a:ext uri="{FF2B5EF4-FFF2-40B4-BE49-F238E27FC236}">
                <a16:creationId xmlns:a16="http://schemas.microsoft.com/office/drawing/2014/main" id="{375C02E1-76D1-EE81-D8C0-F5900029C1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221" name="Line 4">
            <a:extLst>
              <a:ext uri="{FF2B5EF4-FFF2-40B4-BE49-F238E27FC236}">
                <a16:creationId xmlns:a16="http://schemas.microsoft.com/office/drawing/2014/main" id="{F8456C82-6D42-8F18-16C1-AF449DE1A4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222" name="Group 5">
            <a:extLst>
              <a:ext uri="{FF2B5EF4-FFF2-40B4-BE49-F238E27FC236}">
                <a16:creationId xmlns:a16="http://schemas.microsoft.com/office/drawing/2014/main" id="{31842F29-3A4A-FF2D-1610-7388D75B780F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9226" name="AutoShape 6">
              <a:extLst>
                <a:ext uri="{FF2B5EF4-FFF2-40B4-BE49-F238E27FC236}">
                  <a16:creationId xmlns:a16="http://schemas.microsoft.com/office/drawing/2014/main" id="{F3E88109-02CF-560A-3381-D8CCDD6429C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227" name="AutoShape 7">
              <a:extLst>
                <a:ext uri="{FF2B5EF4-FFF2-40B4-BE49-F238E27FC236}">
                  <a16:creationId xmlns:a16="http://schemas.microsoft.com/office/drawing/2014/main" id="{F26C1446-E9FA-1302-250F-3BB1135E6AD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9223" name="Text Box 8">
            <a:extLst>
              <a:ext uri="{FF2B5EF4-FFF2-40B4-BE49-F238E27FC236}">
                <a16:creationId xmlns:a16="http://schemas.microsoft.com/office/drawing/2014/main" id="{883248A0-4EBE-35F4-6910-DE4699331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chemeClr val="accent1"/>
                </a:solidFill>
                <a:latin typeface="宋体" panose="02010600030101010101" pitchFamily="2" charset="-122"/>
              </a:rPr>
              <a:t>异常处理的目标</a:t>
            </a:r>
          </a:p>
        </p:txBody>
      </p:sp>
      <p:sp>
        <p:nvSpPr>
          <p:cNvPr id="9224" name="Text Box 9">
            <a:extLst>
              <a:ext uri="{FF2B5EF4-FFF2-40B4-BE49-F238E27FC236}">
                <a16:creationId xmlns:a16="http://schemas.microsoft.com/office/drawing/2014/main" id="{5FAA9BE1-1B54-D633-AE0B-AF2D3933A548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9225" name="Rectangle 10">
            <a:extLst>
              <a:ext uri="{FF2B5EF4-FFF2-40B4-BE49-F238E27FC236}">
                <a16:creationId xmlns:a16="http://schemas.microsoft.com/office/drawing/2014/main" id="{1019EC41-3F25-F68B-4979-B151AF016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943100"/>
            <a:ext cx="7874000" cy="42576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向用户通报错误，返回到一种安全状态，并能够让用户执行一些其他的命令；</a:t>
            </a:r>
            <a:r>
              <a:rPr kumimoji="0" lang="en-US" altLang="zh-CN" b="1">
                <a:solidFill>
                  <a:schemeClr val="accent1"/>
                </a:solidFill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允许用户保存所有操作的结果，并以适当的方式终止程序。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AC7A5EFE-E533-7AD0-F073-83EEAAA0568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BEA1541-5A02-E78A-5A7B-F773BFB802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48132" name="Text Box 3">
            <a:extLst>
              <a:ext uri="{FF2B5EF4-FFF2-40B4-BE49-F238E27FC236}">
                <a16:creationId xmlns:a16="http://schemas.microsoft.com/office/drawing/2014/main" id="{97C77074-6419-E347-3E3C-18C7AE064B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8133" name="Line 4">
            <a:extLst>
              <a:ext uri="{FF2B5EF4-FFF2-40B4-BE49-F238E27FC236}">
                <a16:creationId xmlns:a16="http://schemas.microsoft.com/office/drawing/2014/main" id="{37732701-9177-8CF5-7362-F5790D5E5A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134" name="Group 5">
            <a:extLst>
              <a:ext uri="{FF2B5EF4-FFF2-40B4-BE49-F238E27FC236}">
                <a16:creationId xmlns:a16="http://schemas.microsoft.com/office/drawing/2014/main" id="{13A1FAF1-6414-95B0-B610-735E456AE945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48138" name="AutoShape 6">
              <a:extLst>
                <a:ext uri="{FF2B5EF4-FFF2-40B4-BE49-F238E27FC236}">
                  <a16:creationId xmlns:a16="http://schemas.microsoft.com/office/drawing/2014/main" id="{8F5F278E-16D8-17CB-3CCF-38367F4D19B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8139" name="AutoShape 7">
              <a:extLst>
                <a:ext uri="{FF2B5EF4-FFF2-40B4-BE49-F238E27FC236}">
                  <a16:creationId xmlns:a16="http://schemas.microsoft.com/office/drawing/2014/main" id="{B45CE182-DF97-26A7-1641-7D1B14D3DEC0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8135" name="Text Box 8">
            <a:extLst>
              <a:ext uri="{FF2B5EF4-FFF2-40B4-BE49-F238E27FC236}">
                <a16:creationId xmlns:a16="http://schemas.microsoft.com/office/drawing/2014/main" id="{268D682A-7ABA-472F-77B1-E8A7EDF27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本讲小结</a:t>
            </a:r>
          </a:p>
        </p:txBody>
      </p:sp>
      <p:sp>
        <p:nvSpPr>
          <p:cNvPr id="48136" name="Text Box 9">
            <a:extLst>
              <a:ext uri="{FF2B5EF4-FFF2-40B4-BE49-F238E27FC236}">
                <a16:creationId xmlns:a16="http://schemas.microsoft.com/office/drawing/2014/main" id="{06FD447C-1EBC-B993-C4DF-5ACA95B07A2D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48137" name="Rectangle 10">
            <a:extLst>
              <a:ext uri="{FF2B5EF4-FFF2-40B4-BE49-F238E27FC236}">
                <a16:creationId xmlns:a16="http://schemas.microsoft.com/office/drawing/2014/main" id="{02DACDE8-E257-D8A5-6226-F87DB009E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212138" cy="4797425"/>
          </a:xfrm>
        </p:spPr>
        <p:txBody>
          <a:bodyPr/>
          <a:lstStyle/>
          <a:p>
            <a:pPr marL="533400" indent="-533400" eaLnBrk="1" hangingPunct="1">
              <a:buFont typeface="Wingdings" pitchFamily="2" charset="2"/>
              <a:buChar char="l"/>
            </a:pPr>
            <a:endParaRPr kumimoji="0" lang="zh-CN" altLang="en-US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533400" indent="-533400" eaLnBrk="1" hangingPunct="1"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异常分类</a:t>
            </a:r>
          </a:p>
          <a:p>
            <a:pPr marL="533400" indent="-533400" eaLnBrk="1" hangingPunct="1"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捕获异常</a:t>
            </a:r>
          </a:p>
          <a:p>
            <a:pPr marL="533400" indent="-533400" eaLnBrk="1" hangingPunct="1"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声明抛弃异常</a:t>
            </a:r>
          </a:p>
          <a:p>
            <a:pPr marL="533400" indent="-533400" eaLnBrk="1" hangingPunct="1">
              <a:buFont typeface="Wingdings" pitchFamily="2" charset="2"/>
              <a:buChar char="l"/>
            </a:pPr>
            <a:r>
              <a:rPr kumimoji="0"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抛弃异常</a:t>
            </a:r>
          </a:p>
          <a:p>
            <a:pPr marL="533400" indent="-533400" eaLnBrk="1" hangingPunct="1">
              <a:buFont typeface="Wingdings" pitchFamily="2" charset="2"/>
              <a:buChar char="l"/>
            </a:pPr>
            <a:endParaRPr kumimoji="0" lang="zh-CN" altLang="en-US" sz="2400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4">
            <a:extLst>
              <a:ext uri="{FF2B5EF4-FFF2-40B4-BE49-F238E27FC236}">
                <a16:creationId xmlns:a16="http://schemas.microsoft.com/office/drawing/2014/main" id="{21DE54CD-2DC5-6EAA-F294-CBDC85084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3038" y="5927725"/>
            <a:ext cx="3001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>
                <a:solidFill>
                  <a:schemeClr val="bg1"/>
                </a:solidFill>
                <a:latin typeface="Arial" panose="020B0604020202020204" pitchFamily="34" charset="0"/>
              </a:rPr>
              <a:t>www.themegallery.com</a:t>
            </a:r>
          </a:p>
        </p:txBody>
      </p:sp>
      <p:sp>
        <p:nvSpPr>
          <p:cNvPr id="104453" name="WordArt 5">
            <a:extLst>
              <a:ext uri="{FF2B5EF4-FFF2-40B4-BE49-F238E27FC236}">
                <a16:creationId xmlns:a16="http://schemas.microsoft.com/office/drawing/2014/main" id="{DB2455F3-19F7-6B97-EE03-86D2B60680B7}"/>
              </a:ext>
            </a:extLst>
          </p:cNvPr>
          <p:cNvSpPr>
            <a:spLocks noChangeArrowheads="1" noChangeShapeType="1" noTextEdit="1"/>
          </p:cNvSpPr>
          <p:nvPr/>
        </p:nvSpPr>
        <p:spPr bwMode="gray">
          <a:xfrm>
            <a:off x="2195513" y="2132013"/>
            <a:ext cx="5689600" cy="792162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3600" kern="10">
                <a:ln w="28575">
                  <a:solidFill>
                    <a:schemeClr val="bg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hlink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53882" dir="2700000" algn="ctr" rotWithShape="0">
                    <a:schemeClr val="tx2">
                      <a:alpha val="50000"/>
                    </a:schemeClr>
                  </a:outerShdw>
                </a:effectLst>
                <a:cs typeface="Arial" panose="020B0604020202020204" pitchFamily="34" charset="0"/>
              </a:rPr>
              <a:t>Thank You !</a:t>
            </a:r>
            <a:endParaRPr lang="zh-CN" altLang="en-US" sz="3600" kern="10">
              <a:ln w="28575">
                <a:solidFill>
                  <a:schemeClr val="bg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hlink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53882" dir="2700000" algn="ctr" rotWithShape="0">
                  <a:schemeClr val="tx2">
                    <a:alpha val="50000"/>
                  </a:scheme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97F78EB9-B126-E9B7-CD11-4E0BC85D01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1E64A8A-F51D-EBA3-2173-44866E71F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11268" name="Text Box 3">
            <a:extLst>
              <a:ext uri="{FF2B5EF4-FFF2-40B4-BE49-F238E27FC236}">
                <a16:creationId xmlns:a16="http://schemas.microsoft.com/office/drawing/2014/main" id="{C9B86127-13FD-2B95-1A4B-62D71C14A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1269" name="Line 4">
            <a:extLst>
              <a:ext uri="{FF2B5EF4-FFF2-40B4-BE49-F238E27FC236}">
                <a16:creationId xmlns:a16="http://schemas.microsoft.com/office/drawing/2014/main" id="{73295AFE-6ECD-2193-8773-685F1B62C4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270" name="Group 5">
            <a:extLst>
              <a:ext uri="{FF2B5EF4-FFF2-40B4-BE49-F238E27FC236}">
                <a16:creationId xmlns:a16="http://schemas.microsoft.com/office/drawing/2014/main" id="{79CE60A5-52EF-A406-B31E-C4BA7AAE7A46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1275" name="AutoShape 6">
              <a:extLst>
                <a:ext uri="{FF2B5EF4-FFF2-40B4-BE49-F238E27FC236}">
                  <a16:creationId xmlns:a16="http://schemas.microsoft.com/office/drawing/2014/main" id="{ADE519ED-95B9-E81E-6F7B-A83509659A0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276" name="AutoShape 7">
              <a:extLst>
                <a:ext uri="{FF2B5EF4-FFF2-40B4-BE49-F238E27FC236}">
                  <a16:creationId xmlns:a16="http://schemas.microsoft.com/office/drawing/2014/main" id="{D7209EA4-8762-1817-3F16-9DD00504849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1271" name="Text Box 8">
            <a:extLst>
              <a:ext uri="{FF2B5EF4-FFF2-40B4-BE49-F238E27FC236}">
                <a16:creationId xmlns:a16="http://schemas.microsoft.com/office/drawing/2014/main" id="{EAED6A2B-1D57-CEB9-024E-380851307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chemeClr val="accent1"/>
                </a:solidFill>
                <a:latin typeface="宋体" panose="02010600030101010101" pitchFamily="2" charset="-122"/>
              </a:rPr>
              <a:t>异常处理的方法</a:t>
            </a:r>
          </a:p>
        </p:txBody>
      </p:sp>
      <p:sp>
        <p:nvSpPr>
          <p:cNvPr id="11272" name="Text Box 9">
            <a:extLst>
              <a:ext uri="{FF2B5EF4-FFF2-40B4-BE49-F238E27FC236}">
                <a16:creationId xmlns:a16="http://schemas.microsoft.com/office/drawing/2014/main" id="{285B65DE-CA41-1A6B-2026-B2D49234A474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1273" name="Rectangle 10">
            <a:extLst>
              <a:ext uri="{FF2B5EF4-FFF2-40B4-BE49-F238E27FC236}">
                <a16:creationId xmlns:a16="http://schemas.microsoft.com/office/drawing/2014/main" id="{009D5682-06A1-7859-CF09-9C59B76BD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2933700"/>
            <a:ext cx="8326437" cy="4257675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产生异常的方法立刻退出，且不返回任何值，而是抛出了一个封装了错误信息的对象；</a:t>
            </a:r>
            <a:r>
              <a:rPr kumimoji="0" lang="en-US" altLang="zh-CN" b="1">
                <a:solidFill>
                  <a:schemeClr val="accent1"/>
                </a:solidFill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调用产生异常方法的代码也将无法继续执行，而是，异常处理机制开始搜索能够处理这种异常状况的异常处理器。</a:t>
            </a:r>
          </a:p>
        </p:txBody>
      </p:sp>
      <p:sp>
        <p:nvSpPr>
          <p:cNvPr id="11274" name="矩形 1">
            <a:extLst>
              <a:ext uri="{FF2B5EF4-FFF2-40B4-BE49-F238E27FC236}">
                <a16:creationId xmlns:a16="http://schemas.microsoft.com/office/drawing/2014/main" id="{D59597F7-CBC3-6419-5664-EC5FD093C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584325"/>
            <a:ext cx="7875588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Pct val="50000"/>
              <a:buFont typeface="Wingdings" pitchFamily="2" charset="2"/>
              <a:buNone/>
            </a:pPr>
            <a:r>
              <a:rPr kumimoji="0" lang="zh-CN" altLang="en-US" sz="1800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1800" i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kumimoji="0" lang="zh-CN" altLang="en-US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如果某个方法不能够采用正常的途径完成任务，就可以通过另外一个途径退出方法”</a:t>
            </a:r>
            <a:endParaRPr kumimoji="0" lang="zh-CN" altLang="en-US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61CF8ACF-5D39-E008-B7D1-922AFE6060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CE62176-32F8-8253-2880-9F26C1D11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13316" name="Text Box 3">
            <a:extLst>
              <a:ext uri="{FF2B5EF4-FFF2-40B4-BE49-F238E27FC236}">
                <a16:creationId xmlns:a16="http://schemas.microsoft.com/office/drawing/2014/main" id="{151644C6-C572-DDBA-BEC9-97227D5F5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17" name="Line 4">
            <a:extLst>
              <a:ext uri="{FF2B5EF4-FFF2-40B4-BE49-F238E27FC236}">
                <a16:creationId xmlns:a16="http://schemas.microsoft.com/office/drawing/2014/main" id="{00327952-43D9-B486-75C7-1582C0D192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318" name="Group 5">
            <a:extLst>
              <a:ext uri="{FF2B5EF4-FFF2-40B4-BE49-F238E27FC236}">
                <a16:creationId xmlns:a16="http://schemas.microsoft.com/office/drawing/2014/main" id="{CBDBEFEA-484E-3CA5-9B0A-DC75AFE0DEFA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3322" name="AutoShape 6">
              <a:extLst>
                <a:ext uri="{FF2B5EF4-FFF2-40B4-BE49-F238E27FC236}">
                  <a16:creationId xmlns:a16="http://schemas.microsoft.com/office/drawing/2014/main" id="{2DA7033C-9E46-1F28-9664-AA348955FF96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323" name="AutoShape 7">
              <a:extLst>
                <a:ext uri="{FF2B5EF4-FFF2-40B4-BE49-F238E27FC236}">
                  <a16:creationId xmlns:a16="http://schemas.microsoft.com/office/drawing/2014/main" id="{053C5C56-24D6-0C9A-8A21-2669E97E1922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3319" name="Text Box 8">
            <a:extLst>
              <a:ext uri="{FF2B5EF4-FFF2-40B4-BE49-F238E27FC236}">
                <a16:creationId xmlns:a16="http://schemas.microsoft.com/office/drawing/2014/main" id="{7373819D-0F10-8D01-CFA9-066A13522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异常（</a:t>
            </a:r>
            <a:r>
              <a:rPr kumimoji="0" lang="en-US" altLang="zh-CN" i="1">
                <a:solidFill>
                  <a:srgbClr val="000000"/>
                </a:solidFill>
                <a:latin typeface="宋体" panose="02010600030101010101" pitchFamily="2" charset="-122"/>
              </a:rPr>
              <a:t>Throwable</a:t>
            </a: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）分类</a:t>
            </a:r>
          </a:p>
        </p:txBody>
      </p:sp>
      <p:sp>
        <p:nvSpPr>
          <p:cNvPr id="13320" name="Text Box 9">
            <a:extLst>
              <a:ext uri="{FF2B5EF4-FFF2-40B4-BE49-F238E27FC236}">
                <a16:creationId xmlns:a16="http://schemas.microsoft.com/office/drawing/2014/main" id="{75098310-0D95-85D8-5AAB-FC1CAE4C86E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3321" name="Rectangle 10">
            <a:extLst>
              <a:ext uri="{FF2B5EF4-FFF2-40B4-BE49-F238E27FC236}">
                <a16:creationId xmlns:a16="http://schemas.microsoft.com/office/drawing/2014/main" id="{A6FA9C01-727A-8B60-93D7-77CC971CC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841875"/>
          </a:xfrm>
        </p:spPr>
        <p:txBody>
          <a:bodyPr/>
          <a:lstStyle/>
          <a:p>
            <a:pPr eaLnBrk="1" hangingPunct="1">
              <a:buSzPct val="60000"/>
            </a:pP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Throwable: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所有异常的根类</a:t>
            </a:r>
            <a:endParaRPr kumimoji="0" lang="en-US" altLang="zh-CN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SzPct val="60000"/>
            </a:pP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Error:Throwable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的直接子类</a:t>
            </a:r>
          </a:p>
          <a:p>
            <a:pPr lvl="1" eaLnBrk="1" hangingPunct="1">
              <a:buSzPct val="50000"/>
              <a:buFont typeface="Wingdings" pitchFamily="2" charset="2"/>
              <a:buNone/>
            </a:pP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动态链接失败，虚拟机错误等。通常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Java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程序不应该捕获这类异常，也不会抛弃这种异常。</a:t>
            </a:r>
            <a:endParaRPr kumimoji="0" lang="en-US" altLang="zh-CN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42E7F951-D32D-571A-75D4-0EAF2BCDE7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B5D309C-30D3-689F-B1E4-4AE57857D3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4B78F56C-1072-2A2D-4A62-3E14A876F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4341" name="Line 4">
            <a:extLst>
              <a:ext uri="{FF2B5EF4-FFF2-40B4-BE49-F238E27FC236}">
                <a16:creationId xmlns:a16="http://schemas.microsoft.com/office/drawing/2014/main" id="{6419305B-9697-B104-1672-050803B591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42" name="Group 5">
            <a:extLst>
              <a:ext uri="{FF2B5EF4-FFF2-40B4-BE49-F238E27FC236}">
                <a16:creationId xmlns:a16="http://schemas.microsoft.com/office/drawing/2014/main" id="{571E1C22-ED48-DE39-A3D8-FFD07DFFFB2E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4346" name="AutoShape 6">
              <a:extLst>
                <a:ext uri="{FF2B5EF4-FFF2-40B4-BE49-F238E27FC236}">
                  <a16:creationId xmlns:a16="http://schemas.microsoft.com/office/drawing/2014/main" id="{17FA322F-3506-22C9-996A-9FA81C5BA1D9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4347" name="AutoShape 7">
              <a:extLst>
                <a:ext uri="{FF2B5EF4-FFF2-40B4-BE49-F238E27FC236}">
                  <a16:creationId xmlns:a16="http://schemas.microsoft.com/office/drawing/2014/main" id="{02014D60-1FC5-3A47-55C4-94F54785A7D1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4343" name="Text Box 8">
            <a:extLst>
              <a:ext uri="{FF2B5EF4-FFF2-40B4-BE49-F238E27FC236}">
                <a16:creationId xmlns:a16="http://schemas.microsoft.com/office/drawing/2014/main" id="{A65535D4-7401-84DD-8796-7413D44AE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异常（</a:t>
            </a:r>
            <a:r>
              <a:rPr kumimoji="0" lang="en-US" altLang="zh-CN" i="1">
                <a:solidFill>
                  <a:srgbClr val="000000"/>
                </a:solidFill>
                <a:latin typeface="宋体" panose="02010600030101010101" pitchFamily="2" charset="-122"/>
              </a:rPr>
              <a:t>Throwable</a:t>
            </a: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）分类</a:t>
            </a:r>
          </a:p>
        </p:txBody>
      </p:sp>
      <p:sp>
        <p:nvSpPr>
          <p:cNvPr id="14344" name="Text Box 9">
            <a:extLst>
              <a:ext uri="{FF2B5EF4-FFF2-40B4-BE49-F238E27FC236}">
                <a16:creationId xmlns:a16="http://schemas.microsoft.com/office/drawing/2014/main" id="{EDB5466C-39CE-4877-9DAE-464DB0BBEBD7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32810" name="Rectangle 10">
            <a:extLst>
              <a:ext uri="{FF2B5EF4-FFF2-40B4-BE49-F238E27FC236}">
                <a16:creationId xmlns:a16="http://schemas.microsoft.com/office/drawing/2014/main" id="{D703165C-44B5-C172-CBB5-0F39611E9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7874000" cy="48418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SzPct val="50000"/>
            </a:pP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Exception</a:t>
            </a:r>
          </a:p>
          <a:p>
            <a:pPr lvl="1" eaLnBrk="1" hangingPunct="1">
              <a:lnSpc>
                <a:spcPct val="90000"/>
              </a:lnSpc>
              <a:buSzPct val="50000"/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运行时异常</a:t>
            </a:r>
          </a:p>
          <a:p>
            <a:pPr lvl="2" eaLnBrk="1" hangingPunct="1">
              <a:lnSpc>
                <a:spcPct val="90000"/>
              </a:lnSpc>
              <a:buSzPct val="50000"/>
              <a:buFont typeface="Wingdings" pitchFamily="2" charset="2"/>
              <a:buChar char="n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继承于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RuntimeException.Java</a:t>
            </a:r>
          </a:p>
          <a:p>
            <a:pPr lvl="2" eaLnBrk="1" hangingPunct="1">
              <a:lnSpc>
                <a:spcPct val="90000"/>
              </a:lnSpc>
              <a:buSzPct val="50000"/>
              <a:buFont typeface="Wingdings" pitchFamily="2" charset="2"/>
              <a:buChar char="n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一般是由于程序错误产生</a:t>
            </a:r>
          </a:p>
          <a:p>
            <a:pPr lvl="2"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错误的类型转换</a:t>
            </a:r>
          </a:p>
          <a:p>
            <a:pPr lvl="2"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数组访问越界</a:t>
            </a:r>
          </a:p>
          <a:p>
            <a:pPr lvl="2"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访问空指针</a:t>
            </a:r>
          </a:p>
          <a:p>
            <a:pPr lvl="2"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0" lang="en-US" altLang="zh-CN" b="1">
                <a:solidFill>
                  <a:schemeClr val="accent1"/>
                </a:solidFill>
                <a:ea typeface="楷体_GB2312" pitchFamily="49" charset="-122"/>
              </a:rPr>
              <a:t>……</a:t>
            </a:r>
            <a:endParaRPr kumimoji="0" lang="en-US" altLang="zh-CN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 eaLnBrk="1" hangingPunct="1">
              <a:lnSpc>
                <a:spcPct val="90000"/>
              </a:lnSpc>
              <a:buSzPct val="50000"/>
              <a:buFont typeface="Wingdings" pitchFamily="2" charset="2"/>
              <a:buChar char="n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编译器允许不对它们做出处理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(unchecked)</a:t>
            </a:r>
            <a:endParaRPr kumimoji="0" lang="zh-CN" altLang="en-US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SzPct val="50000"/>
              <a:buFont typeface="Wingdings" pitchFamily="2" charset="2"/>
              <a:buNone/>
            </a:pPr>
            <a:r>
              <a:rPr kumimoji="0" lang="zh-CN" altLang="en-US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0" lang="zh-CN" altLang="en-US" b="1" i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kumimoji="0" lang="zh-CN" altLang="en-US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如果出现</a:t>
            </a:r>
            <a:r>
              <a:rPr kumimoji="0" lang="en-US" altLang="zh-CN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RuntimeException</a:t>
            </a:r>
            <a:r>
              <a:rPr kumimoji="0" lang="zh-CN" altLang="en-US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异常，就一定是你的问题</a:t>
            </a:r>
            <a:r>
              <a:rPr kumimoji="0" lang="zh-CN" altLang="en-US" b="1" i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页脚占位符 3">
            <a:extLst>
              <a:ext uri="{FF2B5EF4-FFF2-40B4-BE49-F238E27FC236}">
                <a16:creationId xmlns:a16="http://schemas.microsoft.com/office/drawing/2014/main" id="{88C80A39-96DB-2A13-992E-E65092B7A6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auto">
          <a:xfrm>
            <a:off x="5715000" y="0"/>
            <a:ext cx="3429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b="1" i="1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0A57078-E668-7A61-6DAC-0C0A8C37F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15364" name="Text Box 3">
            <a:extLst>
              <a:ext uri="{FF2B5EF4-FFF2-40B4-BE49-F238E27FC236}">
                <a16:creationId xmlns:a16="http://schemas.microsoft.com/office/drawing/2014/main" id="{6C37C89C-DFCC-0732-F2A1-442B64C718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5" name="Line 4">
            <a:extLst>
              <a:ext uri="{FF2B5EF4-FFF2-40B4-BE49-F238E27FC236}">
                <a16:creationId xmlns:a16="http://schemas.microsoft.com/office/drawing/2014/main" id="{D6CE077F-F69E-EEF7-A315-DD11FC6498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063" y="1673225"/>
            <a:ext cx="3870325" cy="12700"/>
          </a:xfrm>
          <a:prstGeom prst="line">
            <a:avLst/>
          </a:prstGeom>
          <a:noFill/>
          <a:ln w="25400">
            <a:solidFill>
              <a:srgbClr val="5F5F5F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66" name="Group 5">
            <a:extLst>
              <a:ext uri="{FF2B5EF4-FFF2-40B4-BE49-F238E27FC236}">
                <a16:creationId xmlns:a16="http://schemas.microsoft.com/office/drawing/2014/main" id="{9DFA050F-FAB6-953E-EFF1-BE0E0D12B852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1584325"/>
            <a:ext cx="182563" cy="182563"/>
            <a:chOff x="1239" y="1515"/>
            <a:chExt cx="115" cy="115"/>
          </a:xfrm>
        </p:grpSpPr>
        <p:sp>
          <p:nvSpPr>
            <p:cNvPr id="15370" name="AutoShape 6">
              <a:extLst>
                <a:ext uri="{FF2B5EF4-FFF2-40B4-BE49-F238E27FC236}">
                  <a16:creationId xmlns:a16="http://schemas.microsoft.com/office/drawing/2014/main" id="{653411F6-F0DA-D63E-30BB-D379A3023EC8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2700000">
              <a:off x="1239" y="1515"/>
              <a:ext cx="115" cy="115"/>
            </a:xfrm>
            <a:prstGeom prst="rtTriangle">
              <a:avLst/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5371" name="AutoShape 7">
              <a:extLst>
                <a:ext uri="{FF2B5EF4-FFF2-40B4-BE49-F238E27FC236}">
                  <a16:creationId xmlns:a16="http://schemas.microsoft.com/office/drawing/2014/main" id="{B6AB6643-BE74-E14C-C4C2-4CF94EB4CCFE}"/>
                </a:ext>
              </a:extLst>
            </p:cNvPr>
            <p:cNvSpPr>
              <a:spLocks noChangeArrowheads="1"/>
            </p:cNvSpPr>
            <p:nvPr/>
          </p:nvSpPr>
          <p:spPr bwMode="gray">
            <a:xfrm rot="18900000" flipH="1">
              <a:off x="1239" y="1515"/>
              <a:ext cx="115" cy="115"/>
            </a:xfrm>
            <a:prstGeom prst="rtTriangl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itchFamily="2" charset="2"/>
                <a:buChar char="v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itchFamily="2" charset="2"/>
                <a:buChar char="§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5367" name="Text Box 8">
            <a:extLst>
              <a:ext uri="{FF2B5EF4-FFF2-40B4-BE49-F238E27FC236}">
                <a16:creationId xmlns:a16="http://schemas.microsoft.com/office/drawing/2014/main" id="{B4FB818A-09ED-3B22-A273-5E1477254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488" y="1179513"/>
            <a:ext cx="4230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异常（</a:t>
            </a:r>
            <a:r>
              <a:rPr kumimoji="0" lang="en-US" altLang="zh-CN" i="1">
                <a:solidFill>
                  <a:srgbClr val="000000"/>
                </a:solidFill>
                <a:latin typeface="宋体" panose="02010600030101010101" pitchFamily="2" charset="-122"/>
              </a:rPr>
              <a:t>Throwable</a:t>
            </a:r>
            <a:r>
              <a:rPr kumimoji="0" lang="zh-CN" altLang="en-US" i="1">
                <a:solidFill>
                  <a:srgbClr val="000000"/>
                </a:solidFill>
                <a:latin typeface="宋体" panose="02010600030101010101" pitchFamily="2" charset="-122"/>
              </a:rPr>
              <a:t>）分类</a:t>
            </a:r>
          </a:p>
        </p:txBody>
      </p:sp>
      <p:sp>
        <p:nvSpPr>
          <p:cNvPr id="15368" name="Text Box 9">
            <a:extLst>
              <a:ext uri="{FF2B5EF4-FFF2-40B4-BE49-F238E27FC236}">
                <a16:creationId xmlns:a16="http://schemas.microsoft.com/office/drawing/2014/main" id="{074C73F9-973D-C3E5-BA1C-6CF5A860099C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419225" y="2035175"/>
            <a:ext cx="540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5369" name="Rectangle 10">
            <a:extLst>
              <a:ext uri="{FF2B5EF4-FFF2-40B4-BE49-F238E27FC236}">
                <a16:creationId xmlns:a16="http://schemas.microsoft.com/office/drawing/2014/main" id="{6053BEDC-5C1E-72B9-4E0A-63F5462D46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827213"/>
            <a:ext cx="8123238" cy="4841875"/>
          </a:xfrm>
        </p:spPr>
        <p:txBody>
          <a:bodyPr/>
          <a:lstStyle/>
          <a:p>
            <a:pPr eaLnBrk="1" hangingPunct="1">
              <a:buSzPct val="50000"/>
            </a:pP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Exception</a:t>
            </a:r>
          </a:p>
          <a:p>
            <a:pPr lvl="1" eaLnBrk="1" hangingPunct="1">
              <a:buSzPct val="50000"/>
              <a:buFont typeface="Wingdings" pitchFamily="2" charset="2"/>
              <a:buChar char="l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非运行时异常</a:t>
            </a:r>
          </a:p>
          <a:p>
            <a:pPr lvl="2" eaLnBrk="1" hangingPunct="1">
              <a:buSzPct val="50000"/>
              <a:buFont typeface="Wingdings" pitchFamily="2" charset="2"/>
              <a:buChar char="n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除了运行时异常之外的其它的继承自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Exception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的异常类。</a:t>
            </a:r>
          </a:p>
          <a:p>
            <a:pPr lvl="2" eaLnBrk="1" hangingPunct="1">
              <a:buSzPct val="50000"/>
              <a:buFont typeface="Wingdings" pitchFamily="2" charset="2"/>
              <a:buChar char="n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程序曾经能够正常运行，但由于某种情况的变化，导致异常出现，程序不能正常运行。</a:t>
            </a:r>
          </a:p>
          <a:p>
            <a:pPr lvl="2" eaLnBrk="1" hangingPunct="1">
              <a:buSzPct val="50000"/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文件不存在</a:t>
            </a:r>
          </a:p>
          <a:p>
            <a:pPr lvl="2" eaLnBrk="1" hangingPunct="1">
              <a:buSzPct val="50000"/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用户输入错误</a:t>
            </a:r>
          </a:p>
          <a:p>
            <a:pPr lvl="2" eaLnBrk="1" hangingPunct="1">
              <a:buSzPct val="50000"/>
              <a:buFont typeface="Wingdings" pitchFamily="2" charset="2"/>
              <a:buNone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0" lang="en-US" altLang="zh-CN" b="1">
                <a:solidFill>
                  <a:schemeClr val="accent1"/>
                </a:solidFill>
                <a:ea typeface="楷体_GB2312" pitchFamily="49" charset="-122"/>
              </a:rPr>
              <a:t>……</a:t>
            </a:r>
            <a:endParaRPr kumimoji="0" lang="en-US" altLang="zh-CN" b="1">
              <a:solidFill>
                <a:schemeClr val="accent1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 eaLnBrk="1" hangingPunct="1">
              <a:buSzPct val="50000"/>
              <a:buFont typeface="Wingdings" pitchFamily="2" charset="2"/>
              <a:buChar char="n"/>
            </a:pPr>
            <a:r>
              <a:rPr kumimoji="0" lang="zh-CN" altLang="en-US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编译器要求程序</a:t>
            </a:r>
            <a:r>
              <a:rPr kumimoji="0" lang="zh-CN" altLang="en-US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必须对这类异常进行处理</a:t>
            </a:r>
            <a:r>
              <a:rPr kumimoji="0" lang="en-US" altLang="zh-CN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(checked)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页脚占位符 3">
            <a:extLst>
              <a:ext uri="{FF2B5EF4-FFF2-40B4-BE49-F238E27FC236}">
                <a16:creationId xmlns:a16="http://schemas.microsoft.com/office/drawing/2014/main" id="{E82ECE21-60A1-B819-7A8B-E1E211B9A3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Java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F4C8B28-8280-C004-0386-BB0D76BB8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i="1">
                <a:ea typeface="宋体" panose="02010600030101010101" pitchFamily="2" charset="-122"/>
              </a:rPr>
              <a:t>Java</a:t>
            </a:r>
            <a:r>
              <a:rPr lang="zh-CN" altLang="en-US" sz="3200" i="1">
                <a:ea typeface="宋体" panose="02010600030101010101" pitchFamily="2" charset="-122"/>
              </a:rPr>
              <a:t>的异常处理</a:t>
            </a:r>
          </a:p>
        </p:txBody>
      </p:sp>
      <p:sp>
        <p:nvSpPr>
          <p:cNvPr id="16388" name="Text Box 3">
            <a:extLst>
              <a:ext uri="{FF2B5EF4-FFF2-40B4-BE49-F238E27FC236}">
                <a16:creationId xmlns:a16="http://schemas.microsoft.com/office/drawing/2014/main" id="{1D9324FB-E9D3-41E9-340B-49E80BBA0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7223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389" name="Text Box 4">
            <a:extLst>
              <a:ext uri="{FF2B5EF4-FFF2-40B4-BE49-F238E27FC236}">
                <a16:creationId xmlns:a16="http://schemas.microsoft.com/office/drawing/2014/main" id="{22ABA826-AD7D-1208-301B-0B5C2409218E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01675" y="2530475"/>
            <a:ext cx="5873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kumimoji="0"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28709" name="Group 5">
            <a:extLst>
              <a:ext uri="{FF2B5EF4-FFF2-40B4-BE49-F238E27FC236}">
                <a16:creationId xmlns:a16="http://schemas.microsoft.com/office/drawing/2014/main" id="{E8D1536F-5E86-CDA5-9B41-9C9846AD9E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2933700"/>
          <a:ext cx="1485900" cy="360363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Throwable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15" name="Group 11">
            <a:extLst>
              <a:ext uri="{FF2B5EF4-FFF2-40B4-BE49-F238E27FC236}">
                <a16:creationId xmlns:a16="http://schemas.microsoft.com/office/drawing/2014/main" id="{C9B5687E-5784-A5EC-F616-0463DD31AA4D}"/>
              </a:ext>
            </a:extLst>
          </p:cNvPr>
          <p:cNvGraphicFramePr>
            <a:graphicFrameLocks noGrp="1"/>
          </p:cNvGraphicFramePr>
          <p:nvPr/>
        </p:nvGraphicFramePr>
        <p:xfrm>
          <a:off x="2006600" y="1763713"/>
          <a:ext cx="811213" cy="334996"/>
        </p:xfrm>
        <a:graphic>
          <a:graphicData uri="http://schemas.openxmlformats.org/drawingml/2006/table">
            <a:tbl>
              <a:tblPr/>
              <a:tblGrid>
                <a:gridCol w="811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Error</a:t>
                      </a:r>
                    </a:p>
                  </a:txBody>
                  <a:tcPr marT="45578" marB="4557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21" name="Group 17">
            <a:extLst>
              <a:ext uri="{FF2B5EF4-FFF2-40B4-BE49-F238E27FC236}">
                <a16:creationId xmlns:a16="http://schemas.microsoft.com/office/drawing/2014/main" id="{8D7EF5BC-0ABD-CC79-1CC7-4425AB6B0BB6}"/>
              </a:ext>
            </a:extLst>
          </p:cNvPr>
          <p:cNvGraphicFramePr>
            <a:graphicFrameLocks noGrp="1"/>
          </p:cNvGraphicFramePr>
          <p:nvPr/>
        </p:nvGraphicFramePr>
        <p:xfrm>
          <a:off x="3897313" y="1808163"/>
          <a:ext cx="2519362" cy="360362"/>
        </p:xfrm>
        <a:graphic>
          <a:graphicData uri="http://schemas.openxmlformats.org/drawingml/2006/table">
            <a:tbl>
              <a:tblPr/>
              <a:tblGrid>
                <a:gridCol w="2519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VirtureMachineError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27" name="Group 23">
            <a:extLst>
              <a:ext uri="{FF2B5EF4-FFF2-40B4-BE49-F238E27FC236}">
                <a16:creationId xmlns:a16="http://schemas.microsoft.com/office/drawing/2014/main" id="{BC76555F-E9A1-3A2E-0655-761A3B23772C}"/>
              </a:ext>
            </a:extLst>
          </p:cNvPr>
          <p:cNvGraphicFramePr>
            <a:graphicFrameLocks noGrp="1"/>
          </p:cNvGraphicFramePr>
          <p:nvPr/>
        </p:nvGraphicFramePr>
        <p:xfrm>
          <a:off x="3941763" y="1179513"/>
          <a:ext cx="1846262" cy="360362"/>
        </p:xfrm>
        <a:graphic>
          <a:graphicData uri="http://schemas.openxmlformats.org/drawingml/2006/table">
            <a:tbl>
              <a:tblPr/>
              <a:tblGrid>
                <a:gridCol w="184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LinkageError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33" name="Group 29">
            <a:extLst>
              <a:ext uri="{FF2B5EF4-FFF2-40B4-BE49-F238E27FC236}">
                <a16:creationId xmlns:a16="http://schemas.microsoft.com/office/drawing/2014/main" id="{4D049132-23AA-DBA1-98EC-2350B1EF7276}"/>
              </a:ext>
            </a:extLst>
          </p:cNvPr>
          <p:cNvGraphicFramePr>
            <a:graphicFrameLocks noGrp="1"/>
          </p:cNvGraphicFramePr>
          <p:nvPr/>
        </p:nvGraphicFramePr>
        <p:xfrm>
          <a:off x="1916113" y="4419600"/>
          <a:ext cx="1349375" cy="360363"/>
        </p:xfrm>
        <a:graphic>
          <a:graphicData uri="http://schemas.openxmlformats.org/drawingml/2006/table">
            <a:tbl>
              <a:tblPr/>
              <a:tblGrid>
                <a:gridCol w="1349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39" name="Group 35">
            <a:extLst>
              <a:ext uri="{FF2B5EF4-FFF2-40B4-BE49-F238E27FC236}">
                <a16:creationId xmlns:a16="http://schemas.microsoft.com/office/drawing/2014/main" id="{8E396445-723C-CEE5-3824-EC5222FB2E8B}"/>
              </a:ext>
            </a:extLst>
          </p:cNvPr>
          <p:cNvGraphicFramePr>
            <a:graphicFrameLocks noGrp="1"/>
          </p:cNvGraphicFramePr>
          <p:nvPr/>
        </p:nvGraphicFramePr>
        <p:xfrm>
          <a:off x="3897313" y="2484438"/>
          <a:ext cx="1484312" cy="360362"/>
        </p:xfrm>
        <a:graphic>
          <a:graphicData uri="http://schemas.openxmlformats.org/drawingml/2006/table">
            <a:tbl>
              <a:tblPr/>
              <a:tblGrid>
                <a:gridCol w="1484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AWTError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45" name="Group 41">
            <a:extLst>
              <a:ext uri="{FF2B5EF4-FFF2-40B4-BE49-F238E27FC236}">
                <a16:creationId xmlns:a16="http://schemas.microsoft.com/office/drawing/2014/main" id="{2F605AB3-E58B-60DC-DAA3-C43DCACAA82F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3563938"/>
          <a:ext cx="1935163" cy="579437"/>
        </p:xfrm>
        <a:graphic>
          <a:graphicData uri="http://schemas.openxmlformats.org/drawingml/2006/table">
            <a:tbl>
              <a:tblPr/>
              <a:tblGrid>
                <a:gridCol w="1935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4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RuntimeException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51" name="Group 47">
            <a:extLst>
              <a:ext uri="{FF2B5EF4-FFF2-40B4-BE49-F238E27FC236}">
                <a16:creationId xmlns:a16="http://schemas.microsoft.com/office/drawing/2014/main" id="{478F1B42-2FB2-1B5C-7A66-95EFC6B0D0B6}"/>
              </a:ext>
            </a:extLst>
          </p:cNvPr>
          <p:cNvGraphicFramePr>
            <a:graphicFrameLocks noGrp="1"/>
          </p:cNvGraphicFramePr>
          <p:nvPr/>
        </p:nvGraphicFramePr>
        <p:xfrm>
          <a:off x="3581400" y="4373563"/>
          <a:ext cx="1846263" cy="406400"/>
        </p:xfrm>
        <a:graphic>
          <a:graphicData uri="http://schemas.openxmlformats.org/drawingml/2006/table">
            <a:tbl>
              <a:tblPr/>
              <a:tblGrid>
                <a:gridCol w="184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IOException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57" name="Group 53">
            <a:extLst>
              <a:ext uri="{FF2B5EF4-FFF2-40B4-BE49-F238E27FC236}">
                <a16:creationId xmlns:a16="http://schemas.microsoft.com/office/drawing/2014/main" id="{EA345908-EA3A-F724-83F8-B8E8B849DCC2}"/>
              </a:ext>
            </a:extLst>
          </p:cNvPr>
          <p:cNvGraphicFramePr>
            <a:graphicFrameLocks noGrp="1"/>
          </p:cNvGraphicFramePr>
          <p:nvPr/>
        </p:nvGraphicFramePr>
        <p:xfrm>
          <a:off x="3627438" y="5229225"/>
          <a:ext cx="1890712" cy="360363"/>
        </p:xfrm>
        <a:graphic>
          <a:graphicData uri="http://schemas.openxmlformats.org/drawingml/2006/table">
            <a:tbl>
              <a:tblPr/>
              <a:tblGrid>
                <a:gridCol w="189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AWTException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63" name="Group 59">
            <a:extLst>
              <a:ext uri="{FF2B5EF4-FFF2-40B4-BE49-F238E27FC236}">
                <a16:creationId xmlns:a16="http://schemas.microsoft.com/office/drawing/2014/main" id="{3B1A1318-032C-DD3B-8632-4B963D2FCE04}"/>
              </a:ext>
            </a:extLst>
          </p:cNvPr>
          <p:cNvGraphicFramePr>
            <a:graphicFrameLocks noGrp="1"/>
          </p:cNvGraphicFramePr>
          <p:nvPr/>
        </p:nvGraphicFramePr>
        <p:xfrm>
          <a:off x="6281738" y="2528888"/>
          <a:ext cx="2611437" cy="360362"/>
        </p:xfrm>
        <a:graphic>
          <a:graphicData uri="http://schemas.openxmlformats.org/drawingml/2006/table">
            <a:tbl>
              <a:tblPr/>
              <a:tblGrid>
                <a:gridCol w="2611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ArithmaticException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69" name="Group 65">
            <a:extLst>
              <a:ext uri="{FF2B5EF4-FFF2-40B4-BE49-F238E27FC236}">
                <a16:creationId xmlns:a16="http://schemas.microsoft.com/office/drawing/2014/main" id="{06FA1A7B-C681-D50E-B459-396A451B981B}"/>
              </a:ext>
            </a:extLst>
          </p:cNvPr>
          <p:cNvGraphicFramePr>
            <a:graphicFrameLocks noGrp="1"/>
          </p:cNvGraphicFramePr>
          <p:nvPr/>
        </p:nvGraphicFramePr>
        <p:xfrm>
          <a:off x="6281738" y="3159125"/>
          <a:ext cx="2611437" cy="360363"/>
        </p:xfrm>
        <a:graphic>
          <a:graphicData uri="http://schemas.openxmlformats.org/drawingml/2006/table">
            <a:tbl>
              <a:tblPr/>
              <a:tblGrid>
                <a:gridCol w="26114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IndexOutOfBounds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75" name="Group 71">
            <a:extLst>
              <a:ext uri="{FF2B5EF4-FFF2-40B4-BE49-F238E27FC236}">
                <a16:creationId xmlns:a16="http://schemas.microsoft.com/office/drawing/2014/main" id="{C5268CAD-F3D9-645D-B982-7CF711E9C9AD}"/>
              </a:ext>
            </a:extLst>
          </p:cNvPr>
          <p:cNvGraphicFramePr>
            <a:graphicFrameLocks noGrp="1"/>
          </p:cNvGraphicFramePr>
          <p:nvPr/>
        </p:nvGraphicFramePr>
        <p:xfrm>
          <a:off x="6237288" y="3878263"/>
          <a:ext cx="2835275" cy="360362"/>
        </p:xfrm>
        <a:graphic>
          <a:graphicData uri="http://schemas.openxmlformats.org/drawingml/2006/table">
            <a:tbl>
              <a:tblPr/>
              <a:tblGrid>
                <a:gridCol w="283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InterruptedException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81" name="Group 77">
            <a:extLst>
              <a:ext uri="{FF2B5EF4-FFF2-40B4-BE49-F238E27FC236}">
                <a16:creationId xmlns:a16="http://schemas.microsoft.com/office/drawing/2014/main" id="{A1616BAF-B672-69CA-3445-A3B8449DABCE}"/>
              </a:ext>
            </a:extLst>
          </p:cNvPr>
          <p:cNvGraphicFramePr>
            <a:graphicFrameLocks noGrp="1"/>
          </p:cNvGraphicFramePr>
          <p:nvPr/>
        </p:nvGraphicFramePr>
        <p:xfrm>
          <a:off x="6308725" y="4373563"/>
          <a:ext cx="2835275" cy="450850"/>
        </p:xfrm>
        <a:graphic>
          <a:graphicData uri="http://schemas.openxmlformats.org/drawingml/2006/table">
            <a:tbl>
              <a:tblPr/>
              <a:tblGrid>
                <a:gridCol w="283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FileNotfoundException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8787" name="Group 83">
            <a:extLst>
              <a:ext uri="{FF2B5EF4-FFF2-40B4-BE49-F238E27FC236}">
                <a16:creationId xmlns:a16="http://schemas.microsoft.com/office/drawing/2014/main" id="{9517D64C-7CD5-DDDE-572F-843F3FE428E0}"/>
              </a:ext>
            </a:extLst>
          </p:cNvPr>
          <p:cNvGraphicFramePr>
            <a:graphicFrameLocks noGrp="1"/>
          </p:cNvGraphicFramePr>
          <p:nvPr/>
        </p:nvGraphicFramePr>
        <p:xfrm>
          <a:off x="6327775" y="5049838"/>
          <a:ext cx="1890713" cy="360362"/>
        </p:xfrm>
        <a:graphic>
          <a:graphicData uri="http://schemas.openxmlformats.org/drawingml/2006/table">
            <a:tbl>
              <a:tblPr/>
              <a:tblGrid>
                <a:gridCol w="1890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宋体" pitchFamily="2" charset="-122"/>
                        </a:rPr>
                        <a:t>EOFException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474" name="AutoShape 89">
            <a:extLst>
              <a:ext uri="{FF2B5EF4-FFF2-40B4-BE49-F238E27FC236}">
                <a16:creationId xmlns:a16="http://schemas.microsoft.com/office/drawing/2014/main" id="{590269AB-46CB-3C33-657C-304A5B7DC1CB}"/>
              </a:ext>
            </a:extLst>
          </p:cNvPr>
          <p:cNvCxnSpPr>
            <a:cxnSpLocks noChangeShapeType="1"/>
          </p:cNvCxnSpPr>
          <p:nvPr/>
        </p:nvCxnSpPr>
        <p:spPr bwMode="gray">
          <a:xfrm flipV="1">
            <a:off x="1601788" y="1763713"/>
            <a:ext cx="44450" cy="279082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6475" name="Line 90">
            <a:extLst>
              <a:ext uri="{FF2B5EF4-FFF2-40B4-BE49-F238E27FC236}">
                <a16:creationId xmlns:a16="http://schemas.microsoft.com/office/drawing/2014/main" id="{FAF7808F-5A0E-23A5-7E98-59040A9CCAE4}"/>
              </a:ext>
            </a:extLst>
          </p:cNvPr>
          <p:cNvSpPr>
            <a:spLocks noChangeShapeType="1"/>
          </p:cNvSpPr>
          <p:nvPr/>
        </p:nvSpPr>
        <p:spPr bwMode="gray">
          <a:xfrm>
            <a:off x="1692275" y="1808163"/>
            <a:ext cx="0" cy="283527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6476" name="AutoShape 91">
            <a:extLst>
              <a:ext uri="{FF2B5EF4-FFF2-40B4-BE49-F238E27FC236}">
                <a16:creationId xmlns:a16="http://schemas.microsoft.com/office/drawing/2014/main" id="{B4DF2AC9-3508-BBC4-2E36-0E97BB2E18E3}"/>
              </a:ext>
            </a:extLst>
          </p:cNvPr>
          <p:cNvCxnSpPr>
            <a:cxnSpLocks noChangeShapeType="1"/>
            <a:stCxn id="16475" idx="0"/>
          </p:cNvCxnSpPr>
          <p:nvPr/>
        </p:nvCxnSpPr>
        <p:spPr bwMode="gray">
          <a:xfrm rot="-5400000" flipH="1" flipV="1">
            <a:off x="229394" y="3136107"/>
            <a:ext cx="2790825" cy="134937"/>
          </a:xfrm>
          <a:prstGeom prst="bentConnector3">
            <a:avLst>
              <a:gd name="adj1" fmla="val 5244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cxnSp>
      <p:cxnSp>
        <p:nvCxnSpPr>
          <p:cNvPr id="16477" name="AutoShape 92">
            <a:extLst>
              <a:ext uri="{FF2B5EF4-FFF2-40B4-BE49-F238E27FC236}">
                <a16:creationId xmlns:a16="http://schemas.microsoft.com/office/drawing/2014/main" id="{C83D5D8E-F746-FA00-4125-1DF3453CD316}"/>
              </a:ext>
            </a:extLst>
          </p:cNvPr>
          <p:cNvCxnSpPr>
            <a:cxnSpLocks noChangeShapeType="1"/>
            <a:endCxn id="16475" idx="1"/>
          </p:cNvCxnSpPr>
          <p:nvPr/>
        </p:nvCxnSpPr>
        <p:spPr bwMode="gray">
          <a:xfrm>
            <a:off x="1692275" y="1808163"/>
            <a:ext cx="0" cy="283527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6478" name="Line 93">
            <a:extLst>
              <a:ext uri="{FF2B5EF4-FFF2-40B4-BE49-F238E27FC236}">
                <a16:creationId xmlns:a16="http://schemas.microsoft.com/office/drawing/2014/main" id="{65AB925F-838B-7769-AF88-9DE7682F5DDD}"/>
              </a:ext>
            </a:extLst>
          </p:cNvPr>
          <p:cNvSpPr>
            <a:spLocks noChangeShapeType="1"/>
          </p:cNvSpPr>
          <p:nvPr/>
        </p:nvSpPr>
        <p:spPr bwMode="gray">
          <a:xfrm flipH="1">
            <a:off x="1601788" y="1943100"/>
            <a:ext cx="44450" cy="27003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6479" name="AutoShape 94">
            <a:extLst>
              <a:ext uri="{FF2B5EF4-FFF2-40B4-BE49-F238E27FC236}">
                <a16:creationId xmlns:a16="http://schemas.microsoft.com/office/drawing/2014/main" id="{82C89B1F-0A30-EBE3-B0AC-EC087E935FFC}"/>
              </a:ext>
            </a:extLst>
          </p:cNvPr>
          <p:cNvCxnSpPr>
            <a:cxnSpLocks noChangeShapeType="1"/>
          </p:cNvCxnSpPr>
          <p:nvPr/>
        </p:nvCxnSpPr>
        <p:spPr bwMode="gray">
          <a:xfrm flipH="1" flipV="1">
            <a:off x="3311525" y="1358900"/>
            <a:ext cx="630238" cy="1588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6480" name="AutoShape 95">
            <a:extLst>
              <a:ext uri="{FF2B5EF4-FFF2-40B4-BE49-F238E27FC236}">
                <a16:creationId xmlns:a16="http://schemas.microsoft.com/office/drawing/2014/main" id="{F2D7AC40-8CF6-1941-1D0A-9279FCE48F83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3267075" y="1403350"/>
            <a:ext cx="44450" cy="1260475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cxnSp>
        <p:nvCxnSpPr>
          <p:cNvPr id="16481" name="AutoShape 96">
            <a:extLst>
              <a:ext uri="{FF2B5EF4-FFF2-40B4-BE49-F238E27FC236}">
                <a16:creationId xmlns:a16="http://schemas.microsoft.com/office/drawing/2014/main" id="{7DADAB57-6FDA-7800-DDF6-F184FC8543BD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3313113" y="2665413"/>
            <a:ext cx="584200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16482" name="Line 97">
            <a:extLst>
              <a:ext uri="{FF2B5EF4-FFF2-40B4-BE49-F238E27FC236}">
                <a16:creationId xmlns:a16="http://schemas.microsoft.com/office/drawing/2014/main" id="{09D5A9BC-359A-8723-10E9-2B7837BBD6FF}"/>
              </a:ext>
            </a:extLst>
          </p:cNvPr>
          <p:cNvSpPr>
            <a:spLocks noChangeShapeType="1"/>
          </p:cNvSpPr>
          <p:nvPr/>
        </p:nvSpPr>
        <p:spPr bwMode="gray">
          <a:xfrm flipH="1" flipV="1">
            <a:off x="3267075" y="1314450"/>
            <a:ext cx="0" cy="134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6483" name="AutoShape 98">
            <a:extLst>
              <a:ext uri="{FF2B5EF4-FFF2-40B4-BE49-F238E27FC236}">
                <a16:creationId xmlns:a16="http://schemas.microsoft.com/office/drawing/2014/main" id="{2620B60B-18A1-47CD-4DAB-EBB3486D2798}"/>
              </a:ext>
            </a:extLst>
          </p:cNvPr>
          <p:cNvCxnSpPr>
            <a:cxnSpLocks noChangeShapeType="1"/>
            <a:stCxn id="16482" idx="0"/>
          </p:cNvCxnSpPr>
          <p:nvPr/>
        </p:nvCxnSpPr>
        <p:spPr bwMode="gray">
          <a:xfrm>
            <a:off x="3267075" y="2663825"/>
            <a:ext cx="5857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84" name="AutoShape 99">
            <a:extLst>
              <a:ext uri="{FF2B5EF4-FFF2-40B4-BE49-F238E27FC236}">
                <a16:creationId xmlns:a16="http://schemas.microsoft.com/office/drawing/2014/main" id="{40899C77-8C79-4CBE-3A59-FB9695BF37D4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3267075" y="1989138"/>
            <a:ext cx="5857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85" name="AutoShape 100">
            <a:extLst>
              <a:ext uri="{FF2B5EF4-FFF2-40B4-BE49-F238E27FC236}">
                <a16:creationId xmlns:a16="http://schemas.microsoft.com/office/drawing/2014/main" id="{DBDB6679-2C07-123D-B525-0A69EC9C96FC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3311525" y="1314450"/>
            <a:ext cx="5857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86" name="AutoShape 101">
            <a:extLst>
              <a:ext uri="{FF2B5EF4-FFF2-40B4-BE49-F238E27FC236}">
                <a16:creationId xmlns:a16="http://schemas.microsoft.com/office/drawing/2014/main" id="{ADB0EDDE-C2DF-166A-310D-9D4B2B98DD34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2816225" y="1989138"/>
            <a:ext cx="585788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87" name="Line 102">
            <a:extLst>
              <a:ext uri="{FF2B5EF4-FFF2-40B4-BE49-F238E27FC236}">
                <a16:creationId xmlns:a16="http://schemas.microsoft.com/office/drawing/2014/main" id="{FD4DFCA6-C898-25E0-4C23-23B047CC5B86}"/>
              </a:ext>
            </a:extLst>
          </p:cNvPr>
          <p:cNvSpPr>
            <a:spLocks noChangeShapeType="1"/>
          </p:cNvSpPr>
          <p:nvPr/>
        </p:nvSpPr>
        <p:spPr bwMode="gray">
          <a:xfrm flipV="1">
            <a:off x="1646238" y="1808163"/>
            <a:ext cx="0" cy="2790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6488" name="AutoShape 103">
            <a:extLst>
              <a:ext uri="{FF2B5EF4-FFF2-40B4-BE49-F238E27FC236}">
                <a16:creationId xmlns:a16="http://schemas.microsoft.com/office/drawing/2014/main" id="{2CECD05D-6E04-CCB1-4AA2-57C74F7ECBF6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646238" y="4598988"/>
            <a:ext cx="3159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89" name="AutoShape 104">
            <a:extLst>
              <a:ext uri="{FF2B5EF4-FFF2-40B4-BE49-F238E27FC236}">
                <a16:creationId xmlns:a16="http://schemas.microsoft.com/office/drawing/2014/main" id="{364CD73E-8570-2407-8841-D889A21EF87E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646238" y="1854200"/>
            <a:ext cx="31591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90" name="AutoShape 105">
            <a:extLst>
              <a:ext uri="{FF2B5EF4-FFF2-40B4-BE49-F238E27FC236}">
                <a16:creationId xmlns:a16="http://schemas.microsoft.com/office/drawing/2014/main" id="{57B2FF46-F000-3C57-1735-FE2B88A153B9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1422400" y="3159125"/>
            <a:ext cx="3159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91" name="Line 106">
            <a:extLst>
              <a:ext uri="{FF2B5EF4-FFF2-40B4-BE49-F238E27FC236}">
                <a16:creationId xmlns:a16="http://schemas.microsoft.com/office/drawing/2014/main" id="{620665AD-7B98-47CA-F126-B7A9E35171DD}"/>
              </a:ext>
            </a:extLst>
          </p:cNvPr>
          <p:cNvSpPr>
            <a:spLocks noChangeShapeType="1"/>
          </p:cNvSpPr>
          <p:nvPr/>
        </p:nvSpPr>
        <p:spPr bwMode="gray">
          <a:xfrm flipH="1" flipV="1">
            <a:off x="3402013" y="3698875"/>
            <a:ext cx="0" cy="1800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6492" name="AutoShape 107">
            <a:extLst>
              <a:ext uri="{FF2B5EF4-FFF2-40B4-BE49-F238E27FC236}">
                <a16:creationId xmlns:a16="http://schemas.microsoft.com/office/drawing/2014/main" id="{E5AF52A0-2C23-D8F2-76A8-0099A0520054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3357563" y="3743325"/>
            <a:ext cx="3159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93" name="AutoShape 108">
            <a:extLst>
              <a:ext uri="{FF2B5EF4-FFF2-40B4-BE49-F238E27FC236}">
                <a16:creationId xmlns:a16="http://schemas.microsoft.com/office/drawing/2014/main" id="{FEF7FCCC-E37F-79D0-7EC0-0060866AD0F6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3267075" y="4554538"/>
            <a:ext cx="315913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94" name="AutoShape 109">
            <a:extLst>
              <a:ext uri="{FF2B5EF4-FFF2-40B4-BE49-F238E27FC236}">
                <a16:creationId xmlns:a16="http://schemas.microsoft.com/office/drawing/2014/main" id="{EBC01A04-D8D7-4D55-E842-3E987964C351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3357563" y="5499100"/>
            <a:ext cx="31591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95" name="Line 110">
            <a:extLst>
              <a:ext uri="{FF2B5EF4-FFF2-40B4-BE49-F238E27FC236}">
                <a16:creationId xmlns:a16="http://schemas.microsoft.com/office/drawing/2014/main" id="{56152D19-A9DC-353A-5095-239A79DE7D87}"/>
              </a:ext>
            </a:extLst>
          </p:cNvPr>
          <p:cNvSpPr>
            <a:spLocks noChangeShapeType="1"/>
          </p:cNvSpPr>
          <p:nvPr/>
        </p:nvSpPr>
        <p:spPr bwMode="gray">
          <a:xfrm flipH="1" flipV="1">
            <a:off x="5876925" y="2708275"/>
            <a:ext cx="0" cy="134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6496" name="AutoShape 111">
            <a:extLst>
              <a:ext uri="{FF2B5EF4-FFF2-40B4-BE49-F238E27FC236}">
                <a16:creationId xmlns:a16="http://schemas.microsoft.com/office/drawing/2014/main" id="{400121D1-23C3-113C-C109-7C7DF9F6AA48}"/>
              </a:ext>
            </a:extLst>
          </p:cNvPr>
          <p:cNvCxnSpPr>
            <a:cxnSpLocks noChangeShapeType="1"/>
            <a:stCxn id="16495" idx="1"/>
          </p:cNvCxnSpPr>
          <p:nvPr/>
        </p:nvCxnSpPr>
        <p:spPr bwMode="gray">
          <a:xfrm>
            <a:off x="5876925" y="2708275"/>
            <a:ext cx="40481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97" name="AutoShape 112">
            <a:extLst>
              <a:ext uri="{FF2B5EF4-FFF2-40B4-BE49-F238E27FC236}">
                <a16:creationId xmlns:a16="http://schemas.microsoft.com/office/drawing/2014/main" id="{0589789F-A4B0-8954-3EAE-4181BFB72556}"/>
              </a:ext>
            </a:extLst>
          </p:cNvPr>
          <p:cNvCxnSpPr>
            <a:cxnSpLocks noChangeShapeType="1"/>
            <a:stCxn id="16495" idx="0"/>
          </p:cNvCxnSpPr>
          <p:nvPr/>
        </p:nvCxnSpPr>
        <p:spPr bwMode="gray">
          <a:xfrm>
            <a:off x="5876925" y="4057650"/>
            <a:ext cx="360363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98" name="AutoShape 113">
            <a:extLst>
              <a:ext uri="{FF2B5EF4-FFF2-40B4-BE49-F238E27FC236}">
                <a16:creationId xmlns:a16="http://schemas.microsoft.com/office/drawing/2014/main" id="{E8BB3B6C-2380-8414-8407-7C55ACEF7D69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5427663" y="4576763"/>
            <a:ext cx="881062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99" name="Line 114">
            <a:extLst>
              <a:ext uri="{FF2B5EF4-FFF2-40B4-BE49-F238E27FC236}">
                <a16:creationId xmlns:a16="http://schemas.microsoft.com/office/drawing/2014/main" id="{56DE737D-6C9F-B7F8-1860-2BCD59B0134A}"/>
              </a:ext>
            </a:extLst>
          </p:cNvPr>
          <p:cNvSpPr>
            <a:spLocks noChangeShapeType="1"/>
          </p:cNvSpPr>
          <p:nvPr/>
        </p:nvSpPr>
        <p:spPr bwMode="gray">
          <a:xfrm flipH="1" flipV="1">
            <a:off x="5786438" y="4554538"/>
            <a:ext cx="0" cy="1349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6500" name="AutoShape 115">
            <a:extLst>
              <a:ext uri="{FF2B5EF4-FFF2-40B4-BE49-F238E27FC236}">
                <a16:creationId xmlns:a16="http://schemas.microsoft.com/office/drawing/2014/main" id="{F1EF7845-5D07-6142-C1AE-12C9B316414B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5786438" y="5273675"/>
            <a:ext cx="5857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01" name="AutoShape 116">
            <a:extLst>
              <a:ext uri="{FF2B5EF4-FFF2-40B4-BE49-F238E27FC236}">
                <a16:creationId xmlns:a16="http://schemas.microsoft.com/office/drawing/2014/main" id="{36E7D58B-6C33-0636-6BC7-9BF071DA492F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5786438" y="5903913"/>
            <a:ext cx="58578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02" name="AutoShape 117">
            <a:extLst>
              <a:ext uri="{FF2B5EF4-FFF2-40B4-BE49-F238E27FC236}">
                <a16:creationId xmlns:a16="http://schemas.microsoft.com/office/drawing/2014/main" id="{2ACA5C6B-CC03-E357-F0E6-90A9B14516A2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5516563" y="3743325"/>
            <a:ext cx="3587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503" name="AutoShape 118">
            <a:extLst>
              <a:ext uri="{FF2B5EF4-FFF2-40B4-BE49-F238E27FC236}">
                <a16:creationId xmlns:a16="http://schemas.microsoft.com/office/drawing/2014/main" id="{C1D0E818-BF90-56EB-D24B-22701ABEECFA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5876925" y="3338513"/>
            <a:ext cx="4048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04" name="Line 119">
            <a:extLst>
              <a:ext uri="{FF2B5EF4-FFF2-40B4-BE49-F238E27FC236}">
                <a16:creationId xmlns:a16="http://schemas.microsoft.com/office/drawing/2014/main" id="{F2A81E57-B135-1874-BA76-361FF8DB4EE4}"/>
              </a:ext>
            </a:extLst>
          </p:cNvPr>
          <p:cNvSpPr>
            <a:spLocks noChangeShapeType="1"/>
          </p:cNvSpPr>
          <p:nvPr/>
        </p:nvSpPr>
        <p:spPr bwMode="gray">
          <a:xfrm flipH="1" flipV="1">
            <a:off x="3402013" y="5319713"/>
            <a:ext cx="0" cy="811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16505" name="AutoShape 120">
            <a:extLst>
              <a:ext uri="{FF2B5EF4-FFF2-40B4-BE49-F238E27FC236}">
                <a16:creationId xmlns:a16="http://schemas.microsoft.com/office/drawing/2014/main" id="{5BB62B34-C636-1269-AD93-8C68471C2532}"/>
              </a:ext>
            </a:extLst>
          </p:cNvPr>
          <p:cNvCxnSpPr>
            <a:cxnSpLocks noChangeShapeType="1"/>
          </p:cNvCxnSpPr>
          <p:nvPr/>
        </p:nvCxnSpPr>
        <p:spPr bwMode="gray">
          <a:xfrm>
            <a:off x="3402013" y="6129338"/>
            <a:ext cx="4953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506" name="Text Box 121">
            <a:extLst>
              <a:ext uri="{FF2B5EF4-FFF2-40B4-BE49-F238E27FC236}">
                <a16:creationId xmlns:a16="http://schemas.microsoft.com/office/drawing/2014/main" id="{77F1A9E1-C1B7-7D5A-6681-DB9A123C8C3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941763" y="5949950"/>
            <a:ext cx="8112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</a:rPr>
              <a:t>……</a:t>
            </a:r>
          </a:p>
        </p:txBody>
      </p:sp>
      <p:sp>
        <p:nvSpPr>
          <p:cNvPr id="16507" name="Text Box 122">
            <a:extLst>
              <a:ext uri="{FF2B5EF4-FFF2-40B4-BE49-F238E27FC236}">
                <a16:creationId xmlns:a16="http://schemas.microsoft.com/office/drawing/2014/main" id="{DA0D74B1-CB62-A25E-DE66-817DBCBDA79F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372225" y="5678488"/>
            <a:ext cx="811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>
                <a:latin typeface="Arial" panose="020B0604020202020204" pitchFamily="34" charset="0"/>
              </a:rPr>
              <a:t>……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中传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alpha val="90000"/>
          </a:schemeClr>
        </a:solidFill>
        <a:ln>
          <a:solidFill>
            <a:schemeClr val="bg1"/>
          </a:solidFill>
        </a:ln>
      </a:spPr>
      <a:bodyPr spcFirstLastPara="0" vert="horz" wrap="square" lIns="76200" tIns="76200" rIns="76200" bIns="2368987" numCol="1" spcCol="1270" anchor="ctr" anchorCtr="0">
        <a:noAutofit/>
      </a:bodyPr>
      <a:lstStyle>
        <a:defPPr algn="ctr" defTabSz="889000">
          <a:lnSpc>
            <a:spcPct val="90000"/>
          </a:lnSpc>
          <a:spcBef>
            <a:spcPct val="0"/>
          </a:spcBef>
          <a:spcAft>
            <a:spcPct val="35000"/>
          </a:spcAft>
          <a:defRPr sz="2400" kern="1200" dirty="0" smtClean="0">
            <a:solidFill>
              <a:schemeClr val="bg1"/>
            </a:solidFill>
            <a:latin typeface="+mn-ea"/>
          </a:defRPr>
        </a:defPPr>
      </a:lstStyle>
      <a:style>
        <a:lnRef idx="2">
          <a:schemeClr val="accent2">
            <a:hueOff val="0"/>
            <a:satOff val="0"/>
            <a:lumOff val="0"/>
            <a:alphaOff val="0"/>
          </a:schemeClr>
        </a:lnRef>
        <a:fillRef idx="1">
          <a:schemeClr val="lt1">
            <a:alpha val="90000"/>
            <a:hueOff val="0"/>
            <a:satOff val="0"/>
            <a:lumOff val="0"/>
            <a:alphaOff val="0"/>
          </a:schemeClr>
        </a:fillRef>
        <a:effectRef idx="0">
          <a:schemeClr val="lt1">
            <a:alpha val="90000"/>
            <a:hueOff val="0"/>
            <a:satOff val="0"/>
            <a:lumOff val="0"/>
            <a:alphaOff val="0"/>
          </a:schemeClr>
        </a:effectRef>
        <a:fontRef idx="minor">
          <a:schemeClr val="dk1">
            <a:hueOff val="0"/>
            <a:satOff val="0"/>
            <a:lumOff val="0"/>
            <a:alphaOff val="0"/>
          </a:schemeClr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62244" tIns="62244" rIns="62244" bIns="62244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中宋" panose="02010600040101010101" pitchFamily="2" charset="-122"/>
            <a:ea typeface="华文中宋" panose="02010600040101010101" pitchFamily="2" charset="-122"/>
          </a:defRPr>
        </a:defPPr>
      </a:lstStyle>
    </a:lnDef>
  </a:objectDefaults>
  <a:extraClrSchemeLst>
    <a:extraClrScheme>
      <a:clrScheme name="yc_wti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yc_wti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yc_wti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123645</TotalTime>
  <Words>2324</Words>
  <Application>Microsoft Macintosh PowerPoint</Application>
  <PresentationFormat>全屏显示(4:3)</PresentationFormat>
  <Paragraphs>375</Paragraphs>
  <Slides>41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2" baseType="lpstr">
      <vt:lpstr>(使用中文字体)</vt:lpstr>
      <vt:lpstr>黑体</vt:lpstr>
      <vt:lpstr>华文中宋</vt:lpstr>
      <vt:lpstr>楷体_GB2312</vt:lpstr>
      <vt:lpstr>宋体</vt:lpstr>
      <vt:lpstr>FuturaA Md BT</vt:lpstr>
      <vt:lpstr>Arial</vt:lpstr>
      <vt:lpstr>Times New Roman</vt:lpstr>
      <vt:lpstr>Verdana</vt:lpstr>
      <vt:lpstr>Wingdings</vt:lpstr>
      <vt:lpstr>1_中传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PowerPoint 演示文稿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Java的异常处理</vt:lpstr>
      <vt:lpstr>PowerPoint 演示文稿</vt:lpstr>
    </vt:vector>
  </TitlesOfParts>
  <Company>Microsoft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nsfc</dc:title>
  <dc:creator>mhd</dc:creator>
  <cp:lastModifiedBy>Microsoft Office User</cp:lastModifiedBy>
  <cp:revision>3061</cp:revision>
  <cp:lastPrinted>2013-06-09T12:24:00Z</cp:lastPrinted>
  <dcterms:created xsi:type="dcterms:W3CDTF">2005-05-09T07:03:00Z</dcterms:created>
  <dcterms:modified xsi:type="dcterms:W3CDTF">2024-10-25T08:41:57Z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