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41"/>
  </p:notesMasterIdLst>
  <p:handoutMasterIdLst>
    <p:handoutMasterId r:id="rId42"/>
  </p:handoutMasterIdLst>
  <p:sldIdLst>
    <p:sldId id="422" r:id="rId2"/>
    <p:sldId id="503" r:id="rId3"/>
    <p:sldId id="423" r:id="rId4"/>
    <p:sldId id="424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492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0" r:id="rId36"/>
    <p:sldId id="601" r:id="rId37"/>
    <p:sldId id="602" r:id="rId38"/>
    <p:sldId id="480" r:id="rId39"/>
    <p:sldId id="275" r:id="rId40"/>
  </p:sldIdLst>
  <p:sldSz cx="9144000" cy="6858000" type="screen4x3"/>
  <p:notesSz cx="6669088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4C"/>
    <a:srgbClr val="63BC26"/>
    <a:srgbClr val="A21E89"/>
    <a:srgbClr val="19A7DD"/>
    <a:srgbClr val="15CD9D"/>
    <a:srgbClr val="FFCC99"/>
    <a:srgbClr val="D1D1D1"/>
    <a:srgbClr val="009FE1"/>
    <a:srgbClr val="10CF9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81163" autoAdjust="0"/>
  </p:normalViewPr>
  <p:slideViewPr>
    <p:cSldViewPr showGuides="1">
      <p:cViewPr varScale="1">
        <p:scale>
          <a:sx n="101" d="100"/>
          <a:sy n="101" d="100"/>
        </p:scale>
        <p:origin x="904" y="184"/>
      </p:cViewPr>
      <p:guideLst>
        <p:guide orient="horz" pos="1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1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报奖汇报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北京邮电大学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SimHei" panose="02010609060101010101" pitchFamily="49" charset="-122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多媒体技术原理及应用</a:t>
            </a:r>
            <a:r>
              <a:rPr kumimoji="1" lang="en-US" altLang="zh-CN" dirty="0"/>
              <a:t>》（</a:t>
            </a:r>
            <a:r>
              <a:rPr kumimoji="1" lang="en-US" altLang="zh-CN" dirty="0" err="1"/>
              <a:t>教材</a:t>
            </a:r>
            <a:r>
              <a:rPr kumimoji="1" lang="en-US" altLang="zh-CN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kumimoji="1" lang="en-US" altLang="zh-CN" dirty="0"/>
          </a:p>
        </p:txBody>
      </p:sp>
      <p:sp>
        <p:nvSpPr>
          <p:cNvPr id="256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 err="1"/>
              <a:t>北京邮电大学</a:t>
            </a:r>
            <a:endParaRPr kumimoji="1"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 i="0">
                <a:ea typeface="SimHei" panose="02010609060101010101" pitchFamily="49" charset="-122"/>
              </a:defRPr>
            </a:lvl1pPr>
          </a:lstStyle>
          <a:p>
            <a:pPr algn="r" eaLnBrk="1" hangingPunct="1"/>
            <a:fld id="{9A0DB2DC-4C9A-4742-B13C-FB6460FD3503}" type="slidenum">
              <a:rPr lang="en-US" altLang="zh-CN" sz="1200" smtClean="0">
                <a:latin typeface="Times New Roman" panose="02020603050405020304" pitchFamily="18" charset="0"/>
              </a:rPr>
              <a:pPr algn="r" eaLnBrk="1" hangingPunct="1"/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2051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2053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2588" y="381000"/>
            <a:ext cx="2411412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7769225" cy="7191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3075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69225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3850" y="1085850"/>
            <a:ext cx="8362950" cy="543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029" name="Picture 3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24588" y="333375"/>
            <a:ext cx="2919412" cy="46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0" name="Group 10"/>
          <p:cNvGrpSpPr/>
          <p:nvPr userDrawn="1"/>
        </p:nvGrpSpPr>
        <p:grpSpPr>
          <a:xfrm>
            <a:off x="2627784" y="5927094"/>
            <a:ext cx="6480720" cy="1062953"/>
            <a:chOff x="249" y="2341"/>
            <a:chExt cx="5178" cy="1617"/>
          </a:xfrm>
        </p:grpSpPr>
        <p:pic>
          <p:nvPicPr>
            <p:cNvPr id="1031" name="Picture 11" descr="未命名-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(使用中文字体)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(使用中文字体)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(使用中文字体)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(使用中文字体)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(使用中文字体)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4">
            <a:extLst>
              <a:ext uri="{FF2B5EF4-FFF2-40B4-BE49-F238E27FC236}">
                <a16:creationId xmlns:a16="http://schemas.microsoft.com/office/drawing/2014/main" id="{9B6B36FA-FE31-DBDE-C12B-6401B607D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75856" y="1772816"/>
            <a:ext cx="7772400" cy="1470025"/>
          </a:xfrm>
        </p:spPr>
        <p:txBody>
          <a:bodyPr/>
          <a:lstStyle/>
          <a:p>
            <a:r>
              <a:rPr lang="zh-CN" altLang="en-US" sz="4800" i="0" dirty="0">
                <a:solidFill>
                  <a:srgbClr val="000000"/>
                </a:solidFill>
                <a:ea typeface="宋体" panose="02010600030101010101" pitchFamily="2" charset="-122"/>
              </a:rPr>
              <a:t>事件处理</a:t>
            </a:r>
          </a:p>
        </p:txBody>
      </p:sp>
      <p:sp>
        <p:nvSpPr>
          <p:cNvPr id="5123" name="副标题 5">
            <a:extLst>
              <a:ext uri="{FF2B5EF4-FFF2-40B4-BE49-F238E27FC236}">
                <a16:creationId xmlns:a16="http://schemas.microsoft.com/office/drawing/2014/main" id="{F2B44CFC-3AD7-FA37-4DF1-629DCCD4AE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zh-CN" altLang="en-US" dirty="0">
                <a:ea typeface="宋体" panose="02010600030101010101" pitchFamily="2" charset="-122"/>
              </a:rPr>
              <a:t>网络空间安全学院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伍淳华</a:t>
            </a:r>
            <a:endParaRPr kumimoji="0"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B9C507BB-4CBA-5DB0-A845-63827BF12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19750-D234-E123-21AD-145F0570222C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13316" name="内容占位符 2">
            <a:extLst>
              <a:ext uri="{FF2B5EF4-FFF2-40B4-BE49-F238E27FC236}">
                <a16:creationId xmlns:a16="http://schemas.microsoft.com/office/drawing/2014/main" id="{F408BF9A-9B48-2E29-BA70-2859DC628EB7}"/>
              </a:ext>
            </a:extLst>
          </p:cNvPr>
          <p:cNvSpPr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例</a:t>
            </a:r>
            <a:r>
              <a:rPr kumimoji="0" lang="en-US" altLang="zh-CN" b="0">
                <a:latin typeface="宋体" panose="02010600030101010101" pitchFamily="2" charset="-122"/>
              </a:rPr>
              <a:t>:</a:t>
            </a:r>
            <a:r>
              <a:rPr kumimoji="0" lang="zh-CN" altLang="en-US" b="0">
                <a:latin typeface="宋体" panose="02010600030101010101" pitchFamily="2" charset="-122"/>
              </a:rPr>
              <a:t>按钮点击</a:t>
            </a:r>
          </a:p>
          <a:p>
            <a:pPr lvl="1"/>
            <a:r>
              <a:rPr kumimoji="0" lang="zh-CN" altLang="en-US" b="0">
                <a:latin typeface="宋体" panose="02010600030101010101" pitchFamily="2" charset="-122"/>
              </a:rPr>
              <a:t>在一个面板中放置三个按钮</a:t>
            </a:r>
            <a:r>
              <a:rPr kumimoji="0" lang="en-US" altLang="zh-CN" b="0">
                <a:latin typeface="宋体" panose="02010600030101010101" pitchFamily="2" charset="-122"/>
              </a:rPr>
              <a:t>;</a:t>
            </a:r>
          </a:p>
          <a:p>
            <a:pPr lvl="1"/>
            <a:r>
              <a:rPr kumimoji="0" lang="zh-CN" altLang="en-US" b="0">
                <a:latin typeface="宋体" panose="02010600030101010101" pitchFamily="2" charset="-122"/>
              </a:rPr>
              <a:t>添加三个监听器对象用来作为按钮的动作监听器</a:t>
            </a:r>
            <a:r>
              <a:rPr kumimoji="0" lang="en-US" altLang="zh-CN" b="0">
                <a:latin typeface="宋体" panose="02010600030101010101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       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768C6F7-7837-8001-4353-2CD2A2D2E8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62622-8A48-3F0B-2D65-1E30AD7FDF17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14340" name="内容占位符 2">
            <a:extLst>
              <a:ext uri="{FF2B5EF4-FFF2-40B4-BE49-F238E27FC236}">
                <a16:creationId xmlns:a16="http://schemas.microsoft.com/office/drawing/2014/main" id="{CC5BC8B0-F96B-D98A-9A42-DC7DCF1CF6ED}"/>
              </a:ext>
            </a:extLst>
          </p:cNvPr>
          <p:cNvSpPr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如何创建按钮并将按钮添加到面板中</a:t>
            </a:r>
          </a:p>
          <a:p>
            <a:pPr lvl="1"/>
            <a:r>
              <a:rPr kumimoji="0" lang="zh-CN" altLang="en-US" b="0">
                <a:latin typeface="宋体" panose="02010600030101010101" pitchFamily="2" charset="-122"/>
              </a:rPr>
              <a:t>创建按钮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>
                <a:latin typeface="Times New Roman" panose="02020603050405020304" pitchFamily="18" charset="0"/>
              </a:rPr>
              <a:t>javax.swing.JButton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>
                <a:latin typeface="Times New Roman" panose="02020603050405020304" pitchFamily="18" charset="0"/>
              </a:rPr>
              <a:t>JButton(String label);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>
                <a:latin typeface="Times New Roman" panose="02020603050405020304" pitchFamily="18" charset="0"/>
              </a:rPr>
              <a:t>JButton(Icon icon);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>
                <a:latin typeface="Times New Roman" panose="02020603050405020304" pitchFamily="18" charset="0"/>
              </a:rPr>
              <a:t>JButton(String label, Icon icon);</a:t>
            </a:r>
          </a:p>
          <a:p>
            <a:pPr lvl="1">
              <a:buFont typeface="Wingdings" pitchFamily="2" charset="2"/>
              <a:buNone/>
            </a:pPr>
            <a:endParaRPr kumimoji="0" lang="en-US" altLang="zh-CN" b="0">
              <a:latin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kumimoji="0" lang="en-US" altLang="zh-CN" sz="2000" b="0"/>
              <a:t>Eg:JButton b1 = new JButton(“Yellow”);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000" b="0"/>
              <a:t>    JButton b2 = new JButton(new ImageIcon(“blue-ball.gif”);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000" b="0"/>
              <a:t>    JButton b3 = new JButton(“Blue”, new ImageIcon(“blue-ball.gif”);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        </a:t>
            </a:r>
          </a:p>
        </p:txBody>
      </p:sp>
      <p:pic>
        <p:nvPicPr>
          <p:cNvPr id="197637" name="Picture 5">
            <a:extLst>
              <a:ext uri="{FF2B5EF4-FFF2-40B4-BE49-F238E27FC236}">
                <a16:creationId xmlns:a16="http://schemas.microsoft.com/office/drawing/2014/main" id="{FC949EA6-7FC4-0E95-86F3-F75C6F21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29113"/>
            <a:ext cx="1166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8" name="Picture 6">
            <a:extLst>
              <a:ext uri="{FF2B5EF4-FFF2-40B4-BE49-F238E27FC236}">
                <a16:creationId xmlns:a16="http://schemas.microsoft.com/office/drawing/2014/main" id="{ACE788CF-4AB3-7CE6-A692-88B42C3A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4329113"/>
            <a:ext cx="8810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9" name="Picture 7">
            <a:extLst>
              <a:ext uri="{FF2B5EF4-FFF2-40B4-BE49-F238E27FC236}">
                <a16:creationId xmlns:a16="http://schemas.microsoft.com/office/drawing/2014/main" id="{F1D54F2D-EE39-EDE7-31BC-64798548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284663"/>
            <a:ext cx="13049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DADF943-F5A2-AA44-ADBD-52253DF386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6F510-D57D-62B1-63A4-CD2EDE53D6DF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15364" name="内容占位符 2">
            <a:extLst>
              <a:ext uri="{FF2B5EF4-FFF2-40B4-BE49-F238E27FC236}">
                <a16:creationId xmlns:a16="http://schemas.microsoft.com/office/drawing/2014/main" id="{C0E21D78-0C35-83C2-BF1B-7C2B5A041D51}"/>
              </a:ext>
            </a:extLst>
          </p:cNvPr>
          <p:cNvSpPr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如何创建按钮并将按钮添加到面板中</a:t>
            </a:r>
          </a:p>
          <a:p>
            <a:pPr lvl="1"/>
            <a:r>
              <a:rPr kumimoji="0" lang="zh-CN" altLang="en-US" b="0">
                <a:latin typeface="宋体" panose="02010600030101010101" pitchFamily="2" charset="-122"/>
              </a:rPr>
              <a:t>将按钮添加到面板中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  </a:t>
            </a:r>
            <a:r>
              <a:rPr kumimoji="0" lang="en-US" altLang="zh-CN" sz="2400" b="0">
                <a:latin typeface="Times New Roman" panose="02020603050405020304" pitchFamily="18" charset="0"/>
              </a:rPr>
              <a:t>java.awt.Container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Component add(Component c);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>
                <a:latin typeface="宋体" panose="02010600030101010101" pitchFamily="2" charset="-122"/>
              </a:rPr>
              <a:t>  </a:t>
            </a:r>
            <a:r>
              <a:rPr kumimoji="0" lang="zh-CN" altLang="en-US" b="0">
                <a:latin typeface="宋体" panose="02010600030101010101" pitchFamily="2" charset="-122"/>
              </a:rPr>
              <a:t>将组件</a:t>
            </a:r>
            <a:r>
              <a:rPr kumimoji="0" lang="en-US" altLang="zh-CN" b="0">
                <a:latin typeface="宋体" panose="02010600030101010101" pitchFamily="2" charset="-122"/>
              </a:rPr>
              <a:t>c</a:t>
            </a:r>
            <a:r>
              <a:rPr kumimoji="0" lang="zh-CN" altLang="en-US" b="0">
                <a:latin typeface="宋体" panose="02010600030101010101" pitchFamily="2" charset="-122"/>
              </a:rPr>
              <a:t>添加到容器中       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   </a:t>
            </a:r>
            <a:r>
              <a:rPr kumimoji="0" lang="en-US" altLang="zh-CN" sz="2000" b="0">
                <a:latin typeface="Arial" panose="020B0604020202020204" pitchFamily="34" charset="0"/>
              </a:rPr>
              <a:t>eg: class ButtonPanel extends JPanel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	public ButtonPanel( )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	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		JButton b1 = new JButton(“Yellow”);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		add(b1);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   }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3FE30560-30F0-3B22-2B58-B8A4CC3F59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89417-9B5D-250B-0682-16264E0F415D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16388" name="内容占位符 2">
            <a:extLst>
              <a:ext uri="{FF2B5EF4-FFF2-40B4-BE49-F238E27FC236}">
                <a16:creationId xmlns:a16="http://schemas.microsoft.com/office/drawing/2014/main" id="{102701F2-B963-F6BD-31FE-092425974BBC}"/>
              </a:ext>
            </a:extLst>
          </p:cNvPr>
          <p:cNvSpPr>
            <a:spLocks/>
          </p:cNvSpPr>
          <p:nvPr/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实现按钮监听器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	</a:t>
            </a:r>
            <a:r>
              <a:rPr kumimoji="0" lang="en-US" altLang="zh-CN" sz="2400" b="0" i="1">
                <a:latin typeface="Times New Roman" panose="02020603050405020304" pitchFamily="18" charset="0"/>
              </a:rPr>
              <a:t>public interface ActionListener extends EventListener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 i="1">
                <a:latin typeface="Times New Roman" panose="02020603050405020304" pitchFamily="18" charset="0"/>
              </a:rPr>
              <a:t>		public void actionPerformed(ActionEvent e);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 i="1">
                <a:latin typeface="Times New Roman" panose="02020603050405020304" pitchFamily="18" charset="0"/>
              </a:rPr>
              <a:t>      }   </a:t>
            </a:r>
          </a:p>
          <a:p>
            <a:pPr>
              <a:buFont typeface="Wingdings" pitchFamily="2" charset="2"/>
              <a:buNone/>
            </a:pPr>
            <a:endParaRPr kumimoji="0" lang="en-US" altLang="zh-CN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class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ColorAction </a:t>
            </a:r>
            <a:r>
              <a:rPr kumimoji="0" lang="en-US" altLang="zh-CN" sz="2400">
                <a:latin typeface="Times New Roman" panose="02020603050405020304" pitchFamily="18" charset="0"/>
              </a:rPr>
              <a:t>implements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ActionListener{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	……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	public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</a:rPr>
              <a:t>void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actionPerformed(ActionEvent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……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}</a:t>
            </a:r>
            <a:endParaRPr kumimoji="0"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3E5983A8-3AC9-5010-0D7E-04BF33122A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EAA204-5BDF-CF9A-C28A-463658F7A777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17412" name="内容占位符 2">
            <a:extLst>
              <a:ext uri="{FF2B5EF4-FFF2-40B4-BE49-F238E27FC236}">
                <a16:creationId xmlns:a16="http://schemas.microsoft.com/office/drawing/2014/main" id="{A7FEAFAD-5BE9-EA03-6090-6D04CDC96D38}"/>
              </a:ext>
            </a:extLst>
          </p:cNvPr>
          <p:cNvSpPr>
            <a:spLocks/>
          </p:cNvSpPr>
          <p:nvPr/>
        </p:nvSpPr>
        <p:spPr bwMode="auto">
          <a:xfrm>
            <a:off x="457200" y="95408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实现按钮监听器</a:t>
            </a:r>
          </a:p>
          <a:p>
            <a:pPr lvl="1"/>
            <a:r>
              <a:rPr kumimoji="0" lang="zh-CN" altLang="en-US" b="0">
                <a:latin typeface="宋体" panose="02010600030101010101" pitchFamily="2" charset="-122"/>
              </a:rPr>
              <a:t>按钮点击时</a:t>
            </a:r>
            <a:r>
              <a:rPr kumimoji="0" lang="en-US" altLang="zh-CN" b="0">
                <a:latin typeface="宋体" panose="02010600030101010101" pitchFamily="2" charset="-122"/>
              </a:rPr>
              <a:t>,</a:t>
            </a:r>
            <a:r>
              <a:rPr kumimoji="0" lang="zh-CN" altLang="en-US" b="0">
                <a:latin typeface="宋体" panose="02010600030101010101" pitchFamily="2" charset="-122"/>
              </a:rPr>
              <a:t>将面板颜色设置为指定的颜色。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>
                <a:latin typeface="宋体" panose="02010600030101010101" pitchFamily="2" charset="-122"/>
              </a:rPr>
              <a:t>  </a:t>
            </a:r>
            <a:r>
              <a:rPr kumimoji="0" lang="zh-CN" altLang="en-US" b="0">
                <a:latin typeface="宋体" panose="02010600030101010101" pitchFamily="2" charset="-122"/>
              </a:rPr>
              <a:t>监听器类中保存要设置的颜色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	</a:t>
            </a:r>
            <a:r>
              <a:rPr kumimoji="0" lang="en-US" altLang="zh-CN" sz="2400">
                <a:latin typeface="Times New Roman" panose="02020603050405020304" pitchFamily="18" charset="0"/>
              </a:rPr>
              <a:t>class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ColorAction </a:t>
            </a:r>
            <a:r>
              <a:rPr kumimoji="0" lang="en-US" altLang="zh-CN" sz="2400">
                <a:latin typeface="Times New Roman" panose="02020603050405020304" pitchFamily="18" charset="0"/>
              </a:rPr>
              <a:t>implements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ActionListener{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		public ColorAction(Color c){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			backgroundColor = c;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		public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</a:rPr>
              <a:t>void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actionPerformed(ActionEvent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	//set panel background color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	……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private Color backgroundColor;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}</a:t>
            </a:r>
            <a:endParaRPr kumimoji="0" lang="zh-CN" altLang="en-US" sz="2400" b="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kumimoji="0" lang="zh-CN" altLang="en-US" sz="2400" b="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7A5F260-9C78-0680-653D-E70807602D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B6A1A-E185-4B7D-6904-2561E419608C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18436" name="内容占位符 2">
            <a:extLst>
              <a:ext uri="{FF2B5EF4-FFF2-40B4-BE49-F238E27FC236}">
                <a16:creationId xmlns:a16="http://schemas.microsoft.com/office/drawing/2014/main" id="{F2F14685-1AC8-EC3B-6BE6-14B7E0EC34AC}"/>
              </a:ext>
            </a:extLst>
          </p:cNvPr>
          <p:cNvSpPr>
            <a:spLocks/>
          </p:cNvSpPr>
          <p:nvPr/>
        </p:nvSpPr>
        <p:spPr bwMode="auto">
          <a:xfrm>
            <a:off x="457200" y="1081088"/>
            <a:ext cx="852487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构造监听器对象，并将监听器注册到组件上</a:t>
            </a:r>
          </a:p>
          <a:p>
            <a:pPr>
              <a:buFont typeface="Wingdings" pitchFamily="2" charset="2"/>
              <a:buNone/>
            </a:pPr>
            <a:endParaRPr kumimoji="0" lang="zh-CN" altLang="en-US" b="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 b="0" i="1"/>
              <a:t>	ColorAction a1 = </a:t>
            </a:r>
            <a:r>
              <a:rPr kumimoji="0" lang="en-US" altLang="zh-CN" sz="2400" i="1"/>
              <a:t>new</a:t>
            </a:r>
            <a:r>
              <a:rPr kumimoji="0" lang="en-US" altLang="zh-CN" sz="2400" b="0" i="1"/>
              <a:t> ColorAction(Color.YELLOW);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 i="1"/>
              <a:t>	ColorAction a2 = </a:t>
            </a:r>
            <a:r>
              <a:rPr kumimoji="0" lang="en-US" altLang="zh-CN" sz="2400" i="1"/>
              <a:t>new</a:t>
            </a:r>
            <a:r>
              <a:rPr kumimoji="0" lang="en-US" altLang="zh-CN" sz="2400" b="0" i="1"/>
              <a:t> ColorAction(Color.RED);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 i="1"/>
              <a:t>	ColorAction a3 = </a:t>
            </a:r>
            <a:r>
              <a:rPr kumimoji="0" lang="en-US" altLang="zh-CN" sz="2400" i="1"/>
              <a:t>new</a:t>
            </a:r>
            <a:r>
              <a:rPr kumimoji="0" lang="en-US" altLang="zh-CN" sz="2400" b="0" i="1"/>
              <a:t> ColorAction(Color.GREEN);</a:t>
            </a:r>
          </a:p>
          <a:p>
            <a:endParaRPr kumimoji="0" lang="en-US" altLang="zh-CN" sz="2400" b="0" i="1"/>
          </a:p>
          <a:p>
            <a:pPr>
              <a:buFont typeface="Wingdings" pitchFamily="2" charset="2"/>
              <a:buNone/>
            </a:pPr>
            <a:r>
              <a:rPr kumimoji="0" lang="en-US" altLang="zh-CN" sz="2400" b="0" i="1"/>
              <a:t>	b1.addActionListener(a1);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 i="1"/>
              <a:t>	b2.addActionListener(a2);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 i="1"/>
              <a:t>	b3.addActionListener(a3);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69337F57-4CA9-2784-05D6-6BF8A6D169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77679-C20E-7D6B-0774-20DA1D118BB2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19460" name="内容占位符 2">
            <a:extLst>
              <a:ext uri="{FF2B5EF4-FFF2-40B4-BE49-F238E27FC236}">
                <a16:creationId xmlns:a16="http://schemas.microsoft.com/office/drawing/2014/main" id="{8DF82F88-A8C8-9643-D230-B05F3A45CD5E}"/>
              </a:ext>
            </a:extLst>
          </p:cNvPr>
          <p:cNvSpPr>
            <a:spLocks/>
          </p:cNvSpPr>
          <p:nvPr/>
        </p:nvSpPr>
        <p:spPr bwMode="auto">
          <a:xfrm>
            <a:off x="457200" y="1081088"/>
            <a:ext cx="852487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如何在监听器类中实现面板面板颜色的改变</a:t>
            </a:r>
          </a:p>
          <a:p>
            <a:pPr lvl="1"/>
            <a:r>
              <a:rPr kumimoji="0" lang="zh-CN" altLang="en-US" b="0">
                <a:latin typeface="宋体" panose="02010600030101010101" pitchFamily="2" charset="-122"/>
              </a:rPr>
              <a:t>将监听器类存储在面板中，并在构造器中进行设置；</a:t>
            </a:r>
          </a:p>
          <a:p>
            <a:pPr lvl="1"/>
            <a:r>
              <a:rPr kumimoji="0" lang="zh-CN" altLang="en-US" b="0">
                <a:latin typeface="宋体" panose="02010600030101010101" pitchFamily="2" charset="-122"/>
              </a:rPr>
              <a:t>将监听器类作为</a:t>
            </a:r>
            <a:r>
              <a:rPr kumimoji="0" lang="en-US" altLang="zh-CN" b="0">
                <a:latin typeface="宋体" panose="02010600030101010101" pitchFamily="2" charset="-122"/>
              </a:rPr>
              <a:t>ButtonPanel</a:t>
            </a:r>
            <a:r>
              <a:rPr kumimoji="0" lang="zh-CN" altLang="en-US" b="0">
                <a:latin typeface="宋体" panose="02010600030101010101" pitchFamily="2" charset="-122"/>
              </a:rPr>
              <a:t>的内部类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kumimoji="0" lang="zh-CN" altLang="en-US" b="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 b="0" i="1"/>
              <a:t>	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2ED3345B-318B-5156-AB7B-7206B74E76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68FCF9-EF41-72FD-E702-CDE5C354520A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02756" name="内容占位符 2">
            <a:extLst>
              <a:ext uri="{FF2B5EF4-FFF2-40B4-BE49-F238E27FC236}">
                <a16:creationId xmlns:a16="http://schemas.microsoft.com/office/drawing/2014/main" id="{1D037B1B-7A5C-4620-E09C-21D4E3B5554E}"/>
              </a:ext>
            </a:extLst>
          </p:cNvPr>
          <p:cNvSpPr>
            <a:spLocks/>
          </p:cNvSpPr>
          <p:nvPr/>
        </p:nvSpPr>
        <p:spPr bwMode="auto">
          <a:xfrm>
            <a:off x="206375" y="1081088"/>
            <a:ext cx="87757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将监听器类作为</a:t>
            </a:r>
            <a:r>
              <a:rPr kumimoji="0" lang="en-US" altLang="zh-CN" b="0">
                <a:latin typeface="宋体" panose="02010600030101010101" pitchFamily="2" charset="-122"/>
              </a:rPr>
              <a:t>ButtonPanel</a:t>
            </a:r>
            <a:r>
              <a:rPr kumimoji="0" lang="zh-CN" altLang="en-US" b="0">
                <a:latin typeface="宋体" panose="02010600030101010101" pitchFamily="2" charset="-122"/>
              </a:rPr>
              <a:t>的内部类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class ButtonPanel extends JPanel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{ 	……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	private class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ColorAction </a:t>
            </a:r>
            <a:r>
              <a:rPr kumimoji="0" lang="en-US" altLang="zh-CN" sz="2400">
                <a:latin typeface="Times New Roman" panose="02020603050405020304" pitchFamily="18" charset="0"/>
              </a:rPr>
              <a:t>implements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ActionListener{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		……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		public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</a:rPr>
              <a:t>void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actionPerformed(ActionEvent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setBackground(backgroundColor);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private Color backgroundColor;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}</a:t>
            </a:r>
            <a:r>
              <a:rPr kumimoji="0" lang="en-US" altLang="zh-CN" sz="2400" b="0" i="1"/>
              <a:t>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latin typeface="宋体" panose="02010600030101010101" pitchFamily="2" charset="-122"/>
              </a:rPr>
              <a:t>事件监听器通常需要执行一些对其它对象可能产生影响的操作，通常将监听器作为内部类放在需要改变状态的那个类中</a:t>
            </a:r>
          </a:p>
          <a:p>
            <a:pPr>
              <a:buFont typeface="Wingdings" pitchFamily="2" charset="2"/>
              <a:buNone/>
            </a:pPr>
            <a:endParaRPr kumimoji="0" lang="en-US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5010A28-6AE9-078C-0EC5-FFE2C031D5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4410A9-3291-8ECA-3AC6-D0CE02F8C3CB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1508" name="内容占位符 2">
            <a:extLst>
              <a:ext uri="{FF2B5EF4-FFF2-40B4-BE49-F238E27FC236}">
                <a16:creationId xmlns:a16="http://schemas.microsoft.com/office/drawing/2014/main" id="{F8D92958-71B4-ACA5-4ACF-DBC61C6601DC}"/>
              </a:ext>
            </a:extLst>
          </p:cNvPr>
          <p:cNvSpPr>
            <a:spLocks/>
          </p:cNvSpPr>
          <p:nvPr/>
        </p:nvSpPr>
        <p:spPr bwMode="auto">
          <a:xfrm>
            <a:off x="206375" y="1081088"/>
            <a:ext cx="87757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例：在面板中放置三个按钮，通过这三个按钮实现对面板背景色的改变。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import</a:t>
            </a:r>
            <a:r>
              <a:rPr kumimoji="0" lang="en-US" altLang="zh-CN" sz="2000" b="0">
                <a:latin typeface="Arial" panose="020B0604020202020204" pitchFamily="34" charset="0"/>
              </a:rPr>
              <a:t> javax.swing.*;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import</a:t>
            </a:r>
            <a:r>
              <a:rPr kumimoji="0" lang="en-US" altLang="zh-CN" sz="2000" b="0">
                <a:latin typeface="Arial" panose="020B0604020202020204" pitchFamily="34" charset="0"/>
              </a:rPr>
              <a:t> java.awt.*;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import</a:t>
            </a:r>
            <a:r>
              <a:rPr kumimoji="0"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 java.awt.event.*;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public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class</a:t>
            </a:r>
            <a:r>
              <a:rPr kumimoji="0" lang="en-US" altLang="zh-CN" sz="2000" b="0">
                <a:latin typeface="Arial" panose="020B0604020202020204" pitchFamily="34" charset="0"/>
              </a:rPr>
              <a:t> ButtonTest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public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static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void</a:t>
            </a:r>
            <a:r>
              <a:rPr kumimoji="0" lang="en-US" altLang="zh-CN" sz="2000" b="0">
                <a:latin typeface="Arial" panose="020B0604020202020204" pitchFamily="34" charset="0"/>
              </a:rPr>
              <a:t> main(String[]args){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     EventQuene.involkLater(() -&gt;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     {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                JFrame f = new ButtonFrame();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		        f.setDefaultCloseOperation(JFrame.</a:t>
            </a:r>
            <a:r>
              <a:rPr kumimoji="0" lang="en-US" altLang="zh-CN" sz="2000" i="1">
                <a:latin typeface="Times New Roman" panose="02020603050405020304" pitchFamily="18" charset="0"/>
              </a:rPr>
              <a:t>EXIT_ON_CLOSE</a:t>
            </a:r>
            <a:r>
              <a:rPr kumimoji="0" lang="en-US" altLang="zh-CN" sz="2000">
                <a:latin typeface="Times New Roman" panose="02020603050405020304" pitchFamily="18" charset="0"/>
              </a:rPr>
              <a:t>);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		        f.setVisible(true);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        });</a:t>
            </a:r>
            <a:r>
              <a:rPr kumimoji="0" lang="en-US" altLang="zh-CN" sz="2000" b="0">
                <a:latin typeface="Arial" panose="020B0604020202020204" pitchFamily="34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}}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EE79B414-7B41-8613-7333-815C7919E2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F2F60D-ACE2-515F-DC0B-F924970FECCE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2532" name="内容占位符 2">
            <a:extLst>
              <a:ext uri="{FF2B5EF4-FFF2-40B4-BE49-F238E27FC236}">
                <a16:creationId xmlns:a16="http://schemas.microsoft.com/office/drawing/2014/main" id="{7713968F-3C28-714E-101F-57B17AB25337}"/>
              </a:ext>
            </a:extLst>
          </p:cNvPr>
          <p:cNvSpPr>
            <a:spLocks/>
          </p:cNvSpPr>
          <p:nvPr/>
        </p:nvSpPr>
        <p:spPr bwMode="auto">
          <a:xfrm>
            <a:off x="206375" y="1081088"/>
            <a:ext cx="87757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class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 b="0" u="sng">
                <a:latin typeface="Arial" panose="020B0604020202020204" pitchFamily="34" charset="0"/>
              </a:rPr>
              <a:t>ButtonFrame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extends</a:t>
            </a:r>
            <a:r>
              <a:rPr kumimoji="0" lang="en-US" altLang="zh-CN" sz="2000" b="0">
                <a:latin typeface="Arial" panose="020B0604020202020204" pitchFamily="34" charset="0"/>
              </a:rPr>
              <a:t> JFrame{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public</a:t>
            </a:r>
            <a:r>
              <a:rPr kumimoji="0" lang="en-US" altLang="zh-CN" sz="2000" b="0">
                <a:latin typeface="Arial" panose="020B0604020202020204" pitchFamily="34" charset="0"/>
              </a:rPr>
              <a:t> ButtonFrame(){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.setTitle("Button Window");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.setSize(</a:t>
            </a:r>
            <a:r>
              <a:rPr kumimoji="0" lang="en-US" altLang="zh-CN" sz="2000" b="0" i="1">
                <a:latin typeface="Arial" panose="020B0604020202020204" pitchFamily="34" charset="0"/>
              </a:rPr>
              <a:t>DEFAULT_WIDTH</a:t>
            </a:r>
            <a:r>
              <a:rPr kumimoji="0" lang="en-US" altLang="zh-CN" sz="2000" b="0">
                <a:latin typeface="Arial" panose="020B0604020202020204" pitchFamily="34" charset="0"/>
              </a:rPr>
              <a:t>, </a:t>
            </a:r>
            <a:r>
              <a:rPr kumimoji="0" lang="en-US" altLang="zh-CN" sz="2000" b="0" i="1">
                <a:latin typeface="Arial" panose="020B0604020202020204" pitchFamily="34" charset="0"/>
              </a:rPr>
              <a:t>DEFAULT_HEIGHT</a:t>
            </a:r>
            <a:r>
              <a:rPr kumimoji="0" lang="en-US" altLang="zh-CN" sz="2000" b="0">
                <a:latin typeface="Arial" panose="020B0604020202020204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.add(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ButtonPanel());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}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public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static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final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int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 b="0" i="1">
                <a:latin typeface="Arial" panose="020B0604020202020204" pitchFamily="34" charset="0"/>
              </a:rPr>
              <a:t>DEFAULT_WIDTH</a:t>
            </a:r>
            <a:r>
              <a:rPr kumimoji="0" lang="en-US" altLang="zh-CN" sz="2000" b="0">
                <a:latin typeface="Arial" panose="020B0604020202020204" pitchFamily="34" charset="0"/>
              </a:rPr>
              <a:t> = 400;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public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static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final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int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 b="0" i="1">
                <a:latin typeface="Arial" panose="020B0604020202020204" pitchFamily="34" charset="0"/>
              </a:rPr>
              <a:t>DEFAULT_HEIGHT</a:t>
            </a:r>
            <a:r>
              <a:rPr kumimoji="0" lang="en-US" altLang="zh-CN" sz="2000" b="0">
                <a:latin typeface="Arial" panose="020B0604020202020204" pitchFamily="34" charset="0"/>
              </a:rPr>
              <a:t> = 300;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0085" y="1943110"/>
            <a:ext cx="6751638" cy="461964"/>
            <a:chOff x="1680" y="1188"/>
            <a:chExt cx="4253" cy="291"/>
          </a:xfrm>
        </p:grpSpPr>
        <p:sp>
          <p:nvSpPr>
            <p:cNvPr id="5142" name="Text Box 6"/>
            <p:cNvSpPr txBox="1">
              <a:spLocks noChangeArrowheads="1"/>
            </p:cNvSpPr>
            <p:nvPr/>
          </p:nvSpPr>
          <p:spPr bwMode="auto">
            <a:xfrm>
              <a:off x="1785" y="1188"/>
              <a:ext cx="414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400" dirty="0">
                  <a:solidFill>
                    <a:srgbClr val="000000"/>
                  </a:solidFill>
                </a:rPr>
                <a:t>事件基本概念</a:t>
              </a:r>
              <a:endParaRPr lang="en-US" altLang="zh-CN" sz="2400" b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48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45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ltGray">
          <a:xfrm>
            <a:off x="1466655" y="2078850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 dirty="0">
              <a:ea typeface="宋体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81180" y="3106740"/>
            <a:ext cx="3106741" cy="461963"/>
            <a:chOff x="1680" y="1212"/>
            <a:chExt cx="1957" cy="291"/>
          </a:xfrm>
        </p:grpSpPr>
        <p:sp>
          <p:nvSpPr>
            <p:cNvPr id="5138" name="Text Box 11"/>
            <p:cNvSpPr txBox="1">
              <a:spLocks noChangeArrowheads="1"/>
            </p:cNvSpPr>
            <p:nvPr/>
          </p:nvSpPr>
          <p:spPr bwMode="auto">
            <a:xfrm>
              <a:off x="1776" y="1212"/>
              <a:ext cx="186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dirty="0">
                  <a:solidFill>
                    <a:srgbClr val="000000"/>
                  </a:solidFill>
                </a:rPr>
                <a:t>监听器的实现与注册</a:t>
              </a:r>
              <a:endParaRPr lang="zh-CN" altLang="en-US" sz="2400" b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53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41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9" name="Line 30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32" name="AutoShape 32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33" name="AutoShape 33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31" name="Text Box 34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ea typeface="宋体" pitchFamily="2" charset="-122"/>
              </a:rPr>
              <a:t>学习内容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06715" y="2517285"/>
            <a:ext cx="65849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0" dirty="0">
                <a:solidFill>
                  <a:srgbClr val="000000"/>
                </a:solidFill>
                <a:ea typeface="宋体" pitchFamily="2" charset="-122"/>
              </a:rPr>
              <a:t>事件处理模型</a:t>
            </a:r>
            <a:endParaRPr lang="en-US" altLang="zh-CN" sz="2400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006715" y="3552400"/>
            <a:ext cx="29546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000000"/>
                </a:solidFill>
              </a:rPr>
              <a:t>按钮及窗口事件处理</a:t>
            </a:r>
            <a:endParaRPr lang="zh-CN" altLang="en-US" sz="2400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gray">
          <a:xfrm>
            <a:off x="1797667" y="2708920"/>
            <a:ext cx="131763" cy="1301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gray">
          <a:xfrm>
            <a:off x="1781690" y="3748875"/>
            <a:ext cx="131763" cy="1301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6CA735D-4FE8-7FAB-9BC7-C1653E7215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BFC87-29CA-9282-EE83-09D2F1189583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3556" name="内容占位符 2">
            <a:extLst>
              <a:ext uri="{FF2B5EF4-FFF2-40B4-BE49-F238E27FC236}">
                <a16:creationId xmlns:a16="http://schemas.microsoft.com/office/drawing/2014/main" id="{2F2F73D4-9B60-8330-7141-0D1A313AAE90}"/>
              </a:ext>
            </a:extLst>
          </p:cNvPr>
          <p:cNvSpPr>
            <a:spLocks/>
          </p:cNvSpPr>
          <p:nvPr/>
        </p:nvSpPr>
        <p:spPr bwMode="auto">
          <a:xfrm>
            <a:off x="206375" y="1081088"/>
            <a:ext cx="87757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class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 b="0" u="sng">
                <a:latin typeface="Arial" panose="020B0604020202020204" pitchFamily="34" charset="0"/>
              </a:rPr>
              <a:t>ButtonPanel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extends</a:t>
            </a:r>
            <a:r>
              <a:rPr kumimoji="0" lang="en-US" altLang="zh-CN" sz="2000" b="0">
                <a:latin typeface="Arial" panose="020B0604020202020204" pitchFamily="34" charset="0"/>
              </a:rPr>
              <a:t> JPanel{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public</a:t>
            </a:r>
            <a:r>
              <a:rPr kumimoji="0" lang="en-US" altLang="zh-CN" sz="2000" b="0">
                <a:latin typeface="Arial" panose="020B0604020202020204" pitchFamily="34" charset="0"/>
              </a:rPr>
              <a:t> ButtonPanel(){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JButton b1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JButton("Yellow");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JButton b2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JButton(“Red");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JButton b3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JButton(“Green");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.add(b1);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.add(b2);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.add(b3);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ColorAction a1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ColorAction(Color.</a:t>
            </a:r>
            <a:r>
              <a:rPr kumimoji="0" lang="en-US" altLang="zh-CN" sz="2000" b="0" i="1">
                <a:latin typeface="Arial" panose="020B0604020202020204" pitchFamily="34" charset="0"/>
              </a:rPr>
              <a:t>YELLOW</a:t>
            </a:r>
            <a:r>
              <a:rPr kumimoji="0" lang="en-US" altLang="zh-CN" sz="2000" b="0">
                <a:latin typeface="Arial" panose="020B0604020202020204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ColorAction a2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ColorAction(Color.</a:t>
            </a:r>
            <a:r>
              <a:rPr kumimoji="0" lang="en-US" altLang="zh-CN" sz="2000" b="0" i="1">
                <a:latin typeface="Arial" panose="020B0604020202020204" pitchFamily="34" charset="0"/>
              </a:rPr>
              <a:t>RED</a:t>
            </a:r>
            <a:r>
              <a:rPr kumimoji="0" lang="en-US" altLang="zh-CN" sz="2000" b="0">
                <a:latin typeface="Arial" panose="020B0604020202020204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ColorAction a3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ColorAction(Color.</a:t>
            </a:r>
            <a:r>
              <a:rPr kumimoji="0" lang="en-US" altLang="zh-CN" sz="2000" b="0" i="1">
                <a:latin typeface="Arial" panose="020B0604020202020204" pitchFamily="34" charset="0"/>
              </a:rPr>
              <a:t>GREEN</a:t>
            </a:r>
            <a:r>
              <a:rPr kumimoji="0" lang="en-US" altLang="zh-CN" sz="2000" b="0">
                <a:latin typeface="Arial" panose="020B0604020202020204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b1.addActionListener(a1);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b2.addActionListener(a2);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b3.addActionListener(a3);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}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5569A821-8B95-511D-156E-42DB8E7AD9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D1B1F-A0BE-892D-35DF-7F836F273D34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4580" name="内容占位符 2">
            <a:extLst>
              <a:ext uri="{FF2B5EF4-FFF2-40B4-BE49-F238E27FC236}">
                <a16:creationId xmlns:a16="http://schemas.microsoft.com/office/drawing/2014/main" id="{8FD25145-C98E-818A-268D-736D09BC8D43}"/>
              </a:ext>
            </a:extLst>
          </p:cNvPr>
          <p:cNvSpPr>
            <a:spLocks/>
          </p:cNvSpPr>
          <p:nvPr/>
        </p:nvSpPr>
        <p:spPr bwMode="auto">
          <a:xfrm>
            <a:off x="206375" y="1081088"/>
            <a:ext cx="87757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	private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class</a:t>
            </a:r>
            <a:r>
              <a:rPr kumimoji="0" lang="en-US" altLang="zh-CN" sz="2000" b="0">
                <a:latin typeface="Arial" panose="020B0604020202020204" pitchFamily="34" charset="0"/>
              </a:rPr>
              <a:t> ColorAction </a:t>
            </a:r>
            <a:r>
              <a:rPr kumimoji="0" lang="en-US" altLang="zh-CN" sz="2000">
                <a:latin typeface="Arial" panose="020B0604020202020204" pitchFamily="34" charset="0"/>
              </a:rPr>
              <a:t>implements</a:t>
            </a:r>
            <a:r>
              <a:rPr kumimoji="0" lang="en-US" altLang="zh-CN" sz="2000" b="0">
                <a:latin typeface="Arial" panose="020B0604020202020204" pitchFamily="34" charset="0"/>
              </a:rPr>
              <a:t> ActionListener{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public</a:t>
            </a:r>
            <a:r>
              <a:rPr kumimoji="0" lang="en-US" altLang="zh-CN" sz="2000" b="0">
                <a:latin typeface="Arial" panose="020B0604020202020204" pitchFamily="34" charset="0"/>
              </a:rPr>
              <a:t> ColorAction(Color c){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	backgroundColor = c;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public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void</a:t>
            </a:r>
            <a:r>
              <a:rPr kumimoji="0" lang="en-US" altLang="zh-CN" sz="2000" b="0">
                <a:latin typeface="Arial" panose="020B0604020202020204" pitchFamily="34" charset="0"/>
              </a:rPr>
              <a:t> actionPerformed(ActionEvent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	setBackground(backgroundColor);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private</a:t>
            </a:r>
            <a:r>
              <a:rPr kumimoji="0" lang="en-US" altLang="zh-CN" sz="2000" b="0">
                <a:latin typeface="Arial" panose="020B0604020202020204" pitchFamily="34" charset="0"/>
              </a:rPr>
              <a:t> Color backgroundColor;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}</a:t>
            </a:r>
            <a:endParaRPr kumimoji="0" lang="zh-CN" altLang="en-US" sz="20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9EA9251A-0AEF-DF00-F625-47B8A19809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CF7B3-22CD-087E-A094-9566AE717469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5604" name="内容占位符 2">
            <a:extLst>
              <a:ext uri="{FF2B5EF4-FFF2-40B4-BE49-F238E27FC236}">
                <a16:creationId xmlns:a16="http://schemas.microsoft.com/office/drawing/2014/main" id="{0E5C3634-2108-DAE3-F6D3-06B6B3923723}"/>
              </a:ext>
            </a:extLst>
          </p:cNvPr>
          <p:cNvSpPr>
            <a:spLocks/>
          </p:cNvSpPr>
          <p:nvPr/>
        </p:nvSpPr>
        <p:spPr bwMode="auto">
          <a:xfrm>
            <a:off x="457200" y="95408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程序演示</a:t>
            </a:r>
          </a:p>
          <a:p>
            <a:pPr>
              <a:buFont typeface="Wingdings" pitchFamily="2" charset="2"/>
              <a:buNone/>
            </a:pPr>
            <a:endParaRPr kumimoji="0" lang="zh-CN" altLang="en-US" sz="2400" b="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89FAF07-8AC6-4967-269C-8AAC967532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C168A-0EE0-B69A-3687-24CA955D92F6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6628" name="内容占位符 2">
            <a:extLst>
              <a:ext uri="{FF2B5EF4-FFF2-40B4-BE49-F238E27FC236}">
                <a16:creationId xmlns:a16="http://schemas.microsoft.com/office/drawing/2014/main" id="{47734476-BDE2-AEF0-7371-A6A548DAA11C}"/>
              </a:ext>
            </a:extLst>
          </p:cNvPr>
          <p:cNvSpPr>
            <a:spLocks/>
          </p:cNvSpPr>
          <p:nvPr/>
        </p:nvSpPr>
        <p:spPr bwMode="auto">
          <a:xfrm>
            <a:off x="206375" y="1081088"/>
            <a:ext cx="87757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 class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 b="0" u="sng">
                <a:latin typeface="Arial" panose="020B0604020202020204" pitchFamily="34" charset="0"/>
              </a:rPr>
              <a:t>ButtonPanel</a:t>
            </a:r>
            <a:r>
              <a:rPr kumimoji="0" lang="en-US" altLang="zh-CN" sz="2000" b="0">
                <a:latin typeface="Arial" panose="020B0604020202020204" pitchFamily="34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extends</a:t>
            </a:r>
            <a:r>
              <a:rPr kumimoji="0" lang="en-US" altLang="zh-CN" sz="2000" b="0">
                <a:latin typeface="Arial" panose="020B0604020202020204" pitchFamily="34" charset="0"/>
              </a:rPr>
              <a:t> JPanel{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public</a:t>
            </a:r>
            <a:r>
              <a:rPr kumimoji="0" lang="en-US" altLang="zh-CN" sz="2000" b="0">
                <a:latin typeface="Arial" panose="020B0604020202020204" pitchFamily="34" charset="0"/>
              </a:rPr>
              <a:t> ButtonPanel(){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JButton b1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JButton("Yellow");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JButton b2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JButton(“Red");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JButton b3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JButton(“Green");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.add(b1);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.add(b2);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		this</a:t>
            </a:r>
            <a:r>
              <a:rPr kumimoji="0" lang="en-US" altLang="zh-CN" sz="2000" b="0">
                <a:latin typeface="Arial" panose="020B0604020202020204" pitchFamily="34" charset="0"/>
              </a:rPr>
              <a:t>.add(b3);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ColorAction a1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ColorAction(Color.</a:t>
            </a:r>
            <a:r>
              <a:rPr kumimoji="0" lang="en-US" altLang="zh-CN" sz="2000" b="0" i="1">
                <a:latin typeface="Arial" panose="020B0604020202020204" pitchFamily="34" charset="0"/>
              </a:rPr>
              <a:t>YELLOW</a:t>
            </a:r>
            <a:r>
              <a:rPr kumimoji="0" lang="en-US" altLang="zh-CN" sz="2000" b="0">
                <a:latin typeface="Arial" panose="020B0604020202020204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ColorAction a2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ColorAction(Color.</a:t>
            </a:r>
            <a:r>
              <a:rPr kumimoji="0" lang="en-US" altLang="zh-CN" sz="2000" b="0" i="1">
                <a:latin typeface="Arial" panose="020B0604020202020204" pitchFamily="34" charset="0"/>
              </a:rPr>
              <a:t>RED</a:t>
            </a:r>
            <a:r>
              <a:rPr kumimoji="0" lang="en-US" altLang="zh-CN" sz="2000" b="0">
                <a:latin typeface="Arial" panose="020B0604020202020204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ColorAction a3 = </a:t>
            </a:r>
            <a:r>
              <a:rPr kumimoji="0" lang="en-US" altLang="zh-CN" sz="2000">
                <a:latin typeface="Arial" panose="020B0604020202020204" pitchFamily="34" charset="0"/>
              </a:rPr>
              <a:t>new</a:t>
            </a:r>
            <a:r>
              <a:rPr kumimoji="0" lang="en-US" altLang="zh-CN" sz="2000" b="0">
                <a:latin typeface="Arial" panose="020B0604020202020204" pitchFamily="34" charset="0"/>
              </a:rPr>
              <a:t> ColorAction(Color.</a:t>
            </a:r>
            <a:r>
              <a:rPr kumimoji="0" lang="en-US" altLang="zh-CN" sz="2000" b="0" i="1">
                <a:latin typeface="Arial" panose="020B0604020202020204" pitchFamily="34" charset="0"/>
              </a:rPr>
              <a:t>GREEN</a:t>
            </a:r>
            <a:r>
              <a:rPr kumimoji="0" lang="en-US" altLang="zh-CN" sz="2000" b="0">
                <a:latin typeface="Arial" panose="020B0604020202020204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b1.addActionListener(a1);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b2.addActionListener(a2);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	b3.addActionListener(a3);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Arial" panose="020B0604020202020204" pitchFamily="34" charset="0"/>
              </a:rPr>
              <a:t>	}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209925" name="AutoShape 5">
            <a:extLst>
              <a:ext uri="{FF2B5EF4-FFF2-40B4-BE49-F238E27FC236}">
                <a16:creationId xmlns:a16="http://schemas.microsoft.com/office/drawing/2014/main" id="{BEEDECDE-17AB-B766-5C9F-732855740301}"/>
              </a:ext>
            </a:extLst>
          </p:cNvPr>
          <p:cNvSpPr>
            <a:spLocks/>
          </p:cNvSpPr>
          <p:nvPr/>
        </p:nvSpPr>
        <p:spPr bwMode="auto">
          <a:xfrm>
            <a:off x="5562600" y="1943100"/>
            <a:ext cx="360363" cy="811213"/>
          </a:xfrm>
          <a:prstGeom prst="rightBrace">
            <a:avLst>
              <a:gd name="adj1" fmla="val 18759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kumimoji="0"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5B2FC64-705B-E436-9510-836220B6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24075"/>
            <a:ext cx="31321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用标签字符串构造按钮</a:t>
            </a:r>
          </a:p>
        </p:txBody>
      </p:sp>
      <p:sp>
        <p:nvSpPr>
          <p:cNvPr id="209927" name="AutoShape 7">
            <a:extLst>
              <a:ext uri="{FF2B5EF4-FFF2-40B4-BE49-F238E27FC236}">
                <a16:creationId xmlns:a16="http://schemas.microsoft.com/office/drawing/2014/main" id="{2AC33D4B-9E84-33D8-1148-6E10A8555FD7}"/>
              </a:ext>
            </a:extLst>
          </p:cNvPr>
          <p:cNvSpPr>
            <a:spLocks/>
          </p:cNvSpPr>
          <p:nvPr/>
        </p:nvSpPr>
        <p:spPr bwMode="auto">
          <a:xfrm>
            <a:off x="5516563" y="2978150"/>
            <a:ext cx="360362" cy="811213"/>
          </a:xfrm>
          <a:prstGeom prst="rightBrace">
            <a:avLst>
              <a:gd name="adj1" fmla="val 18759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kumimoji="0"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848233B1-572B-264C-BD7F-D9762880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3159125"/>
            <a:ext cx="31321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将按钮添加到面板上</a:t>
            </a:r>
          </a:p>
        </p:txBody>
      </p:sp>
      <p:sp>
        <p:nvSpPr>
          <p:cNvPr id="209929" name="AutoShape 9">
            <a:extLst>
              <a:ext uri="{FF2B5EF4-FFF2-40B4-BE49-F238E27FC236}">
                <a16:creationId xmlns:a16="http://schemas.microsoft.com/office/drawing/2014/main" id="{044F0254-BA46-5A24-610A-D4446D14EF1D}"/>
              </a:ext>
            </a:extLst>
          </p:cNvPr>
          <p:cNvSpPr>
            <a:spLocks/>
          </p:cNvSpPr>
          <p:nvPr/>
        </p:nvSpPr>
        <p:spPr bwMode="auto">
          <a:xfrm>
            <a:off x="7154863" y="4508500"/>
            <a:ext cx="360362" cy="811213"/>
          </a:xfrm>
          <a:prstGeom prst="rightBrace">
            <a:avLst>
              <a:gd name="adj1" fmla="val 18759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kumimoji="0"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80B375AA-C76F-8C94-E820-1FC51C5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4238625"/>
            <a:ext cx="2114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用适当颜色构造监听器对象</a:t>
            </a:r>
          </a:p>
        </p:txBody>
      </p:sp>
      <p:sp>
        <p:nvSpPr>
          <p:cNvPr id="209931" name="AutoShape 11">
            <a:extLst>
              <a:ext uri="{FF2B5EF4-FFF2-40B4-BE49-F238E27FC236}">
                <a16:creationId xmlns:a16="http://schemas.microsoft.com/office/drawing/2014/main" id="{49ADDB61-71D5-BE26-0FEE-BF3E972C84BF}"/>
              </a:ext>
            </a:extLst>
          </p:cNvPr>
          <p:cNvSpPr>
            <a:spLocks/>
          </p:cNvSpPr>
          <p:nvPr/>
        </p:nvSpPr>
        <p:spPr bwMode="auto">
          <a:xfrm>
            <a:off x="5472113" y="5588000"/>
            <a:ext cx="360362" cy="811213"/>
          </a:xfrm>
          <a:prstGeom prst="rightBrace">
            <a:avLst>
              <a:gd name="adj1" fmla="val 18759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kumimoji="0"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F601B32D-0622-1E67-BCB9-D70A0A0E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768975"/>
            <a:ext cx="31321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将监听器对象注册到组件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09926" grpId="0"/>
      <p:bldP spid="209927" grpId="0" animBg="1"/>
      <p:bldP spid="209928" grpId="0"/>
      <p:bldP spid="209929" grpId="0" animBg="1"/>
      <p:bldP spid="209930" grpId="0"/>
      <p:bldP spid="209931" grpId="0" animBg="1"/>
      <p:bldP spid="2099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E8C953D-4F4E-AE14-7C70-C57C3CF25A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7C53F4-40B7-8ACA-6BA9-8A9343B6DDA3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7652" name="内容占位符 2">
            <a:extLst>
              <a:ext uri="{FF2B5EF4-FFF2-40B4-BE49-F238E27FC236}">
                <a16:creationId xmlns:a16="http://schemas.microsoft.com/office/drawing/2014/main" id="{FF153C34-E22C-94DE-760C-E38CFFBC4A3C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设计一个辅助的方法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	</a:t>
            </a:r>
            <a:r>
              <a:rPr kumimoji="0" lang="en-US" altLang="zh-CN" sz="2200" b="0">
                <a:latin typeface="Times New Roman" panose="02020603050405020304" pitchFamily="18" charset="0"/>
              </a:rPr>
              <a:t>void makeButton(String name, Color backgroundColor)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200" b="0">
                <a:latin typeface="Times New Roman" panose="02020603050405020304" pitchFamily="18" charset="0"/>
              </a:rPr>
              <a:t>	</a:t>
            </a:r>
            <a:r>
              <a:rPr kumimoji="0" lang="en-US" altLang="zh-CN" sz="2200" b="0">
                <a:latin typeface="Times New Roman" panose="02020603050405020304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JButton button = new JButton(name);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   		add(button);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ColorAction action = new ColorAction(backgroundColor);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button.addActionListener(action);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  </a:t>
            </a:r>
            <a:r>
              <a:rPr kumimoji="0" lang="zh-CN" altLang="en-US" sz="2200" b="0">
                <a:latin typeface="Times New Roman" panose="02020603050405020304" pitchFamily="18" charset="0"/>
              </a:rPr>
              <a:t>构造函数可简化为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public ButtonPanel( 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makeButton(“Yellow”,Color.YELLOW);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makeButton(“Red”,Color.RED);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makeButton(“Green”,Color.GREEN);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}</a:t>
            </a:r>
          </a:p>
          <a:p>
            <a:pPr>
              <a:buFont typeface="Wingdings" pitchFamily="2" charset="2"/>
              <a:buNone/>
            </a:pPr>
            <a:endParaRPr kumimoji="0" lang="en-US" altLang="zh-CN" sz="2200" b="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</a:t>
            </a:r>
            <a:endParaRPr kumimoji="0" lang="en-US" altLang="zh-CN" sz="2200" b="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5376712-DA13-CCB1-76CA-67E4F37295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B4CD9-B5C0-707B-357F-D91256337C4C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8676" name="内容占位符 2">
            <a:extLst>
              <a:ext uri="{FF2B5EF4-FFF2-40B4-BE49-F238E27FC236}">
                <a16:creationId xmlns:a16="http://schemas.microsoft.com/office/drawing/2014/main" id="{8E50CFB5-D7E4-DDC5-EFBD-E0236870D59E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将监听器设置为匿名类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	</a:t>
            </a:r>
            <a:r>
              <a:rPr kumimoji="0" lang="en-US" altLang="zh-CN" sz="2200" b="0">
                <a:latin typeface="Times New Roman" panose="02020603050405020304" pitchFamily="18" charset="0"/>
              </a:rPr>
              <a:t>void makeButton(String name, </a:t>
            </a:r>
            <a:r>
              <a: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</a:rPr>
              <a:t>final </a:t>
            </a:r>
            <a:r>
              <a:rPr kumimoji="0" lang="en-US" altLang="zh-CN" sz="2200" b="0">
                <a:latin typeface="Times New Roman" panose="02020603050405020304" pitchFamily="18" charset="0"/>
              </a:rPr>
              <a:t>Color backgroundColor)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200" b="0">
                <a:latin typeface="Times New Roman" panose="02020603050405020304" pitchFamily="18" charset="0"/>
              </a:rPr>
              <a:t>	</a:t>
            </a:r>
            <a:r>
              <a:rPr kumimoji="0" lang="en-US" altLang="zh-CN" sz="2200" b="0">
                <a:latin typeface="Times New Roman" panose="02020603050405020304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JButton button = new JButton(name);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   		add(button);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button.addActionListener(new ActionListener( )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	public void actionPerformed(ActionEvent event)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	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		setBackground(backgroundColor);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	});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200" b="0">
                <a:latin typeface="Times New Roman" panose="02020603050405020304" pitchFamily="18" charset="0"/>
              </a:rPr>
              <a:t>	</a:t>
            </a:r>
            <a:endParaRPr kumimoji="0" lang="en-US" altLang="zh-CN" sz="2200" b="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596AEA71-B026-5BF4-A6E3-97833A4FC6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79966E90-CCC3-F3B5-8B80-A919DA14488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kumimoji="0" lang="zh-CN" altLang="en-US">
                <a:ea typeface="宋体" panose="02010600030101010101" pitchFamily="2" charset="-122"/>
              </a:rPr>
              <a:t>匿名类（</a:t>
            </a:r>
            <a:r>
              <a:rPr kumimoji="0" lang="en-US" altLang="zh-CN">
                <a:ea typeface="宋体" panose="02010600030101010101" pitchFamily="2" charset="-122"/>
              </a:rPr>
              <a:t>Anonymous Class</a:t>
            </a:r>
            <a:r>
              <a:rPr kumimoji="0" lang="zh-CN" altLang="en-US">
                <a:ea typeface="宋体" panose="02010600030101010101" pitchFamily="2" charset="-122"/>
              </a:rPr>
              <a:t>）</a:t>
            </a:r>
          </a:p>
          <a:p>
            <a:pPr lvl="1"/>
            <a:r>
              <a:rPr kumimoji="0" lang="zh-CN" altLang="en-US">
                <a:ea typeface="宋体" panose="02010600030101010101" pitchFamily="2" charset="-122"/>
              </a:rPr>
              <a:t>当一个内部类的类声明只是在创建此类对象时用了一次，而且要产生的新类需继承于一个已有的父类或实现一个接口，可以考虑用匿名类</a:t>
            </a:r>
            <a:r>
              <a:rPr kumimoji="0" lang="en-US" altLang="zh-CN">
                <a:ea typeface="宋体" panose="02010600030101010101" pitchFamily="2" charset="-122"/>
              </a:rPr>
              <a:t>;</a:t>
            </a:r>
          </a:p>
          <a:p>
            <a:pPr lvl="1"/>
            <a:r>
              <a:rPr kumimoji="0" lang="zh-CN" altLang="en-US">
                <a:ea typeface="宋体" panose="02010600030101010101" pitchFamily="2" charset="-122"/>
              </a:rPr>
              <a:t>由于匿名类本身无名，因此它也就不存在构造方法，它需要隐式地调用一个无参的父类的构造方法，并且重写父类的方法。</a:t>
            </a:r>
          </a:p>
          <a:p>
            <a:pPr lvl="1"/>
            <a:r>
              <a:rPr kumimoji="0" lang="zh-CN" altLang="en-US">
                <a:ea typeface="宋体" panose="02010600030101010101" pitchFamily="2" charset="-122"/>
              </a:rPr>
              <a:t>所谓的匿名就是该类连名字都没有，只是隐式地调用一个无参数的父类的构造方法。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235105-5CBA-3D9E-0BAD-E2E72F8D921A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  <a:endParaRPr lang="en-US" altLang="zh-CN" sz="1400" i="1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FEDB4F42-5C78-1742-B954-3C6879BBB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3FAB9-1B9C-374C-3265-7851F9FF3295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0724" name="内容占位符 2">
            <a:extLst>
              <a:ext uri="{FF2B5EF4-FFF2-40B4-BE49-F238E27FC236}">
                <a16:creationId xmlns:a16="http://schemas.microsoft.com/office/drawing/2014/main" id="{293FF843-1066-334C-B6EB-BEC2816E4EFF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class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</a:t>
            </a:r>
            <a:r>
              <a:rPr kumimoji="0" lang="en-US" altLang="zh-CN" sz="2000" b="0" u="sng">
                <a:latin typeface="Times New Roman" panose="02020603050405020304" pitchFamily="18" charset="0"/>
              </a:rPr>
              <a:t>ButtonPanel1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extends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JPanel{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	public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ButtonPanel1(){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	    makeButton("Yellow",Color.</a:t>
            </a:r>
            <a:r>
              <a:rPr kumimoji="0" lang="en-US" altLang="zh-CN" sz="2000" b="0" i="1">
                <a:latin typeface="Times New Roman" panose="02020603050405020304" pitchFamily="18" charset="0"/>
              </a:rPr>
              <a:t>YELLOW</a:t>
            </a:r>
            <a:r>
              <a:rPr kumimoji="0" lang="en-US" altLang="zh-CN" sz="2000" b="0">
                <a:latin typeface="Times New Roman" panose="02020603050405020304" pitchFamily="18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       makeButton("Red",Color.</a:t>
            </a:r>
            <a:r>
              <a:rPr kumimoji="0" lang="en-US" altLang="zh-CN" sz="2000" b="0" i="1">
                <a:latin typeface="Times New Roman" panose="02020603050405020304" pitchFamily="18" charset="0"/>
              </a:rPr>
              <a:t>RED</a:t>
            </a:r>
            <a:r>
              <a:rPr kumimoji="0" lang="en-US" altLang="zh-CN" sz="2000" b="0">
                <a:latin typeface="Times New Roman" panose="02020603050405020304" pitchFamily="18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       makeButton("Green",Color.</a:t>
            </a:r>
            <a:r>
              <a:rPr kumimoji="0" lang="en-US" altLang="zh-CN" sz="2000" b="0" i="1">
                <a:latin typeface="Times New Roman" panose="02020603050405020304" pitchFamily="18" charset="0"/>
              </a:rPr>
              <a:t>GREEN</a:t>
            </a:r>
            <a:r>
              <a:rPr kumimoji="0" lang="en-US" altLang="zh-CN" sz="2000" b="0">
                <a:latin typeface="Times New Roman" panose="02020603050405020304" pitchFamily="18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public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void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makeButton(String name, </a:t>
            </a:r>
            <a:r>
              <a:rPr kumimoji="0" lang="en-US" altLang="zh-CN" sz="2000">
                <a:latin typeface="Times New Roman" panose="02020603050405020304" pitchFamily="18" charset="0"/>
              </a:rPr>
              <a:t>final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Color c){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       JButton b = </a:t>
            </a:r>
            <a:r>
              <a:rPr kumimoji="0" lang="en-US" altLang="zh-CN" sz="2000">
                <a:latin typeface="Times New Roman" panose="02020603050405020304" pitchFamily="18" charset="0"/>
              </a:rPr>
              <a:t>new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JButton(name);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      add(b);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      b.addActionListener(</a:t>
            </a:r>
            <a:r>
              <a:rPr kumimoji="0" lang="en-US" altLang="zh-CN" sz="2000">
                <a:latin typeface="Times New Roman" panose="02020603050405020304" pitchFamily="18" charset="0"/>
              </a:rPr>
              <a:t>new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ActionListener(){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     public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void</a:t>
            </a:r>
            <a:r>
              <a:rPr kumimoji="0" lang="en-US" altLang="zh-CN" sz="2000" b="0">
                <a:latin typeface="Times New Roman" panose="02020603050405020304" pitchFamily="18" charset="0"/>
              </a:rPr>
              <a:t> actionPerformed(ActionEvent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      	setBackground(c);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	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   });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8349CAD-1F84-E72F-5510-20A9C61103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DBB3B8-40BE-94CE-172D-F1CD960894D3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1748" name="内容占位符 2">
            <a:extLst>
              <a:ext uri="{FF2B5EF4-FFF2-40B4-BE49-F238E27FC236}">
                <a16:creationId xmlns:a16="http://schemas.microsoft.com/office/drawing/2014/main" id="{D0D39DEA-D2CB-E312-66E0-F709E257171D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0">
                <a:latin typeface="宋体" panose="02010600030101010101" pitchFamily="2" charset="-122"/>
              </a:rPr>
              <a:t>将组件变成事件监听器</a:t>
            </a:r>
            <a:endParaRPr kumimoji="0" lang="en-US" altLang="zh-CN" b="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0">
                <a:latin typeface="宋体" panose="02010600030101010101" pitchFamily="2" charset="-122"/>
              </a:rPr>
              <a:t>	</a:t>
            </a:r>
            <a:r>
              <a:rPr kumimoji="0" lang="en-US" altLang="zh-CN" sz="2400">
                <a:latin typeface="Times New Roman" panose="02020603050405020304" pitchFamily="18" charset="0"/>
              </a:rPr>
              <a:t>class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en-US" altLang="zh-CN" sz="2400" b="0" u="sng">
                <a:latin typeface="Times New Roman" panose="02020603050405020304" pitchFamily="18" charset="0"/>
              </a:rPr>
              <a:t>ButtonPanel1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</a:rPr>
              <a:t>extends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JPanel </a:t>
            </a:r>
            <a:r>
              <a:rPr kumimoji="0" lang="en-US" altLang="zh-CN" sz="2400" b="0" i="1">
                <a:latin typeface="Times New Roman" panose="02020603050405020304" pitchFamily="18" charset="0"/>
              </a:rPr>
              <a:t>implements </a:t>
            </a:r>
            <a:r>
              <a:rPr kumimoji="0" lang="en-US" altLang="zh-CN" sz="2400" b="0">
                <a:latin typeface="Times New Roman" panose="02020603050405020304" pitchFamily="18" charset="0"/>
              </a:rPr>
              <a:t>ActionListener{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	    ……</a:t>
            </a:r>
            <a:endParaRPr kumimoji="0" lang="en-US" altLang="zh-CN" sz="2400" b="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      public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</a:rPr>
              <a:t>void</a:t>
            </a:r>
            <a:r>
              <a:rPr kumimoji="0" lang="en-US" altLang="zh-CN" sz="2400" b="0">
                <a:latin typeface="Times New Roman" panose="02020603050405020304" pitchFamily="18" charset="0"/>
              </a:rPr>
              <a:t> actionPerformed(ActionEvent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  	setBackground(c);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    }   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   yellowButton.addActionListener(this);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  redButton.addActionListener(this);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  greenButton.addActionListener(this);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}</a:t>
            </a:r>
          </a:p>
        </p:txBody>
      </p:sp>
      <p:sp>
        <p:nvSpPr>
          <p:cNvPr id="212997" name="AutoShape 5">
            <a:extLst>
              <a:ext uri="{FF2B5EF4-FFF2-40B4-BE49-F238E27FC236}">
                <a16:creationId xmlns:a16="http://schemas.microsoft.com/office/drawing/2014/main" id="{A48A9711-D2DF-018C-A321-5CB49AC04514}"/>
              </a:ext>
            </a:extLst>
          </p:cNvPr>
          <p:cNvSpPr>
            <a:spLocks/>
          </p:cNvSpPr>
          <p:nvPr/>
        </p:nvSpPr>
        <p:spPr bwMode="auto">
          <a:xfrm>
            <a:off x="5832475" y="4464050"/>
            <a:ext cx="179388" cy="1035050"/>
          </a:xfrm>
          <a:prstGeom prst="rightBrace">
            <a:avLst>
              <a:gd name="adj1" fmla="val 48082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kumimoji="0"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546B888B-2218-04B3-02D6-AC6F83BC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4508500"/>
            <a:ext cx="3132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三个按钮共享一个监听器对象</a:t>
            </a:r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F6A16D2D-8A2F-2841-905F-5B187F29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589588"/>
            <a:ext cx="47513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监听器方法如何知道事件源？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  <p:bldP spid="212998" grpId="0"/>
      <p:bldP spid="2129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818DE924-21C9-5521-1A1E-C282053571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7BB9A-8B3F-867D-66F2-77D658C7B764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2772" name="内容占位符 2">
            <a:extLst>
              <a:ext uri="{FF2B5EF4-FFF2-40B4-BE49-F238E27FC236}">
                <a16:creationId xmlns:a16="http://schemas.microsoft.com/office/drawing/2014/main" id="{FFB94842-66FB-CF6F-68FA-DF50010793C4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400" b="0">
                <a:latin typeface="Times New Roman" panose="02020603050405020304" pitchFamily="18" charset="0"/>
              </a:rPr>
              <a:t>EventObject</a:t>
            </a:r>
            <a:r>
              <a:rPr kumimoji="0" lang="zh-CN" altLang="en-US" sz="2400" b="0">
                <a:latin typeface="Times New Roman" panose="02020603050405020304" pitchFamily="18" charset="0"/>
              </a:rPr>
              <a:t>类是所有事件类的超类，其中的</a:t>
            </a:r>
            <a:r>
              <a:rPr kumimoji="0" lang="en-US" altLang="zh-CN" sz="2400" b="0">
                <a:latin typeface="Times New Roman" panose="02020603050405020304" pitchFamily="18" charset="0"/>
              </a:rPr>
              <a:t>getSource</a:t>
            </a:r>
            <a:r>
              <a:rPr kumimoji="0" lang="zh-CN" altLang="en-US" sz="2400" b="0">
                <a:latin typeface="Times New Roman" panose="02020603050405020304" pitchFamily="18" charset="0"/>
              </a:rPr>
              <a:t>方法可以得到每个事件的事件源。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b="0">
                <a:latin typeface="Times New Roman" panose="02020603050405020304" pitchFamily="18" charset="0"/>
              </a:rPr>
              <a:t>      </a:t>
            </a:r>
            <a:r>
              <a:rPr kumimoji="0" lang="en-US" altLang="zh-CN" sz="2400" b="0">
                <a:latin typeface="Times New Roman" panose="02020603050405020304" pitchFamily="18" charset="0"/>
              </a:rPr>
              <a:t>java.util.EventObject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public Object getSource( );</a:t>
            </a:r>
          </a:p>
          <a:p>
            <a:pPr>
              <a:buFont typeface="Wingdings" pitchFamily="2" charset="2"/>
              <a:buNone/>
            </a:pPr>
            <a:endParaRPr kumimoji="0" lang="en-US" altLang="zh-CN" sz="2400" b="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</a:t>
            </a:r>
            <a:r>
              <a:rPr kumimoji="0" lang="zh-CN" altLang="en-US" sz="2400" b="0">
                <a:latin typeface="Times New Roman" panose="02020603050405020304" pitchFamily="18" charset="0"/>
              </a:rPr>
              <a:t>在</a:t>
            </a:r>
            <a:r>
              <a:rPr kumimoji="0" lang="en-US" altLang="zh-CN" sz="2400" b="0">
                <a:latin typeface="Times New Roman" panose="02020603050405020304" pitchFamily="18" charset="0"/>
              </a:rPr>
              <a:t>actionPerformed</a:t>
            </a:r>
            <a:r>
              <a:rPr kumimoji="0" lang="zh-CN" altLang="en-US" sz="2400" b="0">
                <a:latin typeface="Times New Roman" panose="02020603050405020304" pitchFamily="18" charset="0"/>
              </a:rPr>
              <a:t>方法中可利用该方法判断事件源；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Object source = event.getSource 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 if( source == yellowButton)…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else if( source == redButton)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else if( source == greenButton)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  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7EF0CE99-DA4C-CAF6-A1F3-21ADFE325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5E483C7-2781-7535-773D-73D0C03B1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>
                <a:ea typeface="宋体" panose="02010600030101010101" pitchFamily="2" charset="-122"/>
              </a:rPr>
              <a:t>Event(</a:t>
            </a:r>
            <a:r>
              <a:rPr kumimoji="0" lang="zh-CN" altLang="en-US" dirty="0">
                <a:ea typeface="宋体" panose="02010600030101010101" pitchFamily="2" charset="-122"/>
              </a:rPr>
              <a:t>事件</a:t>
            </a:r>
            <a:r>
              <a:rPr kumimoji="0"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dirty="0">
                <a:ea typeface="宋体" panose="02010600030101010101" pitchFamily="2" charset="-122"/>
              </a:rPr>
              <a:t>  事件，就是发生在图形用户界面上的，由于交互而产生的用户动作</a:t>
            </a:r>
            <a:r>
              <a:rPr kumimoji="0" lang="en-US" altLang="zh-CN" dirty="0">
                <a:ea typeface="宋体" panose="02010600030101010101" pitchFamily="2" charset="-122"/>
              </a:rPr>
              <a:t>,</a:t>
            </a:r>
            <a:r>
              <a:rPr kumimoji="0" lang="zh-CN" altLang="en-US" dirty="0">
                <a:ea typeface="宋体" panose="02010600030101010101" pitchFamily="2" charset="-122"/>
              </a:rPr>
              <a:t>如键盘或鼠标动作。响应用户的动作称为事件处理。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r>
              <a:rPr kumimoji="0" lang="en-US" altLang="zh-CN" dirty="0">
                <a:ea typeface="宋体" panose="02010600030101010101" pitchFamily="2" charset="-122"/>
              </a:rPr>
              <a:t>Event Source(</a:t>
            </a:r>
            <a:r>
              <a:rPr kumimoji="0" lang="zh-CN" altLang="en-US" dirty="0">
                <a:ea typeface="宋体" panose="02010600030101010101" pitchFamily="2" charset="-122"/>
              </a:rPr>
              <a:t>事件源</a:t>
            </a:r>
            <a:r>
              <a:rPr kumimoji="0"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dirty="0">
                <a:ea typeface="宋体" panose="02010600030101010101" pitchFamily="2" charset="-122"/>
              </a:rPr>
              <a:t>  事件发生所在的对象，通常是各种组件，例如按钮、菜单。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r>
              <a:rPr kumimoji="0" lang="en-US" altLang="zh-CN" dirty="0">
                <a:ea typeface="宋体" panose="02010600030101010101" pitchFamily="2" charset="-122"/>
              </a:rPr>
              <a:t>Event handler(</a:t>
            </a:r>
            <a:r>
              <a:rPr kumimoji="0" lang="zh-CN" altLang="en-US" dirty="0">
                <a:ea typeface="宋体" panose="02010600030101010101" pitchFamily="2" charset="-122"/>
              </a:rPr>
              <a:t>事件处理者</a:t>
            </a:r>
            <a:r>
              <a:rPr kumimoji="0" lang="en-US" altLang="zh-CN" dirty="0">
                <a:ea typeface="宋体" panose="02010600030101010101" pitchFamily="2" charset="-122"/>
              </a:rPr>
              <a:t>/</a:t>
            </a:r>
            <a:r>
              <a:rPr kumimoji="0" lang="zh-CN" altLang="en-US" dirty="0">
                <a:ea typeface="宋体" panose="02010600030101010101" pitchFamily="2" charset="-122"/>
              </a:rPr>
              <a:t>监听器对象</a:t>
            </a:r>
            <a:r>
              <a:rPr kumimoji="0"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dirty="0">
                <a:ea typeface="宋体" panose="02010600030101010101" pitchFamily="2" charset="-122"/>
              </a:rPr>
              <a:t>   对象，负责接收事件对象并采取处理措施。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D67B7-B08E-FC75-A584-62ABDE1C36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1DFAD26-8BB7-0BCC-D7F9-9D9130BFAC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3F3B4-4155-7DFD-08D1-BF34C888BD31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3796" name="内容占位符 2">
            <a:extLst>
              <a:ext uri="{FF2B5EF4-FFF2-40B4-BE49-F238E27FC236}">
                <a16:creationId xmlns:a16="http://schemas.microsoft.com/office/drawing/2014/main" id="{085702D6-D14C-1735-D3F2-B2FFE28D070F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class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000" b="0" u="sng">
                <a:latin typeface="Times New Roman" panose="02020603050405020304" pitchFamily="18" charset="0"/>
                <a:ea typeface="楷体_GB2312" pitchFamily="49" charset="-122"/>
              </a:rPr>
              <a:t>ButtonPanel2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extends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JPanel 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implements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ActionListener{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	public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ButtonPanel2(){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 b1 = 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new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JButton("Yellow");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 b2 = 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new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JButton("Red");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 b3 = 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new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JButton(</a:t>
            </a:r>
            <a:r>
              <a:rPr kumimoji="0" lang="en-US" altLang="en-US" sz="2000" b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Green");</a:t>
            </a:r>
          </a:p>
          <a:p>
            <a:endParaRPr kumimoji="0" lang="en-US" altLang="zh-CN" sz="20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b1.addActionListener(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this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b2.addActionListener(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this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b3.addActionListener(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this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endParaRPr kumimoji="0" lang="en-US" altLang="zh-CN" sz="20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 		add(b1);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add(b2);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add(b3);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DA36E9E9-AC76-5825-3AE6-818173EE5B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C858E-BC77-720A-9189-266E26CAEFDE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4820" name="内容占位符 2">
            <a:extLst>
              <a:ext uri="{FF2B5EF4-FFF2-40B4-BE49-F238E27FC236}">
                <a16:creationId xmlns:a16="http://schemas.microsoft.com/office/drawing/2014/main" id="{EEB82641-2175-7197-180F-6DC372FB6F83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public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actionPerformed(ActionEvent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Object s = e.getSource();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	if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(s == b1)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setBackground(Color.</a:t>
            </a:r>
            <a:r>
              <a:rPr kumimoji="0" lang="en-US" altLang="zh-CN" sz="2000" b="0" i="1">
                <a:latin typeface="Times New Roman" panose="02020603050405020304" pitchFamily="18" charset="0"/>
                <a:ea typeface="楷体_GB2312" pitchFamily="49" charset="-122"/>
              </a:rPr>
              <a:t>YELLOW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	else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(s == b2)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setBackground(Color.</a:t>
            </a:r>
            <a:r>
              <a:rPr kumimoji="0" lang="en-US" altLang="zh-CN" sz="2000" b="0" i="1">
                <a:latin typeface="Times New Roman" panose="02020603050405020304" pitchFamily="18" charset="0"/>
                <a:ea typeface="楷体_GB2312" pitchFamily="49" charset="-122"/>
              </a:rPr>
              <a:t>RED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	else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(s == b3)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	setBackground(Color.GREEN);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endParaRPr kumimoji="0" lang="en-US" altLang="zh-CN" sz="20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JButton b1;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JButton b2;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	JButton b3;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}         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11FA328F-3226-D969-C396-E09E796129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978BB7-6D6D-1FA0-C23C-0A9834880EA9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5844" name="内容占位符 2">
            <a:extLst>
              <a:ext uri="{FF2B5EF4-FFF2-40B4-BE49-F238E27FC236}">
                <a16:creationId xmlns:a16="http://schemas.microsoft.com/office/drawing/2014/main" id="{019AD455-4CB0-951C-5784-A713F1297338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宋体" panose="02010600030101010101" pitchFamily="2" charset="-122"/>
              </a:rPr>
              <a:t>捕获窗口事件</a:t>
            </a:r>
          </a:p>
          <a:p>
            <a:pPr lvl="1"/>
            <a:r>
              <a:rPr kumimoji="0" lang="zh-CN" altLang="en-US" b="0"/>
              <a:t>窗口事件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java.awt.event.WindowEvent</a:t>
            </a:r>
          </a:p>
          <a:p>
            <a:pPr lvl="1"/>
            <a:r>
              <a:rPr kumimoji="0" lang="zh-CN" altLang="en-US" b="0"/>
              <a:t>窗口事件监听器接口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java.awt.event.WindowsListener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8ECCB642-FABE-E728-0C3D-40BCA835C6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FB78D7-686E-65F4-A1B3-906C0D1ED6FE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224260" name="内容占位符 2">
            <a:extLst>
              <a:ext uri="{FF2B5EF4-FFF2-40B4-BE49-F238E27FC236}">
                <a16:creationId xmlns:a16="http://schemas.microsoft.com/office/drawing/2014/main" id="{A7595A7C-4E8A-4F2D-D019-39A06772F2EC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2296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宋体" panose="02010600030101010101" pitchFamily="2" charset="-122"/>
              </a:rPr>
              <a:t>捕获窗口事件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public interface WindowListener extends EventListener {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public void windowOpened(WindowEvent e);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public void windowClosing(WindowEvent e);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public void windowClosed(WindowEvent e);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public void windowIconified(WindowEvent e);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public void windowDeiconified(WindowEvent e);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public void windowActivated(WindowEvent e);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public void windowDeactivated(WindowEvent e);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sz="2400" b="0">
                <a:latin typeface="Times New Roman" panose="02020603050405020304" pitchFamily="18" charset="0"/>
              </a:rPr>
              <a:t>      </a:t>
            </a:r>
            <a:r>
              <a:rPr kumimoji="0"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实现一个接口必须实现接口中的所有方法</a:t>
            </a:r>
            <a:r>
              <a:rPr kumimoji="0"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如果我们只是对其中的一个方法感兴趣</a:t>
            </a:r>
            <a:r>
              <a:rPr kumimoji="0"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217BED9B-576E-EF48-7D91-C594AFD417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48B0F-D2A0-F39A-6610-89C8BB0DE7DE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7892" name="内容占位符 2">
            <a:extLst>
              <a:ext uri="{FF2B5EF4-FFF2-40B4-BE49-F238E27FC236}">
                <a16:creationId xmlns:a16="http://schemas.microsoft.com/office/drawing/2014/main" id="{8DD6AEAC-1DB9-9F0A-0A1F-AF50FA11FFB9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48042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宋体" panose="02010600030101010101" pitchFamily="2" charset="-122"/>
              </a:rPr>
              <a:t>捕获窗口事件</a:t>
            </a:r>
          </a:p>
          <a:p>
            <a:pPr lvl="1"/>
            <a:r>
              <a:rPr kumimoji="0" lang="zh-CN" altLang="en-US" b="0"/>
              <a:t>适配器类</a:t>
            </a:r>
            <a:r>
              <a:rPr kumimoji="0" lang="en-US" altLang="zh-CN" b="0"/>
              <a:t>(adapter)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-</a:t>
            </a:r>
            <a:r>
              <a:rPr kumimoji="0" lang="zh-CN" altLang="en-US" b="0"/>
              <a:t>每个含有多个方法的</a:t>
            </a:r>
            <a:r>
              <a:rPr kumimoji="0" lang="en-US" altLang="zh-CN" b="0"/>
              <a:t>AWT</a:t>
            </a:r>
            <a:r>
              <a:rPr kumimoji="0" lang="zh-CN" altLang="en-US" b="0"/>
              <a:t>监听器接口都配有一个适配器类</a:t>
            </a:r>
            <a:r>
              <a:rPr kumimoji="0" lang="en-US" altLang="zh-CN" b="0"/>
              <a:t>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-</a:t>
            </a:r>
            <a:r>
              <a:rPr kumimoji="0" lang="zh-CN" altLang="en-US" b="0"/>
              <a:t>每个适配器类都会实现相应的监听器接口中的所有方法</a:t>
            </a:r>
            <a:r>
              <a:rPr kumimoji="0" lang="en-US" altLang="zh-CN" b="0"/>
              <a:t>,</a:t>
            </a:r>
            <a:r>
              <a:rPr kumimoji="0" lang="zh-CN" altLang="en-US" b="0"/>
              <a:t>但这些方法都是空方法</a:t>
            </a:r>
            <a:r>
              <a:rPr kumimoji="0" lang="en-US" altLang="zh-CN" b="0"/>
              <a:t>,</a:t>
            </a:r>
            <a:r>
              <a:rPr kumimoji="0" lang="zh-CN" altLang="en-US" b="0"/>
              <a:t>没有做任何事情</a:t>
            </a:r>
            <a:r>
              <a:rPr kumimoji="0" lang="en-US" altLang="zh-CN" b="0"/>
              <a:t>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-</a:t>
            </a:r>
            <a:r>
              <a:rPr kumimoji="0" lang="zh-CN" altLang="en-US" b="0"/>
              <a:t>通过适配器类可以指定对某些事情的响应动作</a:t>
            </a:r>
            <a:r>
              <a:rPr kumimoji="0" lang="en-US" altLang="zh-CN" b="0"/>
              <a:t>,</a:t>
            </a:r>
            <a:r>
              <a:rPr kumimoji="0" lang="zh-CN" altLang="en-US" b="0"/>
              <a:t>而不必实现接口中的每个方法</a:t>
            </a:r>
            <a:r>
              <a:rPr kumimoji="0" lang="en-US" altLang="zh-CN" b="0"/>
              <a:t>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 </a:t>
            </a:r>
          </a:p>
          <a:p>
            <a:pPr lvl="1">
              <a:buFont typeface="Wingdings" pitchFamily="2" charset="2"/>
              <a:buNone/>
            </a:pPr>
            <a:endParaRPr kumimoji="0" lang="en-US" altLang="zh-CN" b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97B39300-66C0-26DD-E06B-7428E97D92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1A6F5B-50FA-3AAC-67B2-E357A1C73BC0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8916" name="内容占位符 2">
            <a:extLst>
              <a:ext uri="{FF2B5EF4-FFF2-40B4-BE49-F238E27FC236}">
                <a16:creationId xmlns:a16="http://schemas.microsoft.com/office/drawing/2014/main" id="{5B7B7153-C546-E802-8A89-7A69E9F43B61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48042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宋体" panose="02010600030101010101" pitchFamily="2" charset="-122"/>
              </a:rPr>
              <a:t>捕获窗口事件</a:t>
            </a:r>
          </a:p>
          <a:p>
            <a:pPr lvl="1"/>
            <a:r>
              <a:rPr kumimoji="0" lang="zh-CN" altLang="en-US" b="0"/>
              <a:t>适配器类</a:t>
            </a:r>
            <a:r>
              <a:rPr kumimoji="0" lang="en-US" altLang="zh-CN" b="0"/>
              <a:t>(adapter)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-</a:t>
            </a:r>
            <a:r>
              <a:rPr kumimoji="0" lang="zh-CN" altLang="en-US" b="0"/>
              <a:t>每个含有多个方法的</a:t>
            </a:r>
            <a:r>
              <a:rPr kumimoji="0" lang="en-US" altLang="zh-CN" b="0"/>
              <a:t>AWT</a:t>
            </a:r>
            <a:r>
              <a:rPr kumimoji="0" lang="zh-CN" altLang="en-US" b="0"/>
              <a:t>监听器接口都配有一个适配器类</a:t>
            </a:r>
            <a:r>
              <a:rPr kumimoji="0" lang="en-US" altLang="zh-CN" b="0"/>
              <a:t>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-</a:t>
            </a:r>
            <a:r>
              <a:rPr kumimoji="0" lang="zh-CN" altLang="en-US" b="0"/>
              <a:t>每个适配器类都会实现相应的监听器接口中的所有方法</a:t>
            </a:r>
            <a:r>
              <a:rPr kumimoji="0" lang="en-US" altLang="zh-CN" b="0"/>
              <a:t>,</a:t>
            </a:r>
            <a:r>
              <a:rPr kumimoji="0" lang="zh-CN" altLang="en-US" b="0"/>
              <a:t>但这些方法都是空方法</a:t>
            </a:r>
            <a:r>
              <a:rPr kumimoji="0" lang="en-US" altLang="zh-CN" b="0"/>
              <a:t>,</a:t>
            </a:r>
            <a:r>
              <a:rPr kumimoji="0" lang="zh-CN" altLang="en-US" b="0"/>
              <a:t>没有做任何事情</a:t>
            </a:r>
            <a:r>
              <a:rPr kumimoji="0" lang="en-US" altLang="zh-CN" b="0"/>
              <a:t>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-</a:t>
            </a:r>
            <a:r>
              <a:rPr kumimoji="0" lang="zh-CN" altLang="en-US" b="0">
                <a:solidFill>
                  <a:srgbClr val="FF0000"/>
                </a:solidFill>
              </a:rPr>
              <a:t>通过适配器类可以指定对某些事情的响应动作</a:t>
            </a:r>
            <a:r>
              <a:rPr kumimoji="0" lang="en-US" altLang="zh-CN" b="0">
                <a:solidFill>
                  <a:srgbClr val="FF0000"/>
                </a:solidFill>
              </a:rPr>
              <a:t>,</a:t>
            </a:r>
            <a:r>
              <a:rPr kumimoji="0" lang="zh-CN" altLang="en-US" b="0">
                <a:solidFill>
                  <a:srgbClr val="FF0000"/>
                </a:solidFill>
              </a:rPr>
              <a:t>而不必实现接口中的每个方法</a:t>
            </a:r>
            <a:r>
              <a:rPr kumimoji="0" lang="en-US" altLang="zh-CN" b="0"/>
              <a:t>;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b="0"/>
              <a:t>    </a:t>
            </a:r>
          </a:p>
          <a:p>
            <a:pPr lvl="1">
              <a:buFont typeface="Wingdings" pitchFamily="2" charset="2"/>
              <a:buNone/>
            </a:pPr>
            <a:endParaRPr kumimoji="0" lang="en-US" altLang="zh-CN" b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DF1BDF6D-DF45-3BAF-8CFA-92254AEEA6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6B6026-D1B9-6088-D1B0-BF3DF5163DC2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39940" name="内容占位符 2">
            <a:extLst>
              <a:ext uri="{FF2B5EF4-FFF2-40B4-BE49-F238E27FC236}">
                <a16:creationId xmlns:a16="http://schemas.microsoft.com/office/drawing/2014/main" id="{2DB24F0E-AB68-B464-A8D1-69FB86993360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48042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宋体" panose="02010600030101010101" pitchFamily="2" charset="-122"/>
              </a:rPr>
              <a:t>捕获窗口事件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>
                <a:latin typeface="宋体" panose="02010600030101010101" pitchFamily="2" charset="-122"/>
              </a:rPr>
              <a:t>   </a:t>
            </a:r>
            <a:r>
              <a:rPr kumimoji="0" lang="en-US" altLang="zh-CN">
                <a:latin typeface="宋体" panose="02010600030101010101" pitchFamily="2" charset="-122"/>
              </a:rPr>
              <a:t>eg: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>
                <a:latin typeface="宋体" panose="02010600030101010101" pitchFamily="2" charset="-122"/>
              </a:rPr>
              <a:t>   </a:t>
            </a:r>
            <a:r>
              <a:rPr kumimoji="0" lang="en-US" altLang="zh-CN" sz="2400">
                <a:latin typeface="宋体" panose="02010600030101010101" pitchFamily="2" charset="-122"/>
              </a:rPr>
              <a:t>class Terminator extends WindowAdapter{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      public void windowClosing(WindowEvent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			System.exit(0);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  	  }</a:t>
            </a:r>
          </a:p>
          <a:p>
            <a:pPr>
              <a:buFont typeface="Wingdings" pitchFamily="2" charset="2"/>
              <a:buNone/>
            </a:pPr>
            <a:endParaRPr kumimoji="0" lang="en-US" altLang="zh-CN" sz="240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     WindowListener listener = new Terminator(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     frame.addWindowListener(listener);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F088EFB1-2776-81CD-D724-E4C8C11482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6278B-E387-1E9D-2093-1A8A7FA5DD3B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sp>
        <p:nvSpPr>
          <p:cNvPr id="40964" name="内容占位符 2">
            <a:extLst>
              <a:ext uri="{FF2B5EF4-FFF2-40B4-BE49-F238E27FC236}">
                <a16:creationId xmlns:a16="http://schemas.microsoft.com/office/drawing/2014/main" id="{1AF7A1FA-F460-579D-B61B-987C753B6DB6}"/>
              </a:ext>
            </a:extLst>
          </p:cNvPr>
          <p:cNvSpPr>
            <a:spLocks/>
          </p:cNvSpPr>
          <p:nvPr/>
        </p:nvSpPr>
        <p:spPr bwMode="auto">
          <a:xfrm>
            <a:off x="457200" y="1125538"/>
            <a:ext cx="848042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宋体" panose="02010600030101010101" pitchFamily="2" charset="-122"/>
              </a:rPr>
              <a:t>采用匿名适配器类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>
                <a:latin typeface="宋体" panose="02010600030101010101" pitchFamily="2" charset="-122"/>
              </a:rPr>
              <a:t>   </a:t>
            </a:r>
            <a:r>
              <a:rPr kumimoji="0" lang="en-US" altLang="zh-CN" sz="2400" b="0">
                <a:latin typeface="Times New Roman" panose="02020603050405020304" pitchFamily="18" charset="0"/>
              </a:rPr>
              <a:t>frame.addWindowListener(new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    WindowAdapter( 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          public void windowClosing(WindowEvent e){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			System.exit(0);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   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        });</a:t>
            </a:r>
          </a:p>
          <a:p>
            <a:pPr lvl="1">
              <a:buSzPct val="50000"/>
              <a:buFont typeface="Wingdings" pitchFamily="2" charset="2"/>
              <a:buChar char="n"/>
            </a:pP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zh-CN" altLang="en-US" sz="2400" b="0">
                <a:latin typeface="Times New Roman" panose="02020603050405020304" pitchFamily="18" charset="0"/>
              </a:rPr>
              <a:t>定义了一个扩展于</a:t>
            </a:r>
            <a:r>
              <a:rPr kumimoji="0" lang="en-US" altLang="zh-CN" sz="2400" b="0">
                <a:latin typeface="Times New Roman" panose="02020603050405020304" pitchFamily="18" charset="0"/>
              </a:rPr>
              <a:t>WindowAdapter</a:t>
            </a:r>
            <a:r>
              <a:rPr kumimoji="0" lang="zh-CN" altLang="en-US" sz="2400" b="0">
                <a:latin typeface="Times New Roman" panose="02020603050405020304" pitchFamily="18" charset="0"/>
              </a:rPr>
              <a:t>类的无名类</a:t>
            </a:r>
            <a:r>
              <a:rPr kumimoji="0" lang="en-US" altLang="zh-CN" sz="2400" b="0">
                <a:latin typeface="Times New Roman" panose="02020603050405020304" pitchFamily="18" charset="0"/>
              </a:rPr>
              <a:t>;</a:t>
            </a:r>
          </a:p>
          <a:p>
            <a:pPr lvl="1">
              <a:buSzPct val="50000"/>
              <a:buFont typeface="Wingdings" pitchFamily="2" charset="2"/>
              <a:buChar char="n"/>
            </a:pP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zh-CN" altLang="en-US" sz="2400" b="0">
                <a:latin typeface="Times New Roman" panose="02020603050405020304" pitchFamily="18" charset="0"/>
              </a:rPr>
              <a:t>将</a:t>
            </a:r>
            <a:r>
              <a:rPr kumimoji="0" lang="en-US" altLang="zh-CN" sz="2400" b="0">
                <a:latin typeface="Times New Roman" panose="02020603050405020304" pitchFamily="18" charset="0"/>
              </a:rPr>
              <a:t>WindowClosing</a:t>
            </a:r>
            <a:r>
              <a:rPr kumimoji="0" lang="zh-CN" altLang="en-US" sz="2400" b="0">
                <a:latin typeface="Times New Roman" panose="02020603050405020304" pitchFamily="18" charset="0"/>
              </a:rPr>
              <a:t>方法添加到匿名类中</a:t>
            </a:r>
            <a:r>
              <a:rPr kumimoji="0" lang="en-US" altLang="zh-CN" sz="2400" b="0">
                <a:latin typeface="Times New Roman" panose="02020603050405020304" pitchFamily="18" charset="0"/>
              </a:rPr>
              <a:t>;</a:t>
            </a:r>
          </a:p>
          <a:p>
            <a:pPr lvl="1">
              <a:buSzPct val="50000"/>
              <a:buFont typeface="Wingdings" pitchFamily="2" charset="2"/>
              <a:buChar char="n"/>
            </a:pPr>
            <a:r>
              <a:rPr kumimoji="0" lang="zh-CN" altLang="en-US" sz="2400" b="0">
                <a:latin typeface="Times New Roman" panose="02020603050405020304" pitchFamily="18" charset="0"/>
              </a:rPr>
              <a:t> 从</a:t>
            </a:r>
            <a:r>
              <a:rPr kumimoji="0" lang="en-US" altLang="zh-CN" sz="2400" b="0">
                <a:latin typeface="Times New Roman" panose="02020603050405020304" pitchFamily="18" charset="0"/>
              </a:rPr>
              <a:t>WindowAdapter</a:t>
            </a:r>
            <a:r>
              <a:rPr kumimoji="0" lang="zh-CN" altLang="en-US" sz="2400" b="0">
                <a:latin typeface="Times New Roman" panose="02020603050405020304" pitchFamily="18" charset="0"/>
              </a:rPr>
              <a:t>继承</a:t>
            </a:r>
            <a:r>
              <a:rPr kumimoji="0" lang="en-US" altLang="zh-CN" sz="2400" b="0">
                <a:latin typeface="Times New Roman" panose="02020603050405020304" pitchFamily="18" charset="0"/>
              </a:rPr>
              <a:t>6</a:t>
            </a:r>
            <a:r>
              <a:rPr kumimoji="0" lang="zh-CN" altLang="en-US" sz="2400" b="0">
                <a:latin typeface="Times New Roman" panose="02020603050405020304" pitchFamily="18" charset="0"/>
              </a:rPr>
              <a:t>个没有做任何事情的方法</a:t>
            </a:r>
            <a:r>
              <a:rPr kumimoji="0" lang="en-US" altLang="zh-CN" sz="2400" b="0">
                <a:latin typeface="Times New Roman" panose="02020603050405020304" pitchFamily="18" charset="0"/>
              </a:rPr>
              <a:t>;</a:t>
            </a:r>
          </a:p>
          <a:p>
            <a:pPr lvl="1">
              <a:buSzPct val="50000"/>
              <a:buFont typeface="Wingdings" pitchFamily="2" charset="2"/>
              <a:buChar char="n"/>
            </a:pP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zh-CN" altLang="en-US" sz="2400" b="0">
                <a:latin typeface="Times New Roman" panose="02020603050405020304" pitchFamily="18" charset="0"/>
              </a:rPr>
              <a:t>创建这个类的一个对象</a:t>
            </a:r>
            <a:r>
              <a:rPr kumimoji="0" lang="en-US" altLang="zh-CN" sz="2400" b="0">
                <a:latin typeface="Times New Roman" panose="02020603050405020304" pitchFamily="18" charset="0"/>
              </a:rPr>
              <a:t>,</a:t>
            </a:r>
            <a:r>
              <a:rPr kumimoji="0" lang="zh-CN" altLang="en-US" sz="2400" b="0">
                <a:latin typeface="Times New Roman" panose="02020603050405020304" pitchFamily="18" charset="0"/>
              </a:rPr>
              <a:t>这个对象没有名字</a:t>
            </a:r>
            <a:r>
              <a:rPr kumimoji="0" lang="en-US" altLang="zh-CN" sz="2400" b="0">
                <a:latin typeface="Times New Roman" panose="02020603050405020304" pitchFamily="18" charset="0"/>
              </a:rPr>
              <a:t>;</a:t>
            </a:r>
          </a:p>
          <a:p>
            <a:pPr lvl="1">
              <a:buSzPct val="50000"/>
              <a:buFont typeface="Wingdings" pitchFamily="2" charset="2"/>
              <a:buChar char="n"/>
            </a:pPr>
            <a:r>
              <a:rPr kumimoji="0" lang="en-US" altLang="zh-CN" sz="2400" b="0">
                <a:latin typeface="Times New Roman" panose="02020603050405020304" pitchFamily="18" charset="0"/>
              </a:rPr>
              <a:t> </a:t>
            </a:r>
            <a:r>
              <a:rPr kumimoji="0" lang="zh-CN" altLang="en-US" sz="2400" b="0">
                <a:latin typeface="Times New Roman" panose="02020603050405020304" pitchFamily="18" charset="0"/>
              </a:rPr>
              <a:t>将这个对象传递给</a:t>
            </a:r>
            <a:r>
              <a:rPr kumimoji="0" lang="en-US" altLang="zh-CN" sz="2400" b="0">
                <a:latin typeface="Times New Roman" panose="02020603050405020304" pitchFamily="18" charset="0"/>
              </a:rPr>
              <a:t>addWindowListener</a:t>
            </a:r>
            <a:r>
              <a:rPr kumimoji="0" lang="zh-CN" altLang="en-US" sz="2400" b="0">
                <a:latin typeface="Times New Roman" panose="02020603050405020304" pitchFamily="18" charset="0"/>
              </a:rPr>
              <a:t>方法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CEEC13B4-3072-D7D6-F4D1-2337C2B3B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79CC82E4-1216-7FBB-51BD-AED7D6CE8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>
                <a:ea typeface="宋体" panose="02010600030101010101" pitchFamily="2" charset="-122"/>
              </a:rPr>
              <a:t>事件基本概念</a:t>
            </a:r>
            <a:r>
              <a:rPr kumimoji="0" lang="en-US" altLang="zh-CN">
                <a:ea typeface="宋体" panose="02010600030101010101" pitchFamily="2" charset="-122"/>
              </a:rPr>
              <a:t>;</a:t>
            </a:r>
          </a:p>
          <a:p>
            <a:r>
              <a:rPr kumimoji="0" lang="en-US" altLang="zh-CN">
                <a:ea typeface="宋体" panose="02010600030101010101" pitchFamily="2" charset="-122"/>
              </a:rPr>
              <a:t>JAVA</a:t>
            </a:r>
            <a:r>
              <a:rPr kumimoji="0" lang="zh-CN" altLang="en-US">
                <a:ea typeface="宋体" panose="02010600030101010101" pitchFamily="2" charset="-122"/>
              </a:rPr>
              <a:t>的事件处理机制</a:t>
            </a:r>
            <a:r>
              <a:rPr kumimoji="0" lang="en-US" altLang="zh-CN">
                <a:ea typeface="宋体" panose="02010600030101010101" pitchFamily="2" charset="-122"/>
              </a:rPr>
              <a:t>;</a:t>
            </a:r>
          </a:p>
          <a:p>
            <a:r>
              <a:rPr kumimoji="0" lang="zh-CN" altLang="en-US">
                <a:ea typeface="宋体" panose="02010600030101010101" pitchFamily="2" charset="-122"/>
              </a:rPr>
              <a:t>监听器的实现与注册</a:t>
            </a:r>
            <a:r>
              <a:rPr kumimoji="0" lang="en-US" altLang="zh-CN">
                <a:ea typeface="宋体" panose="02010600030101010101" pitchFamily="2" charset="-122"/>
              </a:rPr>
              <a:t>;</a:t>
            </a:r>
          </a:p>
          <a:p>
            <a:r>
              <a:rPr kumimoji="0" lang="zh-CN" altLang="en-US">
                <a:ea typeface="宋体" panose="02010600030101010101" pitchFamily="2" charset="-122"/>
              </a:rPr>
              <a:t>按钮事件、窗口事件的处理</a:t>
            </a:r>
            <a:r>
              <a:rPr kumimoji="0" lang="en-US" altLang="zh-CN">
                <a:ea typeface="宋体" panose="02010600030101010101" pitchFamily="2" charset="-122"/>
              </a:rPr>
              <a:t>;</a:t>
            </a:r>
          </a:p>
          <a:p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71EA5-6AA1-8233-74CC-F9A85942D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>
            <a:extLst>
              <a:ext uri="{FF2B5EF4-FFF2-40B4-BE49-F238E27FC236}">
                <a16:creationId xmlns:a16="http://schemas.microsoft.com/office/drawing/2014/main" id="{21DE54CD-2DC5-6EAA-F294-CBDC8508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www.themegallery.com</a:t>
            </a:r>
          </a:p>
        </p:txBody>
      </p:sp>
      <p:sp>
        <p:nvSpPr>
          <p:cNvPr id="104453" name="WordArt 5">
            <a:extLst>
              <a:ext uri="{FF2B5EF4-FFF2-40B4-BE49-F238E27FC236}">
                <a16:creationId xmlns:a16="http://schemas.microsoft.com/office/drawing/2014/main" id="{DB2455F3-19F7-6B97-EE03-86D2B60680B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22DF95A9-4B37-FDB6-3ACA-55406FA69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事件处理模型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93978CBD-3A59-3FFF-837E-9C04A388A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229600" cy="5248275"/>
          </a:xfrm>
        </p:spPr>
        <p:txBody>
          <a:bodyPr/>
          <a:lstStyle/>
          <a:p>
            <a:r>
              <a:rPr kumimoji="0" lang="zh-CN" altLang="en-US">
                <a:ea typeface="宋体" panose="02010600030101010101" pitchFamily="2" charset="-122"/>
              </a:rPr>
              <a:t>事件处理机制：授权处理机制</a:t>
            </a:r>
            <a:r>
              <a:rPr kumimoji="0" lang="en-US" altLang="zh-CN" sz="2400">
                <a:ea typeface="宋体" panose="02010600030101010101" pitchFamily="2" charset="-122"/>
              </a:rPr>
              <a:t>(Delegation model)</a:t>
            </a: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39C4BC-2512-791E-B869-4FBF18343A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11FA5F6C-67B2-E1F2-9517-B0A40B99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2033588"/>
            <a:ext cx="6616700" cy="76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    事    件    源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4950AB2B-B242-DF00-8B79-9D27D55D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249613"/>
            <a:ext cx="1800225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1 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3534596A-F84A-64B3-3E65-27C59CAC9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059238"/>
            <a:ext cx="1800225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2 </a:t>
            </a: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8866F7FC-F218-B444-473C-61636D97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634038"/>
            <a:ext cx="1800225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n 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75BA34A5-97B5-EBB1-ACC0-1310C4F0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3294063"/>
            <a:ext cx="2700337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监听器对象</a:t>
            </a: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1 </a:t>
            </a:r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0BF74AE4-D38D-0875-473B-461DAE29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059238"/>
            <a:ext cx="2700337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监听器对象</a:t>
            </a: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2 </a:t>
            </a:r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0010E91B-C170-A8BF-45D5-335BB3282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5634038"/>
            <a:ext cx="2700337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监听器对象</a:t>
            </a: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n </a:t>
            </a:r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003A8D0C-264C-B455-55AA-D6E7F14CC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2798763"/>
            <a:ext cx="0" cy="301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CE5D9E52-5773-6D72-D939-C18643FCB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58150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A2496773-6F8E-D326-6AC9-8C19CAC92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4373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9C213E8A-F220-3A00-9C5F-EB268A47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3519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F797CB8D-AEE2-E50C-6C74-E9CD87D9E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2213" y="2798763"/>
            <a:ext cx="0" cy="301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F1480BBF-FE21-9270-D2AD-A66016D7F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925" y="5815013"/>
            <a:ext cx="2682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3F970BD3-BE66-D994-5BA8-321A3A91F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1850" y="4373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052C68BB-5BE5-E80F-81C6-325D698DB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1850" y="3519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Rectangle 22">
            <a:extLst>
              <a:ext uri="{FF2B5EF4-FFF2-40B4-BE49-F238E27FC236}">
                <a16:creationId xmlns:a16="http://schemas.microsoft.com/office/drawing/2014/main" id="{D49FCEA6-0217-8503-21A2-578E69890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519488"/>
            <a:ext cx="900112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</a:t>
            </a:r>
          </a:p>
          <a:p>
            <a:pPr fontAlgn="ctr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册</a:t>
            </a:r>
          </a:p>
        </p:txBody>
      </p:sp>
      <p:sp>
        <p:nvSpPr>
          <p:cNvPr id="39959" name="Rectangle 23">
            <a:extLst>
              <a:ext uri="{FF2B5EF4-FFF2-40B4-BE49-F238E27FC236}">
                <a16:creationId xmlns:a16="http://schemas.microsoft.com/office/drawing/2014/main" id="{939212B1-5414-EBEA-9C42-10B53236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4238625"/>
            <a:ext cx="881062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</p:txBody>
      </p:sp>
      <p:sp>
        <p:nvSpPr>
          <p:cNvPr id="39960" name="Rectangle 24">
            <a:extLst>
              <a:ext uri="{FF2B5EF4-FFF2-40B4-BE49-F238E27FC236}">
                <a16:creationId xmlns:a16="http://schemas.microsoft.com/office/drawing/2014/main" id="{DF45D348-7355-4440-68FB-373FEB4A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688" y="4284663"/>
            <a:ext cx="881062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anchor="ctr"/>
          <a:lstStyle>
            <a:lvl1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39943" grpId="0" animBg="1"/>
      <p:bldP spid="39944" grpId="0" animBg="1"/>
      <p:bldP spid="39945" grpId="0" animBg="1"/>
      <p:bldP spid="39946" grpId="0" animBg="1"/>
      <p:bldP spid="39947" grpId="0" animBg="1"/>
      <p:bldP spid="39948" grpId="0" animBg="1"/>
      <p:bldP spid="39958" grpId="0"/>
      <p:bldP spid="39959" grpId="0"/>
      <p:bldP spid="399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42809CF-24A4-9EC8-4B9A-48F11F7435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DBEAF213-7784-77F9-E4B7-4810A60F42A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事件处理机制</a:t>
            </a:r>
          </a:p>
          <a:p>
            <a:pPr lvl="1"/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监听器对象是一个实现了特定监听器接口的类的实例；</a:t>
            </a:r>
          </a:p>
          <a:p>
            <a:pPr lvl="1"/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事件源是一个能够注册监听器对象并发送事件对象的对象；</a:t>
            </a:r>
          </a:p>
          <a:p>
            <a:pPr lvl="1"/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当事件发生时，事件源将事件对象传递给所有注册的监听器；</a:t>
            </a:r>
          </a:p>
          <a:p>
            <a:pPr lvl="1"/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监听器对象将利用事件对象中的信息决定如何对事件做出响应；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083BA-D506-099E-E9E3-4E7F96E9557C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C8439A7-56B9-62E8-D35A-7DE8A5CA69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9F37E332-642E-36A2-5ECD-FE351D6E358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22513" y="5678488"/>
            <a:ext cx="5356225" cy="765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事件源与监听器</a:t>
            </a:r>
            <a:r>
              <a:rPr kumimoji="0" lang="zh-CN" altLang="en-US" b="1">
                <a:latin typeface="宋体" panose="02010600030101010101" pitchFamily="2" charset="-122"/>
                <a:ea typeface="楷体_GB2312" pitchFamily="49" charset="-122"/>
              </a:rPr>
              <a:t>对象</a:t>
            </a:r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31931B-D0E5-88F8-0482-4B7F26758786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C29EBC83-D041-C0E9-E236-174676F96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943100"/>
            <a:ext cx="7426325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9C947E65-7CC5-F54A-7A46-B696295CBD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AA23598-2D07-78AD-3258-151BDCA253D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注册监听器对象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eventSourceObject.addEventListener(eventListenerObject);</a:t>
            </a:r>
          </a:p>
          <a:p>
            <a:pPr>
              <a:buFont typeface="Wingdings" pitchFamily="2" charset="2"/>
              <a:buNone/>
            </a:pPr>
            <a:endParaRPr kumimoji="0"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0" lang="zh-CN" altLang="en-US" sz="2400" i="1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ActionListener listener = …;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	  JButton button = new JButton(“OK”);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button.addActionListener(listener);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9446F-EC59-BCEA-3848-AA1EA0C5190B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942C65D0-3B62-3C87-AE5A-6255BEACBF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AADAAB8A-AD50-B0C8-CABA-FBE929BBDB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42988"/>
            <a:ext cx="8229600" cy="5815012"/>
          </a:xfrm>
        </p:spPr>
        <p:txBody>
          <a:bodyPr/>
          <a:lstStyle/>
          <a:p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监听器对象所属的类必须实现相应的接口</a:t>
            </a:r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public interface ActionListener extends EventListener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		public void actionPerformed(ActionEvent e);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}   </a:t>
            </a:r>
            <a:endParaRPr kumimoji="0" lang="zh-CN" altLang="en-US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sz="2400" i="1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class MyListener implements ActionListener{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		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		public void actionPerformed(ActionEvent event)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		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			//reaction to button click goes here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			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739BE-CEC9-D8DB-9041-F3295E54C820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41F364EA-6212-5E4B-A30B-D45CCE10A8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事件处理基础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291F92-DEAE-CD71-40CB-9109F53C7C4E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BEC1BB42-027A-6744-89D1-1749A12A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1089025"/>
            <a:ext cx="46990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中传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90000"/>
          </a:schemeClr>
        </a:solidFill>
        <a:ln>
          <a:solidFill>
            <a:schemeClr val="bg1"/>
          </a:solidFill>
        </a:ln>
      </a:spPr>
      <a:bodyPr spcFirstLastPara="0" vert="horz" wrap="square" lIns="76200" tIns="76200" rIns="76200" bIns="2368987" numCol="1" spcCol="1270" anchor="ctr" anchorCtr="0">
        <a:noAutofit/>
      </a:bodyPr>
      <a:lstStyle>
        <a:defPPr algn="ctr" defTabSz="889000">
          <a:lnSpc>
            <a:spcPct val="90000"/>
          </a:lnSpc>
          <a:spcBef>
            <a:spcPct val="0"/>
          </a:spcBef>
          <a:spcAft>
            <a:spcPct val="35000"/>
          </a:spcAft>
          <a:defRPr sz="2400" kern="1200"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2">
            <a:hueOff val="0"/>
            <a:satOff val="0"/>
            <a:lumOff val="0"/>
            <a:alphaOff val="0"/>
          </a:schemeClr>
        </a:lnRef>
        <a:fillRef idx="1">
          <a:schemeClr val="lt1">
            <a:alpha val="90000"/>
            <a:hueOff val="0"/>
            <a:satOff val="0"/>
            <a:lumOff val="0"/>
            <a:alphaOff val="0"/>
          </a:schemeClr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62244" tIns="62244" rIns="62244" bIns="62244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yc_wti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132771</TotalTime>
  <Words>2677</Words>
  <Application>Microsoft Macintosh PowerPoint</Application>
  <PresentationFormat>全屏显示(4:3)</PresentationFormat>
  <Paragraphs>433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(使用中文字体)</vt:lpstr>
      <vt:lpstr>黑体</vt:lpstr>
      <vt:lpstr>华文中宋</vt:lpstr>
      <vt:lpstr>楷体_GB2312</vt:lpstr>
      <vt:lpstr>宋体</vt:lpstr>
      <vt:lpstr>FuturaA Md BT</vt:lpstr>
      <vt:lpstr>Arial</vt:lpstr>
      <vt:lpstr>Times New Roman</vt:lpstr>
      <vt:lpstr>Verdana</vt:lpstr>
      <vt:lpstr>Wingdings</vt:lpstr>
      <vt:lpstr>1_中传</vt:lpstr>
      <vt:lpstr>事件处理</vt:lpstr>
      <vt:lpstr>JAVA语言概述</vt:lpstr>
      <vt:lpstr>基本概念</vt:lpstr>
      <vt:lpstr>事件处理模型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事件处理基础</vt:lpstr>
      <vt:lpstr>小结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nsfc</dc:title>
  <dc:creator>mhd</dc:creator>
  <cp:lastModifiedBy>Microsoft Office User</cp:lastModifiedBy>
  <cp:revision>3067</cp:revision>
  <cp:lastPrinted>2013-06-09T12:24:00Z</cp:lastPrinted>
  <dcterms:created xsi:type="dcterms:W3CDTF">2005-05-09T07:03:00Z</dcterms:created>
  <dcterms:modified xsi:type="dcterms:W3CDTF">2022-11-25T11:39:28Z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