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6" r:id="rId1"/>
  </p:sldMasterIdLst>
  <p:notesMasterIdLst>
    <p:notesMasterId r:id="rId84"/>
  </p:notesMasterIdLst>
  <p:handoutMasterIdLst>
    <p:handoutMasterId r:id="rId85"/>
  </p:handoutMasterIdLst>
  <p:sldIdLst>
    <p:sldId id="388" r:id="rId2"/>
    <p:sldId id="390" r:id="rId3"/>
    <p:sldId id="544" r:id="rId4"/>
    <p:sldId id="482" r:id="rId5"/>
    <p:sldId id="483" r:id="rId6"/>
    <p:sldId id="484" r:id="rId7"/>
    <p:sldId id="555" r:id="rId8"/>
    <p:sldId id="485" r:id="rId9"/>
    <p:sldId id="495" r:id="rId10"/>
    <p:sldId id="486" r:id="rId11"/>
    <p:sldId id="561" r:id="rId12"/>
    <p:sldId id="488" r:id="rId13"/>
    <p:sldId id="487" r:id="rId14"/>
    <p:sldId id="489" r:id="rId15"/>
    <p:sldId id="490" r:id="rId16"/>
    <p:sldId id="494" r:id="rId17"/>
    <p:sldId id="491" r:id="rId18"/>
    <p:sldId id="493" r:id="rId19"/>
    <p:sldId id="496" r:id="rId20"/>
    <p:sldId id="556" r:id="rId21"/>
    <p:sldId id="497" r:id="rId22"/>
    <p:sldId id="498" r:id="rId23"/>
    <p:sldId id="499" r:id="rId24"/>
    <p:sldId id="500" r:id="rId25"/>
    <p:sldId id="502" r:id="rId26"/>
    <p:sldId id="501" r:id="rId27"/>
    <p:sldId id="559" r:id="rId28"/>
    <p:sldId id="503" r:id="rId29"/>
    <p:sldId id="505" r:id="rId30"/>
    <p:sldId id="506" r:id="rId31"/>
    <p:sldId id="557" r:id="rId32"/>
    <p:sldId id="504" r:id="rId33"/>
    <p:sldId id="507" r:id="rId34"/>
    <p:sldId id="508" r:id="rId35"/>
    <p:sldId id="509" r:id="rId36"/>
    <p:sldId id="511" r:id="rId37"/>
    <p:sldId id="514" r:id="rId38"/>
    <p:sldId id="513" r:id="rId39"/>
    <p:sldId id="515" r:id="rId40"/>
    <p:sldId id="512" r:id="rId41"/>
    <p:sldId id="516" r:id="rId42"/>
    <p:sldId id="517" r:id="rId43"/>
    <p:sldId id="518" r:id="rId44"/>
    <p:sldId id="519" r:id="rId45"/>
    <p:sldId id="520" r:id="rId46"/>
    <p:sldId id="521" r:id="rId47"/>
    <p:sldId id="522" r:id="rId48"/>
    <p:sldId id="523" r:id="rId49"/>
    <p:sldId id="524" r:id="rId50"/>
    <p:sldId id="526" r:id="rId51"/>
    <p:sldId id="527" r:id="rId52"/>
    <p:sldId id="525" r:id="rId53"/>
    <p:sldId id="528" r:id="rId54"/>
    <p:sldId id="529" r:id="rId55"/>
    <p:sldId id="530" r:id="rId56"/>
    <p:sldId id="531" r:id="rId57"/>
    <p:sldId id="532" r:id="rId58"/>
    <p:sldId id="560" r:id="rId59"/>
    <p:sldId id="533" r:id="rId60"/>
    <p:sldId id="534" r:id="rId61"/>
    <p:sldId id="562" r:id="rId62"/>
    <p:sldId id="563" r:id="rId63"/>
    <p:sldId id="564" r:id="rId64"/>
    <p:sldId id="565" r:id="rId65"/>
    <p:sldId id="566" r:id="rId66"/>
    <p:sldId id="567" r:id="rId67"/>
    <p:sldId id="568" r:id="rId68"/>
    <p:sldId id="569" r:id="rId69"/>
    <p:sldId id="570" r:id="rId70"/>
    <p:sldId id="545" r:id="rId71"/>
    <p:sldId id="546" r:id="rId72"/>
    <p:sldId id="547" r:id="rId73"/>
    <p:sldId id="548" r:id="rId74"/>
    <p:sldId id="549" r:id="rId75"/>
    <p:sldId id="550" r:id="rId76"/>
    <p:sldId id="551" r:id="rId77"/>
    <p:sldId id="552" r:id="rId78"/>
    <p:sldId id="553" r:id="rId79"/>
    <p:sldId id="554" r:id="rId80"/>
    <p:sldId id="481" r:id="rId81"/>
    <p:sldId id="558" r:id="rId82"/>
    <p:sldId id="275" r:id="rId83"/>
  </p:sldIdLst>
  <p:sldSz cx="9144000" cy="6858000" type="screen4x3"/>
  <p:notesSz cx="6669088" cy="9928225"/>
  <p:defaultTextStyle>
    <a:defPPr>
      <a:defRPr lang="zh-CN"/>
    </a:defPPr>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华文中宋" panose="02010600040101010101" pitchFamily="2" charset="-122"/>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华文中宋" panose="0201060004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华文中宋" panose="0201060004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华文中宋" panose="0201060004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华文中宋" panose="02010600040101010101" pitchFamily="2" charset="-122"/>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华文中宋" panose="02010600040101010101" pitchFamily="2" charset="-122"/>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华文中宋" panose="02010600040101010101" pitchFamily="2" charset="-122"/>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华文中宋" panose="02010600040101010101" pitchFamily="2" charset="-122"/>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华文中宋" panose="0201060004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1184">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B14C"/>
    <a:srgbClr val="63BC26"/>
    <a:srgbClr val="A21E89"/>
    <a:srgbClr val="19A7DD"/>
    <a:srgbClr val="15CD9D"/>
    <a:srgbClr val="FFCC99"/>
    <a:srgbClr val="D1D1D1"/>
    <a:srgbClr val="009FE1"/>
    <a:srgbClr val="10CF9B"/>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53"/>
    <p:restoredTop sz="81153" autoAdjust="0"/>
  </p:normalViewPr>
  <p:slideViewPr>
    <p:cSldViewPr showGuides="1">
      <p:cViewPr varScale="1">
        <p:scale>
          <a:sx n="99" d="100"/>
          <a:sy n="99" d="100"/>
        </p:scale>
        <p:origin x="2144" y="176"/>
      </p:cViewPr>
      <p:guideLst>
        <p:guide orient="horz" pos="1184"/>
        <p:guide pos="2880"/>
      </p:guideLst>
    </p:cSldViewPr>
  </p:slideViewPr>
  <p:outlineViewPr>
    <p:cViewPr>
      <p:scale>
        <a:sx n="33" d="100"/>
        <a:sy n="33" d="100"/>
      </p:scale>
      <p:origin x="0" y="0"/>
    </p:cViewPr>
  </p:outlineViewPr>
  <p:notesTextViewPr>
    <p:cViewPr>
      <p:scale>
        <a:sx n="150" d="100"/>
        <a:sy n="150" d="100"/>
      </p:scale>
      <p:origin x="0" y="0"/>
    </p:cViewPr>
  </p:notesTextViewPr>
  <p:sorterViewPr showFormatting="0">
    <p:cViewPr>
      <p:scale>
        <a:sx n="66" d="100"/>
        <a:sy n="66" d="100"/>
      </p:scale>
      <p:origin x="0" y="0"/>
    </p:cViewPr>
  </p:sorterViewPr>
  <p:notesViewPr>
    <p:cSldViewPr>
      <p:cViewPr varScale="1">
        <p:scale>
          <a:sx n="89" d="100"/>
          <a:sy n="89" d="100"/>
        </p:scale>
        <p:origin x="4184"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889250" cy="496888"/>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200" u="none" strike="noStrike" kern="1200" cap="none" spc="0" normalizeH="0" baseline="0" noProof="0" dirty="0">
                <a:ln>
                  <a:noFill/>
                </a:ln>
                <a:solidFill>
                  <a:schemeClr val="tx1"/>
                </a:solidFill>
                <a:effectLst/>
                <a:uLnTx/>
                <a:uFillTx/>
                <a:latin typeface="Times New Roman" panose="02020603050405020304" pitchFamily="18" charset="0"/>
                <a:ea typeface="SimHei" panose="02010609060101010101" pitchFamily="49" charset="-122"/>
                <a:cs typeface="+mn-cs"/>
              </a:rPr>
              <a:t>报奖汇报</a:t>
            </a:r>
            <a:endParaRPr kumimoji="1" lang="en-US" altLang="zh-CN" sz="1200" u="none" strike="noStrike" kern="1200" cap="none" spc="0" normalizeH="0" baseline="0" noProof="0" dirty="0">
              <a:ln>
                <a:noFill/>
              </a:ln>
              <a:solidFill>
                <a:schemeClr val="tx1"/>
              </a:solidFill>
              <a:effectLst/>
              <a:uLnTx/>
              <a:uFillTx/>
              <a:latin typeface="Times New Roman" panose="02020603050405020304" pitchFamily="18" charset="0"/>
              <a:ea typeface="SimHei" panose="02010609060101010101" pitchFamily="49" charset="-122"/>
              <a:cs typeface="+mn-cs"/>
            </a:endParaRPr>
          </a:p>
        </p:txBody>
      </p:sp>
      <p:sp>
        <p:nvSpPr>
          <p:cNvPr id="6147" name="Rectangle 3"/>
          <p:cNvSpPr>
            <a:spLocks noGrp="1" noChangeArrowheads="1"/>
          </p:cNvSpPr>
          <p:nvPr>
            <p:ph type="dt" sz="quarter" idx="1"/>
          </p:nvPr>
        </p:nvSpPr>
        <p:spPr bwMode="auto">
          <a:xfrm>
            <a:off x="3779838" y="0"/>
            <a:ext cx="2889250" cy="49688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u="none" strike="noStrike" kern="1200" cap="none" spc="0" normalizeH="0" baseline="0" noProof="0" dirty="0">
              <a:ln>
                <a:noFill/>
              </a:ln>
              <a:solidFill>
                <a:schemeClr val="tx1"/>
              </a:solidFill>
              <a:effectLst/>
              <a:uLnTx/>
              <a:uFillTx/>
              <a:latin typeface="Times New Roman" panose="02020603050405020304" pitchFamily="18" charset="0"/>
              <a:ea typeface="SimHei" panose="02010609060101010101" pitchFamily="49" charset="-122"/>
              <a:cs typeface="+mn-cs"/>
            </a:endParaRPr>
          </a:p>
        </p:txBody>
      </p:sp>
      <p:sp>
        <p:nvSpPr>
          <p:cNvPr id="6148" name="Rectangle 4"/>
          <p:cNvSpPr>
            <a:spLocks noGrp="1" noChangeArrowheads="1"/>
          </p:cNvSpPr>
          <p:nvPr>
            <p:ph type="ftr" sz="quarter" idx="2"/>
          </p:nvPr>
        </p:nvSpPr>
        <p:spPr bwMode="auto">
          <a:xfrm>
            <a:off x="0" y="9431338"/>
            <a:ext cx="2889250" cy="496888"/>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u="none" strike="noStrike" kern="1200" cap="none" spc="0" normalizeH="0" baseline="0" noProof="0" dirty="0" err="1">
                <a:ln>
                  <a:noFill/>
                </a:ln>
                <a:solidFill>
                  <a:schemeClr val="tx1"/>
                </a:solidFill>
                <a:effectLst/>
                <a:uLnTx/>
                <a:uFillTx/>
                <a:latin typeface="Times New Roman" panose="02020603050405020304" pitchFamily="18" charset="0"/>
                <a:ea typeface="SimHei" panose="02010609060101010101" pitchFamily="49" charset="-122"/>
                <a:cs typeface="+mn-cs"/>
              </a:rPr>
              <a:t>北京邮电大学</a:t>
            </a:r>
            <a:endParaRPr kumimoji="1" lang="en-US" altLang="zh-CN" sz="1200" u="none" strike="noStrike" kern="1200" cap="none" spc="0" normalizeH="0" baseline="0" noProof="0" dirty="0">
              <a:ln>
                <a:noFill/>
              </a:ln>
              <a:solidFill>
                <a:schemeClr val="tx1"/>
              </a:solidFill>
              <a:effectLst/>
              <a:uLnTx/>
              <a:uFillTx/>
              <a:latin typeface="Times New Roman" panose="02020603050405020304" pitchFamily="18" charset="0"/>
              <a:ea typeface="SimHei" panose="02010609060101010101" pitchFamily="49" charset="-122"/>
              <a:cs typeface="+mn-cs"/>
            </a:endParaRPr>
          </a:p>
        </p:txBody>
      </p:sp>
      <p:sp>
        <p:nvSpPr>
          <p:cNvPr id="6149" name="Rectangle 5"/>
          <p:cNvSpPr>
            <a:spLocks noGrp="1" noChangeArrowheads="1"/>
          </p:cNvSpPr>
          <p:nvPr>
            <p:ph type="sldNum" sz="quarter" idx="3"/>
          </p:nvPr>
        </p:nvSpPr>
        <p:spPr bwMode="auto">
          <a:xfrm>
            <a:off x="3779838" y="9431338"/>
            <a:ext cx="2889250" cy="496888"/>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dirty="0">
                <a:latin typeface="Times New Roman" panose="02020603050405020304" pitchFamily="18" charset="0"/>
                <a:ea typeface="SimHei" panose="02010609060101010101" pitchFamily="49" charset="-122"/>
              </a:rPr>
              <a:t>‹#›</a:t>
            </a:fld>
            <a:endParaRPr lang="en-US" altLang="zh-CN" sz="1200" dirty="0">
              <a:latin typeface="Times New Roman" panose="02020603050405020304" pitchFamily="18" charset="0"/>
              <a:ea typeface="SimHei" panose="02010609060101010101" pitchFamily="49" charset="-122"/>
            </a:endParaRPr>
          </a:p>
        </p:txBody>
      </p:sp>
    </p:spTree>
    <p:extLst>
      <p:ext uri="{BB962C8B-B14F-4D97-AF65-F5344CB8AC3E}">
        <p14:creationId xmlns:p14="http://schemas.microsoft.com/office/powerpoint/2010/main" val="3657793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89250" cy="496888"/>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i="0">
                <a:latin typeface="Times New Roman" panose="02020603050405020304" pitchFamily="18" charset="0"/>
                <a:ea typeface="SimHei" panose="02010609060101010101" pitchFamily="49" charset="-122"/>
              </a:defRPr>
            </a:lvl1pPr>
          </a:lstStyle>
          <a:p>
            <a:pPr>
              <a:defRPr/>
            </a:pPr>
            <a:r>
              <a:rPr kumimoji="1" lang="en-US" altLang="zh-CN" dirty="0"/>
              <a:t>《</a:t>
            </a:r>
            <a:r>
              <a:rPr kumimoji="1" lang="en-US" altLang="zh-CN" dirty="0" err="1"/>
              <a:t>多媒体技术原理及应用</a:t>
            </a:r>
            <a:r>
              <a:rPr kumimoji="1" lang="en-US" altLang="zh-CN" dirty="0"/>
              <a:t>》（</a:t>
            </a:r>
            <a:r>
              <a:rPr kumimoji="1" lang="en-US" altLang="zh-CN" dirty="0" err="1"/>
              <a:t>教材</a:t>
            </a:r>
            <a:r>
              <a:rPr kumimoji="1" lang="en-US" altLang="zh-CN" dirty="0"/>
              <a:t>）</a:t>
            </a:r>
          </a:p>
        </p:txBody>
      </p:sp>
      <p:sp>
        <p:nvSpPr>
          <p:cNvPr id="4099" name="Rectangle 3"/>
          <p:cNvSpPr>
            <a:spLocks noGrp="1" noChangeArrowheads="1"/>
          </p:cNvSpPr>
          <p:nvPr>
            <p:ph type="dt" idx="1"/>
          </p:nvPr>
        </p:nvSpPr>
        <p:spPr bwMode="auto">
          <a:xfrm>
            <a:off x="3779838" y="0"/>
            <a:ext cx="2889250" cy="49688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i="0">
                <a:latin typeface="Times New Roman" panose="02020603050405020304" pitchFamily="18" charset="0"/>
                <a:ea typeface="SimHei" panose="02010609060101010101" pitchFamily="49" charset="-122"/>
              </a:defRPr>
            </a:lvl1pPr>
          </a:lstStyle>
          <a:p>
            <a:pPr>
              <a:defRPr/>
            </a:pPr>
            <a:endParaRPr kumimoji="1" lang="en-US" altLang="zh-CN" dirty="0"/>
          </a:p>
        </p:txBody>
      </p:sp>
      <p:sp>
        <p:nvSpPr>
          <p:cNvPr id="25604" name="Rectangle 4"/>
          <p:cNvSpPr>
            <a:spLocks noGrp="1" noRot="1" noChangeAspect="1" noTextEdit="1"/>
          </p:cNvSpPr>
          <p:nvPr>
            <p:ph type="sldImg" idx="2"/>
          </p:nvPr>
        </p:nvSpPr>
        <p:spPr>
          <a:xfrm>
            <a:off x="854075" y="744538"/>
            <a:ext cx="4960938" cy="3722687"/>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889000" y="4716463"/>
            <a:ext cx="4891088" cy="4467225"/>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4102" name="Rectangle 6"/>
          <p:cNvSpPr>
            <a:spLocks noGrp="1" noChangeArrowheads="1"/>
          </p:cNvSpPr>
          <p:nvPr>
            <p:ph type="ftr" sz="quarter" idx="4"/>
          </p:nvPr>
        </p:nvSpPr>
        <p:spPr bwMode="auto">
          <a:xfrm>
            <a:off x="0" y="9431338"/>
            <a:ext cx="2889250" cy="496888"/>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i="0">
                <a:latin typeface="Times New Roman" panose="02020603050405020304" pitchFamily="18" charset="0"/>
                <a:ea typeface="SimHei" panose="02010609060101010101" pitchFamily="49" charset="-122"/>
              </a:defRPr>
            </a:lvl1pPr>
          </a:lstStyle>
          <a:p>
            <a:pPr>
              <a:defRPr/>
            </a:pPr>
            <a:r>
              <a:rPr kumimoji="1" lang="en-US" altLang="zh-CN" dirty="0" err="1"/>
              <a:t>北京邮电大学</a:t>
            </a:r>
            <a:endParaRPr kumimoji="1" lang="en-US" altLang="zh-CN" dirty="0"/>
          </a:p>
        </p:txBody>
      </p:sp>
      <p:sp>
        <p:nvSpPr>
          <p:cNvPr id="4103" name="Rectangle 7"/>
          <p:cNvSpPr>
            <a:spLocks noGrp="1" noChangeArrowheads="1"/>
          </p:cNvSpPr>
          <p:nvPr>
            <p:ph type="sldNum" sz="quarter" idx="5"/>
          </p:nvPr>
        </p:nvSpPr>
        <p:spPr bwMode="auto">
          <a:xfrm>
            <a:off x="3779838" y="9431338"/>
            <a:ext cx="2889250" cy="496888"/>
          </a:xfrm>
          <a:prstGeom prst="rect">
            <a:avLst/>
          </a:prstGeom>
          <a:noFill/>
          <a:ln w="9525">
            <a:noFill/>
            <a:miter lim="800000"/>
          </a:ln>
          <a:effectLst/>
        </p:spPr>
        <p:txBody>
          <a:bodyPr vert="horz" wrap="square" lIns="91440" tIns="45720" rIns="91440" bIns="45720" numCol="1" anchor="b" anchorCtr="0" compatLnSpc="1"/>
          <a:lstStyle>
            <a:lvl1pPr>
              <a:defRPr b="0" i="0">
                <a:ea typeface="SimHei" panose="02010609060101010101" pitchFamily="49" charset="-122"/>
              </a:defRPr>
            </a:lvl1pPr>
          </a:lstStyle>
          <a:p>
            <a:pPr algn="r" eaLnBrk="1" hangingPunct="1"/>
            <a:fld id="{9A0DB2DC-4C9A-4742-B13C-FB6460FD3503}" type="slidenum">
              <a:rPr lang="en-US" altLang="zh-CN" sz="1200" smtClean="0">
                <a:latin typeface="Times New Roman" panose="02020603050405020304" pitchFamily="18" charset="0"/>
              </a:rPr>
              <a:pPr algn="r" eaLnBrk="1" hangingPunct="1"/>
              <a:t>‹#›</a:t>
            </a:fld>
            <a:endParaRPr lang="en-US" altLang="zh-CN" sz="1200" dirty="0">
              <a:latin typeface="Times New Roman" panose="02020603050405020304" pitchFamily="18" charset="0"/>
            </a:endParaRPr>
          </a:p>
        </p:txBody>
      </p:sp>
    </p:spTree>
    <p:extLst>
      <p:ext uri="{BB962C8B-B14F-4D97-AF65-F5344CB8AC3E}">
        <p14:creationId xmlns:p14="http://schemas.microsoft.com/office/powerpoint/2010/main" val="371804476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b="0" i="0" kern="1200">
        <a:solidFill>
          <a:schemeClr val="tx1"/>
        </a:solidFill>
        <a:latin typeface="Times New Roman" panose="02020603050405020304" pitchFamily="18" charset="0"/>
        <a:ea typeface="SimHei" panose="02010609060101010101" pitchFamily="49" charset="-122"/>
        <a:cs typeface="+mn-cs"/>
      </a:defRPr>
    </a:lvl1pPr>
    <a:lvl2pPr marL="457200" algn="l" rtl="0" eaLnBrk="0" fontAlgn="base" hangingPunct="0">
      <a:spcBef>
        <a:spcPct val="30000"/>
      </a:spcBef>
      <a:spcAft>
        <a:spcPct val="0"/>
      </a:spcAft>
      <a:defRPr sz="1200" b="0" i="0" kern="1200">
        <a:solidFill>
          <a:schemeClr val="tx1"/>
        </a:solidFill>
        <a:latin typeface="Times New Roman" panose="02020603050405020304" pitchFamily="18" charset="0"/>
        <a:ea typeface="SimHei" panose="02010609060101010101" pitchFamily="49" charset="-122"/>
        <a:cs typeface="+mn-cs"/>
      </a:defRPr>
    </a:lvl2pPr>
    <a:lvl3pPr marL="914400" algn="l" rtl="0" eaLnBrk="0" fontAlgn="base" hangingPunct="0">
      <a:spcBef>
        <a:spcPct val="30000"/>
      </a:spcBef>
      <a:spcAft>
        <a:spcPct val="0"/>
      </a:spcAft>
      <a:defRPr sz="1200" b="0" i="0" kern="1200">
        <a:solidFill>
          <a:schemeClr val="tx1"/>
        </a:solidFill>
        <a:latin typeface="Times New Roman" panose="02020603050405020304" pitchFamily="18" charset="0"/>
        <a:ea typeface="SimHei" panose="02010609060101010101" pitchFamily="49" charset="-122"/>
        <a:cs typeface="+mn-cs"/>
      </a:defRPr>
    </a:lvl3pPr>
    <a:lvl4pPr marL="1371600" algn="l" rtl="0" eaLnBrk="0" fontAlgn="base" hangingPunct="0">
      <a:spcBef>
        <a:spcPct val="30000"/>
      </a:spcBef>
      <a:spcAft>
        <a:spcPct val="0"/>
      </a:spcAft>
      <a:defRPr sz="1200" b="0" i="0" kern="1200">
        <a:solidFill>
          <a:schemeClr val="tx1"/>
        </a:solidFill>
        <a:latin typeface="Times New Roman" panose="02020603050405020304" pitchFamily="18" charset="0"/>
        <a:ea typeface="SimHei" panose="02010609060101010101" pitchFamily="49" charset="-122"/>
        <a:cs typeface="+mn-cs"/>
      </a:defRPr>
    </a:lvl4pPr>
    <a:lvl5pPr marL="1828800" algn="l" rtl="0" eaLnBrk="0" fontAlgn="base" hangingPunct="0">
      <a:spcBef>
        <a:spcPct val="30000"/>
      </a:spcBef>
      <a:spcAft>
        <a:spcPct val="0"/>
      </a:spcAft>
      <a:defRPr sz="1200" b="0" i="0" kern="1200">
        <a:solidFill>
          <a:schemeClr val="tx1"/>
        </a:solidFill>
        <a:latin typeface="Times New Roman" panose="02020603050405020304" pitchFamily="18" charset="0"/>
        <a:ea typeface="SimHei"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solidFill>
          <a:schemeClr val="bg1"/>
        </a:solidFill>
        <a:effectLst/>
      </p:bgPr>
    </p:bg>
    <p:spTree>
      <p:nvGrpSpPr>
        <p:cNvPr id="1" name=""/>
        <p:cNvGrpSpPr/>
        <p:nvPr/>
      </p:nvGrpSpPr>
      <p:grpSpPr>
        <a:xfrm>
          <a:off x="0" y="0"/>
          <a:ext cx="0" cy="0"/>
          <a:chOff x="0" y="0"/>
          <a:chExt cx="0" cy="0"/>
        </a:xfrm>
      </p:grpSpPr>
      <p:sp>
        <p:nvSpPr>
          <p:cNvPr id="2050" name="Rectangle 6"/>
          <p:cNvSpPr/>
          <p:nvPr userDrawn="1"/>
        </p:nvSpPr>
        <p:spPr>
          <a:xfrm>
            <a:off x="8329674" y="6453188"/>
            <a:ext cx="814326" cy="243656"/>
          </a:xfrm>
          <a:prstGeom prst="rect">
            <a:avLst/>
          </a:prstGeom>
          <a:noFill/>
          <a:ln w="9525">
            <a:noFill/>
          </a:ln>
        </p:spPr>
        <p:txBody>
          <a:bodyPr wrap="none" lIns="90488" tIns="44450" rIns="90488" bIns="44450">
            <a:spAutoFit/>
          </a:bodyPr>
          <a:lstStyle/>
          <a:p>
            <a:pPr lvl="0" algn="r"/>
            <a:r>
              <a:rPr lang="zh-CN" altLang="en-US" sz="1000" b="0" i="0" dirty="0">
                <a:solidFill>
                  <a:schemeClr val="tx2"/>
                </a:solidFill>
                <a:latin typeface="FuturaA Md BT"/>
                <a:ea typeface="SimHei" panose="02010609060101010101" pitchFamily="49" charset="-122"/>
              </a:rPr>
              <a:t>   </a:t>
            </a:r>
            <a:r>
              <a:rPr lang="en-US" altLang="zh-CN" sz="1000" b="0" i="0" dirty="0">
                <a:solidFill>
                  <a:schemeClr val="tx2"/>
                </a:solidFill>
                <a:latin typeface="FuturaA Md BT"/>
                <a:ea typeface="SimHei" panose="02010609060101010101" pitchFamily="49" charset="-122"/>
              </a:rPr>
              <a:t>Page </a:t>
            </a:r>
            <a:fld id="{9A0DB2DC-4C9A-4742-B13C-FB6460FD3503}" type="slidenum">
              <a:rPr lang="en-US" altLang="zh-CN" sz="1000" b="0" i="0" dirty="0">
                <a:solidFill>
                  <a:schemeClr val="tx2"/>
                </a:solidFill>
                <a:latin typeface="FuturaA Md BT"/>
                <a:ea typeface="SimHei" panose="02010609060101010101" pitchFamily="49" charset="-122"/>
              </a:rPr>
              <a:t>‹#›</a:t>
            </a:fld>
            <a:endParaRPr lang="en-US" altLang="zh-CN" sz="1000" b="0" i="0" dirty="0">
              <a:solidFill>
                <a:schemeClr val="tx2"/>
              </a:solidFill>
              <a:latin typeface="FuturaA Md BT"/>
              <a:ea typeface="SimHei" panose="02010609060101010101" pitchFamily="49" charset="-122"/>
            </a:endParaRPr>
          </a:p>
        </p:txBody>
      </p:sp>
      <p:sp>
        <p:nvSpPr>
          <p:cNvPr id="2051" name="Rectangle 13"/>
          <p:cNvSpPr/>
          <p:nvPr userDrawn="1"/>
        </p:nvSpPr>
        <p:spPr>
          <a:xfrm>
            <a:off x="8329674" y="6453188"/>
            <a:ext cx="814326" cy="243656"/>
          </a:xfrm>
          <a:prstGeom prst="rect">
            <a:avLst/>
          </a:prstGeom>
          <a:noFill/>
          <a:ln w="9525">
            <a:noFill/>
          </a:ln>
        </p:spPr>
        <p:txBody>
          <a:bodyPr wrap="none" lIns="90488" tIns="44450" rIns="90488" bIns="44450">
            <a:spAutoFit/>
          </a:bodyPr>
          <a:lstStyle/>
          <a:p>
            <a:pPr lvl="0" algn="r"/>
            <a:r>
              <a:rPr lang="zh-CN" altLang="en-US" sz="1000" b="0" i="0" dirty="0">
                <a:solidFill>
                  <a:schemeClr val="tx2"/>
                </a:solidFill>
                <a:latin typeface="FuturaA Md BT"/>
                <a:ea typeface="SimHei" panose="02010609060101010101" pitchFamily="49" charset="-122"/>
              </a:rPr>
              <a:t>   </a:t>
            </a:r>
            <a:r>
              <a:rPr lang="en-US" altLang="zh-CN" sz="1000" b="0" i="0" dirty="0">
                <a:solidFill>
                  <a:schemeClr val="tx2"/>
                </a:solidFill>
                <a:latin typeface="FuturaA Md BT"/>
                <a:ea typeface="SimHei" panose="02010609060101010101" pitchFamily="49" charset="-122"/>
              </a:rPr>
              <a:t>Page </a:t>
            </a:r>
            <a:fld id="{9A0DB2DC-4C9A-4742-B13C-FB6460FD3503}" type="slidenum">
              <a:rPr lang="en-US" altLang="zh-CN" sz="1000" b="0" i="0" dirty="0">
                <a:solidFill>
                  <a:schemeClr val="tx2"/>
                </a:solidFill>
                <a:latin typeface="FuturaA Md BT"/>
                <a:ea typeface="SimHei" panose="02010609060101010101" pitchFamily="49" charset="-122"/>
              </a:rPr>
              <a:t>‹#›</a:t>
            </a:fld>
            <a:endParaRPr lang="en-US" altLang="zh-CN" sz="1000" b="0" i="0" dirty="0">
              <a:solidFill>
                <a:schemeClr val="tx2"/>
              </a:solidFill>
              <a:latin typeface="FuturaA Md BT"/>
              <a:ea typeface="SimHei" panose="02010609060101010101" pitchFamily="49" charset="-122"/>
            </a:endParaRPr>
          </a:p>
        </p:txBody>
      </p:sp>
      <p:sp>
        <p:nvSpPr>
          <p:cNvPr id="11" name="Line 8"/>
          <p:cNvSpPr>
            <a:spLocks noChangeShapeType="1"/>
          </p:cNvSpPr>
          <p:nvPr/>
        </p:nvSpPr>
        <p:spPr bwMode="auto">
          <a:xfrm>
            <a:off x="0" y="908050"/>
            <a:ext cx="9144000" cy="0"/>
          </a:xfrm>
          <a:prstGeom prst="line">
            <a:avLst/>
          </a:prstGeom>
          <a:noFill/>
          <a:ln w="57150">
            <a:solidFill>
              <a:schemeClr val="accent1">
                <a:lumMod val="75000"/>
              </a:schemeClr>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SimHei" panose="02010609060101010101" pitchFamily="49" charset="-122"/>
              <a:cs typeface="+mn-cs"/>
            </a:endParaRPr>
          </a:p>
        </p:txBody>
      </p:sp>
      <p:pic>
        <p:nvPicPr>
          <p:cNvPr id="2053" name="Picture 31"/>
          <p:cNvPicPr>
            <a:picLocks noChangeAspect="1"/>
          </p:cNvPicPr>
          <p:nvPr userDrawn="1"/>
        </p:nvPicPr>
        <p:blipFill>
          <a:blip r:embed="rId2"/>
          <a:stretch>
            <a:fillRect/>
          </a:stretch>
        </p:blipFill>
        <p:spPr>
          <a:xfrm>
            <a:off x="6732588" y="381000"/>
            <a:ext cx="2411412" cy="384175"/>
          </a:xfrm>
          <a:prstGeom prst="rect">
            <a:avLst/>
          </a:prstGeom>
          <a:noFill/>
          <a:ln w="9525">
            <a:noFill/>
          </a:ln>
        </p:spPr>
      </p:pic>
      <p:sp>
        <p:nvSpPr>
          <p:cNvPr id="24" name="Rectangle 2"/>
          <p:cNvSpPr>
            <a:spLocks noGrp="1" noChangeArrowheads="1"/>
          </p:cNvSpPr>
          <p:nvPr>
            <p:ph type="title"/>
          </p:nvPr>
        </p:nvSpPr>
        <p:spPr bwMode="auto">
          <a:xfrm>
            <a:off x="34925" y="188913"/>
            <a:ext cx="7769225" cy="719137"/>
          </a:xfrm>
          <a:prstGeom prst="rect">
            <a:avLst/>
          </a:prstGeom>
          <a:noFill/>
          <a:ln>
            <a:noFill/>
          </a:ln>
        </p:spPr>
        <p:txBody>
          <a:bodyPr/>
          <a:lstStyle/>
          <a:p>
            <a:pPr lvl="0"/>
            <a:r>
              <a:rPr lang="zh-CN" altLang="en-US" dirty="0"/>
              <a:t>单击此处编辑母版标题样式</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bg>
      <p:bgPr>
        <a:solidFill>
          <a:schemeClr val="bg1"/>
        </a:solidFill>
        <a:effectLst/>
      </p:bgPr>
    </p:bg>
    <p:spTree>
      <p:nvGrpSpPr>
        <p:cNvPr id="1" name=""/>
        <p:cNvGrpSpPr/>
        <p:nvPr/>
      </p:nvGrpSpPr>
      <p:grpSpPr>
        <a:xfrm>
          <a:off x="0" y="0"/>
          <a:ext cx="0" cy="0"/>
          <a:chOff x="0" y="0"/>
          <a:chExt cx="0" cy="0"/>
        </a:xfrm>
      </p:grpSpPr>
      <p:sp>
        <p:nvSpPr>
          <p:cNvPr id="3074" name="Rectangle 6"/>
          <p:cNvSpPr/>
          <p:nvPr userDrawn="1"/>
        </p:nvSpPr>
        <p:spPr>
          <a:xfrm>
            <a:off x="8329674" y="6453188"/>
            <a:ext cx="814326" cy="243656"/>
          </a:xfrm>
          <a:prstGeom prst="rect">
            <a:avLst/>
          </a:prstGeom>
          <a:noFill/>
          <a:ln w="9525">
            <a:noFill/>
          </a:ln>
        </p:spPr>
        <p:txBody>
          <a:bodyPr wrap="none" lIns="90488" tIns="44450" rIns="90488" bIns="44450">
            <a:spAutoFit/>
          </a:bodyPr>
          <a:lstStyle/>
          <a:p>
            <a:pPr lvl="0" algn="r"/>
            <a:r>
              <a:rPr lang="zh-CN" altLang="en-US" sz="1000" b="0" i="0" dirty="0">
                <a:solidFill>
                  <a:schemeClr val="tx2"/>
                </a:solidFill>
                <a:latin typeface="FuturaA Md BT"/>
                <a:ea typeface="SimHei" panose="02010609060101010101" pitchFamily="49" charset="-122"/>
              </a:rPr>
              <a:t>   </a:t>
            </a:r>
            <a:r>
              <a:rPr lang="en-US" altLang="zh-CN" sz="1000" b="0" i="0" dirty="0">
                <a:solidFill>
                  <a:schemeClr val="tx2"/>
                </a:solidFill>
                <a:latin typeface="FuturaA Md BT"/>
                <a:ea typeface="SimHei" panose="02010609060101010101" pitchFamily="49" charset="-122"/>
              </a:rPr>
              <a:t>Page </a:t>
            </a:r>
            <a:fld id="{9A0DB2DC-4C9A-4742-B13C-FB6460FD3503}" type="slidenum">
              <a:rPr lang="en-US" altLang="zh-CN" sz="1000" b="0" i="0" dirty="0">
                <a:solidFill>
                  <a:schemeClr val="tx2"/>
                </a:solidFill>
                <a:latin typeface="FuturaA Md BT"/>
                <a:ea typeface="SimHei" panose="02010609060101010101" pitchFamily="49" charset="-122"/>
              </a:rPr>
              <a:t>‹#›</a:t>
            </a:fld>
            <a:endParaRPr lang="en-US" altLang="zh-CN" sz="1000" b="0" i="0" dirty="0">
              <a:solidFill>
                <a:schemeClr val="tx2"/>
              </a:solidFill>
              <a:latin typeface="FuturaA Md BT"/>
              <a:ea typeface="SimHei" panose="02010609060101010101" pitchFamily="49" charset="-122"/>
            </a:endParaRPr>
          </a:p>
        </p:txBody>
      </p:sp>
      <p:sp>
        <p:nvSpPr>
          <p:cNvPr id="3075" name="Rectangle 13"/>
          <p:cNvSpPr/>
          <p:nvPr userDrawn="1"/>
        </p:nvSpPr>
        <p:spPr>
          <a:xfrm>
            <a:off x="8329674" y="6453188"/>
            <a:ext cx="814326" cy="243656"/>
          </a:xfrm>
          <a:prstGeom prst="rect">
            <a:avLst/>
          </a:prstGeom>
          <a:noFill/>
          <a:ln w="9525">
            <a:noFill/>
          </a:ln>
        </p:spPr>
        <p:txBody>
          <a:bodyPr wrap="none" lIns="90488" tIns="44450" rIns="90488" bIns="44450">
            <a:spAutoFit/>
          </a:bodyPr>
          <a:lstStyle/>
          <a:p>
            <a:pPr lvl="0" algn="r"/>
            <a:r>
              <a:rPr lang="zh-CN" altLang="en-US" sz="1000" b="0" i="0" dirty="0">
                <a:solidFill>
                  <a:schemeClr val="tx2"/>
                </a:solidFill>
                <a:latin typeface="FuturaA Md BT"/>
                <a:ea typeface="SimHei" panose="02010609060101010101" pitchFamily="49" charset="-122"/>
              </a:rPr>
              <a:t>   </a:t>
            </a:r>
            <a:r>
              <a:rPr lang="en-US" altLang="zh-CN" sz="1000" b="0" i="0" dirty="0">
                <a:solidFill>
                  <a:schemeClr val="tx2"/>
                </a:solidFill>
                <a:latin typeface="FuturaA Md BT"/>
                <a:ea typeface="SimHei" panose="02010609060101010101" pitchFamily="49" charset="-122"/>
              </a:rPr>
              <a:t>Page </a:t>
            </a:r>
            <a:fld id="{9A0DB2DC-4C9A-4742-B13C-FB6460FD3503}" type="slidenum">
              <a:rPr lang="en-US" altLang="zh-CN" sz="1000" b="0" i="0" dirty="0">
                <a:solidFill>
                  <a:schemeClr val="tx2"/>
                </a:solidFill>
                <a:latin typeface="FuturaA Md BT"/>
                <a:ea typeface="SimHei" panose="02010609060101010101" pitchFamily="49" charset="-122"/>
              </a:rPr>
              <a:t>‹#›</a:t>
            </a:fld>
            <a:endParaRPr lang="en-US" altLang="zh-CN" sz="1000" b="0" i="0" dirty="0">
              <a:solidFill>
                <a:schemeClr val="tx2"/>
              </a:solidFill>
              <a:latin typeface="FuturaA Md BT"/>
              <a:ea typeface="SimHei" panose="02010609060101010101" pitchFamily="49" charset="-122"/>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vl1pPr>
          </a:lstStyle>
          <a:p>
            <a:r>
              <a:rPr lang="zh-CN" altLang="en-US" dirty="0"/>
              <a:t>单击此处编辑母版标题样式</a:t>
            </a:r>
          </a:p>
        </p:txBody>
      </p:sp>
      <p:sp>
        <p:nvSpPr>
          <p:cNvPr id="3" name="内容占位符 2"/>
          <p:cNvSpPr>
            <a:spLocks noGrp="1"/>
          </p:cNvSpPr>
          <p:nvPr>
            <p:ph idx="1"/>
          </p:nvPr>
        </p:nvSpPr>
        <p:spPr/>
        <p:txBody>
          <a:bodyPr/>
          <a:lstStyle>
            <a:lvl1pPr>
              <a:defRPr baseline="0">
                <a:latin typeface="+mn-ea"/>
                <a:ea typeface="+mn-ea"/>
              </a:defRPr>
            </a:lvl1pPr>
            <a:lvl2pPr>
              <a:defRPr baseline="0">
                <a:latin typeface="+mn-ea"/>
                <a:ea typeface="+mn-ea"/>
              </a:defRPr>
            </a:lvl2pPr>
            <a:lvl3pPr>
              <a:defRPr baseline="0">
                <a:latin typeface="+mn-ea"/>
                <a:ea typeface="+mn-ea"/>
              </a:defRPr>
            </a:lvl3pPr>
            <a:lvl4pPr>
              <a:defRPr baseline="0">
                <a:latin typeface="+mn-ea"/>
                <a:ea typeface="+mn-ea"/>
              </a:defRPr>
            </a:lvl4pPr>
            <a:lvl5pPr>
              <a:defRPr baseline="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34925" y="188913"/>
            <a:ext cx="7769225" cy="719137"/>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idx="1"/>
          </p:nvPr>
        </p:nvSpPr>
        <p:spPr>
          <a:xfrm>
            <a:off x="323850" y="1085850"/>
            <a:ext cx="8362950" cy="54387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Line 8"/>
          <p:cNvSpPr>
            <a:spLocks noChangeShapeType="1"/>
          </p:cNvSpPr>
          <p:nvPr/>
        </p:nvSpPr>
        <p:spPr bwMode="auto">
          <a:xfrm>
            <a:off x="0" y="908050"/>
            <a:ext cx="9144000" cy="0"/>
          </a:xfrm>
          <a:prstGeom prst="line">
            <a:avLst/>
          </a:prstGeom>
          <a:noFill/>
          <a:ln w="57150">
            <a:solidFill>
              <a:schemeClr val="accent1">
                <a:lumMod val="75000"/>
              </a:schemeClr>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dirty="0">
              <a:ln>
                <a:noFill/>
              </a:ln>
              <a:solidFill>
                <a:schemeClr val="tx1"/>
              </a:solidFill>
              <a:effectLst/>
              <a:uLnTx/>
              <a:uFillTx/>
              <a:latin typeface="华文中宋" panose="02010600040101010101" pitchFamily="2" charset="-122"/>
              <a:ea typeface="SimHei" panose="02010609060101010101" pitchFamily="49" charset="-122"/>
              <a:cs typeface="+mn-cs"/>
            </a:endParaRPr>
          </a:p>
        </p:txBody>
      </p:sp>
      <p:pic>
        <p:nvPicPr>
          <p:cNvPr id="1029" name="Picture 31"/>
          <p:cNvPicPr>
            <a:picLocks noChangeAspect="1"/>
          </p:cNvPicPr>
          <p:nvPr userDrawn="1"/>
        </p:nvPicPr>
        <p:blipFill>
          <a:blip r:embed="rId9"/>
          <a:stretch>
            <a:fillRect/>
          </a:stretch>
        </p:blipFill>
        <p:spPr>
          <a:xfrm>
            <a:off x="6224588" y="333375"/>
            <a:ext cx="2919412" cy="463550"/>
          </a:xfrm>
          <a:prstGeom prst="rect">
            <a:avLst/>
          </a:prstGeom>
          <a:noFill/>
          <a:ln w="9525">
            <a:noFill/>
          </a:ln>
        </p:spPr>
      </p:pic>
      <p:grpSp>
        <p:nvGrpSpPr>
          <p:cNvPr id="1030" name="Group 10"/>
          <p:cNvGrpSpPr/>
          <p:nvPr userDrawn="1"/>
        </p:nvGrpSpPr>
        <p:grpSpPr>
          <a:xfrm>
            <a:off x="2627784" y="5927094"/>
            <a:ext cx="6480720" cy="1062953"/>
            <a:chOff x="249" y="2341"/>
            <a:chExt cx="5178" cy="1617"/>
          </a:xfrm>
        </p:grpSpPr>
        <p:pic>
          <p:nvPicPr>
            <p:cNvPr id="1031" name="Picture 11" descr="未命名-1"/>
            <p:cNvPicPr>
              <a:picLocks noChangeAspect="1"/>
            </p:cNvPicPr>
            <p:nvPr/>
          </p:nvPicPr>
          <p:blipFill>
            <a:blip r:embed="rId10"/>
            <a:stretch>
              <a:fillRect/>
            </a:stretch>
          </p:blipFill>
          <p:spPr>
            <a:xfrm>
              <a:off x="249" y="2341"/>
              <a:ext cx="5178" cy="1434"/>
            </a:xfrm>
            <a:prstGeom prst="rect">
              <a:avLst/>
            </a:prstGeom>
            <a:noFill/>
            <a:ln w="9525">
              <a:noFill/>
            </a:ln>
          </p:spPr>
        </p:pic>
        <p:sp>
          <p:nvSpPr>
            <p:cNvPr id="16" name="Rectangle 12"/>
            <p:cNvSpPr>
              <a:spLocks noChangeArrowheads="1"/>
            </p:cNvSpPr>
            <p:nvPr/>
          </p:nvSpPr>
          <p:spPr bwMode="gray">
            <a:xfrm>
              <a:off x="1877" y="3593"/>
              <a:ext cx="115" cy="365"/>
            </a:xfrm>
            <a:prstGeom prst="rect">
              <a:avLst/>
            </a:prstGeom>
            <a:noFill/>
            <a:ln w="9525" algn="ctr">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SimHei" panose="02010609060101010101" pitchFamily="49" charset="-122"/>
                <a:cs typeface="+mn-cs"/>
              </a:endParaRPr>
            </a:p>
          </p:txBody>
        </p:sp>
      </p:gr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transition/>
  <p:hf sldNum="0" hdr="0" ftr="0" dt="0"/>
  <p:txStyles>
    <p:titleStyle>
      <a:lvl1pPr algn="l" rtl="0" eaLnBrk="0" fontAlgn="base" hangingPunct="0">
        <a:spcBef>
          <a:spcPct val="0"/>
        </a:spcBef>
        <a:spcAft>
          <a:spcPct val="0"/>
        </a:spcAft>
        <a:defRPr sz="3200">
          <a:solidFill>
            <a:schemeClr val="tx2"/>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a:solidFill>
            <a:schemeClr val="tx2"/>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a:solidFill>
            <a:schemeClr val="tx2"/>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a:solidFill>
            <a:schemeClr val="tx2"/>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a:solidFill>
            <a:schemeClr val="tx2"/>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sz="36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6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6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6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800">
          <a:solidFill>
            <a:schemeClr val="tx1"/>
          </a:solidFill>
          <a:latin typeface="(使用中文字体)"/>
          <a:ea typeface="+mn-ea"/>
          <a:cs typeface="+mn-cs"/>
        </a:defRPr>
      </a:lvl1pPr>
      <a:lvl2pPr marL="742950" indent="-285750" algn="l" rtl="0" eaLnBrk="0" fontAlgn="base" hangingPunct="0">
        <a:spcBef>
          <a:spcPct val="20000"/>
        </a:spcBef>
        <a:spcAft>
          <a:spcPct val="0"/>
        </a:spcAft>
        <a:buChar char="–"/>
        <a:defRPr sz="2400">
          <a:solidFill>
            <a:schemeClr val="tx1"/>
          </a:solidFill>
          <a:latin typeface="(使用中文字体)"/>
          <a:ea typeface="+mn-ea"/>
        </a:defRPr>
      </a:lvl2pPr>
      <a:lvl3pPr marL="1143000" indent="-228600" algn="l" rtl="0" eaLnBrk="0" fontAlgn="base" hangingPunct="0">
        <a:spcBef>
          <a:spcPct val="20000"/>
        </a:spcBef>
        <a:spcAft>
          <a:spcPct val="0"/>
        </a:spcAft>
        <a:buChar char="•"/>
        <a:defRPr sz="2000">
          <a:solidFill>
            <a:schemeClr val="tx1"/>
          </a:solidFill>
          <a:latin typeface="(使用中文字体)"/>
          <a:ea typeface="+mn-ea"/>
        </a:defRPr>
      </a:lvl3pPr>
      <a:lvl4pPr marL="1600200" indent="-228600" algn="l" rtl="0" eaLnBrk="0" fontAlgn="base" hangingPunct="0">
        <a:spcBef>
          <a:spcPct val="20000"/>
        </a:spcBef>
        <a:spcAft>
          <a:spcPct val="0"/>
        </a:spcAft>
        <a:buChar char="–"/>
        <a:defRPr>
          <a:solidFill>
            <a:schemeClr val="tx1"/>
          </a:solidFill>
          <a:latin typeface="(使用中文字体)"/>
          <a:ea typeface="+mn-ea"/>
        </a:defRPr>
      </a:lvl4pPr>
      <a:lvl5pPr marL="2057400" indent="-228600" algn="l" rtl="0" eaLnBrk="0" fontAlgn="base" hangingPunct="0">
        <a:spcBef>
          <a:spcPct val="20000"/>
        </a:spcBef>
        <a:spcAft>
          <a:spcPct val="0"/>
        </a:spcAft>
        <a:buChar char="»"/>
        <a:defRPr>
          <a:solidFill>
            <a:schemeClr val="tx1"/>
          </a:solidFill>
          <a:latin typeface="(使用中文字体)"/>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2699792" y="2236787"/>
            <a:ext cx="7772400" cy="1470025"/>
          </a:xfrm>
        </p:spPr>
        <p:txBody>
          <a:bodyPr/>
          <a:lstStyle/>
          <a:p>
            <a:pPr eaLnBrk="1" hangingPunct="1"/>
            <a:r>
              <a:rPr lang="en-US" altLang="zh-CN" sz="4400" dirty="0">
                <a:solidFill>
                  <a:srgbClr val="000000"/>
                </a:solidFill>
                <a:ea typeface="宋体" charset="-122"/>
              </a:rPr>
              <a:t>Java</a:t>
            </a:r>
            <a:r>
              <a:rPr lang="zh-CN" altLang="en-US" sz="4400" dirty="0">
                <a:solidFill>
                  <a:srgbClr val="000000"/>
                </a:solidFill>
                <a:ea typeface="宋体" charset="-122"/>
              </a:rPr>
              <a:t>图形程序设计</a:t>
            </a:r>
          </a:p>
        </p:txBody>
      </p:sp>
      <p:sp>
        <p:nvSpPr>
          <p:cNvPr id="3075" name="副标题 2"/>
          <p:cNvSpPr>
            <a:spLocks noGrp="1"/>
          </p:cNvSpPr>
          <p:nvPr>
            <p:ph type="subTitle" idx="1"/>
          </p:nvPr>
        </p:nvSpPr>
        <p:spPr/>
        <p:txBody>
          <a:bodyPr/>
          <a:lstStyle/>
          <a:p>
            <a:pPr eaLnBrk="1" hangingPunct="1"/>
            <a:r>
              <a:rPr lang="zh-CN" altLang="en-US" sz="2400" dirty="0">
                <a:ea typeface="楷体_GB2312" pitchFamily="49" charset="-122"/>
              </a:rPr>
              <a:t>伍淳华</a:t>
            </a:r>
          </a:p>
          <a:p>
            <a:pPr eaLnBrk="1" hangingPunct="1"/>
            <a:r>
              <a:rPr lang="zh-CN" altLang="en-US" sz="2400" dirty="0">
                <a:ea typeface="楷体_GB2312" pitchFamily="49" charset="-122"/>
              </a:rPr>
              <a:t>北京邮电大学网络空间安全学院</a:t>
            </a:r>
            <a:endParaRPr lang="zh-CN" altLang="en-US" sz="2400" dirty="0">
              <a:ea typeface="宋体"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idx="4294967295"/>
          </p:nvPr>
        </p:nvSpPr>
        <p:spPr/>
        <p:txBody>
          <a:bodyPr/>
          <a:lstStyle/>
          <a:p>
            <a:pPr eaLnBrk="1" hangingPunct="1"/>
            <a:r>
              <a:rPr lang="zh-CN" altLang="en-US" sz="2400">
                <a:ea typeface="宋体" charset="-122"/>
              </a:rPr>
              <a:t>创建框架</a:t>
            </a:r>
          </a:p>
        </p:txBody>
      </p:sp>
      <p:sp>
        <p:nvSpPr>
          <p:cNvPr id="12291" name="内容占位符 2"/>
          <p:cNvSpPr>
            <a:spLocks noGrp="1"/>
          </p:cNvSpPr>
          <p:nvPr>
            <p:ph idx="4294967295"/>
          </p:nvPr>
        </p:nvSpPr>
        <p:spPr>
          <a:xfrm>
            <a:off x="0" y="1206500"/>
            <a:ext cx="9144000" cy="5248275"/>
          </a:xfrm>
        </p:spPr>
        <p:txBody>
          <a:bodyPr/>
          <a:lstStyle/>
          <a:p>
            <a:pPr eaLnBrk="1" hangingPunct="1">
              <a:buFont typeface="Wingdings" pitchFamily="2" charset="2"/>
              <a:buNone/>
            </a:pPr>
            <a:r>
              <a:rPr lang="en-US" altLang="zh-CN" dirty="0">
                <a:ea typeface="宋体" charset="-122"/>
              </a:rPr>
              <a:t>import </a:t>
            </a:r>
            <a:r>
              <a:rPr lang="en-US" altLang="zh-CN" dirty="0" err="1">
                <a:ea typeface="宋体" charset="-122"/>
              </a:rPr>
              <a:t>javax.swing</a:t>
            </a:r>
            <a:r>
              <a:rPr lang="en-US" altLang="zh-CN" dirty="0">
                <a:ea typeface="宋体" charset="-122"/>
              </a:rPr>
              <a:t>.*;</a:t>
            </a:r>
          </a:p>
          <a:p>
            <a:pPr eaLnBrk="1" hangingPunct="1">
              <a:buFont typeface="Wingdings" pitchFamily="2" charset="2"/>
              <a:buNone/>
            </a:pPr>
            <a:r>
              <a:rPr lang="en-US" altLang="zh-CN" dirty="0">
                <a:ea typeface="宋体" charset="-122"/>
              </a:rPr>
              <a:t>import java.awt.*;</a:t>
            </a:r>
          </a:p>
          <a:p>
            <a:pPr>
              <a:buFont typeface="Wingdings" pitchFamily="2" charset="2"/>
              <a:buNone/>
            </a:pPr>
            <a:r>
              <a:rPr lang="en-US" altLang="zh-CN" sz="2000" b="1" dirty="0">
                <a:ea typeface="宋体" charset="-122"/>
              </a:rPr>
              <a:t>public</a:t>
            </a:r>
            <a:r>
              <a:rPr lang="en-US" altLang="zh-CN" sz="2000" dirty="0">
                <a:ea typeface="宋体" charset="-122"/>
              </a:rPr>
              <a:t> </a:t>
            </a:r>
            <a:r>
              <a:rPr lang="en-US" altLang="zh-CN" sz="2000" b="1" dirty="0">
                <a:ea typeface="宋体" charset="-122"/>
              </a:rPr>
              <a:t>class</a:t>
            </a:r>
            <a:r>
              <a:rPr lang="en-US" altLang="zh-CN" sz="2000" dirty="0">
                <a:ea typeface="宋体" charset="-122"/>
              </a:rPr>
              <a:t> </a:t>
            </a:r>
            <a:r>
              <a:rPr lang="en-US" altLang="zh-CN" sz="2000" dirty="0" err="1">
                <a:ea typeface="宋体" charset="-122"/>
              </a:rPr>
              <a:t>SimpleFrameTest</a:t>
            </a:r>
            <a:r>
              <a:rPr lang="en-US" altLang="zh-CN" sz="2000" dirty="0">
                <a:ea typeface="宋体" charset="-122"/>
              </a:rPr>
              <a:t> {</a:t>
            </a:r>
          </a:p>
          <a:p>
            <a:pPr>
              <a:buFont typeface="Wingdings" pitchFamily="2" charset="2"/>
              <a:buNone/>
            </a:pPr>
            <a:r>
              <a:rPr lang="en-US" altLang="zh-CN" sz="2000" b="1" dirty="0">
                <a:ea typeface="宋体" charset="-122"/>
              </a:rPr>
              <a:t>	public</a:t>
            </a:r>
            <a:r>
              <a:rPr lang="en-US" altLang="zh-CN" sz="2000" dirty="0">
                <a:ea typeface="宋体" charset="-122"/>
              </a:rPr>
              <a:t> </a:t>
            </a:r>
            <a:r>
              <a:rPr lang="en-US" altLang="zh-CN" sz="2000" b="1" dirty="0">
                <a:ea typeface="宋体" charset="-122"/>
              </a:rPr>
              <a:t>static</a:t>
            </a:r>
            <a:r>
              <a:rPr lang="en-US" altLang="zh-CN" sz="2000" dirty="0">
                <a:ea typeface="宋体" charset="-122"/>
              </a:rPr>
              <a:t> </a:t>
            </a:r>
            <a:r>
              <a:rPr lang="en-US" altLang="zh-CN" sz="2000" b="1" dirty="0">
                <a:ea typeface="宋体" charset="-122"/>
              </a:rPr>
              <a:t>void</a:t>
            </a:r>
            <a:r>
              <a:rPr lang="en-US" altLang="zh-CN" sz="2000" dirty="0">
                <a:ea typeface="宋体" charset="-122"/>
              </a:rPr>
              <a:t> main(String[] </a:t>
            </a:r>
            <a:r>
              <a:rPr lang="en-US" altLang="zh-CN" sz="2000" dirty="0" err="1">
                <a:ea typeface="宋体" charset="-122"/>
              </a:rPr>
              <a:t>args</a:t>
            </a:r>
            <a:r>
              <a:rPr lang="en-US" altLang="zh-CN" sz="2000" dirty="0">
                <a:ea typeface="宋体" charset="-122"/>
              </a:rPr>
              <a:t>) {</a:t>
            </a:r>
          </a:p>
          <a:p>
            <a:pPr>
              <a:buFont typeface="Wingdings" pitchFamily="2" charset="2"/>
              <a:buNone/>
            </a:pPr>
            <a:r>
              <a:rPr lang="en-US" altLang="zh-CN" sz="2000" dirty="0">
                <a:ea typeface="宋体" charset="-122"/>
              </a:rPr>
              <a:t>        </a:t>
            </a:r>
            <a:r>
              <a:rPr lang="en-US" altLang="zh-CN" sz="2000" dirty="0" err="1">
                <a:solidFill>
                  <a:srgbClr val="FF0000"/>
                </a:solidFill>
                <a:ea typeface="宋体" charset="-122"/>
              </a:rPr>
              <a:t>EventQuene.involkLater</a:t>
            </a:r>
            <a:r>
              <a:rPr lang="en-US" altLang="zh-CN" sz="2000" dirty="0">
                <a:solidFill>
                  <a:srgbClr val="FF0000"/>
                </a:solidFill>
                <a:ea typeface="宋体" charset="-122"/>
              </a:rPr>
              <a:t>(() -&gt;</a:t>
            </a:r>
          </a:p>
          <a:p>
            <a:pPr>
              <a:buFont typeface="Wingdings" pitchFamily="2" charset="2"/>
              <a:buNone/>
            </a:pPr>
            <a:r>
              <a:rPr lang="en-US" altLang="zh-CN" sz="2000" dirty="0">
                <a:solidFill>
                  <a:srgbClr val="FF0000"/>
                </a:solidFill>
                <a:ea typeface="宋体" charset="-122"/>
              </a:rPr>
              <a:t>        {</a:t>
            </a:r>
          </a:p>
          <a:p>
            <a:pPr>
              <a:buFont typeface="Wingdings" pitchFamily="2" charset="2"/>
              <a:buNone/>
            </a:pPr>
            <a:r>
              <a:rPr lang="en-US" altLang="zh-CN" sz="2000" dirty="0">
                <a:ea typeface="宋体" charset="-122"/>
              </a:rPr>
              <a:t>     	</a:t>
            </a:r>
            <a:r>
              <a:rPr lang="en-US" altLang="zh-CN" sz="2000" dirty="0" err="1">
                <a:ea typeface="宋体" charset="-122"/>
              </a:rPr>
              <a:t>SimpleFrame</a:t>
            </a:r>
            <a:r>
              <a:rPr lang="en-US" altLang="zh-CN" sz="2000" dirty="0">
                <a:ea typeface="宋体" charset="-122"/>
              </a:rPr>
              <a:t>  </a:t>
            </a:r>
            <a:r>
              <a:rPr lang="en-US" altLang="zh-CN" sz="2000" dirty="0" err="1">
                <a:ea typeface="宋体" charset="-122"/>
              </a:rPr>
              <a:t>sFrame</a:t>
            </a:r>
            <a:r>
              <a:rPr lang="en-US" altLang="zh-CN" sz="2000" dirty="0">
                <a:ea typeface="宋体" charset="-122"/>
              </a:rPr>
              <a:t> = </a:t>
            </a:r>
            <a:r>
              <a:rPr lang="en-US" altLang="zh-CN" sz="2000" b="1" dirty="0">
                <a:ea typeface="宋体" charset="-122"/>
              </a:rPr>
              <a:t>new</a:t>
            </a:r>
            <a:r>
              <a:rPr lang="en-US" altLang="zh-CN" sz="2000" dirty="0">
                <a:ea typeface="宋体" charset="-122"/>
              </a:rPr>
              <a:t> </a:t>
            </a:r>
            <a:r>
              <a:rPr lang="en-US" altLang="zh-CN" sz="2000" dirty="0" err="1">
                <a:ea typeface="宋体" charset="-122"/>
              </a:rPr>
              <a:t>SimpleFrame</a:t>
            </a:r>
            <a:r>
              <a:rPr lang="en-US" altLang="zh-CN" sz="2000" dirty="0">
                <a:ea typeface="宋体" charset="-122"/>
              </a:rPr>
              <a:t>();</a:t>
            </a:r>
          </a:p>
          <a:p>
            <a:pPr>
              <a:buFont typeface="Wingdings" pitchFamily="2" charset="2"/>
              <a:buNone/>
            </a:pPr>
            <a:r>
              <a:rPr lang="en-US" altLang="zh-CN" sz="2000" dirty="0">
                <a:ea typeface="宋体" charset="-122"/>
              </a:rPr>
              <a:t>     	</a:t>
            </a:r>
            <a:r>
              <a:rPr lang="en-US" altLang="zh-CN" sz="2000" dirty="0" err="1">
                <a:ea typeface="宋体" charset="-122"/>
              </a:rPr>
              <a:t>sFrame.setDefaultCloseOperation</a:t>
            </a:r>
            <a:r>
              <a:rPr lang="en-US" altLang="zh-CN" sz="2000" dirty="0">
                <a:ea typeface="宋体" charset="-122"/>
              </a:rPr>
              <a:t>(</a:t>
            </a:r>
            <a:r>
              <a:rPr lang="en-US" altLang="zh-CN" sz="2000" dirty="0" err="1">
                <a:ea typeface="宋体" charset="-122"/>
              </a:rPr>
              <a:t>JFrame.</a:t>
            </a:r>
            <a:r>
              <a:rPr lang="en-US" altLang="zh-CN" sz="2000" i="1" dirty="0" err="1">
                <a:ea typeface="宋体" charset="-122"/>
              </a:rPr>
              <a:t>EXIT_ON_CLOSE</a:t>
            </a:r>
            <a:r>
              <a:rPr lang="en-US" altLang="zh-CN" sz="2000" dirty="0">
                <a:ea typeface="宋体" charset="-122"/>
              </a:rPr>
              <a:t>);</a:t>
            </a:r>
          </a:p>
          <a:p>
            <a:pPr>
              <a:buFont typeface="Wingdings" pitchFamily="2" charset="2"/>
              <a:buNone/>
            </a:pPr>
            <a:r>
              <a:rPr lang="en-US" altLang="zh-CN" sz="2000" dirty="0">
                <a:ea typeface="宋体" charset="-122"/>
              </a:rPr>
              <a:t>     	</a:t>
            </a:r>
            <a:r>
              <a:rPr lang="en-US" altLang="zh-CN" sz="2000" dirty="0" err="1">
                <a:ea typeface="宋体" charset="-122"/>
              </a:rPr>
              <a:t>sFrame.setVisible</a:t>
            </a:r>
            <a:r>
              <a:rPr lang="en-US" altLang="zh-CN" sz="2000" dirty="0">
                <a:ea typeface="宋体" charset="-122"/>
              </a:rPr>
              <a:t>(</a:t>
            </a:r>
            <a:r>
              <a:rPr lang="en-US" altLang="zh-CN" sz="2000" b="1" dirty="0">
                <a:ea typeface="宋体" charset="-122"/>
              </a:rPr>
              <a:t>true</a:t>
            </a:r>
            <a:r>
              <a:rPr lang="en-US" altLang="zh-CN" sz="2000" dirty="0">
                <a:ea typeface="宋体" charset="-122"/>
              </a:rPr>
              <a:t>);</a:t>
            </a:r>
          </a:p>
          <a:p>
            <a:pPr>
              <a:buFont typeface="Wingdings" pitchFamily="2" charset="2"/>
              <a:buNone/>
            </a:pPr>
            <a:r>
              <a:rPr lang="en-US" altLang="zh-CN" sz="2000" dirty="0">
                <a:ea typeface="宋体" charset="-122"/>
              </a:rPr>
              <a:t>       </a:t>
            </a:r>
            <a:r>
              <a:rPr lang="en-US" altLang="zh-CN" sz="2000" dirty="0">
                <a:solidFill>
                  <a:srgbClr val="FF0000"/>
                </a:solidFill>
                <a:ea typeface="宋体" charset="-122"/>
              </a:rPr>
              <a:t>})</a:t>
            </a:r>
          </a:p>
          <a:p>
            <a:pPr>
              <a:buFont typeface="Wingdings" pitchFamily="2" charset="2"/>
              <a:buNone/>
            </a:pPr>
            <a:r>
              <a:rPr lang="en-US" altLang="zh-CN" sz="2000" dirty="0">
                <a:ea typeface="宋体" charset="-122"/>
              </a:rPr>
              <a:t>    }</a:t>
            </a:r>
          </a:p>
          <a:p>
            <a:pPr>
              <a:buFont typeface="Wingdings" pitchFamily="2" charset="2"/>
              <a:buNone/>
            </a:pPr>
            <a:r>
              <a:rPr lang="en-US" altLang="zh-CN" sz="2000" dirty="0">
                <a:ea typeface="宋体" charset="-122"/>
              </a:rPr>
              <a:t>}</a:t>
            </a:r>
          </a:p>
          <a:p>
            <a:pPr>
              <a:buNone/>
            </a:pPr>
            <a:r>
              <a:rPr lang="en-US" altLang="zh-CN" sz="2400" dirty="0">
                <a:ea typeface="宋体" charset="-122"/>
              </a:rPr>
              <a:t>//</a:t>
            </a:r>
            <a:r>
              <a:rPr lang="zh-CN" altLang="en-US" sz="2400" dirty="0">
                <a:ea typeface="宋体" charset="-122"/>
              </a:rPr>
              <a:t>所有的</a:t>
            </a:r>
            <a:r>
              <a:rPr lang="en-US" altLang="zh-CN" sz="2400" dirty="0">
                <a:ea typeface="宋体" charset="-122"/>
              </a:rPr>
              <a:t>swing</a:t>
            </a:r>
            <a:r>
              <a:rPr lang="zh-CN" altLang="en-US" sz="2400" dirty="0">
                <a:ea typeface="宋体" charset="-122"/>
              </a:rPr>
              <a:t>组件必须由事件分派线程进行配置，将鼠标点击和按键控制转移到用户接口组件。</a:t>
            </a:r>
            <a:endParaRPr lang="en-US" altLang="zh-CN" sz="2400" dirty="0">
              <a:ea typeface="宋体" charset="-122"/>
            </a:endParaRPr>
          </a:p>
          <a:p>
            <a:pPr>
              <a:buFont typeface="Wingdings" pitchFamily="2" charset="2"/>
              <a:buNone/>
            </a:pPr>
            <a:endParaRPr lang="en-US" altLang="zh-CN" sz="2000" dirty="0">
              <a:ea typeface="宋体" charset="-122"/>
            </a:endParaRPr>
          </a:p>
          <a:p>
            <a:pPr>
              <a:buFont typeface="Wingdings" pitchFamily="2" charset="2"/>
              <a:buNone/>
            </a:pPr>
            <a:r>
              <a:rPr lang="en-US" altLang="zh-CN" sz="2000" dirty="0">
                <a:ea typeface="宋体" charset="-122"/>
              </a:rPr>
              <a:t>    </a:t>
            </a:r>
            <a:endParaRPr lang="en-US" altLang="zh-CN" sz="2400"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idx="4294967295"/>
          </p:nvPr>
        </p:nvSpPr>
        <p:spPr/>
        <p:txBody>
          <a:bodyPr/>
          <a:lstStyle/>
          <a:p>
            <a:pPr eaLnBrk="1" hangingPunct="1"/>
            <a:r>
              <a:rPr lang="zh-CN" altLang="en-US" sz="2400">
                <a:ea typeface="宋体" charset="-122"/>
              </a:rPr>
              <a:t>创建框架</a:t>
            </a:r>
          </a:p>
        </p:txBody>
      </p:sp>
      <p:sp>
        <p:nvSpPr>
          <p:cNvPr id="12291" name="内容占位符 2"/>
          <p:cNvSpPr>
            <a:spLocks noGrp="1"/>
          </p:cNvSpPr>
          <p:nvPr>
            <p:ph idx="4294967295"/>
          </p:nvPr>
        </p:nvSpPr>
        <p:spPr>
          <a:xfrm>
            <a:off x="0" y="1228725"/>
            <a:ext cx="9144000" cy="5248275"/>
          </a:xfrm>
        </p:spPr>
        <p:txBody>
          <a:bodyPr/>
          <a:lstStyle/>
          <a:p>
            <a:pPr>
              <a:buFont typeface="Wingdings" pitchFamily="2" charset="2"/>
              <a:buNone/>
            </a:pPr>
            <a:r>
              <a:rPr lang="en-US" altLang="zh-CN" sz="2000" b="1" dirty="0">
                <a:ea typeface="宋体" charset="-122"/>
              </a:rPr>
              <a:t>class</a:t>
            </a:r>
            <a:r>
              <a:rPr lang="en-US" altLang="zh-CN" sz="2000" dirty="0">
                <a:ea typeface="宋体" charset="-122"/>
              </a:rPr>
              <a:t> </a:t>
            </a:r>
            <a:r>
              <a:rPr lang="en-US" altLang="zh-CN" sz="2000" u="sng" dirty="0" err="1">
                <a:ea typeface="宋体" charset="-122"/>
              </a:rPr>
              <a:t>SimpleFrame</a:t>
            </a:r>
            <a:r>
              <a:rPr lang="en-US" altLang="zh-CN" sz="2000" dirty="0">
                <a:ea typeface="宋体" charset="-122"/>
              </a:rPr>
              <a:t> </a:t>
            </a:r>
            <a:r>
              <a:rPr lang="en-US" altLang="zh-CN" sz="2000" b="1" dirty="0">
                <a:ea typeface="宋体" charset="-122"/>
              </a:rPr>
              <a:t>extends</a:t>
            </a:r>
            <a:r>
              <a:rPr lang="en-US" altLang="zh-CN" sz="2000" dirty="0">
                <a:ea typeface="宋体" charset="-122"/>
              </a:rPr>
              <a:t> </a:t>
            </a:r>
            <a:r>
              <a:rPr lang="en-US" altLang="zh-CN" sz="2000" dirty="0" err="1">
                <a:ea typeface="宋体" charset="-122"/>
              </a:rPr>
              <a:t>JFrame</a:t>
            </a:r>
            <a:r>
              <a:rPr lang="en-US" altLang="zh-CN" sz="2000" dirty="0">
                <a:ea typeface="宋体" charset="-122"/>
              </a:rPr>
              <a:t>{</a:t>
            </a:r>
          </a:p>
          <a:p>
            <a:pPr>
              <a:buFont typeface="Wingdings" pitchFamily="2" charset="2"/>
              <a:buNone/>
            </a:pPr>
            <a:r>
              <a:rPr lang="en-US" altLang="zh-CN" sz="2000" b="1" dirty="0">
                <a:ea typeface="宋体" charset="-122"/>
              </a:rPr>
              <a:t>   	public</a:t>
            </a:r>
            <a:r>
              <a:rPr lang="en-US" altLang="zh-CN" sz="2000" dirty="0">
                <a:ea typeface="宋体" charset="-122"/>
              </a:rPr>
              <a:t> </a:t>
            </a:r>
            <a:r>
              <a:rPr lang="en-US" altLang="zh-CN" sz="2000" dirty="0" err="1">
                <a:ea typeface="宋体" charset="-122"/>
              </a:rPr>
              <a:t>SimpleFrame</a:t>
            </a:r>
            <a:r>
              <a:rPr lang="en-US" altLang="zh-CN" sz="2000" dirty="0">
                <a:ea typeface="宋体" charset="-122"/>
              </a:rPr>
              <a:t>(){</a:t>
            </a:r>
          </a:p>
          <a:p>
            <a:pPr>
              <a:buFont typeface="Wingdings" pitchFamily="2" charset="2"/>
              <a:buNone/>
            </a:pPr>
            <a:r>
              <a:rPr lang="en-US" altLang="zh-CN" sz="2000" dirty="0">
                <a:ea typeface="宋体" charset="-122"/>
              </a:rPr>
              <a:t>		</a:t>
            </a:r>
            <a:r>
              <a:rPr lang="en-US" altLang="zh-CN" sz="2000" dirty="0" err="1">
                <a:ea typeface="宋体" charset="-122"/>
              </a:rPr>
              <a:t>setSize</a:t>
            </a:r>
            <a:r>
              <a:rPr lang="en-US" altLang="zh-CN" sz="2000" dirty="0">
                <a:ea typeface="宋体" charset="-122"/>
              </a:rPr>
              <a:t>(</a:t>
            </a:r>
            <a:r>
              <a:rPr lang="en-US" altLang="zh-CN" sz="2000" i="1" dirty="0">
                <a:ea typeface="宋体" charset="-122"/>
              </a:rPr>
              <a:t>DEFAULT_WIDTH</a:t>
            </a:r>
            <a:r>
              <a:rPr lang="en-US" altLang="zh-CN" sz="2000" dirty="0">
                <a:ea typeface="宋体" charset="-122"/>
              </a:rPr>
              <a:t>,</a:t>
            </a:r>
            <a:r>
              <a:rPr lang="en-US" altLang="zh-CN" sz="2000" i="1" dirty="0">
                <a:ea typeface="宋体" charset="-122"/>
              </a:rPr>
              <a:t>DEFAULT_HEIGHT</a:t>
            </a:r>
            <a:r>
              <a:rPr lang="en-US" altLang="zh-CN" sz="2000" dirty="0">
                <a:ea typeface="宋体" charset="-122"/>
              </a:rPr>
              <a:t>);</a:t>
            </a:r>
          </a:p>
          <a:p>
            <a:pPr>
              <a:buFont typeface="Wingdings" pitchFamily="2" charset="2"/>
              <a:buNone/>
            </a:pPr>
            <a:r>
              <a:rPr lang="en-US" altLang="zh-CN" sz="2000" dirty="0">
                <a:ea typeface="宋体" charset="-122"/>
              </a:rPr>
              <a:t>	}</a:t>
            </a:r>
          </a:p>
          <a:p>
            <a:pPr>
              <a:buFont typeface="Wingdings" pitchFamily="2" charset="2"/>
              <a:buNone/>
            </a:pPr>
            <a:r>
              <a:rPr lang="en-US" altLang="zh-CN" sz="2000" b="1" dirty="0">
                <a:ea typeface="宋体" charset="-122"/>
              </a:rPr>
              <a:t>	public</a:t>
            </a:r>
            <a:r>
              <a:rPr lang="en-US" altLang="zh-CN" sz="2000" dirty="0">
                <a:ea typeface="宋体" charset="-122"/>
              </a:rPr>
              <a:t> </a:t>
            </a:r>
            <a:r>
              <a:rPr lang="en-US" altLang="zh-CN" sz="2000" b="1" dirty="0">
                <a:ea typeface="宋体" charset="-122"/>
              </a:rPr>
              <a:t>static</a:t>
            </a:r>
            <a:r>
              <a:rPr lang="en-US" altLang="zh-CN" sz="2000" dirty="0">
                <a:ea typeface="宋体" charset="-122"/>
              </a:rPr>
              <a:t> </a:t>
            </a:r>
            <a:r>
              <a:rPr lang="en-US" altLang="zh-CN" sz="2000" b="1" dirty="0" err="1">
                <a:ea typeface="宋体" charset="-122"/>
              </a:rPr>
              <a:t>int</a:t>
            </a:r>
            <a:r>
              <a:rPr lang="en-US" altLang="zh-CN" sz="2000" dirty="0">
                <a:ea typeface="宋体" charset="-122"/>
              </a:rPr>
              <a:t> </a:t>
            </a:r>
            <a:r>
              <a:rPr lang="en-US" altLang="zh-CN" sz="2000" i="1" dirty="0">
                <a:ea typeface="宋体" charset="-122"/>
              </a:rPr>
              <a:t>DEFAULT_WIDTH</a:t>
            </a:r>
            <a:r>
              <a:rPr lang="en-US" altLang="zh-CN" sz="2000" dirty="0">
                <a:ea typeface="宋体" charset="-122"/>
              </a:rPr>
              <a:t> = 300;</a:t>
            </a:r>
          </a:p>
          <a:p>
            <a:pPr>
              <a:buFont typeface="Wingdings" pitchFamily="2" charset="2"/>
              <a:buNone/>
            </a:pPr>
            <a:r>
              <a:rPr lang="en-US" altLang="zh-CN" sz="2000" b="1" dirty="0">
                <a:ea typeface="宋体" charset="-122"/>
              </a:rPr>
              <a:t>	public</a:t>
            </a:r>
            <a:r>
              <a:rPr lang="en-US" altLang="zh-CN" sz="2000" dirty="0">
                <a:ea typeface="宋体" charset="-122"/>
              </a:rPr>
              <a:t> </a:t>
            </a:r>
            <a:r>
              <a:rPr lang="en-US" altLang="zh-CN" sz="2000" b="1" dirty="0">
                <a:ea typeface="宋体" charset="-122"/>
              </a:rPr>
              <a:t>static</a:t>
            </a:r>
            <a:r>
              <a:rPr lang="en-US" altLang="zh-CN" sz="2000" dirty="0">
                <a:ea typeface="宋体" charset="-122"/>
              </a:rPr>
              <a:t> </a:t>
            </a:r>
            <a:r>
              <a:rPr lang="en-US" altLang="zh-CN" sz="2000" b="1" dirty="0" err="1">
                <a:ea typeface="宋体" charset="-122"/>
              </a:rPr>
              <a:t>int</a:t>
            </a:r>
            <a:r>
              <a:rPr lang="en-US" altLang="zh-CN" sz="2000" dirty="0">
                <a:ea typeface="宋体" charset="-122"/>
              </a:rPr>
              <a:t> </a:t>
            </a:r>
            <a:r>
              <a:rPr lang="en-US" altLang="zh-CN" sz="2000" i="1" dirty="0">
                <a:ea typeface="宋体" charset="-122"/>
              </a:rPr>
              <a:t>DEFAULT_HEIGHT</a:t>
            </a:r>
            <a:r>
              <a:rPr lang="en-US" altLang="zh-CN" sz="2000" dirty="0">
                <a:ea typeface="宋体" charset="-122"/>
              </a:rPr>
              <a:t> = 200;</a:t>
            </a:r>
          </a:p>
          <a:p>
            <a:pPr>
              <a:buFont typeface="Wingdings" pitchFamily="2" charset="2"/>
              <a:buNone/>
            </a:pPr>
            <a:r>
              <a:rPr lang="en-US" altLang="zh-CN" sz="2000" dirty="0">
                <a:ea typeface="宋体" charset="-122"/>
              </a:rPr>
              <a:t>}</a:t>
            </a:r>
            <a:endParaRPr lang="zh-CN" altLang="en-US"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idx="4294967295"/>
          </p:nvPr>
        </p:nvSpPr>
        <p:spPr/>
        <p:txBody>
          <a:bodyPr/>
          <a:lstStyle/>
          <a:p>
            <a:pPr eaLnBrk="1" hangingPunct="1"/>
            <a:r>
              <a:rPr lang="zh-CN" altLang="en-US" sz="2400">
                <a:ea typeface="宋体" charset="-122"/>
              </a:rPr>
              <a:t>创建框架</a:t>
            </a:r>
          </a:p>
        </p:txBody>
      </p:sp>
      <p:sp>
        <p:nvSpPr>
          <p:cNvPr id="13315" name="内容占位符 2"/>
          <p:cNvSpPr>
            <a:spLocks noGrp="1"/>
          </p:cNvSpPr>
          <p:nvPr>
            <p:ph idx="4294967295"/>
          </p:nvPr>
        </p:nvSpPr>
        <p:spPr>
          <a:xfrm>
            <a:off x="0" y="1228725"/>
            <a:ext cx="9144000" cy="5248275"/>
          </a:xfrm>
        </p:spPr>
        <p:txBody>
          <a:bodyPr/>
          <a:lstStyle/>
          <a:p>
            <a:pPr eaLnBrk="1" hangingPunct="1"/>
            <a:r>
              <a:rPr lang="zh-CN" altLang="en-US">
                <a:ea typeface="宋体" charset="-122"/>
              </a:rPr>
              <a:t>框架</a:t>
            </a:r>
            <a:r>
              <a:rPr lang="en-US" altLang="zh-CN">
                <a:ea typeface="宋体" charset="-122"/>
              </a:rPr>
              <a:t>(frame)</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pic>
        <p:nvPicPr>
          <p:cNvPr id="13317" name="Picture 5"/>
          <p:cNvPicPr>
            <a:picLocks noChangeAspect="1" noChangeArrowheads="1"/>
          </p:cNvPicPr>
          <p:nvPr/>
        </p:nvPicPr>
        <p:blipFill>
          <a:blip r:embed="rId2" cstate="print"/>
          <a:srcRect/>
          <a:stretch>
            <a:fillRect/>
          </a:stretch>
        </p:blipFill>
        <p:spPr bwMode="auto">
          <a:xfrm>
            <a:off x="1827213" y="2349500"/>
            <a:ext cx="4051300" cy="2714625"/>
          </a:xfrm>
          <a:prstGeom prst="rect">
            <a:avLst/>
          </a:prstGeom>
          <a:noFill/>
          <a:ln w="9525">
            <a:noFill/>
            <a:miter lim="800000"/>
            <a:headEnd/>
            <a:tailEnd/>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p:txBody>
          <a:bodyPr/>
          <a:lstStyle/>
          <a:p>
            <a:pPr eaLnBrk="1" hangingPunct="1"/>
            <a:r>
              <a:rPr lang="zh-CN" altLang="en-US" sz="2400">
                <a:ea typeface="宋体" charset="-122"/>
              </a:rPr>
              <a:t>创建框架</a:t>
            </a:r>
          </a:p>
        </p:txBody>
      </p:sp>
      <p:sp>
        <p:nvSpPr>
          <p:cNvPr id="14339" name="内容占位符 2"/>
          <p:cNvSpPr>
            <a:spLocks noGrp="1"/>
          </p:cNvSpPr>
          <p:nvPr>
            <p:ph idx="4294967295"/>
          </p:nvPr>
        </p:nvSpPr>
        <p:spPr>
          <a:xfrm>
            <a:off x="0" y="1228725"/>
            <a:ext cx="9144000" cy="5248275"/>
          </a:xfrm>
        </p:spPr>
        <p:txBody>
          <a:bodyPr/>
          <a:lstStyle/>
          <a:p>
            <a:pPr eaLnBrk="1" hangingPunct="1"/>
            <a:r>
              <a:rPr lang="zh-CN" altLang="en-US">
                <a:ea typeface="宋体" charset="-122"/>
              </a:rPr>
              <a:t>框架</a:t>
            </a:r>
            <a:r>
              <a:rPr lang="en-US" altLang="zh-CN">
                <a:ea typeface="宋体" charset="-122"/>
              </a:rPr>
              <a:t>(frame)</a:t>
            </a:r>
          </a:p>
          <a:p>
            <a:pPr lvl="1" eaLnBrk="1" hangingPunct="1"/>
            <a:r>
              <a:rPr lang="zh-CN" altLang="en-US">
                <a:ea typeface="宋体" charset="-122"/>
              </a:rPr>
              <a:t>默认情况下</a:t>
            </a:r>
            <a:r>
              <a:rPr lang="en-US" altLang="zh-CN">
                <a:ea typeface="宋体" charset="-122"/>
              </a:rPr>
              <a:t>,</a:t>
            </a:r>
            <a:r>
              <a:rPr lang="zh-CN" altLang="en-US">
                <a:ea typeface="宋体" charset="-122"/>
              </a:rPr>
              <a:t>框架的大小为</a:t>
            </a:r>
            <a:r>
              <a:rPr lang="en-US" altLang="zh-CN">
                <a:ea typeface="宋体" charset="-122"/>
              </a:rPr>
              <a:t>0*0</a:t>
            </a:r>
            <a:r>
              <a:rPr lang="zh-CN" altLang="en-US">
                <a:ea typeface="宋体" charset="-122"/>
              </a:rPr>
              <a:t>象素</a:t>
            </a:r>
            <a:r>
              <a:rPr lang="en-US" altLang="zh-CN">
                <a:ea typeface="宋体" charset="-122"/>
              </a:rPr>
              <a:t>;</a:t>
            </a:r>
          </a:p>
          <a:p>
            <a:pPr lvl="1" eaLnBrk="1" hangingPunct="1"/>
            <a:r>
              <a:rPr lang="zh-CN" altLang="en-US">
                <a:ea typeface="宋体" charset="-122"/>
              </a:rPr>
              <a:t>默认情况下</a:t>
            </a:r>
            <a:r>
              <a:rPr lang="en-US" altLang="zh-CN">
                <a:ea typeface="宋体" charset="-122"/>
              </a:rPr>
              <a:t>,</a:t>
            </a:r>
            <a:r>
              <a:rPr lang="zh-CN" altLang="en-US">
                <a:ea typeface="宋体" charset="-122"/>
              </a:rPr>
              <a:t>用户关闭窗口只是将框架隐藏了起来</a:t>
            </a:r>
            <a:r>
              <a:rPr lang="en-US" altLang="zh-CN">
                <a:ea typeface="宋体" charset="-122"/>
              </a:rPr>
              <a:t>,</a:t>
            </a:r>
            <a:r>
              <a:rPr lang="zh-CN" altLang="en-US">
                <a:ea typeface="宋体" charset="-122"/>
              </a:rPr>
              <a:t>程序并没有终止</a:t>
            </a:r>
            <a:r>
              <a:rPr lang="en-US" altLang="zh-CN">
                <a:ea typeface="宋体" charset="-122"/>
              </a:rPr>
              <a:t>;</a:t>
            </a:r>
          </a:p>
          <a:p>
            <a:pPr lvl="1" eaLnBrk="1" hangingPunct="1"/>
            <a:r>
              <a:rPr lang="zh-CN" altLang="en-US">
                <a:ea typeface="宋体" charset="-122"/>
              </a:rPr>
              <a:t>构造一个框架并不自动显示</a:t>
            </a:r>
            <a:r>
              <a:rPr lang="en-US" altLang="zh-CN">
                <a:ea typeface="宋体" charset="-122"/>
              </a:rPr>
              <a:t>,</a:t>
            </a:r>
            <a:r>
              <a:rPr lang="zh-CN" altLang="en-US">
                <a:ea typeface="宋体" charset="-122"/>
              </a:rPr>
              <a:t>框架起初并不可见</a:t>
            </a:r>
            <a:r>
              <a:rPr lang="en-US" altLang="zh-CN">
                <a:ea typeface="宋体" charset="-122"/>
              </a:rPr>
              <a:t>;</a:t>
            </a:r>
          </a:p>
          <a:p>
            <a:pPr eaLnBrk="1" hangingPunct="1">
              <a:buFont typeface="Wingdings" pitchFamily="2" charset="2"/>
              <a:buNone/>
            </a:pPr>
            <a:r>
              <a:rPr lang="en-US" altLang="zh-CN">
                <a:ea typeface="宋体" charset="-122"/>
              </a:rPr>
              <a:t>    </a:t>
            </a:r>
          </a:p>
          <a:p>
            <a:pPr lvl="1" eaLnBrk="1" hangingPunct="1">
              <a:buFont typeface="Wingdings" pitchFamily="2" charset="2"/>
              <a:buNone/>
            </a:pPr>
            <a:endParaRPr lang="zh-CN" altLang="en-US">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idx="4294967295"/>
          </p:nvPr>
        </p:nvSpPr>
        <p:spPr/>
        <p:txBody>
          <a:bodyPr/>
          <a:lstStyle/>
          <a:p>
            <a:pPr eaLnBrk="1" hangingPunct="1"/>
            <a:r>
              <a:rPr lang="zh-CN" altLang="en-US" sz="2400">
                <a:ea typeface="宋体" charset="-122"/>
              </a:rPr>
              <a:t>框架设置</a:t>
            </a:r>
          </a:p>
        </p:txBody>
      </p:sp>
      <p:sp>
        <p:nvSpPr>
          <p:cNvPr id="15363" name="内容占位符 2"/>
          <p:cNvSpPr>
            <a:spLocks noGrp="1"/>
          </p:cNvSpPr>
          <p:nvPr>
            <p:ph idx="4294967295"/>
          </p:nvPr>
        </p:nvSpPr>
        <p:spPr>
          <a:xfrm>
            <a:off x="0" y="1228725"/>
            <a:ext cx="9144000" cy="5248275"/>
          </a:xfrm>
        </p:spPr>
        <p:txBody>
          <a:bodyPr/>
          <a:lstStyle/>
          <a:p>
            <a:pPr eaLnBrk="1" hangingPunct="1"/>
            <a:r>
              <a:rPr lang="zh-CN" altLang="en-US">
                <a:ea typeface="宋体" charset="-122"/>
              </a:rPr>
              <a:t>设置合适的框架大小</a:t>
            </a:r>
          </a:p>
          <a:p>
            <a:pPr eaLnBrk="1" hangingPunct="1">
              <a:buFont typeface="Wingdings" pitchFamily="2" charset="2"/>
              <a:buNone/>
            </a:pPr>
            <a:r>
              <a:rPr lang="en-US" altLang="zh-CN">
                <a:ea typeface="宋体" charset="-122"/>
              </a:rPr>
              <a:t>   -</a:t>
            </a:r>
            <a:r>
              <a:rPr lang="zh-CN" altLang="en-US">
                <a:ea typeface="宋体" charset="-122"/>
              </a:rPr>
              <a:t>获得用户系统的基于像素的屏幕分辩率信息</a:t>
            </a:r>
            <a:r>
              <a:rPr lang="en-US" altLang="zh-CN">
                <a:ea typeface="宋体" charset="-122"/>
              </a:rPr>
              <a:t>,</a:t>
            </a:r>
            <a:r>
              <a:rPr lang="zh-CN" altLang="en-US">
                <a:ea typeface="宋体" charset="-122"/>
              </a:rPr>
              <a:t>然后利用这些信息计算最佳的窗口大小。</a:t>
            </a:r>
          </a:p>
          <a:p>
            <a:pPr eaLnBrk="1" hangingPunct="1">
              <a:buFont typeface="Wingdings" pitchFamily="2" charset="2"/>
              <a:buNone/>
            </a:pPr>
            <a:r>
              <a:rPr lang="en-US" altLang="zh-CN">
                <a:ea typeface="宋体" charset="-122"/>
              </a:rPr>
              <a:t>  -</a:t>
            </a:r>
            <a:r>
              <a:rPr lang="zh-CN" altLang="en-US">
                <a:ea typeface="宋体" charset="-122"/>
              </a:rPr>
              <a:t>获得用户系统的屏幕分辩率信息</a:t>
            </a:r>
          </a:p>
          <a:p>
            <a:pPr>
              <a:buFont typeface="Wingdings" pitchFamily="2" charset="2"/>
              <a:buNone/>
            </a:pPr>
            <a:r>
              <a:rPr lang="en-US" altLang="zh-CN">
                <a:ea typeface="宋体" charset="-122"/>
              </a:rPr>
              <a:t>	Toolkit tk = Toolkit.</a:t>
            </a:r>
            <a:r>
              <a:rPr lang="en-US" altLang="zh-CN" i="1">
                <a:ea typeface="宋体" charset="-122"/>
              </a:rPr>
              <a:t>getDefaultToolkit</a:t>
            </a:r>
            <a:r>
              <a:rPr lang="en-US" altLang="zh-CN">
                <a:ea typeface="宋体" charset="-122"/>
              </a:rPr>
              <a:t>();</a:t>
            </a:r>
          </a:p>
          <a:p>
            <a:pPr>
              <a:buFont typeface="Wingdings" pitchFamily="2" charset="2"/>
              <a:buNone/>
            </a:pPr>
            <a:r>
              <a:rPr lang="en-US" altLang="zh-CN">
                <a:ea typeface="宋体" charset="-122"/>
              </a:rPr>
              <a:t>	Dimension ds = tk.getScreenSize();</a:t>
            </a:r>
          </a:p>
          <a:p>
            <a:pPr>
              <a:buFont typeface="Wingdings" pitchFamily="2" charset="2"/>
              <a:buNone/>
            </a:pPr>
            <a:r>
              <a:rPr lang="en-US" altLang="zh-CN" b="1">
                <a:ea typeface="宋体" charset="-122"/>
              </a:rPr>
              <a:t>	int</a:t>
            </a:r>
            <a:r>
              <a:rPr lang="en-US" altLang="zh-CN">
                <a:ea typeface="宋体" charset="-122"/>
              </a:rPr>
              <a:t> width = ds.width;</a:t>
            </a:r>
          </a:p>
          <a:p>
            <a:pPr>
              <a:buFont typeface="Wingdings" pitchFamily="2" charset="2"/>
              <a:buNone/>
            </a:pPr>
            <a:r>
              <a:rPr lang="en-US" altLang="zh-CN" b="1">
                <a:ea typeface="宋体" charset="-122"/>
              </a:rPr>
              <a:t>	int</a:t>
            </a:r>
            <a:r>
              <a:rPr lang="en-US" altLang="zh-CN">
                <a:ea typeface="宋体" charset="-122"/>
              </a:rPr>
              <a:t> hight = ds.height;</a:t>
            </a:r>
          </a:p>
          <a:p>
            <a:pPr lvl="1" eaLnBrk="1" hangingPunct="1">
              <a:buFont typeface="Wingdings" pitchFamily="2" charset="2"/>
              <a:buNone/>
            </a:pPr>
            <a:endParaRPr lang="zh-CN" altLang="en-US">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idx="4294967295"/>
          </p:nvPr>
        </p:nvSpPr>
        <p:spPr/>
        <p:txBody>
          <a:bodyPr/>
          <a:lstStyle/>
          <a:p>
            <a:pPr eaLnBrk="1" hangingPunct="1"/>
            <a:r>
              <a:rPr lang="zh-CN" altLang="en-US" sz="2400">
                <a:ea typeface="宋体" charset="-122"/>
              </a:rPr>
              <a:t>框架设置</a:t>
            </a:r>
          </a:p>
        </p:txBody>
      </p:sp>
      <p:sp>
        <p:nvSpPr>
          <p:cNvPr id="16387" name="内容占位符 2"/>
          <p:cNvSpPr>
            <a:spLocks noGrp="1"/>
          </p:cNvSpPr>
          <p:nvPr>
            <p:ph idx="4294967295"/>
          </p:nvPr>
        </p:nvSpPr>
        <p:spPr>
          <a:xfrm>
            <a:off x="0" y="1228725"/>
            <a:ext cx="9144000" cy="5248275"/>
          </a:xfrm>
        </p:spPr>
        <p:txBody>
          <a:bodyPr/>
          <a:lstStyle/>
          <a:p>
            <a:pPr eaLnBrk="1" hangingPunct="1"/>
            <a:r>
              <a:rPr lang="zh-CN" altLang="en-US" dirty="0">
                <a:ea typeface="宋体" charset="-122"/>
              </a:rPr>
              <a:t>例：将一个可关闭框架设置为：</a:t>
            </a:r>
          </a:p>
          <a:p>
            <a:pPr lvl="2" eaLnBrk="1" hangingPunct="1"/>
            <a:r>
              <a:rPr lang="zh-CN" altLang="en-US" dirty="0">
                <a:ea typeface="宋体" charset="-122"/>
              </a:rPr>
              <a:t>其大小是整个屏幕的四分之一；</a:t>
            </a:r>
          </a:p>
          <a:p>
            <a:pPr lvl="2" eaLnBrk="1" hangingPunct="1"/>
            <a:r>
              <a:rPr lang="zh-CN" altLang="en-US" dirty="0">
                <a:ea typeface="宋体" charset="-122"/>
              </a:rPr>
              <a:t>位于屏幕的中央。</a:t>
            </a:r>
          </a:p>
          <a:p>
            <a:pPr lvl="3" eaLnBrk="1" hangingPunct="1">
              <a:buFontTx/>
              <a:buNone/>
            </a:pPr>
            <a:endParaRPr lang="zh-CN" altLang="en-US"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idx="4294967295"/>
          </p:nvPr>
        </p:nvSpPr>
        <p:spPr/>
        <p:txBody>
          <a:bodyPr/>
          <a:lstStyle/>
          <a:p>
            <a:pPr eaLnBrk="1" hangingPunct="1"/>
            <a:r>
              <a:rPr lang="zh-CN" altLang="en-US" sz="2400">
                <a:ea typeface="宋体" charset="-122"/>
              </a:rPr>
              <a:t>框架设置</a:t>
            </a:r>
          </a:p>
        </p:txBody>
      </p:sp>
      <p:sp>
        <p:nvSpPr>
          <p:cNvPr id="17411" name="内容占位符 2"/>
          <p:cNvSpPr>
            <a:spLocks noGrp="1"/>
          </p:cNvSpPr>
          <p:nvPr>
            <p:ph idx="4294967295"/>
          </p:nvPr>
        </p:nvSpPr>
        <p:spPr>
          <a:xfrm>
            <a:off x="0" y="1228725"/>
            <a:ext cx="9144000" cy="5248275"/>
          </a:xfrm>
        </p:spPr>
        <p:txBody>
          <a:bodyPr/>
          <a:lstStyle/>
          <a:p>
            <a:pPr eaLnBrk="1" hangingPunct="1"/>
            <a:r>
              <a:rPr lang="en-US" altLang="zh-CN">
                <a:ea typeface="宋体" charset="-122"/>
              </a:rPr>
              <a:t>void setLocation(x,y);</a:t>
            </a:r>
          </a:p>
          <a:p>
            <a:pPr eaLnBrk="1" hangingPunct="1">
              <a:buFont typeface="Wingdings" pitchFamily="2" charset="2"/>
              <a:buNone/>
            </a:pPr>
            <a:r>
              <a:rPr lang="en-US" altLang="zh-CN">
                <a:ea typeface="宋体" charset="-122"/>
              </a:rPr>
              <a:t>   </a:t>
            </a:r>
            <a:r>
              <a:rPr lang="zh-CN" altLang="en-US">
                <a:ea typeface="宋体" charset="-122"/>
              </a:rPr>
              <a:t>将框架放置在左上角水平</a:t>
            </a:r>
            <a:r>
              <a:rPr lang="en-US" altLang="zh-CN">
                <a:ea typeface="宋体" charset="-122"/>
              </a:rPr>
              <a:t>x</a:t>
            </a:r>
            <a:r>
              <a:rPr lang="zh-CN" altLang="en-US">
                <a:ea typeface="宋体" charset="-122"/>
              </a:rPr>
              <a:t>像素，垂直</a:t>
            </a:r>
            <a:r>
              <a:rPr lang="en-US" altLang="zh-CN">
                <a:ea typeface="宋体" charset="-122"/>
              </a:rPr>
              <a:t>y</a:t>
            </a:r>
            <a:r>
              <a:rPr lang="zh-CN" altLang="en-US">
                <a:ea typeface="宋体" charset="-122"/>
              </a:rPr>
              <a:t>像素的位置；坐标</a:t>
            </a:r>
            <a:r>
              <a:rPr lang="en-US" altLang="zh-CN">
                <a:ea typeface="宋体" charset="-122"/>
              </a:rPr>
              <a:t>(0,0</a:t>
            </a:r>
            <a:r>
              <a:rPr lang="zh-CN" altLang="en-US">
                <a:ea typeface="宋体" charset="-122"/>
              </a:rPr>
              <a:t>）位于屏幕的左上角；</a:t>
            </a:r>
          </a:p>
          <a:p>
            <a:pPr eaLnBrk="1" hangingPunct="1"/>
            <a:r>
              <a:rPr lang="en-US" altLang="zh-CN">
                <a:ea typeface="宋体" charset="-122"/>
              </a:rPr>
              <a:t>void setTitle(String s);</a:t>
            </a:r>
          </a:p>
          <a:p>
            <a:pPr eaLnBrk="1" hangingPunct="1">
              <a:buFont typeface="Wingdings" pitchFamily="2" charset="2"/>
              <a:buNone/>
            </a:pPr>
            <a:r>
              <a:rPr lang="en-US" altLang="zh-CN">
                <a:ea typeface="宋体" charset="-122"/>
              </a:rPr>
              <a:t>   </a:t>
            </a:r>
            <a:r>
              <a:rPr lang="zh-CN" altLang="en-US">
                <a:ea typeface="宋体" charset="-122"/>
              </a:rPr>
              <a:t>设置框架的标题；</a:t>
            </a:r>
          </a:p>
          <a:p>
            <a:pPr eaLnBrk="1" hangingPunct="1"/>
            <a:r>
              <a:rPr lang="en-US" altLang="zh-CN">
                <a:ea typeface="宋体" charset="-122"/>
              </a:rPr>
              <a:t> void setIconImage(Image c);</a:t>
            </a:r>
          </a:p>
          <a:p>
            <a:pPr eaLnBrk="1" hangingPunct="1">
              <a:buFont typeface="Wingdings" pitchFamily="2" charset="2"/>
              <a:buNone/>
            </a:pPr>
            <a:r>
              <a:rPr lang="zh-CN" altLang="en-US">
                <a:ea typeface="宋体" charset="-122"/>
              </a:rPr>
              <a:t>   设置框架的图标；</a:t>
            </a:r>
          </a:p>
          <a:p>
            <a:pPr lvl="3" eaLnBrk="1" hangingPunct="1">
              <a:buFontTx/>
              <a:buNone/>
            </a:pPr>
            <a:endParaRPr lang="zh-CN" altLang="en-US">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idx="4294967295"/>
          </p:nvPr>
        </p:nvSpPr>
        <p:spPr/>
        <p:txBody>
          <a:bodyPr/>
          <a:lstStyle/>
          <a:p>
            <a:pPr eaLnBrk="1" hangingPunct="1"/>
            <a:r>
              <a:rPr lang="zh-CN" altLang="en-US" sz="2400">
                <a:ea typeface="宋体" charset="-122"/>
              </a:rPr>
              <a:t>框架设置</a:t>
            </a:r>
            <a:endParaRPr lang="en-US" altLang="zh-CN" sz="2400">
              <a:ea typeface="宋体" charset="-122"/>
            </a:endParaRPr>
          </a:p>
        </p:txBody>
      </p:sp>
      <p:sp>
        <p:nvSpPr>
          <p:cNvPr id="18435" name="内容占位符 2"/>
          <p:cNvSpPr>
            <a:spLocks noGrp="1"/>
          </p:cNvSpPr>
          <p:nvPr>
            <p:ph idx="4294967295"/>
          </p:nvPr>
        </p:nvSpPr>
        <p:spPr>
          <a:xfrm>
            <a:off x="0" y="1228725"/>
            <a:ext cx="9144000" cy="5248275"/>
          </a:xfrm>
        </p:spPr>
        <p:txBody>
          <a:bodyPr/>
          <a:lstStyle/>
          <a:p>
            <a:pPr>
              <a:buFont typeface="Wingdings" pitchFamily="2" charset="2"/>
              <a:buNone/>
            </a:pPr>
            <a:r>
              <a:rPr lang="en-US" altLang="zh-CN" sz="2000" b="1" dirty="0">
                <a:ea typeface="宋体" charset="-122"/>
              </a:rPr>
              <a:t>import</a:t>
            </a:r>
            <a:r>
              <a:rPr lang="en-US" altLang="zh-CN" sz="2000" dirty="0">
                <a:ea typeface="宋体" charset="-122"/>
              </a:rPr>
              <a:t> java.awt.*;</a:t>
            </a:r>
          </a:p>
          <a:p>
            <a:pPr>
              <a:buFont typeface="Wingdings" pitchFamily="2" charset="2"/>
              <a:buNone/>
            </a:pPr>
            <a:r>
              <a:rPr lang="en-US" altLang="zh-CN" sz="2000" b="1" dirty="0">
                <a:ea typeface="宋体" charset="-122"/>
              </a:rPr>
              <a:t>import</a:t>
            </a:r>
            <a:r>
              <a:rPr lang="en-US" altLang="zh-CN" sz="2000" dirty="0">
                <a:ea typeface="宋体" charset="-122"/>
              </a:rPr>
              <a:t> </a:t>
            </a:r>
            <a:r>
              <a:rPr lang="en-US" altLang="zh-CN" sz="2000" u="sng" dirty="0" err="1">
                <a:ea typeface="宋体" charset="-122"/>
              </a:rPr>
              <a:t>java.awt.event</a:t>
            </a:r>
            <a:r>
              <a:rPr lang="en-US" altLang="zh-CN" sz="2000" dirty="0">
                <a:ea typeface="宋体" charset="-122"/>
              </a:rPr>
              <a:t>.*;</a:t>
            </a:r>
          </a:p>
          <a:p>
            <a:pPr>
              <a:buFont typeface="Wingdings" pitchFamily="2" charset="2"/>
              <a:buNone/>
            </a:pPr>
            <a:r>
              <a:rPr lang="en-US" altLang="zh-CN" sz="2000" b="1" dirty="0">
                <a:ea typeface="宋体" charset="-122"/>
              </a:rPr>
              <a:t>import</a:t>
            </a:r>
            <a:r>
              <a:rPr lang="en-US" altLang="zh-CN" sz="2000" dirty="0">
                <a:ea typeface="宋体" charset="-122"/>
              </a:rPr>
              <a:t> </a:t>
            </a:r>
            <a:r>
              <a:rPr lang="en-US" altLang="zh-CN" sz="2000" dirty="0" err="1">
                <a:ea typeface="宋体" charset="-122"/>
              </a:rPr>
              <a:t>javax.swing</a:t>
            </a:r>
            <a:r>
              <a:rPr lang="en-US" altLang="zh-CN" sz="2000" dirty="0">
                <a:ea typeface="宋体" charset="-122"/>
              </a:rPr>
              <a:t>.*;</a:t>
            </a:r>
          </a:p>
          <a:p>
            <a:pPr>
              <a:buFont typeface="Wingdings" pitchFamily="2" charset="2"/>
              <a:buNone/>
            </a:pPr>
            <a:r>
              <a:rPr lang="en-US" altLang="zh-CN" sz="2000" b="1" dirty="0">
                <a:ea typeface="宋体" charset="-122"/>
              </a:rPr>
              <a:t>public</a:t>
            </a:r>
            <a:r>
              <a:rPr lang="en-US" altLang="zh-CN" sz="2000" dirty="0">
                <a:ea typeface="宋体" charset="-122"/>
              </a:rPr>
              <a:t> </a:t>
            </a:r>
            <a:r>
              <a:rPr lang="en-US" altLang="zh-CN" sz="2000" b="1" dirty="0">
                <a:ea typeface="宋体" charset="-122"/>
              </a:rPr>
              <a:t>class</a:t>
            </a:r>
            <a:r>
              <a:rPr lang="en-US" altLang="zh-CN" sz="2000" dirty="0">
                <a:ea typeface="宋体" charset="-122"/>
              </a:rPr>
              <a:t> </a:t>
            </a:r>
            <a:r>
              <a:rPr lang="en-US" altLang="zh-CN" sz="2000" dirty="0" err="1">
                <a:ea typeface="宋体" charset="-122"/>
              </a:rPr>
              <a:t>CenteredFrameTest</a:t>
            </a:r>
            <a:r>
              <a:rPr lang="en-US" altLang="zh-CN" sz="2000" dirty="0">
                <a:ea typeface="宋体" charset="-122"/>
              </a:rPr>
              <a:t> {</a:t>
            </a:r>
          </a:p>
          <a:p>
            <a:pPr>
              <a:buFont typeface="Wingdings" pitchFamily="2" charset="2"/>
              <a:buNone/>
            </a:pPr>
            <a:r>
              <a:rPr lang="en-US" altLang="zh-CN" sz="2000" b="1" dirty="0">
                <a:ea typeface="宋体" charset="-122"/>
              </a:rPr>
              <a:t>	public</a:t>
            </a:r>
            <a:r>
              <a:rPr lang="en-US" altLang="zh-CN" sz="2000" dirty="0">
                <a:ea typeface="宋体" charset="-122"/>
              </a:rPr>
              <a:t> </a:t>
            </a:r>
            <a:r>
              <a:rPr lang="en-US" altLang="zh-CN" sz="2000" b="1" dirty="0">
                <a:ea typeface="宋体" charset="-122"/>
              </a:rPr>
              <a:t>static</a:t>
            </a:r>
            <a:r>
              <a:rPr lang="en-US" altLang="zh-CN" sz="2000" dirty="0">
                <a:ea typeface="宋体" charset="-122"/>
              </a:rPr>
              <a:t> </a:t>
            </a:r>
            <a:r>
              <a:rPr lang="en-US" altLang="zh-CN" sz="2000" b="1" dirty="0">
                <a:ea typeface="宋体" charset="-122"/>
              </a:rPr>
              <a:t>void</a:t>
            </a:r>
            <a:r>
              <a:rPr lang="en-US" altLang="zh-CN" sz="2000" dirty="0">
                <a:ea typeface="宋体" charset="-122"/>
              </a:rPr>
              <a:t> main(String[]</a:t>
            </a:r>
            <a:r>
              <a:rPr lang="en-US" altLang="zh-CN" sz="2000" dirty="0" err="1">
                <a:ea typeface="宋体" charset="-122"/>
              </a:rPr>
              <a:t>args</a:t>
            </a:r>
            <a:r>
              <a:rPr lang="en-US" altLang="zh-CN" sz="2000" dirty="0">
                <a:ea typeface="宋体" charset="-122"/>
              </a:rPr>
              <a:t>){</a:t>
            </a:r>
          </a:p>
          <a:p>
            <a:pPr>
              <a:buNone/>
            </a:pPr>
            <a:r>
              <a:rPr lang="en-US" altLang="zh-CN" sz="2000" dirty="0">
                <a:solidFill>
                  <a:srgbClr val="FF0000"/>
                </a:solidFill>
                <a:ea typeface="宋体" charset="-122"/>
              </a:rPr>
              <a:t>        </a:t>
            </a:r>
            <a:r>
              <a:rPr lang="en-US" altLang="zh-CN" sz="2000" dirty="0" err="1">
                <a:ea typeface="宋体" charset="-122"/>
              </a:rPr>
              <a:t>EventQuene.involkLater</a:t>
            </a:r>
            <a:r>
              <a:rPr lang="en-US" altLang="zh-CN" sz="2000" dirty="0">
                <a:ea typeface="宋体" charset="-122"/>
              </a:rPr>
              <a:t>(() -&gt;</a:t>
            </a:r>
          </a:p>
          <a:p>
            <a:pPr>
              <a:buNone/>
            </a:pPr>
            <a:r>
              <a:rPr lang="en-US" altLang="zh-CN" sz="2000" dirty="0">
                <a:ea typeface="宋体" charset="-122"/>
              </a:rPr>
              <a:t>        {</a:t>
            </a:r>
          </a:p>
          <a:p>
            <a:pPr>
              <a:buFont typeface="Wingdings" pitchFamily="2" charset="2"/>
              <a:buNone/>
            </a:pPr>
            <a:r>
              <a:rPr lang="en-US" altLang="zh-CN" sz="2000" dirty="0">
                <a:ea typeface="宋体" charset="-122"/>
              </a:rPr>
              <a:t>              </a:t>
            </a:r>
            <a:r>
              <a:rPr lang="en-US" altLang="zh-CN" sz="2000" dirty="0" err="1">
                <a:ea typeface="宋体" charset="-122"/>
              </a:rPr>
              <a:t>CenteredFrame</a:t>
            </a:r>
            <a:r>
              <a:rPr lang="en-US" altLang="zh-CN" sz="2000" dirty="0">
                <a:ea typeface="宋体" charset="-122"/>
              </a:rPr>
              <a:t> </a:t>
            </a:r>
            <a:r>
              <a:rPr lang="en-US" altLang="zh-CN" sz="2000" dirty="0" err="1">
                <a:ea typeface="宋体" charset="-122"/>
              </a:rPr>
              <a:t>cf</a:t>
            </a:r>
            <a:r>
              <a:rPr lang="en-US" altLang="zh-CN" sz="2000" dirty="0">
                <a:ea typeface="宋体" charset="-122"/>
              </a:rPr>
              <a:t> = </a:t>
            </a:r>
            <a:r>
              <a:rPr lang="en-US" altLang="zh-CN" sz="2000" b="1" dirty="0">
                <a:ea typeface="宋体" charset="-122"/>
              </a:rPr>
              <a:t>new</a:t>
            </a:r>
            <a:r>
              <a:rPr lang="en-US" altLang="zh-CN" sz="2000" dirty="0">
                <a:ea typeface="宋体" charset="-122"/>
              </a:rPr>
              <a:t> </a:t>
            </a:r>
            <a:r>
              <a:rPr lang="en-US" altLang="zh-CN" sz="2000" dirty="0" err="1">
                <a:ea typeface="宋体" charset="-122"/>
              </a:rPr>
              <a:t>CenteredFrame</a:t>
            </a:r>
            <a:r>
              <a:rPr lang="en-US" altLang="zh-CN" sz="2000" dirty="0">
                <a:ea typeface="宋体" charset="-122"/>
              </a:rPr>
              <a:t>();</a:t>
            </a:r>
          </a:p>
          <a:p>
            <a:pPr>
              <a:buFont typeface="Wingdings" pitchFamily="2" charset="2"/>
              <a:buNone/>
            </a:pPr>
            <a:r>
              <a:rPr lang="en-US" altLang="zh-CN" sz="2000" dirty="0">
                <a:ea typeface="宋体" charset="-122"/>
              </a:rPr>
              <a:t>		    </a:t>
            </a:r>
            <a:r>
              <a:rPr lang="en-US" altLang="zh-CN" sz="2000" dirty="0" err="1">
                <a:ea typeface="宋体" charset="-122"/>
              </a:rPr>
              <a:t>cf.setDefaultCloseOperation</a:t>
            </a:r>
            <a:r>
              <a:rPr lang="en-US" altLang="zh-CN" sz="2000" dirty="0">
                <a:ea typeface="宋体" charset="-122"/>
              </a:rPr>
              <a:t>(</a:t>
            </a:r>
            <a:r>
              <a:rPr lang="en-US" altLang="zh-CN" sz="2000" dirty="0" err="1">
                <a:ea typeface="宋体" charset="-122"/>
              </a:rPr>
              <a:t>JFrame.</a:t>
            </a:r>
            <a:r>
              <a:rPr lang="en-US" altLang="zh-CN" sz="2000" i="1" dirty="0" err="1">
                <a:ea typeface="宋体" charset="-122"/>
              </a:rPr>
              <a:t>EXIT_ON_CLOSE</a:t>
            </a:r>
            <a:r>
              <a:rPr lang="en-US" altLang="zh-CN" sz="2000" dirty="0">
                <a:ea typeface="宋体" charset="-122"/>
              </a:rPr>
              <a:t>);</a:t>
            </a:r>
          </a:p>
          <a:p>
            <a:pPr>
              <a:buFont typeface="Wingdings" pitchFamily="2" charset="2"/>
              <a:buNone/>
            </a:pPr>
            <a:r>
              <a:rPr lang="en-US" altLang="zh-CN" sz="2000" dirty="0">
                <a:ea typeface="宋体" charset="-122"/>
              </a:rPr>
              <a:t>		    </a:t>
            </a:r>
            <a:r>
              <a:rPr lang="en-US" altLang="zh-CN" sz="2000" dirty="0" err="1">
                <a:ea typeface="宋体" charset="-122"/>
              </a:rPr>
              <a:t>cf.setVisible</a:t>
            </a:r>
            <a:r>
              <a:rPr lang="en-US" altLang="zh-CN" sz="2000" dirty="0">
                <a:ea typeface="宋体" charset="-122"/>
              </a:rPr>
              <a:t>(</a:t>
            </a:r>
            <a:r>
              <a:rPr lang="en-US" altLang="zh-CN" sz="2000" b="1" dirty="0">
                <a:ea typeface="宋体" charset="-122"/>
              </a:rPr>
              <a:t>true</a:t>
            </a:r>
            <a:r>
              <a:rPr lang="en-US" altLang="zh-CN" sz="2000" dirty="0">
                <a:ea typeface="宋体" charset="-122"/>
              </a:rPr>
              <a:t>);</a:t>
            </a:r>
          </a:p>
          <a:p>
            <a:pPr>
              <a:buFont typeface="Wingdings" pitchFamily="2" charset="2"/>
              <a:buNone/>
            </a:pPr>
            <a:r>
              <a:rPr lang="en-US" altLang="zh-CN" sz="2000" dirty="0">
                <a:ea typeface="宋体" charset="-122"/>
              </a:rPr>
              <a:t>         }</a:t>
            </a:r>
          </a:p>
          <a:p>
            <a:pPr>
              <a:buFont typeface="Wingdings" pitchFamily="2" charset="2"/>
              <a:buNone/>
            </a:pPr>
            <a:r>
              <a:rPr lang="en-US" altLang="zh-CN" sz="2000" dirty="0">
                <a:ea typeface="宋体" charset="-122"/>
              </a:rPr>
              <a:t>	}</a:t>
            </a:r>
          </a:p>
          <a:p>
            <a:pPr>
              <a:buFont typeface="Wingdings" pitchFamily="2" charset="2"/>
              <a:buNone/>
            </a:pPr>
            <a:r>
              <a:rPr lang="en-US" altLang="zh-CN" sz="2000" dirty="0">
                <a:ea typeface="宋体" charset="-122"/>
              </a:rPr>
              <a:t>}</a:t>
            </a:r>
          </a:p>
          <a:p>
            <a:pPr>
              <a:buFont typeface="Wingdings" pitchFamily="2" charset="2"/>
              <a:buNone/>
            </a:pPr>
            <a:endParaRPr lang="en-US" altLang="zh-CN" sz="2000"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idx="4294967295"/>
          </p:nvPr>
        </p:nvSpPr>
        <p:spPr/>
        <p:txBody>
          <a:bodyPr/>
          <a:lstStyle/>
          <a:p>
            <a:pPr eaLnBrk="1" hangingPunct="1"/>
            <a:r>
              <a:rPr lang="zh-CN" altLang="en-US" sz="2400">
                <a:ea typeface="宋体" charset="-122"/>
              </a:rPr>
              <a:t>框架设置</a:t>
            </a:r>
          </a:p>
        </p:txBody>
      </p:sp>
      <p:sp>
        <p:nvSpPr>
          <p:cNvPr id="19459" name="内容占位符 2"/>
          <p:cNvSpPr>
            <a:spLocks noGrp="1"/>
          </p:cNvSpPr>
          <p:nvPr>
            <p:ph idx="4294967295"/>
          </p:nvPr>
        </p:nvSpPr>
        <p:spPr>
          <a:xfrm>
            <a:off x="0" y="1228725"/>
            <a:ext cx="9144000" cy="5248275"/>
          </a:xfrm>
        </p:spPr>
        <p:txBody>
          <a:bodyPr/>
          <a:lstStyle/>
          <a:p>
            <a:pPr>
              <a:buFont typeface="Wingdings" pitchFamily="2" charset="2"/>
              <a:buNone/>
            </a:pPr>
            <a:r>
              <a:rPr lang="en-US" altLang="zh-CN" sz="2000" b="1">
                <a:ea typeface="宋体" charset="-122"/>
              </a:rPr>
              <a:t>class</a:t>
            </a:r>
            <a:r>
              <a:rPr lang="en-US" altLang="zh-CN" sz="2000">
                <a:ea typeface="宋体" charset="-122"/>
              </a:rPr>
              <a:t> </a:t>
            </a:r>
            <a:r>
              <a:rPr lang="en-US" altLang="zh-CN" sz="2000" u="sng">
                <a:ea typeface="宋体" charset="-122"/>
              </a:rPr>
              <a:t>CenteredFrame</a:t>
            </a:r>
            <a:r>
              <a:rPr lang="en-US" altLang="zh-CN" sz="2000">
                <a:ea typeface="宋体" charset="-122"/>
              </a:rPr>
              <a:t> </a:t>
            </a:r>
            <a:r>
              <a:rPr lang="en-US" altLang="zh-CN" sz="2000" b="1">
                <a:ea typeface="宋体" charset="-122"/>
              </a:rPr>
              <a:t>extends</a:t>
            </a:r>
            <a:r>
              <a:rPr lang="en-US" altLang="zh-CN" sz="2000">
                <a:ea typeface="宋体" charset="-122"/>
              </a:rPr>
              <a:t> JFrame{</a:t>
            </a:r>
          </a:p>
          <a:p>
            <a:pPr>
              <a:buFont typeface="Wingdings" pitchFamily="2" charset="2"/>
              <a:buNone/>
            </a:pPr>
            <a:r>
              <a:rPr lang="en-US" altLang="zh-CN" sz="2000" b="1">
                <a:ea typeface="宋体" charset="-122"/>
              </a:rPr>
              <a:t>	public</a:t>
            </a:r>
            <a:r>
              <a:rPr lang="en-US" altLang="zh-CN" sz="2000">
                <a:ea typeface="宋体" charset="-122"/>
              </a:rPr>
              <a:t> CenteredFrame(){</a:t>
            </a:r>
          </a:p>
          <a:p>
            <a:pPr>
              <a:buFont typeface="Wingdings" pitchFamily="2" charset="2"/>
              <a:buNone/>
            </a:pPr>
            <a:r>
              <a:rPr lang="en-US" altLang="zh-CN" sz="2000">
                <a:ea typeface="宋体" charset="-122"/>
              </a:rPr>
              <a:t>		Toolkit tk = Toolkit.</a:t>
            </a:r>
            <a:r>
              <a:rPr lang="en-US" altLang="zh-CN" sz="2000" i="1">
                <a:ea typeface="宋体" charset="-122"/>
              </a:rPr>
              <a:t>getDefaultToolkit</a:t>
            </a:r>
            <a:r>
              <a:rPr lang="en-US" altLang="zh-CN" sz="2000">
                <a:ea typeface="宋体" charset="-122"/>
              </a:rPr>
              <a:t>();</a:t>
            </a:r>
          </a:p>
          <a:p>
            <a:pPr>
              <a:buFont typeface="Wingdings" pitchFamily="2" charset="2"/>
              <a:buNone/>
            </a:pPr>
            <a:r>
              <a:rPr lang="en-US" altLang="zh-CN" sz="2000">
                <a:ea typeface="宋体" charset="-122"/>
              </a:rPr>
              <a:t>		Dimension ds = tk.getScreenSize();</a:t>
            </a:r>
          </a:p>
          <a:p>
            <a:pPr>
              <a:buFont typeface="Wingdings" pitchFamily="2" charset="2"/>
              <a:buNone/>
            </a:pPr>
            <a:r>
              <a:rPr lang="en-US" altLang="zh-CN" sz="2000" b="1">
                <a:ea typeface="宋体" charset="-122"/>
              </a:rPr>
              <a:t>		int</a:t>
            </a:r>
            <a:r>
              <a:rPr lang="en-US" altLang="zh-CN" sz="2000">
                <a:ea typeface="宋体" charset="-122"/>
              </a:rPr>
              <a:t> width = ds.width;</a:t>
            </a:r>
          </a:p>
          <a:p>
            <a:pPr>
              <a:buFont typeface="Wingdings" pitchFamily="2" charset="2"/>
              <a:buNone/>
            </a:pPr>
            <a:r>
              <a:rPr lang="en-US" altLang="zh-CN" sz="2000" b="1">
                <a:ea typeface="宋体" charset="-122"/>
              </a:rPr>
              <a:t>		int</a:t>
            </a:r>
            <a:r>
              <a:rPr lang="en-US" altLang="zh-CN" sz="2000">
                <a:ea typeface="宋体" charset="-122"/>
              </a:rPr>
              <a:t> hight = ds.height;</a:t>
            </a:r>
          </a:p>
          <a:p>
            <a:pPr>
              <a:buFont typeface="Wingdings" pitchFamily="2" charset="2"/>
              <a:buNone/>
            </a:pPr>
            <a:endParaRPr lang="en-US" altLang="zh-CN" sz="2000">
              <a:ea typeface="宋体" charset="-122"/>
            </a:endParaRPr>
          </a:p>
          <a:p>
            <a:pPr>
              <a:buFont typeface="Wingdings" pitchFamily="2" charset="2"/>
              <a:buNone/>
            </a:pPr>
            <a:r>
              <a:rPr lang="en-US" altLang="zh-CN" sz="2000">
                <a:ea typeface="宋体" charset="-122"/>
              </a:rPr>
              <a:t>		setSize(width/2,hight/2);</a:t>
            </a:r>
          </a:p>
          <a:p>
            <a:pPr>
              <a:buFont typeface="Wingdings" pitchFamily="2" charset="2"/>
              <a:buNone/>
            </a:pPr>
            <a:r>
              <a:rPr lang="en-US" altLang="zh-CN" sz="2000">
                <a:ea typeface="宋体" charset="-122"/>
              </a:rPr>
              <a:t>		setLocation(width/4,hight/4);</a:t>
            </a:r>
          </a:p>
          <a:p>
            <a:pPr>
              <a:buFont typeface="Wingdings" pitchFamily="2" charset="2"/>
              <a:buNone/>
            </a:pPr>
            <a:endParaRPr lang="en-US" altLang="zh-CN" sz="2000">
              <a:ea typeface="宋体" charset="-122"/>
            </a:endParaRPr>
          </a:p>
          <a:p>
            <a:pPr>
              <a:buFont typeface="Wingdings" pitchFamily="2" charset="2"/>
              <a:buNone/>
            </a:pPr>
            <a:r>
              <a:rPr lang="en-US" altLang="zh-CN" sz="2000">
                <a:ea typeface="宋体" charset="-122"/>
              </a:rPr>
              <a:t>		Image img = tk.getImage("icon.gif");</a:t>
            </a:r>
          </a:p>
          <a:p>
            <a:pPr>
              <a:buFont typeface="Wingdings" pitchFamily="2" charset="2"/>
              <a:buNone/>
            </a:pPr>
            <a:r>
              <a:rPr lang="en-US" altLang="zh-CN" sz="2000">
                <a:ea typeface="宋体" charset="-122"/>
              </a:rPr>
              <a:t>		setIconImage(img);</a:t>
            </a:r>
          </a:p>
          <a:p>
            <a:pPr>
              <a:buFont typeface="Wingdings" pitchFamily="2" charset="2"/>
              <a:buNone/>
            </a:pPr>
            <a:r>
              <a:rPr lang="en-US" altLang="zh-CN" sz="2000">
                <a:ea typeface="宋体" charset="-122"/>
              </a:rPr>
              <a:t>		setTitle("Centered Frame");</a:t>
            </a:r>
          </a:p>
          <a:p>
            <a:pPr>
              <a:buFont typeface="Wingdings" pitchFamily="2" charset="2"/>
              <a:buNone/>
            </a:pPr>
            <a:r>
              <a:rPr lang="en-US" altLang="zh-CN" sz="2000">
                <a:ea typeface="宋体" charset="-122"/>
              </a:rPr>
              <a:t>	}</a:t>
            </a:r>
          </a:p>
          <a:p>
            <a:pPr>
              <a:buFont typeface="Wingdings" pitchFamily="2" charset="2"/>
              <a:buNone/>
            </a:pPr>
            <a:r>
              <a:rPr lang="en-US" altLang="zh-CN" sz="2000">
                <a:ea typeface="宋体" charset="-122"/>
              </a:rPr>
              <a:t>}</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idx="4294967295"/>
          </p:nvPr>
        </p:nvSpPr>
        <p:spPr/>
        <p:txBody>
          <a:bodyPr/>
          <a:lstStyle/>
          <a:p>
            <a:pPr eaLnBrk="1" hangingPunct="1"/>
            <a:r>
              <a:rPr lang="zh-CN" altLang="en-US" sz="2400">
                <a:ea typeface="宋体" charset="-122"/>
              </a:rPr>
              <a:t>框架设置</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pic>
        <p:nvPicPr>
          <p:cNvPr id="20484" name="Picture 6"/>
          <p:cNvPicPr>
            <a:picLocks noChangeAspect="1" noChangeArrowheads="1"/>
          </p:cNvPicPr>
          <p:nvPr/>
        </p:nvPicPr>
        <p:blipFill>
          <a:blip r:embed="rId2" cstate="print"/>
          <a:srcRect/>
          <a:stretch>
            <a:fillRect/>
          </a:stretch>
        </p:blipFill>
        <p:spPr bwMode="auto">
          <a:xfrm>
            <a:off x="1533525" y="1519238"/>
            <a:ext cx="6076950" cy="3819525"/>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zh-CN" altLang="en-US">
                <a:ea typeface="宋体" charset="-122"/>
              </a:rPr>
              <a:t>学习内容</a:t>
            </a:r>
          </a:p>
        </p:txBody>
      </p:sp>
      <p:sp>
        <p:nvSpPr>
          <p:cNvPr id="4099" name="内容占位符 2"/>
          <p:cNvSpPr>
            <a:spLocks noGrp="1"/>
          </p:cNvSpPr>
          <p:nvPr>
            <p:ph idx="1"/>
          </p:nvPr>
        </p:nvSpPr>
        <p:spPr/>
        <p:txBody>
          <a:bodyPr/>
          <a:lstStyle/>
          <a:p>
            <a:pPr eaLnBrk="1" hangingPunct="1"/>
            <a:r>
              <a:rPr lang="zh-CN" altLang="en-US">
                <a:ea typeface="宋体" charset="-122"/>
              </a:rPr>
              <a:t>采用</a:t>
            </a:r>
            <a:r>
              <a:rPr lang="en-US" altLang="zh-CN">
                <a:ea typeface="宋体" charset="-122"/>
              </a:rPr>
              <a:t>Swing</a:t>
            </a:r>
            <a:r>
              <a:rPr lang="zh-CN" altLang="en-US">
                <a:ea typeface="宋体" charset="-122"/>
              </a:rPr>
              <a:t>编写窗口程序</a:t>
            </a:r>
            <a:r>
              <a:rPr lang="en-US" altLang="zh-CN">
                <a:ea typeface="宋体" charset="-122"/>
              </a:rPr>
              <a:t>;</a:t>
            </a:r>
          </a:p>
          <a:p>
            <a:pPr eaLnBrk="1" hangingPunct="1"/>
            <a:r>
              <a:rPr lang="zh-CN" altLang="en-US">
                <a:ea typeface="宋体" charset="-122"/>
              </a:rPr>
              <a:t>如何在窗口中采用多种字体显示文本</a:t>
            </a:r>
            <a:r>
              <a:rPr lang="en-US" altLang="zh-CN">
                <a:ea typeface="宋体" charset="-122"/>
              </a:rPr>
              <a:t>;</a:t>
            </a:r>
          </a:p>
          <a:p>
            <a:pPr eaLnBrk="1" hangingPunct="1"/>
            <a:r>
              <a:rPr lang="zh-CN" altLang="en-US">
                <a:ea typeface="宋体" charset="-122"/>
              </a:rPr>
              <a:t>如何显示图像</a:t>
            </a:r>
            <a:r>
              <a:rPr lang="en-US" altLang="zh-CN">
                <a:ea typeface="宋体" charset="-122"/>
              </a:rPr>
              <a:t>;</a:t>
            </a:r>
          </a:p>
        </p:txBody>
      </p:sp>
      <p:sp>
        <p:nvSpPr>
          <p:cNvPr id="4" name="页脚占位符 3"/>
          <p:cNvSpPr>
            <a:spLocks noGrp="1"/>
          </p:cNvSpPr>
          <p:nvPr>
            <p:ph type="ftr" sz="quarter" idx="10"/>
          </p:nvPr>
        </p:nvSpPr>
        <p:spPr bwMode="auto">
          <a:xfrm>
            <a:off x="5715000" y="0"/>
            <a:ext cx="34290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400" b="1" i="1" kern="1200">
                <a:solidFill>
                  <a:schemeClr val="tx1"/>
                </a:solidFill>
                <a:latin typeface="+mn-lt"/>
                <a:ea typeface="宋体" pitchFamily="2" charset="-122"/>
                <a:cs typeface="+mn-cs"/>
              </a:defRPr>
            </a:lvl1pPr>
            <a:lvl2pPr marL="457200" algn="l" rtl="0" eaLnBrk="0" fontAlgn="base" hangingPunct="0">
              <a:spcBef>
                <a:spcPct val="20000"/>
              </a:spcBef>
              <a:spcAft>
                <a:spcPct val="0"/>
              </a:spcAft>
              <a:buClr>
                <a:schemeClr val="accent1"/>
              </a:buClr>
              <a:buFont typeface="Wingdings" pitchFamily="2" charset="2"/>
              <a:buChar char="§"/>
              <a:defRPr sz="2800" b="1" kern="1200">
                <a:solidFill>
                  <a:schemeClr val="tx1"/>
                </a:solidFill>
                <a:latin typeface="Times New Roman" pitchFamily="18" charset="0"/>
                <a:ea typeface="楷体_GB2312" pitchFamily="49" charset="-122"/>
                <a:cs typeface="+mn-cs"/>
              </a:defRPr>
            </a:lvl2pPr>
            <a:lvl3pPr marL="914400" algn="l" rtl="0" eaLnBrk="0" fontAlgn="base" hangingPunct="0">
              <a:spcBef>
                <a:spcPct val="20000"/>
              </a:spcBef>
              <a:spcAft>
                <a:spcPct val="0"/>
              </a:spcAft>
              <a:buClr>
                <a:schemeClr val="accent1"/>
              </a:buClr>
              <a:buFont typeface="Wingdings" pitchFamily="2" charset="2"/>
              <a:buChar char="§"/>
              <a:defRPr sz="2800" b="1" kern="1200">
                <a:solidFill>
                  <a:schemeClr val="tx1"/>
                </a:solidFill>
                <a:latin typeface="Times New Roman" pitchFamily="18" charset="0"/>
                <a:ea typeface="楷体_GB2312" pitchFamily="49" charset="-122"/>
                <a:cs typeface="+mn-cs"/>
              </a:defRPr>
            </a:lvl3pPr>
            <a:lvl4pPr marL="1371600" algn="l" rtl="0" eaLnBrk="0" fontAlgn="base" hangingPunct="0">
              <a:spcBef>
                <a:spcPct val="20000"/>
              </a:spcBef>
              <a:spcAft>
                <a:spcPct val="0"/>
              </a:spcAft>
              <a:buClr>
                <a:schemeClr val="accent1"/>
              </a:buClr>
              <a:buFont typeface="Wingdings" pitchFamily="2" charset="2"/>
              <a:buChar char="§"/>
              <a:defRPr sz="2800" b="1" kern="1200">
                <a:solidFill>
                  <a:schemeClr val="tx1"/>
                </a:solidFill>
                <a:latin typeface="Times New Roman" pitchFamily="18" charset="0"/>
                <a:ea typeface="楷体_GB2312" pitchFamily="49" charset="-122"/>
                <a:cs typeface="+mn-cs"/>
              </a:defRPr>
            </a:lvl4pPr>
            <a:lvl5pPr marL="1828800" algn="l" rtl="0" eaLnBrk="0" fontAlgn="base" hangingPunct="0">
              <a:spcBef>
                <a:spcPct val="20000"/>
              </a:spcBef>
              <a:spcAft>
                <a:spcPct val="0"/>
              </a:spcAft>
              <a:buClr>
                <a:schemeClr val="accent1"/>
              </a:buClr>
              <a:buFont typeface="Wingdings" pitchFamily="2" charset="2"/>
              <a:buChar char="§"/>
              <a:defRPr sz="2800" b="1" kern="1200">
                <a:solidFill>
                  <a:schemeClr val="tx1"/>
                </a:solidFill>
                <a:latin typeface="Times New Roman" pitchFamily="18" charset="0"/>
                <a:ea typeface="楷体_GB2312" pitchFamily="49" charset="-122"/>
                <a:cs typeface="+mn-cs"/>
              </a:defRPr>
            </a:lvl5pPr>
            <a:lvl6pPr marL="2286000" algn="l" defTabSz="914400" rtl="0" eaLnBrk="1" latinLnBrk="0" hangingPunct="1">
              <a:defRPr sz="2800" b="1" kern="1200">
                <a:solidFill>
                  <a:schemeClr val="tx1"/>
                </a:solidFill>
                <a:latin typeface="Times New Roman" pitchFamily="18" charset="0"/>
                <a:ea typeface="楷体_GB2312" pitchFamily="49" charset="-122"/>
                <a:cs typeface="+mn-cs"/>
              </a:defRPr>
            </a:lvl6pPr>
            <a:lvl7pPr marL="2743200" algn="l" defTabSz="914400" rtl="0" eaLnBrk="1" latinLnBrk="0" hangingPunct="1">
              <a:defRPr sz="2800" b="1" kern="1200">
                <a:solidFill>
                  <a:schemeClr val="tx1"/>
                </a:solidFill>
                <a:latin typeface="Times New Roman" pitchFamily="18" charset="0"/>
                <a:ea typeface="楷体_GB2312" pitchFamily="49" charset="-122"/>
                <a:cs typeface="+mn-cs"/>
              </a:defRPr>
            </a:lvl7pPr>
            <a:lvl8pPr marL="3200400" algn="l" defTabSz="914400" rtl="0" eaLnBrk="1" latinLnBrk="0" hangingPunct="1">
              <a:defRPr sz="2800" b="1" kern="1200">
                <a:solidFill>
                  <a:schemeClr val="tx1"/>
                </a:solidFill>
                <a:latin typeface="Times New Roman" pitchFamily="18" charset="0"/>
                <a:ea typeface="楷体_GB2312" pitchFamily="49" charset="-122"/>
                <a:cs typeface="+mn-cs"/>
              </a:defRPr>
            </a:lvl8pPr>
            <a:lvl9pPr marL="3657600" algn="l" defTabSz="914400" rtl="0" eaLnBrk="1" latinLnBrk="0" hangingPunct="1">
              <a:defRPr sz="2800" b="1" kern="1200">
                <a:solidFill>
                  <a:schemeClr val="tx1"/>
                </a:solidFill>
                <a:latin typeface="Times New Roman" pitchFamily="18" charset="0"/>
                <a:ea typeface="楷体_GB2312" pitchFamily="49" charset="-122"/>
                <a:cs typeface="+mn-cs"/>
              </a:defRPr>
            </a:lvl9pPr>
          </a:lstStyle>
          <a:p>
            <a:pPr>
              <a:defRPr/>
            </a:pPr>
            <a:r>
              <a:rPr lang="en-US" altLang="zh-CN"/>
              <a:t>Java</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idx="4294967295"/>
          </p:nvPr>
        </p:nvSpPr>
        <p:spPr/>
        <p:txBody>
          <a:bodyPr/>
          <a:lstStyle/>
          <a:p>
            <a:pPr eaLnBrk="1" hangingPunct="1"/>
            <a:r>
              <a:rPr lang="zh-CN" altLang="en-US" sz="2400" dirty="0">
                <a:ea typeface="宋体" charset="-122"/>
              </a:rPr>
              <a:t>在组件中</a:t>
            </a:r>
            <a:r>
              <a:rPr lang="zh-CN" altLang="zh-CN" sz="2400" dirty="0"/>
              <a:t>显示</a:t>
            </a:r>
            <a:r>
              <a:rPr lang="zh-CN" altLang="en-US" sz="2400" dirty="0">
                <a:ea typeface="宋体" charset="-122"/>
              </a:rPr>
              <a:t>信息</a:t>
            </a:r>
          </a:p>
        </p:txBody>
      </p:sp>
      <p:sp>
        <p:nvSpPr>
          <p:cNvPr id="21507" name="内容占位符 2"/>
          <p:cNvSpPr>
            <a:spLocks noGrp="1"/>
          </p:cNvSpPr>
          <p:nvPr>
            <p:ph idx="4294967295"/>
          </p:nvPr>
        </p:nvSpPr>
        <p:spPr>
          <a:xfrm>
            <a:off x="0" y="1228725"/>
            <a:ext cx="9144000" cy="5248275"/>
          </a:xfrm>
        </p:spPr>
        <p:txBody>
          <a:bodyPr/>
          <a:lstStyle/>
          <a:p>
            <a:pPr eaLnBrk="1" hangingPunct="1"/>
            <a:r>
              <a:rPr lang="zh-CN" altLang="en-US" dirty="0">
                <a:ea typeface="宋体" charset="-122"/>
              </a:rPr>
              <a:t>如何在框架中显示文本信息？</a:t>
            </a:r>
          </a:p>
          <a:p>
            <a:pPr lvl="1" eaLnBrk="1" hangingPunct="1"/>
            <a:r>
              <a:rPr lang="zh-CN" altLang="en-US" dirty="0">
                <a:ea typeface="宋体" charset="-122"/>
              </a:rPr>
              <a:t>可以直接在框架中绘制信息</a:t>
            </a:r>
            <a:r>
              <a:rPr lang="en-US" altLang="zh-CN" dirty="0">
                <a:ea typeface="宋体" charset="-122"/>
              </a:rPr>
              <a:t>,</a:t>
            </a:r>
            <a:r>
              <a:rPr lang="zh-CN" altLang="en-US" dirty="0">
                <a:ea typeface="宋体" charset="-122"/>
              </a:rPr>
              <a:t>但这不是一种良好的编程习惯；</a:t>
            </a:r>
          </a:p>
          <a:p>
            <a:pPr lvl="1" eaLnBrk="1" hangingPunct="1"/>
            <a:r>
              <a:rPr lang="zh-CN" altLang="en-US" dirty="0">
                <a:ea typeface="宋体" charset="-122"/>
              </a:rPr>
              <a:t>框架在</a:t>
            </a:r>
            <a:r>
              <a:rPr lang="en-US" altLang="zh-CN" dirty="0">
                <a:ea typeface="宋体" charset="-122"/>
              </a:rPr>
              <a:t>JAVA</a:t>
            </a:r>
            <a:r>
              <a:rPr lang="zh-CN" altLang="en-US" dirty="0">
                <a:ea typeface="宋体" charset="-122"/>
              </a:rPr>
              <a:t>中是一个容器，用来放置其它组件，如：放置一个按钮、一个文本框等；</a:t>
            </a:r>
          </a:p>
          <a:p>
            <a:pPr lvl="1" eaLnBrk="1" hangingPunct="1"/>
            <a:r>
              <a:rPr lang="zh-CN" altLang="en-US" dirty="0">
                <a:ea typeface="宋体" charset="-122"/>
              </a:rPr>
              <a:t>通常在一个组件上绘制信息，并将该组件添加到框架中；</a:t>
            </a:r>
          </a:p>
          <a:p>
            <a:pPr lvl="4" eaLnBrk="1" hangingPunct="1">
              <a:buFontTx/>
              <a:buNone/>
            </a:pPr>
            <a:endParaRPr lang="zh-CN" altLang="en-US"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4294967295"/>
          </p:nvPr>
        </p:nvSpPr>
        <p:spPr>
          <a:xfrm>
            <a:off x="0" y="1228725"/>
            <a:ext cx="9144000" cy="5248275"/>
          </a:xfrm>
        </p:spPr>
        <p:txBody>
          <a:bodyPr/>
          <a:lstStyle/>
          <a:p>
            <a:pPr eaLnBrk="1" hangingPunct="1"/>
            <a:r>
              <a:rPr lang="zh-CN" altLang="en-US" dirty="0">
                <a:ea typeface="宋体" charset="-122"/>
              </a:rPr>
              <a:t>如何在框架中添加一个组件？</a:t>
            </a:r>
          </a:p>
          <a:p>
            <a:pPr lvl="3" eaLnBrk="1" hangingPunct="1">
              <a:buFontTx/>
              <a:buNone/>
            </a:pPr>
            <a:endParaRPr lang="zh-CN" altLang="en-US"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pic>
        <p:nvPicPr>
          <p:cNvPr id="22533" name="Picture 5"/>
          <p:cNvPicPr>
            <a:picLocks noChangeAspect="1" noChangeArrowheads="1"/>
          </p:cNvPicPr>
          <p:nvPr/>
        </p:nvPicPr>
        <p:blipFill>
          <a:blip r:embed="rId2" cstate="print"/>
          <a:srcRect/>
          <a:stretch>
            <a:fillRect/>
          </a:stretch>
        </p:blipFill>
        <p:spPr bwMode="auto">
          <a:xfrm>
            <a:off x="2006600" y="1662113"/>
            <a:ext cx="5311775" cy="5195887"/>
          </a:xfrm>
          <a:prstGeom prst="rect">
            <a:avLst/>
          </a:prstGeom>
          <a:noFill/>
          <a:ln w="9525">
            <a:noFill/>
            <a:miter lim="800000"/>
            <a:headEnd/>
            <a:tailEnd/>
          </a:ln>
        </p:spPr>
      </p:pic>
      <p:sp>
        <p:nvSpPr>
          <p:cNvPr id="132102" name="Oval 6"/>
          <p:cNvSpPr>
            <a:spLocks noChangeArrowheads="1"/>
          </p:cNvSpPr>
          <p:nvPr/>
        </p:nvSpPr>
        <p:spPr bwMode="gray">
          <a:xfrm>
            <a:off x="6102350" y="3563938"/>
            <a:ext cx="1216025" cy="450850"/>
          </a:xfrm>
          <a:prstGeom prst="ellipse">
            <a:avLst/>
          </a:prstGeom>
          <a:noFill/>
          <a:ln w="9525" algn="ctr">
            <a:solidFill>
              <a:srgbClr val="FF0000"/>
            </a:solidFill>
            <a:round/>
            <a:headEnd/>
            <a:tailEnd/>
          </a:ln>
        </p:spPr>
        <p:txBody>
          <a:bodyPr wrap="none" anchor="ctr"/>
          <a:lstStyle/>
          <a:p>
            <a:endParaRPr lang="zh-CN" altLang="en-US"/>
          </a:p>
        </p:txBody>
      </p:sp>
      <p:sp>
        <p:nvSpPr>
          <p:cNvPr id="7" name="标题 1"/>
          <p:cNvSpPr txBox="1">
            <a:spLocks/>
          </p:cNvSpPr>
          <p:nvPr/>
        </p:nvSpPr>
        <p:spPr bwMode="white">
          <a:xfrm>
            <a:off x="1143000" y="457200"/>
            <a:ext cx="7391400"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chemeClr val="bg1"/>
                </a:solidFill>
                <a:effectLst/>
                <a:uLnTx/>
                <a:uFillTx/>
                <a:latin typeface="+mj-lt"/>
                <a:ea typeface="宋体" charset="-122"/>
                <a:cs typeface="+mj-cs"/>
              </a:rPr>
              <a:t>在组件中</a:t>
            </a:r>
            <a:r>
              <a:rPr kumimoji="0" lang="zh-CN" altLang="zh-CN" sz="2400" b="1" i="0" u="none" strike="noStrike" kern="0" cap="none" spc="0" normalizeH="0" baseline="0" noProof="0">
                <a:ln>
                  <a:noFill/>
                </a:ln>
                <a:solidFill>
                  <a:schemeClr val="bg1"/>
                </a:solidFill>
                <a:effectLst/>
                <a:uLnTx/>
                <a:uFillTx/>
                <a:latin typeface="+mj-lt"/>
                <a:ea typeface="+mj-ea"/>
                <a:cs typeface="+mj-cs"/>
              </a:rPr>
              <a:t>显示</a:t>
            </a:r>
            <a:r>
              <a:rPr kumimoji="0" lang="zh-CN" altLang="en-US" sz="2400" b="1" i="0" u="none" strike="noStrike" kern="0" cap="none" spc="0" normalizeH="0" baseline="0" noProof="0">
                <a:ln>
                  <a:noFill/>
                </a:ln>
                <a:solidFill>
                  <a:schemeClr val="bg1"/>
                </a:solidFill>
                <a:effectLst/>
                <a:uLnTx/>
                <a:uFillTx/>
                <a:latin typeface="+mj-lt"/>
                <a:ea typeface="宋体" charset="-122"/>
                <a:cs typeface="+mj-cs"/>
              </a:rPr>
              <a:t>信息</a:t>
            </a:r>
            <a:endParaRPr kumimoji="0" lang="zh-CN" altLang="en-US" sz="2400" b="1" i="0" u="none" strike="noStrike" kern="0" cap="none" spc="0" normalizeH="0" baseline="0" noProof="0" dirty="0">
              <a:ln>
                <a:noFill/>
              </a:ln>
              <a:solidFill>
                <a:schemeClr val="bg1"/>
              </a:solidFill>
              <a:effectLst/>
              <a:uLnTx/>
              <a:uFillTx/>
              <a:latin typeface="+mj-lt"/>
              <a:ea typeface="宋体"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
          <p:cNvSpPr>
            <a:spLocks noGrp="1"/>
          </p:cNvSpPr>
          <p:nvPr>
            <p:ph idx="4294967295"/>
          </p:nvPr>
        </p:nvSpPr>
        <p:spPr>
          <a:xfrm>
            <a:off x="0" y="1228725"/>
            <a:ext cx="9144000" cy="5248275"/>
          </a:xfrm>
        </p:spPr>
        <p:txBody>
          <a:bodyPr/>
          <a:lstStyle/>
          <a:p>
            <a:pPr eaLnBrk="1" hangingPunct="1"/>
            <a:r>
              <a:rPr lang="en-US" altLang="zh-CN" dirty="0">
                <a:ea typeface="宋体" charset="-122"/>
              </a:rPr>
              <a:t>Swing</a:t>
            </a:r>
            <a:r>
              <a:rPr lang="zh-CN" altLang="en-US" dirty="0">
                <a:ea typeface="宋体" charset="-122"/>
              </a:rPr>
              <a:t>程序员关心的是内容窗格</a:t>
            </a:r>
            <a:r>
              <a:rPr lang="en-US" altLang="zh-CN" dirty="0">
                <a:ea typeface="宋体" charset="-122"/>
              </a:rPr>
              <a:t>,</a:t>
            </a:r>
            <a:r>
              <a:rPr lang="zh-CN" altLang="en-US" dirty="0">
                <a:ea typeface="宋体" charset="-122"/>
              </a:rPr>
              <a:t>可使用下面的代码将组件添加到内容窗格中</a:t>
            </a:r>
            <a:r>
              <a:rPr lang="en-US" altLang="zh-CN" dirty="0">
                <a:ea typeface="宋体" charset="-122"/>
              </a:rPr>
              <a:t>:</a:t>
            </a:r>
          </a:p>
          <a:p>
            <a:pPr eaLnBrk="1" hangingPunct="1">
              <a:buFont typeface="Wingdings" pitchFamily="2" charset="2"/>
              <a:buNone/>
            </a:pPr>
            <a:r>
              <a:rPr lang="en-US" altLang="zh-CN" dirty="0">
                <a:ea typeface="宋体" charset="-122"/>
              </a:rPr>
              <a:t>     </a:t>
            </a:r>
            <a:r>
              <a:rPr lang="en-US" altLang="zh-CN" sz="2400" dirty="0">
                <a:ea typeface="宋体" charset="-122"/>
              </a:rPr>
              <a:t>Container </a:t>
            </a:r>
            <a:r>
              <a:rPr lang="en-US" altLang="zh-CN" sz="2400" dirty="0" err="1">
                <a:ea typeface="宋体" charset="-122"/>
              </a:rPr>
              <a:t>contentPane</a:t>
            </a:r>
            <a:r>
              <a:rPr lang="en-US" altLang="zh-CN" sz="2400" dirty="0">
                <a:ea typeface="宋体" charset="-122"/>
              </a:rPr>
              <a:t> = </a:t>
            </a:r>
            <a:r>
              <a:rPr lang="en-US" altLang="zh-CN" sz="2400" dirty="0" err="1">
                <a:ea typeface="宋体" charset="-122"/>
              </a:rPr>
              <a:t>frame.getContentPane</a:t>
            </a:r>
            <a:r>
              <a:rPr lang="en-US" altLang="zh-CN" sz="2400" dirty="0">
                <a:ea typeface="宋体" charset="-122"/>
              </a:rPr>
              <a:t>();</a:t>
            </a:r>
          </a:p>
          <a:p>
            <a:pPr eaLnBrk="1" hangingPunct="1">
              <a:buFont typeface="Wingdings" pitchFamily="2" charset="2"/>
              <a:buNone/>
            </a:pPr>
            <a:r>
              <a:rPr lang="en-US" altLang="zh-CN" sz="2400" dirty="0">
                <a:ea typeface="宋体" charset="-122"/>
              </a:rPr>
              <a:t>      Component c=new …;</a:t>
            </a:r>
          </a:p>
          <a:p>
            <a:pPr eaLnBrk="1" hangingPunct="1">
              <a:buFont typeface="Wingdings" pitchFamily="2" charset="2"/>
              <a:buNone/>
            </a:pPr>
            <a:r>
              <a:rPr lang="en-US" altLang="zh-CN" sz="2400" dirty="0">
                <a:ea typeface="宋体" charset="-122"/>
              </a:rPr>
              <a:t>      </a:t>
            </a:r>
            <a:r>
              <a:rPr lang="en-US" altLang="zh-CN" sz="2400" dirty="0" err="1">
                <a:ea typeface="宋体" charset="-122"/>
              </a:rPr>
              <a:t>contentPane.add</a:t>
            </a:r>
            <a:r>
              <a:rPr lang="en-US" altLang="zh-CN" sz="2400" dirty="0">
                <a:ea typeface="宋体" charset="-122"/>
              </a:rPr>
              <a:t>(c);</a:t>
            </a:r>
          </a:p>
          <a:p>
            <a:pPr eaLnBrk="1" hangingPunct="1"/>
            <a:r>
              <a:rPr lang="zh-CN" altLang="en-US" dirty="0">
                <a:ea typeface="宋体" charset="-122"/>
              </a:rPr>
              <a:t>在</a:t>
            </a:r>
            <a:r>
              <a:rPr lang="en-US" altLang="zh-CN" dirty="0">
                <a:ea typeface="宋体" charset="-122"/>
              </a:rPr>
              <a:t>JDK 5.0</a:t>
            </a:r>
            <a:r>
              <a:rPr lang="zh-CN" altLang="en-US" dirty="0">
                <a:ea typeface="宋体" charset="-122"/>
              </a:rPr>
              <a:t>后</a:t>
            </a:r>
            <a:r>
              <a:rPr lang="en-US" altLang="zh-CN" dirty="0">
                <a:ea typeface="宋体" charset="-122"/>
              </a:rPr>
              <a:t>,</a:t>
            </a:r>
            <a:r>
              <a:rPr lang="zh-CN" altLang="en-US" dirty="0">
                <a:ea typeface="宋体" charset="-122"/>
              </a:rPr>
              <a:t>可直接调用</a:t>
            </a:r>
            <a:r>
              <a:rPr lang="en-US" altLang="zh-CN" dirty="0" err="1">
                <a:ea typeface="宋体" charset="-122"/>
              </a:rPr>
              <a:t>JFrame.add</a:t>
            </a:r>
            <a:r>
              <a:rPr lang="zh-CN" altLang="en-US" dirty="0">
                <a:ea typeface="宋体" charset="-122"/>
              </a:rPr>
              <a:t>方法将组件添加到框架中</a:t>
            </a:r>
            <a:r>
              <a:rPr lang="en-US" altLang="zh-CN" dirty="0">
                <a:ea typeface="宋体" charset="-122"/>
              </a:rPr>
              <a:t>,</a:t>
            </a:r>
            <a:r>
              <a:rPr lang="zh-CN" altLang="en-US" dirty="0">
                <a:ea typeface="宋体" charset="-122"/>
              </a:rPr>
              <a:t>该方法实际上调用了内容窗格中的</a:t>
            </a:r>
            <a:r>
              <a:rPr lang="en-US" altLang="zh-CN" dirty="0">
                <a:ea typeface="宋体" charset="-122"/>
              </a:rPr>
              <a:t>add</a:t>
            </a:r>
            <a:r>
              <a:rPr lang="zh-CN" altLang="en-US" dirty="0">
                <a:ea typeface="宋体" charset="-122"/>
              </a:rPr>
              <a:t>方法</a:t>
            </a:r>
          </a:p>
          <a:p>
            <a:pPr eaLnBrk="1" hangingPunct="1">
              <a:buFont typeface="Wingdings" pitchFamily="2" charset="2"/>
              <a:buNone/>
            </a:pPr>
            <a:r>
              <a:rPr lang="zh-CN" altLang="en-US" dirty="0">
                <a:ea typeface="宋体" charset="-122"/>
              </a:rPr>
              <a:t>     </a:t>
            </a:r>
            <a:r>
              <a:rPr lang="en-US" altLang="zh-CN" dirty="0" err="1">
                <a:ea typeface="宋体" charset="-122"/>
              </a:rPr>
              <a:t>frame.add</a:t>
            </a:r>
            <a:r>
              <a:rPr lang="en-US" altLang="zh-CN" dirty="0">
                <a:ea typeface="宋体" charset="-122"/>
              </a:rPr>
              <a:t>(c);</a:t>
            </a:r>
          </a:p>
          <a:p>
            <a:pPr lvl="3" eaLnBrk="1" hangingPunct="1">
              <a:buFontTx/>
              <a:buNone/>
            </a:pPr>
            <a:endParaRPr lang="zh-CN" altLang="en-US"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
        <p:nvSpPr>
          <p:cNvPr id="5" name="标题 1"/>
          <p:cNvSpPr txBox="1">
            <a:spLocks/>
          </p:cNvSpPr>
          <p:nvPr/>
        </p:nvSpPr>
        <p:spPr bwMode="white">
          <a:xfrm>
            <a:off x="1143000" y="457200"/>
            <a:ext cx="7391400"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chemeClr val="bg1"/>
                </a:solidFill>
                <a:effectLst/>
                <a:uLnTx/>
                <a:uFillTx/>
                <a:latin typeface="+mj-lt"/>
                <a:ea typeface="宋体" charset="-122"/>
                <a:cs typeface="+mj-cs"/>
              </a:rPr>
              <a:t>在组件中</a:t>
            </a:r>
            <a:r>
              <a:rPr kumimoji="0" lang="zh-CN" altLang="zh-CN" sz="2400" b="1" i="0" u="none" strike="noStrike" kern="0" cap="none" spc="0" normalizeH="0" baseline="0" noProof="0">
                <a:ln>
                  <a:noFill/>
                </a:ln>
                <a:solidFill>
                  <a:schemeClr val="bg1"/>
                </a:solidFill>
                <a:effectLst/>
                <a:uLnTx/>
                <a:uFillTx/>
                <a:latin typeface="+mj-lt"/>
                <a:ea typeface="+mj-ea"/>
                <a:cs typeface="+mj-cs"/>
              </a:rPr>
              <a:t>显示</a:t>
            </a:r>
            <a:r>
              <a:rPr kumimoji="0" lang="zh-CN" altLang="en-US" sz="2400" b="1" i="0" u="none" strike="noStrike" kern="0" cap="none" spc="0" normalizeH="0" baseline="0" noProof="0">
                <a:ln>
                  <a:noFill/>
                </a:ln>
                <a:solidFill>
                  <a:schemeClr val="bg1"/>
                </a:solidFill>
                <a:effectLst/>
                <a:uLnTx/>
                <a:uFillTx/>
                <a:latin typeface="+mj-lt"/>
                <a:ea typeface="宋体" charset="-122"/>
                <a:cs typeface="+mj-cs"/>
              </a:rPr>
              <a:t>信息</a:t>
            </a:r>
            <a:endParaRPr kumimoji="0" lang="zh-CN" altLang="en-US" sz="2400" b="1" i="0" u="none" strike="noStrike" kern="0" cap="none" spc="0" normalizeH="0" baseline="0" noProof="0" dirty="0">
              <a:ln>
                <a:noFill/>
              </a:ln>
              <a:solidFill>
                <a:schemeClr val="bg1"/>
              </a:solidFill>
              <a:effectLst/>
              <a:uLnTx/>
              <a:uFillTx/>
              <a:latin typeface="+mj-lt"/>
              <a:ea typeface="宋体" charset="-122"/>
              <a:cs typeface="+mj-cs"/>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
          <p:cNvSpPr>
            <a:spLocks noGrp="1"/>
          </p:cNvSpPr>
          <p:nvPr>
            <p:ph idx="4294967295"/>
          </p:nvPr>
        </p:nvSpPr>
        <p:spPr>
          <a:xfrm>
            <a:off x="0" y="1228725"/>
            <a:ext cx="9144000" cy="5248275"/>
          </a:xfrm>
        </p:spPr>
        <p:txBody>
          <a:bodyPr/>
          <a:lstStyle/>
          <a:p>
            <a:pPr eaLnBrk="1" hangingPunct="1"/>
            <a:r>
              <a:rPr lang="zh-CN" altLang="en-US" dirty="0">
                <a:ea typeface="宋体" charset="-122"/>
              </a:rPr>
              <a:t>为了能够在框架中显示信息，需要进行</a:t>
            </a:r>
          </a:p>
          <a:p>
            <a:pPr lvl="1" eaLnBrk="1" hangingPunct="1"/>
            <a:r>
              <a:rPr lang="zh-CN" altLang="en-US" dirty="0">
                <a:ea typeface="宋体" charset="-122"/>
              </a:rPr>
              <a:t>定义一个扩展于</a:t>
            </a:r>
            <a:r>
              <a:rPr lang="en-US" altLang="zh-CN" dirty="0" err="1">
                <a:ea typeface="宋体" charset="-122"/>
              </a:rPr>
              <a:t>JComponent</a:t>
            </a:r>
            <a:r>
              <a:rPr lang="zh-CN" altLang="en-US" dirty="0">
                <a:ea typeface="宋体" charset="-122"/>
              </a:rPr>
              <a:t>的组件类，并将该组件加到框架中；</a:t>
            </a:r>
          </a:p>
          <a:p>
            <a:pPr lvl="1" eaLnBrk="1" hangingPunct="1"/>
            <a:r>
              <a:rPr lang="zh-CN" altLang="en-US" dirty="0">
                <a:ea typeface="宋体" charset="-122"/>
              </a:rPr>
              <a:t>在扩展的组件类中</a:t>
            </a:r>
            <a:r>
              <a:rPr lang="en-US" altLang="zh-CN" dirty="0">
                <a:ea typeface="宋体" charset="-122"/>
              </a:rPr>
              <a:t>,</a:t>
            </a:r>
            <a:r>
              <a:rPr lang="zh-CN" altLang="en-US" dirty="0">
                <a:ea typeface="宋体" charset="-122"/>
              </a:rPr>
              <a:t>覆盖</a:t>
            </a:r>
            <a:r>
              <a:rPr lang="en-US" altLang="zh-CN" dirty="0" err="1">
                <a:ea typeface="宋体" charset="-122"/>
              </a:rPr>
              <a:t>paintComponent</a:t>
            </a:r>
            <a:r>
              <a:rPr lang="zh-CN" altLang="en-US" dirty="0">
                <a:ea typeface="宋体" charset="-122"/>
              </a:rPr>
              <a:t>方法</a:t>
            </a:r>
          </a:p>
          <a:p>
            <a:pPr lvl="1" eaLnBrk="1" hangingPunct="1">
              <a:buFont typeface="Wingdings" pitchFamily="2" charset="2"/>
              <a:buNone/>
            </a:pPr>
            <a:r>
              <a:rPr lang="zh-CN" altLang="en-US" dirty="0">
                <a:ea typeface="宋体" charset="-122"/>
              </a:rPr>
              <a:t> </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
        <p:nvSpPr>
          <p:cNvPr id="5" name="标题 1"/>
          <p:cNvSpPr txBox="1">
            <a:spLocks/>
          </p:cNvSpPr>
          <p:nvPr/>
        </p:nvSpPr>
        <p:spPr bwMode="white">
          <a:xfrm>
            <a:off x="1143000" y="457200"/>
            <a:ext cx="7391400"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chemeClr val="bg1"/>
                </a:solidFill>
                <a:effectLst/>
                <a:uLnTx/>
                <a:uFillTx/>
                <a:latin typeface="+mj-lt"/>
                <a:ea typeface="宋体" charset="-122"/>
                <a:cs typeface="+mj-cs"/>
              </a:rPr>
              <a:t>在组件中</a:t>
            </a:r>
            <a:r>
              <a:rPr kumimoji="0" lang="zh-CN" altLang="zh-CN" sz="2400" b="1" i="0" u="none" strike="noStrike" kern="0" cap="none" spc="0" normalizeH="0" baseline="0" noProof="0" dirty="0">
                <a:ln>
                  <a:noFill/>
                </a:ln>
                <a:solidFill>
                  <a:schemeClr val="bg1"/>
                </a:solidFill>
                <a:effectLst/>
                <a:uLnTx/>
                <a:uFillTx/>
                <a:latin typeface="+mj-lt"/>
                <a:ea typeface="+mj-ea"/>
                <a:cs typeface="+mj-cs"/>
              </a:rPr>
              <a:t>显示</a:t>
            </a:r>
            <a:r>
              <a:rPr kumimoji="0" lang="zh-CN" altLang="en-US" sz="2400" b="1" i="0" u="none" strike="noStrike" kern="0" cap="none" spc="0" normalizeH="0" baseline="0" noProof="0" dirty="0">
                <a:ln>
                  <a:noFill/>
                </a:ln>
                <a:solidFill>
                  <a:schemeClr val="bg1"/>
                </a:solidFill>
                <a:effectLst/>
                <a:uLnTx/>
                <a:uFillTx/>
                <a:latin typeface="+mj-lt"/>
                <a:ea typeface="宋体" charset="-122"/>
                <a:cs typeface="+mj-cs"/>
              </a:rPr>
              <a:t>信息</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4294967295"/>
          </p:nvPr>
        </p:nvSpPr>
        <p:spPr>
          <a:xfrm>
            <a:off x="0" y="1228725"/>
            <a:ext cx="9144000" cy="5248275"/>
          </a:xfrm>
        </p:spPr>
        <p:txBody>
          <a:bodyPr/>
          <a:lstStyle/>
          <a:p>
            <a:pPr eaLnBrk="1" hangingPunct="1"/>
            <a:r>
              <a:rPr lang="en-US" altLang="zh-CN">
                <a:ea typeface="宋体" charset="-122"/>
              </a:rPr>
              <a:t>paintComponent</a:t>
            </a:r>
            <a:r>
              <a:rPr lang="zh-CN" altLang="en-US">
                <a:ea typeface="宋体" charset="-122"/>
              </a:rPr>
              <a:t>方法</a:t>
            </a:r>
          </a:p>
          <a:p>
            <a:pPr lvl="1" eaLnBrk="1" hangingPunct="1"/>
            <a:r>
              <a:rPr lang="zh-CN" altLang="en-US">
                <a:ea typeface="宋体" charset="-122"/>
              </a:rPr>
              <a:t>该方法定义在</a:t>
            </a:r>
            <a:r>
              <a:rPr lang="en-US" altLang="zh-CN">
                <a:ea typeface="宋体" charset="-122"/>
              </a:rPr>
              <a:t>JComponent</a:t>
            </a:r>
            <a:r>
              <a:rPr lang="zh-CN" altLang="en-US">
                <a:ea typeface="宋体" charset="-122"/>
              </a:rPr>
              <a:t>类中</a:t>
            </a:r>
            <a:r>
              <a:rPr lang="en-US" altLang="zh-CN">
                <a:ea typeface="宋体" charset="-122"/>
              </a:rPr>
              <a:t>,</a:t>
            </a:r>
            <a:r>
              <a:rPr lang="zh-CN" altLang="en-US">
                <a:ea typeface="宋体" charset="-122"/>
              </a:rPr>
              <a:t>这个类是所有非窗口</a:t>
            </a:r>
            <a:r>
              <a:rPr lang="en-US" altLang="zh-CN">
                <a:ea typeface="宋体" charset="-122"/>
              </a:rPr>
              <a:t>Swing</a:t>
            </a:r>
            <a:r>
              <a:rPr lang="zh-CN" altLang="en-US">
                <a:ea typeface="宋体" charset="-122"/>
              </a:rPr>
              <a:t>组件的超类</a:t>
            </a:r>
            <a:r>
              <a:rPr lang="en-US" altLang="zh-CN">
                <a:ea typeface="宋体" charset="-122"/>
              </a:rPr>
              <a:t>;</a:t>
            </a:r>
          </a:p>
          <a:p>
            <a:pPr lvl="1" eaLnBrk="1" hangingPunct="1"/>
            <a:r>
              <a:rPr lang="zh-CN" altLang="en-US">
                <a:ea typeface="宋体" charset="-122"/>
              </a:rPr>
              <a:t>该方法有一个</a:t>
            </a:r>
            <a:r>
              <a:rPr lang="en-US" altLang="zh-CN">
                <a:ea typeface="宋体" charset="-122"/>
              </a:rPr>
              <a:t>Graphics</a:t>
            </a:r>
            <a:r>
              <a:rPr lang="zh-CN" altLang="en-US">
                <a:ea typeface="宋体" charset="-122"/>
              </a:rPr>
              <a:t>类型的参数，通过该对象，可以进行绘制图案、图像和文本；</a:t>
            </a:r>
          </a:p>
          <a:p>
            <a:pPr lvl="1" eaLnBrk="1" hangingPunct="1"/>
            <a:r>
              <a:rPr lang="zh-CN" altLang="en-US">
                <a:ea typeface="宋体" charset="-122"/>
              </a:rPr>
              <a:t>程序员不用手工调用</a:t>
            </a:r>
            <a:r>
              <a:rPr lang="en-US" altLang="zh-CN">
                <a:ea typeface="宋体" charset="-122"/>
              </a:rPr>
              <a:t>paintComponent</a:t>
            </a:r>
            <a:r>
              <a:rPr lang="zh-CN" altLang="en-US">
                <a:ea typeface="宋体" charset="-122"/>
              </a:rPr>
              <a:t>方法，当应用程序需要绘图时</a:t>
            </a:r>
            <a:r>
              <a:rPr lang="en-US" altLang="zh-CN">
                <a:ea typeface="宋体" charset="-122"/>
              </a:rPr>
              <a:t>(</a:t>
            </a:r>
            <a:r>
              <a:rPr lang="zh-CN" altLang="en-US">
                <a:ea typeface="宋体" charset="-122"/>
              </a:rPr>
              <a:t>如窗口第一次出现、窗口大小调整等</a:t>
            </a:r>
            <a:r>
              <a:rPr lang="en-US" altLang="zh-CN">
                <a:ea typeface="宋体" charset="-122"/>
              </a:rPr>
              <a:t>)</a:t>
            </a:r>
            <a:r>
              <a:rPr lang="zh-CN" altLang="en-US">
                <a:ea typeface="宋体" charset="-122"/>
              </a:rPr>
              <a:t>，事件处理器就会通告组件，使得</a:t>
            </a:r>
            <a:r>
              <a:rPr lang="en-US" altLang="zh-CN">
                <a:ea typeface="宋体" charset="-122"/>
              </a:rPr>
              <a:t>paintComponent</a:t>
            </a:r>
            <a:r>
              <a:rPr lang="zh-CN" altLang="en-US">
                <a:ea typeface="宋体" charset="-122"/>
              </a:rPr>
              <a:t>自动调用。</a:t>
            </a:r>
          </a:p>
          <a:p>
            <a:pPr eaLnBrk="1" hangingPunct="1">
              <a:buFont typeface="Wingdings" pitchFamily="2" charset="2"/>
              <a:buNone/>
            </a:pPr>
            <a:r>
              <a:rPr lang="zh-CN" altLang="en-US">
                <a:ea typeface="宋体" charset="-122"/>
              </a:rPr>
              <a:t>  </a:t>
            </a:r>
            <a:br>
              <a:rPr lang="zh-CN" altLang="en-US">
                <a:ea typeface="宋体" charset="-122"/>
              </a:rPr>
            </a:br>
            <a:endParaRPr lang="zh-CN" altLang="en-US">
              <a:ea typeface="宋体" charset="-122"/>
            </a:endParaRPr>
          </a:p>
          <a:p>
            <a:pPr lvl="1" eaLnBrk="1" hangingPunct="1">
              <a:buFont typeface="Wingdings" pitchFamily="2" charset="2"/>
              <a:buNone/>
            </a:pPr>
            <a:r>
              <a:rPr lang="zh-CN" altLang="en-US">
                <a:ea typeface="宋体" charset="-122"/>
              </a:rPr>
              <a:t> </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
        <p:nvSpPr>
          <p:cNvPr id="5" name="标题 1"/>
          <p:cNvSpPr txBox="1">
            <a:spLocks/>
          </p:cNvSpPr>
          <p:nvPr/>
        </p:nvSpPr>
        <p:spPr bwMode="white">
          <a:xfrm>
            <a:off x="1143000" y="457200"/>
            <a:ext cx="7391400"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chemeClr val="bg1"/>
                </a:solidFill>
                <a:effectLst/>
                <a:uLnTx/>
                <a:uFillTx/>
                <a:latin typeface="+mj-lt"/>
                <a:ea typeface="宋体" charset="-122"/>
                <a:cs typeface="+mj-cs"/>
              </a:rPr>
              <a:t>在组件中</a:t>
            </a:r>
            <a:r>
              <a:rPr kumimoji="0" lang="zh-CN" altLang="zh-CN" sz="2400" b="1" i="0" u="none" strike="noStrike" kern="0" cap="none" spc="0" normalizeH="0" baseline="0" noProof="0" dirty="0">
                <a:ln>
                  <a:noFill/>
                </a:ln>
                <a:solidFill>
                  <a:schemeClr val="bg1"/>
                </a:solidFill>
                <a:effectLst/>
                <a:uLnTx/>
                <a:uFillTx/>
                <a:latin typeface="+mj-lt"/>
                <a:ea typeface="+mj-ea"/>
                <a:cs typeface="+mj-cs"/>
              </a:rPr>
              <a:t>显示</a:t>
            </a:r>
            <a:r>
              <a:rPr kumimoji="0" lang="zh-CN" altLang="en-US" sz="2400" b="1" i="0" u="none" strike="noStrike" kern="0" cap="none" spc="0" normalizeH="0" baseline="0" noProof="0" dirty="0">
                <a:ln>
                  <a:noFill/>
                </a:ln>
                <a:solidFill>
                  <a:schemeClr val="bg1"/>
                </a:solidFill>
                <a:effectLst/>
                <a:uLnTx/>
                <a:uFillTx/>
                <a:latin typeface="+mj-lt"/>
                <a:ea typeface="宋体" charset="-122"/>
                <a:cs typeface="+mj-cs"/>
              </a:rPr>
              <a:t>信息</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idx="4294967295"/>
          </p:nvPr>
        </p:nvSpPr>
        <p:spPr>
          <a:xfrm>
            <a:off x="0" y="1228725"/>
            <a:ext cx="9144000" cy="5248275"/>
          </a:xfrm>
        </p:spPr>
        <p:txBody>
          <a:bodyPr/>
          <a:lstStyle/>
          <a:p>
            <a:pPr eaLnBrk="1" hangingPunct="1"/>
            <a:r>
              <a:rPr lang="zh-CN" altLang="en-US" dirty="0">
                <a:ea typeface="宋体" charset="-122"/>
              </a:rPr>
              <a:t>绘制文本</a:t>
            </a:r>
          </a:p>
          <a:p>
            <a:pPr eaLnBrk="1" hangingPunct="1">
              <a:buFont typeface="Wingdings" pitchFamily="2" charset="2"/>
              <a:buNone/>
            </a:pPr>
            <a:r>
              <a:rPr lang="zh-CN" altLang="en-US" dirty="0">
                <a:ea typeface="宋体" charset="-122"/>
              </a:rPr>
              <a:t>        通过</a:t>
            </a:r>
            <a:r>
              <a:rPr lang="en-US" altLang="zh-CN" dirty="0">
                <a:ea typeface="宋体" charset="-122"/>
              </a:rPr>
              <a:t>Graphics</a:t>
            </a:r>
            <a:r>
              <a:rPr lang="zh-CN" altLang="en-US" dirty="0">
                <a:ea typeface="宋体" charset="-122"/>
              </a:rPr>
              <a:t>类中的</a:t>
            </a:r>
            <a:r>
              <a:rPr lang="en-US" altLang="zh-CN" dirty="0" err="1">
                <a:ea typeface="宋体" charset="-122"/>
              </a:rPr>
              <a:t>drawString</a:t>
            </a:r>
            <a:r>
              <a:rPr lang="zh-CN" altLang="en-US" dirty="0">
                <a:ea typeface="宋体" charset="-122"/>
              </a:rPr>
              <a:t>方法可在面板上绘制文本</a:t>
            </a:r>
          </a:p>
          <a:p>
            <a:pPr eaLnBrk="1" hangingPunct="1">
              <a:buFont typeface="Wingdings" pitchFamily="2" charset="2"/>
              <a:buNone/>
            </a:pPr>
            <a:r>
              <a:rPr lang="zh-CN" altLang="en-US" dirty="0">
                <a:ea typeface="宋体" charset="-122"/>
              </a:rPr>
              <a:t>    </a:t>
            </a:r>
            <a:r>
              <a:rPr lang="en-US" altLang="zh-CN" dirty="0" err="1">
                <a:ea typeface="宋体" charset="-122"/>
              </a:rPr>
              <a:t>g.drawString</a:t>
            </a:r>
            <a:r>
              <a:rPr lang="en-US" altLang="zh-CN" dirty="0">
                <a:ea typeface="宋体" charset="-122"/>
              </a:rPr>
              <a:t>(</a:t>
            </a:r>
            <a:r>
              <a:rPr lang="en-US" altLang="zh-CN" dirty="0" err="1">
                <a:ea typeface="宋体" charset="-122"/>
              </a:rPr>
              <a:t>text,x,y</a:t>
            </a:r>
            <a:r>
              <a:rPr lang="en-US" altLang="zh-CN" dirty="0">
                <a:ea typeface="宋体" charset="-122"/>
              </a:rPr>
              <a:t>);</a:t>
            </a:r>
          </a:p>
          <a:p>
            <a:pPr eaLnBrk="1" hangingPunct="1">
              <a:buFont typeface="Wingdings" pitchFamily="2" charset="2"/>
              <a:buNone/>
            </a:pPr>
            <a:endParaRPr lang="en-US" altLang="zh-CN" dirty="0">
              <a:ea typeface="宋体" charset="-122"/>
            </a:endParaRPr>
          </a:p>
          <a:p>
            <a:pPr>
              <a:buFont typeface="Wingdings" pitchFamily="2" charset="2"/>
              <a:buNone/>
            </a:pPr>
            <a:r>
              <a:rPr lang="en-US" altLang="zh-CN" sz="2000" b="1" dirty="0">
                <a:ea typeface="宋体" charset="-122"/>
              </a:rPr>
              <a:t>	class</a:t>
            </a:r>
            <a:r>
              <a:rPr lang="en-US" altLang="zh-CN" sz="2000" dirty="0">
                <a:ea typeface="宋体" charset="-122"/>
              </a:rPr>
              <a:t> </a:t>
            </a:r>
            <a:r>
              <a:rPr lang="en-US" altLang="zh-CN" sz="2000" u="sng" dirty="0" err="1">
                <a:ea typeface="宋体" charset="-122"/>
              </a:rPr>
              <a:t>NotHelloWorldComponent</a:t>
            </a:r>
            <a:r>
              <a:rPr lang="en-US" altLang="zh-CN" sz="2000" dirty="0">
                <a:ea typeface="宋体" charset="-122"/>
              </a:rPr>
              <a:t> </a:t>
            </a:r>
            <a:r>
              <a:rPr lang="en-US" altLang="zh-CN" sz="2000" b="1" dirty="0">
                <a:ea typeface="宋体" charset="-122"/>
              </a:rPr>
              <a:t>extends</a:t>
            </a:r>
            <a:r>
              <a:rPr lang="en-US" altLang="zh-CN" sz="2000" dirty="0">
                <a:ea typeface="宋体" charset="-122"/>
              </a:rPr>
              <a:t> </a:t>
            </a:r>
            <a:r>
              <a:rPr lang="en-US" altLang="zh-CN" sz="2000" dirty="0" err="1">
                <a:ea typeface="宋体" charset="-122"/>
              </a:rPr>
              <a:t>JComponent</a:t>
            </a:r>
            <a:r>
              <a:rPr lang="en-US" altLang="zh-CN" sz="2000" dirty="0">
                <a:ea typeface="宋体" charset="-122"/>
              </a:rPr>
              <a:t>{</a:t>
            </a:r>
          </a:p>
          <a:p>
            <a:pPr>
              <a:buFont typeface="Wingdings" pitchFamily="2" charset="2"/>
              <a:buNone/>
            </a:pPr>
            <a:r>
              <a:rPr lang="en-US" altLang="zh-CN" sz="2000" b="1" dirty="0">
                <a:ea typeface="宋体" charset="-122"/>
              </a:rPr>
              <a:t>		public</a:t>
            </a:r>
            <a:r>
              <a:rPr lang="en-US" altLang="zh-CN" sz="2000" dirty="0">
                <a:ea typeface="宋体" charset="-122"/>
              </a:rPr>
              <a:t> </a:t>
            </a:r>
            <a:r>
              <a:rPr lang="en-US" altLang="zh-CN" sz="2000" b="1" dirty="0">
                <a:ea typeface="宋体" charset="-122"/>
              </a:rPr>
              <a:t>void</a:t>
            </a:r>
            <a:r>
              <a:rPr lang="en-US" altLang="zh-CN" sz="2000" dirty="0">
                <a:ea typeface="宋体" charset="-122"/>
              </a:rPr>
              <a:t> </a:t>
            </a:r>
            <a:r>
              <a:rPr lang="en-US" altLang="zh-CN" sz="2000" dirty="0" err="1">
                <a:ea typeface="宋体" charset="-122"/>
              </a:rPr>
              <a:t>paintComponent</a:t>
            </a:r>
            <a:r>
              <a:rPr lang="en-US" altLang="zh-CN" sz="2000" dirty="0">
                <a:ea typeface="宋体" charset="-122"/>
              </a:rPr>
              <a:t>(Graphics g){</a:t>
            </a:r>
          </a:p>
          <a:p>
            <a:pPr>
              <a:buFont typeface="Wingdings" pitchFamily="2" charset="2"/>
              <a:buNone/>
            </a:pPr>
            <a:r>
              <a:rPr lang="en-US" altLang="zh-CN" sz="2000" b="1" dirty="0">
                <a:ea typeface="宋体" charset="-122"/>
              </a:rPr>
              <a:t>			…</a:t>
            </a:r>
            <a:endParaRPr lang="en-US" altLang="zh-CN" sz="2000" dirty="0">
              <a:ea typeface="宋体" charset="-122"/>
            </a:endParaRPr>
          </a:p>
          <a:p>
            <a:pPr>
              <a:buFont typeface="Wingdings" pitchFamily="2" charset="2"/>
              <a:buNone/>
            </a:pPr>
            <a:r>
              <a:rPr lang="en-US" altLang="zh-CN" sz="2000" dirty="0">
                <a:ea typeface="宋体" charset="-122"/>
              </a:rPr>
              <a:t>		</a:t>
            </a:r>
            <a:r>
              <a:rPr lang="en-US" altLang="zh-CN" sz="2000" dirty="0" err="1">
                <a:ea typeface="宋体" charset="-122"/>
              </a:rPr>
              <a:t>g.drawString</a:t>
            </a:r>
            <a:r>
              <a:rPr lang="en-US" altLang="zh-CN" sz="2000" dirty="0">
                <a:ea typeface="宋体" charset="-122"/>
              </a:rPr>
              <a:t>("Not a HelloWorld Program", </a:t>
            </a:r>
            <a:r>
              <a:rPr lang="en-US" altLang="zh-CN" sz="2000" i="1" dirty="0">
                <a:ea typeface="宋体" charset="-122"/>
              </a:rPr>
              <a:t>MESSAGE_X</a:t>
            </a:r>
            <a:r>
              <a:rPr lang="en-US" altLang="zh-CN" sz="2000" dirty="0">
                <a:ea typeface="宋体" charset="-122"/>
              </a:rPr>
              <a:t>, </a:t>
            </a:r>
            <a:r>
              <a:rPr lang="en-US" altLang="zh-CN" sz="2000" i="1" dirty="0">
                <a:ea typeface="宋体" charset="-122"/>
              </a:rPr>
              <a:t>MESSAGE_Y</a:t>
            </a:r>
            <a:r>
              <a:rPr lang="en-US" altLang="zh-CN" sz="2000" dirty="0">
                <a:ea typeface="宋体" charset="-122"/>
              </a:rPr>
              <a:t>);</a:t>
            </a:r>
          </a:p>
          <a:p>
            <a:pPr>
              <a:buFont typeface="Wingdings" pitchFamily="2" charset="2"/>
              <a:buNone/>
            </a:pPr>
            <a:r>
              <a:rPr lang="en-US" altLang="zh-CN" sz="2000" dirty="0">
                <a:ea typeface="宋体" charset="-122"/>
              </a:rPr>
              <a:t>		}</a:t>
            </a:r>
          </a:p>
          <a:p>
            <a:pPr>
              <a:buFont typeface="Wingdings" pitchFamily="2" charset="2"/>
              <a:buNone/>
            </a:pPr>
            <a:r>
              <a:rPr lang="en-US" altLang="zh-CN" sz="2000" b="1" dirty="0">
                <a:ea typeface="宋体" charset="-122"/>
              </a:rPr>
              <a:t>		public</a:t>
            </a:r>
            <a:r>
              <a:rPr lang="en-US" altLang="zh-CN" sz="2000" dirty="0">
                <a:ea typeface="宋体" charset="-122"/>
              </a:rPr>
              <a:t> </a:t>
            </a:r>
            <a:r>
              <a:rPr lang="en-US" altLang="zh-CN" sz="2000" b="1" dirty="0">
                <a:ea typeface="宋体" charset="-122"/>
              </a:rPr>
              <a:t>static</a:t>
            </a:r>
            <a:r>
              <a:rPr lang="en-US" altLang="zh-CN" sz="2000" dirty="0">
                <a:ea typeface="宋体" charset="-122"/>
              </a:rPr>
              <a:t> </a:t>
            </a:r>
            <a:r>
              <a:rPr lang="en-US" altLang="zh-CN" sz="2000" b="1" dirty="0">
                <a:ea typeface="宋体" charset="-122"/>
              </a:rPr>
              <a:t>final</a:t>
            </a:r>
            <a:r>
              <a:rPr lang="en-US" altLang="zh-CN" sz="2000" dirty="0">
                <a:ea typeface="宋体" charset="-122"/>
              </a:rPr>
              <a:t>  </a:t>
            </a:r>
            <a:r>
              <a:rPr lang="en-US" altLang="zh-CN" sz="2000" b="1" dirty="0" err="1">
                <a:ea typeface="宋体" charset="-122"/>
              </a:rPr>
              <a:t>int</a:t>
            </a:r>
            <a:r>
              <a:rPr lang="en-US" altLang="zh-CN" sz="2000" dirty="0">
                <a:ea typeface="宋体" charset="-122"/>
              </a:rPr>
              <a:t> </a:t>
            </a:r>
            <a:r>
              <a:rPr lang="en-US" altLang="zh-CN" sz="2000" i="1" dirty="0">
                <a:ea typeface="宋体" charset="-122"/>
              </a:rPr>
              <a:t>MESSAGE_X</a:t>
            </a:r>
            <a:r>
              <a:rPr lang="en-US" altLang="zh-CN" sz="2000" dirty="0">
                <a:ea typeface="宋体" charset="-122"/>
              </a:rPr>
              <a:t> = 75;</a:t>
            </a:r>
          </a:p>
          <a:p>
            <a:pPr>
              <a:buFont typeface="Wingdings" pitchFamily="2" charset="2"/>
              <a:buNone/>
            </a:pPr>
            <a:r>
              <a:rPr lang="en-US" altLang="zh-CN" sz="2000" b="1" dirty="0">
                <a:ea typeface="宋体" charset="-122"/>
              </a:rPr>
              <a:t>		public</a:t>
            </a:r>
            <a:r>
              <a:rPr lang="en-US" altLang="zh-CN" sz="2000" dirty="0">
                <a:ea typeface="宋体" charset="-122"/>
              </a:rPr>
              <a:t> </a:t>
            </a:r>
            <a:r>
              <a:rPr lang="en-US" altLang="zh-CN" sz="2000" b="1" dirty="0">
                <a:ea typeface="宋体" charset="-122"/>
              </a:rPr>
              <a:t>static</a:t>
            </a:r>
            <a:r>
              <a:rPr lang="en-US" altLang="zh-CN" sz="2000" dirty="0">
                <a:ea typeface="宋体" charset="-122"/>
              </a:rPr>
              <a:t> </a:t>
            </a:r>
            <a:r>
              <a:rPr lang="en-US" altLang="zh-CN" sz="2000" b="1" dirty="0">
                <a:ea typeface="宋体" charset="-122"/>
              </a:rPr>
              <a:t>final</a:t>
            </a:r>
            <a:r>
              <a:rPr lang="en-US" altLang="zh-CN" sz="2000" dirty="0">
                <a:ea typeface="宋体" charset="-122"/>
              </a:rPr>
              <a:t>  </a:t>
            </a:r>
            <a:r>
              <a:rPr lang="en-US" altLang="zh-CN" sz="2000" b="1" dirty="0" err="1">
                <a:ea typeface="宋体" charset="-122"/>
              </a:rPr>
              <a:t>int</a:t>
            </a:r>
            <a:r>
              <a:rPr lang="en-US" altLang="zh-CN" sz="2000" dirty="0">
                <a:ea typeface="宋体" charset="-122"/>
              </a:rPr>
              <a:t> </a:t>
            </a:r>
            <a:r>
              <a:rPr lang="en-US" altLang="zh-CN" sz="2000" i="1" dirty="0">
                <a:ea typeface="宋体" charset="-122"/>
              </a:rPr>
              <a:t>MESSAGE_Y</a:t>
            </a:r>
            <a:r>
              <a:rPr lang="en-US" altLang="zh-CN" sz="2000" dirty="0">
                <a:ea typeface="宋体" charset="-122"/>
              </a:rPr>
              <a:t> = 100;</a:t>
            </a:r>
          </a:p>
          <a:p>
            <a:pPr>
              <a:buFont typeface="Wingdings" pitchFamily="2" charset="2"/>
              <a:buNone/>
            </a:pPr>
            <a:r>
              <a:rPr lang="en-US" altLang="zh-CN" sz="2000" dirty="0">
                <a:ea typeface="宋体" charset="-122"/>
              </a:rPr>
              <a:t>	}</a:t>
            </a:r>
            <a:r>
              <a:rPr lang="zh-CN" altLang="en-US" dirty="0">
                <a:ea typeface="宋体" charset="-122"/>
              </a:rPr>
              <a:t> </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
        <p:nvSpPr>
          <p:cNvPr id="5" name="标题 1"/>
          <p:cNvSpPr txBox="1">
            <a:spLocks/>
          </p:cNvSpPr>
          <p:nvPr/>
        </p:nvSpPr>
        <p:spPr bwMode="white">
          <a:xfrm>
            <a:off x="1143000" y="457200"/>
            <a:ext cx="7391400"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chemeClr val="bg1"/>
                </a:solidFill>
                <a:effectLst/>
                <a:uLnTx/>
                <a:uFillTx/>
                <a:latin typeface="+mj-lt"/>
                <a:ea typeface="宋体" charset="-122"/>
                <a:cs typeface="+mj-cs"/>
              </a:rPr>
              <a:t>在组件中</a:t>
            </a:r>
            <a:r>
              <a:rPr kumimoji="0" lang="zh-CN" altLang="zh-CN" sz="2400" b="1" i="0" u="none" strike="noStrike" kern="0" cap="none" spc="0" normalizeH="0" baseline="0" noProof="0" dirty="0">
                <a:ln>
                  <a:noFill/>
                </a:ln>
                <a:solidFill>
                  <a:schemeClr val="bg1"/>
                </a:solidFill>
                <a:effectLst/>
                <a:uLnTx/>
                <a:uFillTx/>
                <a:latin typeface="+mj-lt"/>
                <a:ea typeface="+mj-ea"/>
                <a:cs typeface="+mj-cs"/>
              </a:rPr>
              <a:t>显示</a:t>
            </a:r>
            <a:r>
              <a:rPr kumimoji="0" lang="zh-CN" altLang="en-US" sz="2400" b="1" i="0" u="none" strike="noStrike" kern="0" cap="none" spc="0" normalizeH="0" baseline="0" noProof="0" dirty="0">
                <a:ln>
                  <a:noFill/>
                </a:ln>
                <a:solidFill>
                  <a:schemeClr val="bg1"/>
                </a:solidFill>
                <a:effectLst/>
                <a:uLnTx/>
                <a:uFillTx/>
                <a:latin typeface="+mj-lt"/>
                <a:ea typeface="宋体" charset="-122"/>
                <a:cs typeface="+mj-cs"/>
              </a:rPr>
              <a:t>信息</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p:cNvSpPr>
            <a:spLocks noGrp="1"/>
          </p:cNvSpPr>
          <p:nvPr>
            <p:ph idx="4294967295"/>
          </p:nvPr>
        </p:nvSpPr>
        <p:spPr>
          <a:xfrm>
            <a:off x="0" y="1228725"/>
            <a:ext cx="9144000" cy="5248275"/>
          </a:xfrm>
        </p:spPr>
        <p:txBody>
          <a:bodyPr/>
          <a:lstStyle/>
          <a:p>
            <a:pPr eaLnBrk="1" hangingPunct="1"/>
            <a:r>
              <a:rPr lang="zh-CN" altLang="en-US" dirty="0">
                <a:ea typeface="宋体" charset="-122"/>
              </a:rPr>
              <a:t>绘制文本</a:t>
            </a:r>
          </a:p>
          <a:p>
            <a:pPr eaLnBrk="1" hangingPunct="1">
              <a:buFont typeface="Wingdings" pitchFamily="2" charset="2"/>
              <a:buNone/>
            </a:pPr>
            <a:r>
              <a:rPr lang="zh-CN" altLang="en-US" dirty="0">
                <a:ea typeface="宋体" charset="-122"/>
              </a:rPr>
              <a:t>    组件需要确定自己的大小，覆盖</a:t>
            </a:r>
            <a:r>
              <a:rPr lang="en-US" altLang="zh-CN" dirty="0" err="1">
                <a:ea typeface="宋体" charset="-122"/>
              </a:rPr>
              <a:t>getPreferredSize</a:t>
            </a:r>
            <a:r>
              <a:rPr lang="zh-CN" altLang="en-US" dirty="0">
                <a:ea typeface="宋体" charset="-122"/>
              </a:rPr>
              <a:t>方法，返回一个有首选宽度和高度的</a:t>
            </a:r>
            <a:r>
              <a:rPr lang="en-US" altLang="zh-CN" dirty="0">
                <a:ea typeface="宋体" charset="-122"/>
              </a:rPr>
              <a:t>Dimension</a:t>
            </a:r>
            <a:r>
              <a:rPr lang="zh-CN" altLang="en-US" dirty="0">
                <a:ea typeface="宋体" charset="-122"/>
              </a:rPr>
              <a:t>类对象</a:t>
            </a:r>
            <a:r>
              <a:rPr lang="en-US" altLang="zh-CN" dirty="0">
                <a:ea typeface="宋体" charset="-122"/>
              </a:rPr>
              <a:t>;</a:t>
            </a:r>
          </a:p>
          <a:p>
            <a:pPr eaLnBrk="1" hangingPunct="1">
              <a:buFont typeface="Wingdings" pitchFamily="2" charset="2"/>
              <a:buNone/>
            </a:pPr>
            <a:endParaRPr lang="en-US" altLang="zh-CN" dirty="0">
              <a:ea typeface="宋体" charset="-122"/>
            </a:endParaRPr>
          </a:p>
          <a:p>
            <a:pPr>
              <a:buFont typeface="Wingdings" pitchFamily="2" charset="2"/>
              <a:buNone/>
            </a:pPr>
            <a:r>
              <a:rPr lang="en-US" altLang="zh-CN" sz="2000" b="1" dirty="0">
                <a:ea typeface="宋体" charset="-122"/>
              </a:rPr>
              <a:t>	class</a:t>
            </a:r>
            <a:r>
              <a:rPr lang="en-US" altLang="zh-CN" sz="2000" dirty="0">
                <a:ea typeface="宋体" charset="-122"/>
              </a:rPr>
              <a:t> </a:t>
            </a:r>
            <a:r>
              <a:rPr lang="en-US" altLang="zh-CN" sz="2000" u="sng" dirty="0" err="1">
                <a:ea typeface="宋体" charset="-122"/>
              </a:rPr>
              <a:t>NotHelloWorldComponent</a:t>
            </a:r>
            <a:r>
              <a:rPr lang="en-US" altLang="zh-CN" sz="2000" dirty="0">
                <a:ea typeface="宋体" charset="-122"/>
              </a:rPr>
              <a:t> </a:t>
            </a:r>
            <a:r>
              <a:rPr lang="en-US" altLang="zh-CN" sz="2000" b="1" dirty="0">
                <a:ea typeface="宋体" charset="-122"/>
              </a:rPr>
              <a:t>extends</a:t>
            </a:r>
            <a:r>
              <a:rPr lang="en-US" altLang="zh-CN" sz="2000" dirty="0">
                <a:ea typeface="宋体" charset="-122"/>
              </a:rPr>
              <a:t> </a:t>
            </a:r>
            <a:r>
              <a:rPr lang="en-US" altLang="zh-CN" sz="2000" dirty="0" err="1">
                <a:ea typeface="宋体" charset="-122"/>
              </a:rPr>
              <a:t>JComponent</a:t>
            </a:r>
            <a:r>
              <a:rPr lang="en-US" altLang="zh-CN" sz="2000" dirty="0">
                <a:ea typeface="宋体" charset="-122"/>
              </a:rPr>
              <a:t>{</a:t>
            </a:r>
          </a:p>
          <a:p>
            <a:pPr>
              <a:buFont typeface="Wingdings" pitchFamily="2" charset="2"/>
              <a:buNone/>
            </a:pPr>
            <a:r>
              <a:rPr lang="en-US" altLang="zh-CN" sz="2000" dirty="0">
                <a:ea typeface="宋体" charset="-122"/>
              </a:rPr>
              <a:t>          private static final </a:t>
            </a:r>
            <a:r>
              <a:rPr lang="en-US" altLang="zh-CN" sz="2000" dirty="0" err="1">
                <a:ea typeface="宋体" charset="-122"/>
              </a:rPr>
              <a:t>int</a:t>
            </a:r>
            <a:r>
              <a:rPr lang="en-US" altLang="zh-CN" sz="2000" dirty="0">
                <a:ea typeface="宋体" charset="-122"/>
              </a:rPr>
              <a:t> DEFAULT_WIDTH = 300;</a:t>
            </a:r>
          </a:p>
          <a:p>
            <a:pPr>
              <a:buNone/>
            </a:pPr>
            <a:r>
              <a:rPr lang="en-US" altLang="zh-CN" sz="2000" dirty="0">
                <a:ea typeface="宋体" charset="-122"/>
              </a:rPr>
              <a:t>          private static final </a:t>
            </a:r>
            <a:r>
              <a:rPr lang="en-US" altLang="zh-CN" sz="2000" dirty="0" err="1">
                <a:ea typeface="宋体" charset="-122"/>
              </a:rPr>
              <a:t>int</a:t>
            </a:r>
            <a:r>
              <a:rPr lang="en-US" altLang="zh-CN" sz="2000" dirty="0">
                <a:ea typeface="宋体" charset="-122"/>
              </a:rPr>
              <a:t> DEFAULT_HEIGHT = 200;</a:t>
            </a:r>
          </a:p>
          <a:p>
            <a:pPr>
              <a:buNone/>
            </a:pPr>
            <a:r>
              <a:rPr lang="en-US" altLang="zh-CN" sz="2000" dirty="0">
                <a:ea typeface="宋体" charset="-122"/>
              </a:rPr>
              <a:t>          ….</a:t>
            </a:r>
          </a:p>
          <a:p>
            <a:pPr>
              <a:buFont typeface="Wingdings" pitchFamily="2" charset="2"/>
              <a:buNone/>
            </a:pPr>
            <a:r>
              <a:rPr lang="en-US" altLang="zh-CN" sz="2000" b="1" dirty="0">
                <a:ea typeface="宋体" charset="-122"/>
              </a:rPr>
              <a:t>		public</a:t>
            </a:r>
            <a:r>
              <a:rPr lang="en-US" altLang="zh-CN" sz="2000" dirty="0">
                <a:ea typeface="宋体" charset="-122"/>
              </a:rPr>
              <a:t> Dimension </a:t>
            </a:r>
            <a:r>
              <a:rPr lang="en-US" altLang="zh-CN" sz="2000" dirty="0" err="1">
                <a:ea typeface="宋体" charset="-122"/>
              </a:rPr>
              <a:t>getPreferredSize</a:t>
            </a:r>
            <a:r>
              <a:rPr lang="en-US" altLang="zh-CN" sz="2000" dirty="0">
                <a:ea typeface="宋体" charset="-122"/>
              </a:rPr>
              <a:t>(){</a:t>
            </a:r>
          </a:p>
          <a:p>
            <a:pPr>
              <a:buFont typeface="Wingdings" pitchFamily="2" charset="2"/>
              <a:buNone/>
            </a:pPr>
            <a:r>
              <a:rPr lang="en-US" altLang="zh-CN" sz="2000" b="1" dirty="0">
                <a:ea typeface="宋体" charset="-122"/>
              </a:rPr>
              <a:t>		</a:t>
            </a:r>
            <a:r>
              <a:rPr lang="en-US" altLang="zh-CN" sz="2000" dirty="0">
                <a:ea typeface="宋体" charset="-122"/>
              </a:rPr>
              <a:t>return new Dimension(DEFAULT_WIDTH, DEFAULT_HEIGHT);</a:t>
            </a:r>
          </a:p>
          <a:p>
            <a:pPr>
              <a:buFont typeface="Wingdings" pitchFamily="2" charset="2"/>
              <a:buNone/>
            </a:pPr>
            <a:r>
              <a:rPr lang="en-US" altLang="zh-CN" sz="2000" dirty="0">
                <a:ea typeface="宋体" charset="-122"/>
              </a:rPr>
              <a:t>		}</a:t>
            </a:r>
          </a:p>
          <a:p>
            <a:pPr>
              <a:buFont typeface="Wingdings" pitchFamily="2" charset="2"/>
              <a:buNone/>
            </a:pPr>
            <a:r>
              <a:rPr lang="en-US" altLang="zh-CN" sz="2000" b="1" dirty="0">
                <a:ea typeface="宋体" charset="-122"/>
              </a:rPr>
              <a:t>	</a:t>
            </a:r>
            <a:r>
              <a:rPr lang="en-US" altLang="zh-CN" sz="2000" dirty="0">
                <a:ea typeface="宋体" charset="-122"/>
              </a:rPr>
              <a:t>}</a:t>
            </a:r>
            <a:endParaRPr lang="zh-CN" altLang="en-US"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
        <p:nvSpPr>
          <p:cNvPr id="5" name="标题 1"/>
          <p:cNvSpPr txBox="1">
            <a:spLocks/>
          </p:cNvSpPr>
          <p:nvPr/>
        </p:nvSpPr>
        <p:spPr bwMode="white">
          <a:xfrm>
            <a:off x="1143000" y="457200"/>
            <a:ext cx="7391400"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chemeClr val="bg1"/>
                </a:solidFill>
                <a:effectLst/>
                <a:uLnTx/>
                <a:uFillTx/>
                <a:latin typeface="+mj-lt"/>
                <a:ea typeface="宋体" charset="-122"/>
                <a:cs typeface="+mj-cs"/>
              </a:rPr>
              <a:t>在组件中</a:t>
            </a:r>
            <a:r>
              <a:rPr kumimoji="0" lang="zh-CN" altLang="zh-CN" sz="2400" b="1" i="0" u="none" strike="noStrike" kern="0" cap="none" spc="0" normalizeH="0" baseline="0" noProof="0" dirty="0">
                <a:ln>
                  <a:noFill/>
                </a:ln>
                <a:solidFill>
                  <a:schemeClr val="bg1"/>
                </a:solidFill>
                <a:effectLst/>
                <a:uLnTx/>
                <a:uFillTx/>
                <a:latin typeface="+mj-lt"/>
                <a:ea typeface="+mj-ea"/>
                <a:cs typeface="+mj-cs"/>
              </a:rPr>
              <a:t>显示</a:t>
            </a:r>
            <a:r>
              <a:rPr kumimoji="0" lang="zh-CN" altLang="en-US" sz="2400" b="1" i="0" u="none" strike="noStrike" kern="0" cap="none" spc="0" normalizeH="0" baseline="0" noProof="0" dirty="0">
                <a:ln>
                  <a:noFill/>
                </a:ln>
                <a:solidFill>
                  <a:schemeClr val="bg1"/>
                </a:solidFill>
                <a:effectLst/>
                <a:uLnTx/>
                <a:uFillTx/>
                <a:latin typeface="+mj-lt"/>
                <a:ea typeface="宋体" charset="-122"/>
                <a:cs typeface="+mj-cs"/>
              </a:rPr>
              <a:t>信息</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p:cNvSpPr>
            <a:spLocks noGrp="1"/>
          </p:cNvSpPr>
          <p:nvPr>
            <p:ph idx="4294967295"/>
          </p:nvPr>
        </p:nvSpPr>
        <p:spPr>
          <a:xfrm>
            <a:off x="0" y="1228725"/>
            <a:ext cx="9144000" cy="5248275"/>
          </a:xfrm>
        </p:spPr>
        <p:txBody>
          <a:bodyPr/>
          <a:lstStyle/>
          <a:p>
            <a:pPr eaLnBrk="1" hangingPunct="1"/>
            <a:r>
              <a:rPr lang="zh-CN" altLang="en-US" dirty="0">
                <a:ea typeface="宋体" charset="-122"/>
              </a:rPr>
              <a:t>绘制文本</a:t>
            </a:r>
          </a:p>
          <a:p>
            <a:pPr eaLnBrk="1" hangingPunct="1">
              <a:buFont typeface="Wingdings" pitchFamily="2" charset="2"/>
              <a:buNone/>
            </a:pPr>
            <a:r>
              <a:rPr lang="zh-CN" altLang="en-US" dirty="0">
                <a:ea typeface="宋体" charset="-122"/>
              </a:rPr>
              <a:t>      框架中嵌入组件时，如果只想使用其首选大小，可以调用</a:t>
            </a:r>
            <a:r>
              <a:rPr lang="en-US" altLang="zh-CN" dirty="0">
                <a:ea typeface="宋体" charset="-122"/>
              </a:rPr>
              <a:t>pack</a:t>
            </a:r>
            <a:r>
              <a:rPr lang="zh-CN" altLang="en-US" dirty="0">
                <a:ea typeface="宋体" charset="-122"/>
              </a:rPr>
              <a:t>方法，而不用调用</a:t>
            </a:r>
            <a:r>
              <a:rPr lang="en-US" altLang="zh-CN" dirty="0" err="1">
                <a:ea typeface="宋体" charset="-122"/>
              </a:rPr>
              <a:t>setSize</a:t>
            </a:r>
            <a:r>
              <a:rPr lang="zh-CN" altLang="en-US" dirty="0">
                <a:ea typeface="宋体" charset="-122"/>
              </a:rPr>
              <a:t>方法：</a:t>
            </a:r>
            <a:endParaRPr lang="en-US" altLang="zh-CN" dirty="0">
              <a:ea typeface="宋体" charset="-122"/>
            </a:endParaRPr>
          </a:p>
          <a:p>
            <a:pPr eaLnBrk="1" hangingPunct="1">
              <a:buFont typeface="Wingdings" pitchFamily="2" charset="2"/>
              <a:buNone/>
            </a:pPr>
            <a:endParaRPr lang="en-US" altLang="zh-CN" dirty="0">
              <a:ea typeface="宋体" charset="-122"/>
            </a:endParaRPr>
          </a:p>
          <a:p>
            <a:pPr>
              <a:buFont typeface="Wingdings" pitchFamily="2" charset="2"/>
              <a:buNone/>
            </a:pPr>
            <a:r>
              <a:rPr lang="en-US" altLang="zh-CN" sz="2000" b="1" dirty="0">
                <a:ea typeface="宋体" charset="-122"/>
              </a:rPr>
              <a:t>	class</a:t>
            </a:r>
            <a:r>
              <a:rPr lang="en-US" altLang="zh-CN" sz="2000" dirty="0">
                <a:ea typeface="宋体" charset="-122"/>
              </a:rPr>
              <a:t> </a:t>
            </a:r>
            <a:r>
              <a:rPr lang="en-US" altLang="zh-CN" sz="2000" u="sng" dirty="0" err="1">
                <a:ea typeface="宋体" charset="-122"/>
              </a:rPr>
              <a:t>NotHelloWorldFrame</a:t>
            </a:r>
            <a:r>
              <a:rPr lang="en-US" altLang="zh-CN" sz="2000" u="sng" dirty="0">
                <a:ea typeface="宋体" charset="-122"/>
              </a:rPr>
              <a:t> </a:t>
            </a:r>
            <a:r>
              <a:rPr lang="en-US" altLang="zh-CN" sz="2000" b="1" dirty="0">
                <a:ea typeface="宋体" charset="-122"/>
              </a:rPr>
              <a:t>extends</a:t>
            </a:r>
            <a:r>
              <a:rPr lang="en-US" altLang="zh-CN" sz="2000" dirty="0">
                <a:ea typeface="宋体" charset="-122"/>
              </a:rPr>
              <a:t> </a:t>
            </a:r>
            <a:r>
              <a:rPr lang="en-US" altLang="zh-CN" sz="2000" dirty="0" err="1">
                <a:ea typeface="宋体" charset="-122"/>
              </a:rPr>
              <a:t>JFrame</a:t>
            </a:r>
            <a:r>
              <a:rPr lang="en-US" altLang="zh-CN" sz="2000" dirty="0">
                <a:ea typeface="宋体" charset="-122"/>
              </a:rPr>
              <a:t>{</a:t>
            </a:r>
          </a:p>
          <a:p>
            <a:pPr>
              <a:buFont typeface="Wingdings" pitchFamily="2" charset="2"/>
              <a:buNone/>
            </a:pPr>
            <a:r>
              <a:rPr lang="en-US" altLang="zh-CN" sz="2000" b="1" dirty="0">
                <a:ea typeface="宋体" charset="-122"/>
              </a:rPr>
              <a:t>		public</a:t>
            </a:r>
            <a:r>
              <a:rPr lang="en-US" altLang="zh-CN" sz="2000" dirty="0">
                <a:ea typeface="宋体" charset="-122"/>
              </a:rPr>
              <a:t> </a:t>
            </a:r>
            <a:r>
              <a:rPr lang="en-US" altLang="zh-CN" sz="2000" dirty="0" err="1">
                <a:ea typeface="宋体" charset="-122"/>
              </a:rPr>
              <a:t>HelloWorldFrame</a:t>
            </a:r>
            <a:r>
              <a:rPr lang="en-US" altLang="zh-CN" sz="2000" dirty="0">
                <a:ea typeface="宋体" charset="-122"/>
              </a:rPr>
              <a:t>(){</a:t>
            </a:r>
          </a:p>
          <a:p>
            <a:pPr>
              <a:buFont typeface="Wingdings" pitchFamily="2" charset="2"/>
              <a:buNone/>
            </a:pPr>
            <a:r>
              <a:rPr lang="en-US" altLang="zh-CN" sz="2000" b="1" dirty="0">
                <a:ea typeface="宋体" charset="-122"/>
              </a:rPr>
              <a:t>		    add(new </a:t>
            </a:r>
            <a:r>
              <a:rPr lang="en-US" altLang="zh-CN" sz="2000" b="1" dirty="0" err="1">
                <a:ea typeface="宋体" charset="-122"/>
              </a:rPr>
              <a:t>NotHelloWorldComponent</a:t>
            </a:r>
            <a:r>
              <a:rPr lang="en-US" altLang="zh-CN" sz="2000" b="1" dirty="0">
                <a:ea typeface="宋体" charset="-122"/>
              </a:rPr>
              <a:t>())</a:t>
            </a:r>
            <a:r>
              <a:rPr lang="en-US" altLang="zh-CN" sz="2000" dirty="0">
                <a:ea typeface="宋体" charset="-122"/>
              </a:rPr>
              <a:t>;</a:t>
            </a:r>
          </a:p>
          <a:p>
            <a:pPr>
              <a:buFont typeface="Wingdings" pitchFamily="2" charset="2"/>
              <a:buNone/>
            </a:pPr>
            <a:r>
              <a:rPr lang="en-US" altLang="zh-CN" sz="2000" dirty="0">
                <a:ea typeface="宋体" charset="-122"/>
              </a:rPr>
              <a:t>              pack();</a:t>
            </a:r>
          </a:p>
          <a:p>
            <a:pPr>
              <a:buFont typeface="Wingdings" pitchFamily="2" charset="2"/>
              <a:buNone/>
            </a:pPr>
            <a:r>
              <a:rPr lang="en-US" altLang="zh-CN" sz="2000" dirty="0">
                <a:ea typeface="宋体" charset="-122"/>
              </a:rPr>
              <a:t>		}</a:t>
            </a:r>
          </a:p>
          <a:p>
            <a:pPr>
              <a:buFont typeface="Wingdings" pitchFamily="2" charset="2"/>
              <a:buNone/>
            </a:pPr>
            <a:r>
              <a:rPr lang="en-US" altLang="zh-CN" sz="2000" b="1" dirty="0">
                <a:ea typeface="宋体" charset="-122"/>
              </a:rPr>
              <a:t>	</a:t>
            </a:r>
            <a:r>
              <a:rPr lang="en-US" altLang="zh-CN" sz="2000" dirty="0">
                <a:ea typeface="宋体" charset="-122"/>
              </a:rPr>
              <a:t>}</a:t>
            </a:r>
            <a:endParaRPr lang="zh-CN" altLang="en-US"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
        <p:nvSpPr>
          <p:cNvPr id="5" name="标题 1"/>
          <p:cNvSpPr txBox="1">
            <a:spLocks/>
          </p:cNvSpPr>
          <p:nvPr/>
        </p:nvSpPr>
        <p:spPr bwMode="white">
          <a:xfrm>
            <a:off x="1143000" y="457200"/>
            <a:ext cx="7391400"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chemeClr val="bg1"/>
                </a:solidFill>
                <a:effectLst/>
                <a:uLnTx/>
                <a:uFillTx/>
                <a:latin typeface="+mj-lt"/>
                <a:ea typeface="宋体" charset="-122"/>
                <a:cs typeface="+mj-cs"/>
              </a:rPr>
              <a:t>在组件中</a:t>
            </a:r>
            <a:r>
              <a:rPr kumimoji="0" lang="zh-CN" altLang="zh-CN" sz="2400" b="1" i="0" u="none" strike="noStrike" kern="0" cap="none" spc="0" normalizeH="0" baseline="0" noProof="0" dirty="0">
                <a:ln>
                  <a:noFill/>
                </a:ln>
                <a:solidFill>
                  <a:schemeClr val="bg1"/>
                </a:solidFill>
                <a:effectLst/>
                <a:uLnTx/>
                <a:uFillTx/>
                <a:latin typeface="+mj-lt"/>
                <a:ea typeface="+mj-ea"/>
                <a:cs typeface="+mj-cs"/>
              </a:rPr>
              <a:t>显示</a:t>
            </a:r>
            <a:r>
              <a:rPr kumimoji="0" lang="zh-CN" altLang="en-US" sz="2400" b="1" i="0" u="none" strike="noStrike" kern="0" cap="none" spc="0" normalizeH="0" baseline="0" noProof="0" dirty="0">
                <a:ln>
                  <a:noFill/>
                </a:ln>
                <a:solidFill>
                  <a:schemeClr val="bg1"/>
                </a:solidFill>
                <a:effectLst/>
                <a:uLnTx/>
                <a:uFillTx/>
                <a:latin typeface="+mj-lt"/>
                <a:ea typeface="宋体" charset="-122"/>
                <a:cs typeface="+mj-cs"/>
              </a:rPr>
              <a:t>信息</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idx="4294967295"/>
          </p:nvPr>
        </p:nvSpPr>
        <p:spPr>
          <a:xfrm>
            <a:off x="0" y="1228725"/>
            <a:ext cx="9144000" cy="5248275"/>
          </a:xfrm>
        </p:spPr>
        <p:txBody>
          <a:bodyPr/>
          <a:lstStyle/>
          <a:p>
            <a:pPr>
              <a:buFont typeface="Wingdings" pitchFamily="2" charset="2"/>
              <a:buNone/>
            </a:pPr>
            <a:r>
              <a:rPr lang="en-US" altLang="zh-CN" sz="2000" b="1" dirty="0">
                <a:ea typeface="宋体" charset="-122"/>
              </a:rPr>
              <a:t>import</a:t>
            </a:r>
            <a:r>
              <a:rPr lang="en-US" altLang="zh-CN" sz="2000" dirty="0">
                <a:ea typeface="宋体" charset="-122"/>
              </a:rPr>
              <a:t> java.awt.*;</a:t>
            </a:r>
          </a:p>
          <a:p>
            <a:pPr>
              <a:buFont typeface="Wingdings" pitchFamily="2" charset="2"/>
              <a:buNone/>
            </a:pPr>
            <a:r>
              <a:rPr lang="en-US" altLang="zh-CN" sz="2000" b="1" dirty="0">
                <a:ea typeface="宋体" charset="-122"/>
              </a:rPr>
              <a:t>import</a:t>
            </a:r>
            <a:r>
              <a:rPr lang="en-US" altLang="zh-CN" sz="2000" dirty="0">
                <a:ea typeface="宋体" charset="-122"/>
              </a:rPr>
              <a:t> </a:t>
            </a:r>
            <a:r>
              <a:rPr lang="en-US" altLang="zh-CN" sz="2000" dirty="0" err="1">
                <a:ea typeface="宋体" charset="-122"/>
              </a:rPr>
              <a:t>javax.swing</a:t>
            </a:r>
            <a:r>
              <a:rPr lang="en-US" altLang="zh-CN" sz="2000" dirty="0">
                <a:ea typeface="宋体" charset="-122"/>
              </a:rPr>
              <a:t>.*;</a:t>
            </a:r>
          </a:p>
          <a:p>
            <a:pPr>
              <a:buFont typeface="Wingdings" pitchFamily="2" charset="2"/>
              <a:buNone/>
            </a:pPr>
            <a:endParaRPr lang="en-US" altLang="zh-CN" sz="2000" dirty="0">
              <a:ea typeface="宋体" charset="-122"/>
            </a:endParaRPr>
          </a:p>
          <a:p>
            <a:pPr>
              <a:buFont typeface="Wingdings" pitchFamily="2" charset="2"/>
              <a:buNone/>
            </a:pPr>
            <a:r>
              <a:rPr lang="en-US" altLang="zh-CN" sz="2000" b="1" dirty="0">
                <a:ea typeface="宋体" charset="-122"/>
              </a:rPr>
              <a:t>public</a:t>
            </a:r>
            <a:r>
              <a:rPr lang="en-US" altLang="zh-CN" sz="2000" dirty="0">
                <a:ea typeface="宋体" charset="-122"/>
              </a:rPr>
              <a:t> </a:t>
            </a:r>
            <a:r>
              <a:rPr lang="en-US" altLang="zh-CN" sz="2000" b="1" dirty="0">
                <a:ea typeface="宋体" charset="-122"/>
              </a:rPr>
              <a:t>class</a:t>
            </a:r>
            <a:r>
              <a:rPr lang="en-US" altLang="zh-CN" sz="2000" dirty="0">
                <a:ea typeface="宋体" charset="-122"/>
              </a:rPr>
              <a:t> </a:t>
            </a:r>
            <a:r>
              <a:rPr lang="en-US" altLang="zh-CN" sz="2000" dirty="0" err="1">
                <a:ea typeface="宋体" charset="-122"/>
              </a:rPr>
              <a:t>NotHelloWorldFrameTest</a:t>
            </a:r>
            <a:r>
              <a:rPr lang="en-US" altLang="zh-CN" sz="2000" dirty="0">
                <a:ea typeface="宋体" charset="-122"/>
              </a:rPr>
              <a:t> {</a:t>
            </a:r>
          </a:p>
          <a:p>
            <a:pPr>
              <a:buFont typeface="Wingdings" pitchFamily="2" charset="2"/>
              <a:buNone/>
            </a:pPr>
            <a:r>
              <a:rPr lang="en-US" altLang="zh-CN" sz="2000" b="1" dirty="0">
                <a:ea typeface="宋体" charset="-122"/>
              </a:rPr>
              <a:t>	public</a:t>
            </a:r>
            <a:r>
              <a:rPr lang="en-US" altLang="zh-CN" sz="2000" dirty="0">
                <a:ea typeface="宋体" charset="-122"/>
              </a:rPr>
              <a:t> </a:t>
            </a:r>
            <a:r>
              <a:rPr lang="en-US" altLang="zh-CN" sz="2000" b="1" dirty="0">
                <a:ea typeface="宋体" charset="-122"/>
              </a:rPr>
              <a:t>static</a:t>
            </a:r>
            <a:r>
              <a:rPr lang="en-US" altLang="zh-CN" sz="2000" dirty="0">
                <a:ea typeface="宋体" charset="-122"/>
              </a:rPr>
              <a:t> </a:t>
            </a:r>
            <a:r>
              <a:rPr lang="en-US" altLang="zh-CN" sz="2000" b="1" dirty="0">
                <a:ea typeface="宋体" charset="-122"/>
              </a:rPr>
              <a:t>void</a:t>
            </a:r>
            <a:r>
              <a:rPr lang="en-US" altLang="zh-CN" sz="2000" dirty="0">
                <a:ea typeface="宋体" charset="-122"/>
              </a:rPr>
              <a:t> main(String[] </a:t>
            </a:r>
            <a:r>
              <a:rPr lang="en-US" altLang="zh-CN" sz="2000" dirty="0" err="1">
                <a:ea typeface="宋体" charset="-122"/>
              </a:rPr>
              <a:t>args</a:t>
            </a:r>
            <a:r>
              <a:rPr lang="en-US" altLang="zh-CN" sz="2000" dirty="0">
                <a:ea typeface="宋体" charset="-122"/>
              </a:rPr>
              <a:t>){</a:t>
            </a:r>
          </a:p>
          <a:p>
            <a:pPr>
              <a:buFont typeface="Wingdings" pitchFamily="2" charset="2"/>
              <a:buNone/>
            </a:pPr>
            <a:r>
              <a:rPr lang="en-US" altLang="zh-CN" sz="2000" dirty="0">
                <a:ea typeface="宋体" charset="-122"/>
              </a:rPr>
              <a:t>	     </a:t>
            </a:r>
            <a:r>
              <a:rPr lang="en-US" altLang="zh-CN" sz="2000" dirty="0" err="1">
                <a:ea typeface="宋体" charset="-122"/>
              </a:rPr>
              <a:t>EventQuene.involkLater</a:t>
            </a:r>
            <a:r>
              <a:rPr lang="en-US" altLang="zh-CN" sz="2000" dirty="0">
                <a:ea typeface="宋体" charset="-122"/>
              </a:rPr>
              <a:t>(() -&gt;</a:t>
            </a:r>
          </a:p>
          <a:p>
            <a:pPr>
              <a:buNone/>
            </a:pPr>
            <a:r>
              <a:rPr lang="en-US" altLang="zh-CN" sz="2000" dirty="0">
                <a:ea typeface="宋体" charset="-122"/>
              </a:rPr>
              <a:t>          {</a:t>
            </a:r>
          </a:p>
          <a:p>
            <a:pPr>
              <a:buFont typeface="Wingdings" pitchFamily="2" charset="2"/>
              <a:buNone/>
            </a:pPr>
            <a:r>
              <a:rPr lang="en-US" altLang="zh-CN" sz="2000" dirty="0">
                <a:ea typeface="宋体" charset="-122"/>
              </a:rPr>
              <a:t>               </a:t>
            </a:r>
            <a:r>
              <a:rPr lang="en-US" altLang="zh-CN" sz="2000" dirty="0" err="1">
                <a:ea typeface="宋体" charset="-122"/>
              </a:rPr>
              <a:t>JFrame</a:t>
            </a:r>
            <a:r>
              <a:rPr lang="en-US" altLang="zh-CN" sz="2000" dirty="0">
                <a:ea typeface="宋体" charset="-122"/>
              </a:rPr>
              <a:t> f = </a:t>
            </a:r>
            <a:r>
              <a:rPr lang="en-US" altLang="zh-CN" sz="2000" b="1" dirty="0">
                <a:ea typeface="宋体" charset="-122"/>
              </a:rPr>
              <a:t>new</a:t>
            </a:r>
            <a:r>
              <a:rPr lang="en-US" altLang="zh-CN" sz="2000" dirty="0">
                <a:ea typeface="宋体" charset="-122"/>
              </a:rPr>
              <a:t> </a:t>
            </a:r>
            <a:r>
              <a:rPr lang="en-US" altLang="zh-CN" sz="2000" dirty="0" err="1">
                <a:ea typeface="宋体" charset="-122"/>
              </a:rPr>
              <a:t>NotHelloWorldFrame</a:t>
            </a:r>
            <a:r>
              <a:rPr lang="en-US" altLang="zh-CN" sz="2000" dirty="0">
                <a:ea typeface="宋体" charset="-122"/>
              </a:rPr>
              <a:t>();</a:t>
            </a:r>
          </a:p>
          <a:p>
            <a:pPr>
              <a:buFont typeface="Wingdings" pitchFamily="2" charset="2"/>
              <a:buNone/>
            </a:pPr>
            <a:r>
              <a:rPr lang="en-US" altLang="zh-CN" sz="2000" dirty="0">
                <a:ea typeface="宋体" charset="-122"/>
              </a:rPr>
              <a:t>		        </a:t>
            </a:r>
            <a:r>
              <a:rPr lang="en-US" altLang="zh-CN" sz="2000" dirty="0" err="1">
                <a:ea typeface="宋体" charset="-122"/>
              </a:rPr>
              <a:t>f.setDefaultCloseOperation</a:t>
            </a:r>
            <a:r>
              <a:rPr lang="en-US" altLang="zh-CN" sz="2000" dirty="0">
                <a:ea typeface="宋体" charset="-122"/>
              </a:rPr>
              <a:t>(</a:t>
            </a:r>
            <a:r>
              <a:rPr lang="en-US" altLang="zh-CN" sz="2000" dirty="0" err="1">
                <a:ea typeface="宋体" charset="-122"/>
              </a:rPr>
              <a:t>JFrame.</a:t>
            </a:r>
            <a:r>
              <a:rPr lang="en-US" altLang="zh-CN" sz="2000" i="1" dirty="0" err="1">
                <a:ea typeface="宋体" charset="-122"/>
              </a:rPr>
              <a:t>EXIT_ON_CLOSE</a:t>
            </a:r>
            <a:r>
              <a:rPr lang="en-US" altLang="zh-CN" sz="2000" dirty="0">
                <a:ea typeface="宋体" charset="-122"/>
              </a:rPr>
              <a:t>);</a:t>
            </a:r>
          </a:p>
          <a:p>
            <a:pPr>
              <a:buFont typeface="Wingdings" pitchFamily="2" charset="2"/>
              <a:buNone/>
            </a:pPr>
            <a:r>
              <a:rPr lang="en-US" altLang="zh-CN" sz="2000" dirty="0">
                <a:ea typeface="宋体" charset="-122"/>
              </a:rPr>
              <a:t>		        </a:t>
            </a:r>
            <a:r>
              <a:rPr lang="en-US" altLang="zh-CN" sz="2000" dirty="0" err="1">
                <a:ea typeface="宋体" charset="-122"/>
              </a:rPr>
              <a:t>f.setVisible</a:t>
            </a:r>
            <a:r>
              <a:rPr lang="en-US" altLang="zh-CN" sz="2000" dirty="0">
                <a:ea typeface="宋体" charset="-122"/>
              </a:rPr>
              <a:t>(</a:t>
            </a:r>
            <a:r>
              <a:rPr lang="en-US" altLang="zh-CN" sz="2000" b="1" dirty="0">
                <a:ea typeface="宋体" charset="-122"/>
              </a:rPr>
              <a:t>true</a:t>
            </a:r>
            <a:r>
              <a:rPr lang="en-US" altLang="zh-CN" sz="2000" dirty="0">
                <a:ea typeface="宋体" charset="-122"/>
              </a:rPr>
              <a:t>);</a:t>
            </a:r>
          </a:p>
          <a:p>
            <a:pPr>
              <a:buFont typeface="Wingdings" pitchFamily="2" charset="2"/>
              <a:buNone/>
            </a:pPr>
            <a:r>
              <a:rPr lang="en-US" altLang="zh-CN" sz="2000" dirty="0">
                <a:ea typeface="宋体" charset="-122"/>
              </a:rPr>
              <a:t>               </a:t>
            </a:r>
            <a:r>
              <a:rPr lang="en-US" altLang="zh-CN" sz="2000" dirty="0" err="1">
                <a:ea typeface="宋体" charset="-122"/>
              </a:rPr>
              <a:t>f.setTitle</a:t>
            </a:r>
            <a:r>
              <a:rPr lang="en-US" altLang="zh-CN" sz="2000" dirty="0">
                <a:ea typeface="宋体" charset="-122"/>
              </a:rPr>
              <a:t>(“Not HelloWorld”);</a:t>
            </a:r>
          </a:p>
          <a:p>
            <a:pPr>
              <a:buNone/>
            </a:pPr>
            <a:r>
              <a:rPr lang="en-US" altLang="zh-CN" sz="2000" dirty="0">
                <a:ea typeface="宋体" charset="-122"/>
              </a:rPr>
              <a:t>           } );</a:t>
            </a:r>
          </a:p>
          <a:p>
            <a:pPr>
              <a:buFont typeface="Wingdings" pitchFamily="2" charset="2"/>
              <a:buNone/>
            </a:pPr>
            <a:r>
              <a:rPr lang="en-US" altLang="zh-CN" sz="2000" dirty="0">
                <a:ea typeface="宋体" charset="-122"/>
              </a:rPr>
              <a:t>	     }</a:t>
            </a:r>
          </a:p>
          <a:p>
            <a:pPr>
              <a:buFont typeface="Wingdings" pitchFamily="2" charset="2"/>
              <a:buNone/>
            </a:pPr>
            <a:r>
              <a:rPr lang="en-US" altLang="zh-CN" sz="2000" dirty="0">
                <a:ea typeface="宋体" charset="-122"/>
              </a:rPr>
              <a:t>   }</a:t>
            </a:r>
          </a:p>
          <a:p>
            <a:pPr>
              <a:buFont typeface="Wingdings" pitchFamily="2" charset="2"/>
              <a:buNone/>
            </a:pPr>
            <a:endParaRPr lang="en-US" altLang="zh-CN" sz="2000"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
        <p:nvSpPr>
          <p:cNvPr id="5" name="标题 1"/>
          <p:cNvSpPr txBox="1">
            <a:spLocks/>
          </p:cNvSpPr>
          <p:nvPr/>
        </p:nvSpPr>
        <p:spPr bwMode="white">
          <a:xfrm>
            <a:off x="1143000" y="457200"/>
            <a:ext cx="7391400"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chemeClr val="bg1"/>
                </a:solidFill>
                <a:effectLst/>
                <a:uLnTx/>
                <a:uFillTx/>
                <a:latin typeface="+mj-lt"/>
                <a:ea typeface="宋体" charset="-122"/>
                <a:cs typeface="+mj-cs"/>
              </a:rPr>
              <a:t>在组件中</a:t>
            </a:r>
            <a:r>
              <a:rPr kumimoji="0" lang="zh-CN" altLang="zh-CN" sz="2400" b="1" i="0" u="none" strike="noStrike" kern="0" cap="none" spc="0" normalizeH="0" baseline="0" noProof="0" dirty="0">
                <a:ln>
                  <a:noFill/>
                </a:ln>
                <a:solidFill>
                  <a:schemeClr val="bg1"/>
                </a:solidFill>
                <a:effectLst/>
                <a:uLnTx/>
                <a:uFillTx/>
                <a:latin typeface="+mj-lt"/>
                <a:ea typeface="+mj-ea"/>
                <a:cs typeface="+mj-cs"/>
              </a:rPr>
              <a:t>显示</a:t>
            </a:r>
            <a:r>
              <a:rPr kumimoji="0" lang="zh-CN" altLang="en-US" sz="2400" b="1" i="0" u="none" strike="noStrike" kern="0" cap="none" spc="0" normalizeH="0" baseline="0" noProof="0" dirty="0">
                <a:ln>
                  <a:noFill/>
                </a:ln>
                <a:solidFill>
                  <a:schemeClr val="bg1"/>
                </a:solidFill>
                <a:effectLst/>
                <a:uLnTx/>
                <a:uFillTx/>
                <a:latin typeface="+mj-lt"/>
                <a:ea typeface="宋体" charset="-122"/>
                <a:cs typeface="+mj-cs"/>
              </a:rPr>
              <a:t>信息</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内容占位符 2"/>
          <p:cNvSpPr>
            <a:spLocks noGrp="1"/>
          </p:cNvSpPr>
          <p:nvPr>
            <p:ph idx="4294967295"/>
          </p:nvPr>
        </p:nvSpPr>
        <p:spPr>
          <a:xfrm>
            <a:off x="0" y="1228725"/>
            <a:ext cx="9144000" cy="5248275"/>
          </a:xfrm>
        </p:spPr>
        <p:txBody>
          <a:bodyPr/>
          <a:lstStyle/>
          <a:p>
            <a:pPr>
              <a:buNone/>
            </a:pPr>
            <a:r>
              <a:rPr lang="en-US" altLang="zh-CN" sz="2000" b="1" dirty="0">
                <a:ea typeface="宋体" charset="-122"/>
              </a:rPr>
              <a:t>class</a:t>
            </a:r>
            <a:r>
              <a:rPr lang="en-US" altLang="zh-CN" sz="2000" dirty="0">
                <a:ea typeface="宋体" charset="-122"/>
              </a:rPr>
              <a:t> </a:t>
            </a:r>
            <a:r>
              <a:rPr lang="en-US" altLang="zh-CN" sz="2000" u="sng" dirty="0" err="1">
                <a:ea typeface="宋体" charset="-122"/>
              </a:rPr>
              <a:t>NotHelloWorldFrame</a:t>
            </a:r>
            <a:r>
              <a:rPr lang="en-US" altLang="zh-CN" sz="2000" u="sng" dirty="0">
                <a:ea typeface="宋体" charset="-122"/>
              </a:rPr>
              <a:t> </a:t>
            </a:r>
            <a:r>
              <a:rPr lang="en-US" altLang="zh-CN" sz="2000" b="1" dirty="0">
                <a:ea typeface="宋体" charset="-122"/>
              </a:rPr>
              <a:t>extends</a:t>
            </a:r>
            <a:r>
              <a:rPr lang="en-US" altLang="zh-CN" sz="2000" dirty="0">
                <a:ea typeface="宋体" charset="-122"/>
              </a:rPr>
              <a:t> </a:t>
            </a:r>
            <a:r>
              <a:rPr lang="en-US" altLang="zh-CN" sz="2000" dirty="0" err="1">
                <a:ea typeface="宋体" charset="-122"/>
              </a:rPr>
              <a:t>JFrame</a:t>
            </a:r>
            <a:r>
              <a:rPr lang="en-US" altLang="zh-CN" sz="2000" dirty="0">
                <a:ea typeface="宋体" charset="-122"/>
              </a:rPr>
              <a:t>{</a:t>
            </a:r>
          </a:p>
          <a:p>
            <a:pPr>
              <a:buNone/>
            </a:pPr>
            <a:r>
              <a:rPr lang="en-US" altLang="zh-CN" sz="2000" b="1" dirty="0">
                <a:ea typeface="宋体" charset="-122"/>
              </a:rPr>
              <a:t>		public</a:t>
            </a:r>
            <a:r>
              <a:rPr lang="en-US" altLang="zh-CN" sz="2000" dirty="0">
                <a:ea typeface="宋体" charset="-122"/>
              </a:rPr>
              <a:t> </a:t>
            </a:r>
            <a:r>
              <a:rPr lang="en-US" altLang="zh-CN" sz="2000" dirty="0" err="1">
                <a:ea typeface="宋体" charset="-122"/>
              </a:rPr>
              <a:t>HelloWorldFrame</a:t>
            </a:r>
            <a:r>
              <a:rPr lang="en-US" altLang="zh-CN" sz="2000" dirty="0">
                <a:ea typeface="宋体" charset="-122"/>
              </a:rPr>
              <a:t>(){</a:t>
            </a:r>
          </a:p>
          <a:p>
            <a:pPr>
              <a:buNone/>
            </a:pPr>
            <a:r>
              <a:rPr lang="en-US" altLang="zh-CN" sz="2000" b="1" dirty="0">
                <a:ea typeface="宋体" charset="-122"/>
              </a:rPr>
              <a:t>		    add(new </a:t>
            </a:r>
            <a:r>
              <a:rPr lang="en-US" altLang="zh-CN" sz="2000" b="1" dirty="0" err="1">
                <a:ea typeface="宋体" charset="-122"/>
              </a:rPr>
              <a:t>NotHelloWorldComponent</a:t>
            </a:r>
            <a:r>
              <a:rPr lang="en-US" altLang="zh-CN" sz="2000" b="1" dirty="0">
                <a:ea typeface="宋体" charset="-122"/>
              </a:rPr>
              <a:t>())</a:t>
            </a:r>
            <a:r>
              <a:rPr lang="en-US" altLang="zh-CN" sz="2000" dirty="0">
                <a:ea typeface="宋体" charset="-122"/>
              </a:rPr>
              <a:t>;</a:t>
            </a:r>
          </a:p>
          <a:p>
            <a:pPr>
              <a:buNone/>
            </a:pPr>
            <a:r>
              <a:rPr lang="en-US" altLang="zh-CN" sz="2000" dirty="0">
                <a:ea typeface="宋体" charset="-122"/>
              </a:rPr>
              <a:t>              pack();</a:t>
            </a:r>
          </a:p>
          <a:p>
            <a:pPr>
              <a:buNone/>
            </a:pPr>
            <a:r>
              <a:rPr lang="en-US" altLang="zh-CN" sz="2000" dirty="0">
                <a:ea typeface="宋体" charset="-122"/>
              </a:rPr>
              <a:t>		}</a:t>
            </a:r>
          </a:p>
          <a:p>
            <a:pPr>
              <a:buNone/>
            </a:pPr>
            <a:r>
              <a:rPr lang="en-US" altLang="zh-CN" sz="2000" b="1" dirty="0">
                <a:ea typeface="宋体" charset="-122"/>
              </a:rPr>
              <a:t>	</a:t>
            </a:r>
            <a:r>
              <a:rPr lang="en-US" altLang="zh-CN" sz="2000" dirty="0">
                <a:ea typeface="宋体" charset="-122"/>
              </a:rPr>
              <a:t>}</a:t>
            </a:r>
            <a:endParaRPr lang="zh-CN" altLang="en-US" sz="2000"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
        <p:nvSpPr>
          <p:cNvPr id="5" name="标题 1"/>
          <p:cNvSpPr txBox="1">
            <a:spLocks/>
          </p:cNvSpPr>
          <p:nvPr/>
        </p:nvSpPr>
        <p:spPr bwMode="white">
          <a:xfrm>
            <a:off x="1143000" y="457200"/>
            <a:ext cx="7391400"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chemeClr val="bg1"/>
                </a:solidFill>
                <a:effectLst/>
                <a:uLnTx/>
                <a:uFillTx/>
                <a:latin typeface="+mj-lt"/>
                <a:ea typeface="宋体" charset="-122"/>
                <a:cs typeface="+mj-cs"/>
              </a:rPr>
              <a:t>在组件中</a:t>
            </a:r>
            <a:r>
              <a:rPr kumimoji="0" lang="zh-CN" altLang="zh-CN" sz="2400" b="1" i="0" u="none" strike="noStrike" kern="0" cap="none" spc="0" normalizeH="0" baseline="0" noProof="0" dirty="0">
                <a:ln>
                  <a:noFill/>
                </a:ln>
                <a:solidFill>
                  <a:schemeClr val="bg1"/>
                </a:solidFill>
                <a:effectLst/>
                <a:uLnTx/>
                <a:uFillTx/>
                <a:latin typeface="+mj-lt"/>
                <a:ea typeface="+mj-ea"/>
                <a:cs typeface="+mj-cs"/>
              </a:rPr>
              <a:t>显示</a:t>
            </a:r>
            <a:r>
              <a:rPr kumimoji="0" lang="zh-CN" altLang="en-US" sz="2400" b="1" i="0" u="none" strike="noStrike" kern="0" cap="none" spc="0" normalizeH="0" baseline="0" noProof="0" dirty="0">
                <a:ln>
                  <a:noFill/>
                </a:ln>
                <a:solidFill>
                  <a:schemeClr val="bg1"/>
                </a:solidFill>
                <a:effectLst/>
                <a:uLnTx/>
                <a:uFillTx/>
                <a:latin typeface="+mj-lt"/>
                <a:ea typeface="宋体" charset="-122"/>
                <a:cs typeface="+mj-cs"/>
              </a:rPr>
              <a:t>信息</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sz="2400">
                <a:ea typeface="宋体" charset="-122"/>
              </a:rPr>
              <a:t>Swing</a:t>
            </a:r>
            <a:r>
              <a:rPr lang="zh-CN" altLang="en-US" sz="2400">
                <a:ea typeface="宋体" charset="-122"/>
              </a:rPr>
              <a:t>概述</a:t>
            </a:r>
          </a:p>
        </p:txBody>
      </p:sp>
      <p:sp>
        <p:nvSpPr>
          <p:cNvPr id="5123" name="内容占位符 2"/>
          <p:cNvSpPr>
            <a:spLocks noGrp="1"/>
          </p:cNvSpPr>
          <p:nvPr>
            <p:ph idx="1"/>
          </p:nvPr>
        </p:nvSpPr>
        <p:spPr>
          <a:xfrm>
            <a:off x="457200" y="1228725"/>
            <a:ext cx="8686800" cy="5248275"/>
          </a:xfrm>
        </p:spPr>
        <p:txBody>
          <a:bodyPr/>
          <a:lstStyle/>
          <a:p>
            <a:pPr eaLnBrk="1" hangingPunct="1"/>
            <a:r>
              <a:rPr lang="zh-CN" altLang="en-US" dirty="0">
                <a:ea typeface="宋体" charset="-122"/>
              </a:rPr>
              <a:t>两种基本</a:t>
            </a:r>
            <a:r>
              <a:rPr lang="en-US" altLang="zh-CN" dirty="0">
                <a:ea typeface="宋体" charset="-122"/>
              </a:rPr>
              <a:t>GUI</a:t>
            </a:r>
            <a:r>
              <a:rPr lang="zh-CN" altLang="en-US" dirty="0">
                <a:ea typeface="宋体" charset="-122"/>
              </a:rPr>
              <a:t>程序设计类库</a:t>
            </a:r>
          </a:p>
          <a:p>
            <a:pPr lvl="1" eaLnBrk="1" hangingPunct="1"/>
            <a:r>
              <a:rPr lang="en-US" altLang="zh-CN" dirty="0">
                <a:ea typeface="宋体" charset="-122"/>
              </a:rPr>
              <a:t>AWT(Abstract Window Toolkit)</a:t>
            </a:r>
            <a:r>
              <a:rPr lang="zh-CN" altLang="en-US" dirty="0">
                <a:ea typeface="宋体" charset="-122"/>
              </a:rPr>
              <a:t>抽象窗口工具箱</a:t>
            </a:r>
          </a:p>
          <a:p>
            <a:pPr lvl="1" eaLnBrk="1" hangingPunct="1">
              <a:buFont typeface="Wingdings" pitchFamily="2" charset="2"/>
              <a:buNone/>
            </a:pPr>
            <a:r>
              <a:rPr lang="zh-CN" altLang="en-US" dirty="0">
                <a:ea typeface="宋体" charset="-122"/>
              </a:rPr>
              <a:t>  </a:t>
            </a:r>
            <a:r>
              <a:rPr lang="en-US" altLang="zh-CN" dirty="0">
                <a:ea typeface="宋体" charset="-122"/>
              </a:rPr>
              <a:t>-</a:t>
            </a:r>
            <a:r>
              <a:rPr lang="zh-CN" altLang="en-US" dirty="0">
                <a:ea typeface="宋体" charset="-122"/>
              </a:rPr>
              <a:t>对等体方法</a:t>
            </a:r>
          </a:p>
          <a:p>
            <a:pPr lvl="1" eaLnBrk="1" hangingPunct="1">
              <a:buFont typeface="Wingdings" pitchFamily="2" charset="2"/>
              <a:buNone/>
            </a:pPr>
            <a:r>
              <a:rPr lang="zh-CN" altLang="en-US" dirty="0">
                <a:ea typeface="宋体" charset="-122"/>
              </a:rPr>
              <a:t>   将处理用户界面元素的任务委派给每个目标平台的本地</a:t>
            </a:r>
            <a:r>
              <a:rPr lang="en-US" altLang="zh-CN" dirty="0">
                <a:ea typeface="宋体" charset="-122"/>
              </a:rPr>
              <a:t>GUI</a:t>
            </a:r>
            <a:r>
              <a:rPr lang="zh-CN" altLang="en-US" dirty="0">
                <a:ea typeface="宋体" charset="-122"/>
              </a:rPr>
              <a:t>工具箱，由本地</a:t>
            </a:r>
            <a:r>
              <a:rPr lang="en-US" altLang="zh-CN" dirty="0">
                <a:ea typeface="宋体" charset="-122"/>
              </a:rPr>
              <a:t>GUI</a:t>
            </a:r>
            <a:r>
              <a:rPr lang="zh-CN" altLang="en-US" dirty="0">
                <a:ea typeface="宋体" charset="-122"/>
              </a:rPr>
              <a:t>工具箱负责用户界面元素的创建和动作。</a:t>
            </a:r>
          </a:p>
          <a:p>
            <a:pPr lvl="1" eaLnBrk="1" hangingPunct="1">
              <a:buFont typeface="Wingdings" pitchFamily="2" charset="2"/>
              <a:buNone/>
            </a:pPr>
            <a:r>
              <a:rPr lang="zh-CN" altLang="en-US" dirty="0">
                <a:ea typeface="宋体" charset="-122"/>
              </a:rPr>
              <a:t>   </a:t>
            </a:r>
            <a:r>
              <a:rPr lang="zh-CN" altLang="en-US" i="1" dirty="0">
                <a:solidFill>
                  <a:srgbClr val="FF0000"/>
                </a:solidFill>
                <a:ea typeface="宋体" charset="-122"/>
              </a:rPr>
              <a:t>“一次编写，随处使用”。</a:t>
            </a:r>
          </a:p>
          <a:p>
            <a:pPr lvl="1" eaLnBrk="1" hangingPunct="1">
              <a:buFont typeface="Wingdings" pitchFamily="2" charset="2"/>
              <a:buNone/>
            </a:pPr>
            <a:r>
              <a:rPr lang="zh-CN" altLang="en-US" i="1" dirty="0">
                <a:solidFill>
                  <a:srgbClr val="FF0000"/>
                </a:solidFill>
                <a:ea typeface="宋体" charset="-122"/>
              </a:rPr>
              <a:t>   “一次编写，到处调试”。</a:t>
            </a:r>
          </a:p>
          <a:p>
            <a:pPr lvl="1" eaLnBrk="1" hangingPunct="1">
              <a:buFont typeface="Wingdings" pitchFamily="2" charset="2"/>
              <a:buNone/>
            </a:pPr>
            <a:endParaRPr lang="en-US" altLang="zh-CN" dirty="0">
              <a:ea typeface="宋体" charset="-122"/>
            </a:endParaRPr>
          </a:p>
          <a:p>
            <a:pPr eaLnBrk="1" hangingPunct="1">
              <a:buFont typeface="Wingdings" pitchFamily="2" charset="2"/>
              <a:buNone/>
            </a:pPr>
            <a:r>
              <a:rPr lang="zh-CN" altLang="en-US" dirty="0">
                <a:ea typeface="宋体" charset="-122"/>
              </a:rPr>
              <a:t> </a:t>
            </a:r>
          </a:p>
        </p:txBody>
      </p:sp>
      <p:sp>
        <p:nvSpPr>
          <p:cNvPr id="4" name="页脚占位符 3"/>
          <p:cNvSpPr>
            <a:spLocks noGrp="1"/>
          </p:cNvSpPr>
          <p:nvPr>
            <p:ph type="ftr" sz="quarter" idx="10"/>
          </p:nvPr>
        </p:nvSpPr>
        <p:spPr bwMode="auto">
          <a:xfrm>
            <a:off x="5715000" y="0"/>
            <a:ext cx="34290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400" b="1" i="1" kern="1200">
                <a:solidFill>
                  <a:schemeClr val="tx1"/>
                </a:solidFill>
                <a:latin typeface="+mn-lt"/>
                <a:ea typeface="宋体" pitchFamily="2" charset="-122"/>
                <a:cs typeface="+mn-cs"/>
              </a:defRPr>
            </a:lvl1pPr>
            <a:lvl2pPr marL="457200" algn="l" rtl="0" eaLnBrk="0" fontAlgn="base" hangingPunct="0">
              <a:spcBef>
                <a:spcPct val="20000"/>
              </a:spcBef>
              <a:spcAft>
                <a:spcPct val="0"/>
              </a:spcAft>
              <a:buClr>
                <a:schemeClr val="accent1"/>
              </a:buClr>
              <a:buFont typeface="Wingdings" pitchFamily="2" charset="2"/>
              <a:buChar char="§"/>
              <a:defRPr sz="2800" b="1" kern="1200">
                <a:solidFill>
                  <a:schemeClr val="tx1"/>
                </a:solidFill>
                <a:latin typeface="Times New Roman" pitchFamily="18" charset="0"/>
                <a:ea typeface="楷体_GB2312" pitchFamily="49" charset="-122"/>
                <a:cs typeface="+mn-cs"/>
              </a:defRPr>
            </a:lvl2pPr>
            <a:lvl3pPr marL="914400" algn="l" rtl="0" eaLnBrk="0" fontAlgn="base" hangingPunct="0">
              <a:spcBef>
                <a:spcPct val="20000"/>
              </a:spcBef>
              <a:spcAft>
                <a:spcPct val="0"/>
              </a:spcAft>
              <a:buClr>
                <a:schemeClr val="accent1"/>
              </a:buClr>
              <a:buFont typeface="Wingdings" pitchFamily="2" charset="2"/>
              <a:buChar char="§"/>
              <a:defRPr sz="2800" b="1" kern="1200">
                <a:solidFill>
                  <a:schemeClr val="tx1"/>
                </a:solidFill>
                <a:latin typeface="Times New Roman" pitchFamily="18" charset="0"/>
                <a:ea typeface="楷体_GB2312" pitchFamily="49" charset="-122"/>
                <a:cs typeface="+mn-cs"/>
              </a:defRPr>
            </a:lvl3pPr>
            <a:lvl4pPr marL="1371600" algn="l" rtl="0" eaLnBrk="0" fontAlgn="base" hangingPunct="0">
              <a:spcBef>
                <a:spcPct val="20000"/>
              </a:spcBef>
              <a:spcAft>
                <a:spcPct val="0"/>
              </a:spcAft>
              <a:buClr>
                <a:schemeClr val="accent1"/>
              </a:buClr>
              <a:buFont typeface="Wingdings" pitchFamily="2" charset="2"/>
              <a:buChar char="§"/>
              <a:defRPr sz="2800" b="1" kern="1200">
                <a:solidFill>
                  <a:schemeClr val="tx1"/>
                </a:solidFill>
                <a:latin typeface="Times New Roman" pitchFamily="18" charset="0"/>
                <a:ea typeface="楷体_GB2312" pitchFamily="49" charset="-122"/>
                <a:cs typeface="+mn-cs"/>
              </a:defRPr>
            </a:lvl4pPr>
            <a:lvl5pPr marL="1828800" algn="l" rtl="0" eaLnBrk="0" fontAlgn="base" hangingPunct="0">
              <a:spcBef>
                <a:spcPct val="20000"/>
              </a:spcBef>
              <a:spcAft>
                <a:spcPct val="0"/>
              </a:spcAft>
              <a:buClr>
                <a:schemeClr val="accent1"/>
              </a:buClr>
              <a:buFont typeface="Wingdings" pitchFamily="2" charset="2"/>
              <a:buChar char="§"/>
              <a:defRPr sz="2800" b="1" kern="1200">
                <a:solidFill>
                  <a:schemeClr val="tx1"/>
                </a:solidFill>
                <a:latin typeface="Times New Roman" pitchFamily="18" charset="0"/>
                <a:ea typeface="楷体_GB2312" pitchFamily="49" charset="-122"/>
                <a:cs typeface="+mn-cs"/>
              </a:defRPr>
            </a:lvl5pPr>
            <a:lvl6pPr marL="2286000" algn="l" defTabSz="914400" rtl="0" eaLnBrk="1" latinLnBrk="0" hangingPunct="1">
              <a:defRPr sz="2800" b="1" kern="1200">
                <a:solidFill>
                  <a:schemeClr val="tx1"/>
                </a:solidFill>
                <a:latin typeface="Times New Roman" pitchFamily="18" charset="0"/>
                <a:ea typeface="楷体_GB2312" pitchFamily="49" charset="-122"/>
                <a:cs typeface="+mn-cs"/>
              </a:defRPr>
            </a:lvl6pPr>
            <a:lvl7pPr marL="2743200" algn="l" defTabSz="914400" rtl="0" eaLnBrk="1" latinLnBrk="0" hangingPunct="1">
              <a:defRPr sz="2800" b="1" kern="1200">
                <a:solidFill>
                  <a:schemeClr val="tx1"/>
                </a:solidFill>
                <a:latin typeface="Times New Roman" pitchFamily="18" charset="0"/>
                <a:ea typeface="楷体_GB2312" pitchFamily="49" charset="-122"/>
                <a:cs typeface="+mn-cs"/>
              </a:defRPr>
            </a:lvl7pPr>
            <a:lvl8pPr marL="3200400" algn="l" defTabSz="914400" rtl="0" eaLnBrk="1" latinLnBrk="0" hangingPunct="1">
              <a:defRPr sz="2800" b="1" kern="1200">
                <a:solidFill>
                  <a:schemeClr val="tx1"/>
                </a:solidFill>
                <a:latin typeface="Times New Roman" pitchFamily="18" charset="0"/>
                <a:ea typeface="楷体_GB2312" pitchFamily="49" charset="-122"/>
                <a:cs typeface="+mn-cs"/>
              </a:defRPr>
            </a:lvl8pPr>
            <a:lvl9pPr marL="3657600" algn="l" defTabSz="914400" rtl="0" eaLnBrk="1" latinLnBrk="0" hangingPunct="1">
              <a:defRPr sz="2800" b="1" kern="1200">
                <a:solidFill>
                  <a:schemeClr val="tx1"/>
                </a:solidFill>
                <a:latin typeface="Times New Roman" pitchFamily="18" charset="0"/>
                <a:ea typeface="楷体_GB2312" pitchFamily="49" charset="-122"/>
                <a:cs typeface="+mn-cs"/>
              </a:defRPr>
            </a:lvl9pPr>
          </a:lstStyle>
          <a:p>
            <a:pPr>
              <a:defRPr/>
            </a:pPr>
            <a:r>
              <a:rPr lang="en-US" altLang="zh-CN"/>
              <a:t>Java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内容占位符 2"/>
          <p:cNvSpPr>
            <a:spLocks noGrp="1"/>
          </p:cNvSpPr>
          <p:nvPr>
            <p:ph idx="4294967295"/>
          </p:nvPr>
        </p:nvSpPr>
        <p:spPr>
          <a:xfrm>
            <a:off x="0" y="1228725"/>
            <a:ext cx="9144000" cy="5248275"/>
          </a:xfrm>
        </p:spPr>
        <p:txBody>
          <a:bodyPr/>
          <a:lstStyle/>
          <a:p>
            <a:pPr>
              <a:buFont typeface="Wingdings" pitchFamily="2" charset="2"/>
              <a:buNone/>
            </a:pPr>
            <a:r>
              <a:rPr lang="en-US" altLang="zh-CN" sz="2000" b="1" dirty="0">
                <a:ea typeface="宋体" charset="-122"/>
              </a:rPr>
              <a:t>	class</a:t>
            </a:r>
            <a:r>
              <a:rPr lang="en-US" altLang="zh-CN" sz="2000" dirty="0">
                <a:ea typeface="宋体" charset="-122"/>
              </a:rPr>
              <a:t> </a:t>
            </a:r>
            <a:r>
              <a:rPr lang="en-US" altLang="zh-CN" sz="2000" u="sng" dirty="0" err="1">
                <a:ea typeface="宋体" charset="-122"/>
              </a:rPr>
              <a:t>NotHelloWorldComponent</a:t>
            </a:r>
            <a:r>
              <a:rPr lang="en-US" altLang="zh-CN" sz="2000" dirty="0">
                <a:ea typeface="宋体" charset="-122"/>
              </a:rPr>
              <a:t> </a:t>
            </a:r>
            <a:r>
              <a:rPr lang="en-US" altLang="zh-CN" sz="2000" b="1" dirty="0">
                <a:ea typeface="宋体" charset="-122"/>
              </a:rPr>
              <a:t>extends</a:t>
            </a:r>
            <a:r>
              <a:rPr lang="en-US" altLang="zh-CN" sz="2000" dirty="0">
                <a:ea typeface="宋体" charset="-122"/>
              </a:rPr>
              <a:t> </a:t>
            </a:r>
            <a:r>
              <a:rPr lang="en-US" altLang="zh-CN" sz="2000" dirty="0" err="1">
                <a:ea typeface="宋体" charset="-122"/>
              </a:rPr>
              <a:t>JComponent</a:t>
            </a:r>
            <a:r>
              <a:rPr lang="en-US" altLang="zh-CN" sz="2000" dirty="0">
                <a:ea typeface="宋体" charset="-122"/>
              </a:rPr>
              <a:t>{</a:t>
            </a:r>
          </a:p>
          <a:p>
            <a:pPr>
              <a:buFont typeface="Wingdings" pitchFamily="2" charset="2"/>
              <a:buNone/>
            </a:pPr>
            <a:r>
              <a:rPr lang="en-US" altLang="zh-CN" sz="2000" b="1" dirty="0">
                <a:ea typeface="宋体" charset="-122"/>
              </a:rPr>
              <a:t>	   public</a:t>
            </a:r>
            <a:r>
              <a:rPr lang="en-US" altLang="zh-CN" sz="2000" dirty="0">
                <a:ea typeface="宋体" charset="-122"/>
              </a:rPr>
              <a:t> </a:t>
            </a:r>
            <a:r>
              <a:rPr lang="en-US" altLang="zh-CN" sz="2000" b="1" dirty="0">
                <a:ea typeface="宋体" charset="-122"/>
              </a:rPr>
              <a:t>void</a:t>
            </a:r>
            <a:r>
              <a:rPr lang="en-US" altLang="zh-CN" sz="2000" dirty="0">
                <a:ea typeface="宋体" charset="-122"/>
              </a:rPr>
              <a:t> </a:t>
            </a:r>
            <a:r>
              <a:rPr lang="en-US" altLang="zh-CN" sz="2000" dirty="0" err="1">
                <a:ea typeface="宋体" charset="-122"/>
              </a:rPr>
              <a:t>paintComponent</a:t>
            </a:r>
            <a:r>
              <a:rPr lang="en-US" altLang="zh-CN" sz="2000" dirty="0">
                <a:ea typeface="宋体" charset="-122"/>
              </a:rPr>
              <a:t>(Graphics g){</a:t>
            </a:r>
          </a:p>
          <a:p>
            <a:pPr>
              <a:buFont typeface="Wingdings" pitchFamily="2" charset="2"/>
              <a:buNone/>
            </a:pPr>
            <a:r>
              <a:rPr lang="en-US" altLang="zh-CN" sz="2000" b="1" dirty="0">
                <a:ea typeface="宋体" charset="-122"/>
              </a:rPr>
              <a:t>		</a:t>
            </a:r>
            <a:r>
              <a:rPr lang="en-US" altLang="zh-CN" sz="2000" dirty="0" err="1">
                <a:ea typeface="宋体" charset="-122"/>
              </a:rPr>
              <a:t>g.drawString</a:t>
            </a:r>
            <a:r>
              <a:rPr lang="en-US" altLang="zh-CN" sz="2000" dirty="0">
                <a:ea typeface="宋体" charset="-122"/>
              </a:rPr>
              <a:t>("Not a HelloWorld Program", </a:t>
            </a:r>
            <a:r>
              <a:rPr lang="en-US" altLang="zh-CN" sz="2000" i="1" dirty="0">
                <a:ea typeface="宋体" charset="-122"/>
              </a:rPr>
              <a:t>MESSAGE_X</a:t>
            </a:r>
            <a:r>
              <a:rPr lang="en-US" altLang="zh-CN" sz="2000" dirty="0">
                <a:ea typeface="宋体" charset="-122"/>
              </a:rPr>
              <a:t>, </a:t>
            </a:r>
            <a:r>
              <a:rPr lang="en-US" altLang="zh-CN" sz="2000" i="1" dirty="0">
                <a:ea typeface="宋体" charset="-122"/>
              </a:rPr>
              <a:t>MESSAGE_Y</a:t>
            </a:r>
            <a:r>
              <a:rPr lang="en-US" altLang="zh-CN" sz="2000" dirty="0">
                <a:ea typeface="宋体" charset="-122"/>
              </a:rPr>
              <a:t>);</a:t>
            </a:r>
          </a:p>
          <a:p>
            <a:pPr>
              <a:buFont typeface="Wingdings" pitchFamily="2" charset="2"/>
              <a:buNone/>
            </a:pPr>
            <a:r>
              <a:rPr lang="en-US" altLang="zh-CN" sz="2000" dirty="0">
                <a:ea typeface="宋体" charset="-122"/>
              </a:rPr>
              <a:t>	</a:t>
            </a:r>
            <a:r>
              <a:rPr lang="zh-CN" altLang="en-US" sz="2000" dirty="0">
                <a:ea typeface="宋体" charset="-122"/>
              </a:rPr>
              <a:t>   </a:t>
            </a:r>
            <a:r>
              <a:rPr lang="en-US" altLang="zh-CN" sz="2000" dirty="0">
                <a:ea typeface="宋体" charset="-122"/>
              </a:rPr>
              <a:t>}</a:t>
            </a:r>
          </a:p>
          <a:p>
            <a:pPr>
              <a:buNone/>
            </a:pPr>
            <a:r>
              <a:rPr lang="en-US" altLang="zh-CN" sz="2000" b="1" dirty="0">
                <a:ea typeface="宋体" charset="-122"/>
              </a:rPr>
              <a:t>     </a:t>
            </a:r>
            <a:r>
              <a:rPr lang="zh-CN" altLang="en-US" sz="2000" b="1" dirty="0">
                <a:ea typeface="宋体" charset="-122"/>
              </a:rPr>
              <a:t> </a:t>
            </a:r>
            <a:r>
              <a:rPr lang="en-US" altLang="zh-CN" sz="2000" b="1" dirty="0">
                <a:ea typeface="宋体" charset="-122"/>
              </a:rPr>
              <a:t>public</a:t>
            </a:r>
            <a:r>
              <a:rPr lang="en-US" altLang="zh-CN" sz="2000" dirty="0">
                <a:ea typeface="宋体" charset="-122"/>
              </a:rPr>
              <a:t> Dimension </a:t>
            </a:r>
            <a:r>
              <a:rPr lang="en-US" altLang="zh-CN" sz="2000" dirty="0" err="1">
                <a:ea typeface="宋体" charset="-122"/>
              </a:rPr>
              <a:t>getPreferredSize</a:t>
            </a:r>
            <a:r>
              <a:rPr lang="en-US" altLang="zh-CN" sz="2000" dirty="0">
                <a:ea typeface="宋体" charset="-122"/>
              </a:rPr>
              <a:t>(){</a:t>
            </a:r>
          </a:p>
          <a:p>
            <a:pPr>
              <a:buNone/>
            </a:pPr>
            <a:r>
              <a:rPr lang="en-US" altLang="zh-CN" sz="2000" b="1" dirty="0">
                <a:ea typeface="宋体" charset="-122"/>
              </a:rPr>
              <a:t>		</a:t>
            </a:r>
            <a:r>
              <a:rPr lang="en-US" altLang="zh-CN" sz="2000" dirty="0">
                <a:ea typeface="宋体" charset="-122"/>
              </a:rPr>
              <a:t>return new Dimension(DEFAULT_WIDTH, DEFAULT_HEIGHT);</a:t>
            </a:r>
          </a:p>
          <a:p>
            <a:pPr>
              <a:buNone/>
            </a:pPr>
            <a:r>
              <a:rPr lang="en-US" altLang="zh-CN" sz="2000" dirty="0">
                <a:ea typeface="宋体" charset="-122"/>
              </a:rPr>
              <a:t>	</a:t>
            </a:r>
            <a:r>
              <a:rPr lang="zh-CN" altLang="en-US" sz="2000" dirty="0">
                <a:ea typeface="宋体" charset="-122"/>
              </a:rPr>
              <a:t>   </a:t>
            </a:r>
            <a:r>
              <a:rPr lang="en-US" altLang="zh-CN" sz="2000" dirty="0">
                <a:ea typeface="宋体" charset="-122"/>
              </a:rPr>
              <a:t>}</a:t>
            </a:r>
          </a:p>
          <a:p>
            <a:pPr>
              <a:buFont typeface="Wingdings" pitchFamily="2" charset="2"/>
              <a:buNone/>
            </a:pPr>
            <a:endParaRPr lang="en-US" altLang="zh-CN" sz="2000" dirty="0">
              <a:ea typeface="宋体" charset="-122"/>
            </a:endParaRPr>
          </a:p>
          <a:p>
            <a:pPr>
              <a:buNone/>
            </a:pPr>
            <a:r>
              <a:rPr lang="en-US" altLang="zh-CN" sz="2000" dirty="0">
                <a:ea typeface="宋体" charset="-122"/>
              </a:rPr>
              <a:t>      private static final int DEFAULT_WIDTH = 300;</a:t>
            </a:r>
          </a:p>
          <a:p>
            <a:pPr>
              <a:buNone/>
            </a:pPr>
            <a:r>
              <a:rPr lang="en-US" altLang="zh-CN" sz="2000" dirty="0">
                <a:ea typeface="宋体" charset="-122"/>
              </a:rPr>
              <a:t>      private static final int DEFAULT_HEIGHT = 200;        </a:t>
            </a:r>
          </a:p>
          <a:p>
            <a:pPr>
              <a:buNone/>
            </a:pPr>
            <a:r>
              <a:rPr lang="en-US" altLang="zh-CN" sz="2000" b="1" dirty="0">
                <a:ea typeface="宋体" charset="-122"/>
              </a:rPr>
              <a:t>		</a:t>
            </a:r>
            <a:endParaRPr lang="en-US" altLang="zh-CN" sz="2000" dirty="0">
              <a:ea typeface="宋体" charset="-122"/>
            </a:endParaRPr>
          </a:p>
          <a:p>
            <a:pPr>
              <a:buFont typeface="Wingdings" pitchFamily="2" charset="2"/>
              <a:buNone/>
            </a:pPr>
            <a:r>
              <a:rPr lang="en-US" altLang="zh-CN" sz="2000" b="1" dirty="0">
                <a:ea typeface="宋体" charset="-122"/>
              </a:rPr>
              <a:t>	</a:t>
            </a:r>
            <a:r>
              <a:rPr lang="zh-CN" altLang="en-US" sz="2000" b="1" dirty="0">
                <a:ea typeface="宋体" charset="-122"/>
              </a:rPr>
              <a:t>   </a:t>
            </a:r>
            <a:r>
              <a:rPr lang="en-US" altLang="zh-CN" sz="2000" dirty="0">
                <a:ea typeface="宋体" charset="-122"/>
              </a:rPr>
              <a:t>public static final  int </a:t>
            </a:r>
            <a:r>
              <a:rPr lang="en-US" altLang="zh-CN" sz="2000" i="1" dirty="0">
                <a:ea typeface="宋体" charset="-122"/>
              </a:rPr>
              <a:t>MESSAGE_X</a:t>
            </a:r>
            <a:r>
              <a:rPr lang="en-US" altLang="zh-CN" sz="2000" dirty="0">
                <a:ea typeface="宋体" charset="-122"/>
              </a:rPr>
              <a:t> = 75;</a:t>
            </a:r>
          </a:p>
          <a:p>
            <a:pPr>
              <a:buFont typeface="Wingdings" pitchFamily="2" charset="2"/>
              <a:buNone/>
            </a:pPr>
            <a:r>
              <a:rPr lang="en-US" altLang="zh-CN" sz="2000" dirty="0">
                <a:ea typeface="宋体" charset="-122"/>
              </a:rPr>
              <a:t>	</a:t>
            </a:r>
            <a:r>
              <a:rPr lang="zh-CN" altLang="en-US" sz="2000" dirty="0">
                <a:ea typeface="宋体" charset="-122"/>
              </a:rPr>
              <a:t>   </a:t>
            </a:r>
            <a:r>
              <a:rPr lang="en-US" altLang="zh-CN" sz="2000" dirty="0">
                <a:ea typeface="宋体" charset="-122"/>
              </a:rPr>
              <a:t>public static final  int </a:t>
            </a:r>
            <a:r>
              <a:rPr lang="en-US" altLang="zh-CN" sz="2000" i="1" dirty="0">
                <a:ea typeface="宋体" charset="-122"/>
              </a:rPr>
              <a:t>MESSAGE_Y</a:t>
            </a:r>
            <a:r>
              <a:rPr lang="en-US" altLang="zh-CN" sz="2000" dirty="0">
                <a:ea typeface="宋体" charset="-122"/>
              </a:rPr>
              <a:t> = 100;</a:t>
            </a:r>
          </a:p>
          <a:p>
            <a:pPr>
              <a:buFont typeface="Wingdings" pitchFamily="2" charset="2"/>
              <a:buNone/>
            </a:pPr>
            <a:r>
              <a:rPr lang="en-US" altLang="zh-CN" sz="2000" dirty="0">
                <a:ea typeface="宋体" charset="-122"/>
              </a:rPr>
              <a:t>	}</a:t>
            </a:r>
            <a:endParaRPr lang="zh-CN" altLang="en-US" sz="2000"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
        <p:nvSpPr>
          <p:cNvPr id="5" name="标题 1"/>
          <p:cNvSpPr txBox="1">
            <a:spLocks/>
          </p:cNvSpPr>
          <p:nvPr/>
        </p:nvSpPr>
        <p:spPr bwMode="white">
          <a:xfrm>
            <a:off x="1143000" y="457200"/>
            <a:ext cx="7391400"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chemeClr val="bg1"/>
                </a:solidFill>
                <a:effectLst/>
                <a:uLnTx/>
                <a:uFillTx/>
                <a:latin typeface="+mj-lt"/>
                <a:ea typeface="宋体" charset="-122"/>
                <a:cs typeface="+mj-cs"/>
              </a:rPr>
              <a:t>在组件中</a:t>
            </a:r>
            <a:r>
              <a:rPr kumimoji="0" lang="zh-CN" altLang="zh-CN" sz="2400" b="1" i="0" u="none" strike="noStrike" kern="0" cap="none" spc="0" normalizeH="0" baseline="0" noProof="0" dirty="0">
                <a:ln>
                  <a:noFill/>
                </a:ln>
                <a:solidFill>
                  <a:schemeClr val="bg1"/>
                </a:solidFill>
                <a:effectLst/>
                <a:uLnTx/>
                <a:uFillTx/>
                <a:latin typeface="+mj-lt"/>
                <a:ea typeface="+mj-ea"/>
                <a:cs typeface="+mj-cs"/>
              </a:rPr>
              <a:t>显示</a:t>
            </a:r>
            <a:r>
              <a:rPr kumimoji="0" lang="zh-CN" altLang="en-US" sz="2400" b="1" i="0" u="none" strike="noStrike" kern="0" cap="none" spc="0" normalizeH="0" baseline="0" noProof="0" dirty="0">
                <a:ln>
                  <a:noFill/>
                </a:ln>
                <a:solidFill>
                  <a:schemeClr val="bg1"/>
                </a:solidFill>
                <a:effectLst/>
                <a:uLnTx/>
                <a:uFillTx/>
                <a:latin typeface="+mj-lt"/>
                <a:ea typeface="宋体" charset="-122"/>
                <a:cs typeface="+mj-cs"/>
              </a:rPr>
              <a:t>信息</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idx="4294967295"/>
          </p:nvPr>
        </p:nvSpPr>
        <p:spPr/>
        <p:txBody>
          <a:bodyPr/>
          <a:lstStyle/>
          <a:p>
            <a:pPr eaLnBrk="1" hangingPunct="1"/>
            <a:r>
              <a:rPr lang="zh-CN" altLang="en-US" sz="2400">
                <a:ea typeface="宋体" charset="-122"/>
              </a:rPr>
              <a:t>面板与信息显示</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pic>
        <p:nvPicPr>
          <p:cNvPr id="31748" name="Picture 5"/>
          <p:cNvPicPr>
            <a:picLocks noChangeAspect="1" noChangeArrowheads="1"/>
          </p:cNvPicPr>
          <p:nvPr/>
        </p:nvPicPr>
        <p:blipFill>
          <a:blip r:embed="rId2" cstate="print"/>
          <a:srcRect/>
          <a:stretch>
            <a:fillRect/>
          </a:stretch>
        </p:blipFill>
        <p:spPr bwMode="auto">
          <a:xfrm>
            <a:off x="1285875" y="1538288"/>
            <a:ext cx="6021388" cy="3810000"/>
          </a:xfrm>
          <a:prstGeom prst="rect">
            <a:avLst/>
          </a:prstGeom>
          <a:noFill/>
          <a:ln w="9525">
            <a:noFill/>
            <a:miter lim="800000"/>
            <a:headEnd/>
            <a:tailEnd/>
          </a:ln>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idx="4294967295"/>
          </p:nvPr>
        </p:nvSpPr>
        <p:spPr/>
        <p:txBody>
          <a:bodyPr/>
          <a:lstStyle/>
          <a:p>
            <a:pPr eaLnBrk="1" hangingPunct="1"/>
            <a:r>
              <a:rPr lang="en-US" altLang="zh-CN" sz="2400">
                <a:ea typeface="宋体" charset="-122"/>
              </a:rPr>
              <a:t>2D</a:t>
            </a:r>
            <a:r>
              <a:rPr lang="zh-CN" altLang="en-US" sz="2400">
                <a:ea typeface="宋体" charset="-122"/>
              </a:rPr>
              <a:t>图形</a:t>
            </a:r>
          </a:p>
        </p:txBody>
      </p:sp>
      <p:sp>
        <p:nvSpPr>
          <p:cNvPr id="32771" name="内容占位符 2"/>
          <p:cNvSpPr>
            <a:spLocks noGrp="1"/>
          </p:cNvSpPr>
          <p:nvPr>
            <p:ph idx="4294967295"/>
          </p:nvPr>
        </p:nvSpPr>
        <p:spPr>
          <a:xfrm>
            <a:off x="0" y="1228725"/>
            <a:ext cx="9144000" cy="5248275"/>
          </a:xfrm>
        </p:spPr>
        <p:txBody>
          <a:bodyPr/>
          <a:lstStyle/>
          <a:p>
            <a:r>
              <a:rPr lang="zh-CN" altLang="en-US" b="1">
                <a:latin typeface="楷体_GB2312" pitchFamily="49" charset="-122"/>
                <a:ea typeface="楷体_GB2312" pitchFamily="49" charset="-122"/>
              </a:rPr>
              <a:t>图形绘制主要有两个类</a:t>
            </a:r>
            <a:endParaRPr lang="en-US" altLang="zh-CN" b="1">
              <a:latin typeface="楷体_GB2312" pitchFamily="49" charset="-122"/>
              <a:ea typeface="楷体_GB2312" pitchFamily="49" charset="-122"/>
            </a:endParaRPr>
          </a:p>
          <a:p>
            <a:pPr lvl="1"/>
            <a:r>
              <a:rPr lang="en-US" altLang="zh-CN" b="1">
                <a:latin typeface="楷体_GB2312" pitchFamily="49" charset="-122"/>
                <a:ea typeface="楷体_GB2312" pitchFamily="49" charset="-122"/>
              </a:rPr>
              <a:t>Graphics(JDK 1.0):</a:t>
            </a:r>
            <a:r>
              <a:rPr lang="zh-CN" altLang="en-US" b="1">
                <a:latin typeface="楷体_GB2312" pitchFamily="49" charset="-122"/>
                <a:ea typeface="楷体_GB2312" pitchFamily="49" charset="-122"/>
              </a:rPr>
              <a:t>绘制图形的能力有限；</a:t>
            </a:r>
          </a:p>
          <a:p>
            <a:pPr lvl="1"/>
            <a:r>
              <a:rPr lang="en-US" altLang="zh-CN" b="1">
                <a:latin typeface="楷体_GB2312" pitchFamily="49" charset="-122"/>
                <a:ea typeface="楷体_GB2312" pitchFamily="49" charset="-122"/>
              </a:rPr>
              <a:t>Graphics2D(JDK 1.2)</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Graphics </a:t>
            </a:r>
            <a:r>
              <a:rPr lang="zh-CN" altLang="en-US" b="1">
                <a:latin typeface="楷体_GB2312" pitchFamily="49" charset="-122"/>
                <a:ea typeface="楷体_GB2312" pitchFamily="49" charset="-122"/>
              </a:rPr>
              <a:t>的子类，绘制图形的能力强大；</a:t>
            </a:r>
            <a:endParaRPr lang="en-US" altLang="zh-CN" b="1">
              <a:latin typeface="楷体_GB2312" pitchFamily="49" charset="-122"/>
              <a:ea typeface="楷体_GB2312" pitchFamily="49" charset="-122"/>
            </a:endParaRPr>
          </a:p>
          <a:p>
            <a:r>
              <a:rPr lang="zh-CN" altLang="en-US" b="1">
                <a:latin typeface="楷体_GB2312" pitchFamily="49" charset="-122"/>
                <a:ea typeface="楷体_GB2312" pitchFamily="49" charset="-122"/>
              </a:rPr>
              <a:t>如果使用的是支持</a:t>
            </a:r>
            <a:r>
              <a:rPr lang="en-US" altLang="zh-CN" b="1">
                <a:latin typeface="楷体_GB2312" pitchFamily="49" charset="-122"/>
                <a:ea typeface="楷体_GB2312" pitchFamily="49" charset="-122"/>
              </a:rPr>
              <a:t>Java 2D</a:t>
            </a:r>
            <a:r>
              <a:rPr lang="zh-CN" altLang="en-US" b="1">
                <a:latin typeface="楷体_GB2312" pitchFamily="49" charset="-122"/>
                <a:ea typeface="楷体_GB2312" pitchFamily="49" charset="-122"/>
              </a:rPr>
              <a:t>的版本，</a:t>
            </a:r>
            <a:r>
              <a:rPr lang="en-US" altLang="zh-CN" b="1">
                <a:latin typeface="楷体_GB2312" pitchFamily="49" charset="-122"/>
                <a:ea typeface="楷体_GB2312" pitchFamily="49" charset="-122"/>
              </a:rPr>
              <a:t>paintComponent</a:t>
            </a:r>
            <a:r>
              <a:rPr lang="zh-CN" altLang="en-US" b="1">
                <a:latin typeface="楷体_GB2312" pitchFamily="49" charset="-122"/>
                <a:ea typeface="楷体_GB2312" pitchFamily="49" charset="-122"/>
              </a:rPr>
              <a:t>方法可自动地获得一个</a:t>
            </a:r>
            <a:r>
              <a:rPr lang="en-US" altLang="zh-CN" b="1">
                <a:latin typeface="楷体_GB2312" pitchFamily="49" charset="-122"/>
                <a:ea typeface="楷体_GB2312" pitchFamily="49" charset="-122"/>
              </a:rPr>
              <a:t>Graphics2D</a:t>
            </a:r>
            <a:r>
              <a:rPr lang="zh-CN" altLang="en-US" b="1">
                <a:latin typeface="楷体_GB2312" pitchFamily="49" charset="-122"/>
                <a:ea typeface="楷体_GB2312" pitchFamily="49" charset="-122"/>
              </a:rPr>
              <a:t>类对象，只需进行一次类型转换</a:t>
            </a:r>
          </a:p>
          <a:p>
            <a:pPr>
              <a:buFont typeface="Wingdings" pitchFamily="2" charset="2"/>
              <a:buNone/>
            </a:pPr>
            <a:r>
              <a:rPr lang="zh-CN" altLang="en-US">
                <a:ea typeface="宋体" charset="-122"/>
              </a:rPr>
              <a:t>   </a:t>
            </a:r>
            <a:r>
              <a:rPr lang="en-US" altLang="zh-CN" sz="2400">
                <a:ea typeface="宋体" charset="-122"/>
              </a:rPr>
              <a:t>public void paintComponent(Graphics g)</a:t>
            </a:r>
          </a:p>
          <a:p>
            <a:pPr>
              <a:buFont typeface="Wingdings" pitchFamily="2" charset="2"/>
              <a:buNone/>
            </a:pPr>
            <a:r>
              <a:rPr lang="en-US" altLang="zh-CN" sz="2400">
                <a:ea typeface="宋体" charset="-122"/>
              </a:rPr>
              <a:t>	{</a:t>
            </a:r>
          </a:p>
          <a:p>
            <a:pPr>
              <a:buFont typeface="Wingdings" pitchFamily="2" charset="2"/>
              <a:buNone/>
            </a:pPr>
            <a:r>
              <a:rPr lang="en-US" altLang="zh-CN" sz="2400">
                <a:ea typeface="宋体" charset="-122"/>
              </a:rPr>
              <a:t>		Graphics2D g2 = (Graphics2D)g;</a:t>
            </a:r>
          </a:p>
          <a:p>
            <a:pPr>
              <a:buFont typeface="Wingdings" pitchFamily="2" charset="2"/>
              <a:buNone/>
            </a:pPr>
            <a:r>
              <a:rPr lang="en-US" altLang="zh-CN" sz="2400">
                <a:ea typeface="宋体" charset="-122"/>
              </a:rPr>
              <a:t>		……</a:t>
            </a:r>
          </a:p>
          <a:p>
            <a:pPr>
              <a:buFont typeface="Wingdings" pitchFamily="2" charset="2"/>
              <a:buNone/>
            </a:pPr>
            <a:r>
              <a:rPr lang="en-US" altLang="zh-CN" sz="2400">
                <a:ea typeface="宋体" charset="-122"/>
              </a:rPr>
              <a:t>	}</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idx="4294967295"/>
          </p:nvPr>
        </p:nvSpPr>
        <p:spPr/>
        <p:txBody>
          <a:bodyPr/>
          <a:lstStyle/>
          <a:p>
            <a:pPr eaLnBrk="1" hangingPunct="1"/>
            <a:r>
              <a:rPr lang="en-US" altLang="zh-CN" sz="2400">
                <a:ea typeface="宋体" charset="-122"/>
              </a:rPr>
              <a:t>2D</a:t>
            </a:r>
            <a:r>
              <a:rPr lang="zh-CN" altLang="en-US" sz="2400">
                <a:ea typeface="宋体" charset="-122"/>
              </a:rPr>
              <a:t>图形</a:t>
            </a:r>
          </a:p>
        </p:txBody>
      </p:sp>
      <p:sp>
        <p:nvSpPr>
          <p:cNvPr id="33795" name="内容占位符 2"/>
          <p:cNvSpPr>
            <a:spLocks noGrp="1"/>
          </p:cNvSpPr>
          <p:nvPr>
            <p:ph idx="4294967295"/>
          </p:nvPr>
        </p:nvSpPr>
        <p:spPr>
          <a:xfrm>
            <a:off x="0" y="1228725"/>
            <a:ext cx="9144000" cy="5248275"/>
          </a:xfrm>
        </p:spPr>
        <p:txBody>
          <a:bodyPr/>
          <a:lstStyle/>
          <a:p>
            <a:r>
              <a:rPr lang="zh-CN" altLang="en-US" b="1">
                <a:latin typeface="楷体_GB2312" pitchFamily="49" charset="-122"/>
                <a:ea typeface="楷体_GB2312" pitchFamily="49" charset="-122"/>
              </a:rPr>
              <a:t>常用的几何图形类</a:t>
            </a:r>
          </a:p>
          <a:p>
            <a:pPr lvl="1"/>
            <a:r>
              <a:rPr lang="en-US" altLang="zh-CN" b="1">
                <a:latin typeface="楷体_GB2312" pitchFamily="49" charset="-122"/>
                <a:ea typeface="楷体_GB2312" pitchFamily="49" charset="-122"/>
              </a:rPr>
              <a:t>Line2D</a:t>
            </a:r>
          </a:p>
          <a:p>
            <a:pPr lvl="1"/>
            <a:r>
              <a:rPr lang="en-US" altLang="zh-CN" b="1">
                <a:latin typeface="楷体_GB2312" pitchFamily="49" charset="-122"/>
                <a:ea typeface="楷体_GB2312" pitchFamily="49" charset="-122"/>
              </a:rPr>
              <a:t>Rectangle2D</a:t>
            </a:r>
          </a:p>
          <a:p>
            <a:pPr lvl="1"/>
            <a:r>
              <a:rPr lang="en-US" altLang="zh-CN" b="1">
                <a:latin typeface="楷体_GB2312" pitchFamily="49" charset="-122"/>
                <a:ea typeface="楷体_GB2312" pitchFamily="49" charset="-122"/>
              </a:rPr>
              <a:t>Ellipse2D</a:t>
            </a:r>
          </a:p>
          <a:p>
            <a:pPr lvl="1">
              <a:buFont typeface="Wingdings" pitchFamily="2" charset="2"/>
              <a:buNone/>
            </a:pPr>
            <a:r>
              <a:rPr lang="en-US" altLang="zh-CN" b="1">
                <a:ea typeface="楷体_GB2312" pitchFamily="49" charset="-122"/>
              </a:rPr>
              <a:t>…</a:t>
            </a:r>
            <a:r>
              <a:rPr lang="en-US" altLang="zh-CN" b="1">
                <a:latin typeface="楷体_GB2312" pitchFamily="49" charset="-122"/>
                <a:ea typeface="楷体_GB2312" pitchFamily="49" charset="-122"/>
              </a:rPr>
              <a:t>.</a:t>
            </a:r>
          </a:p>
          <a:p>
            <a:pPr lvl="1">
              <a:buFont typeface="Wingdings" pitchFamily="2" charset="2"/>
              <a:buNone/>
            </a:pPr>
            <a:r>
              <a:rPr lang="zh-CN" altLang="en-US" b="1">
                <a:latin typeface="楷体_GB2312" pitchFamily="49" charset="-122"/>
                <a:ea typeface="楷体_GB2312" pitchFamily="49" charset="-122"/>
              </a:rPr>
              <a:t>这些几何图形类实现了</a:t>
            </a:r>
            <a:r>
              <a:rPr lang="en-US" altLang="zh-CN" b="1">
                <a:latin typeface="楷体_GB2312" pitchFamily="49" charset="-122"/>
                <a:ea typeface="楷体_GB2312" pitchFamily="49" charset="-122"/>
              </a:rPr>
              <a:t>Shape</a:t>
            </a:r>
            <a:r>
              <a:rPr lang="zh-CN" altLang="en-US" b="1">
                <a:latin typeface="楷体_GB2312" pitchFamily="49" charset="-122"/>
                <a:ea typeface="楷体_GB2312" pitchFamily="49" charset="-122"/>
              </a:rPr>
              <a:t>接口</a:t>
            </a:r>
          </a:p>
          <a:p>
            <a:r>
              <a:rPr lang="zh-CN" altLang="en-US" b="1">
                <a:latin typeface="楷体_GB2312" pitchFamily="49" charset="-122"/>
                <a:ea typeface="楷体_GB2312" pitchFamily="49" charset="-122"/>
              </a:rPr>
              <a:t>绘制图形</a:t>
            </a:r>
          </a:p>
          <a:p>
            <a:pPr lvl="1"/>
            <a:r>
              <a:rPr lang="zh-CN" altLang="en-US" b="1">
                <a:latin typeface="楷体_GB2312" pitchFamily="49" charset="-122"/>
                <a:ea typeface="楷体_GB2312" pitchFamily="49" charset="-122"/>
              </a:rPr>
              <a:t>首先创建一个实现了</a:t>
            </a:r>
            <a:r>
              <a:rPr lang="en-US" altLang="zh-CN" b="1">
                <a:latin typeface="楷体_GB2312" pitchFamily="49" charset="-122"/>
                <a:ea typeface="楷体_GB2312" pitchFamily="49" charset="-122"/>
              </a:rPr>
              <a:t>Shape</a:t>
            </a:r>
            <a:r>
              <a:rPr lang="zh-CN" altLang="en-US" b="1">
                <a:latin typeface="楷体_GB2312" pitchFamily="49" charset="-122"/>
                <a:ea typeface="楷体_GB2312" pitchFamily="49" charset="-122"/>
              </a:rPr>
              <a:t>接口的类对象；</a:t>
            </a:r>
          </a:p>
          <a:p>
            <a:pPr lvl="1"/>
            <a:r>
              <a:rPr lang="zh-CN" altLang="en-US" b="1">
                <a:latin typeface="楷体_GB2312" pitchFamily="49" charset="-122"/>
                <a:ea typeface="楷体_GB2312" pitchFamily="49" charset="-122"/>
              </a:rPr>
              <a:t>调用</a:t>
            </a:r>
            <a:r>
              <a:rPr lang="en-US" altLang="zh-CN" b="1">
                <a:latin typeface="楷体_GB2312" pitchFamily="49" charset="-122"/>
                <a:ea typeface="楷体_GB2312" pitchFamily="49" charset="-122"/>
              </a:rPr>
              <a:t>Graphics2D</a:t>
            </a:r>
            <a:r>
              <a:rPr lang="zh-CN" altLang="en-US" b="1">
                <a:latin typeface="楷体_GB2312" pitchFamily="49" charset="-122"/>
                <a:ea typeface="楷体_GB2312" pitchFamily="49" charset="-122"/>
              </a:rPr>
              <a:t>类中的</a:t>
            </a:r>
            <a:r>
              <a:rPr lang="en-US" altLang="zh-CN" b="1">
                <a:latin typeface="楷体_GB2312" pitchFamily="49" charset="-122"/>
                <a:ea typeface="楷体_GB2312" pitchFamily="49" charset="-122"/>
              </a:rPr>
              <a:t>draw</a:t>
            </a:r>
            <a:r>
              <a:rPr lang="zh-CN" altLang="en-US" b="1">
                <a:latin typeface="楷体_GB2312" pitchFamily="49" charset="-122"/>
                <a:ea typeface="楷体_GB2312" pitchFamily="49" charset="-122"/>
              </a:rPr>
              <a:t>方法；</a:t>
            </a:r>
          </a:p>
          <a:p>
            <a:pPr lvl="1">
              <a:buFont typeface="Wingdings" pitchFamily="2" charset="2"/>
              <a:buNone/>
            </a:pPr>
            <a:r>
              <a:rPr lang="en-US" altLang="zh-CN" sz="2400" b="1">
                <a:latin typeface="楷体_GB2312" pitchFamily="49" charset="-122"/>
                <a:ea typeface="楷体_GB2312" pitchFamily="49" charset="-122"/>
              </a:rPr>
              <a:t>	</a:t>
            </a:r>
            <a:r>
              <a:rPr lang="en-US" altLang="zh-CN" sz="2400">
                <a:latin typeface="Times New Roman" pitchFamily="18" charset="0"/>
                <a:ea typeface="楷体_GB2312" pitchFamily="49" charset="-122"/>
              </a:rPr>
              <a:t>Rectangle2D rect = …;</a:t>
            </a:r>
          </a:p>
          <a:p>
            <a:pPr lvl="1">
              <a:buFont typeface="Wingdings" pitchFamily="2" charset="2"/>
              <a:buNone/>
            </a:pPr>
            <a:r>
              <a:rPr lang="en-US" altLang="zh-CN" sz="2400">
                <a:latin typeface="Times New Roman" pitchFamily="18" charset="0"/>
                <a:ea typeface="楷体_GB2312" pitchFamily="49" charset="-122"/>
              </a:rPr>
              <a:t>	g2.draw(rect);</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idx="4294967295"/>
          </p:nvPr>
        </p:nvSpPr>
        <p:spPr/>
        <p:txBody>
          <a:bodyPr/>
          <a:lstStyle/>
          <a:p>
            <a:pPr eaLnBrk="1" hangingPunct="1"/>
            <a:r>
              <a:rPr lang="en-US" altLang="zh-CN" sz="2400">
                <a:ea typeface="宋体" charset="-122"/>
              </a:rPr>
              <a:t>2D</a:t>
            </a:r>
            <a:r>
              <a:rPr lang="zh-CN" altLang="en-US" sz="2400">
                <a:ea typeface="宋体" charset="-122"/>
              </a:rPr>
              <a:t>图形</a:t>
            </a:r>
          </a:p>
        </p:txBody>
      </p:sp>
      <p:sp>
        <p:nvSpPr>
          <p:cNvPr id="34819" name="内容占位符 2"/>
          <p:cNvSpPr>
            <a:spLocks noGrp="1"/>
          </p:cNvSpPr>
          <p:nvPr>
            <p:ph idx="4294967295"/>
          </p:nvPr>
        </p:nvSpPr>
        <p:spPr>
          <a:xfrm>
            <a:off x="0" y="1228725"/>
            <a:ext cx="9144000" cy="5248275"/>
          </a:xfrm>
        </p:spPr>
        <p:txBody>
          <a:bodyPr/>
          <a:lstStyle/>
          <a:p>
            <a:r>
              <a:rPr lang="en-US" altLang="zh-CN" b="1">
                <a:latin typeface="楷体_GB2312" pitchFamily="49" charset="-122"/>
                <a:ea typeface="楷体_GB2312" pitchFamily="49" charset="-122"/>
              </a:rPr>
              <a:t>Java2D</a:t>
            </a:r>
            <a:r>
              <a:rPr lang="zh-CN" altLang="en-US" b="1">
                <a:latin typeface="楷体_GB2312" pitchFamily="49" charset="-122"/>
                <a:ea typeface="楷体_GB2312" pitchFamily="49" charset="-122"/>
              </a:rPr>
              <a:t>图形类采用的是浮点坐标；</a:t>
            </a:r>
          </a:p>
          <a:p>
            <a:r>
              <a:rPr lang="zh-CN" altLang="en-US" b="1">
                <a:latin typeface="楷体_GB2312" pitchFamily="49" charset="-122"/>
                <a:ea typeface="楷体_GB2312" pitchFamily="49" charset="-122"/>
              </a:rPr>
              <a:t>每个图形类有两个版本：一个是为节省空间设置的</a:t>
            </a:r>
            <a:r>
              <a:rPr lang="en-US" altLang="zh-CN" b="1">
                <a:latin typeface="楷体_GB2312" pitchFamily="49" charset="-122"/>
                <a:ea typeface="楷体_GB2312" pitchFamily="49" charset="-122"/>
              </a:rPr>
              <a:t>float</a:t>
            </a:r>
            <a:r>
              <a:rPr lang="zh-CN" altLang="en-US" b="1">
                <a:latin typeface="楷体_GB2312" pitchFamily="49" charset="-122"/>
                <a:ea typeface="楷体_GB2312" pitchFamily="49" charset="-122"/>
              </a:rPr>
              <a:t>类型的坐标；另一个是</a:t>
            </a:r>
            <a:r>
              <a:rPr lang="en-US" altLang="zh-CN" b="1">
                <a:latin typeface="楷体_GB2312" pitchFamily="49" charset="-122"/>
                <a:ea typeface="楷体_GB2312" pitchFamily="49" charset="-122"/>
              </a:rPr>
              <a:t>double</a:t>
            </a:r>
            <a:r>
              <a:rPr lang="zh-CN" altLang="en-US" b="1">
                <a:latin typeface="楷体_GB2312" pitchFamily="49" charset="-122"/>
                <a:ea typeface="楷体_GB2312" pitchFamily="49" charset="-122"/>
              </a:rPr>
              <a:t>类型的坐标；</a:t>
            </a:r>
          </a:p>
          <a:p>
            <a:pPr lvl="1"/>
            <a:r>
              <a:rPr lang="zh-CN" altLang="en-US" sz="2400">
                <a:latin typeface="Times New Roman" pitchFamily="18" charset="0"/>
                <a:ea typeface="楷体_GB2312" pitchFamily="49" charset="-122"/>
              </a:rPr>
              <a:t>例： </a:t>
            </a:r>
            <a:r>
              <a:rPr lang="en-US" altLang="zh-CN" sz="2400">
                <a:latin typeface="Times New Roman" pitchFamily="18" charset="0"/>
                <a:ea typeface="楷体_GB2312" pitchFamily="49" charset="-122"/>
              </a:rPr>
              <a:t>Rectangle2D</a:t>
            </a:r>
            <a:r>
              <a:rPr lang="zh-CN" altLang="en-US" sz="2400">
                <a:latin typeface="Times New Roman" pitchFamily="18" charset="0"/>
                <a:ea typeface="楷体_GB2312" pitchFamily="49" charset="-122"/>
              </a:rPr>
              <a:t>类有两个子类  </a:t>
            </a:r>
          </a:p>
          <a:p>
            <a:pPr lvl="1">
              <a:buFont typeface="Wingdings" pitchFamily="2" charset="2"/>
              <a:buNone/>
            </a:pPr>
            <a:r>
              <a:rPr lang="zh-CN" altLang="en-US" sz="2400">
                <a:latin typeface="Times New Roman" pitchFamily="18" charset="0"/>
                <a:ea typeface="楷体_GB2312" pitchFamily="49" charset="-122"/>
              </a:rPr>
              <a:t>             </a:t>
            </a:r>
            <a:r>
              <a:rPr lang="en-US" altLang="zh-CN" sz="2400">
                <a:latin typeface="Times New Roman" pitchFamily="18" charset="0"/>
                <a:ea typeface="楷体_GB2312" pitchFamily="49" charset="-122"/>
              </a:rPr>
              <a:t>Rectangle2D.Float</a:t>
            </a:r>
          </a:p>
          <a:p>
            <a:pPr lvl="1">
              <a:buFont typeface="Wingdings" pitchFamily="2" charset="2"/>
              <a:buNone/>
            </a:pPr>
            <a:r>
              <a:rPr lang="en-US" altLang="zh-CN" sz="2400">
                <a:latin typeface="Times New Roman" pitchFamily="18" charset="0"/>
                <a:ea typeface="楷体_GB2312" pitchFamily="49" charset="-122"/>
              </a:rPr>
              <a:t>             Rectangle2D.Double</a:t>
            </a:r>
          </a:p>
          <a:p>
            <a:pPr lvl="1">
              <a:buFont typeface="Wingdings" pitchFamily="2" charset="2"/>
              <a:buNone/>
            </a:pPr>
            <a:endParaRPr lang="en-US" altLang="zh-CN" sz="2400">
              <a:latin typeface="Times New Roman" pitchFamily="18" charset="0"/>
              <a:ea typeface="楷体_GB2312" pitchFamily="49" charset="-122"/>
            </a:endParaRPr>
          </a:p>
          <a:p>
            <a:pPr lvl="1">
              <a:buFont typeface="Wingdings" pitchFamily="2" charset="2"/>
              <a:buNone/>
            </a:pPr>
            <a:r>
              <a:rPr lang="en-US" altLang="zh-CN" sz="2000">
                <a:latin typeface="Times New Roman" pitchFamily="18" charset="0"/>
                <a:ea typeface="楷体_GB2312" pitchFamily="49" charset="-122"/>
              </a:rPr>
              <a:t>Rectangle2D.Float fRect = new Rectangle2D.Float(10.0f,25.0f,22.5f,20.0f);</a:t>
            </a:r>
          </a:p>
          <a:p>
            <a:pPr lvl="1">
              <a:buFont typeface="Wingdings" pitchFamily="2" charset="2"/>
              <a:buNone/>
            </a:pPr>
            <a:r>
              <a:rPr lang="en-US" altLang="zh-CN" sz="2000">
                <a:latin typeface="Times New Roman" pitchFamily="18" charset="0"/>
                <a:ea typeface="楷体_GB2312" pitchFamily="49" charset="-122"/>
              </a:rPr>
              <a:t>Rectangle2D.Double dRect = new Rectangle2D.Double(10.0,25.0,22.5,20.0)</a:t>
            </a:r>
          </a:p>
          <a:p>
            <a:pPr lvl="1">
              <a:buFont typeface="Wingdings" pitchFamily="2" charset="2"/>
              <a:buNone/>
            </a:pPr>
            <a:endParaRPr lang="en-US" altLang="zh-CN" sz="2000">
              <a:latin typeface="Times New Roman" pitchFamily="18" charset="0"/>
              <a:ea typeface="楷体_GB2312" pitchFamily="49" charset="-122"/>
            </a:endParaRPr>
          </a:p>
          <a:p>
            <a:pPr lvl="1">
              <a:buFont typeface="Wingdings" pitchFamily="2" charset="2"/>
              <a:buNone/>
            </a:pPr>
            <a:endParaRPr lang="en-US" altLang="zh-CN" sz="2400">
              <a:latin typeface="Times New Roman" pitchFamily="18" charset="0"/>
              <a:ea typeface="楷体_GB2312" pitchFamily="49"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idx="4294967295"/>
          </p:nvPr>
        </p:nvSpPr>
        <p:spPr/>
        <p:txBody>
          <a:bodyPr/>
          <a:lstStyle/>
          <a:p>
            <a:pPr eaLnBrk="1" hangingPunct="1"/>
            <a:r>
              <a:rPr lang="en-US" altLang="zh-CN" sz="2400">
                <a:ea typeface="宋体" charset="-122"/>
              </a:rPr>
              <a:t>2D</a:t>
            </a:r>
            <a:r>
              <a:rPr lang="zh-CN" altLang="en-US" sz="2400">
                <a:ea typeface="宋体" charset="-122"/>
              </a:rPr>
              <a:t>图形</a:t>
            </a:r>
          </a:p>
        </p:txBody>
      </p:sp>
      <p:sp>
        <p:nvSpPr>
          <p:cNvPr id="35843" name="内容占位符 2"/>
          <p:cNvSpPr>
            <a:spLocks noGrp="1"/>
          </p:cNvSpPr>
          <p:nvPr>
            <p:ph idx="4294967295"/>
          </p:nvPr>
        </p:nvSpPr>
        <p:spPr>
          <a:xfrm>
            <a:off x="0" y="1228725"/>
            <a:ext cx="9144000" cy="5248275"/>
          </a:xfrm>
        </p:spPr>
        <p:txBody>
          <a:bodyPr/>
          <a:lstStyle/>
          <a:p>
            <a:r>
              <a:rPr lang="zh-CN" altLang="en-US" sz="2400">
                <a:latin typeface="Times New Roman" pitchFamily="18" charset="0"/>
                <a:ea typeface="楷体_GB2312" pitchFamily="49" charset="-122"/>
              </a:rPr>
              <a:t> </a:t>
            </a:r>
            <a:r>
              <a:rPr lang="en-US" altLang="zh-CN" b="1">
                <a:latin typeface="楷体_GB2312" pitchFamily="49" charset="-122"/>
                <a:ea typeface="楷体_GB2312" pitchFamily="49" charset="-122"/>
              </a:rPr>
              <a:t>Rectangle2D.Float</a:t>
            </a:r>
            <a:r>
              <a:rPr lang="zh-CN" altLang="en-US" b="1">
                <a:latin typeface="楷体_GB2312" pitchFamily="49" charset="-122"/>
                <a:ea typeface="楷体_GB2312" pitchFamily="49" charset="-122"/>
              </a:rPr>
              <a:t>和</a:t>
            </a:r>
            <a:r>
              <a:rPr lang="en-US" altLang="zh-CN" b="1">
                <a:latin typeface="楷体_GB2312" pitchFamily="49" charset="-122"/>
                <a:ea typeface="楷体_GB2312" pitchFamily="49" charset="-122"/>
              </a:rPr>
              <a:t> Rectangle2D.Double</a:t>
            </a:r>
            <a:r>
              <a:rPr lang="zh-CN" altLang="en-US" b="1">
                <a:latin typeface="楷体_GB2312" pitchFamily="49" charset="-122"/>
                <a:ea typeface="楷体_GB2312" pitchFamily="49" charset="-122"/>
              </a:rPr>
              <a:t>均继承于</a:t>
            </a:r>
            <a:r>
              <a:rPr lang="en-US" altLang="zh-CN" b="1">
                <a:latin typeface="楷体_GB2312" pitchFamily="49" charset="-122"/>
                <a:ea typeface="楷体_GB2312" pitchFamily="49" charset="-122"/>
              </a:rPr>
              <a:t>Rectangle2D,</a:t>
            </a:r>
            <a:r>
              <a:rPr lang="zh-CN" altLang="en-US" b="1">
                <a:latin typeface="楷体_GB2312" pitchFamily="49" charset="-122"/>
                <a:ea typeface="楷体_GB2312" pitchFamily="49" charset="-122"/>
              </a:rPr>
              <a:t>并且子类只覆盖了</a:t>
            </a:r>
            <a:r>
              <a:rPr lang="en-US" altLang="zh-CN" b="1">
                <a:latin typeface="楷体_GB2312" pitchFamily="49" charset="-122"/>
                <a:ea typeface="楷体_GB2312" pitchFamily="49" charset="-122"/>
              </a:rPr>
              <a:t>Rectangle2D</a:t>
            </a:r>
            <a:r>
              <a:rPr lang="zh-CN" altLang="en-US" b="1">
                <a:latin typeface="楷体_GB2312" pitchFamily="49" charset="-122"/>
                <a:ea typeface="楷体_GB2312" pitchFamily="49" charset="-122"/>
              </a:rPr>
              <a:t>超类中的方法，故没有必要记住图形类型，可直接使用</a:t>
            </a:r>
            <a:r>
              <a:rPr lang="en-US" altLang="zh-CN" b="1">
                <a:latin typeface="楷体_GB2312" pitchFamily="49" charset="-122"/>
                <a:ea typeface="楷体_GB2312" pitchFamily="49" charset="-122"/>
              </a:rPr>
              <a:t>Rectangle2D</a:t>
            </a:r>
            <a:r>
              <a:rPr lang="zh-CN" altLang="en-US" b="1">
                <a:latin typeface="楷体_GB2312" pitchFamily="49" charset="-122"/>
                <a:ea typeface="楷体_GB2312" pitchFamily="49" charset="-122"/>
              </a:rPr>
              <a:t>变量保存矩形的引用：</a:t>
            </a:r>
            <a:endParaRPr lang="en-US" altLang="zh-CN" sz="2400">
              <a:latin typeface="Times New Roman" pitchFamily="18" charset="0"/>
              <a:ea typeface="楷体_GB2312" pitchFamily="49" charset="-122"/>
            </a:endParaRPr>
          </a:p>
          <a:p>
            <a:pPr lvl="1">
              <a:buFont typeface="Wingdings" pitchFamily="2" charset="2"/>
              <a:buNone/>
            </a:pPr>
            <a:r>
              <a:rPr lang="en-US" altLang="zh-CN" sz="2000">
                <a:latin typeface="Times New Roman" pitchFamily="18" charset="0"/>
                <a:ea typeface="楷体_GB2312" pitchFamily="49" charset="-122"/>
              </a:rPr>
              <a:t>Rectangle2D fRect = new Rectangle2D.Float(10.0f,25.0f,22.5f,20.0f);</a:t>
            </a:r>
          </a:p>
          <a:p>
            <a:pPr lvl="1">
              <a:buFont typeface="Wingdings" pitchFamily="2" charset="2"/>
              <a:buNone/>
            </a:pPr>
            <a:r>
              <a:rPr lang="en-US" altLang="zh-CN" sz="2000">
                <a:latin typeface="Times New Roman" pitchFamily="18" charset="0"/>
                <a:ea typeface="楷体_GB2312" pitchFamily="49" charset="-122"/>
              </a:rPr>
              <a:t>Rectangle2D dRect = new Rectangle2D.Double(10.0,25.0,22.5,20.0)</a:t>
            </a:r>
            <a:r>
              <a:rPr lang="zh-CN" altLang="en-US" sz="2000">
                <a:latin typeface="Times New Roman" pitchFamily="18" charset="0"/>
                <a:ea typeface="楷体_GB2312" pitchFamily="49" charset="-122"/>
              </a:rPr>
              <a:t>；</a:t>
            </a:r>
          </a:p>
          <a:p>
            <a:r>
              <a:rPr lang="zh-CN" altLang="en-US" sz="2400">
                <a:latin typeface="Times New Roman" pitchFamily="18" charset="0"/>
                <a:ea typeface="楷体_GB2312" pitchFamily="49" charset="-122"/>
              </a:rPr>
              <a:t> 对</a:t>
            </a:r>
            <a:r>
              <a:rPr lang="en-US" altLang="zh-CN" b="1">
                <a:latin typeface="楷体_GB2312" pitchFamily="49" charset="-122"/>
                <a:ea typeface="楷体_GB2312" pitchFamily="49" charset="-122"/>
              </a:rPr>
              <a:t>Rectangle2D</a:t>
            </a:r>
            <a:r>
              <a:rPr lang="zh-CN" altLang="en-US" b="1">
                <a:latin typeface="楷体_GB2312" pitchFamily="49" charset="-122"/>
                <a:ea typeface="楷体_GB2312" pitchFamily="49" charset="-122"/>
              </a:rPr>
              <a:t>的论述适用于其它所有的</a:t>
            </a:r>
            <a:r>
              <a:rPr lang="en-US" altLang="zh-CN" b="1">
                <a:latin typeface="楷体_GB2312" pitchFamily="49" charset="-122"/>
                <a:ea typeface="楷体_GB2312" pitchFamily="49" charset="-122"/>
              </a:rPr>
              <a:t>2D</a:t>
            </a:r>
            <a:r>
              <a:rPr lang="zh-CN" altLang="en-US" b="1">
                <a:latin typeface="楷体_GB2312" pitchFamily="49" charset="-122"/>
                <a:ea typeface="楷体_GB2312" pitchFamily="49" charset="-122"/>
              </a:rPr>
              <a:t>图形类</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如</a:t>
            </a:r>
            <a:r>
              <a:rPr lang="en-US" altLang="zh-CN" b="1">
                <a:latin typeface="楷体_GB2312" pitchFamily="49" charset="-122"/>
                <a:ea typeface="楷体_GB2312" pitchFamily="49" charset="-122"/>
              </a:rPr>
              <a:t>Point2D</a:t>
            </a:r>
            <a:r>
              <a:rPr lang="zh-CN" altLang="en-US" b="1">
                <a:latin typeface="楷体_GB2312" pitchFamily="49" charset="-122"/>
                <a:ea typeface="楷体_GB2312" pitchFamily="49" charset="-122"/>
              </a:rPr>
              <a:t>也有两个子类</a:t>
            </a:r>
            <a:r>
              <a:rPr lang="en-US" altLang="zh-CN" b="1">
                <a:latin typeface="楷体_GB2312" pitchFamily="49" charset="-122"/>
                <a:ea typeface="楷体_GB2312" pitchFamily="49" charset="-122"/>
              </a:rPr>
              <a:t>Point2D.Float</a:t>
            </a:r>
            <a:r>
              <a:rPr lang="zh-CN" altLang="en-US" b="1">
                <a:latin typeface="楷体_GB2312" pitchFamily="49" charset="-122"/>
                <a:ea typeface="楷体_GB2312" pitchFamily="49" charset="-122"/>
              </a:rPr>
              <a:t>和</a:t>
            </a:r>
            <a:r>
              <a:rPr lang="en-US" altLang="zh-CN" b="1">
                <a:latin typeface="楷体_GB2312" pitchFamily="49" charset="-122"/>
                <a:ea typeface="楷体_GB2312" pitchFamily="49" charset="-122"/>
              </a:rPr>
              <a:t>Point2D.Double,</a:t>
            </a:r>
            <a:r>
              <a:rPr lang="zh-CN" altLang="en-US" b="1">
                <a:latin typeface="楷体_GB2312" pitchFamily="49" charset="-122"/>
                <a:ea typeface="楷体_GB2312" pitchFamily="49" charset="-122"/>
              </a:rPr>
              <a:t>子类也仅实现了父类的方法</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可直接使用父类变量保存子类对象的引用。</a:t>
            </a:r>
            <a:endParaRPr lang="zh-CN" altLang="en-US" sz="2000">
              <a:latin typeface="Times New Roman" pitchFamily="18" charset="0"/>
              <a:ea typeface="楷体_GB2312" pitchFamily="49" charset="-122"/>
            </a:endParaRPr>
          </a:p>
          <a:p>
            <a:pPr lvl="1">
              <a:buFont typeface="Wingdings" pitchFamily="2" charset="2"/>
              <a:buNone/>
            </a:pPr>
            <a:endParaRPr lang="en-US" altLang="zh-CN" sz="2000">
              <a:latin typeface="Times New Roman" pitchFamily="18" charset="0"/>
              <a:ea typeface="楷体_GB2312" pitchFamily="49" charset="-122"/>
            </a:endParaRPr>
          </a:p>
          <a:p>
            <a:pPr lvl="1">
              <a:buFont typeface="Wingdings" pitchFamily="2" charset="2"/>
              <a:buNone/>
            </a:pPr>
            <a:endParaRPr lang="en-US" altLang="zh-CN" sz="2400">
              <a:latin typeface="Times New Roman" pitchFamily="18" charset="0"/>
              <a:ea typeface="楷体_GB2312" pitchFamily="49"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idx="4294967295"/>
          </p:nvPr>
        </p:nvSpPr>
        <p:spPr/>
        <p:txBody>
          <a:bodyPr/>
          <a:lstStyle/>
          <a:p>
            <a:pPr eaLnBrk="1" hangingPunct="1"/>
            <a:r>
              <a:rPr lang="en-US" altLang="zh-CN" sz="2400">
                <a:ea typeface="宋体" charset="-122"/>
              </a:rPr>
              <a:t>2D</a:t>
            </a:r>
            <a:r>
              <a:rPr lang="zh-CN" altLang="en-US" sz="2400">
                <a:ea typeface="宋体" charset="-122"/>
              </a:rPr>
              <a:t>图形</a:t>
            </a:r>
          </a:p>
        </p:txBody>
      </p:sp>
      <p:sp>
        <p:nvSpPr>
          <p:cNvPr id="36867" name="内容占位符 2"/>
          <p:cNvSpPr>
            <a:spLocks noGrp="1"/>
          </p:cNvSpPr>
          <p:nvPr>
            <p:ph idx="4294967295"/>
          </p:nvPr>
        </p:nvSpPr>
        <p:spPr>
          <a:xfrm>
            <a:off x="0" y="1228725"/>
            <a:ext cx="9144000" cy="5248275"/>
          </a:xfrm>
        </p:spPr>
        <p:txBody>
          <a:bodyPr/>
          <a:lstStyle/>
          <a:p>
            <a:r>
              <a:rPr lang="zh-CN" altLang="en-US" b="1">
                <a:latin typeface="Times New Roman" pitchFamily="18" charset="0"/>
                <a:ea typeface="楷体_GB2312" pitchFamily="49" charset="-122"/>
              </a:rPr>
              <a:t>常用</a:t>
            </a:r>
            <a:r>
              <a:rPr lang="en-US" altLang="zh-CN" b="1">
                <a:latin typeface="Times New Roman" pitchFamily="18" charset="0"/>
                <a:ea typeface="楷体_GB2312" pitchFamily="49" charset="-122"/>
              </a:rPr>
              <a:t>2D</a:t>
            </a:r>
            <a:r>
              <a:rPr lang="zh-CN" altLang="en-US" b="1">
                <a:latin typeface="Times New Roman" pitchFamily="18" charset="0"/>
                <a:ea typeface="楷体_GB2312" pitchFamily="49" charset="-122"/>
              </a:rPr>
              <a:t>图形类</a:t>
            </a:r>
            <a:r>
              <a:rPr lang="zh-CN" altLang="en-US">
                <a:latin typeface="Times New Roman" pitchFamily="18" charset="0"/>
                <a:ea typeface="楷体_GB2312" pitchFamily="49" charset="-122"/>
              </a:rPr>
              <a:t> </a:t>
            </a:r>
          </a:p>
          <a:p>
            <a:pPr lvl="1"/>
            <a:r>
              <a:rPr lang="en-US" altLang="zh-CN">
                <a:latin typeface="Times New Roman" pitchFamily="18" charset="0"/>
                <a:ea typeface="楷体_GB2312" pitchFamily="49" charset="-122"/>
              </a:rPr>
              <a:t> abstract RectangularShape</a:t>
            </a:r>
          </a:p>
          <a:p>
            <a:pPr lvl="1">
              <a:buFont typeface="Wingdings" pitchFamily="2" charset="2"/>
              <a:buNone/>
            </a:pPr>
            <a:r>
              <a:rPr lang="en-US" altLang="zh-CN">
                <a:latin typeface="Times New Roman" pitchFamily="18" charset="0"/>
                <a:ea typeface="楷体_GB2312" pitchFamily="49" charset="-122"/>
              </a:rPr>
              <a:t>     </a:t>
            </a:r>
            <a:r>
              <a:rPr lang="zh-CN" altLang="en-US">
                <a:latin typeface="Times New Roman" pitchFamily="18" charset="0"/>
                <a:ea typeface="楷体_GB2312" pitchFamily="49" charset="-122"/>
              </a:rPr>
              <a:t>几何框架类图形的父类</a:t>
            </a:r>
            <a:r>
              <a:rPr lang="en-US" altLang="zh-CN" sz="2400">
                <a:latin typeface="Times New Roman" pitchFamily="18" charset="0"/>
                <a:ea typeface="楷体_GB2312" pitchFamily="49" charset="-122"/>
              </a:rPr>
              <a:t>;</a:t>
            </a:r>
          </a:p>
          <a:p>
            <a:pPr lvl="1">
              <a:buFont typeface="Wingdings" pitchFamily="2" charset="2"/>
              <a:buNone/>
            </a:pPr>
            <a:r>
              <a:rPr lang="en-US" altLang="zh-CN" sz="2400">
                <a:latin typeface="Times New Roman" pitchFamily="18" charset="0"/>
                <a:ea typeface="楷体_GB2312" pitchFamily="49" charset="-122"/>
              </a:rPr>
              <a:t>   </a:t>
            </a:r>
          </a:p>
          <a:p>
            <a:pPr lvl="1">
              <a:buFont typeface="Wingdings" pitchFamily="2" charset="2"/>
              <a:buNone/>
            </a:pPr>
            <a:r>
              <a:rPr lang="en-US" altLang="zh-CN" sz="2400">
                <a:latin typeface="Times New Roman" pitchFamily="18" charset="0"/>
                <a:ea typeface="楷体_GB2312" pitchFamily="49" charset="-122"/>
              </a:rPr>
              <a:t>    public double getWidth( );</a:t>
            </a:r>
          </a:p>
          <a:p>
            <a:pPr lvl="1">
              <a:buFont typeface="Wingdings" pitchFamily="2" charset="2"/>
              <a:buNone/>
            </a:pPr>
            <a:r>
              <a:rPr lang="en-US" altLang="zh-CN" sz="2400">
                <a:latin typeface="Times New Roman" pitchFamily="18" charset="0"/>
                <a:ea typeface="楷体_GB2312" pitchFamily="49" charset="-122"/>
              </a:rPr>
              <a:t>    public double getHeight( );</a:t>
            </a:r>
          </a:p>
          <a:p>
            <a:pPr lvl="1">
              <a:buFont typeface="Wingdings" pitchFamily="2" charset="2"/>
              <a:buNone/>
            </a:pPr>
            <a:r>
              <a:rPr lang="en-US" altLang="zh-CN" sz="2400">
                <a:latin typeface="Times New Roman" pitchFamily="18" charset="0"/>
                <a:ea typeface="楷体_GB2312" pitchFamily="49" charset="-122"/>
              </a:rPr>
              <a:t>    public  double getCenterX( );</a:t>
            </a:r>
          </a:p>
          <a:p>
            <a:pPr lvl="1">
              <a:buFont typeface="Wingdings" pitchFamily="2" charset="2"/>
              <a:buNone/>
            </a:pPr>
            <a:r>
              <a:rPr lang="en-US" altLang="zh-CN" sz="2400">
                <a:latin typeface="Times New Roman" pitchFamily="18" charset="0"/>
                <a:ea typeface="楷体_GB2312" pitchFamily="49" charset="-122"/>
              </a:rPr>
              <a:t>    public double getCenterY( );</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idx="4294967295"/>
          </p:nvPr>
        </p:nvSpPr>
        <p:spPr/>
        <p:txBody>
          <a:bodyPr/>
          <a:lstStyle/>
          <a:p>
            <a:pPr eaLnBrk="1" hangingPunct="1"/>
            <a:r>
              <a:rPr lang="en-US" altLang="zh-CN" sz="2400">
                <a:ea typeface="宋体" charset="-122"/>
              </a:rPr>
              <a:t>2D</a:t>
            </a:r>
            <a:r>
              <a:rPr lang="zh-CN" altLang="en-US" sz="2400">
                <a:ea typeface="宋体" charset="-122"/>
              </a:rPr>
              <a:t>图形</a:t>
            </a:r>
          </a:p>
        </p:txBody>
      </p:sp>
      <p:sp>
        <p:nvSpPr>
          <p:cNvPr id="37891" name="内容占位符 2"/>
          <p:cNvSpPr>
            <a:spLocks noGrp="1"/>
          </p:cNvSpPr>
          <p:nvPr>
            <p:ph idx="4294967295"/>
          </p:nvPr>
        </p:nvSpPr>
        <p:spPr>
          <a:xfrm>
            <a:off x="0" y="1228725"/>
            <a:ext cx="9144000" cy="5248275"/>
          </a:xfrm>
        </p:spPr>
        <p:txBody>
          <a:bodyPr/>
          <a:lstStyle/>
          <a:p>
            <a:r>
              <a:rPr lang="zh-CN" altLang="en-US" b="1">
                <a:latin typeface="Times New Roman" pitchFamily="18" charset="0"/>
                <a:ea typeface="楷体_GB2312" pitchFamily="49" charset="-122"/>
              </a:rPr>
              <a:t>常用</a:t>
            </a:r>
            <a:r>
              <a:rPr lang="en-US" altLang="zh-CN" b="1">
                <a:latin typeface="Times New Roman" pitchFamily="18" charset="0"/>
                <a:ea typeface="楷体_GB2312" pitchFamily="49" charset="-122"/>
              </a:rPr>
              <a:t>2D</a:t>
            </a:r>
            <a:r>
              <a:rPr lang="zh-CN" altLang="en-US" b="1">
                <a:latin typeface="Times New Roman" pitchFamily="18" charset="0"/>
                <a:ea typeface="楷体_GB2312" pitchFamily="49" charset="-122"/>
              </a:rPr>
              <a:t>图形类</a:t>
            </a:r>
            <a:r>
              <a:rPr lang="zh-CN" altLang="en-US">
                <a:latin typeface="Times New Roman" pitchFamily="18" charset="0"/>
                <a:ea typeface="楷体_GB2312" pitchFamily="49" charset="-122"/>
              </a:rPr>
              <a:t> </a:t>
            </a:r>
          </a:p>
          <a:p>
            <a:pPr lvl="1"/>
            <a:r>
              <a:rPr lang="en-US" altLang="zh-CN">
                <a:latin typeface="Times New Roman" pitchFamily="18" charset="0"/>
                <a:ea typeface="楷体_GB2312" pitchFamily="49" charset="-122"/>
              </a:rPr>
              <a:t> </a:t>
            </a:r>
            <a:endParaRPr lang="en-US" altLang="zh-CN" sz="2400">
              <a:latin typeface="Times New Roman" pitchFamily="18" charset="0"/>
              <a:ea typeface="楷体_GB2312" pitchFamily="49"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pic>
        <p:nvPicPr>
          <p:cNvPr id="37893" name="Picture 5"/>
          <p:cNvPicPr>
            <a:picLocks noChangeAspect="1" noChangeArrowheads="1"/>
          </p:cNvPicPr>
          <p:nvPr/>
        </p:nvPicPr>
        <p:blipFill>
          <a:blip r:embed="rId2" cstate="print"/>
          <a:srcRect/>
          <a:stretch>
            <a:fillRect/>
          </a:stretch>
        </p:blipFill>
        <p:spPr bwMode="auto">
          <a:xfrm>
            <a:off x="1466850" y="1989138"/>
            <a:ext cx="5354638" cy="4265612"/>
          </a:xfrm>
          <a:prstGeom prst="rect">
            <a:avLst/>
          </a:prstGeom>
          <a:noFill/>
          <a:ln w="9525">
            <a:noFill/>
            <a:miter lim="800000"/>
            <a:headEnd/>
            <a:tailEnd/>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idx="4294967295"/>
          </p:nvPr>
        </p:nvSpPr>
        <p:spPr/>
        <p:txBody>
          <a:bodyPr/>
          <a:lstStyle/>
          <a:p>
            <a:pPr eaLnBrk="1" hangingPunct="1"/>
            <a:r>
              <a:rPr lang="en-US" altLang="zh-CN" sz="2400">
                <a:ea typeface="宋体" charset="-122"/>
              </a:rPr>
              <a:t>2D</a:t>
            </a:r>
            <a:r>
              <a:rPr lang="zh-CN" altLang="en-US" sz="2400">
                <a:ea typeface="宋体" charset="-122"/>
              </a:rPr>
              <a:t>图形</a:t>
            </a:r>
          </a:p>
        </p:txBody>
      </p:sp>
      <p:sp>
        <p:nvSpPr>
          <p:cNvPr id="38915" name="内容占位符 2"/>
          <p:cNvSpPr>
            <a:spLocks noGrp="1"/>
          </p:cNvSpPr>
          <p:nvPr>
            <p:ph idx="4294967295"/>
          </p:nvPr>
        </p:nvSpPr>
        <p:spPr>
          <a:xfrm>
            <a:off x="0" y="1228725"/>
            <a:ext cx="9144000" cy="5248275"/>
          </a:xfrm>
        </p:spPr>
        <p:txBody>
          <a:bodyPr/>
          <a:lstStyle/>
          <a:p>
            <a:r>
              <a:rPr lang="zh-CN" altLang="en-US" b="1">
                <a:latin typeface="Times New Roman" pitchFamily="18" charset="0"/>
                <a:ea typeface="楷体_GB2312" pitchFamily="49" charset="-122"/>
              </a:rPr>
              <a:t>常用</a:t>
            </a:r>
            <a:r>
              <a:rPr lang="en-US" altLang="zh-CN" b="1">
                <a:latin typeface="Times New Roman" pitchFamily="18" charset="0"/>
                <a:ea typeface="楷体_GB2312" pitchFamily="49" charset="-122"/>
              </a:rPr>
              <a:t>2D</a:t>
            </a:r>
            <a:r>
              <a:rPr lang="zh-CN" altLang="en-US" b="1">
                <a:latin typeface="Times New Roman" pitchFamily="18" charset="0"/>
                <a:ea typeface="楷体_GB2312" pitchFamily="49" charset="-122"/>
              </a:rPr>
              <a:t>图形类</a:t>
            </a:r>
            <a:r>
              <a:rPr lang="zh-CN" altLang="en-US">
                <a:latin typeface="Times New Roman" pitchFamily="18" charset="0"/>
                <a:ea typeface="楷体_GB2312" pitchFamily="49" charset="-122"/>
              </a:rPr>
              <a:t> </a:t>
            </a:r>
          </a:p>
          <a:p>
            <a:pPr lvl="1"/>
            <a:r>
              <a:rPr lang="en-US" altLang="zh-CN">
                <a:latin typeface="Times New Roman" pitchFamily="18" charset="0"/>
                <a:ea typeface="楷体_GB2312" pitchFamily="49" charset="-122"/>
              </a:rPr>
              <a:t>Rectangle2D.Double</a:t>
            </a:r>
          </a:p>
          <a:p>
            <a:pPr lvl="1">
              <a:buFont typeface="Wingdings" pitchFamily="2" charset="2"/>
              <a:buNone/>
            </a:pPr>
            <a:r>
              <a:rPr lang="en-US" altLang="zh-CN">
                <a:latin typeface="Times New Roman" pitchFamily="18" charset="0"/>
                <a:ea typeface="楷体_GB2312" pitchFamily="49" charset="-122"/>
              </a:rPr>
              <a:t>    </a:t>
            </a:r>
            <a:r>
              <a:rPr lang="en-US" altLang="zh-CN" sz="2400">
                <a:latin typeface="Times New Roman" pitchFamily="18" charset="0"/>
                <a:ea typeface="楷体_GB2312" pitchFamily="49" charset="-122"/>
              </a:rPr>
              <a:t>Rectangle2D.Double(double x,double y,double w,double h)</a:t>
            </a:r>
          </a:p>
          <a:p>
            <a:pPr lvl="1">
              <a:buFont typeface="Wingdings" pitchFamily="2" charset="2"/>
              <a:buNone/>
            </a:pPr>
            <a:r>
              <a:rPr lang="en-US" altLang="zh-CN" sz="2400">
                <a:latin typeface="Times New Roman" pitchFamily="18" charset="0"/>
                <a:ea typeface="楷体_GB2312" pitchFamily="49" charset="-122"/>
              </a:rPr>
              <a:t>         x,y---</a:t>
            </a:r>
            <a:r>
              <a:rPr lang="zh-CN" altLang="en-US" sz="2400">
                <a:latin typeface="Times New Roman" pitchFamily="18" charset="0"/>
                <a:ea typeface="楷体_GB2312" pitchFamily="49" charset="-122"/>
              </a:rPr>
              <a:t>矩形左上角的坐标</a:t>
            </a:r>
            <a:r>
              <a:rPr lang="en-US" altLang="zh-CN" sz="2400">
                <a:latin typeface="Times New Roman" pitchFamily="18" charset="0"/>
                <a:ea typeface="楷体_GB2312" pitchFamily="49" charset="-122"/>
              </a:rPr>
              <a:t>(x,y);</a:t>
            </a:r>
          </a:p>
          <a:p>
            <a:pPr lvl="1">
              <a:buFont typeface="Wingdings" pitchFamily="2" charset="2"/>
              <a:buNone/>
            </a:pPr>
            <a:r>
              <a:rPr lang="en-US" altLang="zh-CN" sz="2400">
                <a:latin typeface="Times New Roman" pitchFamily="18" charset="0"/>
                <a:ea typeface="楷体_GB2312" pitchFamily="49" charset="-122"/>
              </a:rPr>
              <a:t>         w  ---</a:t>
            </a:r>
            <a:r>
              <a:rPr lang="zh-CN" altLang="en-US" sz="2400">
                <a:latin typeface="Times New Roman" pitchFamily="18" charset="0"/>
                <a:ea typeface="楷体_GB2312" pitchFamily="49" charset="-122"/>
              </a:rPr>
              <a:t>矩形宽度 </a:t>
            </a:r>
          </a:p>
          <a:p>
            <a:pPr lvl="1">
              <a:buFont typeface="Wingdings" pitchFamily="2" charset="2"/>
              <a:buNone/>
            </a:pPr>
            <a:r>
              <a:rPr lang="zh-CN" altLang="en-US" sz="2400">
                <a:latin typeface="Times New Roman" pitchFamily="18" charset="0"/>
                <a:ea typeface="楷体_GB2312" pitchFamily="49" charset="-122"/>
              </a:rPr>
              <a:t>         </a:t>
            </a:r>
            <a:r>
              <a:rPr lang="en-US" altLang="zh-CN" sz="2400">
                <a:latin typeface="Times New Roman" pitchFamily="18" charset="0"/>
                <a:ea typeface="楷体_GB2312" pitchFamily="49" charset="-122"/>
              </a:rPr>
              <a:t>h   ---</a:t>
            </a:r>
            <a:r>
              <a:rPr lang="zh-CN" altLang="en-US" sz="2400">
                <a:latin typeface="Times New Roman" pitchFamily="18" charset="0"/>
                <a:ea typeface="楷体_GB2312" pitchFamily="49" charset="-122"/>
              </a:rPr>
              <a:t>矩形高度</a:t>
            </a:r>
          </a:p>
          <a:p>
            <a:pPr lvl="1">
              <a:buFont typeface="Wingdings" pitchFamily="2" charset="2"/>
              <a:buNone/>
            </a:pPr>
            <a:endParaRPr lang="zh-CN" altLang="en-US" sz="2400">
              <a:latin typeface="Times New Roman" pitchFamily="18" charset="0"/>
              <a:ea typeface="楷体_GB2312" pitchFamily="49" charset="-122"/>
            </a:endParaRPr>
          </a:p>
          <a:p>
            <a:pPr lvl="1">
              <a:buFont typeface="Wingdings" pitchFamily="2" charset="2"/>
              <a:buNone/>
            </a:pPr>
            <a:r>
              <a:rPr lang="zh-CN" altLang="en-US" sz="2400">
                <a:latin typeface="Times New Roman" pitchFamily="18" charset="0"/>
                <a:ea typeface="楷体_GB2312" pitchFamily="49" charset="-122"/>
              </a:rPr>
              <a:t>     </a:t>
            </a:r>
            <a:r>
              <a:rPr lang="en-US" altLang="zh-CN" sz="2400">
                <a:latin typeface="Times New Roman" pitchFamily="18" charset="0"/>
                <a:ea typeface="楷体_GB2312" pitchFamily="49" charset="-122"/>
              </a:rPr>
              <a:t>Rectangle2D.Double( )</a:t>
            </a:r>
          </a:p>
          <a:p>
            <a:pPr lvl="1">
              <a:buFont typeface="Wingdings" pitchFamily="2" charset="2"/>
              <a:buNone/>
            </a:pPr>
            <a:r>
              <a:rPr lang="en-US" altLang="zh-CN" sz="2400">
                <a:latin typeface="Times New Roman" pitchFamily="18" charset="0"/>
                <a:ea typeface="楷体_GB2312" pitchFamily="49" charset="-122"/>
              </a:rPr>
              <a:t>      x=y=w=h=0</a:t>
            </a:r>
          </a:p>
          <a:p>
            <a:pPr lvl="1">
              <a:buFont typeface="Wingdings" pitchFamily="2" charset="2"/>
              <a:buNone/>
            </a:pPr>
            <a:r>
              <a:rPr lang="en-US" altLang="zh-CN" sz="2400">
                <a:latin typeface="Times New Roman" pitchFamily="18" charset="0"/>
                <a:ea typeface="楷体_GB2312" pitchFamily="49" charset="-122"/>
              </a:rPr>
              <a:t>    </a:t>
            </a:r>
            <a:endParaRPr lang="zh-CN" altLang="en-US" sz="2400">
              <a:latin typeface="Times New Roman" pitchFamily="18" charset="0"/>
              <a:ea typeface="楷体_GB2312" pitchFamily="49"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p:txBody>
          <a:bodyPr/>
          <a:lstStyle/>
          <a:p>
            <a:pPr eaLnBrk="1" hangingPunct="1"/>
            <a:r>
              <a:rPr lang="en-US" altLang="zh-CN" sz="2400">
                <a:ea typeface="宋体" charset="-122"/>
              </a:rPr>
              <a:t>2D</a:t>
            </a:r>
            <a:r>
              <a:rPr lang="zh-CN" altLang="en-US" sz="2400">
                <a:ea typeface="宋体" charset="-122"/>
              </a:rPr>
              <a:t>图形</a:t>
            </a:r>
          </a:p>
        </p:txBody>
      </p:sp>
      <p:sp>
        <p:nvSpPr>
          <p:cNvPr id="39939" name="内容占位符 2"/>
          <p:cNvSpPr>
            <a:spLocks noGrp="1"/>
          </p:cNvSpPr>
          <p:nvPr>
            <p:ph idx="4294967295"/>
          </p:nvPr>
        </p:nvSpPr>
        <p:spPr>
          <a:xfrm>
            <a:off x="0" y="1228725"/>
            <a:ext cx="9144000" cy="5248275"/>
          </a:xfrm>
        </p:spPr>
        <p:txBody>
          <a:bodyPr/>
          <a:lstStyle/>
          <a:p>
            <a:r>
              <a:rPr lang="zh-CN" altLang="en-US" b="1">
                <a:latin typeface="Times New Roman" pitchFamily="18" charset="0"/>
                <a:ea typeface="楷体_GB2312" pitchFamily="49" charset="-122"/>
              </a:rPr>
              <a:t>常用</a:t>
            </a:r>
            <a:r>
              <a:rPr lang="en-US" altLang="zh-CN" b="1">
                <a:latin typeface="Times New Roman" pitchFamily="18" charset="0"/>
                <a:ea typeface="楷体_GB2312" pitchFamily="49" charset="-122"/>
              </a:rPr>
              <a:t>2D</a:t>
            </a:r>
            <a:r>
              <a:rPr lang="zh-CN" altLang="en-US" b="1">
                <a:latin typeface="Times New Roman" pitchFamily="18" charset="0"/>
                <a:ea typeface="楷体_GB2312" pitchFamily="49" charset="-122"/>
              </a:rPr>
              <a:t>图形类</a:t>
            </a:r>
            <a:r>
              <a:rPr lang="zh-CN" altLang="en-US">
                <a:latin typeface="Times New Roman" pitchFamily="18" charset="0"/>
                <a:ea typeface="楷体_GB2312" pitchFamily="49" charset="-122"/>
              </a:rPr>
              <a:t> </a:t>
            </a:r>
          </a:p>
          <a:p>
            <a:pPr lvl="1"/>
            <a:r>
              <a:rPr lang="en-US" altLang="zh-CN">
                <a:latin typeface="Times New Roman" pitchFamily="18" charset="0"/>
                <a:ea typeface="楷体_GB2312" pitchFamily="49" charset="-122"/>
              </a:rPr>
              <a:t>Rectangle2D.Double</a:t>
            </a:r>
          </a:p>
          <a:p>
            <a:pPr lvl="1">
              <a:buFont typeface="Wingdings" pitchFamily="2" charset="2"/>
              <a:buNone/>
            </a:pPr>
            <a:r>
              <a:rPr lang="zh-CN" altLang="en-US" sz="2400">
                <a:latin typeface="Times New Roman" pitchFamily="18" charset="0"/>
                <a:ea typeface="楷体_GB2312" pitchFamily="49" charset="-122"/>
              </a:rPr>
              <a:t>如果已知两个矩形的两个对角点，也可以依此构造一个矩形，</a:t>
            </a:r>
          </a:p>
          <a:p>
            <a:pPr lvl="1">
              <a:buFont typeface="Wingdings" pitchFamily="2" charset="2"/>
              <a:buNone/>
            </a:pPr>
            <a:r>
              <a:rPr lang="zh-CN" altLang="en-US" sz="2400">
                <a:latin typeface="Times New Roman" pitchFamily="18" charset="0"/>
                <a:ea typeface="楷体_GB2312" pitchFamily="49" charset="-122"/>
              </a:rPr>
              <a:t>假设此两点的坐标分别为</a:t>
            </a:r>
            <a:r>
              <a:rPr lang="en-US" altLang="zh-CN" sz="2400">
                <a:latin typeface="Times New Roman" pitchFamily="18" charset="0"/>
                <a:ea typeface="楷体_GB2312" pitchFamily="49" charset="-122"/>
              </a:rPr>
              <a:t>p(px,py),q(qx,qy):</a:t>
            </a:r>
          </a:p>
          <a:p>
            <a:pPr lvl="1">
              <a:buFont typeface="Wingdings" pitchFamily="2" charset="2"/>
              <a:buNone/>
            </a:pPr>
            <a:r>
              <a:rPr lang="zh-CN" altLang="en-US" sz="2400">
                <a:latin typeface="Times New Roman" pitchFamily="18" charset="0"/>
                <a:ea typeface="楷体_GB2312" pitchFamily="49" charset="-122"/>
              </a:rPr>
              <a:t>     </a:t>
            </a:r>
            <a:r>
              <a:rPr lang="en-US" altLang="zh-CN" sz="2400">
                <a:latin typeface="Times New Roman" pitchFamily="18" charset="0"/>
                <a:ea typeface="楷体_GB2312" pitchFamily="49" charset="-122"/>
              </a:rPr>
              <a:t>Rectangle2D rect = new Rectangle2D.Double( );</a:t>
            </a:r>
          </a:p>
          <a:p>
            <a:pPr lvl="1">
              <a:buFont typeface="Wingdings" pitchFamily="2" charset="2"/>
              <a:buNone/>
            </a:pPr>
            <a:r>
              <a:rPr lang="en-US" altLang="zh-CN" sz="2400">
                <a:latin typeface="Times New Roman" pitchFamily="18" charset="0"/>
                <a:ea typeface="楷体_GB2312" pitchFamily="49" charset="-122"/>
              </a:rPr>
              <a:t>     rect.setFrameFromDiagonal(px,py,qx,qy);</a:t>
            </a:r>
          </a:p>
          <a:p>
            <a:pPr lvl="1">
              <a:buFont typeface="Wingdings" pitchFamily="2" charset="2"/>
              <a:buNone/>
            </a:pP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或 </a:t>
            </a:r>
            <a:r>
              <a:rPr lang="en-US" altLang="zh-CN" sz="2400">
                <a:latin typeface="Times New Roman" pitchFamily="18" charset="0"/>
                <a:ea typeface="楷体_GB2312" pitchFamily="49" charset="-122"/>
              </a:rPr>
              <a:t>rect.setFrameFromDiagonal(p,q); (p,q</a:t>
            </a:r>
            <a:r>
              <a:rPr lang="zh-CN" altLang="en-US" sz="2400">
                <a:latin typeface="Times New Roman" pitchFamily="18" charset="0"/>
                <a:ea typeface="楷体_GB2312" pitchFamily="49" charset="-122"/>
              </a:rPr>
              <a:t>是用</a:t>
            </a:r>
            <a:r>
              <a:rPr lang="en-US" altLang="zh-CN" sz="2400">
                <a:latin typeface="Times New Roman" pitchFamily="18" charset="0"/>
                <a:ea typeface="楷体_GB2312" pitchFamily="49" charset="-122"/>
              </a:rPr>
              <a:t>Point2D</a:t>
            </a:r>
            <a:r>
              <a:rPr lang="zh-CN" altLang="en-US" sz="2400">
                <a:latin typeface="Times New Roman" pitchFamily="18" charset="0"/>
                <a:ea typeface="楷体_GB2312" pitchFamily="49" charset="-122"/>
              </a:rPr>
              <a:t>对象表示的两个对角点）</a:t>
            </a:r>
          </a:p>
          <a:p>
            <a:pPr lvl="1">
              <a:buFont typeface="Wingdings" pitchFamily="2" charset="2"/>
              <a:buNone/>
            </a:pPr>
            <a:endParaRPr lang="zh-CN" altLang="en-US" sz="2400">
              <a:latin typeface="Times New Roman" pitchFamily="18" charset="0"/>
              <a:ea typeface="楷体_GB2312" pitchFamily="49" charset="-122"/>
            </a:endParaRPr>
          </a:p>
          <a:p>
            <a:pPr lvl="1">
              <a:buFont typeface="Wingdings" pitchFamily="2" charset="2"/>
              <a:buNone/>
            </a:pPr>
            <a:r>
              <a:rPr lang="en-US" altLang="zh-CN" sz="2000">
                <a:latin typeface="Times New Roman" pitchFamily="18" charset="0"/>
                <a:ea typeface="楷体_GB2312" pitchFamily="49" charset="-122"/>
              </a:rPr>
              <a:t>public void setFrameFromDiagonal(double x1,double y1,double x2,double y2);</a:t>
            </a:r>
          </a:p>
          <a:p>
            <a:pPr lvl="1">
              <a:buFont typeface="Wingdings" pitchFamily="2" charset="2"/>
              <a:buNone/>
            </a:pPr>
            <a:r>
              <a:rPr lang="en-US" altLang="zh-CN" sz="2000">
                <a:latin typeface="Times New Roman" pitchFamily="18" charset="0"/>
                <a:ea typeface="楷体_GB2312" pitchFamily="49" charset="-122"/>
              </a:rPr>
              <a:t>public void setFrameFromDiagonal(Point2D p1, Point2D p2);</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p:txBody>
          <a:bodyPr/>
          <a:lstStyle/>
          <a:p>
            <a:pPr eaLnBrk="1" hangingPunct="1"/>
            <a:r>
              <a:rPr lang="en-US" altLang="zh-CN" sz="2400">
                <a:ea typeface="宋体" charset="-122"/>
              </a:rPr>
              <a:t>Swing</a:t>
            </a:r>
            <a:r>
              <a:rPr lang="zh-CN" altLang="en-US" sz="2400">
                <a:ea typeface="宋体" charset="-122"/>
              </a:rPr>
              <a:t>概述</a:t>
            </a:r>
          </a:p>
        </p:txBody>
      </p:sp>
      <p:sp>
        <p:nvSpPr>
          <p:cNvPr id="6147" name="内容占位符 2"/>
          <p:cNvSpPr>
            <a:spLocks noGrp="1"/>
          </p:cNvSpPr>
          <p:nvPr>
            <p:ph idx="4294967295"/>
          </p:nvPr>
        </p:nvSpPr>
        <p:spPr>
          <a:xfrm>
            <a:off x="457200" y="1228725"/>
            <a:ext cx="8686800" cy="5248275"/>
          </a:xfrm>
        </p:spPr>
        <p:txBody>
          <a:bodyPr/>
          <a:lstStyle/>
          <a:p>
            <a:pPr eaLnBrk="1" hangingPunct="1"/>
            <a:r>
              <a:rPr lang="zh-CN" altLang="en-US">
                <a:ea typeface="宋体" charset="-122"/>
              </a:rPr>
              <a:t>两种基本</a:t>
            </a:r>
            <a:r>
              <a:rPr lang="en-US" altLang="zh-CN">
                <a:ea typeface="宋体" charset="-122"/>
              </a:rPr>
              <a:t>GUI</a:t>
            </a:r>
            <a:r>
              <a:rPr lang="zh-CN" altLang="en-US">
                <a:ea typeface="宋体" charset="-122"/>
              </a:rPr>
              <a:t>程序设计类库</a:t>
            </a:r>
          </a:p>
          <a:p>
            <a:pPr lvl="1" eaLnBrk="1" hangingPunct="1"/>
            <a:r>
              <a:rPr lang="en-US" altLang="zh-CN">
                <a:ea typeface="宋体" charset="-122"/>
              </a:rPr>
              <a:t>SWING</a:t>
            </a:r>
          </a:p>
          <a:p>
            <a:pPr lvl="1" eaLnBrk="1" hangingPunct="1">
              <a:buFont typeface="Wingdings" pitchFamily="2" charset="2"/>
              <a:buNone/>
            </a:pPr>
            <a:r>
              <a:rPr lang="en-US" altLang="zh-CN">
                <a:ea typeface="宋体" charset="-122"/>
              </a:rPr>
              <a:t>    -1996</a:t>
            </a:r>
            <a:r>
              <a:rPr lang="zh-CN" altLang="en-US">
                <a:ea typeface="宋体" charset="-122"/>
              </a:rPr>
              <a:t>，</a:t>
            </a:r>
            <a:r>
              <a:rPr lang="en-US" altLang="zh-CN">
                <a:ea typeface="宋体" charset="-122"/>
              </a:rPr>
              <a:t>Netscape</a:t>
            </a:r>
            <a:r>
              <a:rPr lang="zh-CN" altLang="en-US">
                <a:ea typeface="宋体" charset="-122"/>
              </a:rPr>
              <a:t>创建了一种</a:t>
            </a:r>
            <a:r>
              <a:rPr lang="en-US" altLang="zh-CN">
                <a:ea typeface="宋体" charset="-122"/>
              </a:rPr>
              <a:t>IFC(Internet Foundation Class)</a:t>
            </a:r>
            <a:r>
              <a:rPr lang="zh-CN" altLang="en-US">
                <a:ea typeface="宋体" charset="-122"/>
              </a:rPr>
              <a:t>的</a:t>
            </a:r>
            <a:r>
              <a:rPr lang="en-US" altLang="zh-CN">
                <a:ea typeface="宋体" charset="-122"/>
              </a:rPr>
              <a:t>GUI</a:t>
            </a:r>
            <a:r>
              <a:rPr lang="zh-CN" altLang="en-US">
                <a:ea typeface="宋体" charset="-122"/>
              </a:rPr>
              <a:t>库，它将菜单、按钮等用户界面元素绘制在空白窗口上，而对等体只需创建和绘制窗口。</a:t>
            </a:r>
          </a:p>
          <a:p>
            <a:pPr lvl="1" eaLnBrk="1" hangingPunct="1">
              <a:buFont typeface="Wingdings" pitchFamily="2" charset="2"/>
              <a:buNone/>
            </a:pPr>
            <a:r>
              <a:rPr lang="zh-CN" altLang="en-US">
                <a:ea typeface="宋体" charset="-122"/>
              </a:rPr>
              <a:t>     </a:t>
            </a:r>
            <a:r>
              <a:rPr lang="zh-CN" altLang="en-US" i="1">
                <a:solidFill>
                  <a:srgbClr val="FF0000"/>
                </a:solidFill>
                <a:ea typeface="宋体" charset="-122"/>
              </a:rPr>
              <a:t>在所有平台上的外观和动作都一样。</a:t>
            </a:r>
          </a:p>
          <a:p>
            <a:pPr lvl="1" eaLnBrk="1" hangingPunct="1">
              <a:buFont typeface="Wingdings" pitchFamily="2" charset="2"/>
              <a:buNone/>
            </a:pPr>
            <a:r>
              <a:rPr lang="zh-CN" altLang="en-US" i="1">
                <a:solidFill>
                  <a:srgbClr val="FF0000"/>
                </a:solidFill>
                <a:ea typeface="宋体" charset="-122"/>
              </a:rPr>
              <a:t>   </a:t>
            </a:r>
            <a:r>
              <a:rPr lang="en-US" altLang="zh-CN">
                <a:ea typeface="宋体" charset="-122"/>
              </a:rPr>
              <a:t>-Sun</a:t>
            </a:r>
            <a:r>
              <a:rPr lang="zh-CN" altLang="en-US">
                <a:ea typeface="宋体" charset="-122"/>
              </a:rPr>
              <a:t>和</a:t>
            </a:r>
            <a:r>
              <a:rPr lang="en-US" altLang="zh-CN">
                <a:ea typeface="宋体" charset="-122"/>
              </a:rPr>
              <a:t>Netscape</a:t>
            </a:r>
            <a:r>
              <a:rPr lang="zh-CN" altLang="en-US">
                <a:ea typeface="宋体" charset="-122"/>
              </a:rPr>
              <a:t>合作完善了这种方式，创建了一个名为</a:t>
            </a:r>
            <a:r>
              <a:rPr lang="en-US" altLang="zh-CN">
                <a:ea typeface="宋体" charset="-122"/>
              </a:rPr>
              <a:t>Swing</a:t>
            </a:r>
            <a:r>
              <a:rPr lang="zh-CN" altLang="en-US">
                <a:ea typeface="宋体" charset="-122"/>
              </a:rPr>
              <a:t>的用户界面库。</a:t>
            </a:r>
          </a:p>
          <a:p>
            <a:pPr eaLnBrk="1" hangingPunct="1">
              <a:buFont typeface="Wingdings" pitchFamily="2" charset="2"/>
              <a:buNone/>
            </a:pPr>
            <a:r>
              <a:rPr lang="zh-CN" altLang="en-US">
                <a:ea typeface="宋体" charset="-122"/>
              </a:rPr>
              <a:t> </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idx="4294967295"/>
          </p:nvPr>
        </p:nvSpPr>
        <p:spPr/>
        <p:txBody>
          <a:bodyPr/>
          <a:lstStyle/>
          <a:p>
            <a:pPr eaLnBrk="1" hangingPunct="1"/>
            <a:r>
              <a:rPr lang="en-US" altLang="zh-CN" sz="2400">
                <a:ea typeface="宋体" charset="-122"/>
              </a:rPr>
              <a:t>2D</a:t>
            </a:r>
            <a:r>
              <a:rPr lang="zh-CN" altLang="en-US" sz="2400">
                <a:ea typeface="宋体" charset="-122"/>
              </a:rPr>
              <a:t>图形</a:t>
            </a:r>
          </a:p>
        </p:txBody>
      </p:sp>
      <p:sp>
        <p:nvSpPr>
          <p:cNvPr id="40963" name="内容占位符 2"/>
          <p:cNvSpPr>
            <a:spLocks noGrp="1"/>
          </p:cNvSpPr>
          <p:nvPr>
            <p:ph idx="4294967295"/>
          </p:nvPr>
        </p:nvSpPr>
        <p:spPr>
          <a:xfrm>
            <a:off x="0" y="1228725"/>
            <a:ext cx="9144000" cy="5248275"/>
          </a:xfrm>
        </p:spPr>
        <p:txBody>
          <a:bodyPr/>
          <a:lstStyle/>
          <a:p>
            <a:r>
              <a:rPr lang="zh-CN" altLang="en-US" b="1">
                <a:latin typeface="Times New Roman" pitchFamily="18" charset="0"/>
                <a:ea typeface="楷体_GB2312" pitchFamily="49" charset="-122"/>
              </a:rPr>
              <a:t>常用</a:t>
            </a:r>
            <a:r>
              <a:rPr lang="en-US" altLang="zh-CN" b="1">
                <a:latin typeface="Times New Roman" pitchFamily="18" charset="0"/>
                <a:ea typeface="楷体_GB2312" pitchFamily="49" charset="-122"/>
              </a:rPr>
              <a:t>2D</a:t>
            </a:r>
            <a:r>
              <a:rPr lang="zh-CN" altLang="en-US" b="1">
                <a:latin typeface="Times New Roman" pitchFamily="18" charset="0"/>
                <a:ea typeface="楷体_GB2312" pitchFamily="49" charset="-122"/>
              </a:rPr>
              <a:t>图形类</a:t>
            </a:r>
            <a:r>
              <a:rPr lang="zh-CN" altLang="en-US">
                <a:latin typeface="Times New Roman" pitchFamily="18" charset="0"/>
                <a:ea typeface="楷体_GB2312" pitchFamily="49" charset="-122"/>
              </a:rPr>
              <a:t> </a:t>
            </a:r>
          </a:p>
          <a:p>
            <a:pPr lvl="1"/>
            <a:r>
              <a:rPr lang="en-US" altLang="zh-CN">
                <a:latin typeface="Times New Roman" pitchFamily="18" charset="0"/>
                <a:ea typeface="楷体_GB2312" pitchFamily="49" charset="-122"/>
              </a:rPr>
              <a:t>Ellipse2D.Double</a:t>
            </a:r>
          </a:p>
          <a:p>
            <a:pPr lvl="1">
              <a:buFont typeface="Wingdings" pitchFamily="2" charset="2"/>
              <a:buNone/>
            </a:pPr>
            <a:r>
              <a:rPr lang="en-US" altLang="zh-CN">
                <a:latin typeface="Times New Roman" pitchFamily="18" charset="0"/>
                <a:ea typeface="楷体_GB2312" pitchFamily="49" charset="-122"/>
              </a:rPr>
              <a:t>    Ellipse</a:t>
            </a:r>
            <a:r>
              <a:rPr lang="en-US" altLang="zh-CN" sz="2400">
                <a:latin typeface="Times New Roman" pitchFamily="18" charset="0"/>
                <a:ea typeface="楷体_GB2312" pitchFamily="49" charset="-122"/>
              </a:rPr>
              <a:t>e2D.Double(double x,double y,double w,double h)</a:t>
            </a:r>
          </a:p>
          <a:p>
            <a:pPr lvl="1">
              <a:buFont typeface="Wingdings" pitchFamily="2" charset="2"/>
              <a:buNone/>
            </a:pPr>
            <a:r>
              <a:rPr lang="en-US" altLang="zh-CN" sz="2400">
                <a:latin typeface="Times New Roman" pitchFamily="18" charset="0"/>
                <a:ea typeface="楷体_GB2312" pitchFamily="49" charset="-122"/>
              </a:rPr>
              <a:t>         x,y---</a:t>
            </a:r>
            <a:r>
              <a:rPr lang="zh-CN" altLang="en-US" sz="2400">
                <a:latin typeface="Times New Roman" pitchFamily="18" charset="0"/>
                <a:ea typeface="楷体_GB2312" pitchFamily="49" charset="-122"/>
              </a:rPr>
              <a:t>椭圆所在矩形外框左上角的坐标</a:t>
            </a:r>
            <a:r>
              <a:rPr lang="en-US" altLang="zh-CN" sz="2400">
                <a:latin typeface="Times New Roman" pitchFamily="18" charset="0"/>
                <a:ea typeface="楷体_GB2312" pitchFamily="49" charset="-122"/>
              </a:rPr>
              <a:t>(x,y);</a:t>
            </a:r>
          </a:p>
          <a:p>
            <a:pPr lvl="1">
              <a:buFont typeface="Wingdings" pitchFamily="2" charset="2"/>
              <a:buNone/>
            </a:pPr>
            <a:r>
              <a:rPr lang="en-US" altLang="zh-CN" sz="2400">
                <a:latin typeface="Times New Roman" pitchFamily="18" charset="0"/>
                <a:ea typeface="楷体_GB2312" pitchFamily="49" charset="-122"/>
              </a:rPr>
              <a:t>         w  ---</a:t>
            </a:r>
            <a:r>
              <a:rPr lang="zh-CN" altLang="en-US" sz="2400">
                <a:latin typeface="Times New Roman" pitchFamily="18" charset="0"/>
                <a:ea typeface="楷体_GB2312" pitchFamily="49" charset="-122"/>
              </a:rPr>
              <a:t>椭圆所在矩形外框矩形宽度 </a:t>
            </a:r>
          </a:p>
          <a:p>
            <a:pPr lvl="1">
              <a:buFont typeface="Wingdings" pitchFamily="2" charset="2"/>
              <a:buNone/>
            </a:pPr>
            <a:r>
              <a:rPr lang="zh-CN" altLang="en-US" sz="2400">
                <a:latin typeface="Times New Roman" pitchFamily="18" charset="0"/>
                <a:ea typeface="楷体_GB2312" pitchFamily="49" charset="-122"/>
              </a:rPr>
              <a:t>         </a:t>
            </a:r>
            <a:r>
              <a:rPr lang="en-US" altLang="zh-CN" sz="2400">
                <a:latin typeface="Times New Roman" pitchFamily="18" charset="0"/>
                <a:ea typeface="楷体_GB2312" pitchFamily="49" charset="-122"/>
              </a:rPr>
              <a:t>h   ---</a:t>
            </a:r>
            <a:r>
              <a:rPr lang="zh-CN" altLang="en-US" sz="2400">
                <a:latin typeface="Times New Roman" pitchFamily="18" charset="0"/>
                <a:ea typeface="楷体_GB2312" pitchFamily="49" charset="-122"/>
              </a:rPr>
              <a:t>椭圆所在矩形外框矩形高度</a:t>
            </a:r>
          </a:p>
          <a:p>
            <a:pPr lvl="1">
              <a:buFont typeface="Wingdings" pitchFamily="2" charset="2"/>
              <a:buNone/>
            </a:pPr>
            <a:endParaRPr lang="zh-CN" altLang="en-US" sz="2400">
              <a:latin typeface="Times New Roman" pitchFamily="18" charset="0"/>
              <a:ea typeface="楷体_GB2312" pitchFamily="49" charset="-122"/>
            </a:endParaRPr>
          </a:p>
          <a:p>
            <a:pPr lvl="1">
              <a:buFont typeface="Wingdings" pitchFamily="2" charset="2"/>
              <a:buNone/>
            </a:pPr>
            <a:r>
              <a:rPr lang="zh-CN" altLang="en-US" sz="2400">
                <a:latin typeface="Times New Roman" pitchFamily="18" charset="0"/>
                <a:ea typeface="楷体_GB2312" pitchFamily="49" charset="-122"/>
              </a:rPr>
              <a:t>     </a:t>
            </a:r>
            <a:r>
              <a:rPr lang="en-US" altLang="zh-CN" sz="2400">
                <a:latin typeface="Times New Roman" pitchFamily="18" charset="0"/>
                <a:ea typeface="楷体_GB2312" pitchFamily="49" charset="-122"/>
              </a:rPr>
              <a:t>Ellipse2D.Double( )</a:t>
            </a:r>
          </a:p>
          <a:p>
            <a:pPr lvl="1">
              <a:buFont typeface="Wingdings" pitchFamily="2" charset="2"/>
              <a:buNone/>
            </a:pP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椭圆所在矩形外框为</a:t>
            </a:r>
            <a:r>
              <a:rPr lang="en-US" altLang="zh-CN" sz="2400">
                <a:latin typeface="Times New Roman" pitchFamily="18" charset="0"/>
                <a:ea typeface="楷体_GB2312" pitchFamily="49" charset="-122"/>
              </a:rPr>
              <a:t>x=y=w=h=0</a:t>
            </a:r>
          </a:p>
          <a:p>
            <a:pPr lvl="1">
              <a:buFont typeface="Wingdings" pitchFamily="2" charset="2"/>
              <a:buNone/>
            </a:pPr>
            <a:r>
              <a:rPr lang="zh-CN" altLang="en-US" sz="2400">
                <a:latin typeface="Times New Roman" pitchFamily="18" charset="0"/>
                <a:ea typeface="楷体_GB2312" pitchFamily="49" charset="-122"/>
              </a:rPr>
              <a:t>    </a:t>
            </a:r>
            <a:endParaRPr lang="en-US" altLang="zh-CN" sz="2400">
              <a:latin typeface="Times New Roman" pitchFamily="18" charset="0"/>
              <a:ea typeface="楷体_GB2312" pitchFamily="49"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
        <p:nvSpPr>
          <p:cNvPr id="40965" name="Rectangle 5"/>
          <p:cNvSpPr>
            <a:spLocks noChangeArrowheads="1"/>
          </p:cNvSpPr>
          <p:nvPr/>
        </p:nvSpPr>
        <p:spPr bwMode="gray">
          <a:xfrm>
            <a:off x="6011863" y="3370263"/>
            <a:ext cx="2386012" cy="1576387"/>
          </a:xfrm>
          <a:prstGeom prst="rect">
            <a:avLst/>
          </a:prstGeom>
          <a:noFill/>
          <a:ln w="9525" algn="ctr">
            <a:solidFill>
              <a:schemeClr val="tx1"/>
            </a:solidFill>
            <a:prstDash val="dashDot"/>
            <a:miter lim="800000"/>
            <a:headEnd/>
            <a:tailEnd/>
          </a:ln>
        </p:spPr>
        <p:txBody>
          <a:bodyPr wrap="none" anchor="ctr"/>
          <a:lstStyle/>
          <a:p>
            <a:endParaRPr lang="zh-CN" altLang="en-US"/>
          </a:p>
        </p:txBody>
      </p:sp>
      <p:sp>
        <p:nvSpPr>
          <p:cNvPr id="40966" name="Oval 6"/>
          <p:cNvSpPr>
            <a:spLocks noChangeArrowheads="1"/>
          </p:cNvSpPr>
          <p:nvPr/>
        </p:nvSpPr>
        <p:spPr bwMode="gray">
          <a:xfrm>
            <a:off x="6011863" y="3384550"/>
            <a:ext cx="2386012" cy="1530350"/>
          </a:xfrm>
          <a:prstGeom prst="ellipse">
            <a:avLst/>
          </a:prstGeom>
          <a:noFill/>
          <a:ln w="9525" algn="ctr">
            <a:solidFill>
              <a:schemeClr val="tx1"/>
            </a:solidFill>
            <a:round/>
            <a:headEnd/>
            <a:tailEnd/>
          </a:ln>
        </p:spPr>
        <p:txBody>
          <a:bodyPr wrap="none" anchor="ctr"/>
          <a:lstStyle/>
          <a:p>
            <a:endParaRPr lang="zh-CN" alt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idx="4294967295"/>
          </p:nvPr>
        </p:nvSpPr>
        <p:spPr/>
        <p:txBody>
          <a:bodyPr/>
          <a:lstStyle/>
          <a:p>
            <a:pPr eaLnBrk="1" hangingPunct="1"/>
            <a:r>
              <a:rPr lang="en-US" altLang="zh-CN" sz="2400">
                <a:ea typeface="宋体" charset="-122"/>
              </a:rPr>
              <a:t>2D</a:t>
            </a:r>
            <a:r>
              <a:rPr lang="zh-CN" altLang="en-US" sz="2400">
                <a:ea typeface="宋体" charset="-122"/>
              </a:rPr>
              <a:t>图形</a:t>
            </a:r>
          </a:p>
        </p:txBody>
      </p:sp>
      <p:sp>
        <p:nvSpPr>
          <p:cNvPr id="41987" name="内容占位符 2"/>
          <p:cNvSpPr>
            <a:spLocks noGrp="1"/>
          </p:cNvSpPr>
          <p:nvPr>
            <p:ph idx="4294967295"/>
          </p:nvPr>
        </p:nvSpPr>
        <p:spPr>
          <a:xfrm>
            <a:off x="0" y="1228725"/>
            <a:ext cx="9144000" cy="5248275"/>
          </a:xfrm>
        </p:spPr>
        <p:txBody>
          <a:bodyPr/>
          <a:lstStyle/>
          <a:p>
            <a:r>
              <a:rPr lang="zh-CN" altLang="en-US" b="1">
                <a:latin typeface="Times New Roman" pitchFamily="18" charset="0"/>
                <a:ea typeface="楷体_GB2312" pitchFamily="49" charset="-122"/>
              </a:rPr>
              <a:t>常用</a:t>
            </a:r>
            <a:r>
              <a:rPr lang="en-US" altLang="zh-CN" b="1">
                <a:latin typeface="Times New Roman" pitchFamily="18" charset="0"/>
                <a:ea typeface="楷体_GB2312" pitchFamily="49" charset="-122"/>
              </a:rPr>
              <a:t>2D</a:t>
            </a:r>
            <a:r>
              <a:rPr lang="zh-CN" altLang="en-US" b="1">
                <a:latin typeface="Times New Roman" pitchFamily="18" charset="0"/>
                <a:ea typeface="楷体_GB2312" pitchFamily="49" charset="-122"/>
              </a:rPr>
              <a:t>图形类</a:t>
            </a:r>
            <a:r>
              <a:rPr lang="zh-CN" altLang="en-US">
                <a:latin typeface="Times New Roman" pitchFamily="18" charset="0"/>
                <a:ea typeface="楷体_GB2312" pitchFamily="49" charset="-122"/>
              </a:rPr>
              <a:t> </a:t>
            </a:r>
          </a:p>
          <a:p>
            <a:pPr lvl="1"/>
            <a:r>
              <a:rPr lang="en-US" altLang="zh-CN">
                <a:latin typeface="Times New Roman" pitchFamily="18" charset="0"/>
                <a:ea typeface="楷体_GB2312" pitchFamily="49" charset="-122"/>
              </a:rPr>
              <a:t>Ellipse2D.Double</a:t>
            </a:r>
          </a:p>
          <a:p>
            <a:pPr lvl="1">
              <a:buFont typeface="Wingdings" pitchFamily="2" charset="2"/>
              <a:buNone/>
            </a:pPr>
            <a:r>
              <a:rPr lang="en-US" altLang="zh-CN">
                <a:latin typeface="Times New Roman" pitchFamily="18" charset="0"/>
                <a:ea typeface="楷体_GB2312" pitchFamily="49" charset="-122"/>
              </a:rPr>
              <a:t>   </a:t>
            </a:r>
            <a:r>
              <a:rPr lang="zh-CN" altLang="en-US" sz="2400">
                <a:latin typeface="Times New Roman" pitchFamily="18" charset="0"/>
                <a:ea typeface="楷体_GB2312" pitchFamily="49" charset="-122"/>
              </a:rPr>
              <a:t>通过椭圆中心点</a:t>
            </a:r>
            <a:r>
              <a:rPr lang="en-US" altLang="zh-CN" sz="2400">
                <a:latin typeface="Times New Roman" pitchFamily="18" charset="0"/>
                <a:ea typeface="楷体_GB2312" pitchFamily="49" charset="-122"/>
              </a:rPr>
              <a:t>c(centerX,centerY)</a:t>
            </a:r>
            <a:r>
              <a:rPr lang="zh-CN" altLang="en-US" sz="2400">
                <a:latin typeface="Times New Roman" pitchFamily="18" charset="0"/>
                <a:ea typeface="楷体_GB2312" pitchFamily="49" charset="-122"/>
              </a:rPr>
              <a:t>、宽和高来构造一个椭圆</a:t>
            </a:r>
            <a:r>
              <a:rPr lang="zh-CN" altLang="en-US">
                <a:latin typeface="Times New Roman" pitchFamily="18" charset="0"/>
                <a:ea typeface="楷体_GB2312" pitchFamily="49" charset="-122"/>
              </a:rPr>
              <a:t>：</a:t>
            </a:r>
          </a:p>
          <a:p>
            <a:pPr lvl="1">
              <a:buFont typeface="Wingdings" pitchFamily="2" charset="2"/>
              <a:buNone/>
            </a:pPr>
            <a:r>
              <a:rPr lang="zh-CN" altLang="en-US">
                <a:latin typeface="Times New Roman" pitchFamily="18" charset="0"/>
                <a:ea typeface="楷体_GB2312" pitchFamily="49" charset="-122"/>
              </a:rPr>
              <a:t>        </a:t>
            </a:r>
            <a:r>
              <a:rPr lang="en-US" altLang="zh-CN" sz="2400">
                <a:latin typeface="Times New Roman" pitchFamily="18" charset="0"/>
                <a:ea typeface="楷体_GB2312" pitchFamily="49" charset="-122"/>
              </a:rPr>
              <a:t>Ellipse2D ellipse=new Ellipse2D.Double(certerX-width/2,centerY-height/2,width,height);</a:t>
            </a:r>
          </a:p>
          <a:p>
            <a:pPr lvl="1">
              <a:buFont typeface="Wingdings" pitchFamily="2" charset="2"/>
              <a:buNone/>
            </a:pPr>
            <a:r>
              <a:rPr lang="en-US" altLang="zh-CN">
                <a:latin typeface="Times New Roman" pitchFamily="18" charset="0"/>
                <a:ea typeface="楷体_GB2312" pitchFamily="49" charset="-122"/>
              </a:rPr>
              <a:t>   </a:t>
            </a:r>
            <a:r>
              <a:rPr lang="zh-CN" altLang="en-US">
                <a:latin typeface="Times New Roman" pitchFamily="18" charset="0"/>
                <a:ea typeface="楷体_GB2312" pitchFamily="49" charset="-122"/>
              </a:rPr>
              <a:t>通过椭圆中心点及外矩形框中四个顶点中的一个来构造椭圆：</a:t>
            </a:r>
          </a:p>
          <a:p>
            <a:pPr lvl="1">
              <a:buFont typeface="Wingdings" pitchFamily="2" charset="2"/>
              <a:buNone/>
            </a:pPr>
            <a:r>
              <a:rPr lang="zh-CN" altLang="en-US" sz="2400">
                <a:latin typeface="Times New Roman" pitchFamily="18" charset="0"/>
                <a:ea typeface="楷体_GB2312" pitchFamily="49" charset="-122"/>
              </a:rPr>
              <a:t>		</a:t>
            </a:r>
            <a:r>
              <a:rPr lang="en-US" altLang="zh-CN" sz="2400">
                <a:latin typeface="Times New Roman" pitchFamily="18" charset="0"/>
                <a:ea typeface="楷体_GB2312" pitchFamily="49" charset="-122"/>
              </a:rPr>
              <a:t>Ellipse2D ellipse = new Ellipse2D.Double( );</a:t>
            </a:r>
          </a:p>
          <a:p>
            <a:pPr lvl="1">
              <a:buFont typeface="Wingdings" pitchFamily="2" charset="2"/>
              <a:buNone/>
            </a:pPr>
            <a:r>
              <a:rPr lang="en-US" altLang="zh-CN" sz="2400">
                <a:latin typeface="Times New Roman" pitchFamily="18" charset="0"/>
                <a:ea typeface="楷体_GB2312" pitchFamily="49" charset="-122"/>
              </a:rPr>
              <a:t>      ellipse.setFrameFromCenter(centerX,centerY,cornerX,cornerY);</a:t>
            </a:r>
          </a:p>
          <a:p>
            <a:pPr lvl="1">
              <a:buFont typeface="Wingdings" pitchFamily="2" charset="2"/>
              <a:buNone/>
            </a:pP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通过外矩形框来构造一个椭圆：</a:t>
            </a:r>
          </a:p>
          <a:p>
            <a:pPr lvl="1">
              <a:buFont typeface="Wingdings" pitchFamily="2" charset="2"/>
              <a:buNone/>
            </a:pPr>
            <a:r>
              <a:rPr lang="zh-CN" altLang="en-US" sz="2400">
                <a:latin typeface="Times New Roman" pitchFamily="18" charset="0"/>
                <a:ea typeface="楷体_GB2312" pitchFamily="49" charset="-122"/>
              </a:rPr>
              <a:t>      </a:t>
            </a:r>
            <a:r>
              <a:rPr lang="en-US" altLang="zh-CN" sz="2400">
                <a:latin typeface="Times New Roman" pitchFamily="18" charset="0"/>
                <a:ea typeface="楷体_GB2312" pitchFamily="49" charset="-122"/>
              </a:rPr>
              <a:t>Ellipse2D ellipse = new Ellipse2D.Double( );</a:t>
            </a:r>
          </a:p>
          <a:p>
            <a:pPr lvl="1">
              <a:buFont typeface="Wingdings" pitchFamily="2" charset="2"/>
              <a:buNone/>
            </a:pPr>
            <a:r>
              <a:rPr lang="en-US" altLang="zh-CN" sz="2400">
                <a:latin typeface="Times New Roman" pitchFamily="18" charset="0"/>
                <a:ea typeface="楷体_GB2312" pitchFamily="49" charset="-122"/>
              </a:rPr>
              <a:t>      ellipse.setFrame(rect);</a:t>
            </a:r>
            <a:r>
              <a:rPr lang="zh-CN" altLang="en-US" sz="2400">
                <a:latin typeface="Times New Roman" pitchFamily="18" charset="0"/>
                <a:ea typeface="楷体_GB2312" pitchFamily="49" charset="-122"/>
              </a:rPr>
              <a:t> </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idx="4294967295"/>
          </p:nvPr>
        </p:nvSpPr>
        <p:spPr/>
        <p:txBody>
          <a:bodyPr/>
          <a:lstStyle/>
          <a:p>
            <a:pPr eaLnBrk="1" hangingPunct="1"/>
            <a:r>
              <a:rPr lang="en-US" altLang="zh-CN" sz="2400">
                <a:ea typeface="宋体" charset="-122"/>
              </a:rPr>
              <a:t>2D</a:t>
            </a:r>
            <a:r>
              <a:rPr lang="zh-CN" altLang="en-US" sz="2400">
                <a:ea typeface="宋体" charset="-122"/>
              </a:rPr>
              <a:t>图形</a:t>
            </a:r>
          </a:p>
        </p:txBody>
      </p:sp>
      <p:sp>
        <p:nvSpPr>
          <p:cNvPr id="43011" name="内容占位符 2"/>
          <p:cNvSpPr>
            <a:spLocks noGrp="1"/>
          </p:cNvSpPr>
          <p:nvPr>
            <p:ph idx="4294967295"/>
          </p:nvPr>
        </p:nvSpPr>
        <p:spPr>
          <a:xfrm>
            <a:off x="0" y="1228725"/>
            <a:ext cx="9144000" cy="5248275"/>
          </a:xfrm>
        </p:spPr>
        <p:txBody>
          <a:bodyPr/>
          <a:lstStyle/>
          <a:p>
            <a:r>
              <a:rPr lang="zh-CN" altLang="en-US" b="1">
                <a:latin typeface="Times New Roman" pitchFamily="18" charset="0"/>
                <a:ea typeface="楷体_GB2312" pitchFamily="49" charset="-122"/>
              </a:rPr>
              <a:t>常用</a:t>
            </a:r>
            <a:r>
              <a:rPr lang="en-US" altLang="zh-CN" b="1">
                <a:latin typeface="Times New Roman" pitchFamily="18" charset="0"/>
                <a:ea typeface="楷体_GB2312" pitchFamily="49" charset="-122"/>
              </a:rPr>
              <a:t>2D</a:t>
            </a:r>
            <a:r>
              <a:rPr lang="zh-CN" altLang="en-US" b="1">
                <a:latin typeface="Times New Roman" pitchFamily="18" charset="0"/>
                <a:ea typeface="楷体_GB2312" pitchFamily="49" charset="-122"/>
              </a:rPr>
              <a:t>图形类</a:t>
            </a:r>
            <a:r>
              <a:rPr lang="zh-CN" altLang="en-US">
                <a:latin typeface="Times New Roman" pitchFamily="18" charset="0"/>
                <a:ea typeface="楷体_GB2312" pitchFamily="49" charset="-122"/>
              </a:rPr>
              <a:t> </a:t>
            </a:r>
          </a:p>
          <a:p>
            <a:pPr lvl="1"/>
            <a:r>
              <a:rPr lang="en-US" altLang="zh-CN">
                <a:latin typeface="Times New Roman" pitchFamily="18" charset="0"/>
                <a:ea typeface="楷体_GB2312" pitchFamily="49" charset="-122"/>
              </a:rPr>
              <a:t>Line2D.Double</a:t>
            </a:r>
          </a:p>
          <a:p>
            <a:pPr lvl="1">
              <a:buFont typeface="Wingdings" pitchFamily="2" charset="2"/>
              <a:buNone/>
            </a:pPr>
            <a:r>
              <a:rPr lang="en-US" altLang="zh-CN">
                <a:latin typeface="Times New Roman" pitchFamily="18" charset="0"/>
                <a:ea typeface="楷体_GB2312" pitchFamily="49" charset="-122"/>
              </a:rPr>
              <a:t>   Line2D.Double( );</a:t>
            </a:r>
          </a:p>
          <a:p>
            <a:pPr lvl="1">
              <a:buFont typeface="Wingdings" pitchFamily="2" charset="2"/>
              <a:buNone/>
            </a:pPr>
            <a:r>
              <a:rPr lang="zh-CN" altLang="en-US">
                <a:latin typeface="Times New Roman" pitchFamily="18" charset="0"/>
                <a:ea typeface="楷体_GB2312" pitchFamily="49" charset="-122"/>
              </a:rPr>
              <a:t>   </a:t>
            </a:r>
            <a:r>
              <a:rPr lang="en-US" altLang="zh-CN">
                <a:latin typeface="Times New Roman" pitchFamily="18" charset="0"/>
                <a:ea typeface="楷体_GB2312" pitchFamily="49" charset="-122"/>
              </a:rPr>
              <a:t>Line2D.Double(double x1, double y1, double x2, double y2);</a:t>
            </a:r>
          </a:p>
          <a:p>
            <a:pPr lvl="1">
              <a:buFont typeface="Wingdings" pitchFamily="2" charset="2"/>
              <a:buNone/>
            </a:pPr>
            <a:r>
              <a:rPr lang="en-US" altLang="zh-CN">
                <a:latin typeface="Times New Roman" pitchFamily="18" charset="0"/>
                <a:ea typeface="楷体_GB2312" pitchFamily="49" charset="-122"/>
              </a:rPr>
              <a:t>   Line2D.Double(Point2D p1, Poiont2D p2;)</a:t>
            </a:r>
          </a:p>
          <a:p>
            <a:pPr lvl="1">
              <a:buFont typeface="Wingdings" pitchFamily="2" charset="2"/>
              <a:buNone/>
            </a:pPr>
            <a:endParaRPr lang="en-US" altLang="zh-CN" sz="2400">
              <a:latin typeface="Times New Roman" pitchFamily="18" charset="0"/>
              <a:ea typeface="楷体_GB2312" pitchFamily="49"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idx="4294967295"/>
          </p:nvPr>
        </p:nvSpPr>
        <p:spPr/>
        <p:txBody>
          <a:bodyPr/>
          <a:lstStyle/>
          <a:p>
            <a:pPr eaLnBrk="1" hangingPunct="1"/>
            <a:r>
              <a:rPr lang="en-US" altLang="zh-CN" sz="2400">
                <a:ea typeface="宋体" charset="-122"/>
              </a:rPr>
              <a:t>2D</a:t>
            </a:r>
            <a:r>
              <a:rPr lang="zh-CN" altLang="en-US" sz="2400">
                <a:ea typeface="宋体" charset="-122"/>
              </a:rPr>
              <a:t>图形</a:t>
            </a:r>
          </a:p>
        </p:txBody>
      </p:sp>
      <p:sp>
        <p:nvSpPr>
          <p:cNvPr id="44035" name="内容占位符 2"/>
          <p:cNvSpPr>
            <a:spLocks noGrp="1"/>
          </p:cNvSpPr>
          <p:nvPr>
            <p:ph idx="4294967295"/>
          </p:nvPr>
        </p:nvSpPr>
        <p:spPr>
          <a:xfrm>
            <a:off x="0" y="1228725"/>
            <a:ext cx="9144000" cy="5248275"/>
          </a:xfrm>
        </p:spPr>
        <p:txBody>
          <a:bodyPr/>
          <a:lstStyle/>
          <a:p>
            <a:r>
              <a:rPr lang="zh-CN" altLang="en-US" b="1">
                <a:latin typeface="Times New Roman" pitchFamily="18" charset="0"/>
                <a:ea typeface="楷体_GB2312" pitchFamily="49" charset="-122"/>
              </a:rPr>
              <a:t>常用</a:t>
            </a:r>
            <a:r>
              <a:rPr lang="en-US" altLang="zh-CN" b="1">
                <a:latin typeface="Times New Roman" pitchFamily="18" charset="0"/>
                <a:ea typeface="楷体_GB2312" pitchFamily="49" charset="-122"/>
              </a:rPr>
              <a:t>2D</a:t>
            </a:r>
            <a:r>
              <a:rPr lang="zh-CN" altLang="en-US" b="1">
                <a:latin typeface="Times New Roman" pitchFamily="18" charset="0"/>
                <a:ea typeface="楷体_GB2312" pitchFamily="49" charset="-122"/>
              </a:rPr>
              <a:t>图形类</a:t>
            </a:r>
            <a:r>
              <a:rPr lang="zh-CN" altLang="en-US">
                <a:latin typeface="Times New Roman" pitchFamily="18" charset="0"/>
                <a:ea typeface="楷体_GB2312" pitchFamily="49" charset="-122"/>
              </a:rPr>
              <a:t> </a:t>
            </a:r>
          </a:p>
          <a:p>
            <a:pPr lvl="1"/>
            <a:r>
              <a:rPr lang="en-US" altLang="zh-CN">
                <a:latin typeface="Times New Roman" pitchFamily="18" charset="0"/>
                <a:ea typeface="楷体_GB2312" pitchFamily="49" charset="-122"/>
              </a:rPr>
              <a:t>Point2D.Double</a:t>
            </a:r>
          </a:p>
          <a:p>
            <a:pPr lvl="1">
              <a:buFont typeface="Wingdings" pitchFamily="2" charset="2"/>
              <a:buNone/>
            </a:pPr>
            <a:r>
              <a:rPr lang="en-US" altLang="zh-CN">
                <a:latin typeface="Times New Roman" pitchFamily="18" charset="0"/>
                <a:ea typeface="楷体_GB2312" pitchFamily="49" charset="-122"/>
              </a:rPr>
              <a:t>   </a:t>
            </a:r>
            <a:r>
              <a:rPr lang="en-US" altLang="zh-CN" sz="2400">
                <a:latin typeface="Times New Roman" pitchFamily="18" charset="0"/>
                <a:ea typeface="楷体_GB2312" pitchFamily="49" charset="-122"/>
              </a:rPr>
              <a:t>Point2D.Double( );</a:t>
            </a:r>
          </a:p>
          <a:p>
            <a:pPr lvl="1">
              <a:buFont typeface="Wingdings" pitchFamily="2" charset="2"/>
              <a:buNone/>
            </a:pPr>
            <a:r>
              <a:rPr lang="en-US" altLang="zh-CN" sz="2400">
                <a:latin typeface="Times New Roman" pitchFamily="18" charset="0"/>
                <a:ea typeface="楷体_GB2312" pitchFamily="49" charset="-122"/>
              </a:rPr>
              <a:t>   Point2D.Double(double x, double y); </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p:txBody>
          <a:bodyPr/>
          <a:lstStyle/>
          <a:p>
            <a:pPr eaLnBrk="1" hangingPunct="1"/>
            <a:r>
              <a:rPr lang="en-US" altLang="zh-CN" sz="2400">
                <a:ea typeface="宋体" charset="-122"/>
              </a:rPr>
              <a:t>2D</a:t>
            </a:r>
            <a:r>
              <a:rPr lang="zh-CN" altLang="en-US" sz="2400">
                <a:ea typeface="宋体" charset="-122"/>
              </a:rPr>
              <a:t>图形</a:t>
            </a:r>
          </a:p>
        </p:txBody>
      </p:sp>
      <p:sp>
        <p:nvSpPr>
          <p:cNvPr id="45059" name="内容占位符 2"/>
          <p:cNvSpPr>
            <a:spLocks noGrp="1"/>
          </p:cNvSpPr>
          <p:nvPr>
            <p:ph idx="4294967295"/>
          </p:nvPr>
        </p:nvSpPr>
        <p:spPr>
          <a:xfrm>
            <a:off x="0" y="1228725"/>
            <a:ext cx="9144000" cy="5248275"/>
          </a:xfrm>
        </p:spPr>
        <p:txBody>
          <a:bodyPr/>
          <a:lstStyle/>
          <a:p>
            <a:r>
              <a:rPr lang="zh-CN" altLang="en-US" b="1">
                <a:latin typeface="Times New Roman" pitchFamily="18" charset="0"/>
                <a:ea typeface="楷体_GB2312" pitchFamily="49" charset="-122"/>
              </a:rPr>
              <a:t>绘制图形</a:t>
            </a:r>
          </a:p>
          <a:p>
            <a:pPr lvl="1"/>
            <a:r>
              <a:rPr lang="zh-CN" altLang="en-US" b="1">
                <a:latin typeface="Times New Roman" pitchFamily="18" charset="0"/>
                <a:ea typeface="楷体_GB2312" pitchFamily="49" charset="-122"/>
              </a:rPr>
              <a:t>一个矩形</a:t>
            </a:r>
          </a:p>
          <a:p>
            <a:pPr lvl="1"/>
            <a:r>
              <a:rPr lang="zh-CN" altLang="en-US" b="1">
                <a:latin typeface="Times New Roman" pitchFamily="18" charset="0"/>
                <a:ea typeface="楷体_GB2312" pitchFamily="49" charset="-122"/>
              </a:rPr>
              <a:t>这个矩形的内接椭圆</a:t>
            </a:r>
          </a:p>
          <a:p>
            <a:pPr lvl="1"/>
            <a:r>
              <a:rPr lang="zh-CN" altLang="en-US" b="1">
                <a:latin typeface="Times New Roman" pitchFamily="18" charset="0"/>
                <a:ea typeface="楷体_GB2312" pitchFamily="49" charset="-122"/>
              </a:rPr>
              <a:t>矩形的一条对角线</a:t>
            </a:r>
          </a:p>
          <a:p>
            <a:pPr lvl="1"/>
            <a:r>
              <a:rPr lang="zh-CN" altLang="en-US" b="1">
                <a:latin typeface="Times New Roman" pitchFamily="18" charset="0"/>
                <a:ea typeface="楷体_GB2312" pitchFamily="49" charset="-122"/>
              </a:rPr>
              <a:t>以矩形中心为圆心的一个圆</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idx="4294967295"/>
          </p:nvPr>
        </p:nvSpPr>
        <p:spPr/>
        <p:txBody>
          <a:bodyPr/>
          <a:lstStyle/>
          <a:p>
            <a:pPr eaLnBrk="1" hangingPunct="1"/>
            <a:r>
              <a:rPr lang="en-US" altLang="zh-CN" sz="2400">
                <a:ea typeface="宋体" charset="-122"/>
              </a:rPr>
              <a:t>2D</a:t>
            </a:r>
            <a:r>
              <a:rPr lang="zh-CN" altLang="en-US" sz="2400">
                <a:ea typeface="宋体" charset="-122"/>
              </a:rPr>
              <a:t>图形</a:t>
            </a:r>
          </a:p>
        </p:txBody>
      </p:sp>
      <p:sp>
        <p:nvSpPr>
          <p:cNvPr id="46083" name="内容占位符 2"/>
          <p:cNvSpPr>
            <a:spLocks noGrp="1"/>
          </p:cNvSpPr>
          <p:nvPr>
            <p:ph idx="4294967295"/>
          </p:nvPr>
        </p:nvSpPr>
        <p:spPr>
          <a:xfrm>
            <a:off x="0" y="1228725"/>
            <a:ext cx="9144000" cy="5248275"/>
          </a:xfrm>
        </p:spPr>
        <p:txBody>
          <a:bodyPr/>
          <a:lstStyle/>
          <a:p>
            <a:pPr lvl="1">
              <a:buFont typeface="Wingdings" pitchFamily="2" charset="2"/>
              <a:buNone/>
            </a:pPr>
            <a:r>
              <a:rPr lang="en-US" altLang="zh-CN" sz="2000" b="1" dirty="0">
                <a:ea typeface="宋体" charset="-122"/>
              </a:rPr>
              <a:t>import</a:t>
            </a:r>
            <a:r>
              <a:rPr lang="en-US" altLang="zh-CN" sz="2000" dirty="0">
                <a:ea typeface="宋体" charset="-122"/>
              </a:rPr>
              <a:t> java.awt.*;</a:t>
            </a:r>
          </a:p>
          <a:p>
            <a:pPr lvl="1">
              <a:buFont typeface="Wingdings" pitchFamily="2" charset="2"/>
              <a:buNone/>
            </a:pPr>
            <a:r>
              <a:rPr lang="en-US" altLang="zh-CN" sz="2000" b="1" dirty="0">
                <a:ea typeface="宋体" charset="-122"/>
              </a:rPr>
              <a:t>import</a:t>
            </a:r>
            <a:r>
              <a:rPr lang="en-US" altLang="zh-CN" sz="2000" dirty="0">
                <a:ea typeface="宋体" charset="-122"/>
              </a:rPr>
              <a:t> </a:t>
            </a:r>
            <a:r>
              <a:rPr lang="en-US" altLang="zh-CN" sz="2000" dirty="0" err="1">
                <a:ea typeface="宋体" charset="-122"/>
              </a:rPr>
              <a:t>java.awt.geom</a:t>
            </a:r>
            <a:r>
              <a:rPr lang="en-US" altLang="zh-CN" sz="2000" dirty="0">
                <a:ea typeface="宋体" charset="-122"/>
              </a:rPr>
              <a:t>.*;</a:t>
            </a:r>
          </a:p>
          <a:p>
            <a:pPr lvl="1">
              <a:buFont typeface="Wingdings" pitchFamily="2" charset="2"/>
              <a:buNone/>
            </a:pPr>
            <a:r>
              <a:rPr lang="en-US" altLang="zh-CN" sz="2000" b="1" dirty="0">
                <a:ea typeface="宋体" charset="-122"/>
              </a:rPr>
              <a:t>import</a:t>
            </a:r>
            <a:r>
              <a:rPr lang="en-US" altLang="zh-CN" sz="2000" dirty="0">
                <a:ea typeface="宋体" charset="-122"/>
              </a:rPr>
              <a:t> </a:t>
            </a:r>
            <a:r>
              <a:rPr lang="en-US" altLang="zh-CN" sz="2000" dirty="0" err="1">
                <a:ea typeface="宋体" charset="-122"/>
              </a:rPr>
              <a:t>javax.swing</a:t>
            </a:r>
            <a:r>
              <a:rPr lang="en-US" altLang="zh-CN" sz="2000" dirty="0">
                <a:ea typeface="宋体" charset="-122"/>
              </a:rPr>
              <a:t>.*;</a:t>
            </a:r>
          </a:p>
          <a:p>
            <a:pPr lvl="1"/>
            <a:endParaRPr lang="en-US" altLang="zh-CN" sz="2000" dirty="0">
              <a:ea typeface="宋体" charset="-122"/>
            </a:endParaRPr>
          </a:p>
          <a:p>
            <a:pPr lvl="1">
              <a:buFont typeface="Wingdings" pitchFamily="2" charset="2"/>
              <a:buNone/>
            </a:pPr>
            <a:r>
              <a:rPr lang="en-US" altLang="zh-CN" sz="2000" b="1" dirty="0">
                <a:ea typeface="宋体" charset="-122"/>
              </a:rPr>
              <a:t>public</a:t>
            </a:r>
            <a:r>
              <a:rPr lang="en-US" altLang="zh-CN" sz="2000" dirty="0">
                <a:ea typeface="宋体" charset="-122"/>
              </a:rPr>
              <a:t> </a:t>
            </a:r>
            <a:r>
              <a:rPr lang="en-US" altLang="zh-CN" sz="2000" b="1" dirty="0">
                <a:ea typeface="宋体" charset="-122"/>
              </a:rPr>
              <a:t>class</a:t>
            </a:r>
            <a:r>
              <a:rPr lang="en-US" altLang="zh-CN" sz="2000" dirty="0">
                <a:ea typeface="宋体" charset="-122"/>
              </a:rPr>
              <a:t> </a:t>
            </a:r>
            <a:r>
              <a:rPr lang="en-US" altLang="zh-CN" sz="2000" dirty="0" err="1">
                <a:ea typeface="宋体" charset="-122"/>
              </a:rPr>
              <a:t>DrawTest</a:t>
            </a:r>
            <a:r>
              <a:rPr lang="en-US" altLang="zh-CN" sz="2000" dirty="0">
                <a:ea typeface="宋体" charset="-122"/>
              </a:rPr>
              <a:t> {</a:t>
            </a:r>
          </a:p>
          <a:p>
            <a:pPr lvl="1">
              <a:buFont typeface="Wingdings" pitchFamily="2" charset="2"/>
              <a:buNone/>
            </a:pPr>
            <a:r>
              <a:rPr lang="en-US" altLang="zh-CN" sz="2000" b="1" dirty="0">
                <a:ea typeface="宋体" charset="-122"/>
              </a:rPr>
              <a:t>	public</a:t>
            </a:r>
            <a:r>
              <a:rPr lang="en-US" altLang="zh-CN" sz="2000" dirty="0">
                <a:ea typeface="宋体" charset="-122"/>
              </a:rPr>
              <a:t> </a:t>
            </a:r>
            <a:r>
              <a:rPr lang="en-US" altLang="zh-CN" sz="2000" b="1" dirty="0">
                <a:ea typeface="宋体" charset="-122"/>
              </a:rPr>
              <a:t>static</a:t>
            </a:r>
            <a:r>
              <a:rPr lang="en-US" altLang="zh-CN" sz="2000" dirty="0">
                <a:ea typeface="宋体" charset="-122"/>
              </a:rPr>
              <a:t> </a:t>
            </a:r>
            <a:r>
              <a:rPr lang="en-US" altLang="zh-CN" sz="2000" b="1" dirty="0">
                <a:ea typeface="宋体" charset="-122"/>
              </a:rPr>
              <a:t>void</a:t>
            </a:r>
            <a:r>
              <a:rPr lang="en-US" altLang="zh-CN" sz="2000" dirty="0">
                <a:ea typeface="宋体" charset="-122"/>
              </a:rPr>
              <a:t> main(String[]</a:t>
            </a:r>
            <a:r>
              <a:rPr lang="en-US" altLang="zh-CN" sz="2000" dirty="0" err="1">
                <a:ea typeface="宋体" charset="-122"/>
              </a:rPr>
              <a:t>args</a:t>
            </a:r>
            <a:r>
              <a:rPr lang="en-US" altLang="zh-CN" sz="2000" dirty="0">
                <a:ea typeface="宋体" charset="-122"/>
              </a:rPr>
              <a:t>){</a:t>
            </a:r>
          </a:p>
          <a:p>
            <a:pPr>
              <a:buNone/>
            </a:pPr>
            <a:r>
              <a:rPr lang="en-US" altLang="zh-CN" sz="2000" dirty="0">
                <a:ea typeface="宋体" charset="-122"/>
              </a:rPr>
              <a:t>		</a:t>
            </a:r>
            <a:r>
              <a:rPr lang="en-US" altLang="zh-CN" sz="2000" dirty="0" err="1">
                <a:ea typeface="宋体" charset="-122"/>
              </a:rPr>
              <a:t>EventQuene.involkLater</a:t>
            </a:r>
            <a:r>
              <a:rPr lang="en-US" altLang="zh-CN" sz="2000" dirty="0">
                <a:ea typeface="宋体" charset="-122"/>
              </a:rPr>
              <a:t>(() -&gt;</a:t>
            </a:r>
          </a:p>
          <a:p>
            <a:pPr>
              <a:buNone/>
            </a:pPr>
            <a:r>
              <a:rPr lang="en-US" altLang="zh-CN" sz="2000" dirty="0">
                <a:ea typeface="宋体" charset="-122"/>
              </a:rPr>
              <a:t>         {</a:t>
            </a:r>
          </a:p>
          <a:p>
            <a:pPr>
              <a:buNone/>
            </a:pPr>
            <a:r>
              <a:rPr lang="en-US" altLang="zh-CN" sz="2000" dirty="0">
                <a:ea typeface="宋体" charset="-122"/>
              </a:rPr>
              <a:t>               </a:t>
            </a:r>
            <a:r>
              <a:rPr lang="en-US" altLang="zh-CN" sz="2000" dirty="0" err="1">
                <a:ea typeface="宋体" charset="-122"/>
              </a:rPr>
              <a:t>JFrame</a:t>
            </a:r>
            <a:r>
              <a:rPr lang="en-US" altLang="zh-CN" sz="2000" dirty="0">
                <a:ea typeface="宋体" charset="-122"/>
              </a:rPr>
              <a:t> f = </a:t>
            </a:r>
            <a:r>
              <a:rPr lang="en-US" altLang="zh-CN" sz="2000" b="1" dirty="0">
                <a:ea typeface="宋体" charset="-122"/>
              </a:rPr>
              <a:t>new</a:t>
            </a:r>
            <a:r>
              <a:rPr lang="en-US" altLang="zh-CN" sz="2000" dirty="0">
                <a:ea typeface="宋体" charset="-122"/>
              </a:rPr>
              <a:t> </a:t>
            </a:r>
            <a:r>
              <a:rPr lang="en-US" altLang="zh-CN" sz="2000" dirty="0" err="1">
                <a:ea typeface="宋体" charset="-122"/>
              </a:rPr>
              <a:t>DrawFrame</a:t>
            </a:r>
            <a:r>
              <a:rPr lang="en-US" altLang="zh-CN" sz="2000" dirty="0">
                <a:ea typeface="宋体" charset="-122"/>
              </a:rPr>
              <a:t>();</a:t>
            </a:r>
          </a:p>
          <a:p>
            <a:pPr>
              <a:buNone/>
            </a:pPr>
            <a:r>
              <a:rPr lang="en-US" altLang="zh-CN" sz="2000" dirty="0">
                <a:ea typeface="宋体" charset="-122"/>
              </a:rPr>
              <a:t>		        </a:t>
            </a:r>
            <a:r>
              <a:rPr lang="en-US" altLang="zh-CN" sz="2000" dirty="0" err="1">
                <a:ea typeface="宋体" charset="-122"/>
              </a:rPr>
              <a:t>f.setDefaultCloseOperation</a:t>
            </a:r>
            <a:r>
              <a:rPr lang="en-US" altLang="zh-CN" sz="2000" dirty="0">
                <a:ea typeface="宋体" charset="-122"/>
              </a:rPr>
              <a:t>(</a:t>
            </a:r>
            <a:r>
              <a:rPr lang="en-US" altLang="zh-CN" sz="2000" dirty="0" err="1">
                <a:ea typeface="宋体" charset="-122"/>
              </a:rPr>
              <a:t>JFrame.</a:t>
            </a:r>
            <a:r>
              <a:rPr lang="en-US" altLang="zh-CN" sz="2000" i="1" dirty="0" err="1">
                <a:ea typeface="宋体" charset="-122"/>
              </a:rPr>
              <a:t>EXIT_ON_CLOSE</a:t>
            </a:r>
            <a:r>
              <a:rPr lang="en-US" altLang="zh-CN" sz="2000" dirty="0">
                <a:ea typeface="宋体" charset="-122"/>
              </a:rPr>
              <a:t>);</a:t>
            </a:r>
          </a:p>
          <a:p>
            <a:pPr>
              <a:buNone/>
            </a:pPr>
            <a:r>
              <a:rPr lang="en-US" altLang="zh-CN" sz="2000" dirty="0">
                <a:ea typeface="宋体" charset="-122"/>
              </a:rPr>
              <a:t>		        </a:t>
            </a:r>
            <a:r>
              <a:rPr lang="en-US" altLang="zh-CN" sz="2000" dirty="0" err="1">
                <a:ea typeface="宋体" charset="-122"/>
              </a:rPr>
              <a:t>f.setVisible</a:t>
            </a:r>
            <a:r>
              <a:rPr lang="en-US" altLang="zh-CN" sz="2000" dirty="0">
                <a:ea typeface="宋体" charset="-122"/>
              </a:rPr>
              <a:t>(</a:t>
            </a:r>
            <a:r>
              <a:rPr lang="en-US" altLang="zh-CN" sz="2000" b="1" dirty="0">
                <a:ea typeface="宋体" charset="-122"/>
              </a:rPr>
              <a:t>true</a:t>
            </a:r>
            <a:r>
              <a:rPr lang="en-US" altLang="zh-CN" sz="2000" dirty="0">
                <a:ea typeface="宋体" charset="-122"/>
              </a:rPr>
              <a:t>);</a:t>
            </a:r>
          </a:p>
          <a:p>
            <a:pPr>
              <a:buNone/>
            </a:pPr>
            <a:r>
              <a:rPr lang="en-US" altLang="zh-CN" sz="2000" dirty="0">
                <a:ea typeface="宋体" charset="-122"/>
              </a:rPr>
              <a:t>               </a:t>
            </a:r>
            <a:r>
              <a:rPr lang="en-US" altLang="zh-CN" sz="2000" dirty="0" err="1">
                <a:ea typeface="宋体" charset="-122"/>
              </a:rPr>
              <a:t>f.setTitle</a:t>
            </a:r>
            <a:r>
              <a:rPr lang="en-US" altLang="zh-CN" sz="2000" dirty="0">
                <a:ea typeface="宋体" charset="-122"/>
              </a:rPr>
              <a:t>(“Draw Test”);</a:t>
            </a:r>
          </a:p>
          <a:p>
            <a:pPr>
              <a:buNone/>
            </a:pPr>
            <a:r>
              <a:rPr lang="en-US" altLang="zh-CN" sz="2000" dirty="0">
                <a:ea typeface="宋体" charset="-122"/>
              </a:rPr>
              <a:t>          } );</a:t>
            </a:r>
          </a:p>
          <a:p>
            <a:pPr>
              <a:buNone/>
            </a:pPr>
            <a:r>
              <a:rPr lang="en-US" altLang="zh-CN" sz="2000" dirty="0">
                <a:ea typeface="宋体" charset="-122"/>
              </a:rPr>
              <a:t>      }</a:t>
            </a:r>
          </a:p>
          <a:p>
            <a:pPr lvl="1">
              <a:buFont typeface="Wingdings" pitchFamily="2" charset="2"/>
              <a:buNone/>
            </a:pPr>
            <a:r>
              <a:rPr lang="en-US" altLang="zh-CN" sz="2000" dirty="0">
                <a:ea typeface="宋体" charset="-122"/>
              </a:rPr>
              <a:t>}</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idx="4294967295"/>
          </p:nvPr>
        </p:nvSpPr>
        <p:spPr/>
        <p:txBody>
          <a:bodyPr/>
          <a:lstStyle/>
          <a:p>
            <a:pPr eaLnBrk="1" hangingPunct="1"/>
            <a:r>
              <a:rPr lang="en-US" altLang="zh-CN" sz="2400">
                <a:ea typeface="宋体" charset="-122"/>
              </a:rPr>
              <a:t>2D</a:t>
            </a:r>
            <a:r>
              <a:rPr lang="zh-CN" altLang="en-US" sz="2400">
                <a:ea typeface="宋体" charset="-122"/>
              </a:rPr>
              <a:t>图形</a:t>
            </a:r>
          </a:p>
        </p:txBody>
      </p:sp>
      <p:sp>
        <p:nvSpPr>
          <p:cNvPr id="47107" name="内容占位符 2"/>
          <p:cNvSpPr>
            <a:spLocks noGrp="1"/>
          </p:cNvSpPr>
          <p:nvPr>
            <p:ph idx="4294967295"/>
          </p:nvPr>
        </p:nvSpPr>
        <p:spPr>
          <a:xfrm>
            <a:off x="0" y="1179513"/>
            <a:ext cx="9144000" cy="5248275"/>
          </a:xfrm>
        </p:spPr>
        <p:txBody>
          <a:bodyPr/>
          <a:lstStyle/>
          <a:p>
            <a:pPr lvl="1">
              <a:buFont typeface="Wingdings" pitchFamily="2" charset="2"/>
              <a:buNone/>
            </a:pPr>
            <a:r>
              <a:rPr lang="en-US" altLang="zh-CN" sz="2000" b="1" dirty="0">
                <a:ea typeface="宋体" charset="-122"/>
              </a:rPr>
              <a:t>class</a:t>
            </a:r>
            <a:r>
              <a:rPr lang="en-US" altLang="zh-CN" sz="2000" dirty="0">
                <a:ea typeface="宋体" charset="-122"/>
              </a:rPr>
              <a:t> </a:t>
            </a:r>
            <a:r>
              <a:rPr lang="en-US" altLang="zh-CN" sz="2000" u="sng" dirty="0" err="1">
                <a:ea typeface="宋体" charset="-122"/>
              </a:rPr>
              <a:t>DrawFrame</a:t>
            </a:r>
            <a:r>
              <a:rPr lang="en-US" altLang="zh-CN" sz="2000" dirty="0">
                <a:ea typeface="宋体" charset="-122"/>
              </a:rPr>
              <a:t> </a:t>
            </a:r>
            <a:r>
              <a:rPr lang="en-US" altLang="zh-CN" sz="2000" b="1" dirty="0">
                <a:ea typeface="宋体" charset="-122"/>
              </a:rPr>
              <a:t>extends</a:t>
            </a:r>
            <a:r>
              <a:rPr lang="en-US" altLang="zh-CN" sz="2000" dirty="0">
                <a:ea typeface="宋体" charset="-122"/>
              </a:rPr>
              <a:t> </a:t>
            </a:r>
            <a:r>
              <a:rPr lang="en-US" altLang="zh-CN" sz="2000" dirty="0" err="1">
                <a:ea typeface="宋体" charset="-122"/>
              </a:rPr>
              <a:t>JFrame</a:t>
            </a:r>
            <a:r>
              <a:rPr lang="en-US" altLang="zh-CN" sz="2000" dirty="0">
                <a:ea typeface="宋体" charset="-122"/>
              </a:rPr>
              <a:t>{</a:t>
            </a:r>
          </a:p>
          <a:p>
            <a:pPr lvl="1">
              <a:buFont typeface="Wingdings" pitchFamily="2" charset="2"/>
              <a:buNone/>
            </a:pPr>
            <a:r>
              <a:rPr lang="en-US" altLang="zh-CN" sz="2000" b="1" dirty="0">
                <a:ea typeface="宋体" charset="-122"/>
              </a:rPr>
              <a:t>	public</a:t>
            </a:r>
            <a:r>
              <a:rPr lang="en-US" altLang="zh-CN" sz="2000" dirty="0">
                <a:ea typeface="宋体" charset="-122"/>
              </a:rPr>
              <a:t> </a:t>
            </a:r>
            <a:r>
              <a:rPr lang="en-US" altLang="zh-CN" sz="2000" dirty="0" err="1">
                <a:ea typeface="宋体" charset="-122"/>
              </a:rPr>
              <a:t>DrawFrame</a:t>
            </a:r>
            <a:r>
              <a:rPr lang="en-US" altLang="zh-CN" sz="2000" dirty="0">
                <a:ea typeface="宋体" charset="-122"/>
              </a:rPr>
              <a:t>(){</a:t>
            </a:r>
          </a:p>
          <a:p>
            <a:pPr>
              <a:buNone/>
            </a:pPr>
            <a:r>
              <a:rPr lang="en-US" altLang="zh-CN" sz="2000" dirty="0">
                <a:ea typeface="宋体" charset="-122"/>
              </a:rPr>
              <a:t>          </a:t>
            </a:r>
            <a:r>
              <a:rPr lang="en-US" altLang="zh-CN" sz="2000" b="1" dirty="0">
                <a:ea typeface="宋体" charset="-122"/>
              </a:rPr>
              <a:t> add(new </a:t>
            </a:r>
            <a:r>
              <a:rPr lang="en-US" altLang="zh-CN" sz="2000" b="1" dirty="0" err="1">
                <a:ea typeface="宋体" charset="-122"/>
              </a:rPr>
              <a:t>DrawComponent</a:t>
            </a:r>
            <a:r>
              <a:rPr lang="en-US" altLang="zh-CN" sz="2000" b="1" dirty="0">
                <a:ea typeface="宋体" charset="-122"/>
              </a:rPr>
              <a:t>())</a:t>
            </a:r>
            <a:r>
              <a:rPr lang="en-US" altLang="zh-CN" sz="2000" dirty="0">
                <a:ea typeface="宋体" charset="-122"/>
              </a:rPr>
              <a:t>;</a:t>
            </a:r>
          </a:p>
          <a:p>
            <a:pPr>
              <a:buNone/>
            </a:pPr>
            <a:r>
              <a:rPr lang="en-US" altLang="zh-CN" sz="2000" dirty="0">
                <a:ea typeface="宋体" charset="-122"/>
              </a:rPr>
              <a:t>              pack();		</a:t>
            </a:r>
          </a:p>
          <a:p>
            <a:pPr>
              <a:buNone/>
            </a:pPr>
            <a:r>
              <a:rPr lang="en-US" altLang="zh-CN" sz="2000" dirty="0">
                <a:ea typeface="宋体" charset="-122"/>
              </a:rPr>
              <a:t>     	}</a:t>
            </a:r>
          </a:p>
          <a:p>
            <a:pPr lvl="1">
              <a:buFont typeface="Wingdings" pitchFamily="2" charset="2"/>
              <a:buNone/>
            </a:pPr>
            <a:r>
              <a:rPr lang="en-US" altLang="zh-CN" sz="2000" dirty="0">
                <a:ea typeface="宋体" charset="-122"/>
              </a:rPr>
              <a:t>}</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idx="4294967295"/>
          </p:nvPr>
        </p:nvSpPr>
        <p:spPr/>
        <p:txBody>
          <a:bodyPr/>
          <a:lstStyle/>
          <a:p>
            <a:pPr eaLnBrk="1" hangingPunct="1"/>
            <a:r>
              <a:rPr lang="en-US" altLang="zh-CN" sz="2400">
                <a:ea typeface="宋体" charset="-122"/>
              </a:rPr>
              <a:t>2D</a:t>
            </a:r>
            <a:r>
              <a:rPr lang="zh-CN" altLang="en-US" sz="2400">
                <a:ea typeface="宋体" charset="-122"/>
              </a:rPr>
              <a:t>图形</a:t>
            </a:r>
          </a:p>
        </p:txBody>
      </p:sp>
      <p:sp>
        <p:nvSpPr>
          <p:cNvPr id="48131" name="内容占位符 2"/>
          <p:cNvSpPr>
            <a:spLocks noGrp="1"/>
          </p:cNvSpPr>
          <p:nvPr>
            <p:ph idx="4294967295"/>
          </p:nvPr>
        </p:nvSpPr>
        <p:spPr>
          <a:xfrm>
            <a:off x="0" y="1042988"/>
            <a:ext cx="9144000" cy="5815012"/>
          </a:xfrm>
        </p:spPr>
        <p:txBody>
          <a:bodyPr/>
          <a:lstStyle/>
          <a:p>
            <a:pPr lvl="1">
              <a:buFont typeface="Wingdings" pitchFamily="2" charset="2"/>
              <a:buNone/>
            </a:pPr>
            <a:r>
              <a:rPr lang="en-US" altLang="zh-CN" sz="2000" b="1" dirty="0">
                <a:ea typeface="宋体" charset="-122"/>
              </a:rPr>
              <a:t>class</a:t>
            </a:r>
            <a:r>
              <a:rPr lang="en-US" altLang="zh-CN" sz="2000" dirty="0">
                <a:ea typeface="宋体" charset="-122"/>
              </a:rPr>
              <a:t> </a:t>
            </a:r>
            <a:r>
              <a:rPr lang="en-US" altLang="zh-CN" sz="2000" dirty="0" err="1">
                <a:ea typeface="宋体" charset="-122"/>
              </a:rPr>
              <a:t>Draw</a:t>
            </a:r>
            <a:r>
              <a:rPr lang="en-US" altLang="zh-CN" sz="2000" u="sng" dirty="0" err="1">
                <a:ea typeface="宋体" charset="-122"/>
              </a:rPr>
              <a:t>Component</a:t>
            </a:r>
            <a:r>
              <a:rPr lang="en-US" altLang="zh-CN" sz="2000" dirty="0">
                <a:ea typeface="宋体" charset="-122"/>
              </a:rPr>
              <a:t> </a:t>
            </a:r>
            <a:r>
              <a:rPr lang="en-US" altLang="zh-CN" sz="2000" b="1" dirty="0">
                <a:ea typeface="宋体" charset="-122"/>
              </a:rPr>
              <a:t>extends</a:t>
            </a:r>
            <a:r>
              <a:rPr lang="en-US" altLang="zh-CN" sz="2000" dirty="0">
                <a:ea typeface="宋体" charset="-122"/>
              </a:rPr>
              <a:t> </a:t>
            </a:r>
            <a:r>
              <a:rPr lang="en-US" altLang="zh-CN" sz="2000" dirty="0" err="1">
                <a:ea typeface="宋体" charset="-122"/>
              </a:rPr>
              <a:t>JComponent</a:t>
            </a:r>
            <a:r>
              <a:rPr lang="en-US" altLang="zh-CN" sz="2000" dirty="0">
                <a:ea typeface="宋体" charset="-122"/>
              </a:rPr>
              <a:t>{</a:t>
            </a:r>
          </a:p>
          <a:p>
            <a:pPr lvl="1">
              <a:buFont typeface="Wingdings" pitchFamily="2" charset="2"/>
              <a:buNone/>
            </a:pPr>
            <a:r>
              <a:rPr lang="en-US" altLang="zh-CN" sz="2000" b="1" dirty="0">
                <a:ea typeface="宋体" charset="-122"/>
              </a:rPr>
              <a:t>	public</a:t>
            </a:r>
            <a:r>
              <a:rPr lang="en-US" altLang="zh-CN" sz="2000" dirty="0">
                <a:ea typeface="宋体" charset="-122"/>
              </a:rPr>
              <a:t> </a:t>
            </a:r>
            <a:r>
              <a:rPr lang="en-US" altLang="zh-CN" sz="2000" b="1" dirty="0">
                <a:ea typeface="宋体" charset="-122"/>
              </a:rPr>
              <a:t>void</a:t>
            </a:r>
            <a:r>
              <a:rPr lang="en-US" altLang="zh-CN" sz="2000" dirty="0">
                <a:ea typeface="宋体" charset="-122"/>
              </a:rPr>
              <a:t> </a:t>
            </a:r>
            <a:r>
              <a:rPr lang="en-US" altLang="zh-CN" sz="2000" dirty="0" err="1">
                <a:ea typeface="宋体" charset="-122"/>
              </a:rPr>
              <a:t>paintComponent</a:t>
            </a:r>
            <a:r>
              <a:rPr lang="en-US" altLang="zh-CN" sz="2000" dirty="0">
                <a:ea typeface="宋体" charset="-122"/>
              </a:rPr>
              <a:t>(Graphics g){</a:t>
            </a:r>
          </a:p>
          <a:p>
            <a:pPr lvl="1">
              <a:buFont typeface="Wingdings" pitchFamily="2" charset="2"/>
              <a:buNone/>
            </a:pPr>
            <a:r>
              <a:rPr lang="en-US" altLang="zh-CN" sz="2000" b="1" dirty="0">
                <a:ea typeface="宋体" charset="-122"/>
              </a:rPr>
              <a:t>		</a:t>
            </a:r>
            <a:r>
              <a:rPr lang="en-US" altLang="zh-CN" sz="2000" dirty="0">
                <a:ea typeface="宋体" charset="-122"/>
              </a:rPr>
              <a:t>Graphics2D g2 = (Graphics2D)g;</a:t>
            </a:r>
          </a:p>
          <a:p>
            <a:pPr lvl="1">
              <a:buFont typeface="Wingdings" pitchFamily="2" charset="2"/>
              <a:buNone/>
            </a:pPr>
            <a:endParaRPr lang="en-US" altLang="zh-CN" sz="2000" dirty="0">
              <a:ea typeface="宋体" charset="-122"/>
            </a:endParaRPr>
          </a:p>
          <a:p>
            <a:pPr lvl="1">
              <a:buFont typeface="Wingdings" pitchFamily="2" charset="2"/>
              <a:buNone/>
            </a:pPr>
            <a:r>
              <a:rPr lang="en-US" altLang="zh-CN" sz="2000" b="1" dirty="0">
                <a:ea typeface="宋体" charset="-122"/>
              </a:rPr>
              <a:t>		</a:t>
            </a:r>
            <a:r>
              <a:rPr lang="en-US" altLang="zh-CN" sz="2000" b="1" dirty="0" err="1">
                <a:ea typeface="宋体" charset="-122"/>
              </a:rPr>
              <a:t>int</a:t>
            </a:r>
            <a:r>
              <a:rPr lang="en-US" altLang="zh-CN" sz="2000" dirty="0">
                <a:ea typeface="宋体" charset="-122"/>
              </a:rPr>
              <a:t> </a:t>
            </a:r>
            <a:r>
              <a:rPr lang="en-US" altLang="zh-CN" sz="2000" dirty="0" err="1">
                <a:ea typeface="宋体" charset="-122"/>
              </a:rPr>
              <a:t>leftX</a:t>
            </a:r>
            <a:r>
              <a:rPr lang="en-US" altLang="zh-CN" sz="2000" dirty="0">
                <a:ea typeface="宋体" charset="-122"/>
              </a:rPr>
              <a:t> = 100;</a:t>
            </a:r>
          </a:p>
          <a:p>
            <a:pPr lvl="1">
              <a:buFont typeface="Wingdings" pitchFamily="2" charset="2"/>
              <a:buNone/>
            </a:pPr>
            <a:r>
              <a:rPr lang="en-US" altLang="zh-CN" sz="2000" b="1" dirty="0">
                <a:ea typeface="宋体" charset="-122"/>
              </a:rPr>
              <a:t>		</a:t>
            </a:r>
            <a:r>
              <a:rPr lang="en-US" altLang="zh-CN" sz="2000" b="1" dirty="0" err="1">
                <a:ea typeface="宋体" charset="-122"/>
              </a:rPr>
              <a:t>int</a:t>
            </a:r>
            <a:r>
              <a:rPr lang="en-US" altLang="zh-CN" sz="2000" dirty="0">
                <a:ea typeface="宋体" charset="-122"/>
              </a:rPr>
              <a:t> </a:t>
            </a:r>
            <a:r>
              <a:rPr lang="en-US" altLang="zh-CN" sz="2000" dirty="0" err="1">
                <a:ea typeface="宋体" charset="-122"/>
              </a:rPr>
              <a:t>leftY</a:t>
            </a:r>
            <a:r>
              <a:rPr lang="en-US" altLang="zh-CN" sz="2000" dirty="0">
                <a:ea typeface="宋体" charset="-122"/>
              </a:rPr>
              <a:t> = 120;</a:t>
            </a:r>
          </a:p>
          <a:p>
            <a:pPr lvl="1">
              <a:buFont typeface="Wingdings" pitchFamily="2" charset="2"/>
              <a:buNone/>
            </a:pPr>
            <a:r>
              <a:rPr lang="en-US" altLang="zh-CN" sz="2000" b="1" dirty="0">
                <a:ea typeface="宋体" charset="-122"/>
              </a:rPr>
              <a:t>		</a:t>
            </a:r>
            <a:r>
              <a:rPr lang="en-US" altLang="zh-CN" sz="2000" b="1" dirty="0" err="1">
                <a:ea typeface="宋体" charset="-122"/>
              </a:rPr>
              <a:t>int</a:t>
            </a:r>
            <a:r>
              <a:rPr lang="en-US" altLang="zh-CN" sz="2000" dirty="0">
                <a:ea typeface="宋体" charset="-122"/>
              </a:rPr>
              <a:t> width = 300;</a:t>
            </a:r>
          </a:p>
          <a:p>
            <a:pPr lvl="1">
              <a:buFont typeface="Wingdings" pitchFamily="2" charset="2"/>
              <a:buNone/>
            </a:pPr>
            <a:r>
              <a:rPr lang="en-US" altLang="zh-CN" sz="2000" b="1" dirty="0">
                <a:ea typeface="宋体" charset="-122"/>
              </a:rPr>
              <a:t>		</a:t>
            </a:r>
            <a:r>
              <a:rPr lang="en-US" altLang="zh-CN" sz="2000" b="1" dirty="0" err="1">
                <a:ea typeface="宋体" charset="-122"/>
              </a:rPr>
              <a:t>int</a:t>
            </a:r>
            <a:r>
              <a:rPr lang="en-US" altLang="zh-CN" sz="2000" dirty="0">
                <a:ea typeface="宋体" charset="-122"/>
              </a:rPr>
              <a:t> height = 200;</a:t>
            </a:r>
          </a:p>
          <a:p>
            <a:pPr lvl="1"/>
            <a:endParaRPr lang="en-US" altLang="zh-CN" sz="2000" dirty="0">
              <a:ea typeface="宋体" charset="-122"/>
            </a:endParaRPr>
          </a:p>
          <a:p>
            <a:pPr lvl="1">
              <a:buFont typeface="Wingdings" pitchFamily="2" charset="2"/>
              <a:buNone/>
            </a:pPr>
            <a:r>
              <a:rPr lang="en-US" altLang="zh-CN" sz="2000" dirty="0">
                <a:ea typeface="宋体" charset="-122"/>
              </a:rPr>
              <a:t>		Rectangle2D  rec = </a:t>
            </a:r>
            <a:r>
              <a:rPr lang="en-US" altLang="zh-CN" sz="2000" b="1" dirty="0">
                <a:ea typeface="宋体" charset="-122"/>
              </a:rPr>
              <a:t>new</a:t>
            </a:r>
          </a:p>
          <a:p>
            <a:pPr lvl="1">
              <a:buFont typeface="Wingdings" pitchFamily="2" charset="2"/>
              <a:buNone/>
            </a:pPr>
            <a:r>
              <a:rPr lang="en-US" altLang="zh-CN" sz="2000" b="1" dirty="0">
                <a:ea typeface="宋体" charset="-122"/>
              </a:rPr>
              <a:t>  </a:t>
            </a:r>
            <a:r>
              <a:rPr lang="en-US" altLang="zh-CN" sz="2000" dirty="0">
                <a:ea typeface="宋体" charset="-122"/>
              </a:rPr>
              <a:t>              Rectangle2D.Double(</a:t>
            </a:r>
            <a:r>
              <a:rPr lang="en-US" altLang="zh-CN" sz="2000" dirty="0" err="1">
                <a:ea typeface="宋体" charset="-122"/>
              </a:rPr>
              <a:t>leftX,leftY,width,height</a:t>
            </a:r>
            <a:r>
              <a:rPr lang="en-US" altLang="zh-CN" sz="2000" dirty="0">
                <a:ea typeface="宋体" charset="-122"/>
              </a:rPr>
              <a:t>);</a:t>
            </a:r>
          </a:p>
          <a:p>
            <a:pPr lvl="1">
              <a:buFont typeface="Wingdings" pitchFamily="2" charset="2"/>
              <a:buNone/>
            </a:pPr>
            <a:r>
              <a:rPr lang="en-US" altLang="zh-CN" sz="2000" dirty="0">
                <a:ea typeface="宋体" charset="-122"/>
              </a:rPr>
              <a:t>		g2.draw(</a:t>
            </a:r>
            <a:r>
              <a:rPr lang="en-US" altLang="zh-CN" sz="2000" dirty="0" err="1">
                <a:ea typeface="宋体" charset="-122"/>
              </a:rPr>
              <a:t>rec</a:t>
            </a:r>
            <a:r>
              <a:rPr lang="en-US" altLang="zh-CN" sz="2000" dirty="0">
                <a:ea typeface="宋体" charset="-122"/>
              </a:rPr>
              <a:t>);</a:t>
            </a:r>
          </a:p>
          <a:p>
            <a:pPr lvl="1"/>
            <a:endParaRPr lang="en-US" altLang="zh-CN" sz="2000" dirty="0">
              <a:ea typeface="宋体" charset="-122"/>
            </a:endParaRPr>
          </a:p>
          <a:p>
            <a:pPr lvl="1">
              <a:buFont typeface="Wingdings" pitchFamily="2" charset="2"/>
              <a:buNone/>
            </a:pPr>
            <a:r>
              <a:rPr lang="en-US" altLang="zh-CN" sz="2000" dirty="0">
                <a:ea typeface="宋体" charset="-122"/>
              </a:rPr>
              <a:t>		Ellipse2D </a:t>
            </a:r>
            <a:r>
              <a:rPr lang="en-US" altLang="zh-CN" sz="2000" dirty="0" err="1">
                <a:ea typeface="宋体" charset="-122"/>
              </a:rPr>
              <a:t>eps</a:t>
            </a:r>
            <a:r>
              <a:rPr lang="en-US" altLang="zh-CN" sz="2000" dirty="0">
                <a:ea typeface="宋体" charset="-122"/>
              </a:rPr>
              <a:t> = </a:t>
            </a:r>
            <a:r>
              <a:rPr lang="en-US" altLang="zh-CN" sz="2000" b="1" dirty="0">
                <a:ea typeface="宋体" charset="-122"/>
              </a:rPr>
              <a:t>new</a:t>
            </a:r>
            <a:r>
              <a:rPr lang="en-US" altLang="zh-CN" sz="2000" dirty="0">
                <a:ea typeface="宋体" charset="-122"/>
              </a:rPr>
              <a:t> Ellipse2D.Double();</a:t>
            </a:r>
          </a:p>
          <a:p>
            <a:pPr lvl="1">
              <a:buFont typeface="Wingdings" pitchFamily="2" charset="2"/>
              <a:buNone/>
            </a:pPr>
            <a:r>
              <a:rPr lang="en-US" altLang="zh-CN" sz="2000" dirty="0">
                <a:ea typeface="宋体" charset="-122"/>
              </a:rPr>
              <a:t>		</a:t>
            </a:r>
            <a:r>
              <a:rPr lang="en-US" altLang="zh-CN" sz="2000" dirty="0" err="1">
                <a:ea typeface="宋体" charset="-122"/>
              </a:rPr>
              <a:t>eps.setFrame</a:t>
            </a:r>
            <a:r>
              <a:rPr lang="en-US" altLang="zh-CN" sz="2000" dirty="0">
                <a:ea typeface="宋体" charset="-122"/>
              </a:rPr>
              <a:t>(</a:t>
            </a:r>
            <a:r>
              <a:rPr lang="en-US" altLang="zh-CN" sz="2000" dirty="0" err="1">
                <a:ea typeface="宋体" charset="-122"/>
              </a:rPr>
              <a:t>rec</a:t>
            </a:r>
            <a:r>
              <a:rPr lang="en-US" altLang="zh-CN" sz="2000" dirty="0">
                <a:ea typeface="宋体" charset="-122"/>
              </a:rPr>
              <a:t>);</a:t>
            </a:r>
          </a:p>
          <a:p>
            <a:pPr lvl="1">
              <a:buFont typeface="Wingdings" pitchFamily="2" charset="2"/>
              <a:buNone/>
            </a:pPr>
            <a:r>
              <a:rPr lang="en-US" altLang="zh-CN" sz="2000" dirty="0">
                <a:ea typeface="宋体" charset="-122"/>
              </a:rPr>
              <a:t>		g2.draw(</a:t>
            </a:r>
            <a:r>
              <a:rPr lang="en-US" altLang="zh-CN" sz="2000" dirty="0" err="1">
                <a:ea typeface="宋体" charset="-122"/>
              </a:rPr>
              <a:t>eps</a:t>
            </a:r>
            <a:r>
              <a:rPr lang="en-US" altLang="zh-CN" sz="2000" dirty="0">
                <a:ea typeface="宋体" charset="-122"/>
              </a:rPr>
              <a:t>);</a:t>
            </a:r>
          </a:p>
          <a:p>
            <a:pPr lvl="1"/>
            <a:endParaRPr lang="en-US" altLang="zh-CN" sz="2000"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idx="4294967295"/>
          </p:nvPr>
        </p:nvSpPr>
        <p:spPr/>
        <p:txBody>
          <a:bodyPr/>
          <a:lstStyle/>
          <a:p>
            <a:pPr eaLnBrk="1" hangingPunct="1"/>
            <a:r>
              <a:rPr lang="en-US" altLang="zh-CN" sz="2400">
                <a:ea typeface="宋体" charset="-122"/>
              </a:rPr>
              <a:t>2D</a:t>
            </a:r>
            <a:r>
              <a:rPr lang="zh-CN" altLang="en-US" sz="2400">
                <a:ea typeface="宋体" charset="-122"/>
              </a:rPr>
              <a:t>图形</a:t>
            </a:r>
          </a:p>
        </p:txBody>
      </p:sp>
      <p:sp>
        <p:nvSpPr>
          <p:cNvPr id="49155" name="内容占位符 2"/>
          <p:cNvSpPr>
            <a:spLocks noGrp="1"/>
          </p:cNvSpPr>
          <p:nvPr>
            <p:ph idx="4294967295"/>
          </p:nvPr>
        </p:nvSpPr>
        <p:spPr>
          <a:xfrm>
            <a:off x="0" y="908050"/>
            <a:ext cx="9144000" cy="5248275"/>
          </a:xfrm>
        </p:spPr>
        <p:txBody>
          <a:bodyPr/>
          <a:lstStyle/>
          <a:p>
            <a:pPr lvl="1">
              <a:buFont typeface="Wingdings" pitchFamily="2" charset="2"/>
              <a:buNone/>
            </a:pPr>
            <a:r>
              <a:rPr lang="en-US" altLang="zh-CN" sz="2000" dirty="0">
                <a:ea typeface="宋体" charset="-122"/>
              </a:rPr>
              <a:t>	g2.draw(</a:t>
            </a:r>
            <a:r>
              <a:rPr lang="en-US" altLang="zh-CN" sz="2000" b="1" dirty="0">
                <a:ea typeface="宋体" charset="-122"/>
              </a:rPr>
              <a:t>new</a:t>
            </a:r>
          </a:p>
          <a:p>
            <a:pPr lvl="1">
              <a:buFont typeface="Wingdings" pitchFamily="2" charset="2"/>
              <a:buNone/>
            </a:pPr>
            <a:r>
              <a:rPr lang="en-US" altLang="zh-CN" sz="2000" b="1" dirty="0">
                <a:ea typeface="宋体" charset="-122"/>
              </a:rPr>
              <a:t>         </a:t>
            </a:r>
            <a:r>
              <a:rPr lang="en-US" altLang="zh-CN" sz="2000" dirty="0">
                <a:ea typeface="宋体" charset="-122"/>
              </a:rPr>
              <a:t>    Line2D.Double(</a:t>
            </a:r>
            <a:r>
              <a:rPr lang="en-US" altLang="zh-CN" sz="2000" dirty="0" err="1">
                <a:ea typeface="宋体" charset="-122"/>
              </a:rPr>
              <a:t>leftX,leftY,leftX+width,leftY+height</a:t>
            </a:r>
            <a:r>
              <a:rPr lang="en-US" altLang="zh-CN" sz="2000" dirty="0">
                <a:ea typeface="宋体" charset="-122"/>
              </a:rPr>
              <a:t>));</a:t>
            </a:r>
          </a:p>
          <a:p>
            <a:pPr lvl="1">
              <a:buFont typeface="Wingdings" pitchFamily="2" charset="2"/>
              <a:buNone/>
            </a:pPr>
            <a:r>
              <a:rPr lang="en-US" altLang="zh-CN" sz="2000" b="1" dirty="0">
                <a:ea typeface="宋体" charset="-122"/>
              </a:rPr>
              <a:t>	double</a:t>
            </a:r>
            <a:r>
              <a:rPr lang="en-US" altLang="zh-CN" sz="2000" dirty="0">
                <a:ea typeface="宋体" charset="-122"/>
              </a:rPr>
              <a:t> x = </a:t>
            </a:r>
            <a:r>
              <a:rPr lang="en-US" altLang="zh-CN" sz="2000" dirty="0" err="1">
                <a:ea typeface="宋体" charset="-122"/>
              </a:rPr>
              <a:t>eps.getCenterX</a:t>
            </a:r>
            <a:r>
              <a:rPr lang="en-US" altLang="zh-CN" sz="2000" dirty="0">
                <a:ea typeface="宋体" charset="-122"/>
              </a:rPr>
              <a:t>();</a:t>
            </a:r>
          </a:p>
          <a:p>
            <a:pPr lvl="1">
              <a:buFont typeface="Wingdings" pitchFamily="2" charset="2"/>
              <a:buNone/>
            </a:pPr>
            <a:r>
              <a:rPr lang="en-US" altLang="zh-CN" sz="2000" b="1" dirty="0">
                <a:ea typeface="宋体" charset="-122"/>
              </a:rPr>
              <a:t>	double</a:t>
            </a:r>
            <a:r>
              <a:rPr lang="en-US" altLang="zh-CN" sz="2000" dirty="0">
                <a:ea typeface="宋体" charset="-122"/>
              </a:rPr>
              <a:t> y = </a:t>
            </a:r>
            <a:r>
              <a:rPr lang="en-US" altLang="zh-CN" sz="2000" dirty="0" err="1">
                <a:ea typeface="宋体" charset="-122"/>
              </a:rPr>
              <a:t>eps.getCenterY</a:t>
            </a:r>
            <a:r>
              <a:rPr lang="en-US" altLang="zh-CN" sz="2000" dirty="0">
                <a:ea typeface="宋体" charset="-122"/>
              </a:rPr>
              <a:t>();</a:t>
            </a:r>
          </a:p>
          <a:p>
            <a:pPr lvl="1">
              <a:buFont typeface="Wingdings" pitchFamily="2" charset="2"/>
              <a:buNone/>
            </a:pPr>
            <a:r>
              <a:rPr lang="en-US" altLang="zh-CN" sz="2000" b="1" dirty="0">
                <a:ea typeface="宋体" charset="-122"/>
              </a:rPr>
              <a:t>	double</a:t>
            </a:r>
            <a:r>
              <a:rPr lang="en-US" altLang="zh-CN" sz="2000" dirty="0">
                <a:ea typeface="宋体" charset="-122"/>
              </a:rPr>
              <a:t> radius = 180;</a:t>
            </a:r>
          </a:p>
          <a:p>
            <a:pPr lvl="1"/>
            <a:endParaRPr lang="en-US" altLang="zh-CN" sz="2000" dirty="0">
              <a:ea typeface="宋体" charset="-122"/>
            </a:endParaRPr>
          </a:p>
          <a:p>
            <a:pPr lvl="1">
              <a:buFont typeface="Wingdings" pitchFamily="2" charset="2"/>
              <a:buNone/>
            </a:pPr>
            <a:r>
              <a:rPr lang="en-US" altLang="zh-CN" sz="2000" dirty="0">
                <a:ea typeface="宋体" charset="-122"/>
              </a:rPr>
              <a:t>	Ellipse2D circle = </a:t>
            </a:r>
            <a:r>
              <a:rPr lang="en-US" altLang="zh-CN" sz="2000" b="1" dirty="0">
                <a:ea typeface="宋体" charset="-122"/>
              </a:rPr>
              <a:t>new</a:t>
            </a:r>
            <a:r>
              <a:rPr lang="en-US" altLang="zh-CN" sz="2000" dirty="0">
                <a:ea typeface="宋体" charset="-122"/>
              </a:rPr>
              <a:t> Ellipse2D.Double();</a:t>
            </a:r>
          </a:p>
          <a:p>
            <a:pPr lvl="1">
              <a:buFont typeface="Wingdings" pitchFamily="2" charset="2"/>
              <a:buNone/>
            </a:pPr>
            <a:r>
              <a:rPr lang="en-US" altLang="zh-CN" sz="2000" dirty="0">
                <a:ea typeface="宋体" charset="-122"/>
              </a:rPr>
              <a:t>	</a:t>
            </a:r>
            <a:r>
              <a:rPr lang="en-US" altLang="zh-CN" sz="2000" dirty="0" err="1">
                <a:ea typeface="宋体" charset="-122"/>
              </a:rPr>
              <a:t>circle.setFrameFromCenter</a:t>
            </a:r>
            <a:r>
              <a:rPr lang="en-US" altLang="zh-CN" sz="2000" dirty="0">
                <a:ea typeface="宋体" charset="-122"/>
              </a:rPr>
              <a:t>(x, y, </a:t>
            </a:r>
            <a:r>
              <a:rPr lang="en-US" altLang="zh-CN" sz="2000" dirty="0" err="1">
                <a:ea typeface="宋体" charset="-122"/>
              </a:rPr>
              <a:t>x+radius</a:t>
            </a:r>
            <a:r>
              <a:rPr lang="en-US" altLang="zh-CN" sz="2000" dirty="0">
                <a:ea typeface="宋体" charset="-122"/>
              </a:rPr>
              <a:t>, </a:t>
            </a:r>
            <a:r>
              <a:rPr lang="en-US" altLang="zh-CN" sz="2000" dirty="0" err="1">
                <a:ea typeface="宋体" charset="-122"/>
              </a:rPr>
              <a:t>y+radius</a:t>
            </a:r>
            <a:r>
              <a:rPr lang="en-US" altLang="zh-CN" sz="2000" dirty="0">
                <a:ea typeface="宋体" charset="-122"/>
              </a:rPr>
              <a:t>);</a:t>
            </a:r>
          </a:p>
          <a:p>
            <a:pPr lvl="1">
              <a:buFont typeface="Wingdings" pitchFamily="2" charset="2"/>
              <a:buNone/>
            </a:pPr>
            <a:r>
              <a:rPr lang="en-US" altLang="zh-CN" sz="2000" dirty="0">
                <a:ea typeface="宋体" charset="-122"/>
              </a:rPr>
              <a:t>	g2.draw(circle);</a:t>
            </a:r>
          </a:p>
          <a:p>
            <a:pPr lvl="1">
              <a:buFont typeface="Wingdings" pitchFamily="2" charset="2"/>
              <a:buNone/>
            </a:pPr>
            <a:r>
              <a:rPr lang="en-US" altLang="zh-CN" sz="2000" dirty="0">
                <a:ea typeface="宋体" charset="-122"/>
              </a:rPr>
              <a:t>	}</a:t>
            </a:r>
          </a:p>
          <a:p>
            <a:pPr>
              <a:buNone/>
            </a:pPr>
            <a:r>
              <a:rPr lang="en-US" altLang="zh-CN" sz="2000" dirty="0">
                <a:ea typeface="宋体" charset="-122"/>
              </a:rPr>
              <a:t>      </a:t>
            </a:r>
            <a:r>
              <a:rPr lang="en-US" altLang="zh-CN" sz="2000" b="1" dirty="0">
                <a:ea typeface="宋体" charset="-122"/>
              </a:rPr>
              <a:t>public</a:t>
            </a:r>
            <a:r>
              <a:rPr lang="en-US" altLang="zh-CN" sz="2000" dirty="0">
                <a:ea typeface="宋体" charset="-122"/>
              </a:rPr>
              <a:t> Dimension </a:t>
            </a:r>
            <a:r>
              <a:rPr lang="en-US" altLang="zh-CN" sz="2000" dirty="0" err="1">
                <a:ea typeface="宋体" charset="-122"/>
              </a:rPr>
              <a:t>getPreferredSize</a:t>
            </a:r>
            <a:r>
              <a:rPr lang="en-US" altLang="zh-CN" sz="2000" dirty="0">
                <a:ea typeface="宋体" charset="-122"/>
              </a:rPr>
              <a:t>(){</a:t>
            </a:r>
          </a:p>
          <a:p>
            <a:pPr>
              <a:buNone/>
            </a:pPr>
            <a:r>
              <a:rPr lang="en-US" altLang="zh-CN" sz="2000" b="1" dirty="0">
                <a:ea typeface="宋体" charset="-122"/>
              </a:rPr>
              <a:t>		</a:t>
            </a:r>
            <a:r>
              <a:rPr lang="en-US" altLang="zh-CN" sz="2000" dirty="0">
                <a:ea typeface="宋体" charset="-122"/>
              </a:rPr>
              <a:t>return new Dimension(DEFAULT_WIDTH, DEFAULT_HEIGHT);</a:t>
            </a:r>
          </a:p>
          <a:p>
            <a:pPr>
              <a:buNone/>
            </a:pPr>
            <a:r>
              <a:rPr lang="en-US" altLang="zh-CN" sz="2000" dirty="0">
                <a:ea typeface="宋体" charset="-122"/>
              </a:rPr>
              <a:t>	}</a:t>
            </a:r>
          </a:p>
          <a:p>
            <a:pPr>
              <a:buNone/>
            </a:pPr>
            <a:r>
              <a:rPr lang="en-US" altLang="zh-CN" sz="2000" dirty="0">
                <a:ea typeface="宋体" charset="-122"/>
              </a:rPr>
              <a:t>  private static final int DEFAULT_WIDTH = 400;</a:t>
            </a:r>
          </a:p>
          <a:p>
            <a:pPr>
              <a:buNone/>
            </a:pPr>
            <a:r>
              <a:rPr lang="en-US" altLang="zh-CN" sz="2000" dirty="0">
                <a:ea typeface="宋体" charset="-122"/>
              </a:rPr>
              <a:t>  private static final int DEFAULT_HEIGHT = 400;        </a:t>
            </a:r>
            <a:endParaRPr lang="en-US" altLang="zh-CN" sz="2000" b="1" dirty="0">
              <a:ea typeface="宋体" charset="-122"/>
            </a:endParaRPr>
          </a:p>
          <a:p>
            <a:pPr>
              <a:buNone/>
            </a:pPr>
            <a:r>
              <a:rPr lang="en-US" altLang="zh-CN" sz="2000" dirty="0">
                <a:ea typeface="宋体" charset="-122"/>
              </a:rPr>
              <a:t>}</a:t>
            </a:r>
            <a:endParaRPr lang="zh-CN" altLang="en-US" sz="2000"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idx="4294967295"/>
          </p:nvPr>
        </p:nvSpPr>
        <p:spPr/>
        <p:txBody>
          <a:bodyPr/>
          <a:lstStyle/>
          <a:p>
            <a:pPr eaLnBrk="1" hangingPunct="1"/>
            <a:r>
              <a:rPr lang="en-US" altLang="zh-CN" sz="2400">
                <a:ea typeface="宋体" charset="-122"/>
              </a:rPr>
              <a:t>2D</a:t>
            </a:r>
            <a:r>
              <a:rPr lang="zh-CN" altLang="en-US" sz="2400">
                <a:ea typeface="宋体" charset="-122"/>
              </a:rPr>
              <a:t>图形</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pic>
        <p:nvPicPr>
          <p:cNvPr id="50180" name="Picture 5"/>
          <p:cNvPicPr>
            <a:picLocks noChangeAspect="1" noChangeArrowheads="1"/>
          </p:cNvPicPr>
          <p:nvPr/>
        </p:nvPicPr>
        <p:blipFill>
          <a:blip r:embed="rId2" cstate="print"/>
          <a:srcRect/>
          <a:stretch>
            <a:fillRect/>
          </a:stretch>
        </p:blipFill>
        <p:spPr bwMode="auto">
          <a:xfrm>
            <a:off x="2185988" y="1358900"/>
            <a:ext cx="4772025" cy="4800600"/>
          </a:xfrm>
          <a:prstGeom prst="rect">
            <a:avLst/>
          </a:prstGeom>
          <a:noFill/>
          <a:ln w="9525">
            <a:noFill/>
            <a:miter lim="800000"/>
            <a:headEnd/>
            <a:tailEnd/>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idx="4294967295"/>
          </p:nvPr>
        </p:nvSpPr>
        <p:spPr/>
        <p:txBody>
          <a:bodyPr/>
          <a:lstStyle/>
          <a:p>
            <a:pPr eaLnBrk="1" hangingPunct="1"/>
            <a:r>
              <a:rPr lang="en-US" altLang="zh-CN" sz="2400">
                <a:ea typeface="宋体" charset="-122"/>
              </a:rPr>
              <a:t>Swing</a:t>
            </a:r>
            <a:r>
              <a:rPr lang="zh-CN" altLang="en-US" sz="2400">
                <a:ea typeface="宋体" charset="-122"/>
              </a:rPr>
              <a:t>概述</a:t>
            </a:r>
          </a:p>
        </p:txBody>
      </p:sp>
      <p:sp>
        <p:nvSpPr>
          <p:cNvPr id="7171" name="内容占位符 2"/>
          <p:cNvSpPr>
            <a:spLocks noGrp="1"/>
          </p:cNvSpPr>
          <p:nvPr>
            <p:ph idx="4294967295"/>
          </p:nvPr>
        </p:nvSpPr>
        <p:spPr>
          <a:xfrm>
            <a:off x="0" y="1228725"/>
            <a:ext cx="9144000" cy="5248275"/>
          </a:xfrm>
        </p:spPr>
        <p:txBody>
          <a:bodyPr/>
          <a:lstStyle/>
          <a:p>
            <a:pPr eaLnBrk="1" hangingPunct="1"/>
            <a:r>
              <a:rPr lang="zh-CN" altLang="en-US">
                <a:ea typeface="宋体" charset="-122"/>
              </a:rPr>
              <a:t>两种基本</a:t>
            </a:r>
            <a:r>
              <a:rPr lang="en-US" altLang="zh-CN">
                <a:ea typeface="宋体" charset="-122"/>
              </a:rPr>
              <a:t>GUI</a:t>
            </a:r>
            <a:r>
              <a:rPr lang="zh-CN" altLang="en-US">
                <a:ea typeface="宋体" charset="-122"/>
              </a:rPr>
              <a:t>程序设计类库</a:t>
            </a:r>
          </a:p>
          <a:p>
            <a:pPr lvl="1" eaLnBrk="1" hangingPunct="1"/>
            <a:r>
              <a:rPr lang="en-US" altLang="zh-CN">
                <a:ea typeface="宋体" charset="-122"/>
              </a:rPr>
              <a:t>SWING vs. AWT</a:t>
            </a:r>
          </a:p>
          <a:p>
            <a:pPr lvl="1" eaLnBrk="1" hangingPunct="1">
              <a:buFont typeface="Wingdings" pitchFamily="2" charset="2"/>
              <a:buNone/>
            </a:pPr>
            <a:r>
              <a:rPr lang="zh-CN" altLang="en-US">
                <a:ea typeface="宋体" charset="-122"/>
              </a:rPr>
              <a:t>   </a:t>
            </a:r>
            <a:r>
              <a:rPr lang="en-US" altLang="zh-CN">
                <a:ea typeface="宋体" charset="-122"/>
              </a:rPr>
              <a:t>-SWING</a:t>
            </a:r>
            <a:r>
              <a:rPr lang="zh-CN" altLang="en-US">
                <a:ea typeface="宋体" charset="-122"/>
              </a:rPr>
              <a:t>显示用户界面的元素的速度比</a:t>
            </a:r>
            <a:r>
              <a:rPr lang="en-US" altLang="zh-CN">
                <a:ea typeface="宋体" charset="-122"/>
              </a:rPr>
              <a:t>AWT</a:t>
            </a:r>
            <a:r>
              <a:rPr lang="zh-CN" altLang="en-US">
                <a:ea typeface="宋体" charset="-122"/>
              </a:rPr>
              <a:t>慢一些；</a:t>
            </a:r>
          </a:p>
          <a:p>
            <a:pPr lvl="1" eaLnBrk="1" hangingPunct="1">
              <a:buFont typeface="Wingdings" pitchFamily="2" charset="2"/>
              <a:buNone/>
            </a:pPr>
            <a:r>
              <a:rPr lang="zh-CN" altLang="en-US">
                <a:ea typeface="宋体" charset="-122"/>
              </a:rPr>
              <a:t>   </a:t>
            </a:r>
            <a:r>
              <a:rPr lang="en-US" altLang="zh-CN">
                <a:ea typeface="宋体" charset="-122"/>
              </a:rPr>
              <a:t>-SWING</a:t>
            </a:r>
            <a:r>
              <a:rPr lang="zh-CN" altLang="en-US">
                <a:ea typeface="宋体" charset="-122"/>
              </a:rPr>
              <a:t>拥有一个丰富、便捷的用户界面元素集合；</a:t>
            </a:r>
          </a:p>
          <a:p>
            <a:pPr lvl="1" eaLnBrk="1" hangingPunct="1">
              <a:buFont typeface="Wingdings" pitchFamily="2" charset="2"/>
              <a:buNone/>
            </a:pPr>
            <a:r>
              <a:rPr lang="zh-CN" altLang="en-US">
                <a:ea typeface="宋体" charset="-122"/>
              </a:rPr>
              <a:t>   </a:t>
            </a:r>
            <a:r>
              <a:rPr lang="en-US" altLang="zh-CN">
                <a:ea typeface="宋体" charset="-122"/>
              </a:rPr>
              <a:t>-SWING</a:t>
            </a:r>
            <a:r>
              <a:rPr lang="zh-CN" altLang="en-US">
                <a:ea typeface="宋体" charset="-122"/>
              </a:rPr>
              <a:t>对低层平台的依赖很少，因此与平台相关的</a:t>
            </a:r>
            <a:r>
              <a:rPr lang="en-US" altLang="zh-CN">
                <a:ea typeface="宋体" charset="-122"/>
              </a:rPr>
              <a:t>bug</a:t>
            </a:r>
            <a:r>
              <a:rPr lang="zh-CN" altLang="en-US">
                <a:ea typeface="宋体" charset="-122"/>
              </a:rPr>
              <a:t>很少；</a:t>
            </a:r>
          </a:p>
          <a:p>
            <a:pPr lvl="1" eaLnBrk="1" hangingPunct="1">
              <a:buFont typeface="Wingdings" pitchFamily="2" charset="2"/>
              <a:buNone/>
            </a:pPr>
            <a:r>
              <a:rPr lang="zh-CN" altLang="en-US">
                <a:ea typeface="宋体" charset="-122"/>
              </a:rPr>
              <a:t>   </a:t>
            </a:r>
            <a:r>
              <a:rPr lang="en-US" altLang="zh-CN">
                <a:ea typeface="宋体" charset="-122"/>
              </a:rPr>
              <a:t>-SWING</a:t>
            </a:r>
            <a:r>
              <a:rPr lang="zh-CN" altLang="en-US">
                <a:ea typeface="宋体" charset="-122"/>
              </a:rPr>
              <a:t>给予不同平台的用户一致的感观效果；</a:t>
            </a:r>
          </a:p>
          <a:p>
            <a:pPr lvl="1" eaLnBrk="1" hangingPunct="1">
              <a:buFont typeface="Wingdings" pitchFamily="2" charset="2"/>
              <a:buNone/>
            </a:pPr>
            <a:endParaRPr lang="zh-CN" altLang="en-US">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idx="4294967295"/>
          </p:nvPr>
        </p:nvSpPr>
        <p:spPr/>
        <p:txBody>
          <a:bodyPr/>
          <a:lstStyle/>
          <a:p>
            <a:pPr eaLnBrk="1" hangingPunct="1"/>
            <a:r>
              <a:rPr lang="zh-CN" altLang="en-US" sz="2400">
                <a:ea typeface="宋体" charset="-122"/>
              </a:rPr>
              <a:t>颜色</a:t>
            </a:r>
          </a:p>
        </p:txBody>
      </p:sp>
      <p:sp>
        <p:nvSpPr>
          <p:cNvPr id="51203" name="内容占位符 2"/>
          <p:cNvSpPr>
            <a:spLocks noGrp="1"/>
          </p:cNvSpPr>
          <p:nvPr>
            <p:ph idx="4294967295"/>
          </p:nvPr>
        </p:nvSpPr>
        <p:spPr>
          <a:xfrm>
            <a:off x="0" y="1228725"/>
            <a:ext cx="9144000" cy="5248275"/>
          </a:xfrm>
        </p:spPr>
        <p:txBody>
          <a:bodyPr/>
          <a:lstStyle/>
          <a:p>
            <a:r>
              <a:rPr lang="en-US" altLang="zh-CN" b="1">
                <a:latin typeface="Times New Roman" pitchFamily="18" charset="0"/>
                <a:ea typeface="楷体_GB2312" pitchFamily="49" charset="-122"/>
              </a:rPr>
              <a:t>Java.awt.Color</a:t>
            </a:r>
            <a:r>
              <a:rPr lang="zh-CN" altLang="en-US" b="1">
                <a:latin typeface="Times New Roman" pitchFamily="18" charset="0"/>
                <a:ea typeface="楷体_GB2312" pitchFamily="49" charset="-122"/>
              </a:rPr>
              <a:t>类用于定义颜色</a:t>
            </a:r>
          </a:p>
          <a:p>
            <a:pPr lvl="1"/>
            <a:r>
              <a:rPr lang="zh-CN" altLang="en-US" b="1">
                <a:latin typeface="Times New Roman" pitchFamily="18" charset="0"/>
                <a:ea typeface="楷体_GB2312" pitchFamily="49" charset="-122"/>
              </a:rPr>
              <a:t>类中提供了</a:t>
            </a:r>
            <a:r>
              <a:rPr lang="en-US" altLang="zh-CN" b="1">
                <a:latin typeface="Times New Roman" pitchFamily="18" charset="0"/>
                <a:ea typeface="楷体_GB2312" pitchFamily="49" charset="-122"/>
              </a:rPr>
              <a:t>13</a:t>
            </a:r>
            <a:r>
              <a:rPr lang="zh-CN" altLang="en-US" b="1">
                <a:latin typeface="Times New Roman" pitchFamily="18" charset="0"/>
                <a:ea typeface="楷体_GB2312" pitchFamily="49" charset="-122"/>
              </a:rPr>
              <a:t>个预定义的常量，分别表示</a:t>
            </a:r>
            <a:r>
              <a:rPr lang="en-US" altLang="zh-CN" b="1">
                <a:latin typeface="Times New Roman" pitchFamily="18" charset="0"/>
                <a:ea typeface="楷体_GB2312" pitchFamily="49" charset="-122"/>
              </a:rPr>
              <a:t>13</a:t>
            </a:r>
            <a:r>
              <a:rPr lang="zh-CN" altLang="en-US" b="1">
                <a:latin typeface="Times New Roman" pitchFamily="18" charset="0"/>
                <a:ea typeface="楷体_GB2312" pitchFamily="49" charset="-122"/>
              </a:rPr>
              <a:t>种标准颜色</a:t>
            </a:r>
          </a:p>
          <a:p>
            <a:pPr lvl="1">
              <a:buFont typeface="Wingdings" pitchFamily="2" charset="2"/>
              <a:buNone/>
            </a:pPr>
            <a:endParaRPr lang="zh-CN" altLang="en-US" b="1">
              <a:latin typeface="Times New Roman" pitchFamily="18" charset="0"/>
              <a:ea typeface="楷体_GB2312" pitchFamily="49" charset="-122"/>
            </a:endParaRPr>
          </a:p>
          <a:p>
            <a:pPr lvl="1">
              <a:buFont typeface="Wingdings" pitchFamily="2" charset="2"/>
              <a:buNone/>
            </a:pPr>
            <a:r>
              <a:rPr lang="en-US" altLang="zh-CN" b="1">
                <a:latin typeface="Times New Roman" pitchFamily="18" charset="0"/>
                <a:ea typeface="楷体_GB2312" pitchFamily="49" charset="-122"/>
              </a:rPr>
              <a:t>BLACK        GREEN                RED	     BLUE</a:t>
            </a:r>
          </a:p>
          <a:p>
            <a:pPr lvl="1">
              <a:buFont typeface="Wingdings" pitchFamily="2" charset="2"/>
              <a:buNone/>
            </a:pPr>
            <a:r>
              <a:rPr lang="en-US" altLang="zh-CN" b="1">
                <a:latin typeface="Times New Roman" pitchFamily="18" charset="0"/>
                <a:ea typeface="楷体_GB2312" pitchFamily="49" charset="-122"/>
              </a:rPr>
              <a:t>WHITE        LIGHT_GRAY    CYAN        MAGENTA</a:t>
            </a:r>
          </a:p>
          <a:p>
            <a:pPr lvl="1">
              <a:buFont typeface="Wingdings" pitchFamily="2" charset="2"/>
              <a:buNone/>
            </a:pPr>
            <a:r>
              <a:rPr lang="en-US" altLang="zh-CN" b="1">
                <a:latin typeface="Times New Roman" pitchFamily="18" charset="0"/>
                <a:ea typeface="楷体_GB2312" pitchFamily="49" charset="-122"/>
              </a:rPr>
              <a:t>YELLOW     DARK_GRAY    ORANGE  GRAY</a:t>
            </a:r>
          </a:p>
          <a:p>
            <a:pPr lvl="1">
              <a:buFont typeface="Wingdings" pitchFamily="2" charset="2"/>
              <a:buNone/>
            </a:pPr>
            <a:r>
              <a:rPr lang="en-US" altLang="zh-CN" b="1">
                <a:latin typeface="Times New Roman" pitchFamily="18" charset="0"/>
                <a:ea typeface="楷体_GB2312" pitchFamily="49" charset="-122"/>
              </a:rPr>
              <a:t>PINK</a:t>
            </a:r>
          </a:p>
          <a:p>
            <a:pPr lvl="1">
              <a:buFont typeface="Wingdings" pitchFamily="2" charset="2"/>
              <a:buNone/>
            </a:pPr>
            <a:endParaRPr lang="en-US" altLang="zh-CN" b="1">
              <a:latin typeface="Times New Roman" pitchFamily="18" charset="0"/>
              <a:ea typeface="楷体_GB2312" pitchFamily="49" charset="-122"/>
            </a:endParaRPr>
          </a:p>
          <a:p>
            <a:pPr lvl="1">
              <a:buFont typeface="Wingdings" pitchFamily="2" charset="2"/>
              <a:buNone/>
            </a:pPr>
            <a:r>
              <a:rPr lang="en-US" altLang="zh-CN" b="1">
                <a:latin typeface="Times New Roman" pitchFamily="18" charset="0"/>
                <a:ea typeface="楷体_GB2312" pitchFamily="49" charset="-122"/>
              </a:rPr>
              <a:t>Color.RED</a:t>
            </a:r>
          </a:p>
          <a:p>
            <a:pPr lvl="1">
              <a:buFont typeface="Wingdings" pitchFamily="2" charset="2"/>
              <a:buNone/>
            </a:pPr>
            <a:r>
              <a:rPr lang="en-US" altLang="zh-CN" b="1">
                <a:latin typeface="Times New Roman" pitchFamily="18" charset="0"/>
                <a:ea typeface="楷体_GB2312" pitchFamily="49" charset="-122"/>
              </a:rPr>
              <a:t>Color.GREEN</a:t>
            </a:r>
            <a:endParaRPr lang="zh-CN" altLang="en-US" b="1">
              <a:latin typeface="Times New Roman" pitchFamily="18" charset="0"/>
              <a:ea typeface="楷体_GB2312" pitchFamily="49"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idx="4294967295"/>
          </p:nvPr>
        </p:nvSpPr>
        <p:spPr/>
        <p:txBody>
          <a:bodyPr/>
          <a:lstStyle/>
          <a:p>
            <a:pPr eaLnBrk="1" hangingPunct="1"/>
            <a:r>
              <a:rPr lang="zh-CN" altLang="en-US" sz="2400">
                <a:ea typeface="宋体" charset="-122"/>
              </a:rPr>
              <a:t>颜色</a:t>
            </a:r>
          </a:p>
        </p:txBody>
      </p:sp>
      <p:sp>
        <p:nvSpPr>
          <p:cNvPr id="52227" name="内容占位符 2"/>
          <p:cNvSpPr>
            <a:spLocks noGrp="1"/>
          </p:cNvSpPr>
          <p:nvPr>
            <p:ph idx="4294967295"/>
          </p:nvPr>
        </p:nvSpPr>
        <p:spPr>
          <a:xfrm>
            <a:off x="0" y="1228725"/>
            <a:ext cx="9144000" cy="5248275"/>
          </a:xfrm>
        </p:spPr>
        <p:txBody>
          <a:bodyPr/>
          <a:lstStyle/>
          <a:p>
            <a:r>
              <a:rPr lang="en-US" altLang="zh-CN" b="1">
                <a:latin typeface="Times New Roman" pitchFamily="18" charset="0"/>
                <a:ea typeface="楷体_GB2312" pitchFamily="49" charset="-122"/>
              </a:rPr>
              <a:t>Java.awt.Color</a:t>
            </a:r>
            <a:r>
              <a:rPr lang="zh-CN" altLang="en-US" b="1">
                <a:latin typeface="Times New Roman" pitchFamily="18" charset="0"/>
                <a:ea typeface="楷体_GB2312" pitchFamily="49" charset="-122"/>
              </a:rPr>
              <a:t>类用于定义颜色</a:t>
            </a:r>
          </a:p>
          <a:p>
            <a:pPr lvl="1"/>
            <a:r>
              <a:rPr lang="zh-CN" altLang="en-US" b="1">
                <a:latin typeface="Times New Roman" pitchFamily="18" charset="0"/>
                <a:ea typeface="楷体_GB2312" pitchFamily="49" charset="-122"/>
              </a:rPr>
              <a:t>利用三原色（红、绿和蓝）来创建一个</a:t>
            </a:r>
            <a:r>
              <a:rPr lang="en-US" altLang="zh-CN" b="1">
                <a:latin typeface="Times New Roman" pitchFamily="18" charset="0"/>
                <a:ea typeface="楷体_GB2312" pitchFamily="49" charset="-122"/>
              </a:rPr>
              <a:t>Color</a:t>
            </a:r>
            <a:r>
              <a:rPr lang="zh-CN" altLang="en-US" b="1">
                <a:latin typeface="Times New Roman" pitchFamily="18" charset="0"/>
                <a:ea typeface="楷体_GB2312" pitchFamily="49" charset="-122"/>
              </a:rPr>
              <a:t>对象，三种颜色都是用</a:t>
            </a:r>
            <a:r>
              <a:rPr lang="en-US" altLang="zh-CN" b="1">
                <a:latin typeface="Times New Roman" pitchFamily="18" charset="0"/>
                <a:ea typeface="楷体_GB2312" pitchFamily="49" charset="-122"/>
              </a:rPr>
              <a:t>(0~255)</a:t>
            </a:r>
            <a:r>
              <a:rPr lang="zh-CN" altLang="en-US" b="1">
                <a:latin typeface="Times New Roman" pitchFamily="18" charset="0"/>
                <a:ea typeface="楷体_GB2312" pitchFamily="49" charset="-122"/>
              </a:rPr>
              <a:t>之间的数值来表示；</a:t>
            </a:r>
          </a:p>
          <a:p>
            <a:pPr lvl="1">
              <a:buFont typeface="Wingdings" pitchFamily="2" charset="2"/>
              <a:buNone/>
            </a:pPr>
            <a:r>
              <a:rPr lang="en-US" altLang="zh-CN" b="1">
                <a:latin typeface="Times New Roman" pitchFamily="18" charset="0"/>
                <a:ea typeface="楷体_GB2312" pitchFamily="49" charset="-122"/>
              </a:rPr>
              <a:t>public Color(int red, int green, int blue);</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idx="4294967295"/>
          </p:nvPr>
        </p:nvSpPr>
        <p:spPr/>
        <p:txBody>
          <a:bodyPr/>
          <a:lstStyle/>
          <a:p>
            <a:pPr eaLnBrk="1" hangingPunct="1"/>
            <a:r>
              <a:rPr lang="zh-CN" altLang="en-US" sz="2400">
                <a:ea typeface="宋体" charset="-122"/>
              </a:rPr>
              <a:t>颜色</a:t>
            </a:r>
          </a:p>
        </p:txBody>
      </p:sp>
      <p:sp>
        <p:nvSpPr>
          <p:cNvPr id="53251" name="内容占位符 2"/>
          <p:cNvSpPr>
            <a:spLocks noGrp="1"/>
          </p:cNvSpPr>
          <p:nvPr>
            <p:ph idx="4294967295"/>
          </p:nvPr>
        </p:nvSpPr>
        <p:spPr>
          <a:xfrm>
            <a:off x="0" y="1228725"/>
            <a:ext cx="9144000" cy="5248275"/>
          </a:xfrm>
        </p:spPr>
        <p:txBody>
          <a:bodyPr/>
          <a:lstStyle/>
          <a:p>
            <a:r>
              <a:rPr lang="en-US" altLang="zh-CN" b="1">
                <a:latin typeface="Times New Roman" pitchFamily="18" charset="0"/>
                <a:ea typeface="楷体_GB2312" pitchFamily="49" charset="-122"/>
              </a:rPr>
              <a:t>Graphics2D</a:t>
            </a:r>
            <a:r>
              <a:rPr lang="zh-CN" altLang="en-US" b="1">
                <a:latin typeface="Times New Roman" pitchFamily="18" charset="0"/>
                <a:ea typeface="楷体_GB2312" pitchFamily="49" charset="-122"/>
              </a:rPr>
              <a:t>类的</a:t>
            </a:r>
            <a:r>
              <a:rPr lang="en-US" altLang="zh-CN" b="1">
                <a:latin typeface="Times New Roman" pitchFamily="18" charset="0"/>
                <a:ea typeface="楷体_GB2312" pitchFamily="49" charset="-122"/>
              </a:rPr>
              <a:t>setPaint</a:t>
            </a:r>
            <a:r>
              <a:rPr lang="zh-CN" altLang="en-US" b="1">
                <a:latin typeface="Times New Roman" pitchFamily="18" charset="0"/>
                <a:ea typeface="楷体_GB2312" pitchFamily="49" charset="-122"/>
              </a:rPr>
              <a:t>方法可以为图形环境上的所有后续的绘制操作选择颜色。绘制颜色的过程：</a:t>
            </a:r>
          </a:p>
          <a:p>
            <a:pPr lvl="1"/>
            <a:r>
              <a:rPr lang="zh-CN" altLang="en-US" b="1">
                <a:latin typeface="Times New Roman" pitchFamily="18" charset="0"/>
                <a:ea typeface="楷体_GB2312" pitchFamily="49" charset="-122"/>
              </a:rPr>
              <a:t>选择颜色</a:t>
            </a:r>
          </a:p>
          <a:p>
            <a:pPr lvl="1"/>
            <a:r>
              <a:rPr lang="zh-CN" altLang="en-US" b="1">
                <a:latin typeface="Times New Roman" pitchFamily="18" charset="0"/>
                <a:ea typeface="楷体_GB2312" pitchFamily="49" charset="-122"/>
              </a:rPr>
              <a:t>绘制图形</a:t>
            </a:r>
          </a:p>
          <a:p>
            <a:pPr>
              <a:buFont typeface="Wingdings" pitchFamily="2" charset="2"/>
              <a:buNone/>
            </a:pPr>
            <a:endParaRPr lang="zh-CN" altLang="en-US" b="1">
              <a:latin typeface="Times New Roman" pitchFamily="18" charset="0"/>
              <a:ea typeface="楷体_GB2312" pitchFamily="49" charset="-122"/>
            </a:endParaRPr>
          </a:p>
          <a:p>
            <a:pPr>
              <a:buFont typeface="Wingdings" pitchFamily="2" charset="2"/>
              <a:buNone/>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g2.setPaint(Color.RED);</a:t>
            </a:r>
          </a:p>
          <a:p>
            <a:pPr>
              <a:buFont typeface="Wingdings" pitchFamily="2" charset="2"/>
              <a:buNone/>
            </a:pPr>
            <a:r>
              <a:rPr lang="en-US" altLang="zh-CN" b="1">
                <a:latin typeface="Times New Roman" pitchFamily="18" charset="0"/>
                <a:ea typeface="楷体_GB2312" pitchFamily="49" charset="-122"/>
              </a:rPr>
              <a:t>      g2.drawString(“Warning!”,100,100);</a:t>
            </a:r>
          </a:p>
          <a:p>
            <a:pPr>
              <a:buFont typeface="Wingdings" pitchFamily="2" charset="2"/>
              <a:buNone/>
            </a:pPr>
            <a:endParaRPr lang="en-US" altLang="zh-CN" b="1">
              <a:latin typeface="Times New Roman" pitchFamily="18" charset="0"/>
              <a:ea typeface="楷体_GB2312" pitchFamily="49" charset="-122"/>
            </a:endParaRPr>
          </a:p>
          <a:p>
            <a:pPr>
              <a:buFont typeface="Wingdings" pitchFamily="2" charset="2"/>
              <a:buNone/>
            </a:pPr>
            <a:r>
              <a:rPr lang="en-US" altLang="zh-CN" b="1">
                <a:latin typeface="Times New Roman" pitchFamily="18" charset="0"/>
                <a:ea typeface="楷体_GB2312" pitchFamily="49" charset="-122"/>
              </a:rPr>
              <a:t>     void setPaint(Paint p);</a:t>
            </a:r>
          </a:p>
          <a:p>
            <a:pPr>
              <a:buFont typeface="Wingdings" pitchFamily="2" charset="2"/>
              <a:buNone/>
            </a:pPr>
            <a:r>
              <a:rPr lang="en-US" altLang="zh-CN" b="1">
                <a:latin typeface="Times New Roman" pitchFamily="18" charset="0"/>
                <a:ea typeface="楷体_GB2312" pitchFamily="49" charset="-122"/>
              </a:rPr>
              <a:t>         ----Color</a:t>
            </a:r>
            <a:r>
              <a:rPr lang="zh-CN" altLang="en-US" b="1">
                <a:latin typeface="Times New Roman" pitchFamily="18" charset="0"/>
                <a:ea typeface="楷体_GB2312" pitchFamily="49" charset="-122"/>
              </a:rPr>
              <a:t>类实现了</a:t>
            </a:r>
            <a:r>
              <a:rPr lang="en-US" altLang="zh-CN" b="1">
                <a:latin typeface="Times New Roman" pitchFamily="18" charset="0"/>
                <a:ea typeface="楷体_GB2312" pitchFamily="49" charset="-122"/>
              </a:rPr>
              <a:t>Paint</a:t>
            </a:r>
            <a:r>
              <a:rPr lang="zh-CN" altLang="en-US" b="1">
                <a:latin typeface="Times New Roman" pitchFamily="18" charset="0"/>
                <a:ea typeface="楷体_GB2312" pitchFamily="49" charset="-122"/>
              </a:rPr>
              <a:t>接口，</a:t>
            </a:r>
          </a:p>
          <a:p>
            <a:endParaRPr lang="zh-CN" altLang="en-US" b="1">
              <a:latin typeface="Times New Roman" pitchFamily="18" charset="0"/>
              <a:ea typeface="楷体_GB2312" pitchFamily="49"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idx="4294967295"/>
          </p:nvPr>
        </p:nvSpPr>
        <p:spPr/>
        <p:txBody>
          <a:bodyPr/>
          <a:lstStyle/>
          <a:p>
            <a:pPr eaLnBrk="1" hangingPunct="1"/>
            <a:r>
              <a:rPr lang="zh-CN" altLang="en-US" sz="2400">
                <a:ea typeface="宋体" charset="-122"/>
              </a:rPr>
              <a:t>颜色</a:t>
            </a:r>
          </a:p>
        </p:txBody>
      </p:sp>
      <p:sp>
        <p:nvSpPr>
          <p:cNvPr id="54275" name="内容占位符 2"/>
          <p:cNvSpPr>
            <a:spLocks noGrp="1"/>
          </p:cNvSpPr>
          <p:nvPr>
            <p:ph idx="4294967295"/>
          </p:nvPr>
        </p:nvSpPr>
        <p:spPr>
          <a:xfrm>
            <a:off x="0" y="1228725"/>
            <a:ext cx="9144000" cy="5248275"/>
          </a:xfrm>
        </p:spPr>
        <p:txBody>
          <a:bodyPr/>
          <a:lstStyle/>
          <a:p>
            <a:r>
              <a:rPr lang="zh-CN" altLang="en-US" b="1" dirty="0">
                <a:latin typeface="Times New Roman" pitchFamily="18" charset="0"/>
                <a:ea typeface="楷体_GB2312" pitchFamily="49" charset="-122"/>
              </a:rPr>
              <a:t>设置组件的背景颜色和前景颜色</a:t>
            </a:r>
          </a:p>
          <a:p>
            <a:pPr>
              <a:buFont typeface="Wingdings" pitchFamily="2" charset="2"/>
              <a:buNone/>
            </a:pPr>
            <a:r>
              <a:rPr lang="zh-CN" altLang="en-US" b="1" dirty="0">
                <a:latin typeface="Times New Roman" pitchFamily="18" charset="0"/>
                <a:ea typeface="楷体_GB2312" pitchFamily="49" charset="-122"/>
              </a:rPr>
              <a:t>     </a:t>
            </a:r>
            <a:r>
              <a:rPr lang="en-US" altLang="zh-CN" b="1" dirty="0">
                <a:latin typeface="Times New Roman" pitchFamily="18" charset="0"/>
                <a:ea typeface="楷体_GB2312" pitchFamily="49" charset="-122"/>
              </a:rPr>
              <a:t>Component </a:t>
            </a:r>
            <a:r>
              <a:rPr lang="zh-CN" altLang="en-US" b="1" dirty="0">
                <a:latin typeface="Times New Roman" pitchFamily="18" charset="0"/>
                <a:ea typeface="楷体_GB2312" pitchFamily="49" charset="-122"/>
              </a:rPr>
              <a:t>类中的两个方法     </a:t>
            </a:r>
          </a:p>
          <a:p>
            <a:pPr lvl="1"/>
            <a:r>
              <a:rPr lang="en-US" altLang="zh-CN" b="1" dirty="0">
                <a:latin typeface="Times New Roman" pitchFamily="18" charset="0"/>
                <a:ea typeface="楷体_GB2312" pitchFamily="49" charset="-122"/>
              </a:rPr>
              <a:t>public void </a:t>
            </a:r>
            <a:r>
              <a:rPr lang="en-US" altLang="zh-CN" b="1" dirty="0" err="1">
                <a:latin typeface="Times New Roman" pitchFamily="18" charset="0"/>
                <a:ea typeface="楷体_GB2312" pitchFamily="49" charset="-122"/>
              </a:rPr>
              <a:t>setBackground</a:t>
            </a:r>
            <a:r>
              <a:rPr lang="en-US" altLang="zh-CN" b="1" dirty="0">
                <a:latin typeface="Times New Roman" pitchFamily="18" charset="0"/>
                <a:ea typeface="楷体_GB2312" pitchFamily="49" charset="-122"/>
              </a:rPr>
              <a:t>(Color c);</a:t>
            </a:r>
          </a:p>
          <a:p>
            <a:pPr lvl="1"/>
            <a:r>
              <a:rPr lang="en-US" altLang="zh-CN" b="1" dirty="0">
                <a:latin typeface="Times New Roman" pitchFamily="18" charset="0"/>
                <a:ea typeface="楷体_GB2312" pitchFamily="49" charset="-122"/>
              </a:rPr>
              <a:t>public void </a:t>
            </a:r>
            <a:r>
              <a:rPr lang="en-US" altLang="zh-CN" b="1" dirty="0" err="1">
                <a:latin typeface="Times New Roman" pitchFamily="18" charset="0"/>
                <a:ea typeface="楷体_GB2312" pitchFamily="49" charset="-122"/>
              </a:rPr>
              <a:t>setForeground</a:t>
            </a:r>
            <a:r>
              <a:rPr lang="en-US" altLang="zh-CN" b="1" dirty="0">
                <a:latin typeface="Times New Roman" pitchFamily="18" charset="0"/>
                <a:ea typeface="楷体_GB2312" pitchFamily="49" charset="-122"/>
              </a:rPr>
              <a:t>(Color c);</a:t>
            </a:r>
          </a:p>
          <a:p>
            <a:pPr>
              <a:buFont typeface="Wingdings" pitchFamily="2" charset="2"/>
              <a:buNone/>
            </a:pPr>
            <a:endParaRPr lang="zh-CN" altLang="en-US" b="1" dirty="0">
              <a:latin typeface="Times New Roman" pitchFamily="18" charset="0"/>
              <a:ea typeface="楷体_GB2312" pitchFamily="49" charset="-122"/>
            </a:endParaRPr>
          </a:p>
          <a:p>
            <a:pPr>
              <a:buFont typeface="Wingdings" pitchFamily="2" charset="2"/>
              <a:buNone/>
            </a:pPr>
            <a:r>
              <a:rPr lang="zh-CN" altLang="en-US" b="1" dirty="0">
                <a:latin typeface="Times New Roman" pitchFamily="18" charset="0"/>
                <a:ea typeface="楷体_GB2312" pitchFamily="49" charset="-122"/>
              </a:rPr>
              <a:t>      </a:t>
            </a:r>
            <a:r>
              <a:rPr lang="en-US" altLang="zh-CN" b="1" dirty="0" err="1">
                <a:latin typeface="Times New Roman" pitchFamily="18" charset="0"/>
                <a:ea typeface="楷体_GB2312" pitchFamily="49" charset="-122"/>
              </a:rPr>
              <a:t>MyComponent</a:t>
            </a:r>
            <a:r>
              <a:rPr lang="en-US" altLang="zh-CN" b="1" dirty="0">
                <a:latin typeface="Times New Roman" pitchFamily="18" charset="0"/>
                <a:ea typeface="楷体_GB2312" pitchFamily="49" charset="-122"/>
              </a:rPr>
              <a:t> p = new </a:t>
            </a:r>
            <a:r>
              <a:rPr lang="en-US" altLang="zh-CN" b="1" dirty="0" err="1">
                <a:latin typeface="Times New Roman" pitchFamily="18" charset="0"/>
                <a:ea typeface="楷体_GB2312" pitchFamily="49" charset="-122"/>
              </a:rPr>
              <a:t>MyComponent</a:t>
            </a:r>
            <a:r>
              <a:rPr lang="en-US" altLang="zh-CN" b="1" dirty="0">
                <a:latin typeface="Times New Roman" pitchFamily="18" charset="0"/>
                <a:ea typeface="楷体_GB2312" pitchFamily="49" charset="-122"/>
              </a:rPr>
              <a:t>( );</a:t>
            </a:r>
          </a:p>
          <a:p>
            <a:pPr>
              <a:buFont typeface="Wingdings" pitchFamily="2" charset="2"/>
              <a:buNone/>
            </a:pPr>
            <a:r>
              <a:rPr lang="en-US" altLang="zh-CN" b="1" dirty="0">
                <a:latin typeface="Times New Roman" pitchFamily="18" charset="0"/>
                <a:ea typeface="楷体_GB2312" pitchFamily="49" charset="-122"/>
              </a:rPr>
              <a:t>       </a:t>
            </a:r>
            <a:r>
              <a:rPr lang="en-US" altLang="zh-CN" b="1" dirty="0" err="1">
                <a:latin typeface="Times New Roman" pitchFamily="18" charset="0"/>
                <a:ea typeface="楷体_GB2312" pitchFamily="49" charset="-122"/>
              </a:rPr>
              <a:t>p.setBackground</a:t>
            </a:r>
            <a:r>
              <a:rPr lang="en-US" altLang="zh-CN" b="1" dirty="0">
                <a:latin typeface="Times New Roman" pitchFamily="18" charset="0"/>
                <a:ea typeface="楷体_GB2312" pitchFamily="49" charset="-122"/>
              </a:rPr>
              <a:t>(</a:t>
            </a:r>
            <a:r>
              <a:rPr lang="en-US" altLang="zh-CN" b="1" dirty="0" err="1">
                <a:latin typeface="Times New Roman" pitchFamily="18" charset="0"/>
                <a:ea typeface="楷体_GB2312" pitchFamily="49" charset="-122"/>
              </a:rPr>
              <a:t>Color.PINK</a:t>
            </a:r>
            <a:r>
              <a:rPr lang="en-US" altLang="zh-CN" b="1" dirty="0">
                <a:latin typeface="Times New Roman" pitchFamily="18" charset="0"/>
                <a:ea typeface="楷体_GB2312" pitchFamily="49" charset="-122"/>
              </a:rPr>
              <a:t>);</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idx="4294967295"/>
          </p:nvPr>
        </p:nvSpPr>
        <p:spPr/>
        <p:txBody>
          <a:bodyPr/>
          <a:lstStyle/>
          <a:p>
            <a:pPr eaLnBrk="1" hangingPunct="1"/>
            <a:r>
              <a:rPr lang="zh-CN" altLang="en-US" sz="2400">
                <a:ea typeface="宋体" charset="-122"/>
              </a:rPr>
              <a:t>颜色</a:t>
            </a:r>
          </a:p>
        </p:txBody>
      </p:sp>
      <p:sp>
        <p:nvSpPr>
          <p:cNvPr id="55299" name="内容占位符 2"/>
          <p:cNvSpPr>
            <a:spLocks noGrp="1"/>
          </p:cNvSpPr>
          <p:nvPr>
            <p:ph idx="4294967295"/>
          </p:nvPr>
        </p:nvSpPr>
        <p:spPr>
          <a:xfrm>
            <a:off x="0" y="1228725"/>
            <a:ext cx="9144000" cy="5248275"/>
          </a:xfrm>
        </p:spPr>
        <p:txBody>
          <a:bodyPr/>
          <a:lstStyle/>
          <a:p>
            <a:r>
              <a:rPr lang="zh-CN" altLang="en-US" b="1">
                <a:latin typeface="Times New Roman" pitchFamily="18" charset="0"/>
                <a:ea typeface="楷体_GB2312" pitchFamily="49" charset="-122"/>
              </a:rPr>
              <a:t>填充图形</a:t>
            </a:r>
          </a:p>
          <a:p>
            <a:pPr>
              <a:buFont typeface="Wingdings" pitchFamily="2" charset="2"/>
              <a:buNone/>
            </a:pPr>
            <a:r>
              <a:rPr lang="zh-CN" altLang="en-US" b="1">
                <a:latin typeface="Times New Roman" pitchFamily="18" charset="0"/>
                <a:ea typeface="楷体_GB2312" pitchFamily="49" charset="-122"/>
              </a:rPr>
              <a:t>     可选用一种颜色，填充闭合图形的内部 ，调用</a:t>
            </a:r>
            <a:r>
              <a:rPr lang="en-US" altLang="zh-CN" b="1">
                <a:latin typeface="Times New Roman" pitchFamily="18" charset="0"/>
                <a:ea typeface="楷体_GB2312" pitchFamily="49" charset="-122"/>
              </a:rPr>
              <a:t>Graphics2D</a:t>
            </a:r>
            <a:r>
              <a:rPr lang="zh-CN" altLang="en-US" b="1">
                <a:latin typeface="Times New Roman" pitchFamily="18" charset="0"/>
                <a:ea typeface="楷体_GB2312" pitchFamily="49" charset="-122"/>
              </a:rPr>
              <a:t>的</a:t>
            </a:r>
            <a:r>
              <a:rPr lang="en-US" altLang="zh-CN" b="1">
                <a:latin typeface="Times New Roman" pitchFamily="18" charset="0"/>
                <a:ea typeface="楷体_GB2312" pitchFamily="49" charset="-122"/>
              </a:rPr>
              <a:t>fill</a:t>
            </a:r>
            <a:r>
              <a:rPr lang="zh-CN" altLang="en-US" b="1">
                <a:latin typeface="Times New Roman" pitchFamily="18" charset="0"/>
                <a:ea typeface="楷体_GB2312" pitchFamily="49" charset="-122"/>
              </a:rPr>
              <a:t>方法；    </a:t>
            </a:r>
          </a:p>
          <a:p>
            <a:pPr lvl="1"/>
            <a:r>
              <a:rPr lang="en-US" altLang="zh-CN" b="1">
                <a:latin typeface="Times New Roman" pitchFamily="18" charset="0"/>
                <a:ea typeface="楷体_GB2312" pitchFamily="49" charset="-122"/>
              </a:rPr>
              <a:t>public void fill(Shape s);</a:t>
            </a:r>
            <a:endParaRPr lang="zh-CN" altLang="en-US" b="1">
              <a:latin typeface="Times New Roman" pitchFamily="18" charset="0"/>
              <a:ea typeface="楷体_GB2312" pitchFamily="49" charset="-122"/>
            </a:endParaRPr>
          </a:p>
          <a:p>
            <a:pPr>
              <a:buFont typeface="Wingdings" pitchFamily="2" charset="2"/>
              <a:buNone/>
            </a:pPr>
            <a:endParaRPr lang="en-US" altLang="zh-CN" b="1">
              <a:latin typeface="Times New Roman" pitchFamily="18" charset="0"/>
              <a:ea typeface="楷体_GB2312" pitchFamily="49" charset="-122"/>
            </a:endParaRPr>
          </a:p>
          <a:p>
            <a:pPr>
              <a:buFont typeface="Wingdings" pitchFamily="2" charset="2"/>
              <a:buNone/>
            </a:pPr>
            <a:r>
              <a:rPr lang="en-US" altLang="zh-CN" b="1">
                <a:latin typeface="Times New Roman" pitchFamily="18" charset="0"/>
                <a:ea typeface="楷体_GB2312" pitchFamily="49" charset="-122"/>
              </a:rPr>
              <a:t>      Rectangle2D rect = …;</a:t>
            </a:r>
          </a:p>
          <a:p>
            <a:pPr>
              <a:buFont typeface="Wingdings" pitchFamily="2" charset="2"/>
              <a:buNone/>
            </a:pPr>
            <a:r>
              <a:rPr lang="en-US" altLang="zh-CN" b="1">
                <a:latin typeface="Times New Roman" pitchFamily="18" charset="0"/>
                <a:ea typeface="楷体_GB2312" pitchFamily="49" charset="-122"/>
              </a:rPr>
              <a:t>      g2.setpaint(Color.RED);</a:t>
            </a:r>
          </a:p>
          <a:p>
            <a:pPr>
              <a:buFont typeface="Wingdings" pitchFamily="2" charset="2"/>
              <a:buNone/>
            </a:pPr>
            <a:r>
              <a:rPr lang="en-US" altLang="zh-CN" b="1">
                <a:latin typeface="Times New Roman" pitchFamily="18" charset="0"/>
                <a:ea typeface="楷体_GB2312" pitchFamily="49" charset="-122"/>
              </a:rPr>
              <a:t>      g2.fill(rect);</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idx="4294967295"/>
          </p:nvPr>
        </p:nvSpPr>
        <p:spPr/>
        <p:txBody>
          <a:bodyPr/>
          <a:lstStyle/>
          <a:p>
            <a:pPr eaLnBrk="1" hangingPunct="1"/>
            <a:r>
              <a:rPr lang="zh-CN" altLang="en-US" sz="2400">
                <a:ea typeface="宋体" charset="-122"/>
              </a:rPr>
              <a:t>颜色</a:t>
            </a:r>
          </a:p>
        </p:txBody>
      </p:sp>
      <p:sp>
        <p:nvSpPr>
          <p:cNvPr id="56323" name="内容占位符 2"/>
          <p:cNvSpPr>
            <a:spLocks noGrp="1"/>
          </p:cNvSpPr>
          <p:nvPr>
            <p:ph idx="4294967295"/>
          </p:nvPr>
        </p:nvSpPr>
        <p:spPr>
          <a:xfrm>
            <a:off x="0" y="1228725"/>
            <a:ext cx="9144000" cy="5248275"/>
          </a:xfrm>
        </p:spPr>
        <p:txBody>
          <a:bodyPr/>
          <a:lstStyle/>
          <a:p>
            <a:r>
              <a:rPr lang="zh-CN" altLang="en-US" b="1" dirty="0">
                <a:latin typeface="Times New Roman" pitchFamily="18" charset="0"/>
                <a:ea typeface="楷体_GB2312" pitchFamily="49" charset="-122"/>
              </a:rPr>
              <a:t>例：用红色填充一个矩形，并用暗绿色填充该矩形的内接椭圆。</a:t>
            </a:r>
          </a:p>
          <a:p>
            <a:pPr>
              <a:buFont typeface="Wingdings" pitchFamily="2" charset="2"/>
              <a:buNone/>
            </a:pPr>
            <a:r>
              <a:rPr lang="en-US" altLang="zh-CN" sz="2000" b="1" dirty="0">
                <a:ea typeface="宋体" charset="-122"/>
              </a:rPr>
              <a:t>import </a:t>
            </a:r>
            <a:r>
              <a:rPr lang="en-US" altLang="zh-CN" sz="2000" b="1" dirty="0" err="1">
                <a:ea typeface="宋体" charset="-122"/>
              </a:rPr>
              <a:t>javax.swing</a:t>
            </a:r>
            <a:r>
              <a:rPr lang="en-US" altLang="zh-CN" sz="2000" b="1" dirty="0">
                <a:ea typeface="宋体" charset="-122"/>
              </a:rPr>
              <a:t>.*;</a:t>
            </a:r>
          </a:p>
          <a:p>
            <a:pPr>
              <a:buFont typeface="Wingdings" pitchFamily="2" charset="2"/>
              <a:buNone/>
            </a:pPr>
            <a:r>
              <a:rPr lang="en-US" altLang="zh-CN" sz="2000" b="1" dirty="0">
                <a:ea typeface="宋体" charset="-122"/>
              </a:rPr>
              <a:t>import java.awt.*;</a:t>
            </a:r>
          </a:p>
          <a:p>
            <a:pPr>
              <a:buFont typeface="Wingdings" pitchFamily="2" charset="2"/>
              <a:buNone/>
            </a:pPr>
            <a:r>
              <a:rPr lang="en-US" altLang="zh-CN" sz="2000" b="1" dirty="0">
                <a:ea typeface="宋体" charset="-122"/>
              </a:rPr>
              <a:t>import </a:t>
            </a:r>
            <a:r>
              <a:rPr lang="en-US" altLang="zh-CN" sz="2000" b="1" dirty="0" err="1">
                <a:ea typeface="宋体" charset="-122"/>
              </a:rPr>
              <a:t>java.awt.geom</a:t>
            </a:r>
            <a:r>
              <a:rPr lang="en-US" altLang="zh-CN" sz="2000" b="1" dirty="0">
                <a:ea typeface="宋体" charset="-122"/>
              </a:rPr>
              <a:t>.*;</a:t>
            </a:r>
          </a:p>
          <a:p>
            <a:pPr>
              <a:buFont typeface="Wingdings" pitchFamily="2" charset="2"/>
              <a:buNone/>
            </a:pPr>
            <a:r>
              <a:rPr lang="en-US" altLang="zh-CN" sz="2000" b="1" dirty="0">
                <a:ea typeface="宋体" charset="-122"/>
              </a:rPr>
              <a:t>public class </a:t>
            </a:r>
            <a:r>
              <a:rPr lang="en-US" altLang="zh-CN" sz="2000" b="1" dirty="0" err="1">
                <a:ea typeface="宋体" charset="-122"/>
              </a:rPr>
              <a:t>FillTest</a:t>
            </a:r>
            <a:r>
              <a:rPr lang="en-US" altLang="zh-CN" sz="2000" b="1" dirty="0">
                <a:ea typeface="宋体" charset="-122"/>
              </a:rPr>
              <a:t> {</a:t>
            </a:r>
          </a:p>
          <a:p>
            <a:pPr>
              <a:buFont typeface="Wingdings" pitchFamily="2" charset="2"/>
              <a:buNone/>
            </a:pPr>
            <a:r>
              <a:rPr lang="en-US" altLang="zh-CN" sz="2000" b="1" dirty="0">
                <a:ea typeface="宋体" charset="-122"/>
              </a:rPr>
              <a:t>	public static void main(String[] </a:t>
            </a:r>
            <a:r>
              <a:rPr lang="en-US" altLang="zh-CN" sz="2000" b="1" dirty="0" err="1">
                <a:ea typeface="宋体" charset="-122"/>
              </a:rPr>
              <a:t>args</a:t>
            </a:r>
            <a:r>
              <a:rPr lang="en-US" altLang="zh-CN" sz="2000" b="1" dirty="0">
                <a:ea typeface="宋体" charset="-122"/>
              </a:rPr>
              <a:t>){</a:t>
            </a:r>
          </a:p>
          <a:p>
            <a:pPr>
              <a:buNone/>
            </a:pPr>
            <a:r>
              <a:rPr lang="en-US" altLang="zh-CN" sz="2000" dirty="0">
                <a:ea typeface="宋体" charset="-122"/>
              </a:rPr>
              <a:t>         </a:t>
            </a:r>
            <a:r>
              <a:rPr lang="en-US" altLang="zh-CN" sz="2000" dirty="0" err="1">
                <a:ea typeface="宋体" charset="-122"/>
              </a:rPr>
              <a:t>EventQuene.involkLater</a:t>
            </a:r>
            <a:r>
              <a:rPr lang="en-US" altLang="zh-CN" sz="2000" dirty="0">
                <a:ea typeface="宋体" charset="-122"/>
              </a:rPr>
              <a:t>(() -&gt;</a:t>
            </a:r>
          </a:p>
          <a:p>
            <a:pPr>
              <a:buNone/>
            </a:pPr>
            <a:r>
              <a:rPr lang="en-US" altLang="zh-CN" sz="2000" dirty="0">
                <a:ea typeface="宋体" charset="-122"/>
              </a:rPr>
              <a:t>          {</a:t>
            </a:r>
          </a:p>
          <a:p>
            <a:pPr>
              <a:buNone/>
            </a:pPr>
            <a:r>
              <a:rPr lang="en-US" altLang="zh-CN" sz="2000" dirty="0">
                <a:ea typeface="宋体" charset="-122"/>
              </a:rPr>
              <a:t>               </a:t>
            </a:r>
            <a:r>
              <a:rPr lang="en-US" altLang="zh-CN" sz="2000" dirty="0" err="1">
                <a:ea typeface="宋体" charset="-122"/>
              </a:rPr>
              <a:t>JFrame</a:t>
            </a:r>
            <a:r>
              <a:rPr lang="en-US" altLang="zh-CN" sz="2000" dirty="0">
                <a:ea typeface="宋体" charset="-122"/>
              </a:rPr>
              <a:t> f = </a:t>
            </a:r>
            <a:r>
              <a:rPr lang="en-US" altLang="zh-CN" sz="2000" b="1" dirty="0">
                <a:ea typeface="宋体" charset="-122"/>
              </a:rPr>
              <a:t>new</a:t>
            </a:r>
            <a:r>
              <a:rPr lang="en-US" altLang="zh-CN" sz="2000" dirty="0">
                <a:ea typeface="宋体" charset="-122"/>
              </a:rPr>
              <a:t> </a:t>
            </a:r>
            <a:r>
              <a:rPr lang="en-US" altLang="zh-CN" sz="2000" dirty="0" err="1">
                <a:ea typeface="宋体" charset="-122"/>
              </a:rPr>
              <a:t>FillFrame</a:t>
            </a:r>
            <a:r>
              <a:rPr lang="en-US" altLang="zh-CN" sz="2000" dirty="0">
                <a:ea typeface="宋体" charset="-122"/>
              </a:rPr>
              <a:t>();</a:t>
            </a:r>
          </a:p>
          <a:p>
            <a:pPr>
              <a:buNone/>
            </a:pPr>
            <a:r>
              <a:rPr lang="en-US" altLang="zh-CN" sz="2000" dirty="0">
                <a:ea typeface="宋体" charset="-122"/>
              </a:rPr>
              <a:t>		        </a:t>
            </a:r>
            <a:r>
              <a:rPr lang="en-US" altLang="zh-CN" sz="2000" dirty="0" err="1">
                <a:ea typeface="宋体" charset="-122"/>
              </a:rPr>
              <a:t>f.setDefaultCloseOperation</a:t>
            </a:r>
            <a:r>
              <a:rPr lang="en-US" altLang="zh-CN" sz="2000" dirty="0">
                <a:ea typeface="宋体" charset="-122"/>
              </a:rPr>
              <a:t>(</a:t>
            </a:r>
            <a:r>
              <a:rPr lang="en-US" altLang="zh-CN" sz="2000" dirty="0" err="1">
                <a:ea typeface="宋体" charset="-122"/>
              </a:rPr>
              <a:t>JFrame.</a:t>
            </a:r>
            <a:r>
              <a:rPr lang="en-US" altLang="zh-CN" sz="2000" i="1" dirty="0" err="1">
                <a:ea typeface="宋体" charset="-122"/>
              </a:rPr>
              <a:t>EXIT_ON_CLOSE</a:t>
            </a:r>
            <a:r>
              <a:rPr lang="en-US" altLang="zh-CN" sz="2000" dirty="0">
                <a:ea typeface="宋体" charset="-122"/>
              </a:rPr>
              <a:t>);</a:t>
            </a:r>
          </a:p>
          <a:p>
            <a:pPr>
              <a:buNone/>
            </a:pPr>
            <a:r>
              <a:rPr lang="en-US" altLang="zh-CN" sz="2000" dirty="0">
                <a:ea typeface="宋体" charset="-122"/>
              </a:rPr>
              <a:t>		        </a:t>
            </a:r>
            <a:r>
              <a:rPr lang="en-US" altLang="zh-CN" sz="2000" dirty="0" err="1">
                <a:ea typeface="宋体" charset="-122"/>
              </a:rPr>
              <a:t>f.setVisible</a:t>
            </a:r>
            <a:r>
              <a:rPr lang="en-US" altLang="zh-CN" sz="2000" dirty="0">
                <a:ea typeface="宋体" charset="-122"/>
              </a:rPr>
              <a:t>(</a:t>
            </a:r>
            <a:r>
              <a:rPr lang="en-US" altLang="zh-CN" sz="2000" b="1" dirty="0">
                <a:ea typeface="宋体" charset="-122"/>
              </a:rPr>
              <a:t>true</a:t>
            </a:r>
            <a:r>
              <a:rPr lang="en-US" altLang="zh-CN" sz="2000" dirty="0">
                <a:ea typeface="宋体" charset="-122"/>
              </a:rPr>
              <a:t>);</a:t>
            </a:r>
          </a:p>
          <a:p>
            <a:pPr>
              <a:buNone/>
            </a:pPr>
            <a:r>
              <a:rPr lang="en-US" altLang="zh-CN" sz="2000" dirty="0">
                <a:ea typeface="宋体" charset="-122"/>
              </a:rPr>
              <a:t>               </a:t>
            </a:r>
            <a:r>
              <a:rPr lang="en-US" altLang="zh-CN" sz="2000" dirty="0" err="1">
                <a:ea typeface="宋体" charset="-122"/>
              </a:rPr>
              <a:t>f.setTitle</a:t>
            </a:r>
            <a:r>
              <a:rPr lang="en-US" altLang="zh-CN" sz="2000" dirty="0">
                <a:ea typeface="宋体" charset="-122"/>
              </a:rPr>
              <a:t>(“Fill Window”);</a:t>
            </a:r>
          </a:p>
          <a:p>
            <a:pPr>
              <a:buNone/>
            </a:pPr>
            <a:r>
              <a:rPr lang="en-US" altLang="zh-CN" sz="2000" dirty="0">
                <a:ea typeface="宋体" charset="-122"/>
              </a:rPr>
              <a:t>           }); }</a:t>
            </a:r>
          </a:p>
          <a:p>
            <a:pPr>
              <a:buFont typeface="Wingdings" pitchFamily="2" charset="2"/>
              <a:buNone/>
            </a:pPr>
            <a:r>
              <a:rPr lang="en-US" altLang="zh-CN" sz="2000" dirty="0">
                <a:ea typeface="宋体" charset="-122"/>
              </a:rPr>
              <a:t>}</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idx="4294967295"/>
          </p:nvPr>
        </p:nvSpPr>
        <p:spPr/>
        <p:txBody>
          <a:bodyPr/>
          <a:lstStyle/>
          <a:p>
            <a:pPr eaLnBrk="1" hangingPunct="1"/>
            <a:r>
              <a:rPr lang="zh-CN" altLang="en-US" sz="2400">
                <a:ea typeface="宋体" charset="-122"/>
              </a:rPr>
              <a:t>颜色</a:t>
            </a:r>
          </a:p>
        </p:txBody>
      </p:sp>
      <p:sp>
        <p:nvSpPr>
          <p:cNvPr id="57347" name="内容占位符 2"/>
          <p:cNvSpPr>
            <a:spLocks noGrp="1"/>
          </p:cNvSpPr>
          <p:nvPr>
            <p:ph idx="4294967295"/>
          </p:nvPr>
        </p:nvSpPr>
        <p:spPr>
          <a:xfrm>
            <a:off x="0" y="1228725"/>
            <a:ext cx="9144000" cy="5248275"/>
          </a:xfrm>
        </p:spPr>
        <p:txBody>
          <a:bodyPr/>
          <a:lstStyle/>
          <a:p>
            <a:pPr>
              <a:buFont typeface="Wingdings" pitchFamily="2" charset="2"/>
              <a:buNone/>
            </a:pPr>
            <a:r>
              <a:rPr lang="en-US" altLang="zh-CN" sz="2000" b="1" dirty="0">
                <a:ea typeface="宋体" charset="-122"/>
              </a:rPr>
              <a:t>class </a:t>
            </a:r>
            <a:r>
              <a:rPr lang="en-US" altLang="zh-CN" sz="2000" b="1" u="sng" dirty="0" err="1">
                <a:ea typeface="宋体" charset="-122"/>
              </a:rPr>
              <a:t>FillFrame</a:t>
            </a:r>
            <a:r>
              <a:rPr lang="en-US" altLang="zh-CN" sz="2000" b="1" dirty="0">
                <a:ea typeface="宋体" charset="-122"/>
              </a:rPr>
              <a:t> extends </a:t>
            </a:r>
            <a:r>
              <a:rPr lang="en-US" altLang="zh-CN" sz="2000" b="1" dirty="0" err="1">
                <a:ea typeface="宋体" charset="-122"/>
              </a:rPr>
              <a:t>JFrame</a:t>
            </a:r>
            <a:r>
              <a:rPr lang="en-US" altLang="zh-CN" sz="2000" b="1" dirty="0">
                <a:ea typeface="宋体" charset="-122"/>
              </a:rPr>
              <a:t>{</a:t>
            </a:r>
          </a:p>
          <a:p>
            <a:pPr>
              <a:buFont typeface="Wingdings" pitchFamily="2" charset="2"/>
              <a:buNone/>
            </a:pPr>
            <a:r>
              <a:rPr lang="en-US" altLang="zh-CN" sz="2000" b="1" dirty="0">
                <a:ea typeface="宋体" charset="-122"/>
              </a:rPr>
              <a:t>	public </a:t>
            </a:r>
            <a:r>
              <a:rPr lang="en-US" altLang="zh-CN" sz="2000" b="1" dirty="0" err="1">
                <a:ea typeface="宋体" charset="-122"/>
              </a:rPr>
              <a:t>FillFrame</a:t>
            </a:r>
            <a:r>
              <a:rPr lang="en-US" altLang="zh-CN" sz="2000" b="1" dirty="0">
                <a:ea typeface="宋体" charset="-122"/>
              </a:rPr>
              <a:t>(){</a:t>
            </a:r>
          </a:p>
          <a:p>
            <a:pPr>
              <a:buNone/>
            </a:pPr>
            <a:r>
              <a:rPr lang="en-US" altLang="zh-CN" sz="2000" b="1" dirty="0">
                <a:ea typeface="宋体" charset="-122"/>
              </a:rPr>
              <a:t>		add(new </a:t>
            </a:r>
            <a:r>
              <a:rPr lang="en-US" altLang="zh-CN" sz="2000" b="1" dirty="0" err="1">
                <a:ea typeface="宋体" charset="-122"/>
              </a:rPr>
              <a:t>FillComponent</a:t>
            </a:r>
            <a:r>
              <a:rPr lang="en-US" altLang="zh-CN" sz="2000" b="1" dirty="0">
                <a:ea typeface="宋体" charset="-122"/>
              </a:rPr>
              <a:t>())</a:t>
            </a:r>
            <a:r>
              <a:rPr lang="en-US" altLang="zh-CN" sz="2000" dirty="0">
                <a:ea typeface="宋体" charset="-122"/>
              </a:rPr>
              <a:t>;</a:t>
            </a:r>
          </a:p>
          <a:p>
            <a:pPr>
              <a:buNone/>
            </a:pPr>
            <a:r>
              <a:rPr lang="en-US" altLang="zh-CN" sz="2000" dirty="0">
                <a:ea typeface="宋体" charset="-122"/>
              </a:rPr>
              <a:t>              pack();		</a:t>
            </a:r>
          </a:p>
          <a:p>
            <a:pPr>
              <a:buFont typeface="Wingdings" pitchFamily="2" charset="2"/>
              <a:buNone/>
            </a:pPr>
            <a:r>
              <a:rPr lang="en-US" altLang="zh-CN" sz="2000" b="1" dirty="0">
                <a:ea typeface="宋体" charset="-122"/>
              </a:rPr>
              <a:t>     }    </a:t>
            </a:r>
          </a:p>
          <a:p>
            <a:pPr>
              <a:buFont typeface="Wingdings" pitchFamily="2" charset="2"/>
              <a:buNone/>
            </a:pPr>
            <a:r>
              <a:rPr lang="en-US" altLang="zh-CN" sz="2000" b="1" dirty="0">
                <a:ea typeface="宋体" charset="-122"/>
              </a:rPr>
              <a:t>}</a:t>
            </a:r>
          </a:p>
          <a:p>
            <a:pPr>
              <a:buFont typeface="Wingdings" pitchFamily="2" charset="2"/>
              <a:buNone/>
            </a:pPr>
            <a:endParaRPr lang="en-US" altLang="zh-CN" sz="2000" b="1"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idx="4294967295"/>
          </p:nvPr>
        </p:nvSpPr>
        <p:spPr/>
        <p:txBody>
          <a:bodyPr/>
          <a:lstStyle/>
          <a:p>
            <a:pPr eaLnBrk="1" hangingPunct="1"/>
            <a:r>
              <a:rPr lang="zh-CN" altLang="en-US" sz="2400">
                <a:ea typeface="宋体" charset="-122"/>
              </a:rPr>
              <a:t>颜色</a:t>
            </a:r>
          </a:p>
        </p:txBody>
      </p:sp>
      <p:sp>
        <p:nvSpPr>
          <p:cNvPr id="58371" name="内容占位符 2"/>
          <p:cNvSpPr>
            <a:spLocks noGrp="1"/>
          </p:cNvSpPr>
          <p:nvPr>
            <p:ph idx="4294967295"/>
          </p:nvPr>
        </p:nvSpPr>
        <p:spPr>
          <a:xfrm>
            <a:off x="0" y="1089025"/>
            <a:ext cx="9144000" cy="5768975"/>
          </a:xfrm>
        </p:spPr>
        <p:txBody>
          <a:bodyPr/>
          <a:lstStyle/>
          <a:p>
            <a:pPr>
              <a:buFont typeface="Wingdings" pitchFamily="2" charset="2"/>
              <a:buNone/>
            </a:pPr>
            <a:r>
              <a:rPr lang="en-US" altLang="zh-CN" sz="2000" b="1" dirty="0">
                <a:ea typeface="宋体" charset="-122"/>
              </a:rPr>
              <a:t>class </a:t>
            </a:r>
            <a:r>
              <a:rPr lang="en-US" altLang="zh-CN" sz="2000" b="1" u="sng" dirty="0" err="1">
                <a:ea typeface="宋体" charset="-122"/>
              </a:rPr>
              <a:t>FillComponent</a:t>
            </a:r>
            <a:r>
              <a:rPr lang="en-US" altLang="zh-CN" sz="2000" b="1" dirty="0">
                <a:ea typeface="宋体" charset="-122"/>
              </a:rPr>
              <a:t> extends </a:t>
            </a:r>
            <a:r>
              <a:rPr lang="en-US" altLang="zh-CN" sz="2000" b="1" dirty="0" err="1">
                <a:ea typeface="宋体" charset="-122"/>
              </a:rPr>
              <a:t>JComponent</a:t>
            </a:r>
            <a:r>
              <a:rPr lang="en-US" altLang="zh-CN" sz="2000" b="1" dirty="0">
                <a:ea typeface="宋体" charset="-122"/>
              </a:rPr>
              <a:t>{</a:t>
            </a:r>
          </a:p>
          <a:p>
            <a:pPr>
              <a:buFont typeface="Wingdings" pitchFamily="2" charset="2"/>
              <a:buNone/>
            </a:pPr>
            <a:r>
              <a:rPr lang="en-US" altLang="zh-CN" sz="2000" b="1" dirty="0">
                <a:ea typeface="宋体" charset="-122"/>
              </a:rPr>
              <a:t>   public void </a:t>
            </a:r>
            <a:r>
              <a:rPr lang="en-US" altLang="zh-CN" sz="2000" b="1" dirty="0" err="1">
                <a:ea typeface="宋体" charset="-122"/>
              </a:rPr>
              <a:t>paintComponent</a:t>
            </a:r>
            <a:r>
              <a:rPr lang="en-US" altLang="zh-CN" sz="2000" b="1" dirty="0">
                <a:ea typeface="宋体" charset="-122"/>
              </a:rPr>
              <a:t>(Graphics g){</a:t>
            </a:r>
          </a:p>
          <a:p>
            <a:pPr>
              <a:buFont typeface="Wingdings" pitchFamily="2" charset="2"/>
              <a:buNone/>
            </a:pPr>
            <a:r>
              <a:rPr lang="en-US" altLang="zh-CN" sz="2000" b="1" dirty="0">
                <a:ea typeface="宋体" charset="-122"/>
              </a:rPr>
              <a:t>      Graphics2D g2 = (Graphics2D)g;</a:t>
            </a:r>
          </a:p>
          <a:p>
            <a:pPr>
              <a:buFont typeface="Wingdings" pitchFamily="2" charset="2"/>
              <a:buNone/>
            </a:pPr>
            <a:r>
              <a:rPr lang="en-US" altLang="zh-CN" sz="2000" b="1" dirty="0">
                <a:ea typeface="宋体" charset="-122"/>
              </a:rPr>
              <a:t>      double </a:t>
            </a:r>
            <a:r>
              <a:rPr lang="en-US" altLang="zh-CN" sz="2000" b="1" dirty="0" err="1">
                <a:ea typeface="宋体" charset="-122"/>
              </a:rPr>
              <a:t>leftX</a:t>
            </a:r>
            <a:r>
              <a:rPr lang="en-US" altLang="zh-CN" sz="2000" b="1" dirty="0">
                <a:ea typeface="宋体" charset="-122"/>
              </a:rPr>
              <a:t> = 50;</a:t>
            </a:r>
          </a:p>
          <a:p>
            <a:pPr>
              <a:buFont typeface="Wingdings" pitchFamily="2" charset="2"/>
              <a:buNone/>
            </a:pPr>
            <a:r>
              <a:rPr lang="en-US" altLang="zh-CN" sz="2000" b="1" dirty="0">
                <a:ea typeface="宋体" charset="-122"/>
              </a:rPr>
              <a:t>      double </a:t>
            </a:r>
            <a:r>
              <a:rPr lang="en-US" altLang="zh-CN" sz="2000" b="1" dirty="0" err="1">
                <a:ea typeface="宋体" charset="-122"/>
              </a:rPr>
              <a:t>leftY</a:t>
            </a:r>
            <a:r>
              <a:rPr lang="en-US" altLang="zh-CN" sz="2000" b="1" dirty="0">
                <a:ea typeface="宋体" charset="-122"/>
              </a:rPr>
              <a:t> = 50;</a:t>
            </a:r>
          </a:p>
          <a:p>
            <a:pPr>
              <a:buFont typeface="Wingdings" pitchFamily="2" charset="2"/>
              <a:buNone/>
            </a:pPr>
            <a:r>
              <a:rPr lang="en-US" altLang="zh-CN" sz="2000" b="1" dirty="0">
                <a:ea typeface="宋体" charset="-122"/>
              </a:rPr>
              <a:t>      double width = 260;</a:t>
            </a:r>
          </a:p>
          <a:p>
            <a:pPr>
              <a:buFont typeface="Wingdings" pitchFamily="2" charset="2"/>
              <a:buNone/>
            </a:pPr>
            <a:r>
              <a:rPr lang="en-US" altLang="zh-CN" sz="2000" b="1" dirty="0">
                <a:ea typeface="宋体" charset="-122"/>
              </a:rPr>
              <a:t>      double height = 200;</a:t>
            </a:r>
          </a:p>
          <a:p>
            <a:pPr>
              <a:buFont typeface="Wingdings" pitchFamily="2" charset="2"/>
              <a:buNone/>
            </a:pPr>
            <a:r>
              <a:rPr lang="en-US" altLang="zh-CN" sz="2000" b="1" dirty="0">
                <a:ea typeface="宋体" charset="-122"/>
              </a:rPr>
              <a:t>     Rectangle2D </a:t>
            </a:r>
            <a:r>
              <a:rPr lang="en-US" altLang="zh-CN" sz="2000" b="1" dirty="0" err="1">
                <a:ea typeface="宋体" charset="-122"/>
              </a:rPr>
              <a:t>rec</a:t>
            </a:r>
            <a:r>
              <a:rPr lang="en-US" altLang="zh-CN" sz="2000" b="1" dirty="0">
                <a:ea typeface="宋体" charset="-122"/>
              </a:rPr>
              <a:t> = new Rectangle2D.Double(</a:t>
            </a:r>
            <a:r>
              <a:rPr lang="en-US" altLang="zh-CN" sz="2000" b="1" dirty="0" err="1">
                <a:ea typeface="宋体" charset="-122"/>
              </a:rPr>
              <a:t>leftX</a:t>
            </a:r>
            <a:r>
              <a:rPr lang="en-US" altLang="zh-CN" sz="2000" b="1" dirty="0">
                <a:ea typeface="宋体" charset="-122"/>
              </a:rPr>
              <a:t>, </a:t>
            </a:r>
            <a:r>
              <a:rPr lang="en-US" altLang="zh-CN" sz="2000" b="1" dirty="0" err="1">
                <a:ea typeface="宋体" charset="-122"/>
              </a:rPr>
              <a:t>leftY</a:t>
            </a:r>
            <a:r>
              <a:rPr lang="en-US" altLang="zh-CN" sz="2000" b="1" dirty="0">
                <a:ea typeface="宋体" charset="-122"/>
              </a:rPr>
              <a:t>, width, height);</a:t>
            </a:r>
          </a:p>
          <a:p>
            <a:pPr>
              <a:buFont typeface="Wingdings" pitchFamily="2" charset="2"/>
              <a:buNone/>
            </a:pPr>
            <a:r>
              <a:rPr lang="en-US" altLang="zh-CN" sz="2000" b="1" dirty="0">
                <a:ea typeface="宋体" charset="-122"/>
              </a:rPr>
              <a:t>     g2.setPaint(</a:t>
            </a:r>
            <a:r>
              <a:rPr lang="en-US" altLang="zh-CN" sz="2000" b="1" dirty="0" err="1">
                <a:ea typeface="宋体" charset="-122"/>
              </a:rPr>
              <a:t>Color.</a:t>
            </a:r>
            <a:r>
              <a:rPr lang="en-US" altLang="zh-CN" sz="2000" b="1" i="1" dirty="0" err="1">
                <a:ea typeface="宋体" charset="-122"/>
              </a:rPr>
              <a:t>RED</a:t>
            </a:r>
            <a:r>
              <a:rPr lang="en-US" altLang="zh-CN" sz="2000" b="1" dirty="0">
                <a:ea typeface="宋体" charset="-122"/>
              </a:rPr>
              <a:t>);</a:t>
            </a:r>
          </a:p>
          <a:p>
            <a:pPr>
              <a:buFont typeface="Wingdings" pitchFamily="2" charset="2"/>
              <a:buNone/>
            </a:pPr>
            <a:r>
              <a:rPr lang="en-US" altLang="zh-CN" sz="2000" b="1" dirty="0">
                <a:ea typeface="宋体" charset="-122"/>
              </a:rPr>
              <a:t>     g2.fill(</a:t>
            </a:r>
            <a:r>
              <a:rPr lang="en-US" altLang="zh-CN" sz="2000" b="1" dirty="0" err="1">
                <a:ea typeface="宋体" charset="-122"/>
              </a:rPr>
              <a:t>rec</a:t>
            </a:r>
            <a:r>
              <a:rPr lang="en-US" altLang="zh-CN" sz="2000" b="1" dirty="0">
                <a:ea typeface="宋体" charset="-122"/>
              </a:rPr>
              <a:t>);</a:t>
            </a:r>
          </a:p>
          <a:p>
            <a:pPr>
              <a:buFont typeface="Wingdings" pitchFamily="2" charset="2"/>
              <a:buNone/>
            </a:pPr>
            <a:r>
              <a:rPr lang="en-US" altLang="zh-CN" sz="2000" b="1" dirty="0">
                <a:ea typeface="宋体" charset="-122"/>
              </a:rPr>
              <a:t>    Ellipse2D </a:t>
            </a:r>
            <a:r>
              <a:rPr lang="en-US" altLang="zh-CN" sz="2000" b="1" dirty="0" err="1">
                <a:ea typeface="宋体" charset="-122"/>
              </a:rPr>
              <a:t>ese</a:t>
            </a:r>
            <a:r>
              <a:rPr lang="en-US" altLang="zh-CN" sz="2000" b="1" dirty="0">
                <a:ea typeface="宋体" charset="-122"/>
              </a:rPr>
              <a:t> = new Ellipse2D.Double();</a:t>
            </a:r>
          </a:p>
          <a:p>
            <a:pPr>
              <a:buFont typeface="Wingdings" pitchFamily="2" charset="2"/>
              <a:buNone/>
            </a:pPr>
            <a:r>
              <a:rPr lang="en-US" altLang="zh-CN" sz="2000" b="1" dirty="0">
                <a:ea typeface="宋体" charset="-122"/>
              </a:rPr>
              <a:t>    </a:t>
            </a:r>
            <a:r>
              <a:rPr lang="en-US" altLang="zh-CN" sz="2000" b="1" dirty="0" err="1">
                <a:ea typeface="宋体" charset="-122"/>
              </a:rPr>
              <a:t>ese.setFrame</a:t>
            </a:r>
            <a:r>
              <a:rPr lang="en-US" altLang="zh-CN" sz="2000" b="1" dirty="0">
                <a:ea typeface="宋体" charset="-122"/>
              </a:rPr>
              <a:t>(</a:t>
            </a:r>
            <a:r>
              <a:rPr lang="en-US" altLang="zh-CN" sz="2000" b="1" dirty="0" err="1">
                <a:ea typeface="宋体" charset="-122"/>
              </a:rPr>
              <a:t>rec</a:t>
            </a:r>
            <a:r>
              <a:rPr lang="en-US" altLang="zh-CN" sz="2000" b="1" dirty="0">
                <a:ea typeface="宋体" charset="-122"/>
              </a:rPr>
              <a:t>);</a:t>
            </a:r>
          </a:p>
          <a:p>
            <a:pPr>
              <a:buFont typeface="Wingdings" pitchFamily="2" charset="2"/>
              <a:buNone/>
            </a:pPr>
            <a:r>
              <a:rPr lang="en-US" altLang="zh-CN" sz="2000" b="1" dirty="0">
                <a:ea typeface="宋体" charset="-122"/>
              </a:rPr>
              <a:t>    g2.setPaint(new Color(0,128,128));</a:t>
            </a:r>
          </a:p>
          <a:p>
            <a:pPr>
              <a:buFont typeface="Wingdings" pitchFamily="2" charset="2"/>
              <a:buNone/>
            </a:pPr>
            <a:r>
              <a:rPr lang="en-US" altLang="zh-CN" sz="2000" b="1" dirty="0">
                <a:ea typeface="宋体" charset="-122"/>
              </a:rPr>
              <a:t>    g2.fill(</a:t>
            </a:r>
            <a:r>
              <a:rPr lang="en-US" altLang="zh-CN" sz="2000" b="1" dirty="0" err="1">
                <a:ea typeface="宋体" charset="-122"/>
              </a:rPr>
              <a:t>ese</a:t>
            </a:r>
            <a:r>
              <a:rPr lang="en-US" altLang="zh-CN" sz="2000" b="1" dirty="0">
                <a:ea typeface="宋体" charset="-122"/>
              </a:rPr>
              <a:t>);    </a:t>
            </a:r>
          </a:p>
          <a:p>
            <a:pPr>
              <a:buFont typeface="Wingdings" pitchFamily="2" charset="2"/>
              <a:buNone/>
            </a:pPr>
            <a:r>
              <a:rPr lang="en-US" altLang="zh-CN" sz="2000" b="1" dirty="0">
                <a:ea typeface="宋体" charset="-122"/>
              </a:rPr>
              <a:t>}</a:t>
            </a:r>
          </a:p>
          <a:p>
            <a:pPr>
              <a:buNone/>
            </a:pPr>
            <a:r>
              <a:rPr lang="en-US" altLang="zh-CN" sz="2000" b="1" dirty="0">
                <a:ea typeface="宋体" charset="-122"/>
              </a:rPr>
              <a:t> </a:t>
            </a:r>
            <a:endParaRPr lang="zh-CN" altLang="en-US" sz="2000" b="1"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idx="4294967295"/>
          </p:nvPr>
        </p:nvSpPr>
        <p:spPr/>
        <p:txBody>
          <a:bodyPr/>
          <a:lstStyle/>
          <a:p>
            <a:pPr eaLnBrk="1" hangingPunct="1"/>
            <a:r>
              <a:rPr lang="zh-CN" altLang="en-US" sz="2400">
                <a:ea typeface="宋体" charset="-122"/>
              </a:rPr>
              <a:t>颜色</a:t>
            </a:r>
          </a:p>
        </p:txBody>
      </p:sp>
      <p:sp>
        <p:nvSpPr>
          <p:cNvPr id="58371" name="内容占位符 2"/>
          <p:cNvSpPr>
            <a:spLocks noGrp="1"/>
          </p:cNvSpPr>
          <p:nvPr>
            <p:ph idx="4294967295"/>
          </p:nvPr>
        </p:nvSpPr>
        <p:spPr>
          <a:xfrm>
            <a:off x="0" y="1089025"/>
            <a:ext cx="9144000" cy="5768975"/>
          </a:xfrm>
        </p:spPr>
        <p:txBody>
          <a:bodyPr/>
          <a:lstStyle/>
          <a:p>
            <a:pPr>
              <a:buFont typeface="Wingdings" pitchFamily="2" charset="2"/>
              <a:buNone/>
            </a:pPr>
            <a:r>
              <a:rPr lang="en-US" altLang="zh-CN" sz="2000" b="1" dirty="0">
                <a:ea typeface="宋体" charset="-122"/>
              </a:rPr>
              <a:t>       public</a:t>
            </a:r>
            <a:r>
              <a:rPr lang="en-US" altLang="zh-CN" sz="2000" dirty="0">
                <a:ea typeface="宋体" charset="-122"/>
              </a:rPr>
              <a:t> Dimension </a:t>
            </a:r>
            <a:r>
              <a:rPr lang="en-US" altLang="zh-CN" sz="2000" dirty="0" err="1">
                <a:ea typeface="宋体" charset="-122"/>
              </a:rPr>
              <a:t>getPreferredSize</a:t>
            </a:r>
            <a:r>
              <a:rPr lang="en-US" altLang="zh-CN" sz="2000" dirty="0">
                <a:ea typeface="宋体" charset="-122"/>
              </a:rPr>
              <a:t>(){</a:t>
            </a:r>
          </a:p>
          <a:p>
            <a:pPr>
              <a:buNone/>
            </a:pPr>
            <a:r>
              <a:rPr lang="en-US" altLang="zh-CN" sz="2000" b="1" dirty="0">
                <a:ea typeface="宋体" charset="-122"/>
              </a:rPr>
              <a:t>		    </a:t>
            </a:r>
            <a:r>
              <a:rPr lang="en-US" altLang="zh-CN" sz="2000" dirty="0">
                <a:ea typeface="宋体" charset="-122"/>
              </a:rPr>
              <a:t>return new Dimension(DEFAULT_WIDTH, DEFAULT_HEIGHT);</a:t>
            </a:r>
          </a:p>
          <a:p>
            <a:pPr>
              <a:buNone/>
            </a:pPr>
            <a:r>
              <a:rPr lang="en-US" altLang="zh-CN" sz="2000" dirty="0">
                <a:ea typeface="宋体" charset="-122"/>
              </a:rPr>
              <a:t>		}</a:t>
            </a:r>
          </a:p>
          <a:p>
            <a:pPr>
              <a:buNone/>
            </a:pPr>
            <a:endParaRPr lang="en-US" altLang="zh-CN" sz="2000" dirty="0">
              <a:ea typeface="宋体" charset="-122"/>
            </a:endParaRPr>
          </a:p>
          <a:p>
            <a:pPr>
              <a:buNone/>
            </a:pPr>
            <a:r>
              <a:rPr lang="en-US" altLang="zh-CN" sz="2000" dirty="0">
                <a:ea typeface="宋体" charset="-122"/>
              </a:rPr>
              <a:t>        private static final int DEFAULT_WIDTH = 300;</a:t>
            </a:r>
          </a:p>
          <a:p>
            <a:pPr>
              <a:buNone/>
            </a:pPr>
            <a:r>
              <a:rPr lang="en-US" altLang="zh-CN" sz="2000" dirty="0">
                <a:ea typeface="宋体" charset="-122"/>
              </a:rPr>
              <a:t>        private static final int DEFAULT_HEIGHT = 200;        </a:t>
            </a:r>
          </a:p>
          <a:p>
            <a:pPr>
              <a:buNone/>
            </a:pPr>
            <a:r>
              <a:rPr lang="en-US" altLang="zh-CN" sz="2000" b="1" dirty="0">
                <a:ea typeface="宋体" charset="-122"/>
              </a:rPr>
              <a:t>	}</a:t>
            </a:r>
            <a:endParaRPr lang="zh-CN" altLang="en-US" sz="2000" b="1"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idx="4294967295"/>
          </p:nvPr>
        </p:nvSpPr>
        <p:spPr/>
        <p:txBody>
          <a:bodyPr/>
          <a:lstStyle/>
          <a:p>
            <a:pPr eaLnBrk="1" hangingPunct="1"/>
            <a:r>
              <a:rPr lang="zh-CN" altLang="en-US" sz="2400">
                <a:ea typeface="宋体" charset="-122"/>
              </a:rPr>
              <a:t>颜色</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pic>
        <p:nvPicPr>
          <p:cNvPr id="59396" name="Picture 6"/>
          <p:cNvPicPr>
            <a:picLocks noChangeAspect="1" noChangeArrowheads="1"/>
          </p:cNvPicPr>
          <p:nvPr/>
        </p:nvPicPr>
        <p:blipFill>
          <a:blip r:embed="rId2" cstate="print"/>
          <a:srcRect/>
          <a:stretch>
            <a:fillRect/>
          </a:stretch>
        </p:blipFill>
        <p:spPr bwMode="auto">
          <a:xfrm>
            <a:off x="2662238" y="1533525"/>
            <a:ext cx="3819525" cy="3790950"/>
          </a:xfrm>
          <a:prstGeom prst="rect">
            <a:avLst/>
          </a:prstGeom>
          <a:noFill/>
          <a:ln w="9525">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p:txBody>
          <a:bodyPr/>
          <a:lstStyle/>
          <a:p>
            <a:pPr eaLnBrk="1" hangingPunct="1"/>
            <a:r>
              <a:rPr lang="en-US" altLang="zh-CN" sz="2400">
                <a:ea typeface="宋体" charset="-122"/>
              </a:rPr>
              <a:t>Swing</a:t>
            </a:r>
            <a:r>
              <a:rPr lang="zh-CN" altLang="en-US" sz="2400">
                <a:ea typeface="宋体" charset="-122"/>
              </a:rPr>
              <a:t>概述</a:t>
            </a:r>
          </a:p>
        </p:txBody>
      </p:sp>
      <p:sp>
        <p:nvSpPr>
          <p:cNvPr id="8195" name="内容占位符 2"/>
          <p:cNvSpPr>
            <a:spLocks noGrp="1"/>
          </p:cNvSpPr>
          <p:nvPr>
            <p:ph idx="4294967295"/>
          </p:nvPr>
        </p:nvSpPr>
        <p:spPr>
          <a:xfrm>
            <a:off x="0" y="1228725"/>
            <a:ext cx="9144000" cy="5248275"/>
          </a:xfrm>
        </p:spPr>
        <p:txBody>
          <a:bodyPr/>
          <a:lstStyle/>
          <a:p>
            <a:pPr eaLnBrk="1" hangingPunct="1"/>
            <a:r>
              <a:rPr lang="zh-CN" altLang="en-US">
                <a:ea typeface="宋体" charset="-122"/>
              </a:rPr>
              <a:t>两种基本</a:t>
            </a:r>
            <a:r>
              <a:rPr lang="en-US" altLang="zh-CN">
                <a:ea typeface="宋体" charset="-122"/>
              </a:rPr>
              <a:t>GUI</a:t>
            </a:r>
            <a:r>
              <a:rPr lang="zh-CN" altLang="en-US">
                <a:ea typeface="宋体" charset="-122"/>
              </a:rPr>
              <a:t>程序设计类库</a:t>
            </a:r>
          </a:p>
          <a:p>
            <a:pPr lvl="1" eaLnBrk="1" hangingPunct="1"/>
            <a:r>
              <a:rPr lang="en-US" altLang="zh-CN">
                <a:ea typeface="宋体" charset="-122"/>
              </a:rPr>
              <a:t>SWING vs. AWT</a:t>
            </a:r>
          </a:p>
          <a:p>
            <a:pPr lvl="1" eaLnBrk="1" hangingPunct="1">
              <a:buFont typeface="Wingdings" pitchFamily="2" charset="2"/>
              <a:buNone/>
            </a:pPr>
            <a:r>
              <a:rPr lang="zh-CN" altLang="en-US">
                <a:ea typeface="宋体" charset="-122"/>
              </a:rPr>
              <a:t>   </a:t>
            </a:r>
            <a:r>
              <a:rPr lang="en-US" altLang="zh-CN">
                <a:ea typeface="宋体" charset="-122"/>
              </a:rPr>
              <a:t>-SWING</a:t>
            </a:r>
            <a:r>
              <a:rPr lang="zh-CN" altLang="en-US">
                <a:ea typeface="宋体" charset="-122"/>
              </a:rPr>
              <a:t>显示用户界面的元素的速度比</a:t>
            </a:r>
            <a:r>
              <a:rPr lang="en-US" altLang="zh-CN">
                <a:ea typeface="宋体" charset="-122"/>
              </a:rPr>
              <a:t>AWT</a:t>
            </a:r>
            <a:r>
              <a:rPr lang="zh-CN" altLang="en-US">
                <a:ea typeface="宋体" charset="-122"/>
              </a:rPr>
              <a:t>慢一些；</a:t>
            </a:r>
          </a:p>
          <a:p>
            <a:pPr lvl="1" eaLnBrk="1" hangingPunct="1">
              <a:buFont typeface="Wingdings" pitchFamily="2" charset="2"/>
              <a:buNone/>
            </a:pPr>
            <a:r>
              <a:rPr lang="zh-CN" altLang="en-US">
                <a:ea typeface="宋体" charset="-122"/>
              </a:rPr>
              <a:t>   </a:t>
            </a:r>
            <a:r>
              <a:rPr lang="en-US" altLang="zh-CN">
                <a:ea typeface="宋体" charset="-122"/>
              </a:rPr>
              <a:t>-SWING</a:t>
            </a:r>
            <a:r>
              <a:rPr lang="zh-CN" altLang="en-US">
                <a:ea typeface="宋体" charset="-122"/>
              </a:rPr>
              <a:t>拥有一个丰富、便捷的用户界面元素集合；</a:t>
            </a:r>
          </a:p>
          <a:p>
            <a:pPr lvl="1" eaLnBrk="1" hangingPunct="1">
              <a:buFont typeface="Wingdings" pitchFamily="2" charset="2"/>
              <a:buNone/>
            </a:pPr>
            <a:r>
              <a:rPr lang="zh-CN" altLang="en-US">
                <a:ea typeface="宋体" charset="-122"/>
              </a:rPr>
              <a:t>   </a:t>
            </a:r>
            <a:r>
              <a:rPr lang="en-US" altLang="zh-CN">
                <a:ea typeface="宋体" charset="-122"/>
              </a:rPr>
              <a:t>-SWING</a:t>
            </a:r>
            <a:r>
              <a:rPr lang="zh-CN" altLang="en-US">
                <a:ea typeface="宋体" charset="-122"/>
              </a:rPr>
              <a:t>对低层平台的依赖很少，因此与平台相关的</a:t>
            </a:r>
            <a:r>
              <a:rPr lang="en-US" altLang="zh-CN">
                <a:ea typeface="宋体" charset="-122"/>
              </a:rPr>
              <a:t>bug</a:t>
            </a:r>
            <a:r>
              <a:rPr lang="zh-CN" altLang="en-US">
                <a:ea typeface="宋体" charset="-122"/>
              </a:rPr>
              <a:t>很少；</a:t>
            </a:r>
          </a:p>
          <a:p>
            <a:pPr lvl="1" eaLnBrk="1" hangingPunct="1">
              <a:buFont typeface="Wingdings" pitchFamily="2" charset="2"/>
              <a:buNone/>
            </a:pPr>
            <a:r>
              <a:rPr lang="zh-CN" altLang="en-US">
                <a:ea typeface="宋体" charset="-122"/>
              </a:rPr>
              <a:t>   </a:t>
            </a:r>
            <a:r>
              <a:rPr lang="en-US" altLang="zh-CN">
                <a:ea typeface="宋体" charset="-122"/>
              </a:rPr>
              <a:t>-SWING</a:t>
            </a:r>
            <a:r>
              <a:rPr lang="zh-CN" altLang="en-US">
                <a:ea typeface="宋体" charset="-122"/>
              </a:rPr>
              <a:t>给予不同平台的用户一致的感观效果；</a:t>
            </a:r>
          </a:p>
          <a:p>
            <a:pPr lvl="1" eaLnBrk="1" hangingPunct="1">
              <a:buSzPct val="50000"/>
              <a:buFont typeface="Wingdings" pitchFamily="2" charset="2"/>
              <a:buChar char="n"/>
            </a:pPr>
            <a:r>
              <a:rPr lang="en-US" altLang="zh-CN">
                <a:ea typeface="宋体" charset="-122"/>
              </a:rPr>
              <a:t>SWING</a:t>
            </a:r>
            <a:r>
              <a:rPr lang="zh-CN" altLang="en-US">
                <a:ea typeface="宋体" charset="-122"/>
              </a:rPr>
              <a:t>没有完全替代</a:t>
            </a:r>
            <a:r>
              <a:rPr lang="en-US" altLang="zh-CN">
                <a:ea typeface="宋体" charset="-122"/>
              </a:rPr>
              <a:t>AWT</a:t>
            </a:r>
            <a:r>
              <a:rPr lang="zh-CN" altLang="en-US">
                <a:ea typeface="宋体" charset="-122"/>
              </a:rPr>
              <a:t>，而是基于</a:t>
            </a:r>
            <a:r>
              <a:rPr lang="en-US" altLang="zh-CN">
                <a:ea typeface="宋体" charset="-122"/>
              </a:rPr>
              <a:t>AWT</a:t>
            </a:r>
            <a:r>
              <a:rPr lang="zh-CN" altLang="en-US">
                <a:ea typeface="宋体" charset="-122"/>
              </a:rPr>
              <a:t>架构之上，其提供了能力更加强大的用户界面组件，但还需要使用基本的</a:t>
            </a:r>
            <a:r>
              <a:rPr lang="en-US" altLang="zh-CN">
                <a:ea typeface="宋体" charset="-122"/>
              </a:rPr>
              <a:t>AWT</a:t>
            </a:r>
            <a:r>
              <a:rPr lang="zh-CN" altLang="en-US">
                <a:ea typeface="宋体" charset="-122"/>
              </a:rPr>
              <a:t>事件处理。</a:t>
            </a:r>
          </a:p>
          <a:p>
            <a:pPr lvl="1" eaLnBrk="1" hangingPunct="1">
              <a:buFont typeface="Wingdings" pitchFamily="2" charset="2"/>
              <a:buNone/>
            </a:pPr>
            <a:endParaRPr lang="zh-CN" altLang="en-US">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idx="4294967295"/>
          </p:nvPr>
        </p:nvSpPr>
        <p:spPr/>
        <p:txBody>
          <a:bodyPr/>
          <a:lstStyle/>
          <a:p>
            <a:pPr eaLnBrk="1" hangingPunct="1"/>
            <a:r>
              <a:rPr lang="zh-CN" altLang="en-US" sz="2400">
                <a:ea typeface="宋体" charset="-122"/>
              </a:rPr>
              <a:t>设置字体</a:t>
            </a:r>
          </a:p>
        </p:txBody>
      </p:sp>
      <p:sp>
        <p:nvSpPr>
          <p:cNvPr id="60419" name="内容占位符 2"/>
          <p:cNvSpPr>
            <a:spLocks noGrp="1"/>
          </p:cNvSpPr>
          <p:nvPr>
            <p:ph idx="4294967295"/>
          </p:nvPr>
        </p:nvSpPr>
        <p:spPr>
          <a:xfrm>
            <a:off x="0" y="1228725"/>
            <a:ext cx="9144000" cy="5248275"/>
          </a:xfrm>
        </p:spPr>
        <p:txBody>
          <a:bodyPr/>
          <a:lstStyle/>
          <a:p>
            <a:r>
              <a:rPr lang="en-US" altLang="zh-CN" b="1">
                <a:latin typeface="Times New Roman" pitchFamily="18" charset="0"/>
                <a:ea typeface="楷体_GB2312" pitchFamily="49" charset="-122"/>
              </a:rPr>
              <a:t>java.awt.Font</a:t>
            </a:r>
          </a:p>
          <a:p>
            <a:pPr lvl="1"/>
            <a:r>
              <a:rPr lang="en-US" altLang="zh-CN" b="1">
                <a:latin typeface="Times New Roman" pitchFamily="18" charset="0"/>
                <a:ea typeface="楷体_GB2312" pitchFamily="49" charset="-122"/>
              </a:rPr>
              <a:t>Font(Stirng name, int style, int size)</a:t>
            </a:r>
          </a:p>
          <a:p>
            <a:pPr lvl="1">
              <a:buFont typeface="Wingdings" pitchFamily="2" charset="2"/>
              <a:buNone/>
            </a:pPr>
            <a:r>
              <a:rPr lang="en-US" altLang="zh-CN" b="1">
                <a:latin typeface="Times New Roman" pitchFamily="18" charset="0"/>
                <a:ea typeface="楷体_GB2312" pitchFamily="49" charset="-122"/>
              </a:rPr>
              <a:t>    -name:</a:t>
            </a:r>
            <a:r>
              <a:rPr lang="zh-CN" altLang="en-US" b="1">
                <a:latin typeface="Times New Roman" pitchFamily="18" charset="0"/>
                <a:ea typeface="楷体_GB2312" pitchFamily="49" charset="-122"/>
              </a:rPr>
              <a:t>字体名</a:t>
            </a:r>
            <a:r>
              <a:rPr lang="en-US" altLang="zh-CN" b="1">
                <a:latin typeface="Times New Roman" pitchFamily="18" charset="0"/>
                <a:ea typeface="楷体_GB2312" pitchFamily="49" charset="-122"/>
              </a:rPr>
              <a:t>;</a:t>
            </a:r>
          </a:p>
          <a:p>
            <a:pPr lvl="1">
              <a:buFont typeface="Wingdings" pitchFamily="2" charset="2"/>
              <a:buNone/>
            </a:pPr>
            <a:r>
              <a:rPr lang="en-US" altLang="zh-CN" b="1">
                <a:latin typeface="Times New Roman" pitchFamily="18" charset="0"/>
                <a:ea typeface="楷体_GB2312" pitchFamily="49" charset="-122"/>
              </a:rPr>
              <a:t>    -style:</a:t>
            </a:r>
            <a:r>
              <a:rPr lang="zh-CN" altLang="en-US" b="1">
                <a:latin typeface="Times New Roman" pitchFamily="18" charset="0"/>
                <a:ea typeface="楷体_GB2312" pitchFamily="49" charset="-122"/>
              </a:rPr>
              <a:t>字体风格</a:t>
            </a:r>
          </a:p>
          <a:p>
            <a:pPr lvl="1">
              <a:buFont typeface="Wingdings" pitchFamily="2" charset="2"/>
              <a:buNone/>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Font.PLAIN :</a:t>
            </a:r>
            <a:r>
              <a:rPr lang="zh-CN" altLang="en-US" b="1">
                <a:latin typeface="Times New Roman" pitchFamily="18" charset="0"/>
                <a:ea typeface="楷体_GB2312" pitchFamily="49" charset="-122"/>
              </a:rPr>
              <a:t>常规</a:t>
            </a:r>
          </a:p>
          <a:p>
            <a:pPr lvl="1">
              <a:buFont typeface="Wingdings" pitchFamily="2" charset="2"/>
              <a:buNone/>
            </a:pPr>
            <a:r>
              <a:rPr lang="en-US" altLang="zh-CN" b="1">
                <a:latin typeface="Times New Roman" pitchFamily="18" charset="0"/>
                <a:ea typeface="楷体_GB2312" pitchFamily="49" charset="-122"/>
              </a:rPr>
              <a:t>        Font.BOLD  :</a:t>
            </a:r>
            <a:r>
              <a:rPr lang="zh-CN" altLang="en-US" b="1">
                <a:latin typeface="Times New Roman" pitchFamily="18" charset="0"/>
                <a:ea typeface="楷体_GB2312" pitchFamily="49" charset="-122"/>
              </a:rPr>
              <a:t>粗体</a:t>
            </a:r>
          </a:p>
          <a:p>
            <a:pPr lvl="1">
              <a:buFont typeface="Wingdings" pitchFamily="2" charset="2"/>
              <a:buNone/>
            </a:pPr>
            <a:r>
              <a:rPr lang="en-US" altLang="zh-CN" b="1">
                <a:latin typeface="Times New Roman" pitchFamily="18" charset="0"/>
                <a:ea typeface="楷体_GB2312" pitchFamily="49" charset="-122"/>
              </a:rPr>
              <a:t>        Font.ITALIC:</a:t>
            </a:r>
            <a:r>
              <a:rPr lang="zh-CN" altLang="en-US" b="1">
                <a:latin typeface="Times New Roman" pitchFamily="18" charset="0"/>
                <a:ea typeface="楷体_GB2312" pitchFamily="49" charset="-122"/>
              </a:rPr>
              <a:t>斜体</a:t>
            </a:r>
          </a:p>
          <a:p>
            <a:pPr lvl="1">
              <a:buFont typeface="Wingdings" pitchFamily="2" charset="2"/>
              <a:buNone/>
            </a:pPr>
            <a:r>
              <a:rPr lang="en-US" altLang="zh-CN" b="1">
                <a:latin typeface="Times New Roman" pitchFamily="18" charset="0"/>
                <a:ea typeface="楷体_GB2312" pitchFamily="49" charset="-122"/>
              </a:rPr>
              <a:t>        Font.BOLD+Font.ITALIC:</a:t>
            </a:r>
            <a:r>
              <a:rPr lang="zh-CN" altLang="en-US" b="1">
                <a:latin typeface="Times New Roman" pitchFamily="18" charset="0"/>
                <a:ea typeface="楷体_GB2312" pitchFamily="49" charset="-122"/>
              </a:rPr>
              <a:t>粗体</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斜体</a:t>
            </a:r>
          </a:p>
          <a:p>
            <a:pPr lvl="1">
              <a:buFont typeface="Wingdings" pitchFamily="2" charset="2"/>
              <a:buNone/>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-size:</a:t>
            </a:r>
            <a:r>
              <a:rPr lang="zh-CN" altLang="en-US" b="1">
                <a:latin typeface="Times New Roman" pitchFamily="18" charset="0"/>
                <a:ea typeface="楷体_GB2312" pitchFamily="49" charset="-122"/>
              </a:rPr>
              <a:t>字体大小</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以点为单位</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每英寸包含</a:t>
            </a:r>
            <a:r>
              <a:rPr lang="en-US" altLang="zh-CN" b="1">
                <a:latin typeface="Times New Roman" pitchFamily="18" charset="0"/>
                <a:ea typeface="楷体_GB2312" pitchFamily="49" charset="-122"/>
              </a:rPr>
              <a:t>72</a:t>
            </a:r>
            <a:r>
              <a:rPr lang="zh-CN" altLang="en-US" b="1">
                <a:latin typeface="Times New Roman" pitchFamily="18" charset="0"/>
                <a:ea typeface="楷体_GB2312" pitchFamily="49" charset="-122"/>
              </a:rPr>
              <a:t>个点 </a:t>
            </a:r>
          </a:p>
          <a:p>
            <a:pPr lvl="1">
              <a:buFont typeface="Wingdings" pitchFamily="2" charset="2"/>
              <a:buNone/>
            </a:pPr>
            <a:r>
              <a:rPr lang="en-US" altLang="zh-CN" b="1">
                <a:latin typeface="Times New Roman" pitchFamily="18" charset="0"/>
                <a:ea typeface="楷体_GB2312" pitchFamily="49" charset="-122"/>
              </a:rPr>
              <a:t>Eg: Font  serif14 = new Font(“Serif”,Font.BOLD,14);</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idx="4294967295"/>
          </p:nvPr>
        </p:nvSpPr>
        <p:spPr/>
        <p:txBody>
          <a:bodyPr/>
          <a:lstStyle/>
          <a:p>
            <a:pPr eaLnBrk="1" hangingPunct="1"/>
            <a:r>
              <a:rPr lang="zh-CN" altLang="en-US" sz="2400">
                <a:ea typeface="宋体" charset="-122"/>
              </a:rPr>
              <a:t>设置字体</a:t>
            </a:r>
          </a:p>
        </p:txBody>
      </p:sp>
      <p:sp>
        <p:nvSpPr>
          <p:cNvPr id="61443" name="内容占位符 2"/>
          <p:cNvSpPr>
            <a:spLocks noGrp="1"/>
          </p:cNvSpPr>
          <p:nvPr>
            <p:ph idx="4294967295"/>
          </p:nvPr>
        </p:nvSpPr>
        <p:spPr>
          <a:xfrm>
            <a:off x="0" y="1228725"/>
            <a:ext cx="9144000" cy="5248275"/>
          </a:xfrm>
        </p:spPr>
        <p:txBody>
          <a:bodyPr/>
          <a:lstStyle/>
          <a:p>
            <a:r>
              <a:rPr lang="en-US" altLang="zh-CN" b="1">
                <a:latin typeface="Times New Roman" pitchFamily="18" charset="0"/>
                <a:ea typeface="楷体_GB2312" pitchFamily="49" charset="-122"/>
              </a:rPr>
              <a:t>java.awt.Font</a:t>
            </a:r>
          </a:p>
          <a:p>
            <a:pPr lvl="1"/>
            <a:r>
              <a:rPr lang="zh-CN" altLang="en-US" b="1">
                <a:latin typeface="Times New Roman" pitchFamily="18" charset="0"/>
                <a:ea typeface="楷体_GB2312" pitchFamily="49" charset="-122"/>
              </a:rPr>
              <a:t>字体名是指一台机器上所允许使用的字体的名字</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不同的机器所支持的字体有所不同</a:t>
            </a:r>
            <a:r>
              <a:rPr lang="en-US" altLang="zh-CN" b="1">
                <a:latin typeface="Times New Roman" pitchFamily="18" charset="0"/>
                <a:ea typeface="楷体_GB2312" pitchFamily="49" charset="-122"/>
              </a:rPr>
              <a:t>;</a:t>
            </a:r>
          </a:p>
          <a:p>
            <a:pPr lvl="1"/>
            <a:r>
              <a:rPr lang="zh-CN" altLang="en-US" b="1">
                <a:latin typeface="Times New Roman" pitchFamily="18" charset="0"/>
                <a:ea typeface="楷体_GB2312" pitchFamily="49" charset="-122"/>
              </a:rPr>
              <a:t>列出机器上所允许的字体名</a:t>
            </a:r>
          </a:p>
          <a:p>
            <a:pPr lvl="2"/>
            <a:r>
              <a:rPr lang="zh-CN" altLang="en-US" b="1">
                <a:latin typeface="Times New Roman" pitchFamily="18" charset="0"/>
                <a:ea typeface="楷体_GB2312" pitchFamily="49" charset="-122"/>
              </a:rPr>
              <a:t>调用</a:t>
            </a:r>
            <a:r>
              <a:rPr lang="en-US" altLang="zh-CN" b="1">
                <a:latin typeface="Times New Roman" pitchFamily="18" charset="0"/>
                <a:ea typeface="楷体_GB2312" pitchFamily="49" charset="-122"/>
              </a:rPr>
              <a:t>GraphicsEnvironment</a:t>
            </a:r>
            <a:r>
              <a:rPr lang="zh-CN" altLang="en-US" b="1">
                <a:latin typeface="Times New Roman" pitchFamily="18" charset="0"/>
                <a:ea typeface="楷体_GB2312" pitchFamily="49" charset="-122"/>
              </a:rPr>
              <a:t>类中的</a:t>
            </a:r>
            <a:r>
              <a:rPr lang="en-US" altLang="zh-CN" b="1">
                <a:latin typeface="Times New Roman" pitchFamily="18" charset="0"/>
                <a:ea typeface="楷体_GB2312" pitchFamily="49" charset="-122"/>
              </a:rPr>
              <a:t>getAvailableFontFamilyNames</a:t>
            </a:r>
            <a:r>
              <a:rPr lang="zh-CN" altLang="en-US" b="1">
                <a:latin typeface="Times New Roman" pitchFamily="18" charset="0"/>
                <a:ea typeface="楷体_GB2312" pitchFamily="49" charset="-122"/>
              </a:rPr>
              <a:t>方法</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该方法返回一个字符型数组</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包含了所有可用的字体名</a:t>
            </a:r>
            <a:r>
              <a:rPr lang="en-US" altLang="zh-CN" b="1">
                <a:latin typeface="Times New Roman" pitchFamily="18" charset="0"/>
                <a:ea typeface="楷体_GB2312" pitchFamily="49" charset="-122"/>
              </a:rPr>
              <a:t>;</a:t>
            </a:r>
          </a:p>
          <a:p>
            <a:pPr lvl="2"/>
            <a:r>
              <a:rPr lang="en-US" altLang="zh-CN" b="1">
                <a:latin typeface="Times New Roman" pitchFamily="18" charset="0"/>
                <a:ea typeface="楷体_GB2312" pitchFamily="49" charset="-122"/>
              </a:rPr>
              <a:t>GraphicsEnvironment</a:t>
            </a:r>
            <a:r>
              <a:rPr lang="zh-CN" altLang="en-US" b="1">
                <a:latin typeface="Times New Roman" pitchFamily="18" charset="0"/>
                <a:ea typeface="楷体_GB2312" pitchFamily="49" charset="-122"/>
              </a:rPr>
              <a:t>类描述了用户系统的图形环境</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可调用静态的</a:t>
            </a:r>
            <a:r>
              <a:rPr lang="en-US" altLang="zh-CN" b="1">
                <a:latin typeface="Times New Roman" pitchFamily="18" charset="0"/>
                <a:ea typeface="楷体_GB2312" pitchFamily="49" charset="-122"/>
              </a:rPr>
              <a:t>getLocalGraphicsEnvironment</a:t>
            </a:r>
            <a:r>
              <a:rPr lang="zh-CN" altLang="en-US" b="1">
                <a:latin typeface="Times New Roman" pitchFamily="18" charset="0"/>
                <a:ea typeface="楷体_GB2312" pitchFamily="49" charset="-122"/>
              </a:rPr>
              <a:t>方法得到该类的一个对象</a:t>
            </a:r>
            <a:r>
              <a:rPr lang="en-US" altLang="zh-CN" b="1">
                <a:latin typeface="Times New Roman" pitchFamily="18" charset="0"/>
                <a:ea typeface="楷体_GB2312" pitchFamily="49" charset="-122"/>
              </a:rPr>
              <a:t>;</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idx="4294967295"/>
          </p:nvPr>
        </p:nvSpPr>
        <p:spPr/>
        <p:txBody>
          <a:bodyPr/>
          <a:lstStyle/>
          <a:p>
            <a:pPr eaLnBrk="1" hangingPunct="1"/>
            <a:r>
              <a:rPr lang="zh-CN" altLang="en-US" sz="2400">
                <a:ea typeface="宋体" charset="-122"/>
              </a:rPr>
              <a:t>设置字体</a:t>
            </a:r>
          </a:p>
        </p:txBody>
      </p:sp>
      <p:sp>
        <p:nvSpPr>
          <p:cNvPr id="62467" name="内容占位符 2"/>
          <p:cNvSpPr>
            <a:spLocks noGrp="1"/>
          </p:cNvSpPr>
          <p:nvPr>
            <p:ph idx="4294967295"/>
          </p:nvPr>
        </p:nvSpPr>
        <p:spPr>
          <a:xfrm>
            <a:off x="0" y="1228725"/>
            <a:ext cx="9144000" cy="5248275"/>
          </a:xfrm>
        </p:spPr>
        <p:txBody>
          <a:bodyPr/>
          <a:lstStyle/>
          <a:p>
            <a:pPr>
              <a:buFont typeface="Wingdings" pitchFamily="2" charset="2"/>
              <a:buNone/>
            </a:pPr>
            <a:r>
              <a:rPr lang="en-US" altLang="zh-CN" sz="2400" dirty="0">
                <a:ea typeface="宋体" charset="-122"/>
              </a:rPr>
              <a:t>import </a:t>
            </a:r>
            <a:r>
              <a:rPr lang="en-US" altLang="zh-CN" sz="2400" dirty="0" err="1">
                <a:ea typeface="宋体" charset="-122"/>
              </a:rPr>
              <a:t>java.awt</a:t>
            </a:r>
            <a:r>
              <a:rPr lang="en-US" altLang="zh-CN" sz="2400" dirty="0">
                <a:ea typeface="宋体" charset="-122"/>
              </a:rPr>
              <a:t>.*;</a:t>
            </a:r>
          </a:p>
          <a:p>
            <a:pPr>
              <a:buFont typeface="Wingdings" pitchFamily="2" charset="2"/>
              <a:buNone/>
            </a:pPr>
            <a:r>
              <a:rPr lang="en-US" altLang="zh-CN" sz="2400" dirty="0">
                <a:ea typeface="宋体" charset="-122"/>
              </a:rPr>
              <a:t>public class </a:t>
            </a:r>
            <a:r>
              <a:rPr lang="en-US" altLang="zh-CN" sz="2400" dirty="0" err="1">
                <a:ea typeface="宋体" charset="-122"/>
              </a:rPr>
              <a:t>ListFonts</a:t>
            </a:r>
            <a:r>
              <a:rPr lang="en-US" altLang="zh-CN" sz="2400" dirty="0">
                <a:ea typeface="宋体" charset="-122"/>
              </a:rPr>
              <a:t> {</a:t>
            </a:r>
          </a:p>
          <a:p>
            <a:pPr>
              <a:buFont typeface="Wingdings" pitchFamily="2" charset="2"/>
              <a:buNone/>
            </a:pPr>
            <a:r>
              <a:rPr lang="en-US" altLang="zh-CN" sz="2400" dirty="0">
                <a:ea typeface="宋体" charset="-122"/>
              </a:rPr>
              <a:t>   public static void main(String[]</a:t>
            </a:r>
            <a:r>
              <a:rPr lang="en-US" altLang="zh-CN" sz="2400" dirty="0" err="1">
                <a:ea typeface="宋体" charset="-122"/>
              </a:rPr>
              <a:t>args</a:t>
            </a:r>
            <a:r>
              <a:rPr lang="en-US" altLang="zh-CN" sz="2400" dirty="0">
                <a:ea typeface="宋体" charset="-122"/>
              </a:rPr>
              <a:t>){</a:t>
            </a:r>
          </a:p>
          <a:p>
            <a:pPr>
              <a:buFont typeface="Wingdings" pitchFamily="2" charset="2"/>
              <a:buNone/>
            </a:pPr>
            <a:r>
              <a:rPr lang="en-US" altLang="zh-CN" sz="2400" dirty="0">
                <a:ea typeface="宋体" charset="-122"/>
              </a:rPr>
              <a:t>       String[] </a:t>
            </a:r>
            <a:r>
              <a:rPr lang="en-US" altLang="zh-CN" sz="2400" dirty="0" err="1">
                <a:ea typeface="宋体" charset="-122"/>
              </a:rPr>
              <a:t>fontsName</a:t>
            </a:r>
            <a:r>
              <a:rPr lang="en-US" altLang="zh-CN" sz="2400" dirty="0">
                <a:ea typeface="宋体" charset="-122"/>
              </a:rPr>
              <a:t> = </a:t>
            </a:r>
            <a:r>
              <a:rPr lang="en-US" altLang="zh-CN" sz="2400" dirty="0" err="1">
                <a:ea typeface="宋体" charset="-122"/>
              </a:rPr>
              <a:t>GraphicsEnvironment.</a:t>
            </a:r>
            <a:r>
              <a:rPr lang="en-US" altLang="zh-CN" sz="2400" i="1" dirty="0" err="1">
                <a:ea typeface="宋体" charset="-122"/>
              </a:rPr>
              <a:t>getLocalGraphicsEnvironment</a:t>
            </a:r>
            <a:r>
              <a:rPr lang="en-US" altLang="zh-CN" sz="2400" dirty="0">
                <a:ea typeface="宋体" charset="-122"/>
              </a:rPr>
              <a:t>().</a:t>
            </a:r>
            <a:r>
              <a:rPr lang="en-US" altLang="zh-CN" sz="2400" dirty="0" err="1">
                <a:ea typeface="宋体" charset="-122"/>
              </a:rPr>
              <a:t>getAvailableFontFamilyNames</a:t>
            </a:r>
            <a:r>
              <a:rPr lang="en-US" altLang="zh-CN" sz="2400" dirty="0">
                <a:ea typeface="宋体" charset="-122"/>
              </a:rPr>
              <a:t>();</a:t>
            </a:r>
          </a:p>
          <a:p>
            <a:pPr>
              <a:buFont typeface="Wingdings" pitchFamily="2" charset="2"/>
              <a:buNone/>
            </a:pPr>
            <a:r>
              <a:rPr lang="en-US" altLang="zh-CN" sz="2400" dirty="0">
                <a:ea typeface="宋体" charset="-122"/>
              </a:rPr>
              <a:t>        For(String </a:t>
            </a:r>
            <a:r>
              <a:rPr lang="en-US" altLang="zh-CN" sz="2400" dirty="0" err="1">
                <a:ea typeface="宋体" charset="-122"/>
              </a:rPr>
              <a:t>s:fontsName</a:t>
            </a:r>
            <a:r>
              <a:rPr lang="en-US" altLang="zh-CN" sz="2400" dirty="0">
                <a:ea typeface="宋体" charset="-122"/>
              </a:rPr>
              <a:t>)</a:t>
            </a:r>
          </a:p>
          <a:p>
            <a:pPr>
              <a:buFont typeface="Wingdings" pitchFamily="2" charset="2"/>
              <a:buNone/>
            </a:pPr>
            <a:r>
              <a:rPr lang="en-US" altLang="zh-CN" sz="2400" dirty="0">
                <a:ea typeface="宋体" charset="-122"/>
              </a:rPr>
              <a:t>             </a:t>
            </a:r>
            <a:r>
              <a:rPr lang="en-US" altLang="zh-CN" sz="2400" dirty="0" err="1">
                <a:ea typeface="宋体" charset="-122"/>
              </a:rPr>
              <a:t>System.</a:t>
            </a:r>
            <a:r>
              <a:rPr lang="en-US" altLang="zh-CN" sz="2400" i="1" dirty="0" err="1">
                <a:ea typeface="宋体" charset="-122"/>
              </a:rPr>
              <a:t>out</a:t>
            </a:r>
            <a:r>
              <a:rPr lang="en-US" altLang="zh-CN" sz="2400" dirty="0" err="1">
                <a:ea typeface="宋体" charset="-122"/>
              </a:rPr>
              <a:t>.println</a:t>
            </a:r>
            <a:r>
              <a:rPr lang="en-US" altLang="zh-CN" sz="2400" dirty="0">
                <a:ea typeface="宋体" charset="-122"/>
              </a:rPr>
              <a:t>(s);</a:t>
            </a:r>
          </a:p>
          <a:p>
            <a:pPr>
              <a:buFont typeface="Wingdings" pitchFamily="2" charset="2"/>
              <a:buNone/>
            </a:pPr>
            <a:r>
              <a:rPr lang="en-US" altLang="zh-CN" sz="2400" dirty="0">
                <a:ea typeface="宋体" charset="-122"/>
              </a:rPr>
              <a:t>     }</a:t>
            </a:r>
          </a:p>
          <a:p>
            <a:pPr>
              <a:buFont typeface="Wingdings" pitchFamily="2" charset="2"/>
              <a:buNone/>
            </a:pPr>
            <a:r>
              <a:rPr lang="en-US" altLang="zh-CN" sz="2400" dirty="0">
                <a:ea typeface="宋体" charset="-122"/>
              </a:rPr>
              <a:t>}</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idx="4294967295"/>
          </p:nvPr>
        </p:nvSpPr>
        <p:spPr/>
        <p:txBody>
          <a:bodyPr/>
          <a:lstStyle/>
          <a:p>
            <a:pPr eaLnBrk="1" hangingPunct="1"/>
            <a:r>
              <a:rPr lang="zh-CN" altLang="en-US" sz="2400">
                <a:ea typeface="宋体" charset="-122"/>
              </a:rPr>
              <a:t>设置字体</a:t>
            </a:r>
          </a:p>
        </p:txBody>
      </p:sp>
      <p:sp>
        <p:nvSpPr>
          <p:cNvPr id="63491" name="内容占位符 2"/>
          <p:cNvSpPr>
            <a:spLocks noGrp="1"/>
          </p:cNvSpPr>
          <p:nvPr>
            <p:ph idx="4294967295"/>
          </p:nvPr>
        </p:nvSpPr>
        <p:spPr>
          <a:xfrm>
            <a:off x="0" y="1228725"/>
            <a:ext cx="9144000" cy="5248275"/>
          </a:xfrm>
        </p:spPr>
        <p:txBody>
          <a:bodyPr/>
          <a:lstStyle/>
          <a:p>
            <a:pPr>
              <a:buFont typeface="Wingdings" pitchFamily="2" charset="2"/>
              <a:buNone/>
            </a:pPr>
            <a:r>
              <a:rPr lang="en-US" altLang="zh-CN">
                <a:ea typeface="宋体" charset="-122"/>
              </a:rPr>
              <a:t>Algerian</a:t>
            </a:r>
          </a:p>
          <a:p>
            <a:pPr>
              <a:buFont typeface="Wingdings" pitchFamily="2" charset="2"/>
              <a:buNone/>
            </a:pPr>
            <a:r>
              <a:rPr lang="en-US" altLang="zh-CN">
                <a:ea typeface="宋体" charset="-122"/>
              </a:rPr>
              <a:t>Arial</a:t>
            </a:r>
          </a:p>
          <a:p>
            <a:pPr>
              <a:buFont typeface="Wingdings" pitchFamily="2" charset="2"/>
              <a:buNone/>
            </a:pPr>
            <a:r>
              <a:rPr lang="en-US" altLang="zh-CN">
                <a:ea typeface="宋体" charset="-122"/>
              </a:rPr>
              <a:t>Arial Black</a:t>
            </a:r>
          </a:p>
          <a:p>
            <a:pPr>
              <a:buFont typeface="Wingdings" pitchFamily="2" charset="2"/>
              <a:buNone/>
            </a:pPr>
            <a:r>
              <a:rPr lang="en-US" altLang="zh-CN">
                <a:ea typeface="宋体" charset="-122"/>
              </a:rPr>
              <a:t>Arial Narrow</a:t>
            </a:r>
          </a:p>
          <a:p>
            <a:pPr>
              <a:buFont typeface="Wingdings" pitchFamily="2" charset="2"/>
              <a:buNone/>
            </a:pPr>
            <a:r>
              <a:rPr lang="en-US" altLang="zh-CN">
                <a:ea typeface="宋体" charset="-122"/>
              </a:rPr>
              <a:t>Arial Unicode MS</a:t>
            </a:r>
          </a:p>
          <a:p>
            <a:pPr>
              <a:buFont typeface="Wingdings" pitchFamily="2" charset="2"/>
              <a:buNone/>
            </a:pPr>
            <a:r>
              <a:rPr lang="en-US" altLang="zh-CN">
                <a:ea typeface="宋体" charset="-122"/>
              </a:rPr>
              <a:t>Baskerville Old Face</a:t>
            </a:r>
          </a:p>
          <a:p>
            <a:pPr>
              <a:buFont typeface="Wingdings" pitchFamily="2" charset="2"/>
              <a:buNone/>
            </a:pPr>
            <a:r>
              <a:rPr lang="en-US" altLang="zh-CN">
                <a:ea typeface="宋体" charset="-122"/>
              </a:rPr>
              <a:t>Batang</a:t>
            </a:r>
          </a:p>
          <a:p>
            <a:pPr>
              <a:buFont typeface="Wingdings" pitchFamily="2" charset="2"/>
              <a:buNone/>
            </a:pPr>
            <a:r>
              <a:rPr lang="en-US" altLang="zh-CN">
                <a:ea typeface="宋体" charset="-122"/>
              </a:rPr>
              <a:t>BatangChe</a:t>
            </a:r>
          </a:p>
          <a:p>
            <a:pPr>
              <a:buFont typeface="Wingdings" pitchFamily="2" charset="2"/>
              <a:buNone/>
            </a:pPr>
            <a:r>
              <a:rPr lang="en-US" altLang="zh-CN">
                <a:ea typeface="宋体" charset="-122"/>
              </a:rPr>
              <a:t>……..</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idx="4294967295"/>
          </p:nvPr>
        </p:nvSpPr>
        <p:spPr/>
        <p:txBody>
          <a:bodyPr/>
          <a:lstStyle/>
          <a:p>
            <a:pPr eaLnBrk="1" hangingPunct="1"/>
            <a:r>
              <a:rPr lang="zh-CN" altLang="en-US" sz="2400">
                <a:ea typeface="宋体" charset="-122"/>
              </a:rPr>
              <a:t>设置字体</a:t>
            </a:r>
          </a:p>
        </p:txBody>
      </p:sp>
      <p:sp>
        <p:nvSpPr>
          <p:cNvPr id="64515" name="内容占位符 2"/>
          <p:cNvSpPr>
            <a:spLocks noGrp="1"/>
          </p:cNvSpPr>
          <p:nvPr>
            <p:ph idx="4294967295"/>
          </p:nvPr>
        </p:nvSpPr>
        <p:spPr>
          <a:xfrm>
            <a:off x="0" y="1228725"/>
            <a:ext cx="9144000" cy="5248275"/>
          </a:xfrm>
        </p:spPr>
        <p:txBody>
          <a:bodyPr/>
          <a:lstStyle/>
          <a:p>
            <a:r>
              <a:rPr lang="en-US" altLang="zh-CN" b="1">
                <a:latin typeface="Times New Roman" pitchFamily="18" charset="0"/>
                <a:ea typeface="楷体_GB2312" pitchFamily="49" charset="-122"/>
              </a:rPr>
              <a:t>java.awt.Font</a:t>
            </a:r>
          </a:p>
          <a:p>
            <a:pPr lvl="1"/>
            <a:r>
              <a:rPr lang="en-US" altLang="zh-CN" b="1">
                <a:latin typeface="Times New Roman" pitchFamily="18" charset="0"/>
                <a:ea typeface="楷体_GB2312" pitchFamily="49" charset="-122"/>
              </a:rPr>
              <a:t>JAVA AWT</a:t>
            </a:r>
            <a:r>
              <a:rPr lang="zh-CN" altLang="en-US" b="1">
                <a:latin typeface="Times New Roman" pitchFamily="18" charset="0"/>
                <a:ea typeface="楷体_GB2312" pitchFamily="49" charset="-122"/>
              </a:rPr>
              <a:t>定义了五个逻辑</a:t>
            </a:r>
            <a:r>
              <a:rPr lang="en-US" altLang="zh-CN" b="1">
                <a:latin typeface="Times New Roman" pitchFamily="18" charset="0"/>
                <a:ea typeface="楷体_GB2312" pitchFamily="49" charset="-122"/>
              </a:rPr>
              <a:t>(logical)</a:t>
            </a:r>
            <a:r>
              <a:rPr lang="zh-CN" altLang="en-US" b="1">
                <a:latin typeface="Times New Roman" pitchFamily="18" charset="0"/>
                <a:ea typeface="楷体_GB2312" pitchFamily="49" charset="-122"/>
              </a:rPr>
              <a:t>字体名</a:t>
            </a:r>
            <a:r>
              <a:rPr lang="en-US" altLang="zh-CN" b="1">
                <a:latin typeface="Times New Roman" pitchFamily="18" charset="0"/>
                <a:ea typeface="楷体_GB2312" pitchFamily="49" charset="-122"/>
              </a:rPr>
              <a:t>:</a:t>
            </a:r>
          </a:p>
          <a:p>
            <a:pPr lvl="2"/>
            <a:r>
              <a:rPr lang="en-US" altLang="zh-CN" b="1">
                <a:latin typeface="Times New Roman" pitchFamily="18" charset="0"/>
                <a:ea typeface="楷体_GB2312" pitchFamily="49" charset="-122"/>
              </a:rPr>
              <a:t>SansSerif</a:t>
            </a:r>
          </a:p>
          <a:p>
            <a:pPr lvl="2"/>
            <a:r>
              <a:rPr lang="en-US" altLang="zh-CN" b="1">
                <a:latin typeface="Times New Roman" pitchFamily="18" charset="0"/>
                <a:ea typeface="楷体_GB2312" pitchFamily="49" charset="-122"/>
              </a:rPr>
              <a:t>Serif</a:t>
            </a:r>
          </a:p>
          <a:p>
            <a:pPr lvl="2"/>
            <a:r>
              <a:rPr lang="en-US" altLang="zh-CN" b="1">
                <a:latin typeface="Times New Roman" pitchFamily="18" charset="0"/>
                <a:ea typeface="楷体_GB2312" pitchFamily="49" charset="-122"/>
              </a:rPr>
              <a:t>Monospaced</a:t>
            </a:r>
          </a:p>
          <a:p>
            <a:pPr lvl="2"/>
            <a:r>
              <a:rPr lang="en-US" altLang="zh-CN" b="1">
                <a:latin typeface="Times New Roman" pitchFamily="18" charset="0"/>
                <a:ea typeface="楷体_GB2312" pitchFamily="49" charset="-122"/>
              </a:rPr>
              <a:t>Dialog</a:t>
            </a:r>
          </a:p>
          <a:p>
            <a:pPr lvl="2"/>
            <a:r>
              <a:rPr lang="en-US" altLang="zh-CN" b="1">
                <a:latin typeface="Times New Roman" pitchFamily="18" charset="0"/>
                <a:ea typeface="楷体_GB2312" pitchFamily="49" charset="-122"/>
              </a:rPr>
              <a:t>DialogInput</a:t>
            </a:r>
          </a:p>
          <a:p>
            <a:pPr lvl="2">
              <a:buFontTx/>
              <a:buNone/>
            </a:pPr>
            <a:r>
              <a:rPr lang="zh-CN" altLang="en-US" b="1">
                <a:latin typeface="Times New Roman" pitchFamily="18" charset="0"/>
                <a:ea typeface="楷体_GB2312" pitchFamily="49" charset="-122"/>
              </a:rPr>
              <a:t>         这五种字体会被映射到客户机上的实际字体。不同的机器映射方式可能不同。</a:t>
            </a:r>
            <a:endParaRPr lang="en-US" altLang="zh-CN" b="1">
              <a:latin typeface="Times New Roman" pitchFamily="18" charset="0"/>
              <a:ea typeface="楷体_GB2312" pitchFamily="49"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idx="4294967295"/>
          </p:nvPr>
        </p:nvSpPr>
        <p:spPr/>
        <p:txBody>
          <a:bodyPr/>
          <a:lstStyle/>
          <a:p>
            <a:pPr eaLnBrk="1" hangingPunct="1"/>
            <a:r>
              <a:rPr lang="zh-CN" altLang="en-US" sz="2400">
                <a:ea typeface="宋体" charset="-122"/>
              </a:rPr>
              <a:t>设置字体</a:t>
            </a:r>
          </a:p>
        </p:txBody>
      </p:sp>
      <p:sp>
        <p:nvSpPr>
          <p:cNvPr id="65539" name="内容占位符 2"/>
          <p:cNvSpPr>
            <a:spLocks noGrp="1"/>
          </p:cNvSpPr>
          <p:nvPr>
            <p:ph idx="4294967295"/>
          </p:nvPr>
        </p:nvSpPr>
        <p:spPr>
          <a:xfrm>
            <a:off x="0" y="1228725"/>
            <a:ext cx="9144000" cy="5248275"/>
          </a:xfrm>
        </p:spPr>
        <p:txBody>
          <a:bodyPr/>
          <a:lstStyle/>
          <a:p>
            <a:r>
              <a:rPr lang="zh-CN" altLang="en-US" b="1">
                <a:latin typeface="Times New Roman" pitchFamily="18" charset="0"/>
                <a:ea typeface="楷体_GB2312" pitchFamily="49" charset="-122"/>
              </a:rPr>
              <a:t>设置字符串位置</a:t>
            </a:r>
          </a:p>
          <a:p>
            <a:pPr lvl="1"/>
            <a:r>
              <a:rPr lang="zh-CN" altLang="en-US" b="1">
                <a:latin typeface="Times New Roman" pitchFamily="18" charset="0"/>
                <a:ea typeface="楷体_GB2312" pitchFamily="49" charset="-122"/>
              </a:rPr>
              <a:t>获得描述字符串位置的矩形</a:t>
            </a:r>
          </a:p>
          <a:p>
            <a:pPr lvl="1">
              <a:buFont typeface="Wingdings" pitchFamily="2" charset="2"/>
              <a:buNone/>
            </a:pPr>
            <a:r>
              <a:rPr lang="en-US" altLang="zh-CN" sz="2400" b="1">
                <a:latin typeface="Times New Roman" pitchFamily="18" charset="0"/>
                <a:ea typeface="楷体_GB2312" pitchFamily="49" charset="-122"/>
              </a:rPr>
              <a:t>FontRenderContext context = g2.getFontRenderContext( );</a:t>
            </a:r>
          </a:p>
          <a:p>
            <a:pPr lvl="1">
              <a:buFont typeface="Wingdings" pitchFamily="2" charset="2"/>
              <a:buNone/>
            </a:pPr>
            <a:r>
              <a:rPr lang="en-US" altLang="zh-CN" sz="2400" b="1">
                <a:latin typeface="Times New Roman" pitchFamily="18" charset="0"/>
                <a:ea typeface="楷体_GB2312" pitchFamily="49" charset="-122"/>
              </a:rPr>
              <a:t>Rectangle2D bounds = f.getStringBounds(message,context);</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pic>
        <p:nvPicPr>
          <p:cNvPr id="65541" name="Picture 5"/>
          <p:cNvPicPr>
            <a:picLocks noChangeAspect="1" noChangeArrowheads="1"/>
          </p:cNvPicPr>
          <p:nvPr/>
        </p:nvPicPr>
        <p:blipFill>
          <a:blip r:embed="rId2" cstate="print"/>
          <a:srcRect/>
          <a:stretch>
            <a:fillRect/>
          </a:stretch>
        </p:blipFill>
        <p:spPr bwMode="auto">
          <a:xfrm>
            <a:off x="431800" y="3429000"/>
            <a:ext cx="7912100" cy="1903413"/>
          </a:xfrm>
          <a:prstGeom prst="rect">
            <a:avLst/>
          </a:prstGeom>
          <a:noFill/>
          <a:ln w="9525">
            <a:noFill/>
            <a:miter lim="800000"/>
            <a:headEnd/>
            <a:tailEnd/>
          </a:ln>
        </p:spPr>
      </p:pic>
      <p:sp>
        <p:nvSpPr>
          <p:cNvPr id="177158" name="Rectangle 6"/>
          <p:cNvSpPr>
            <a:spLocks noChangeArrowheads="1"/>
          </p:cNvSpPr>
          <p:nvPr/>
        </p:nvSpPr>
        <p:spPr bwMode="gray">
          <a:xfrm>
            <a:off x="1962150" y="3625850"/>
            <a:ext cx="5130800" cy="1035050"/>
          </a:xfrm>
          <a:prstGeom prst="rect">
            <a:avLst/>
          </a:prstGeom>
          <a:noFill/>
          <a:ln w="9525" algn="ctr">
            <a:solidFill>
              <a:srgbClr val="FF0000"/>
            </a:solidFill>
            <a:miter lim="800000"/>
            <a:headEnd/>
            <a:tailEnd/>
          </a:ln>
        </p:spPr>
        <p:txBody>
          <a:bodyPr wrap="none" anchor="ctr"/>
          <a:lstStyle/>
          <a:p>
            <a:endParaRPr lang="zh-CN" altLang="en-US"/>
          </a:p>
        </p:txBody>
      </p:sp>
      <p:sp>
        <p:nvSpPr>
          <p:cNvPr id="177159" name="Rectangle 7"/>
          <p:cNvSpPr>
            <a:spLocks noChangeArrowheads="1"/>
          </p:cNvSpPr>
          <p:nvPr/>
        </p:nvSpPr>
        <p:spPr bwMode="gray">
          <a:xfrm>
            <a:off x="1422400" y="4014788"/>
            <a:ext cx="449263" cy="269875"/>
          </a:xfrm>
          <a:prstGeom prst="rect">
            <a:avLst/>
          </a:prstGeom>
          <a:noFill/>
          <a:ln w="9525" algn="ctr">
            <a:noFill/>
            <a:miter lim="800000"/>
            <a:headEnd/>
            <a:tailEnd/>
          </a:ln>
        </p:spPr>
        <p:txBody>
          <a:bodyPr wrap="none" anchor="ctr"/>
          <a:lstStyle/>
          <a:p>
            <a:pPr algn="ctr" eaLnBrk="1" hangingPunct="1">
              <a:spcBef>
                <a:spcPct val="0"/>
              </a:spcBef>
              <a:buClrTx/>
              <a:buFontTx/>
              <a:buNone/>
            </a:pPr>
            <a:r>
              <a:rPr lang="en-US" altLang="zh-CN" sz="1800">
                <a:solidFill>
                  <a:srgbClr val="FF0000"/>
                </a:solidFill>
                <a:latin typeface="Arial" charset="0"/>
                <a:ea typeface="宋体" charset="-122"/>
              </a:rPr>
              <a:t>(0,0)</a:t>
            </a:r>
          </a:p>
        </p:txBody>
      </p:sp>
      <p:sp>
        <p:nvSpPr>
          <p:cNvPr id="177160" name="Oval 8"/>
          <p:cNvSpPr>
            <a:spLocks noChangeArrowheads="1"/>
          </p:cNvSpPr>
          <p:nvPr/>
        </p:nvSpPr>
        <p:spPr bwMode="gray">
          <a:xfrm>
            <a:off x="1898650" y="4221163"/>
            <a:ext cx="107950" cy="107950"/>
          </a:xfrm>
          <a:prstGeom prst="ellipse">
            <a:avLst/>
          </a:prstGeom>
          <a:solidFill>
            <a:schemeClr val="accent1"/>
          </a:solidFill>
          <a:ln w="9525" algn="ctr">
            <a:noFill/>
            <a:round/>
            <a:headEnd/>
            <a:tailEnd/>
          </a:ln>
        </p:spPr>
        <p:txBody>
          <a:bodyPr wrap="none" anchor="ctr"/>
          <a:lstStyle/>
          <a:p>
            <a:endParaRPr lang="zh-CN" altLang="en-US"/>
          </a:p>
        </p:txBody>
      </p:sp>
      <p:sp>
        <p:nvSpPr>
          <p:cNvPr id="177161" name="Line 9"/>
          <p:cNvSpPr>
            <a:spLocks noChangeShapeType="1"/>
          </p:cNvSpPr>
          <p:nvPr/>
        </p:nvSpPr>
        <p:spPr bwMode="gray">
          <a:xfrm flipV="1">
            <a:off x="1331913" y="4329113"/>
            <a:ext cx="630237" cy="1125537"/>
          </a:xfrm>
          <a:prstGeom prst="line">
            <a:avLst/>
          </a:prstGeom>
          <a:noFill/>
          <a:ln w="9525">
            <a:solidFill>
              <a:srgbClr val="FF0000"/>
            </a:solidFill>
            <a:round/>
            <a:headEnd/>
            <a:tailEnd type="triangle" w="med" len="med"/>
          </a:ln>
        </p:spPr>
        <p:txBody>
          <a:bodyPr wrap="none" anchor="ctr"/>
          <a:lstStyle/>
          <a:p>
            <a:endParaRPr lang="zh-CN" altLang="en-US"/>
          </a:p>
        </p:txBody>
      </p:sp>
      <p:sp>
        <p:nvSpPr>
          <p:cNvPr id="177171" name="Rectangle 19"/>
          <p:cNvSpPr>
            <a:spLocks noChangeArrowheads="1"/>
          </p:cNvSpPr>
          <p:nvPr/>
        </p:nvSpPr>
        <p:spPr bwMode="gray">
          <a:xfrm>
            <a:off x="1241425" y="5408613"/>
            <a:ext cx="7902575" cy="501650"/>
          </a:xfrm>
          <a:prstGeom prst="rect">
            <a:avLst/>
          </a:prstGeom>
          <a:noFill/>
          <a:ln w="9525" algn="ctr">
            <a:noFill/>
            <a:miter lim="800000"/>
            <a:headEnd/>
            <a:tailEnd/>
          </a:ln>
        </p:spPr>
        <p:txBody>
          <a:bodyPr anchor="ctr"/>
          <a:lstStyle/>
          <a:p>
            <a:pPr eaLnBrk="1" hangingPunct="1">
              <a:spcBef>
                <a:spcPct val="0"/>
              </a:spcBef>
              <a:buClrTx/>
              <a:buFontTx/>
              <a:buNone/>
            </a:pPr>
            <a:r>
              <a:rPr lang="en-US" altLang="zh-CN" sz="1800">
                <a:solidFill>
                  <a:srgbClr val="FF0000"/>
                </a:solidFill>
                <a:latin typeface="Arial" charset="0"/>
                <a:ea typeface="宋体" charset="-122"/>
              </a:rPr>
              <a:t>-</a:t>
            </a:r>
            <a:r>
              <a:rPr lang="zh-CN" altLang="en-US" sz="1800">
                <a:solidFill>
                  <a:srgbClr val="FF0000"/>
                </a:solidFill>
                <a:latin typeface="Arial" charset="0"/>
                <a:ea typeface="宋体" charset="-122"/>
              </a:rPr>
              <a:t>通过该矩形的</a:t>
            </a:r>
            <a:r>
              <a:rPr lang="en-US" altLang="zh-CN" sz="1800">
                <a:solidFill>
                  <a:srgbClr val="FF0000"/>
                </a:solidFill>
                <a:latin typeface="Arial" charset="0"/>
                <a:ea typeface="宋体" charset="-122"/>
              </a:rPr>
              <a:t>getWidth( )</a:t>
            </a:r>
            <a:r>
              <a:rPr lang="zh-CN" altLang="en-US" sz="1800">
                <a:solidFill>
                  <a:srgbClr val="FF0000"/>
                </a:solidFill>
                <a:latin typeface="Arial" charset="0"/>
                <a:ea typeface="宋体" charset="-122"/>
              </a:rPr>
              <a:t>和</a:t>
            </a:r>
            <a:r>
              <a:rPr lang="en-US" altLang="zh-CN" sz="1800">
                <a:solidFill>
                  <a:srgbClr val="FF0000"/>
                </a:solidFill>
                <a:latin typeface="Arial" charset="0"/>
                <a:ea typeface="宋体" charset="-122"/>
              </a:rPr>
              <a:t>getHeight( )</a:t>
            </a:r>
            <a:r>
              <a:rPr lang="zh-CN" altLang="en-US" sz="1800">
                <a:solidFill>
                  <a:srgbClr val="FF0000"/>
                </a:solidFill>
                <a:latin typeface="Arial" charset="0"/>
                <a:ea typeface="宋体" charset="-122"/>
              </a:rPr>
              <a:t>可以得到字符串所占的宽度和高度</a:t>
            </a:r>
          </a:p>
        </p:txBody>
      </p:sp>
      <p:sp>
        <p:nvSpPr>
          <p:cNvPr id="177172" name="Rectangle 20"/>
          <p:cNvSpPr>
            <a:spLocks noChangeArrowheads="1"/>
          </p:cNvSpPr>
          <p:nvPr/>
        </p:nvSpPr>
        <p:spPr bwMode="gray">
          <a:xfrm>
            <a:off x="1260475" y="5794375"/>
            <a:ext cx="7812088" cy="1190625"/>
          </a:xfrm>
          <a:prstGeom prst="rect">
            <a:avLst/>
          </a:prstGeom>
          <a:noFill/>
          <a:ln w="9525" algn="ctr">
            <a:noFill/>
            <a:miter lim="800000"/>
            <a:headEnd/>
            <a:tailEnd/>
          </a:ln>
        </p:spPr>
        <p:txBody>
          <a:bodyPr>
            <a:spAutoFit/>
          </a:bodyPr>
          <a:lstStyle/>
          <a:p>
            <a:pPr eaLnBrk="1" hangingPunct="1">
              <a:spcBef>
                <a:spcPct val="0"/>
              </a:spcBef>
              <a:buClrTx/>
              <a:buFontTx/>
              <a:buNone/>
            </a:pPr>
            <a:r>
              <a:rPr lang="en-US" altLang="zh-CN" sz="1800">
                <a:solidFill>
                  <a:srgbClr val="FF0000"/>
                </a:solidFill>
                <a:latin typeface="Arial" charset="0"/>
                <a:ea typeface="宋体" charset="-122"/>
              </a:rPr>
              <a:t>-</a:t>
            </a:r>
            <a:r>
              <a:rPr lang="zh-CN" altLang="en-US" sz="1800">
                <a:solidFill>
                  <a:srgbClr val="FF0000"/>
                </a:solidFill>
                <a:latin typeface="Arial" charset="0"/>
                <a:ea typeface="宋体" charset="-122"/>
              </a:rPr>
              <a:t>该矩形的坐标原点在字符串的基线开始的地方，故通过</a:t>
            </a:r>
            <a:r>
              <a:rPr lang="en-US" altLang="zh-CN" sz="1800">
                <a:solidFill>
                  <a:srgbClr val="FF0000"/>
                </a:solidFill>
                <a:latin typeface="Arial" charset="0"/>
                <a:ea typeface="宋体" charset="-122"/>
              </a:rPr>
              <a:t>getY( )</a:t>
            </a:r>
            <a:r>
              <a:rPr lang="zh-CN" altLang="en-US" sz="1800">
                <a:solidFill>
                  <a:srgbClr val="FF0000"/>
                </a:solidFill>
                <a:latin typeface="Arial" charset="0"/>
                <a:ea typeface="宋体" charset="-122"/>
              </a:rPr>
              <a:t>得到的是上坡度的负值；</a:t>
            </a:r>
          </a:p>
          <a:p>
            <a:pPr eaLnBrk="1" hangingPunct="1">
              <a:spcBef>
                <a:spcPct val="0"/>
              </a:spcBef>
              <a:buClrTx/>
              <a:buFontTx/>
              <a:buNone/>
            </a:pPr>
            <a:r>
              <a:rPr lang="en-US" altLang="zh-CN" sz="1800">
                <a:solidFill>
                  <a:srgbClr val="FF0000"/>
                </a:solidFill>
                <a:latin typeface="Arial" charset="0"/>
                <a:ea typeface="宋体" charset="-122"/>
              </a:rPr>
              <a:t>-drawString(s, x, y)</a:t>
            </a:r>
            <a:r>
              <a:rPr lang="zh-CN" altLang="en-US" sz="1800">
                <a:solidFill>
                  <a:srgbClr val="FF0000"/>
                </a:solidFill>
                <a:latin typeface="Arial" charset="0"/>
                <a:ea typeface="宋体" charset="-122"/>
              </a:rPr>
              <a:t>方法中参数标识的点就是基线开始的点在屏幕中的坐标位置</a:t>
            </a:r>
            <a:endParaRPr lang="en-US" altLang="zh-CN" sz="1800">
              <a:solidFill>
                <a:srgbClr val="FF0000"/>
              </a:solidFill>
              <a:latin typeface="Arial"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71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71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71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71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8" grpId="0" animBg="1"/>
      <p:bldP spid="177159" grpId="0"/>
      <p:bldP spid="177160" grpId="0" animBg="1"/>
      <p:bldP spid="177161" grpId="0" animBg="1"/>
      <p:bldP spid="177171" grpId="0"/>
      <p:bldP spid="17717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idx="4294967295"/>
          </p:nvPr>
        </p:nvSpPr>
        <p:spPr/>
        <p:txBody>
          <a:bodyPr/>
          <a:lstStyle/>
          <a:p>
            <a:pPr eaLnBrk="1" hangingPunct="1"/>
            <a:r>
              <a:rPr lang="zh-CN" altLang="en-US" sz="2400">
                <a:ea typeface="宋体" charset="-122"/>
              </a:rPr>
              <a:t>设置字体</a:t>
            </a:r>
          </a:p>
        </p:txBody>
      </p:sp>
      <p:sp>
        <p:nvSpPr>
          <p:cNvPr id="66563" name="内容占位符 2"/>
          <p:cNvSpPr>
            <a:spLocks noGrp="1"/>
          </p:cNvSpPr>
          <p:nvPr>
            <p:ph idx="4294967295"/>
          </p:nvPr>
        </p:nvSpPr>
        <p:spPr>
          <a:xfrm>
            <a:off x="0" y="1228725"/>
            <a:ext cx="9144000" cy="5248275"/>
          </a:xfrm>
        </p:spPr>
        <p:txBody>
          <a:bodyPr/>
          <a:lstStyle/>
          <a:p>
            <a:r>
              <a:rPr lang="zh-CN" altLang="en-US" b="1">
                <a:latin typeface="Times New Roman" pitchFamily="18" charset="0"/>
                <a:ea typeface="楷体_GB2312" pitchFamily="49" charset="-122"/>
              </a:rPr>
              <a:t>设置字符串位置</a:t>
            </a:r>
          </a:p>
          <a:p>
            <a:pPr lvl="1"/>
            <a:r>
              <a:rPr lang="zh-CN" altLang="en-US" b="1">
                <a:latin typeface="Times New Roman" pitchFamily="18" charset="0"/>
                <a:ea typeface="楷体_GB2312" pitchFamily="49" charset="-122"/>
              </a:rPr>
              <a:t>设置字符串的位置，即是求得基准线起始点在屏幕中的坐标值，该值以屏幕左上角</a:t>
            </a:r>
            <a:r>
              <a:rPr lang="en-US" altLang="zh-CN" b="1">
                <a:latin typeface="Times New Roman" pitchFamily="18" charset="0"/>
                <a:ea typeface="楷体_GB2312" pitchFamily="49" charset="-122"/>
              </a:rPr>
              <a:t>(0,0)</a:t>
            </a:r>
            <a:r>
              <a:rPr lang="zh-CN" altLang="en-US" b="1">
                <a:latin typeface="Times New Roman" pitchFamily="18" charset="0"/>
                <a:ea typeface="楷体_GB2312" pitchFamily="49" charset="-122"/>
              </a:rPr>
              <a:t>为基准</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pic>
        <p:nvPicPr>
          <p:cNvPr id="66565" name="Picture 5"/>
          <p:cNvPicPr>
            <a:picLocks noChangeAspect="1" noChangeArrowheads="1"/>
          </p:cNvPicPr>
          <p:nvPr/>
        </p:nvPicPr>
        <p:blipFill>
          <a:blip r:embed="rId2" cstate="print"/>
          <a:srcRect/>
          <a:stretch>
            <a:fillRect/>
          </a:stretch>
        </p:blipFill>
        <p:spPr bwMode="auto">
          <a:xfrm>
            <a:off x="431800" y="3429000"/>
            <a:ext cx="7912100" cy="1903413"/>
          </a:xfrm>
          <a:prstGeom prst="rect">
            <a:avLst/>
          </a:prstGeom>
          <a:noFill/>
          <a:ln w="9525">
            <a:noFill/>
            <a:miter lim="800000"/>
            <a:headEnd/>
            <a:tailEnd/>
          </a:ln>
        </p:spPr>
      </p:pic>
      <p:sp>
        <p:nvSpPr>
          <p:cNvPr id="66566" name="Rectangle 6"/>
          <p:cNvSpPr>
            <a:spLocks noChangeArrowheads="1"/>
          </p:cNvSpPr>
          <p:nvPr/>
        </p:nvSpPr>
        <p:spPr bwMode="gray">
          <a:xfrm>
            <a:off x="1962150" y="3608388"/>
            <a:ext cx="5130800" cy="1035050"/>
          </a:xfrm>
          <a:prstGeom prst="rect">
            <a:avLst/>
          </a:prstGeom>
          <a:noFill/>
          <a:ln w="9525" algn="ctr">
            <a:solidFill>
              <a:srgbClr val="FF0000"/>
            </a:solidFill>
            <a:miter lim="800000"/>
            <a:headEnd/>
            <a:tailEnd/>
          </a:ln>
        </p:spPr>
        <p:txBody>
          <a:bodyPr wrap="none" anchor="ctr"/>
          <a:lstStyle/>
          <a:p>
            <a:endParaRPr lang="zh-CN" altLang="en-US"/>
          </a:p>
        </p:txBody>
      </p:sp>
      <p:sp>
        <p:nvSpPr>
          <p:cNvPr id="178183" name="Rectangle 7"/>
          <p:cNvSpPr>
            <a:spLocks noChangeArrowheads="1"/>
          </p:cNvSpPr>
          <p:nvPr/>
        </p:nvSpPr>
        <p:spPr bwMode="gray">
          <a:xfrm>
            <a:off x="1466850" y="3473450"/>
            <a:ext cx="449263" cy="269875"/>
          </a:xfrm>
          <a:prstGeom prst="rect">
            <a:avLst/>
          </a:prstGeom>
          <a:noFill/>
          <a:ln w="9525" algn="ctr">
            <a:noFill/>
            <a:miter lim="800000"/>
            <a:headEnd/>
            <a:tailEnd/>
          </a:ln>
        </p:spPr>
        <p:txBody>
          <a:bodyPr wrap="none" anchor="ctr"/>
          <a:lstStyle/>
          <a:p>
            <a:pPr algn="ctr" eaLnBrk="1" hangingPunct="1">
              <a:spcBef>
                <a:spcPct val="0"/>
              </a:spcBef>
              <a:buClrTx/>
              <a:buFontTx/>
              <a:buNone/>
            </a:pPr>
            <a:r>
              <a:rPr lang="en-US" altLang="zh-CN" sz="1800">
                <a:solidFill>
                  <a:srgbClr val="FF0000"/>
                </a:solidFill>
                <a:latin typeface="Arial" charset="0"/>
                <a:ea typeface="宋体" charset="-122"/>
              </a:rPr>
              <a:t>(x,y)</a:t>
            </a:r>
          </a:p>
        </p:txBody>
      </p:sp>
      <p:sp>
        <p:nvSpPr>
          <p:cNvPr id="66568" name="Oval 8"/>
          <p:cNvSpPr>
            <a:spLocks noChangeArrowheads="1"/>
          </p:cNvSpPr>
          <p:nvPr/>
        </p:nvSpPr>
        <p:spPr bwMode="gray">
          <a:xfrm>
            <a:off x="1898650" y="4221163"/>
            <a:ext cx="107950" cy="107950"/>
          </a:xfrm>
          <a:prstGeom prst="ellipse">
            <a:avLst/>
          </a:prstGeom>
          <a:solidFill>
            <a:schemeClr val="accent1"/>
          </a:solidFill>
          <a:ln w="9525" algn="ctr">
            <a:noFill/>
            <a:round/>
            <a:headEnd/>
            <a:tailEnd/>
          </a:ln>
        </p:spPr>
        <p:txBody>
          <a:bodyPr wrap="none" anchor="ctr"/>
          <a:lstStyle/>
          <a:p>
            <a:endParaRPr lang="zh-CN" altLang="en-US"/>
          </a:p>
        </p:txBody>
      </p:sp>
      <p:sp>
        <p:nvSpPr>
          <p:cNvPr id="178187" name="Rectangle 11"/>
          <p:cNvSpPr>
            <a:spLocks noChangeArrowheads="1"/>
          </p:cNvSpPr>
          <p:nvPr/>
        </p:nvSpPr>
        <p:spPr bwMode="gray">
          <a:xfrm>
            <a:off x="385763" y="3878263"/>
            <a:ext cx="1393825" cy="404812"/>
          </a:xfrm>
          <a:prstGeom prst="rect">
            <a:avLst/>
          </a:prstGeom>
          <a:noFill/>
          <a:ln w="9525" algn="ctr">
            <a:noFill/>
            <a:miter lim="800000"/>
            <a:headEnd/>
            <a:tailEnd/>
          </a:ln>
        </p:spPr>
        <p:txBody>
          <a:bodyPr wrap="none" anchor="ctr"/>
          <a:lstStyle/>
          <a:p>
            <a:pPr algn="ctr" eaLnBrk="1" hangingPunct="1">
              <a:spcBef>
                <a:spcPct val="0"/>
              </a:spcBef>
              <a:buClrTx/>
              <a:buFontTx/>
              <a:buNone/>
            </a:pPr>
            <a:r>
              <a:rPr lang="en-US" altLang="zh-CN" sz="1800">
                <a:solidFill>
                  <a:srgbClr val="FF0000"/>
                </a:solidFill>
                <a:latin typeface="Arial" charset="0"/>
                <a:ea typeface="宋体" charset="-122"/>
              </a:rPr>
              <a:t>(x,y-bounds.getY())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1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8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3" grpId="0"/>
      <p:bldP spid="17818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idx="4294967295"/>
          </p:nvPr>
        </p:nvSpPr>
        <p:spPr/>
        <p:txBody>
          <a:bodyPr/>
          <a:lstStyle/>
          <a:p>
            <a:pPr eaLnBrk="1" hangingPunct="1"/>
            <a:r>
              <a:rPr lang="zh-CN" altLang="en-US" sz="2400">
                <a:ea typeface="宋体" charset="-122"/>
              </a:rPr>
              <a:t>设置字体</a:t>
            </a:r>
          </a:p>
        </p:txBody>
      </p:sp>
      <p:sp>
        <p:nvSpPr>
          <p:cNvPr id="67587" name="内容占位符 2"/>
          <p:cNvSpPr>
            <a:spLocks noGrp="1"/>
          </p:cNvSpPr>
          <p:nvPr>
            <p:ph idx="4294967295"/>
          </p:nvPr>
        </p:nvSpPr>
        <p:spPr>
          <a:xfrm>
            <a:off x="0" y="1228725"/>
            <a:ext cx="9144000" cy="5248275"/>
          </a:xfrm>
        </p:spPr>
        <p:txBody>
          <a:bodyPr/>
          <a:lstStyle/>
          <a:p>
            <a:r>
              <a:rPr lang="zh-CN" altLang="en-US" b="1">
                <a:latin typeface="Times New Roman" pitchFamily="18" charset="0"/>
                <a:ea typeface="楷体_GB2312" pitchFamily="49" charset="-122"/>
              </a:rPr>
              <a:t>将字符串写在面板的中央</a:t>
            </a:r>
          </a:p>
          <a:p>
            <a:endParaRPr lang="zh-CN" altLang="en-US" b="1">
              <a:latin typeface="Times New Roman" pitchFamily="18" charset="0"/>
              <a:ea typeface="楷体_GB2312" pitchFamily="49" charset="-122"/>
            </a:endParaRPr>
          </a:p>
          <a:p>
            <a:pPr>
              <a:buFont typeface="Wingdings" pitchFamily="2" charset="2"/>
              <a:buNone/>
            </a:pPr>
            <a:r>
              <a:rPr lang="en-US" altLang="zh-CN" sz="2000" b="1">
                <a:ea typeface="宋体" charset="-122"/>
              </a:rPr>
              <a:t>    FontRenderContext frc = g2.getFontRenderContext();</a:t>
            </a:r>
          </a:p>
          <a:p>
            <a:pPr>
              <a:buFont typeface="Wingdings" pitchFamily="2" charset="2"/>
              <a:buNone/>
            </a:pPr>
            <a:r>
              <a:rPr lang="en-US" altLang="zh-CN" sz="2000" b="1">
                <a:ea typeface="宋体" charset="-122"/>
              </a:rPr>
              <a:t>    Rectangle2D rec = f.getStringBounds(s,frc);</a:t>
            </a:r>
          </a:p>
          <a:p>
            <a:endParaRPr lang="en-US" altLang="zh-CN" sz="2000" b="1">
              <a:ea typeface="宋体" charset="-122"/>
            </a:endParaRPr>
          </a:p>
          <a:p>
            <a:pPr>
              <a:buFont typeface="Wingdings" pitchFamily="2" charset="2"/>
              <a:buNone/>
            </a:pPr>
            <a:r>
              <a:rPr lang="en-US" altLang="zh-CN" sz="2000" b="1">
                <a:ea typeface="宋体" charset="-122"/>
              </a:rPr>
              <a:t>    double x = (this.getWidth()-rec.getWidth())/2;</a:t>
            </a:r>
          </a:p>
          <a:p>
            <a:pPr>
              <a:buFont typeface="Wingdings" pitchFamily="2" charset="2"/>
              <a:buNone/>
            </a:pPr>
            <a:r>
              <a:rPr lang="en-US" altLang="zh-CN" sz="2000" b="1">
                <a:ea typeface="宋体" charset="-122"/>
              </a:rPr>
              <a:t>    double y = (this.getHeight()-rec.getHeight())/2;</a:t>
            </a:r>
          </a:p>
          <a:p>
            <a:pPr>
              <a:buFont typeface="Wingdings" pitchFamily="2" charset="2"/>
              <a:buNone/>
            </a:pPr>
            <a:r>
              <a:rPr lang="en-US" altLang="zh-CN" sz="2000" b="1">
                <a:ea typeface="宋体" charset="-122"/>
              </a:rPr>
              <a:t>    double ascent = -rec.getY();</a:t>
            </a:r>
          </a:p>
          <a:p>
            <a:pPr>
              <a:buFont typeface="Wingdings" pitchFamily="2" charset="2"/>
              <a:buNone/>
            </a:pPr>
            <a:r>
              <a:rPr lang="en-US" altLang="zh-CN" sz="2000" b="1">
                <a:ea typeface="宋体" charset="-122"/>
              </a:rPr>
              <a:t>    g2.drawString(s, (int)x, (int)(y+ascent));</a:t>
            </a:r>
          </a:p>
          <a:p>
            <a:pPr>
              <a:buFont typeface="Wingdings" pitchFamily="2" charset="2"/>
              <a:buNone/>
            </a:pPr>
            <a:endParaRPr lang="zh-CN" altLang="en-US" sz="2000" b="1">
              <a:latin typeface="Times New Roman" pitchFamily="18" charset="0"/>
              <a:ea typeface="楷体_GB2312" pitchFamily="49"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idx="4294967295"/>
          </p:nvPr>
        </p:nvSpPr>
        <p:spPr/>
        <p:txBody>
          <a:bodyPr/>
          <a:lstStyle/>
          <a:p>
            <a:pPr eaLnBrk="1" hangingPunct="1"/>
            <a:r>
              <a:rPr lang="zh-CN" altLang="en-US" sz="2400">
                <a:ea typeface="宋体" charset="-122"/>
              </a:rPr>
              <a:t>设置字体</a:t>
            </a:r>
          </a:p>
        </p:txBody>
      </p:sp>
      <p:sp>
        <p:nvSpPr>
          <p:cNvPr id="68611" name="内容占位符 2"/>
          <p:cNvSpPr>
            <a:spLocks noGrp="1"/>
          </p:cNvSpPr>
          <p:nvPr>
            <p:ph idx="4294967295"/>
          </p:nvPr>
        </p:nvSpPr>
        <p:spPr>
          <a:xfrm>
            <a:off x="0" y="1228725"/>
            <a:ext cx="9144000" cy="5248275"/>
          </a:xfrm>
        </p:spPr>
        <p:txBody>
          <a:bodyPr/>
          <a:lstStyle/>
          <a:p>
            <a:r>
              <a:rPr lang="zh-CN" altLang="en-US" b="1" dirty="0">
                <a:latin typeface="Times New Roman" pitchFamily="18" charset="0"/>
                <a:ea typeface="楷体_GB2312" pitchFamily="49" charset="-122"/>
              </a:rPr>
              <a:t>例：将字符串写在面板的中央</a:t>
            </a:r>
          </a:p>
          <a:p>
            <a:pPr>
              <a:buFont typeface="Wingdings" pitchFamily="2" charset="2"/>
              <a:buNone/>
            </a:pPr>
            <a:r>
              <a:rPr lang="en-US" altLang="zh-CN" sz="2000" dirty="0">
                <a:ea typeface="宋体" charset="-122"/>
              </a:rPr>
              <a:t>import java.awt.*;</a:t>
            </a:r>
          </a:p>
          <a:p>
            <a:pPr>
              <a:buFont typeface="Wingdings" pitchFamily="2" charset="2"/>
              <a:buNone/>
            </a:pPr>
            <a:r>
              <a:rPr lang="en-US" altLang="zh-CN" sz="2000" dirty="0">
                <a:ea typeface="宋体" charset="-122"/>
              </a:rPr>
              <a:t>import </a:t>
            </a:r>
            <a:r>
              <a:rPr lang="en-US" altLang="zh-CN" sz="2000" dirty="0" err="1">
                <a:ea typeface="宋体" charset="-122"/>
              </a:rPr>
              <a:t>javax.swing</a:t>
            </a:r>
            <a:r>
              <a:rPr lang="en-US" altLang="zh-CN" sz="2000" dirty="0">
                <a:ea typeface="宋体" charset="-122"/>
              </a:rPr>
              <a:t>.*;</a:t>
            </a:r>
          </a:p>
          <a:p>
            <a:pPr>
              <a:buFont typeface="Wingdings" pitchFamily="2" charset="2"/>
              <a:buNone/>
            </a:pPr>
            <a:r>
              <a:rPr lang="en-US" altLang="zh-CN" sz="2000" dirty="0">
                <a:ea typeface="宋体" charset="-122"/>
              </a:rPr>
              <a:t>import </a:t>
            </a:r>
            <a:r>
              <a:rPr lang="en-US" altLang="zh-CN" sz="2000" dirty="0" err="1">
                <a:ea typeface="宋体" charset="-122"/>
              </a:rPr>
              <a:t>java.awt.geom</a:t>
            </a:r>
            <a:r>
              <a:rPr lang="en-US" altLang="zh-CN" sz="2000" dirty="0">
                <a:ea typeface="宋体" charset="-122"/>
              </a:rPr>
              <a:t>.*;</a:t>
            </a:r>
          </a:p>
          <a:p>
            <a:pPr>
              <a:buFont typeface="Wingdings" pitchFamily="2" charset="2"/>
              <a:buNone/>
            </a:pPr>
            <a:r>
              <a:rPr lang="en-US" altLang="zh-CN" sz="2000" dirty="0">
                <a:ea typeface="宋体" charset="-122"/>
              </a:rPr>
              <a:t>import </a:t>
            </a:r>
            <a:r>
              <a:rPr lang="en-US" altLang="zh-CN" sz="2000" dirty="0" err="1">
                <a:ea typeface="宋体" charset="-122"/>
              </a:rPr>
              <a:t>java.awt.font</a:t>
            </a:r>
            <a:r>
              <a:rPr lang="en-US" altLang="zh-CN" sz="2000" dirty="0">
                <a:ea typeface="宋体" charset="-122"/>
              </a:rPr>
              <a:t>.*;</a:t>
            </a:r>
          </a:p>
          <a:p>
            <a:pPr>
              <a:buFont typeface="Wingdings" pitchFamily="2" charset="2"/>
              <a:buNone/>
            </a:pPr>
            <a:r>
              <a:rPr lang="en-US" altLang="zh-CN" sz="2000" dirty="0">
                <a:ea typeface="宋体" charset="-122"/>
              </a:rPr>
              <a:t>public class </a:t>
            </a:r>
            <a:r>
              <a:rPr lang="en-US" altLang="zh-CN" sz="2000" dirty="0" err="1">
                <a:ea typeface="宋体" charset="-122"/>
              </a:rPr>
              <a:t>FontTest</a:t>
            </a:r>
            <a:r>
              <a:rPr lang="en-US" altLang="zh-CN" sz="2000" dirty="0">
                <a:ea typeface="宋体" charset="-122"/>
              </a:rPr>
              <a:t> {</a:t>
            </a:r>
          </a:p>
          <a:p>
            <a:pPr>
              <a:buFont typeface="Wingdings" pitchFamily="2" charset="2"/>
              <a:buNone/>
            </a:pPr>
            <a:r>
              <a:rPr lang="en-US" altLang="zh-CN" sz="2000" dirty="0">
                <a:ea typeface="宋体" charset="-122"/>
              </a:rPr>
              <a:t>  public static void main(String[]</a:t>
            </a:r>
            <a:r>
              <a:rPr lang="en-US" altLang="zh-CN" sz="2000" dirty="0" err="1">
                <a:ea typeface="宋体" charset="-122"/>
              </a:rPr>
              <a:t>args</a:t>
            </a:r>
            <a:r>
              <a:rPr lang="en-US" altLang="zh-CN" sz="2000" dirty="0">
                <a:ea typeface="宋体" charset="-122"/>
              </a:rPr>
              <a:t>){</a:t>
            </a:r>
          </a:p>
          <a:p>
            <a:pPr>
              <a:buNone/>
            </a:pPr>
            <a:r>
              <a:rPr lang="en-US" altLang="zh-CN" sz="2000" dirty="0">
                <a:ea typeface="宋体" charset="-122"/>
              </a:rPr>
              <a:t>     </a:t>
            </a:r>
            <a:r>
              <a:rPr lang="en-US" altLang="zh-CN" sz="2000" dirty="0" err="1">
                <a:ea typeface="宋体" charset="-122"/>
              </a:rPr>
              <a:t>EventQuene.involkLater</a:t>
            </a:r>
            <a:r>
              <a:rPr lang="en-US" altLang="zh-CN" sz="2000" dirty="0">
                <a:ea typeface="宋体" charset="-122"/>
              </a:rPr>
              <a:t>(() -&gt;</a:t>
            </a:r>
          </a:p>
          <a:p>
            <a:pPr>
              <a:buNone/>
            </a:pPr>
            <a:r>
              <a:rPr lang="en-US" altLang="zh-CN" sz="2000" dirty="0">
                <a:ea typeface="宋体" charset="-122"/>
              </a:rPr>
              <a:t>        {</a:t>
            </a:r>
          </a:p>
          <a:p>
            <a:pPr>
              <a:buNone/>
            </a:pPr>
            <a:r>
              <a:rPr lang="en-US" altLang="zh-CN" sz="2000" dirty="0">
                <a:ea typeface="宋体" charset="-122"/>
              </a:rPr>
              <a:t>               </a:t>
            </a:r>
            <a:r>
              <a:rPr lang="en-US" altLang="zh-CN" sz="2000" dirty="0" err="1">
                <a:ea typeface="宋体" charset="-122"/>
              </a:rPr>
              <a:t>JFrame</a:t>
            </a:r>
            <a:r>
              <a:rPr lang="en-US" altLang="zh-CN" sz="2000" dirty="0">
                <a:ea typeface="宋体" charset="-122"/>
              </a:rPr>
              <a:t> f = </a:t>
            </a:r>
            <a:r>
              <a:rPr lang="en-US" altLang="zh-CN" sz="2000" b="1" dirty="0">
                <a:ea typeface="宋体" charset="-122"/>
              </a:rPr>
              <a:t>new</a:t>
            </a:r>
            <a:r>
              <a:rPr lang="en-US" altLang="zh-CN" sz="2000" dirty="0">
                <a:ea typeface="宋体" charset="-122"/>
              </a:rPr>
              <a:t> </a:t>
            </a:r>
            <a:r>
              <a:rPr lang="en-US" altLang="zh-CN" sz="2000" dirty="0" err="1">
                <a:ea typeface="宋体" charset="-122"/>
              </a:rPr>
              <a:t>FontFrame</a:t>
            </a:r>
            <a:r>
              <a:rPr lang="en-US" altLang="zh-CN" sz="2000" dirty="0">
                <a:ea typeface="宋体" charset="-122"/>
              </a:rPr>
              <a:t>();</a:t>
            </a:r>
          </a:p>
          <a:p>
            <a:pPr>
              <a:buNone/>
            </a:pPr>
            <a:r>
              <a:rPr lang="en-US" altLang="zh-CN" sz="2000" dirty="0">
                <a:ea typeface="宋体" charset="-122"/>
              </a:rPr>
              <a:t>		        </a:t>
            </a:r>
            <a:r>
              <a:rPr lang="en-US" altLang="zh-CN" sz="2000" dirty="0" err="1">
                <a:ea typeface="宋体" charset="-122"/>
              </a:rPr>
              <a:t>f.setDefaultCloseOperation</a:t>
            </a:r>
            <a:r>
              <a:rPr lang="en-US" altLang="zh-CN" sz="2000" dirty="0">
                <a:ea typeface="宋体" charset="-122"/>
              </a:rPr>
              <a:t>(</a:t>
            </a:r>
            <a:r>
              <a:rPr lang="en-US" altLang="zh-CN" sz="2000" dirty="0" err="1">
                <a:ea typeface="宋体" charset="-122"/>
              </a:rPr>
              <a:t>JFrame.</a:t>
            </a:r>
            <a:r>
              <a:rPr lang="en-US" altLang="zh-CN" sz="2000" i="1" dirty="0" err="1">
                <a:ea typeface="宋体" charset="-122"/>
              </a:rPr>
              <a:t>EXIT_ON_CLOSE</a:t>
            </a:r>
            <a:r>
              <a:rPr lang="en-US" altLang="zh-CN" sz="2000" dirty="0">
                <a:ea typeface="宋体" charset="-122"/>
              </a:rPr>
              <a:t>);</a:t>
            </a:r>
          </a:p>
          <a:p>
            <a:pPr>
              <a:buNone/>
            </a:pPr>
            <a:r>
              <a:rPr lang="en-US" altLang="zh-CN" sz="2000" dirty="0">
                <a:ea typeface="宋体" charset="-122"/>
              </a:rPr>
              <a:t>		        </a:t>
            </a:r>
            <a:r>
              <a:rPr lang="en-US" altLang="zh-CN" sz="2000" dirty="0" err="1">
                <a:ea typeface="宋体" charset="-122"/>
              </a:rPr>
              <a:t>f.setVisible</a:t>
            </a:r>
            <a:r>
              <a:rPr lang="en-US" altLang="zh-CN" sz="2000" dirty="0">
                <a:ea typeface="宋体" charset="-122"/>
              </a:rPr>
              <a:t>(</a:t>
            </a:r>
            <a:r>
              <a:rPr lang="en-US" altLang="zh-CN" sz="2000" b="1" dirty="0">
                <a:ea typeface="宋体" charset="-122"/>
              </a:rPr>
              <a:t>true</a:t>
            </a:r>
            <a:r>
              <a:rPr lang="en-US" altLang="zh-CN" sz="2000" dirty="0">
                <a:ea typeface="宋体" charset="-122"/>
              </a:rPr>
              <a:t>);</a:t>
            </a:r>
          </a:p>
          <a:p>
            <a:pPr>
              <a:buNone/>
            </a:pPr>
            <a:r>
              <a:rPr lang="en-US" altLang="zh-CN" sz="2000" dirty="0">
                <a:ea typeface="宋体" charset="-122"/>
              </a:rPr>
              <a:t>               </a:t>
            </a:r>
            <a:r>
              <a:rPr lang="en-US" altLang="zh-CN" sz="2000" dirty="0" err="1">
                <a:ea typeface="宋体" charset="-122"/>
              </a:rPr>
              <a:t>f.setTitle</a:t>
            </a:r>
            <a:r>
              <a:rPr lang="en-US" altLang="zh-CN" sz="2000" dirty="0">
                <a:ea typeface="宋体" charset="-122"/>
              </a:rPr>
              <a:t>(“Font Window”);</a:t>
            </a:r>
          </a:p>
          <a:p>
            <a:pPr>
              <a:buNone/>
            </a:pPr>
            <a:r>
              <a:rPr lang="en-US" altLang="zh-CN" sz="2000" dirty="0">
                <a:ea typeface="宋体" charset="-122"/>
              </a:rPr>
              <a:t>           });}</a:t>
            </a:r>
          </a:p>
          <a:p>
            <a:pPr>
              <a:buFont typeface="Wingdings" pitchFamily="2" charset="2"/>
              <a:buNone/>
            </a:pPr>
            <a:r>
              <a:rPr lang="en-US" altLang="zh-CN" sz="2000" dirty="0">
                <a:ea typeface="宋体" charset="-122"/>
              </a:rPr>
              <a:t>}</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idx="4294967295"/>
          </p:nvPr>
        </p:nvSpPr>
        <p:spPr/>
        <p:txBody>
          <a:bodyPr/>
          <a:lstStyle/>
          <a:p>
            <a:pPr eaLnBrk="1" hangingPunct="1"/>
            <a:r>
              <a:rPr lang="zh-CN" altLang="en-US" sz="2400">
                <a:ea typeface="宋体" charset="-122"/>
              </a:rPr>
              <a:t>设置字体</a:t>
            </a:r>
          </a:p>
        </p:txBody>
      </p:sp>
      <p:sp>
        <p:nvSpPr>
          <p:cNvPr id="69635" name="内容占位符 2"/>
          <p:cNvSpPr>
            <a:spLocks noGrp="1"/>
          </p:cNvSpPr>
          <p:nvPr>
            <p:ph idx="4294967295"/>
          </p:nvPr>
        </p:nvSpPr>
        <p:spPr>
          <a:xfrm>
            <a:off x="0" y="1228725"/>
            <a:ext cx="9144000" cy="5248275"/>
          </a:xfrm>
        </p:spPr>
        <p:txBody>
          <a:bodyPr/>
          <a:lstStyle/>
          <a:p>
            <a:r>
              <a:rPr lang="zh-CN" altLang="en-US" b="1" dirty="0">
                <a:latin typeface="Times New Roman" pitchFamily="18" charset="0"/>
                <a:ea typeface="楷体_GB2312" pitchFamily="49" charset="-122"/>
              </a:rPr>
              <a:t>例：将字符串写在面板的中央</a:t>
            </a:r>
          </a:p>
          <a:p>
            <a:pPr>
              <a:buFont typeface="Wingdings" pitchFamily="2" charset="2"/>
              <a:buNone/>
            </a:pPr>
            <a:r>
              <a:rPr lang="en-US" altLang="zh-CN" sz="2000" dirty="0">
                <a:ea typeface="宋体" charset="-122"/>
              </a:rPr>
              <a:t>class </a:t>
            </a:r>
            <a:r>
              <a:rPr lang="en-US" altLang="zh-CN" sz="2000" u="sng" dirty="0" err="1">
                <a:ea typeface="宋体" charset="-122"/>
              </a:rPr>
              <a:t>FontFrame</a:t>
            </a:r>
            <a:r>
              <a:rPr lang="en-US" altLang="zh-CN" sz="2000" dirty="0">
                <a:ea typeface="宋体" charset="-122"/>
              </a:rPr>
              <a:t> extends </a:t>
            </a:r>
            <a:r>
              <a:rPr lang="en-US" altLang="zh-CN" sz="2000" dirty="0" err="1">
                <a:ea typeface="宋体" charset="-122"/>
              </a:rPr>
              <a:t>JFrame</a:t>
            </a:r>
            <a:r>
              <a:rPr lang="en-US" altLang="zh-CN" sz="2000" dirty="0">
                <a:ea typeface="宋体" charset="-122"/>
              </a:rPr>
              <a:t>{</a:t>
            </a:r>
          </a:p>
          <a:p>
            <a:pPr>
              <a:buFont typeface="Wingdings" pitchFamily="2" charset="2"/>
              <a:buNone/>
            </a:pPr>
            <a:r>
              <a:rPr lang="en-US" altLang="zh-CN" sz="2000" dirty="0">
                <a:ea typeface="宋体" charset="-122"/>
              </a:rPr>
              <a:t>  public </a:t>
            </a:r>
            <a:r>
              <a:rPr lang="en-US" altLang="zh-CN" sz="2000" dirty="0" err="1">
                <a:ea typeface="宋体" charset="-122"/>
              </a:rPr>
              <a:t>FontFrame</a:t>
            </a:r>
            <a:r>
              <a:rPr lang="en-US" altLang="zh-CN" sz="2000" dirty="0">
                <a:ea typeface="宋体" charset="-122"/>
              </a:rPr>
              <a:t>(){</a:t>
            </a:r>
          </a:p>
          <a:p>
            <a:pPr>
              <a:buNone/>
            </a:pPr>
            <a:r>
              <a:rPr lang="en-US" altLang="zh-CN" sz="2000" dirty="0">
                <a:ea typeface="宋体" charset="-122"/>
              </a:rPr>
              <a:t>              </a:t>
            </a:r>
            <a:r>
              <a:rPr lang="en-US" altLang="zh-CN" sz="2000" b="1" dirty="0">
                <a:ea typeface="宋体" charset="-122"/>
              </a:rPr>
              <a:t>add(new </a:t>
            </a:r>
            <a:r>
              <a:rPr lang="en-US" altLang="zh-CN" sz="2000" b="1" dirty="0" err="1">
                <a:ea typeface="宋体" charset="-122"/>
              </a:rPr>
              <a:t>FontComponent</a:t>
            </a:r>
            <a:r>
              <a:rPr lang="en-US" altLang="zh-CN" sz="2000" b="1" dirty="0">
                <a:ea typeface="宋体" charset="-122"/>
              </a:rPr>
              <a:t>())</a:t>
            </a:r>
            <a:r>
              <a:rPr lang="en-US" altLang="zh-CN" sz="2000" dirty="0">
                <a:ea typeface="宋体" charset="-122"/>
              </a:rPr>
              <a:t>;</a:t>
            </a:r>
          </a:p>
          <a:p>
            <a:pPr>
              <a:buNone/>
            </a:pPr>
            <a:r>
              <a:rPr lang="en-US" altLang="zh-CN" sz="2000" dirty="0">
                <a:ea typeface="宋体" charset="-122"/>
              </a:rPr>
              <a:t>              pack();</a:t>
            </a:r>
          </a:p>
          <a:p>
            <a:pPr>
              <a:buNone/>
            </a:pPr>
            <a:r>
              <a:rPr lang="en-US" altLang="zh-CN" sz="2000" dirty="0">
                <a:ea typeface="宋体" charset="-122"/>
              </a:rPr>
              <a:t>   }</a:t>
            </a:r>
          </a:p>
          <a:p>
            <a:pPr>
              <a:buFont typeface="Wingdings" pitchFamily="2" charset="2"/>
              <a:buNone/>
            </a:pPr>
            <a:endParaRPr lang="en-US" altLang="zh-CN" sz="2000" dirty="0">
              <a:ea typeface="宋体" charset="-122"/>
            </a:endParaRPr>
          </a:p>
          <a:p>
            <a:pPr>
              <a:buFont typeface="Wingdings" pitchFamily="2" charset="2"/>
              <a:buNone/>
            </a:pPr>
            <a:r>
              <a:rPr lang="en-US" altLang="zh-CN" sz="2000" dirty="0">
                <a:ea typeface="宋体" charset="-122"/>
              </a:rPr>
              <a:t>}</a:t>
            </a:r>
          </a:p>
          <a:p>
            <a:endParaRPr lang="en-US" altLang="zh-CN" sz="2000"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
          <p:cNvSpPr>
            <a:spLocks noGrp="1"/>
          </p:cNvSpPr>
          <p:nvPr>
            <p:ph type="title" idx="4294967295"/>
          </p:nvPr>
        </p:nvSpPr>
        <p:spPr/>
        <p:txBody>
          <a:bodyPr/>
          <a:lstStyle/>
          <a:p>
            <a:pPr eaLnBrk="1" hangingPunct="1"/>
            <a:r>
              <a:rPr lang="en-US" altLang="zh-CN">
                <a:ea typeface="宋体" charset="-122"/>
              </a:rPr>
              <a:t>GUI</a:t>
            </a:r>
            <a:r>
              <a:rPr lang="zh-CN" altLang="en-US">
                <a:ea typeface="宋体" charset="-122"/>
              </a:rPr>
              <a:t>基本组成</a:t>
            </a:r>
          </a:p>
        </p:txBody>
      </p:sp>
      <p:sp>
        <p:nvSpPr>
          <p:cNvPr id="9219" name="内容占位符 3"/>
          <p:cNvSpPr>
            <a:spLocks noGrp="1"/>
          </p:cNvSpPr>
          <p:nvPr>
            <p:ph idx="4294967295"/>
          </p:nvPr>
        </p:nvSpPr>
        <p:spPr/>
        <p:txBody>
          <a:bodyPr/>
          <a:lstStyle/>
          <a:p>
            <a:pPr eaLnBrk="1" hangingPunct="1"/>
            <a:r>
              <a:rPr lang="en-US" altLang="zh-CN">
                <a:ea typeface="宋体" charset="-122"/>
              </a:rPr>
              <a:t>Java</a:t>
            </a:r>
            <a:r>
              <a:rPr lang="zh-CN" altLang="en-US">
                <a:ea typeface="宋体" charset="-122"/>
              </a:rPr>
              <a:t>的图形用户界面的最基本组成成分是组件，组件是一个可以以图形化的方式显示在屏幕上并能与用户进行交互的对象，例如一个按钮，一个标签等。</a:t>
            </a:r>
            <a:endParaRPr lang="en-US" altLang="zh-CN">
              <a:ea typeface="宋体" charset="-122"/>
            </a:endParaRPr>
          </a:p>
          <a:p>
            <a:pPr eaLnBrk="1" hangingPunct="1"/>
            <a:r>
              <a:rPr lang="zh-CN" altLang="en-US">
                <a:ea typeface="宋体" charset="-122"/>
              </a:rPr>
              <a:t>组件不能独立地显示出来，必须将组件放在一定的容器中才可以显示出来。</a:t>
            </a:r>
          </a:p>
          <a:p>
            <a:pPr eaLnBrk="1" hangingPunct="1"/>
            <a:r>
              <a:rPr lang="zh-CN" altLang="en-US">
                <a:ea typeface="宋体" charset="-122"/>
              </a:rPr>
              <a:t>容器（</a:t>
            </a:r>
            <a:r>
              <a:rPr lang="en-US" altLang="zh-CN">
                <a:ea typeface="宋体" charset="-122"/>
              </a:rPr>
              <a:t>Container</a:t>
            </a:r>
            <a:r>
              <a:rPr lang="zh-CN" altLang="en-US">
                <a:ea typeface="宋体" charset="-122"/>
              </a:rPr>
              <a:t>）实际上是</a:t>
            </a:r>
            <a:r>
              <a:rPr lang="en-US" altLang="zh-CN">
                <a:ea typeface="宋体" charset="-122"/>
              </a:rPr>
              <a:t>Component</a:t>
            </a:r>
            <a:r>
              <a:rPr lang="zh-CN" altLang="en-US">
                <a:ea typeface="宋体" charset="-122"/>
              </a:rPr>
              <a:t>的子类，因此容器本身也是一个组件，具有组件的所有性质，另外还具有容纳其他组件和容器的功能</a:t>
            </a:r>
            <a:endParaRPr lang="en-US" altLang="zh-CN">
              <a:ea typeface="宋体" charset="-122"/>
            </a:endParaRPr>
          </a:p>
        </p:txBody>
      </p:sp>
      <p:sp>
        <p:nvSpPr>
          <p:cNvPr id="2" name="页脚占位符 1"/>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idx="4294967295"/>
          </p:nvPr>
        </p:nvSpPr>
        <p:spPr/>
        <p:txBody>
          <a:bodyPr/>
          <a:lstStyle/>
          <a:p>
            <a:pPr eaLnBrk="1" hangingPunct="1"/>
            <a:r>
              <a:rPr lang="zh-CN" altLang="en-US" sz="2400">
                <a:ea typeface="宋体" charset="-122"/>
              </a:rPr>
              <a:t>设置字体</a:t>
            </a:r>
          </a:p>
        </p:txBody>
      </p:sp>
      <p:sp>
        <p:nvSpPr>
          <p:cNvPr id="70659" name="内容占位符 2"/>
          <p:cNvSpPr>
            <a:spLocks noGrp="1"/>
          </p:cNvSpPr>
          <p:nvPr>
            <p:ph idx="4294967295"/>
          </p:nvPr>
        </p:nvSpPr>
        <p:spPr>
          <a:xfrm>
            <a:off x="0" y="1228725"/>
            <a:ext cx="9144000" cy="5248275"/>
          </a:xfrm>
        </p:spPr>
        <p:txBody>
          <a:bodyPr/>
          <a:lstStyle/>
          <a:p>
            <a:r>
              <a:rPr lang="zh-CN" altLang="en-US" b="1" dirty="0">
                <a:latin typeface="Times New Roman" pitchFamily="18" charset="0"/>
                <a:ea typeface="楷体_GB2312" pitchFamily="49" charset="-122"/>
              </a:rPr>
              <a:t>例：将字符串写在面板的中央</a:t>
            </a:r>
          </a:p>
          <a:p>
            <a:pPr>
              <a:buFont typeface="Wingdings" pitchFamily="2" charset="2"/>
              <a:buNone/>
            </a:pPr>
            <a:r>
              <a:rPr lang="en-US" altLang="zh-CN" sz="2000" dirty="0">
                <a:ea typeface="宋体" charset="-122"/>
              </a:rPr>
              <a:t>class </a:t>
            </a:r>
            <a:r>
              <a:rPr lang="en-US" altLang="zh-CN" sz="2000" u="sng" dirty="0" err="1">
                <a:ea typeface="宋体" charset="-122"/>
              </a:rPr>
              <a:t>FontComponent</a:t>
            </a:r>
            <a:r>
              <a:rPr lang="en-US" altLang="zh-CN" sz="2000" dirty="0">
                <a:ea typeface="宋体" charset="-122"/>
              </a:rPr>
              <a:t> extends </a:t>
            </a:r>
            <a:r>
              <a:rPr lang="en-US" altLang="zh-CN" sz="2000" dirty="0" err="1">
                <a:ea typeface="宋体" charset="-122"/>
              </a:rPr>
              <a:t>JComponent</a:t>
            </a:r>
            <a:r>
              <a:rPr lang="en-US" altLang="zh-CN" sz="2000" dirty="0">
                <a:ea typeface="宋体" charset="-122"/>
              </a:rPr>
              <a:t>{</a:t>
            </a:r>
          </a:p>
          <a:p>
            <a:pPr>
              <a:buFont typeface="Wingdings" pitchFamily="2" charset="2"/>
              <a:buNone/>
            </a:pPr>
            <a:r>
              <a:rPr lang="en-US" altLang="zh-CN" sz="2000" dirty="0">
                <a:ea typeface="宋体" charset="-122"/>
              </a:rPr>
              <a:t>	public void </a:t>
            </a:r>
            <a:r>
              <a:rPr lang="en-US" altLang="zh-CN" sz="2000" dirty="0" err="1">
                <a:ea typeface="宋体" charset="-122"/>
              </a:rPr>
              <a:t>paintComponent</a:t>
            </a:r>
            <a:r>
              <a:rPr lang="en-US" altLang="zh-CN" sz="2000" dirty="0">
                <a:ea typeface="宋体" charset="-122"/>
              </a:rPr>
              <a:t>(Graphics g){</a:t>
            </a:r>
          </a:p>
          <a:p>
            <a:pPr>
              <a:buFont typeface="Wingdings" pitchFamily="2" charset="2"/>
              <a:buNone/>
            </a:pPr>
            <a:r>
              <a:rPr lang="en-US" altLang="zh-CN" sz="2000" dirty="0">
                <a:ea typeface="宋体" charset="-122"/>
              </a:rPr>
              <a:t>		Graphics2D g2 = (Graphics2D)g;</a:t>
            </a:r>
          </a:p>
          <a:p>
            <a:pPr>
              <a:buFont typeface="Wingdings" pitchFamily="2" charset="2"/>
              <a:buNone/>
            </a:pPr>
            <a:r>
              <a:rPr lang="en-US" altLang="zh-CN" sz="2000" dirty="0">
                <a:ea typeface="宋体" charset="-122"/>
              </a:rPr>
              <a:t>		String s = new String("Hello World, angle!");</a:t>
            </a:r>
          </a:p>
          <a:p>
            <a:pPr>
              <a:buFont typeface="Wingdings" pitchFamily="2" charset="2"/>
              <a:buNone/>
            </a:pPr>
            <a:r>
              <a:rPr lang="en-US" altLang="zh-CN" sz="2000" dirty="0">
                <a:ea typeface="宋体" charset="-122"/>
              </a:rPr>
              <a:t>		Font f = new Font("Serif",Font.</a:t>
            </a:r>
            <a:r>
              <a:rPr lang="en-US" altLang="zh-CN" sz="2000" i="1" dirty="0">
                <a:ea typeface="宋体" charset="-122"/>
              </a:rPr>
              <a:t>BOLD</a:t>
            </a:r>
            <a:r>
              <a:rPr lang="en-US" altLang="zh-CN" sz="2000" dirty="0">
                <a:ea typeface="宋体" charset="-122"/>
              </a:rPr>
              <a:t>+Font.</a:t>
            </a:r>
            <a:r>
              <a:rPr lang="en-US" altLang="zh-CN" sz="2000" i="1" dirty="0">
                <a:ea typeface="宋体" charset="-122"/>
              </a:rPr>
              <a:t>ITALIC</a:t>
            </a:r>
            <a:r>
              <a:rPr lang="en-US" altLang="zh-CN" sz="2000" dirty="0">
                <a:ea typeface="宋体" charset="-122"/>
              </a:rPr>
              <a:t>,30);</a:t>
            </a:r>
          </a:p>
          <a:p>
            <a:pPr>
              <a:buFont typeface="Wingdings" pitchFamily="2" charset="2"/>
              <a:buNone/>
            </a:pPr>
            <a:r>
              <a:rPr lang="en-US" altLang="zh-CN" sz="2000" dirty="0">
                <a:ea typeface="宋体" charset="-122"/>
              </a:rPr>
              <a:t>		g2.setFont(f);</a:t>
            </a:r>
          </a:p>
          <a:p>
            <a:endParaRPr lang="en-US" altLang="zh-CN" sz="2000" dirty="0">
              <a:ea typeface="宋体" charset="-122"/>
            </a:endParaRPr>
          </a:p>
          <a:p>
            <a:pPr>
              <a:buFont typeface="Wingdings" pitchFamily="2" charset="2"/>
              <a:buNone/>
            </a:pPr>
            <a:r>
              <a:rPr lang="en-US" altLang="zh-CN" sz="2000" dirty="0">
                <a:ea typeface="宋体" charset="-122"/>
              </a:rPr>
              <a:t>		</a:t>
            </a:r>
            <a:r>
              <a:rPr lang="en-US" altLang="zh-CN" sz="2000" dirty="0" err="1">
                <a:ea typeface="宋体" charset="-122"/>
              </a:rPr>
              <a:t>FontRenderContext</a:t>
            </a:r>
            <a:r>
              <a:rPr lang="en-US" altLang="zh-CN" sz="2000" dirty="0">
                <a:ea typeface="宋体" charset="-122"/>
              </a:rPr>
              <a:t> </a:t>
            </a:r>
            <a:r>
              <a:rPr lang="en-US" altLang="zh-CN" sz="2000" dirty="0" err="1">
                <a:ea typeface="宋体" charset="-122"/>
              </a:rPr>
              <a:t>frc</a:t>
            </a:r>
            <a:r>
              <a:rPr lang="en-US" altLang="zh-CN" sz="2000" dirty="0">
                <a:ea typeface="宋体" charset="-122"/>
              </a:rPr>
              <a:t> = g2.getFontRenderContext();</a:t>
            </a:r>
          </a:p>
          <a:p>
            <a:pPr>
              <a:buFont typeface="Wingdings" pitchFamily="2" charset="2"/>
              <a:buNone/>
            </a:pPr>
            <a:r>
              <a:rPr lang="en-US" altLang="zh-CN" sz="2000" dirty="0">
                <a:ea typeface="宋体" charset="-122"/>
              </a:rPr>
              <a:t>		Rectangle2D </a:t>
            </a:r>
            <a:r>
              <a:rPr lang="en-US" altLang="zh-CN" sz="2000" dirty="0" err="1">
                <a:ea typeface="宋体" charset="-122"/>
              </a:rPr>
              <a:t>rec</a:t>
            </a:r>
            <a:r>
              <a:rPr lang="en-US" altLang="zh-CN" sz="2000" dirty="0">
                <a:ea typeface="宋体" charset="-122"/>
              </a:rPr>
              <a:t> = </a:t>
            </a:r>
            <a:r>
              <a:rPr lang="en-US" altLang="zh-CN" sz="2000" dirty="0" err="1">
                <a:ea typeface="宋体" charset="-122"/>
              </a:rPr>
              <a:t>f.getStringBounds</a:t>
            </a:r>
            <a:r>
              <a:rPr lang="en-US" altLang="zh-CN" sz="2000" dirty="0">
                <a:ea typeface="宋体" charset="-122"/>
              </a:rPr>
              <a:t>(</a:t>
            </a:r>
            <a:r>
              <a:rPr lang="en-US" altLang="zh-CN" sz="2000" dirty="0" err="1">
                <a:ea typeface="宋体" charset="-122"/>
              </a:rPr>
              <a:t>s,frc</a:t>
            </a:r>
            <a:r>
              <a:rPr lang="en-US" altLang="zh-CN" sz="2000" dirty="0">
                <a:ea typeface="宋体" charset="-122"/>
              </a:rPr>
              <a:t>);</a:t>
            </a:r>
          </a:p>
          <a:p>
            <a:pPr>
              <a:buFont typeface="Wingdings" pitchFamily="2" charset="2"/>
              <a:buNone/>
            </a:pPr>
            <a:r>
              <a:rPr lang="en-US" altLang="zh-CN" sz="2000" dirty="0">
                <a:ea typeface="宋体" charset="-122"/>
              </a:rPr>
              <a:t>		double x = (</a:t>
            </a:r>
            <a:r>
              <a:rPr lang="en-US" altLang="zh-CN" sz="2000" dirty="0" err="1">
                <a:ea typeface="宋体" charset="-122"/>
              </a:rPr>
              <a:t>this.getWidth</a:t>
            </a:r>
            <a:r>
              <a:rPr lang="en-US" altLang="zh-CN" sz="2000" dirty="0">
                <a:ea typeface="宋体" charset="-122"/>
              </a:rPr>
              <a:t>()-</a:t>
            </a:r>
            <a:r>
              <a:rPr lang="en-US" altLang="zh-CN" sz="2000" dirty="0" err="1">
                <a:ea typeface="宋体" charset="-122"/>
              </a:rPr>
              <a:t>rec.getWidth</a:t>
            </a:r>
            <a:r>
              <a:rPr lang="en-US" altLang="zh-CN" sz="2000" dirty="0">
                <a:ea typeface="宋体" charset="-122"/>
              </a:rPr>
              <a:t>())/2;</a:t>
            </a:r>
          </a:p>
          <a:p>
            <a:pPr>
              <a:buFont typeface="Wingdings" pitchFamily="2" charset="2"/>
              <a:buNone/>
            </a:pPr>
            <a:r>
              <a:rPr lang="en-US" altLang="zh-CN" sz="2000" dirty="0">
                <a:ea typeface="宋体" charset="-122"/>
              </a:rPr>
              <a:t>		double y = (</a:t>
            </a:r>
            <a:r>
              <a:rPr lang="en-US" altLang="zh-CN" sz="2000" dirty="0" err="1">
                <a:ea typeface="宋体" charset="-122"/>
              </a:rPr>
              <a:t>this.getHeight</a:t>
            </a:r>
            <a:r>
              <a:rPr lang="en-US" altLang="zh-CN" sz="2000" dirty="0">
                <a:ea typeface="宋体" charset="-122"/>
              </a:rPr>
              <a:t>()-</a:t>
            </a:r>
            <a:r>
              <a:rPr lang="en-US" altLang="zh-CN" sz="2000" dirty="0" err="1">
                <a:ea typeface="宋体" charset="-122"/>
              </a:rPr>
              <a:t>rec.getHeight</a:t>
            </a:r>
            <a:r>
              <a:rPr lang="en-US" altLang="zh-CN" sz="2000" dirty="0">
                <a:ea typeface="宋体" charset="-122"/>
              </a:rPr>
              <a:t>())/2;</a:t>
            </a:r>
          </a:p>
          <a:p>
            <a:pPr>
              <a:buFont typeface="Wingdings" pitchFamily="2" charset="2"/>
              <a:buNone/>
            </a:pPr>
            <a:r>
              <a:rPr lang="en-US" altLang="zh-CN" sz="2000" dirty="0">
                <a:ea typeface="宋体" charset="-122"/>
              </a:rPr>
              <a:t>		double ascent = -</a:t>
            </a:r>
            <a:r>
              <a:rPr lang="en-US" altLang="zh-CN" sz="2000" dirty="0" err="1">
                <a:ea typeface="宋体" charset="-122"/>
              </a:rPr>
              <a:t>rec.getY</a:t>
            </a:r>
            <a:r>
              <a:rPr lang="en-US" altLang="zh-CN" sz="2000" dirty="0">
                <a:ea typeface="宋体" charset="-122"/>
              </a:rPr>
              <a:t>();</a:t>
            </a:r>
          </a:p>
          <a:p>
            <a:pPr>
              <a:buFont typeface="Wingdings" pitchFamily="2" charset="2"/>
              <a:buNone/>
            </a:pPr>
            <a:r>
              <a:rPr lang="en-US" altLang="zh-CN" sz="2000" dirty="0">
                <a:ea typeface="宋体" charset="-122"/>
              </a:rPr>
              <a:t>       g2.drawString(s, (int)x, (int)(</a:t>
            </a:r>
            <a:r>
              <a:rPr lang="en-US" altLang="zh-CN" sz="2000" dirty="0" err="1">
                <a:ea typeface="宋体" charset="-122"/>
              </a:rPr>
              <a:t>y+ascent</a:t>
            </a:r>
            <a:r>
              <a:rPr lang="en-US" altLang="zh-CN" sz="2000" dirty="0">
                <a:ea typeface="宋体" charset="-122"/>
              </a:rPr>
              <a:t>));</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idx="4294967295"/>
          </p:nvPr>
        </p:nvSpPr>
        <p:spPr/>
        <p:txBody>
          <a:bodyPr/>
          <a:lstStyle/>
          <a:p>
            <a:pPr eaLnBrk="1" hangingPunct="1"/>
            <a:r>
              <a:rPr lang="zh-CN" altLang="en-US" sz="2400">
                <a:ea typeface="宋体" charset="-122"/>
              </a:rPr>
              <a:t>设置字体</a:t>
            </a:r>
          </a:p>
        </p:txBody>
      </p:sp>
      <p:sp>
        <p:nvSpPr>
          <p:cNvPr id="71683" name="内容占位符 2"/>
          <p:cNvSpPr>
            <a:spLocks noGrp="1"/>
          </p:cNvSpPr>
          <p:nvPr>
            <p:ph idx="4294967295"/>
          </p:nvPr>
        </p:nvSpPr>
        <p:spPr>
          <a:xfrm>
            <a:off x="0" y="1228725"/>
            <a:ext cx="9144000" cy="5248275"/>
          </a:xfrm>
        </p:spPr>
        <p:txBody>
          <a:bodyPr/>
          <a:lstStyle/>
          <a:p>
            <a:r>
              <a:rPr lang="zh-CN" altLang="en-US" b="1" dirty="0">
                <a:latin typeface="Times New Roman" pitchFamily="18" charset="0"/>
                <a:ea typeface="楷体_GB2312" pitchFamily="49" charset="-122"/>
              </a:rPr>
              <a:t>例：将字符串写在面板的中央</a:t>
            </a:r>
          </a:p>
          <a:p>
            <a:pPr>
              <a:buFont typeface="Wingdings" pitchFamily="2" charset="2"/>
              <a:buNone/>
            </a:pPr>
            <a:r>
              <a:rPr lang="en-US" altLang="zh-CN" sz="2000" dirty="0">
                <a:ea typeface="宋体" charset="-122"/>
              </a:rPr>
              <a:t>	</a:t>
            </a:r>
          </a:p>
          <a:p>
            <a:pPr>
              <a:buFont typeface="Wingdings" pitchFamily="2" charset="2"/>
              <a:buNone/>
            </a:pPr>
            <a:r>
              <a:rPr lang="en-US" altLang="zh-CN" sz="2000" dirty="0">
                <a:ea typeface="宋体" charset="-122"/>
              </a:rPr>
              <a:t>	g2.setPaint(</a:t>
            </a:r>
            <a:r>
              <a:rPr lang="en-US" altLang="zh-CN" sz="2000" dirty="0" err="1">
                <a:ea typeface="宋体" charset="-122"/>
              </a:rPr>
              <a:t>Color.</a:t>
            </a:r>
            <a:r>
              <a:rPr lang="en-US" altLang="zh-CN" sz="2000" i="1" dirty="0" err="1">
                <a:ea typeface="宋体" charset="-122"/>
              </a:rPr>
              <a:t>GRAY</a:t>
            </a:r>
            <a:r>
              <a:rPr lang="en-US" altLang="zh-CN" sz="2000" dirty="0">
                <a:ea typeface="宋体" charset="-122"/>
              </a:rPr>
              <a:t>);</a:t>
            </a:r>
          </a:p>
          <a:p>
            <a:pPr>
              <a:buFont typeface="Wingdings" pitchFamily="2" charset="2"/>
              <a:buNone/>
            </a:pPr>
            <a:r>
              <a:rPr lang="en-US" altLang="zh-CN" sz="2000" dirty="0">
                <a:ea typeface="宋体" charset="-122"/>
              </a:rPr>
              <a:t>	g2.draw(new Line2D.Double(</a:t>
            </a:r>
            <a:r>
              <a:rPr lang="en-US" altLang="zh-CN" sz="2000" dirty="0" err="1">
                <a:ea typeface="宋体" charset="-122"/>
              </a:rPr>
              <a:t>x,y+ascent</a:t>
            </a:r>
            <a:r>
              <a:rPr lang="en-US" altLang="zh-CN" sz="2000" dirty="0">
                <a:ea typeface="宋体" charset="-122"/>
              </a:rPr>
              <a:t>, </a:t>
            </a:r>
            <a:r>
              <a:rPr lang="en-US" altLang="zh-CN" sz="2000" dirty="0" err="1">
                <a:ea typeface="宋体" charset="-122"/>
              </a:rPr>
              <a:t>x+rec.getWidth</a:t>
            </a:r>
            <a:r>
              <a:rPr lang="en-US" altLang="zh-CN" sz="2000" dirty="0">
                <a:ea typeface="宋体" charset="-122"/>
              </a:rPr>
              <a:t>(), </a:t>
            </a:r>
            <a:r>
              <a:rPr lang="en-US" altLang="zh-CN" sz="2000" dirty="0" err="1">
                <a:ea typeface="宋体" charset="-122"/>
              </a:rPr>
              <a:t>y+ascent</a:t>
            </a:r>
            <a:r>
              <a:rPr lang="en-US" altLang="zh-CN" sz="2000" dirty="0">
                <a:ea typeface="宋体" charset="-122"/>
              </a:rPr>
              <a:t>));</a:t>
            </a:r>
          </a:p>
          <a:p>
            <a:pPr>
              <a:buFont typeface="Wingdings" pitchFamily="2" charset="2"/>
              <a:buNone/>
            </a:pPr>
            <a:r>
              <a:rPr lang="en-US" altLang="zh-CN" sz="2000" dirty="0">
                <a:ea typeface="宋体" charset="-122"/>
              </a:rPr>
              <a:t>	g2.draw(new Rectangle2D.Double(</a:t>
            </a:r>
            <a:r>
              <a:rPr lang="en-US" altLang="zh-CN" sz="2000" dirty="0" err="1">
                <a:ea typeface="宋体" charset="-122"/>
              </a:rPr>
              <a:t>x,y</a:t>
            </a:r>
            <a:r>
              <a:rPr lang="en-US" altLang="zh-CN" sz="2000" dirty="0">
                <a:ea typeface="宋体" charset="-122"/>
              </a:rPr>
              <a:t>, </a:t>
            </a:r>
            <a:r>
              <a:rPr lang="en-US" altLang="zh-CN" sz="2000" dirty="0" err="1">
                <a:ea typeface="宋体" charset="-122"/>
              </a:rPr>
              <a:t>rec.getWidth</a:t>
            </a:r>
            <a:r>
              <a:rPr lang="en-US" altLang="zh-CN" sz="2000" dirty="0">
                <a:ea typeface="宋体" charset="-122"/>
              </a:rPr>
              <a:t>(), </a:t>
            </a:r>
            <a:r>
              <a:rPr lang="en-US" altLang="zh-CN" sz="2000" dirty="0" err="1">
                <a:ea typeface="宋体" charset="-122"/>
              </a:rPr>
              <a:t>rec.getHeight</a:t>
            </a:r>
            <a:r>
              <a:rPr lang="en-US" altLang="zh-CN" sz="2000" dirty="0">
                <a:ea typeface="宋体" charset="-122"/>
              </a:rPr>
              <a:t>()));</a:t>
            </a:r>
          </a:p>
          <a:p>
            <a:pPr>
              <a:buFont typeface="Wingdings" pitchFamily="2" charset="2"/>
              <a:buNone/>
            </a:pPr>
            <a:r>
              <a:rPr lang="en-US" altLang="zh-CN" sz="2000" dirty="0">
                <a:ea typeface="宋体" charset="-122"/>
              </a:rPr>
              <a:t>	}</a:t>
            </a:r>
          </a:p>
          <a:p>
            <a:pPr>
              <a:buNone/>
            </a:pPr>
            <a:r>
              <a:rPr lang="en-US" altLang="zh-CN" sz="2000" b="1" dirty="0">
                <a:ea typeface="宋体" charset="-122"/>
              </a:rPr>
              <a:t>      public</a:t>
            </a:r>
            <a:r>
              <a:rPr lang="en-US" altLang="zh-CN" sz="2000" dirty="0">
                <a:ea typeface="宋体" charset="-122"/>
              </a:rPr>
              <a:t> Dimension </a:t>
            </a:r>
            <a:r>
              <a:rPr lang="en-US" altLang="zh-CN" sz="2000" dirty="0" err="1">
                <a:ea typeface="宋体" charset="-122"/>
              </a:rPr>
              <a:t>getPreferredSize</a:t>
            </a:r>
            <a:r>
              <a:rPr lang="en-US" altLang="zh-CN" sz="2000" dirty="0">
                <a:ea typeface="宋体" charset="-122"/>
              </a:rPr>
              <a:t>(){</a:t>
            </a:r>
          </a:p>
          <a:p>
            <a:pPr>
              <a:buNone/>
            </a:pPr>
            <a:r>
              <a:rPr lang="en-US" altLang="zh-CN" sz="2000" b="1" dirty="0">
                <a:ea typeface="宋体" charset="-122"/>
              </a:rPr>
              <a:t>		 </a:t>
            </a:r>
            <a:r>
              <a:rPr lang="en-US" altLang="zh-CN" sz="2000" dirty="0">
                <a:ea typeface="宋体" charset="-122"/>
              </a:rPr>
              <a:t>return new Dimension(DEFAULT_WIDTH, DEFAULT_HEIGHT);</a:t>
            </a:r>
          </a:p>
          <a:p>
            <a:pPr>
              <a:buNone/>
            </a:pPr>
            <a:r>
              <a:rPr lang="en-US" altLang="zh-CN" sz="2000" dirty="0">
                <a:ea typeface="宋体" charset="-122"/>
              </a:rPr>
              <a:t>	  }</a:t>
            </a:r>
          </a:p>
          <a:p>
            <a:pPr>
              <a:buNone/>
            </a:pPr>
            <a:endParaRPr lang="en-US" altLang="zh-CN" sz="2000" dirty="0">
              <a:ea typeface="宋体" charset="-122"/>
            </a:endParaRPr>
          </a:p>
          <a:p>
            <a:pPr>
              <a:buNone/>
            </a:pPr>
            <a:r>
              <a:rPr lang="en-US" altLang="zh-CN" sz="2000" dirty="0">
                <a:ea typeface="宋体" charset="-122"/>
              </a:rPr>
              <a:t>          private static final </a:t>
            </a:r>
            <a:r>
              <a:rPr lang="en-US" altLang="zh-CN" sz="2000" dirty="0" err="1">
                <a:ea typeface="宋体" charset="-122"/>
              </a:rPr>
              <a:t>int</a:t>
            </a:r>
            <a:r>
              <a:rPr lang="en-US" altLang="zh-CN" sz="2000" dirty="0">
                <a:ea typeface="宋体" charset="-122"/>
              </a:rPr>
              <a:t> DEFAULT_WIDTH = 300;</a:t>
            </a:r>
          </a:p>
          <a:p>
            <a:pPr>
              <a:buNone/>
            </a:pPr>
            <a:r>
              <a:rPr lang="en-US" altLang="zh-CN" sz="2000" dirty="0">
                <a:ea typeface="宋体" charset="-122"/>
              </a:rPr>
              <a:t>          private static final </a:t>
            </a:r>
            <a:r>
              <a:rPr lang="en-US" altLang="zh-CN" sz="2000" dirty="0" err="1">
                <a:ea typeface="宋体" charset="-122"/>
              </a:rPr>
              <a:t>int</a:t>
            </a:r>
            <a:r>
              <a:rPr lang="en-US" altLang="zh-CN" sz="2000" dirty="0">
                <a:ea typeface="宋体" charset="-122"/>
              </a:rPr>
              <a:t> DEFAULT_HEIGHT = 200;        </a:t>
            </a:r>
          </a:p>
          <a:p>
            <a:pPr>
              <a:buFont typeface="Wingdings" pitchFamily="2" charset="2"/>
              <a:buNone/>
            </a:pPr>
            <a:r>
              <a:rPr lang="en-US" altLang="zh-CN" sz="2000" dirty="0">
                <a:ea typeface="宋体" charset="-122"/>
              </a:rPr>
              <a:t>}</a:t>
            </a:r>
            <a:endParaRPr lang="zh-CN" altLang="en-US" sz="2000"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pic>
        <p:nvPicPr>
          <p:cNvPr id="71685" name="Picture 5"/>
          <p:cNvPicPr>
            <a:picLocks noChangeAspect="1" noChangeArrowheads="1"/>
          </p:cNvPicPr>
          <p:nvPr/>
        </p:nvPicPr>
        <p:blipFill>
          <a:blip r:embed="rId2" cstate="print"/>
          <a:srcRect/>
          <a:stretch>
            <a:fillRect/>
          </a:stretch>
        </p:blipFill>
        <p:spPr bwMode="auto">
          <a:xfrm>
            <a:off x="3446463" y="4284663"/>
            <a:ext cx="3105150" cy="20764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idx="4294967295"/>
          </p:nvPr>
        </p:nvSpPr>
        <p:spPr/>
        <p:txBody>
          <a:bodyPr/>
          <a:lstStyle/>
          <a:p>
            <a:pPr eaLnBrk="1" hangingPunct="1"/>
            <a:r>
              <a:rPr lang="zh-CN" altLang="en-US" sz="2400">
                <a:ea typeface="宋体" charset="-122"/>
              </a:rPr>
              <a:t>图像</a:t>
            </a:r>
          </a:p>
        </p:txBody>
      </p:sp>
      <p:sp>
        <p:nvSpPr>
          <p:cNvPr id="72707" name="内容占位符 2"/>
          <p:cNvSpPr>
            <a:spLocks noGrp="1"/>
          </p:cNvSpPr>
          <p:nvPr>
            <p:ph idx="4294967295"/>
          </p:nvPr>
        </p:nvSpPr>
        <p:spPr>
          <a:xfrm>
            <a:off x="0" y="1228725"/>
            <a:ext cx="9144000" cy="5248275"/>
          </a:xfrm>
        </p:spPr>
        <p:txBody>
          <a:bodyPr/>
          <a:lstStyle/>
          <a:p>
            <a:r>
              <a:rPr lang="zh-CN" altLang="en-US" b="1" dirty="0">
                <a:latin typeface="Times New Roman" pitchFamily="18" charset="0"/>
                <a:ea typeface="楷体_GB2312" pitchFamily="49" charset="-122"/>
              </a:rPr>
              <a:t>读取图像文件</a:t>
            </a:r>
          </a:p>
          <a:p>
            <a:pPr lvl="1"/>
            <a:r>
              <a:rPr lang="zh-CN" altLang="en-US" b="1" dirty="0">
                <a:latin typeface="Times New Roman" pitchFamily="18" charset="0"/>
                <a:ea typeface="楷体_GB2312" pitchFamily="49" charset="-122"/>
              </a:rPr>
              <a:t>表示图像文件的类</a:t>
            </a:r>
            <a:endParaRPr lang="en-US" altLang="zh-CN" b="1" dirty="0">
              <a:latin typeface="Times New Roman" pitchFamily="18" charset="0"/>
              <a:ea typeface="楷体_GB2312" pitchFamily="49" charset="-122"/>
            </a:endParaRPr>
          </a:p>
          <a:p>
            <a:pPr>
              <a:buFont typeface="Wingdings" pitchFamily="2" charset="2"/>
              <a:buNone/>
            </a:pPr>
            <a:r>
              <a:rPr lang="zh-CN" altLang="en-US" b="1" dirty="0">
                <a:latin typeface="Times New Roman" pitchFamily="18" charset="0"/>
                <a:ea typeface="楷体_GB2312" pitchFamily="49" charset="-122"/>
              </a:rPr>
              <a:t>     	</a:t>
            </a:r>
            <a:r>
              <a:rPr lang="en-US" altLang="zh-CN" sz="2400" dirty="0" err="1">
                <a:latin typeface="Times New Roman" pitchFamily="18" charset="0"/>
                <a:ea typeface="楷体_GB2312" pitchFamily="49" charset="-122"/>
              </a:rPr>
              <a:t>java.awt.Image</a:t>
            </a:r>
            <a:r>
              <a:rPr lang="en-US" altLang="zh-CN" sz="2400" dirty="0">
                <a:latin typeface="Times New Roman" pitchFamily="18" charset="0"/>
                <a:ea typeface="楷体_GB2312" pitchFamily="49" charset="-122"/>
              </a:rPr>
              <a:t>;</a:t>
            </a:r>
          </a:p>
          <a:p>
            <a:pPr>
              <a:buFont typeface="Wingdings" pitchFamily="2" charset="2"/>
              <a:buNone/>
            </a:pPr>
            <a:r>
              <a:rPr lang="en-US" altLang="zh-CN" sz="2400" dirty="0">
                <a:latin typeface="Times New Roman" pitchFamily="18" charset="0"/>
                <a:ea typeface="楷体_GB2312" pitchFamily="49" charset="-122"/>
              </a:rPr>
              <a:t>    	        </a:t>
            </a:r>
            <a:r>
              <a:rPr lang="en-US" altLang="zh-CN" sz="2400" dirty="0" err="1">
                <a:latin typeface="Times New Roman" pitchFamily="18" charset="0"/>
                <a:ea typeface="楷体_GB2312" pitchFamily="49" charset="-122"/>
              </a:rPr>
              <a:t>java.awt.image.BufferedImage</a:t>
            </a:r>
            <a:r>
              <a:rPr lang="en-US" altLang="zh-CN" sz="2400" dirty="0">
                <a:latin typeface="Times New Roman" pitchFamily="18" charset="0"/>
                <a:ea typeface="楷体_GB2312" pitchFamily="49" charset="-122"/>
              </a:rPr>
              <a:t>;</a:t>
            </a:r>
          </a:p>
          <a:p>
            <a:pPr lvl="1">
              <a:buSzPct val="50000"/>
              <a:buFont typeface="Wingdings" pitchFamily="2" charset="2"/>
              <a:buChar char="n"/>
            </a:pPr>
            <a:r>
              <a:rPr lang="zh-CN" altLang="en-US" b="1" dirty="0">
                <a:latin typeface="Times New Roman" pitchFamily="18" charset="0"/>
                <a:ea typeface="楷体_GB2312" pitchFamily="49" charset="-122"/>
              </a:rPr>
              <a:t>读图像</a:t>
            </a:r>
          </a:p>
          <a:p>
            <a:pPr lvl="1">
              <a:buSzPct val="50000"/>
              <a:buFont typeface="Wingdings" pitchFamily="2" charset="2"/>
              <a:buNone/>
            </a:pPr>
            <a:r>
              <a:rPr lang="zh-CN" altLang="en-US" b="1" dirty="0">
                <a:latin typeface="Times New Roman" pitchFamily="18" charset="0"/>
                <a:ea typeface="楷体_GB2312" pitchFamily="49" charset="-122"/>
              </a:rPr>
              <a:t>	</a:t>
            </a:r>
            <a:r>
              <a:rPr lang="en-US" altLang="zh-CN" sz="2400" dirty="0">
                <a:latin typeface="Times New Roman" pitchFamily="18" charset="0"/>
                <a:ea typeface="楷体_GB2312" pitchFamily="49" charset="-122"/>
              </a:rPr>
              <a:t>  	 Image </a:t>
            </a:r>
            <a:r>
              <a:rPr lang="en-US" altLang="zh-CN" sz="2400" dirty="0" err="1">
                <a:latin typeface="Times New Roman" pitchFamily="18" charset="0"/>
                <a:ea typeface="楷体_GB2312" pitchFamily="49" charset="-122"/>
              </a:rPr>
              <a:t>image</a:t>
            </a:r>
            <a:r>
              <a:rPr lang="en-US" altLang="zh-CN" sz="2400" dirty="0">
                <a:latin typeface="Times New Roman" pitchFamily="18" charset="0"/>
                <a:ea typeface="楷体_GB2312" pitchFamily="49" charset="-122"/>
              </a:rPr>
              <a:t> = new </a:t>
            </a:r>
            <a:r>
              <a:rPr lang="en-US" altLang="zh-CN" sz="2400" dirty="0" err="1">
                <a:latin typeface="Times New Roman" pitchFamily="18" charset="0"/>
                <a:ea typeface="楷体_GB2312" pitchFamily="49" charset="-122"/>
              </a:rPr>
              <a:t>ImageIcon</a:t>
            </a:r>
            <a:r>
              <a:rPr lang="en-US" altLang="zh-CN" sz="2400" dirty="0">
                <a:latin typeface="Times New Roman" pitchFamily="18" charset="0"/>
                <a:ea typeface="楷体_GB2312" pitchFamily="49" charset="-122"/>
              </a:rPr>
              <a:t>(filename).</a:t>
            </a:r>
            <a:r>
              <a:rPr lang="en-US" altLang="zh-CN" sz="2400" dirty="0" err="1">
                <a:latin typeface="Times New Roman" pitchFamily="18" charset="0"/>
                <a:ea typeface="楷体_GB2312" pitchFamily="49" charset="-122"/>
              </a:rPr>
              <a:t>getImage</a:t>
            </a:r>
            <a:r>
              <a:rPr lang="en-US" altLang="zh-CN" sz="2400" dirty="0">
                <a:latin typeface="Times New Roman" pitchFamily="18" charset="0"/>
                <a:ea typeface="楷体_GB2312" pitchFamily="49" charset="-122"/>
              </a:rPr>
              <a:t>();</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idx="4294967295"/>
          </p:nvPr>
        </p:nvSpPr>
        <p:spPr/>
        <p:txBody>
          <a:bodyPr/>
          <a:lstStyle/>
          <a:p>
            <a:pPr eaLnBrk="1" hangingPunct="1"/>
            <a:r>
              <a:rPr lang="zh-CN" altLang="en-US" sz="2400">
                <a:ea typeface="宋体" charset="-122"/>
              </a:rPr>
              <a:t>图像</a:t>
            </a:r>
          </a:p>
        </p:txBody>
      </p:sp>
      <p:sp>
        <p:nvSpPr>
          <p:cNvPr id="73731" name="内容占位符 2"/>
          <p:cNvSpPr>
            <a:spLocks noGrp="1"/>
          </p:cNvSpPr>
          <p:nvPr>
            <p:ph idx="4294967295"/>
          </p:nvPr>
        </p:nvSpPr>
        <p:spPr>
          <a:xfrm>
            <a:off x="0" y="1228725"/>
            <a:ext cx="9144000" cy="5248275"/>
          </a:xfrm>
        </p:spPr>
        <p:txBody>
          <a:bodyPr/>
          <a:lstStyle/>
          <a:p>
            <a:r>
              <a:rPr lang="zh-CN" altLang="en-US" b="1">
                <a:latin typeface="Times New Roman" pitchFamily="18" charset="0"/>
                <a:ea typeface="楷体_GB2312" pitchFamily="49" charset="-122"/>
              </a:rPr>
              <a:t>显示图像</a:t>
            </a:r>
          </a:p>
          <a:p>
            <a:pPr>
              <a:buFont typeface="Wingdings" pitchFamily="2" charset="2"/>
              <a:buNone/>
            </a:pPr>
            <a:r>
              <a:rPr lang="zh-CN" altLang="en-US" b="1">
                <a:latin typeface="Times New Roman" pitchFamily="18" charset="0"/>
                <a:ea typeface="楷体_GB2312" pitchFamily="49" charset="-122"/>
              </a:rPr>
              <a:t>     </a:t>
            </a:r>
            <a:r>
              <a:rPr lang="en-US" altLang="zh-CN" sz="2000" b="1">
                <a:latin typeface="Times New Roman" pitchFamily="18" charset="0"/>
                <a:ea typeface="楷体_GB2312" pitchFamily="49" charset="-122"/>
              </a:rPr>
              <a:t>java.awt.Graphics</a:t>
            </a:r>
          </a:p>
          <a:p>
            <a:pPr>
              <a:buFont typeface="Wingdings" pitchFamily="2" charset="2"/>
              <a:buNone/>
            </a:pPr>
            <a:r>
              <a:rPr lang="zh-CN" altLang="en-US" sz="2000">
                <a:ea typeface="宋体" charset="-122"/>
              </a:rPr>
              <a:t>      </a:t>
            </a:r>
            <a:r>
              <a:rPr lang="en-US" altLang="zh-CN" sz="2000">
                <a:ea typeface="宋体" charset="-122"/>
              </a:rPr>
              <a:t>boolean drawImage(Image ima, int x, int y, imageObserver observer)</a:t>
            </a:r>
          </a:p>
          <a:p>
            <a:pPr>
              <a:buFont typeface="Wingdings" pitchFamily="2" charset="2"/>
              <a:buNone/>
            </a:pPr>
            <a:r>
              <a:rPr lang="en-US" altLang="zh-CN" sz="2000">
                <a:ea typeface="宋体" charset="-122"/>
              </a:rPr>
              <a:t>       boolean drawImage(Image ima, int x, int y, int width, int height, ImageObserver observer)</a:t>
            </a:r>
          </a:p>
          <a:p>
            <a:pPr>
              <a:buFont typeface="Wingdings" pitchFamily="2" charset="2"/>
              <a:buNone/>
            </a:pPr>
            <a:r>
              <a:rPr lang="zh-CN" altLang="en-US" sz="2000">
                <a:ea typeface="宋体" charset="-122"/>
              </a:rPr>
              <a:t>	例：</a:t>
            </a:r>
          </a:p>
          <a:p>
            <a:pPr>
              <a:buFont typeface="Wingdings" pitchFamily="2" charset="2"/>
              <a:buNone/>
            </a:pPr>
            <a:r>
              <a:rPr lang="zh-CN" altLang="en-US" sz="2000">
                <a:ea typeface="宋体" charset="-122"/>
              </a:rPr>
              <a:t>    </a:t>
            </a:r>
            <a:r>
              <a:rPr lang="en-US" altLang="zh-CN" sz="2000">
                <a:ea typeface="宋体" charset="-122"/>
              </a:rPr>
              <a:t>public void paintComponent(Graphics g){</a:t>
            </a:r>
          </a:p>
          <a:p>
            <a:pPr>
              <a:buFont typeface="Wingdings" pitchFamily="2" charset="2"/>
              <a:buNone/>
            </a:pPr>
            <a:r>
              <a:rPr lang="en-US" altLang="zh-CN" sz="2000">
                <a:ea typeface="宋体" charset="-122"/>
              </a:rPr>
              <a:t>		…;</a:t>
            </a:r>
          </a:p>
          <a:p>
            <a:pPr>
              <a:buFont typeface="Wingdings" pitchFamily="2" charset="2"/>
              <a:buNone/>
            </a:pPr>
            <a:r>
              <a:rPr lang="zh-CN" altLang="en-US" sz="2000">
                <a:ea typeface="宋体" charset="-122"/>
              </a:rPr>
              <a:t>		</a:t>
            </a:r>
            <a:r>
              <a:rPr lang="en-US" altLang="zh-CN" sz="2000">
                <a:ea typeface="宋体" charset="-122"/>
              </a:rPr>
              <a:t>g.drawImage(image,x,y,null);</a:t>
            </a:r>
          </a:p>
          <a:p>
            <a:pPr>
              <a:buFont typeface="Wingdings" pitchFamily="2" charset="2"/>
              <a:buNone/>
            </a:pPr>
            <a:r>
              <a:rPr lang="en-US" altLang="zh-CN" sz="2000">
                <a:ea typeface="宋体" charset="-122"/>
              </a:rPr>
              <a:t>	}</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idx="4294967295"/>
          </p:nvPr>
        </p:nvSpPr>
        <p:spPr/>
        <p:txBody>
          <a:bodyPr/>
          <a:lstStyle/>
          <a:p>
            <a:pPr eaLnBrk="1" hangingPunct="1"/>
            <a:r>
              <a:rPr lang="zh-CN" altLang="en-US" sz="2400">
                <a:ea typeface="宋体" charset="-122"/>
              </a:rPr>
              <a:t>图像</a:t>
            </a:r>
          </a:p>
        </p:txBody>
      </p:sp>
      <p:sp>
        <p:nvSpPr>
          <p:cNvPr id="74755" name="内容占位符 2"/>
          <p:cNvSpPr>
            <a:spLocks noGrp="1"/>
          </p:cNvSpPr>
          <p:nvPr>
            <p:ph idx="4294967295"/>
          </p:nvPr>
        </p:nvSpPr>
        <p:spPr>
          <a:xfrm>
            <a:off x="0" y="1228725"/>
            <a:ext cx="9144000" cy="5248275"/>
          </a:xfrm>
        </p:spPr>
        <p:txBody>
          <a:bodyPr/>
          <a:lstStyle/>
          <a:p>
            <a:r>
              <a:rPr lang="zh-CN" altLang="en-US" b="1" dirty="0">
                <a:latin typeface="Times New Roman" pitchFamily="18" charset="0"/>
                <a:ea typeface="楷体_GB2312" pitchFamily="49" charset="-122"/>
              </a:rPr>
              <a:t>例：平铺显示图像</a:t>
            </a:r>
          </a:p>
          <a:p>
            <a:pPr>
              <a:buFont typeface="Wingdings" pitchFamily="2" charset="2"/>
              <a:buNone/>
            </a:pPr>
            <a:r>
              <a:rPr lang="en-US" altLang="zh-CN" sz="2000" dirty="0">
                <a:ea typeface="宋体" charset="-122"/>
              </a:rPr>
              <a:t>import </a:t>
            </a:r>
            <a:r>
              <a:rPr lang="en-US" altLang="zh-CN" sz="2000" dirty="0" err="1">
                <a:ea typeface="宋体" charset="-122"/>
              </a:rPr>
              <a:t>javax.swing</a:t>
            </a:r>
            <a:r>
              <a:rPr lang="en-US" altLang="zh-CN" sz="2000" dirty="0">
                <a:ea typeface="宋体" charset="-122"/>
              </a:rPr>
              <a:t>.*;</a:t>
            </a:r>
          </a:p>
          <a:p>
            <a:pPr>
              <a:buFont typeface="Wingdings" pitchFamily="2" charset="2"/>
              <a:buNone/>
            </a:pPr>
            <a:r>
              <a:rPr lang="en-US" altLang="zh-CN" sz="2000" dirty="0">
                <a:ea typeface="宋体" charset="-122"/>
              </a:rPr>
              <a:t>import java.io.*;</a:t>
            </a:r>
          </a:p>
          <a:p>
            <a:pPr>
              <a:buFont typeface="Wingdings" pitchFamily="2" charset="2"/>
              <a:buNone/>
            </a:pPr>
            <a:r>
              <a:rPr lang="en-US" altLang="zh-CN" sz="2000" dirty="0">
                <a:ea typeface="宋体" charset="-122"/>
              </a:rPr>
              <a:t>import </a:t>
            </a:r>
            <a:r>
              <a:rPr lang="en-US" altLang="zh-CN" sz="2000" u="sng" dirty="0" err="1">
                <a:ea typeface="宋体" charset="-122"/>
              </a:rPr>
              <a:t>java.awt.geom</a:t>
            </a:r>
            <a:r>
              <a:rPr lang="en-US" altLang="zh-CN" sz="2000" dirty="0">
                <a:ea typeface="宋体" charset="-122"/>
              </a:rPr>
              <a:t>.*;</a:t>
            </a:r>
          </a:p>
          <a:p>
            <a:pPr>
              <a:buFont typeface="Wingdings" pitchFamily="2" charset="2"/>
              <a:buNone/>
            </a:pPr>
            <a:r>
              <a:rPr lang="en-US" altLang="zh-CN" sz="2000" dirty="0">
                <a:ea typeface="宋体" charset="-122"/>
              </a:rPr>
              <a:t>import java.awt.*;</a:t>
            </a:r>
          </a:p>
          <a:p>
            <a:pPr>
              <a:buFont typeface="Wingdings" pitchFamily="2" charset="2"/>
              <a:buNone/>
            </a:pPr>
            <a:r>
              <a:rPr lang="en-US" altLang="zh-CN" sz="2000" dirty="0">
                <a:ea typeface="宋体" charset="-122"/>
              </a:rPr>
              <a:t>import </a:t>
            </a:r>
            <a:r>
              <a:rPr lang="en-US" altLang="zh-CN" sz="2000" dirty="0" err="1">
                <a:ea typeface="宋体" charset="-122"/>
              </a:rPr>
              <a:t>javax.imageio</a:t>
            </a:r>
            <a:r>
              <a:rPr lang="en-US" altLang="zh-CN" sz="2000" dirty="0">
                <a:ea typeface="宋体" charset="-122"/>
              </a:rPr>
              <a:t>.*;</a:t>
            </a:r>
          </a:p>
          <a:p>
            <a:pPr>
              <a:buFont typeface="Wingdings" pitchFamily="2" charset="2"/>
              <a:buNone/>
            </a:pPr>
            <a:r>
              <a:rPr lang="en-US" altLang="zh-CN" sz="2000" dirty="0">
                <a:ea typeface="宋体" charset="-122"/>
              </a:rPr>
              <a:t>public class </a:t>
            </a:r>
            <a:r>
              <a:rPr lang="en-US" altLang="zh-CN" sz="2000" dirty="0" err="1">
                <a:ea typeface="宋体" charset="-122"/>
              </a:rPr>
              <a:t>ImageTest</a:t>
            </a:r>
            <a:r>
              <a:rPr lang="en-US" altLang="zh-CN" sz="2000" dirty="0">
                <a:ea typeface="宋体" charset="-122"/>
              </a:rPr>
              <a:t> {</a:t>
            </a:r>
          </a:p>
          <a:p>
            <a:pPr>
              <a:buFont typeface="Wingdings" pitchFamily="2" charset="2"/>
              <a:buNone/>
            </a:pPr>
            <a:r>
              <a:rPr lang="en-US" altLang="zh-CN" sz="2000" dirty="0">
                <a:ea typeface="宋体" charset="-122"/>
              </a:rPr>
              <a:t>   public static void main(String[]</a:t>
            </a:r>
            <a:r>
              <a:rPr lang="en-US" altLang="zh-CN" sz="2000" dirty="0" err="1">
                <a:ea typeface="宋体" charset="-122"/>
              </a:rPr>
              <a:t>args</a:t>
            </a:r>
            <a:r>
              <a:rPr lang="en-US" altLang="zh-CN" sz="2000" dirty="0">
                <a:ea typeface="宋体" charset="-122"/>
              </a:rPr>
              <a:t>){</a:t>
            </a:r>
          </a:p>
          <a:p>
            <a:pPr>
              <a:buNone/>
            </a:pPr>
            <a:r>
              <a:rPr lang="en-US" altLang="zh-CN" sz="2000" dirty="0">
                <a:ea typeface="宋体" charset="-122"/>
              </a:rPr>
              <a:t>       </a:t>
            </a:r>
            <a:r>
              <a:rPr lang="en-US" altLang="zh-CN" sz="2000" dirty="0" err="1">
                <a:ea typeface="宋体" charset="-122"/>
              </a:rPr>
              <a:t>EventQuene.involkLater</a:t>
            </a:r>
            <a:r>
              <a:rPr lang="en-US" altLang="zh-CN" sz="2000" dirty="0">
                <a:ea typeface="宋体" charset="-122"/>
              </a:rPr>
              <a:t>(() -&gt;</a:t>
            </a:r>
          </a:p>
          <a:p>
            <a:pPr>
              <a:buNone/>
            </a:pPr>
            <a:r>
              <a:rPr lang="en-US" altLang="zh-CN" sz="2000" dirty="0">
                <a:ea typeface="宋体" charset="-122"/>
              </a:rPr>
              <a:t>        {</a:t>
            </a:r>
          </a:p>
          <a:p>
            <a:pPr>
              <a:buNone/>
            </a:pPr>
            <a:r>
              <a:rPr lang="en-US" altLang="zh-CN" sz="2000" dirty="0">
                <a:ea typeface="宋体" charset="-122"/>
              </a:rPr>
              <a:t>               </a:t>
            </a:r>
            <a:r>
              <a:rPr lang="en-US" altLang="zh-CN" sz="2000" dirty="0" err="1">
                <a:ea typeface="宋体" charset="-122"/>
              </a:rPr>
              <a:t>JFrame</a:t>
            </a:r>
            <a:r>
              <a:rPr lang="en-US" altLang="zh-CN" sz="2000" dirty="0">
                <a:ea typeface="宋体" charset="-122"/>
              </a:rPr>
              <a:t> f = </a:t>
            </a:r>
            <a:r>
              <a:rPr lang="en-US" altLang="zh-CN" sz="2000" b="1" dirty="0">
                <a:ea typeface="宋体" charset="-122"/>
              </a:rPr>
              <a:t>new</a:t>
            </a:r>
            <a:r>
              <a:rPr lang="en-US" altLang="zh-CN" sz="2000" dirty="0">
                <a:ea typeface="宋体" charset="-122"/>
              </a:rPr>
              <a:t> </a:t>
            </a:r>
            <a:r>
              <a:rPr lang="en-US" altLang="zh-CN" sz="2000" dirty="0" err="1">
                <a:ea typeface="宋体" charset="-122"/>
              </a:rPr>
              <a:t>ImageFrame</a:t>
            </a:r>
            <a:r>
              <a:rPr lang="en-US" altLang="zh-CN" sz="2000" dirty="0">
                <a:ea typeface="宋体" charset="-122"/>
              </a:rPr>
              <a:t>();</a:t>
            </a:r>
          </a:p>
          <a:p>
            <a:pPr>
              <a:buNone/>
            </a:pPr>
            <a:r>
              <a:rPr lang="en-US" altLang="zh-CN" sz="2000" dirty="0">
                <a:ea typeface="宋体" charset="-122"/>
              </a:rPr>
              <a:t>		        </a:t>
            </a:r>
            <a:r>
              <a:rPr lang="en-US" altLang="zh-CN" sz="2000" dirty="0" err="1">
                <a:ea typeface="宋体" charset="-122"/>
              </a:rPr>
              <a:t>f.setDefaultCloseOperation</a:t>
            </a:r>
            <a:r>
              <a:rPr lang="en-US" altLang="zh-CN" sz="2000" dirty="0">
                <a:ea typeface="宋体" charset="-122"/>
              </a:rPr>
              <a:t>(</a:t>
            </a:r>
            <a:r>
              <a:rPr lang="en-US" altLang="zh-CN" sz="2000" dirty="0" err="1">
                <a:ea typeface="宋体" charset="-122"/>
              </a:rPr>
              <a:t>JFrame.</a:t>
            </a:r>
            <a:r>
              <a:rPr lang="en-US" altLang="zh-CN" sz="2000" i="1" dirty="0" err="1">
                <a:ea typeface="宋体" charset="-122"/>
              </a:rPr>
              <a:t>EXIT_ON_CLOSE</a:t>
            </a:r>
            <a:r>
              <a:rPr lang="en-US" altLang="zh-CN" sz="2000" dirty="0">
                <a:ea typeface="宋体" charset="-122"/>
              </a:rPr>
              <a:t>);</a:t>
            </a:r>
          </a:p>
          <a:p>
            <a:pPr>
              <a:buNone/>
            </a:pPr>
            <a:r>
              <a:rPr lang="en-US" altLang="zh-CN" sz="2000" dirty="0">
                <a:ea typeface="宋体" charset="-122"/>
              </a:rPr>
              <a:t>		        </a:t>
            </a:r>
            <a:r>
              <a:rPr lang="en-US" altLang="zh-CN" sz="2000" dirty="0" err="1">
                <a:ea typeface="宋体" charset="-122"/>
              </a:rPr>
              <a:t>f.setVisible</a:t>
            </a:r>
            <a:r>
              <a:rPr lang="en-US" altLang="zh-CN" sz="2000" dirty="0">
                <a:ea typeface="宋体" charset="-122"/>
              </a:rPr>
              <a:t>(</a:t>
            </a:r>
            <a:r>
              <a:rPr lang="en-US" altLang="zh-CN" sz="2000" b="1" dirty="0">
                <a:ea typeface="宋体" charset="-122"/>
              </a:rPr>
              <a:t>true</a:t>
            </a:r>
            <a:r>
              <a:rPr lang="en-US" altLang="zh-CN" sz="2000" dirty="0">
                <a:ea typeface="宋体" charset="-122"/>
              </a:rPr>
              <a:t>);</a:t>
            </a:r>
          </a:p>
          <a:p>
            <a:pPr>
              <a:buNone/>
            </a:pPr>
            <a:r>
              <a:rPr lang="en-US" altLang="zh-CN" sz="2000" dirty="0">
                <a:ea typeface="宋体" charset="-122"/>
              </a:rPr>
              <a:t>               </a:t>
            </a:r>
            <a:r>
              <a:rPr lang="en-US" altLang="zh-CN" sz="2000" dirty="0" err="1">
                <a:ea typeface="宋体" charset="-122"/>
              </a:rPr>
              <a:t>f.setTitle</a:t>
            </a:r>
            <a:r>
              <a:rPr lang="en-US" altLang="zh-CN" sz="2000" dirty="0">
                <a:ea typeface="宋体" charset="-122"/>
              </a:rPr>
              <a:t>(“Image Window”);</a:t>
            </a:r>
          </a:p>
          <a:p>
            <a:pPr>
              <a:buNone/>
            </a:pPr>
            <a:r>
              <a:rPr lang="en-US" altLang="zh-CN" sz="2000" dirty="0">
                <a:ea typeface="宋体" charset="-122"/>
              </a:rPr>
              <a:t>           }); </a:t>
            </a:r>
            <a:r>
              <a:rPr lang="en-US" altLang="zh-CN" sz="2000" b="1" dirty="0">
                <a:ea typeface="宋体" charset="-122"/>
              </a:rPr>
              <a:t>	</a:t>
            </a:r>
            <a:r>
              <a:rPr lang="en-US" altLang="zh-CN" sz="2000" dirty="0">
                <a:ea typeface="宋体" charset="-122"/>
              </a:rPr>
              <a:t>    }</a:t>
            </a:r>
          </a:p>
          <a:p>
            <a:pPr>
              <a:buFont typeface="Wingdings" pitchFamily="2" charset="2"/>
              <a:buNone/>
            </a:pPr>
            <a:r>
              <a:rPr lang="en-US" altLang="zh-CN" sz="2000" dirty="0">
                <a:ea typeface="宋体" charset="-122"/>
              </a:rPr>
              <a:t>}</a:t>
            </a:r>
          </a:p>
          <a:p>
            <a:pPr>
              <a:buFont typeface="Wingdings" pitchFamily="2" charset="2"/>
              <a:buNone/>
            </a:pPr>
            <a:endParaRPr lang="en-US" altLang="zh-CN" sz="2000"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idx="4294967295"/>
          </p:nvPr>
        </p:nvSpPr>
        <p:spPr/>
        <p:txBody>
          <a:bodyPr/>
          <a:lstStyle/>
          <a:p>
            <a:pPr eaLnBrk="1" hangingPunct="1"/>
            <a:r>
              <a:rPr lang="zh-CN" altLang="en-US" sz="2400">
                <a:ea typeface="宋体" charset="-122"/>
              </a:rPr>
              <a:t>图像</a:t>
            </a:r>
          </a:p>
        </p:txBody>
      </p:sp>
      <p:sp>
        <p:nvSpPr>
          <p:cNvPr id="75779" name="内容占位符 2"/>
          <p:cNvSpPr>
            <a:spLocks noGrp="1"/>
          </p:cNvSpPr>
          <p:nvPr>
            <p:ph idx="4294967295"/>
          </p:nvPr>
        </p:nvSpPr>
        <p:spPr>
          <a:xfrm>
            <a:off x="0" y="1228725"/>
            <a:ext cx="9144000" cy="5248275"/>
          </a:xfrm>
        </p:spPr>
        <p:txBody>
          <a:bodyPr/>
          <a:lstStyle/>
          <a:p>
            <a:r>
              <a:rPr lang="zh-CN" altLang="en-US" b="1" dirty="0">
                <a:latin typeface="Times New Roman" pitchFamily="18" charset="0"/>
                <a:ea typeface="楷体_GB2312" pitchFamily="49" charset="-122"/>
              </a:rPr>
              <a:t>例：平铺显示图像</a:t>
            </a:r>
          </a:p>
          <a:p>
            <a:pPr>
              <a:buFont typeface="Wingdings" pitchFamily="2" charset="2"/>
              <a:buNone/>
            </a:pPr>
            <a:r>
              <a:rPr lang="en-US" altLang="zh-CN" sz="2000" dirty="0">
                <a:ea typeface="宋体" charset="-122"/>
              </a:rPr>
              <a:t>class </a:t>
            </a:r>
            <a:r>
              <a:rPr lang="en-US" altLang="zh-CN" sz="2000" u="sng" dirty="0" err="1">
                <a:ea typeface="宋体" charset="-122"/>
              </a:rPr>
              <a:t>ImageFrame</a:t>
            </a:r>
            <a:r>
              <a:rPr lang="en-US" altLang="zh-CN" sz="2000" dirty="0">
                <a:ea typeface="宋体" charset="-122"/>
              </a:rPr>
              <a:t> extends </a:t>
            </a:r>
            <a:r>
              <a:rPr lang="en-US" altLang="zh-CN" sz="2000" dirty="0" err="1">
                <a:ea typeface="宋体" charset="-122"/>
              </a:rPr>
              <a:t>JFrame</a:t>
            </a:r>
            <a:r>
              <a:rPr lang="en-US" altLang="zh-CN" sz="2000" dirty="0">
                <a:ea typeface="宋体" charset="-122"/>
              </a:rPr>
              <a:t>{</a:t>
            </a:r>
          </a:p>
          <a:p>
            <a:pPr>
              <a:buFont typeface="Wingdings" pitchFamily="2" charset="2"/>
              <a:buNone/>
            </a:pPr>
            <a:r>
              <a:rPr lang="en-US" altLang="zh-CN" sz="2000" dirty="0">
                <a:ea typeface="宋体" charset="-122"/>
              </a:rPr>
              <a:t>  public </a:t>
            </a:r>
            <a:r>
              <a:rPr lang="en-US" altLang="zh-CN" sz="2000" dirty="0" err="1">
                <a:ea typeface="宋体" charset="-122"/>
              </a:rPr>
              <a:t>ImageFrame</a:t>
            </a:r>
            <a:r>
              <a:rPr lang="en-US" altLang="zh-CN" sz="2000" dirty="0">
                <a:ea typeface="宋体" charset="-122"/>
              </a:rPr>
              <a:t>(){</a:t>
            </a:r>
          </a:p>
          <a:p>
            <a:pPr>
              <a:buNone/>
            </a:pPr>
            <a:r>
              <a:rPr lang="en-US" altLang="zh-CN" sz="2000" dirty="0">
                <a:ea typeface="宋体" charset="-122"/>
              </a:rPr>
              <a:t>             </a:t>
            </a:r>
            <a:r>
              <a:rPr lang="en-US" altLang="zh-CN" sz="2000" b="1" dirty="0">
                <a:ea typeface="宋体" charset="-122"/>
              </a:rPr>
              <a:t>add(new </a:t>
            </a:r>
            <a:r>
              <a:rPr lang="en-US" altLang="zh-CN" sz="2000" b="1" dirty="0" err="1">
                <a:ea typeface="宋体" charset="-122"/>
              </a:rPr>
              <a:t>ImageComponent</a:t>
            </a:r>
            <a:r>
              <a:rPr lang="en-US" altLang="zh-CN" sz="2000" b="1" dirty="0">
                <a:ea typeface="宋体" charset="-122"/>
              </a:rPr>
              <a:t>())</a:t>
            </a:r>
            <a:r>
              <a:rPr lang="en-US" altLang="zh-CN" sz="2000" dirty="0">
                <a:ea typeface="宋体" charset="-122"/>
              </a:rPr>
              <a:t>;</a:t>
            </a:r>
          </a:p>
          <a:p>
            <a:pPr>
              <a:buNone/>
            </a:pPr>
            <a:r>
              <a:rPr lang="en-US" altLang="zh-CN" sz="2000" dirty="0">
                <a:ea typeface="宋体" charset="-122"/>
              </a:rPr>
              <a:t>              pack();  </a:t>
            </a:r>
          </a:p>
          <a:p>
            <a:pPr>
              <a:buNone/>
            </a:pPr>
            <a:r>
              <a:rPr lang="en-US" altLang="zh-CN" sz="2000" dirty="0">
                <a:ea typeface="宋体" charset="-122"/>
              </a:rPr>
              <a:t>       }</a:t>
            </a:r>
          </a:p>
          <a:p>
            <a:pPr>
              <a:buFont typeface="Wingdings" pitchFamily="2" charset="2"/>
              <a:buNone/>
            </a:pPr>
            <a:r>
              <a:rPr lang="en-US" altLang="zh-CN" sz="2000" dirty="0">
                <a:ea typeface="宋体" charset="-122"/>
              </a:rPr>
              <a:t>}</a:t>
            </a:r>
          </a:p>
          <a:p>
            <a:endParaRPr lang="en-US" altLang="zh-CN" sz="2000"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idx="4294967295"/>
          </p:nvPr>
        </p:nvSpPr>
        <p:spPr/>
        <p:txBody>
          <a:bodyPr/>
          <a:lstStyle/>
          <a:p>
            <a:pPr eaLnBrk="1" hangingPunct="1"/>
            <a:r>
              <a:rPr lang="zh-CN" altLang="en-US" sz="2400">
                <a:ea typeface="宋体" charset="-122"/>
              </a:rPr>
              <a:t>图像</a:t>
            </a:r>
          </a:p>
        </p:txBody>
      </p:sp>
      <p:sp>
        <p:nvSpPr>
          <p:cNvPr id="76803" name="内容占位符 2"/>
          <p:cNvSpPr>
            <a:spLocks noGrp="1"/>
          </p:cNvSpPr>
          <p:nvPr>
            <p:ph idx="4294967295"/>
          </p:nvPr>
        </p:nvSpPr>
        <p:spPr>
          <a:xfrm>
            <a:off x="0" y="1228725"/>
            <a:ext cx="9144000" cy="5248275"/>
          </a:xfrm>
        </p:spPr>
        <p:txBody>
          <a:bodyPr/>
          <a:lstStyle/>
          <a:p>
            <a:r>
              <a:rPr lang="zh-CN" altLang="en-US" b="1" dirty="0">
                <a:latin typeface="Times New Roman" pitchFamily="18" charset="0"/>
                <a:ea typeface="楷体_GB2312" pitchFamily="49" charset="-122"/>
              </a:rPr>
              <a:t>例：平铺显示图像</a:t>
            </a:r>
          </a:p>
          <a:p>
            <a:pPr>
              <a:buFont typeface="Wingdings" pitchFamily="2" charset="2"/>
              <a:buNone/>
            </a:pPr>
            <a:r>
              <a:rPr lang="en-US" altLang="zh-CN" sz="2000" dirty="0">
                <a:ea typeface="宋体" charset="-122"/>
              </a:rPr>
              <a:t>class </a:t>
            </a:r>
            <a:r>
              <a:rPr lang="en-US" altLang="zh-CN" sz="2000" u="sng" dirty="0" err="1">
                <a:ea typeface="宋体" charset="-122"/>
              </a:rPr>
              <a:t>ImageComponent</a:t>
            </a:r>
            <a:r>
              <a:rPr lang="en-US" altLang="zh-CN" sz="2000" dirty="0">
                <a:ea typeface="宋体" charset="-122"/>
              </a:rPr>
              <a:t> extends </a:t>
            </a:r>
            <a:r>
              <a:rPr lang="en-US" altLang="zh-CN" sz="2000" dirty="0" err="1">
                <a:ea typeface="宋体" charset="-122"/>
              </a:rPr>
              <a:t>JComponent</a:t>
            </a:r>
            <a:r>
              <a:rPr lang="en-US" altLang="zh-CN" sz="2000" dirty="0">
                <a:ea typeface="宋体" charset="-122"/>
              </a:rPr>
              <a:t>{</a:t>
            </a:r>
          </a:p>
          <a:p>
            <a:pPr>
              <a:buFont typeface="Wingdings" pitchFamily="2" charset="2"/>
              <a:buNone/>
            </a:pPr>
            <a:r>
              <a:rPr lang="en-US" altLang="zh-CN" sz="2000" dirty="0">
                <a:ea typeface="宋体" charset="-122"/>
              </a:rPr>
              <a:t>	public </a:t>
            </a:r>
            <a:r>
              <a:rPr lang="en-US" altLang="zh-CN" sz="2000" dirty="0" err="1">
                <a:ea typeface="宋体" charset="-122"/>
              </a:rPr>
              <a:t>ImageComponent</a:t>
            </a:r>
            <a:r>
              <a:rPr lang="en-US" altLang="zh-CN" sz="2000" dirty="0">
                <a:ea typeface="宋体" charset="-122"/>
              </a:rPr>
              <a:t>(){</a:t>
            </a:r>
          </a:p>
          <a:p>
            <a:pPr>
              <a:buFont typeface="Wingdings" pitchFamily="2" charset="2"/>
              <a:buNone/>
            </a:pPr>
            <a:r>
              <a:rPr lang="en-US" altLang="zh-CN" sz="2000" dirty="0">
                <a:ea typeface="宋体" charset="-122"/>
              </a:rPr>
              <a:t>		</a:t>
            </a:r>
            <a:r>
              <a:rPr lang="en-US" altLang="zh-CN" sz="2000" dirty="0" err="1">
                <a:ea typeface="宋体" charset="-122"/>
              </a:rPr>
              <a:t>ima</a:t>
            </a:r>
            <a:r>
              <a:rPr lang="en-US" altLang="zh-CN" sz="2000" dirty="0">
                <a:ea typeface="宋体" charset="-122"/>
              </a:rPr>
              <a:t> = new </a:t>
            </a:r>
            <a:r>
              <a:rPr lang="en-US" altLang="zh-CN" sz="2000" dirty="0" err="1">
                <a:ea typeface="宋体" charset="-122"/>
              </a:rPr>
              <a:t>ImageIcon</a:t>
            </a:r>
            <a:r>
              <a:rPr lang="en-US" altLang="zh-CN" sz="2000" dirty="0">
                <a:ea typeface="宋体" charset="-122"/>
              </a:rPr>
              <a:t>(“blue-ball.gif”).</a:t>
            </a:r>
            <a:r>
              <a:rPr lang="en-US" altLang="zh-CN" sz="2000" dirty="0" err="1">
                <a:ea typeface="宋体" charset="-122"/>
              </a:rPr>
              <a:t>getImage</a:t>
            </a:r>
            <a:r>
              <a:rPr lang="en-US" altLang="zh-CN" sz="2000" dirty="0">
                <a:ea typeface="宋体" charset="-122"/>
              </a:rPr>
              <a:t>();</a:t>
            </a:r>
          </a:p>
          <a:p>
            <a:pPr>
              <a:buFont typeface="Wingdings" pitchFamily="2" charset="2"/>
              <a:buNone/>
            </a:pPr>
            <a:r>
              <a:rPr lang="en-US" altLang="zh-CN" sz="2000" dirty="0">
                <a:ea typeface="宋体" charset="-122"/>
              </a:rPr>
              <a:t>	}</a:t>
            </a:r>
          </a:p>
          <a:p>
            <a:pPr>
              <a:buNone/>
            </a:pPr>
            <a:r>
              <a:rPr lang="en-US" altLang="zh-CN" sz="2000" dirty="0">
                <a:ea typeface="宋体" charset="-122"/>
              </a:rPr>
              <a:t>    </a:t>
            </a:r>
            <a:r>
              <a:rPr lang="en-US" altLang="zh-CN" sz="2000" b="1" dirty="0">
                <a:ea typeface="宋体" charset="-122"/>
              </a:rPr>
              <a:t>public</a:t>
            </a:r>
            <a:r>
              <a:rPr lang="en-US" altLang="zh-CN" sz="2000" dirty="0">
                <a:ea typeface="宋体" charset="-122"/>
              </a:rPr>
              <a:t> Dimension </a:t>
            </a:r>
            <a:r>
              <a:rPr lang="en-US" altLang="zh-CN" sz="2000" dirty="0" err="1">
                <a:ea typeface="宋体" charset="-122"/>
              </a:rPr>
              <a:t>getPreferredSize</a:t>
            </a:r>
            <a:r>
              <a:rPr lang="en-US" altLang="zh-CN" sz="2000" dirty="0">
                <a:ea typeface="宋体" charset="-122"/>
              </a:rPr>
              <a:t>(){</a:t>
            </a:r>
          </a:p>
          <a:p>
            <a:pPr>
              <a:buNone/>
            </a:pPr>
            <a:r>
              <a:rPr lang="en-US" altLang="zh-CN" sz="2000" b="1" dirty="0">
                <a:ea typeface="宋体" charset="-122"/>
              </a:rPr>
              <a:t>		 </a:t>
            </a:r>
            <a:r>
              <a:rPr lang="en-US" altLang="zh-CN" sz="2000" dirty="0">
                <a:ea typeface="宋体" charset="-122"/>
              </a:rPr>
              <a:t>return new Dimension(DEFAULT_WIDTH, DEFAULT_HEIGHT);</a:t>
            </a:r>
          </a:p>
          <a:p>
            <a:pPr>
              <a:buNone/>
            </a:pPr>
            <a:r>
              <a:rPr lang="en-US" altLang="zh-CN" sz="2000" dirty="0">
                <a:ea typeface="宋体" charset="-122"/>
              </a:rPr>
              <a:t>	  }</a:t>
            </a:r>
          </a:p>
          <a:p>
            <a:pPr>
              <a:buFont typeface="Wingdings" pitchFamily="2" charset="2"/>
              <a:buNone/>
            </a:pPr>
            <a:r>
              <a:rPr lang="en-US" altLang="zh-CN" sz="2000" dirty="0">
                <a:ea typeface="宋体" charset="-122"/>
              </a:rPr>
              <a:t>	public void </a:t>
            </a:r>
            <a:r>
              <a:rPr lang="en-US" altLang="zh-CN" sz="2000" dirty="0" err="1">
                <a:ea typeface="宋体" charset="-122"/>
              </a:rPr>
              <a:t>paintComponent</a:t>
            </a:r>
            <a:r>
              <a:rPr lang="en-US" altLang="zh-CN" sz="2000" dirty="0">
                <a:ea typeface="宋体" charset="-122"/>
              </a:rPr>
              <a:t>(Graphics g){</a:t>
            </a:r>
          </a:p>
          <a:p>
            <a:pPr>
              <a:buFont typeface="Wingdings" pitchFamily="2" charset="2"/>
              <a:buNone/>
            </a:pPr>
            <a:r>
              <a:rPr lang="en-US" altLang="zh-CN" sz="2000" dirty="0">
                <a:ea typeface="宋体" charset="-122"/>
              </a:rPr>
              <a:t>		Graphics2D g2 = (Graphics2D)g;</a:t>
            </a:r>
          </a:p>
          <a:p>
            <a:pPr lvl="1">
              <a:buFont typeface="Wingdings" pitchFamily="2" charset="2"/>
              <a:buNone/>
            </a:pPr>
            <a:r>
              <a:rPr lang="en-US" altLang="zh-CN" sz="2000" dirty="0">
                <a:ea typeface="宋体" charset="-122"/>
              </a:rPr>
              <a:t>		if(</a:t>
            </a:r>
            <a:r>
              <a:rPr lang="en-US" altLang="zh-CN" sz="2000" dirty="0" err="1">
                <a:ea typeface="宋体" charset="-122"/>
              </a:rPr>
              <a:t>ima</a:t>
            </a:r>
            <a:r>
              <a:rPr lang="en-US" altLang="zh-CN" sz="2000" dirty="0">
                <a:ea typeface="宋体" charset="-122"/>
              </a:rPr>
              <a:t> == null)return;</a:t>
            </a:r>
          </a:p>
          <a:p>
            <a:pPr lvl="1">
              <a:buFont typeface="Wingdings" pitchFamily="2" charset="2"/>
              <a:buNone/>
            </a:pPr>
            <a:endParaRPr lang="en-US" altLang="zh-CN" sz="2000" dirty="0">
              <a:ea typeface="宋体" charset="-122"/>
            </a:endParaRPr>
          </a:p>
          <a:p>
            <a:pPr>
              <a:buNone/>
            </a:pPr>
            <a:r>
              <a:rPr lang="en-US" altLang="zh-CN" sz="2000" dirty="0">
                <a:ea typeface="宋体" charset="-122"/>
              </a:rPr>
              <a:t>           </a:t>
            </a:r>
            <a:r>
              <a:rPr lang="en-US" altLang="zh-CN" sz="2000" dirty="0" err="1">
                <a:ea typeface="宋体" charset="-122"/>
              </a:rPr>
              <a:t>int</a:t>
            </a:r>
            <a:r>
              <a:rPr lang="en-US" altLang="zh-CN" sz="2000" dirty="0">
                <a:ea typeface="宋体" charset="-122"/>
              </a:rPr>
              <a:t> </a:t>
            </a:r>
            <a:r>
              <a:rPr lang="en-US" altLang="zh-CN" sz="2000" dirty="0" err="1">
                <a:ea typeface="宋体" charset="-122"/>
              </a:rPr>
              <a:t>imageWidth</a:t>
            </a:r>
            <a:r>
              <a:rPr lang="en-US" altLang="zh-CN" sz="2000" dirty="0">
                <a:ea typeface="宋体" charset="-122"/>
              </a:rPr>
              <a:t> = </a:t>
            </a:r>
            <a:r>
              <a:rPr lang="en-US" altLang="zh-CN" sz="2000" dirty="0" err="1">
                <a:ea typeface="宋体" charset="-122"/>
              </a:rPr>
              <a:t>ima.getWidth</a:t>
            </a:r>
            <a:r>
              <a:rPr lang="en-US" altLang="zh-CN" sz="2000" dirty="0">
                <a:ea typeface="宋体" charset="-122"/>
              </a:rPr>
              <a:t>(this);</a:t>
            </a:r>
          </a:p>
          <a:p>
            <a:pPr>
              <a:buNone/>
            </a:pPr>
            <a:r>
              <a:rPr lang="en-US" altLang="zh-CN" sz="2000" dirty="0">
                <a:ea typeface="宋体" charset="-122"/>
              </a:rPr>
              <a:t>		</a:t>
            </a:r>
            <a:r>
              <a:rPr lang="en-US" altLang="zh-CN" sz="2000" dirty="0" err="1">
                <a:ea typeface="宋体" charset="-122"/>
              </a:rPr>
              <a:t>int</a:t>
            </a:r>
            <a:r>
              <a:rPr lang="en-US" altLang="zh-CN" sz="2000" dirty="0">
                <a:ea typeface="宋体" charset="-122"/>
              </a:rPr>
              <a:t> </a:t>
            </a:r>
            <a:r>
              <a:rPr lang="en-US" altLang="zh-CN" sz="2000" dirty="0" err="1">
                <a:ea typeface="宋体" charset="-122"/>
              </a:rPr>
              <a:t>imageHeight</a:t>
            </a:r>
            <a:r>
              <a:rPr lang="en-US" altLang="zh-CN" sz="2000" dirty="0">
                <a:ea typeface="宋体" charset="-122"/>
              </a:rPr>
              <a:t> = </a:t>
            </a:r>
            <a:r>
              <a:rPr lang="en-US" altLang="zh-CN" sz="2000" dirty="0" err="1">
                <a:ea typeface="宋体" charset="-122"/>
              </a:rPr>
              <a:t>ima.getHeight</a:t>
            </a:r>
            <a:r>
              <a:rPr lang="en-US" altLang="zh-CN" sz="2000" dirty="0">
                <a:ea typeface="宋体" charset="-122"/>
              </a:rPr>
              <a:t>(this);</a:t>
            </a:r>
          </a:p>
          <a:p>
            <a:pPr lvl="1">
              <a:buFont typeface="Wingdings" pitchFamily="2" charset="2"/>
              <a:buNone/>
            </a:pPr>
            <a:endParaRPr lang="en-US" altLang="zh-CN" sz="2000" dirty="0">
              <a:ea typeface="宋体" charset="-122"/>
            </a:endParaRPr>
          </a:p>
          <a:p>
            <a:endParaRPr lang="en-US" altLang="zh-CN" sz="2000"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idx="4294967295"/>
          </p:nvPr>
        </p:nvSpPr>
        <p:spPr/>
        <p:txBody>
          <a:bodyPr/>
          <a:lstStyle/>
          <a:p>
            <a:pPr eaLnBrk="1" hangingPunct="1"/>
            <a:r>
              <a:rPr lang="zh-CN" altLang="en-US" sz="2400">
                <a:ea typeface="宋体" charset="-122"/>
              </a:rPr>
              <a:t>图像</a:t>
            </a:r>
          </a:p>
        </p:txBody>
      </p:sp>
      <p:sp>
        <p:nvSpPr>
          <p:cNvPr id="77827" name="内容占位符 2"/>
          <p:cNvSpPr>
            <a:spLocks noGrp="1"/>
          </p:cNvSpPr>
          <p:nvPr>
            <p:ph idx="4294967295"/>
          </p:nvPr>
        </p:nvSpPr>
        <p:spPr>
          <a:xfrm>
            <a:off x="0" y="1228725"/>
            <a:ext cx="9144000" cy="5248275"/>
          </a:xfrm>
        </p:spPr>
        <p:txBody>
          <a:bodyPr/>
          <a:lstStyle/>
          <a:p>
            <a:r>
              <a:rPr lang="zh-CN" altLang="en-US" b="1" dirty="0">
                <a:latin typeface="Times New Roman" pitchFamily="18" charset="0"/>
                <a:ea typeface="楷体_GB2312" pitchFamily="49" charset="-122"/>
              </a:rPr>
              <a:t>例：平铺显示图像</a:t>
            </a:r>
          </a:p>
          <a:p>
            <a:pPr>
              <a:buFont typeface="Wingdings" pitchFamily="2" charset="2"/>
              <a:buNone/>
            </a:pPr>
            <a:r>
              <a:rPr lang="en-US" altLang="zh-CN" sz="2000" dirty="0">
                <a:ea typeface="宋体" charset="-122"/>
              </a:rPr>
              <a:t>		g2.drawImage(ima,0,0,null);</a:t>
            </a:r>
          </a:p>
          <a:p>
            <a:pPr>
              <a:buFont typeface="Wingdings" pitchFamily="2" charset="2"/>
              <a:buNone/>
            </a:pPr>
            <a:endParaRPr lang="en-US" altLang="zh-CN" sz="2000" dirty="0">
              <a:ea typeface="宋体" charset="-122"/>
            </a:endParaRPr>
          </a:p>
          <a:p>
            <a:pPr>
              <a:buFont typeface="Wingdings" pitchFamily="2" charset="2"/>
              <a:buNone/>
            </a:pPr>
            <a:r>
              <a:rPr lang="en-US" altLang="zh-CN" sz="2000" dirty="0">
                <a:ea typeface="宋体" charset="-122"/>
              </a:rPr>
              <a:t>		for(</a:t>
            </a:r>
            <a:r>
              <a:rPr lang="en-US" altLang="zh-CN" sz="2000" dirty="0" err="1">
                <a:ea typeface="宋体" charset="-122"/>
              </a:rPr>
              <a:t>int</a:t>
            </a:r>
            <a:r>
              <a:rPr lang="en-US" altLang="zh-CN" sz="2000" dirty="0">
                <a:ea typeface="宋体" charset="-122"/>
              </a:rPr>
              <a:t> </a:t>
            </a:r>
            <a:r>
              <a:rPr lang="en-US" altLang="zh-CN" sz="2000" dirty="0" err="1">
                <a:ea typeface="宋体" charset="-122"/>
              </a:rPr>
              <a:t>i</a:t>
            </a:r>
            <a:r>
              <a:rPr lang="en-US" altLang="zh-CN" sz="2000" dirty="0">
                <a:ea typeface="宋体" charset="-122"/>
              </a:rPr>
              <a:t> = 0; </a:t>
            </a:r>
            <a:r>
              <a:rPr lang="en-US" altLang="zh-CN" sz="2000" dirty="0" err="1">
                <a:ea typeface="宋体" charset="-122"/>
              </a:rPr>
              <a:t>i</a:t>
            </a:r>
            <a:r>
              <a:rPr lang="en-US" altLang="zh-CN" sz="2000" dirty="0">
                <a:ea typeface="宋体" charset="-122"/>
              </a:rPr>
              <a:t>*</a:t>
            </a:r>
            <a:r>
              <a:rPr lang="en-US" altLang="zh-CN" sz="2000" dirty="0" err="1">
                <a:ea typeface="宋体" charset="-122"/>
              </a:rPr>
              <a:t>imageWidth</a:t>
            </a:r>
            <a:r>
              <a:rPr lang="en-US" altLang="zh-CN" sz="2000" dirty="0">
                <a:ea typeface="宋体" charset="-122"/>
              </a:rPr>
              <a:t> &lt; </a:t>
            </a:r>
            <a:r>
              <a:rPr lang="en-US" altLang="zh-CN" sz="2000" dirty="0" err="1">
                <a:ea typeface="宋体" charset="-122"/>
              </a:rPr>
              <a:t>this.getWidth</a:t>
            </a:r>
            <a:r>
              <a:rPr lang="en-US" altLang="zh-CN" sz="2000" dirty="0">
                <a:ea typeface="宋体" charset="-122"/>
              </a:rPr>
              <a:t>(); </a:t>
            </a:r>
            <a:r>
              <a:rPr lang="en-US" altLang="zh-CN" sz="2000" dirty="0" err="1">
                <a:ea typeface="宋体" charset="-122"/>
              </a:rPr>
              <a:t>i</a:t>
            </a:r>
            <a:r>
              <a:rPr lang="en-US" altLang="zh-CN" sz="2000" dirty="0">
                <a:ea typeface="宋体" charset="-122"/>
              </a:rPr>
              <a:t>++)</a:t>
            </a:r>
          </a:p>
          <a:p>
            <a:pPr>
              <a:buFont typeface="Wingdings" pitchFamily="2" charset="2"/>
              <a:buNone/>
            </a:pPr>
            <a:r>
              <a:rPr lang="en-US" altLang="zh-CN" sz="2000" dirty="0">
                <a:ea typeface="宋体" charset="-122"/>
              </a:rPr>
              <a:t>		   for(</a:t>
            </a:r>
            <a:r>
              <a:rPr lang="en-US" altLang="zh-CN" sz="2000" dirty="0" err="1">
                <a:ea typeface="宋体" charset="-122"/>
              </a:rPr>
              <a:t>int</a:t>
            </a:r>
            <a:r>
              <a:rPr lang="en-US" altLang="zh-CN" sz="2000" dirty="0">
                <a:ea typeface="宋体" charset="-122"/>
              </a:rPr>
              <a:t> j = 0; j*</a:t>
            </a:r>
            <a:r>
              <a:rPr lang="en-US" altLang="zh-CN" sz="2000" dirty="0" err="1">
                <a:ea typeface="宋体" charset="-122"/>
              </a:rPr>
              <a:t>imageHeight</a:t>
            </a:r>
            <a:r>
              <a:rPr lang="en-US" altLang="zh-CN" sz="2000" dirty="0">
                <a:ea typeface="宋体" charset="-122"/>
              </a:rPr>
              <a:t> &lt;</a:t>
            </a:r>
            <a:r>
              <a:rPr lang="en-US" altLang="zh-CN" sz="2000" dirty="0" err="1">
                <a:ea typeface="宋体" charset="-122"/>
              </a:rPr>
              <a:t>this.getHeight</a:t>
            </a:r>
            <a:r>
              <a:rPr lang="en-US" altLang="zh-CN" sz="2000" dirty="0">
                <a:ea typeface="宋体" charset="-122"/>
              </a:rPr>
              <a:t>(); j++){</a:t>
            </a:r>
          </a:p>
          <a:p>
            <a:pPr>
              <a:buFont typeface="Wingdings" pitchFamily="2" charset="2"/>
              <a:buNone/>
            </a:pPr>
            <a:r>
              <a:rPr lang="en-US" altLang="zh-CN" sz="2000" dirty="0">
                <a:ea typeface="宋体" charset="-122"/>
              </a:rPr>
              <a:t>                    if ( </a:t>
            </a:r>
            <a:r>
              <a:rPr lang="en-US" altLang="zh-CN" sz="2000" dirty="0" err="1">
                <a:ea typeface="宋体" charset="-122"/>
              </a:rPr>
              <a:t>i</a:t>
            </a:r>
            <a:r>
              <a:rPr lang="en-US" altLang="zh-CN" sz="2000" dirty="0">
                <a:ea typeface="宋体" charset="-122"/>
              </a:rPr>
              <a:t>+ j &gt;0)</a:t>
            </a:r>
          </a:p>
          <a:p>
            <a:pPr>
              <a:buFont typeface="Wingdings" pitchFamily="2" charset="2"/>
              <a:buNone/>
            </a:pPr>
            <a:r>
              <a:rPr lang="en-US" altLang="zh-CN" sz="2000" dirty="0">
                <a:ea typeface="宋体" charset="-122"/>
              </a:rPr>
              <a:t>			g2.copyArea(0, 0, </a:t>
            </a:r>
            <a:r>
              <a:rPr lang="en-US" altLang="zh-CN" sz="2000" dirty="0" err="1">
                <a:ea typeface="宋体" charset="-122"/>
              </a:rPr>
              <a:t>imageWidth</a:t>
            </a:r>
            <a:r>
              <a:rPr lang="en-US" altLang="zh-CN" sz="2000" dirty="0">
                <a:ea typeface="宋体" charset="-122"/>
              </a:rPr>
              <a:t>, </a:t>
            </a:r>
            <a:r>
              <a:rPr lang="en-US" altLang="zh-CN" sz="2000" dirty="0" err="1">
                <a:ea typeface="宋体" charset="-122"/>
              </a:rPr>
              <a:t>imageHeight</a:t>
            </a:r>
            <a:r>
              <a:rPr lang="en-US" altLang="zh-CN" sz="2000" dirty="0">
                <a:ea typeface="宋体" charset="-122"/>
              </a:rPr>
              <a:t>, </a:t>
            </a:r>
          </a:p>
          <a:p>
            <a:pPr>
              <a:buFont typeface="Wingdings" pitchFamily="2" charset="2"/>
              <a:buNone/>
            </a:pPr>
            <a:r>
              <a:rPr lang="en-US" altLang="zh-CN" sz="2000" dirty="0">
                <a:ea typeface="宋体" charset="-122"/>
              </a:rPr>
              <a:t>                         </a:t>
            </a:r>
            <a:r>
              <a:rPr lang="en-US" altLang="zh-CN" sz="2000" dirty="0" err="1">
                <a:ea typeface="宋体" charset="-122"/>
              </a:rPr>
              <a:t>i</a:t>
            </a:r>
            <a:r>
              <a:rPr lang="en-US" altLang="zh-CN" sz="2000" dirty="0">
                <a:ea typeface="宋体" charset="-122"/>
              </a:rPr>
              <a:t>*</a:t>
            </a:r>
            <a:r>
              <a:rPr lang="en-US" altLang="zh-CN" sz="2000" dirty="0" err="1">
                <a:ea typeface="宋体" charset="-122"/>
              </a:rPr>
              <a:t>imageWidth</a:t>
            </a:r>
            <a:r>
              <a:rPr lang="en-US" altLang="zh-CN" sz="2000" dirty="0">
                <a:ea typeface="宋体" charset="-122"/>
              </a:rPr>
              <a:t>, j*</a:t>
            </a:r>
            <a:r>
              <a:rPr lang="en-US" altLang="zh-CN" sz="2000" dirty="0" err="1">
                <a:ea typeface="宋体" charset="-122"/>
              </a:rPr>
              <a:t>imageHeight</a:t>
            </a:r>
            <a:r>
              <a:rPr lang="en-US" altLang="zh-CN" sz="2000" dirty="0">
                <a:ea typeface="宋体" charset="-122"/>
              </a:rPr>
              <a:t>);</a:t>
            </a:r>
          </a:p>
          <a:p>
            <a:pPr>
              <a:buFont typeface="Wingdings" pitchFamily="2" charset="2"/>
              <a:buNone/>
            </a:pPr>
            <a:r>
              <a:rPr lang="en-US" altLang="zh-CN" sz="2000" dirty="0">
                <a:ea typeface="宋体" charset="-122"/>
              </a:rPr>
              <a:t>			}</a:t>
            </a:r>
          </a:p>
          <a:p>
            <a:pPr>
              <a:buFont typeface="Wingdings" pitchFamily="2" charset="2"/>
              <a:buNone/>
            </a:pPr>
            <a:r>
              <a:rPr lang="en-US" altLang="zh-CN" sz="2000" dirty="0">
                <a:ea typeface="宋体" charset="-122"/>
              </a:rPr>
              <a:t>		}</a:t>
            </a:r>
          </a:p>
          <a:p>
            <a:pPr>
              <a:buFont typeface="Wingdings" pitchFamily="2" charset="2"/>
              <a:buNone/>
            </a:pPr>
            <a:r>
              <a:rPr lang="en-US" altLang="zh-CN" sz="2000" dirty="0">
                <a:ea typeface="宋体" charset="-122"/>
              </a:rPr>
              <a:t>		private Image </a:t>
            </a:r>
            <a:r>
              <a:rPr lang="en-US" altLang="zh-CN" sz="2000" dirty="0" err="1">
                <a:ea typeface="宋体" charset="-122"/>
              </a:rPr>
              <a:t>ima</a:t>
            </a:r>
            <a:r>
              <a:rPr lang="en-US" altLang="zh-CN" sz="2000" dirty="0">
                <a:ea typeface="宋体" charset="-122"/>
              </a:rPr>
              <a:t>;</a:t>
            </a:r>
          </a:p>
          <a:p>
            <a:pPr>
              <a:buNone/>
            </a:pPr>
            <a:r>
              <a:rPr lang="en-US" altLang="zh-CN" sz="2000" dirty="0">
                <a:ea typeface="宋体" charset="-122"/>
              </a:rPr>
              <a:t>           private static final </a:t>
            </a:r>
            <a:r>
              <a:rPr lang="en-US" altLang="zh-CN" sz="2000" dirty="0" err="1">
                <a:ea typeface="宋体" charset="-122"/>
              </a:rPr>
              <a:t>int</a:t>
            </a:r>
            <a:r>
              <a:rPr lang="en-US" altLang="zh-CN" sz="2000" dirty="0">
                <a:ea typeface="宋体" charset="-122"/>
              </a:rPr>
              <a:t> DEFAULT_WIDTH = 300;</a:t>
            </a:r>
          </a:p>
          <a:p>
            <a:pPr>
              <a:buNone/>
            </a:pPr>
            <a:r>
              <a:rPr lang="en-US" altLang="zh-CN" sz="2000" dirty="0">
                <a:ea typeface="宋体" charset="-122"/>
              </a:rPr>
              <a:t>          private static final </a:t>
            </a:r>
            <a:r>
              <a:rPr lang="en-US" altLang="zh-CN" sz="2000" dirty="0" err="1">
                <a:ea typeface="宋体" charset="-122"/>
              </a:rPr>
              <a:t>int</a:t>
            </a:r>
            <a:r>
              <a:rPr lang="en-US" altLang="zh-CN" sz="2000" dirty="0">
                <a:ea typeface="宋体" charset="-122"/>
              </a:rPr>
              <a:t> DEFAULT_HEIGHT = 200;        </a:t>
            </a:r>
          </a:p>
          <a:p>
            <a:pPr>
              <a:buFont typeface="Wingdings" pitchFamily="2" charset="2"/>
              <a:buNone/>
            </a:pPr>
            <a:r>
              <a:rPr lang="en-US" altLang="zh-CN" sz="2000" dirty="0">
                <a:ea typeface="宋体" charset="-122"/>
              </a:rPr>
              <a:t>	}</a:t>
            </a:r>
          </a:p>
          <a:p>
            <a:pPr>
              <a:buFont typeface="Wingdings" pitchFamily="2" charset="2"/>
              <a:buNone/>
            </a:pPr>
            <a:endParaRPr lang="en-US" altLang="zh-CN" sz="2000" dirty="0">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idx="4294967295"/>
          </p:nvPr>
        </p:nvSpPr>
        <p:spPr/>
        <p:txBody>
          <a:bodyPr/>
          <a:lstStyle/>
          <a:p>
            <a:pPr eaLnBrk="1" hangingPunct="1"/>
            <a:r>
              <a:rPr lang="zh-CN" altLang="en-US" sz="2400">
                <a:ea typeface="宋体" charset="-122"/>
              </a:rPr>
              <a:t>图像</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pic>
        <p:nvPicPr>
          <p:cNvPr id="78852" name="Picture 5"/>
          <p:cNvPicPr>
            <a:picLocks noChangeAspect="1" noChangeArrowheads="1"/>
          </p:cNvPicPr>
          <p:nvPr/>
        </p:nvPicPr>
        <p:blipFill>
          <a:blip r:embed="rId2" cstate="print"/>
          <a:srcRect/>
          <a:stretch>
            <a:fillRect/>
          </a:stretch>
        </p:blipFill>
        <p:spPr bwMode="auto">
          <a:xfrm>
            <a:off x="3671888" y="2079625"/>
            <a:ext cx="3829050" cy="2867025"/>
          </a:xfrm>
          <a:prstGeom prst="rect">
            <a:avLst/>
          </a:prstGeom>
          <a:noFill/>
          <a:ln w="9525">
            <a:noFill/>
            <a:miter lim="800000"/>
            <a:headEnd/>
            <a:tailEnd/>
          </a:ln>
        </p:spPr>
      </p:pic>
      <p:pic>
        <p:nvPicPr>
          <p:cNvPr id="78853" name="Picture 6" descr="blue-ball"/>
          <p:cNvPicPr>
            <a:picLocks noChangeAspect="1" noChangeArrowheads="1"/>
          </p:cNvPicPr>
          <p:nvPr/>
        </p:nvPicPr>
        <p:blipFill>
          <a:blip r:embed="rId3" cstate="print"/>
          <a:srcRect/>
          <a:stretch>
            <a:fillRect/>
          </a:stretch>
        </p:blipFill>
        <p:spPr bwMode="auto">
          <a:xfrm>
            <a:off x="1241425" y="3473450"/>
            <a:ext cx="114300" cy="114300"/>
          </a:xfrm>
          <a:prstGeom prst="rect">
            <a:avLst/>
          </a:prstGeom>
          <a:noFill/>
          <a:ln w="9525">
            <a:noFill/>
            <a:miter lim="800000"/>
            <a:headEnd/>
            <a:tailEnd/>
          </a:ln>
        </p:spPr>
      </p:pic>
      <p:sp>
        <p:nvSpPr>
          <p:cNvPr id="78854" name="Rectangle 7"/>
          <p:cNvSpPr>
            <a:spLocks noChangeArrowheads="1"/>
          </p:cNvSpPr>
          <p:nvPr/>
        </p:nvSpPr>
        <p:spPr bwMode="auto">
          <a:xfrm>
            <a:off x="296863" y="4059238"/>
            <a:ext cx="1709737" cy="630237"/>
          </a:xfrm>
          <a:prstGeom prst="rect">
            <a:avLst/>
          </a:prstGeom>
          <a:noFill/>
          <a:ln w="9525" algn="ctr">
            <a:noFill/>
            <a:miter lim="800000"/>
            <a:headEnd/>
            <a:tailEnd/>
          </a:ln>
        </p:spPr>
        <p:txBody>
          <a:bodyPr wrap="none" anchor="ctr"/>
          <a:lstStyle/>
          <a:p>
            <a:pPr marL="742950" indent="-285750" algn="ctr">
              <a:buFont typeface="Wingdings" pitchFamily="2" charset="2"/>
              <a:buNone/>
            </a:pPr>
            <a:r>
              <a:rPr lang="zh-CN" altLang="en-US"/>
              <a:t>原图像</a:t>
            </a:r>
          </a:p>
        </p:txBody>
      </p:sp>
      <p:sp>
        <p:nvSpPr>
          <p:cNvPr id="78855" name="Rectangle 8"/>
          <p:cNvSpPr>
            <a:spLocks noChangeArrowheads="1"/>
          </p:cNvSpPr>
          <p:nvPr/>
        </p:nvSpPr>
        <p:spPr bwMode="auto">
          <a:xfrm>
            <a:off x="3941763" y="5138738"/>
            <a:ext cx="2970212" cy="630237"/>
          </a:xfrm>
          <a:prstGeom prst="rect">
            <a:avLst/>
          </a:prstGeom>
          <a:noFill/>
          <a:ln w="9525" algn="ctr">
            <a:noFill/>
            <a:miter lim="800000"/>
            <a:headEnd/>
            <a:tailEnd/>
          </a:ln>
        </p:spPr>
        <p:txBody>
          <a:bodyPr wrap="none" anchor="ctr"/>
          <a:lstStyle/>
          <a:p>
            <a:pPr marL="742950" indent="-285750" algn="ctr">
              <a:buFont typeface="Wingdings" pitchFamily="2" charset="2"/>
              <a:buNone/>
            </a:pPr>
            <a:r>
              <a:rPr lang="zh-CN" altLang="en-US"/>
              <a:t>平铺后得到的图像</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idx="4294967295"/>
          </p:nvPr>
        </p:nvSpPr>
        <p:spPr/>
        <p:txBody>
          <a:bodyPr/>
          <a:lstStyle/>
          <a:p>
            <a:pPr eaLnBrk="1" hangingPunct="1"/>
            <a:r>
              <a:rPr lang="zh-CN" altLang="en-US" sz="2400">
                <a:ea typeface="宋体" charset="-122"/>
              </a:rPr>
              <a:t>小结</a:t>
            </a: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
        <p:nvSpPr>
          <p:cNvPr id="79876" name="内容占位符 2"/>
          <p:cNvSpPr>
            <a:spLocks/>
          </p:cNvSpPr>
          <p:nvPr/>
        </p:nvSpPr>
        <p:spPr bwMode="auto">
          <a:xfrm>
            <a:off x="0" y="1228725"/>
            <a:ext cx="9144000" cy="5248275"/>
          </a:xfrm>
          <a:prstGeom prst="rect">
            <a:avLst/>
          </a:prstGeom>
          <a:noFill/>
          <a:ln w="9525">
            <a:noFill/>
            <a:miter lim="800000"/>
            <a:headEnd/>
            <a:tailEnd/>
          </a:ln>
        </p:spPr>
        <p:txBody>
          <a:bodyPr/>
          <a:lstStyle/>
          <a:p>
            <a:pPr marL="342900" indent="-342900">
              <a:buClr>
                <a:schemeClr val="hlink"/>
              </a:buClr>
              <a:buFont typeface="Wingdings" pitchFamily="2" charset="2"/>
              <a:buChar char="v"/>
            </a:pPr>
            <a:r>
              <a:rPr lang="zh-CN" altLang="en-US"/>
              <a:t>框架的显示</a:t>
            </a:r>
            <a:r>
              <a:rPr lang="en-US" altLang="zh-CN"/>
              <a:t>;</a:t>
            </a:r>
          </a:p>
          <a:p>
            <a:pPr marL="342900" indent="-342900">
              <a:buClr>
                <a:schemeClr val="hlink"/>
              </a:buClr>
              <a:buFont typeface="Wingdings" pitchFamily="2" charset="2"/>
              <a:buChar char="v"/>
            </a:pPr>
            <a:r>
              <a:rPr lang="zh-CN" altLang="en-US"/>
              <a:t>如何在窗体中绘制各类信息</a:t>
            </a:r>
            <a:r>
              <a:rPr lang="en-US" altLang="zh-CN"/>
              <a:t>(</a:t>
            </a:r>
            <a:r>
              <a:rPr lang="zh-CN" altLang="en-US"/>
              <a:t>文字、几何图形、图像）</a:t>
            </a:r>
            <a:r>
              <a:rPr lang="en-US" altLang="zh-CN"/>
              <a:t>;</a:t>
            </a:r>
          </a:p>
          <a:p>
            <a:pPr marL="342900" indent="-342900">
              <a:buClr>
                <a:schemeClr val="hlink"/>
              </a:buClr>
              <a:buFont typeface="Wingdings" pitchFamily="2" charset="2"/>
              <a:buChar char="v"/>
            </a:pPr>
            <a:r>
              <a:rPr lang="zh-CN" altLang="en-US"/>
              <a:t>文本信息的显示</a:t>
            </a:r>
            <a:r>
              <a:rPr lang="en-US" altLang="zh-CN"/>
              <a:t>;</a:t>
            </a:r>
          </a:p>
          <a:p>
            <a:pPr marL="342900" indent="-342900">
              <a:buClr>
                <a:schemeClr val="hlink"/>
              </a:buClr>
              <a:buFont typeface="Wingdings" pitchFamily="2" charset="2"/>
              <a:buChar char="v"/>
            </a:pPr>
            <a:r>
              <a:rPr lang="zh-CN" altLang="en-US"/>
              <a:t>图形的绘制</a:t>
            </a:r>
            <a:r>
              <a:rPr lang="en-US" altLang="zh-CN"/>
              <a:t>;</a:t>
            </a:r>
          </a:p>
          <a:p>
            <a:pPr marL="342900" indent="-342900">
              <a:buClr>
                <a:schemeClr val="hlink"/>
              </a:buClr>
              <a:buFont typeface="Wingdings" pitchFamily="2" charset="2"/>
              <a:buChar char="v"/>
            </a:pPr>
            <a:r>
              <a:rPr lang="zh-CN" altLang="en-US"/>
              <a:t>颜色的设置</a:t>
            </a:r>
            <a:r>
              <a:rPr lang="en-US" altLang="zh-CN"/>
              <a:t>;</a:t>
            </a:r>
          </a:p>
          <a:p>
            <a:pPr marL="342900" indent="-342900">
              <a:buClr>
                <a:schemeClr val="hlink"/>
              </a:buClr>
              <a:buFont typeface="Wingdings" pitchFamily="2" charset="2"/>
              <a:buChar char="v"/>
            </a:pPr>
            <a:r>
              <a:rPr lang="zh-CN" altLang="en-US"/>
              <a:t>图象的绘制</a:t>
            </a:r>
            <a:r>
              <a:rPr lang="en-US" altLang="zh-CN"/>
              <a:t>;</a:t>
            </a:r>
          </a:p>
          <a:p>
            <a:pPr marL="342900" indent="-342900">
              <a:buClr>
                <a:schemeClr val="hlink"/>
              </a:buClr>
              <a:buFont typeface="Wingdings" pitchFamily="2" charset="2"/>
              <a:buChar char="v"/>
            </a:pPr>
            <a:endParaRPr lang="en-US" altLang="zh-CN"/>
          </a:p>
          <a:p>
            <a:pPr marL="342900" indent="-342900">
              <a:buClr>
                <a:schemeClr val="hlink"/>
              </a:buClr>
              <a:buFont typeface="Wingdings" pitchFamily="2" charset="2"/>
              <a:buChar char="v"/>
            </a:pPr>
            <a:endParaRPr lang="en-US" altLang="zh-CN"/>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idx="4294967295"/>
          </p:nvPr>
        </p:nvSpPr>
        <p:spPr/>
        <p:txBody>
          <a:bodyPr/>
          <a:lstStyle/>
          <a:p>
            <a:pPr eaLnBrk="1" hangingPunct="1"/>
            <a:r>
              <a:rPr lang="zh-CN" altLang="en-US" sz="2400">
                <a:ea typeface="宋体" charset="-122"/>
              </a:rPr>
              <a:t>创建框架</a:t>
            </a:r>
          </a:p>
        </p:txBody>
      </p:sp>
      <p:sp>
        <p:nvSpPr>
          <p:cNvPr id="10243" name="内容占位符 2"/>
          <p:cNvSpPr>
            <a:spLocks noGrp="1"/>
          </p:cNvSpPr>
          <p:nvPr>
            <p:ph idx="4294967295"/>
          </p:nvPr>
        </p:nvSpPr>
        <p:spPr>
          <a:xfrm>
            <a:off x="0" y="1228725"/>
            <a:ext cx="9144000" cy="5248275"/>
          </a:xfrm>
        </p:spPr>
        <p:txBody>
          <a:bodyPr/>
          <a:lstStyle/>
          <a:p>
            <a:pPr eaLnBrk="1" hangingPunct="1"/>
            <a:r>
              <a:rPr lang="zh-CN" altLang="en-US">
                <a:ea typeface="宋体" charset="-122"/>
              </a:rPr>
              <a:t>框架</a:t>
            </a:r>
            <a:r>
              <a:rPr lang="en-US" altLang="zh-CN">
                <a:ea typeface="宋体" charset="-122"/>
              </a:rPr>
              <a:t>(frame)</a:t>
            </a:r>
          </a:p>
          <a:p>
            <a:pPr lvl="1" eaLnBrk="1" hangingPunct="1"/>
            <a:r>
              <a:rPr lang="zh-CN" altLang="en-US">
                <a:ea typeface="宋体" charset="-122"/>
              </a:rPr>
              <a:t>顶层窗口被称为框架</a:t>
            </a:r>
          </a:p>
          <a:p>
            <a:pPr lvl="1" eaLnBrk="1" hangingPunct="1"/>
            <a:r>
              <a:rPr lang="en-US" altLang="zh-CN">
                <a:ea typeface="宋体" charset="-122"/>
              </a:rPr>
              <a:t>Swing</a:t>
            </a:r>
            <a:r>
              <a:rPr lang="zh-CN" altLang="en-US">
                <a:ea typeface="宋体" charset="-122"/>
              </a:rPr>
              <a:t>用</a:t>
            </a:r>
            <a:r>
              <a:rPr lang="en-US" altLang="zh-CN">
                <a:ea typeface="宋体" charset="-122"/>
              </a:rPr>
              <a:t>JFrame</a:t>
            </a:r>
            <a:r>
              <a:rPr lang="zh-CN" altLang="en-US">
                <a:ea typeface="宋体" charset="-122"/>
              </a:rPr>
              <a:t>类来表示框架，该 类扩展于</a:t>
            </a:r>
            <a:r>
              <a:rPr lang="en-US" altLang="zh-CN">
                <a:ea typeface="宋体" charset="-122"/>
              </a:rPr>
              <a:t>AWT</a:t>
            </a:r>
            <a:r>
              <a:rPr lang="zh-CN" altLang="en-US">
                <a:ea typeface="宋体" charset="-122"/>
              </a:rPr>
              <a:t>的</a:t>
            </a:r>
            <a:r>
              <a:rPr lang="en-US" altLang="zh-CN">
                <a:ea typeface="宋体" charset="-122"/>
              </a:rPr>
              <a:t>frame</a:t>
            </a:r>
            <a:r>
              <a:rPr lang="zh-CN" altLang="en-US">
                <a:ea typeface="宋体" charset="-122"/>
              </a:rPr>
              <a:t>。</a:t>
            </a:r>
          </a:p>
          <a:p>
            <a:pPr lvl="1" eaLnBrk="1" hangingPunct="1"/>
            <a:r>
              <a:rPr lang="en-US" altLang="zh-CN">
                <a:ea typeface="宋体" charset="-122"/>
              </a:rPr>
              <a:t>JFrame</a:t>
            </a:r>
            <a:r>
              <a:rPr lang="zh-CN" altLang="en-US">
                <a:ea typeface="宋体" charset="-122"/>
              </a:rPr>
              <a:t>是极少数几个不绘制在画布上的</a:t>
            </a:r>
            <a:r>
              <a:rPr lang="en-US" altLang="zh-CN">
                <a:ea typeface="宋体" charset="-122"/>
              </a:rPr>
              <a:t>Swing</a:t>
            </a:r>
            <a:r>
              <a:rPr lang="zh-CN" altLang="en-US">
                <a:ea typeface="宋体" charset="-122"/>
              </a:rPr>
              <a:t>组件之一。其修饰部件（按钮、标题栏、图标等）由用户的窗口系统绘制，而不是由</a:t>
            </a:r>
            <a:r>
              <a:rPr lang="en-US" altLang="zh-CN">
                <a:ea typeface="宋体" charset="-122"/>
              </a:rPr>
              <a:t>Swing</a:t>
            </a:r>
            <a:r>
              <a:rPr lang="zh-CN" altLang="en-US">
                <a:ea typeface="宋体" charset="-122"/>
              </a:rPr>
              <a:t>绘制。</a:t>
            </a:r>
          </a:p>
          <a:p>
            <a:pPr lvl="1" eaLnBrk="1" hangingPunct="1"/>
            <a:endParaRPr lang="zh-CN" altLang="en-US">
              <a:ea typeface="宋体" charset="-122"/>
            </a:endParaRPr>
          </a:p>
          <a:p>
            <a:pPr eaLnBrk="1" hangingPunct="1">
              <a:buFont typeface="Wingdings" pitchFamily="2" charset="2"/>
              <a:buNone/>
            </a:pPr>
            <a:endParaRPr lang="en-US" altLang="zh-CN">
              <a:ea typeface="宋体" charset="-122"/>
            </a:endParaRPr>
          </a:p>
          <a:p>
            <a:pPr eaLnBrk="1" hangingPunct="1">
              <a:buFont typeface="Wingdings" pitchFamily="2" charset="2"/>
              <a:buNone/>
            </a:pPr>
            <a:r>
              <a:rPr lang="en-US" altLang="zh-CN">
                <a:ea typeface="宋体" charset="-122"/>
              </a:rPr>
              <a:t>    </a:t>
            </a:r>
          </a:p>
          <a:p>
            <a:pPr lvl="1" eaLnBrk="1" hangingPunct="1">
              <a:buFont typeface="Wingdings" pitchFamily="2" charset="2"/>
              <a:buNone/>
            </a:pPr>
            <a:endParaRPr lang="zh-CN" altLang="en-US">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idx="4294967295"/>
          </p:nvPr>
        </p:nvSpPr>
        <p:spPr/>
        <p:txBody>
          <a:bodyPr/>
          <a:lstStyle/>
          <a:p>
            <a:r>
              <a:rPr lang="zh-CN" altLang="en-US">
                <a:ea typeface="宋体" charset="-122"/>
              </a:rPr>
              <a:t>作业</a:t>
            </a:r>
          </a:p>
        </p:txBody>
      </p:sp>
      <p:sp>
        <p:nvSpPr>
          <p:cNvPr id="80899" name="内容占位符 2"/>
          <p:cNvSpPr>
            <a:spLocks noGrp="1"/>
          </p:cNvSpPr>
          <p:nvPr>
            <p:ph idx="4294967295"/>
          </p:nvPr>
        </p:nvSpPr>
        <p:spPr/>
        <p:txBody>
          <a:bodyPr/>
          <a:lstStyle/>
          <a:p>
            <a:endParaRPr lang="zh-CN" altLang="en-US">
              <a:ea typeface="宋体" charset="-122"/>
            </a:endParaRPr>
          </a:p>
          <a:p>
            <a:pPr>
              <a:buFont typeface="Wingdings" pitchFamily="2" charset="2"/>
              <a:buNone/>
            </a:pPr>
            <a:endParaRPr lang="en-US" altLang="zh-CN">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endParaRPr lang="en-US" altLang="zh-CN" sz="1400" i="1" dirty="0">
              <a:latin typeface="+mn-lt"/>
              <a:ea typeface="宋体" pitchFamily="2" charset="-122"/>
            </a:endParaRPr>
          </a:p>
        </p:txBody>
      </p:sp>
      <p:sp>
        <p:nvSpPr>
          <p:cNvPr id="80901" name="内容占位符 2"/>
          <p:cNvSpPr>
            <a:spLocks/>
          </p:cNvSpPr>
          <p:nvPr/>
        </p:nvSpPr>
        <p:spPr bwMode="auto">
          <a:xfrm>
            <a:off x="0" y="1228725"/>
            <a:ext cx="9144000" cy="5248275"/>
          </a:xfrm>
          <a:prstGeom prst="rect">
            <a:avLst/>
          </a:prstGeom>
          <a:noFill/>
          <a:ln w="9525">
            <a:noFill/>
            <a:miter lim="800000"/>
            <a:headEnd/>
            <a:tailEnd/>
          </a:ln>
        </p:spPr>
        <p:txBody>
          <a:bodyPr/>
          <a:lstStyle/>
          <a:p>
            <a:pPr marL="342900" indent="-342900">
              <a:buClr>
                <a:schemeClr val="hlink"/>
              </a:buClr>
              <a:buFont typeface="Wingdings" pitchFamily="2" charset="2"/>
              <a:buChar char="v"/>
            </a:pPr>
            <a:r>
              <a:rPr lang="zh-CN" altLang="en-US" dirty="0"/>
              <a:t>尝试在窗体上画一张笑脸</a:t>
            </a:r>
            <a:r>
              <a:rPr lang="en-US" altLang="zh-CN" dirty="0"/>
              <a:t>.</a:t>
            </a:r>
            <a:r>
              <a:rPr lang="en-US" altLang="zh-CN" dirty="0" err="1"/>
              <a:t>Arc,Area</a:t>
            </a:r>
            <a:endParaRPr lang="en-US" altLang="zh-CN" dirty="0"/>
          </a:p>
          <a:p>
            <a:pPr marL="342900" indent="-342900">
              <a:buClr>
                <a:schemeClr val="hlink"/>
              </a:buClr>
              <a:buFont typeface="Wingdings" pitchFamily="2" charset="2"/>
              <a:buChar char="v"/>
            </a:pPr>
            <a:endParaRPr lang="en-US" altLang="zh-CN" dirty="0"/>
          </a:p>
        </p:txBody>
      </p:sp>
      <p:pic>
        <p:nvPicPr>
          <p:cNvPr id="80902" name="Picture 7"/>
          <p:cNvPicPr>
            <a:picLocks noChangeAspect="1" noChangeArrowheads="1"/>
          </p:cNvPicPr>
          <p:nvPr/>
        </p:nvPicPr>
        <p:blipFill>
          <a:blip r:embed="rId2" cstate="print"/>
          <a:srcRect/>
          <a:stretch>
            <a:fillRect/>
          </a:stretch>
        </p:blipFill>
        <p:spPr bwMode="auto">
          <a:xfrm>
            <a:off x="4527550" y="2033588"/>
            <a:ext cx="3829050" cy="3819525"/>
          </a:xfrm>
          <a:prstGeom prst="rect">
            <a:avLst/>
          </a:prstGeom>
          <a:noFill/>
          <a:ln w="9525">
            <a:noFill/>
            <a:miter lim="800000"/>
            <a:headEnd/>
            <a:tailEnd/>
          </a:ln>
        </p:spPr>
      </p:pic>
      <p:pic>
        <p:nvPicPr>
          <p:cNvPr id="80903" name="Picture 8"/>
          <p:cNvPicPr>
            <a:picLocks noChangeAspect="1" noChangeArrowheads="1"/>
          </p:cNvPicPr>
          <p:nvPr/>
        </p:nvPicPr>
        <p:blipFill>
          <a:blip r:embed="rId3" cstate="print"/>
          <a:srcRect/>
          <a:stretch>
            <a:fillRect/>
          </a:stretch>
        </p:blipFill>
        <p:spPr bwMode="auto">
          <a:xfrm>
            <a:off x="296863" y="2079625"/>
            <a:ext cx="3848100" cy="3819525"/>
          </a:xfrm>
          <a:prstGeom prst="rect">
            <a:avLst/>
          </a:prstGeom>
          <a:noFill/>
          <a:ln w="9525">
            <a:noFill/>
            <a:miter lim="800000"/>
            <a:headEnd/>
            <a:tailEnd/>
          </a:ln>
        </p:spPr>
      </p:pic>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Oval 25"/>
          <p:cNvSpPr>
            <a:spLocks noChangeArrowheads="1"/>
          </p:cNvSpPr>
          <p:nvPr/>
        </p:nvSpPr>
        <p:spPr bwMode="auto">
          <a:xfrm>
            <a:off x="5832475" y="1898650"/>
            <a:ext cx="1846263" cy="1800225"/>
          </a:xfrm>
          <a:prstGeom prst="ellipse">
            <a:avLst/>
          </a:prstGeom>
          <a:solidFill>
            <a:srgbClr val="FF0000"/>
          </a:solidFill>
          <a:ln w="9525" algn="ctr">
            <a:solidFill>
              <a:schemeClr val="tx1"/>
            </a:solidFill>
            <a:round/>
            <a:headEnd/>
            <a:tailEnd/>
          </a:ln>
        </p:spPr>
        <p:txBody>
          <a:bodyPr wrap="none" anchor="ctr"/>
          <a:lstStyle/>
          <a:p>
            <a:endParaRPr lang="zh-CN" altLang="en-US"/>
          </a:p>
        </p:txBody>
      </p:sp>
      <p:sp>
        <p:nvSpPr>
          <p:cNvPr id="81923" name="Rectangle 2"/>
          <p:cNvSpPr>
            <a:spLocks noGrp="1" noChangeArrowheads="1"/>
          </p:cNvSpPr>
          <p:nvPr>
            <p:ph type="title"/>
          </p:nvPr>
        </p:nvSpPr>
        <p:spPr/>
        <p:txBody>
          <a:bodyPr/>
          <a:lstStyle/>
          <a:p>
            <a:endParaRPr lang="zh-CN" altLang="en-US">
              <a:ea typeface="宋体" charset="-122"/>
            </a:endParaRPr>
          </a:p>
        </p:txBody>
      </p:sp>
      <p:sp>
        <p:nvSpPr>
          <p:cNvPr id="81924" name="Rectangle 3"/>
          <p:cNvSpPr>
            <a:spLocks noGrp="1" noChangeArrowheads="1"/>
          </p:cNvSpPr>
          <p:nvPr>
            <p:ph type="body" idx="1"/>
          </p:nvPr>
        </p:nvSpPr>
        <p:spPr/>
        <p:txBody>
          <a:bodyPr/>
          <a:lstStyle/>
          <a:p>
            <a:endParaRPr lang="zh-CN" altLang="en-US">
              <a:ea typeface="宋体" charset="-122"/>
            </a:endParaRPr>
          </a:p>
        </p:txBody>
      </p:sp>
      <p:sp>
        <p:nvSpPr>
          <p:cNvPr id="81925" name="Rectangle 4"/>
          <p:cNvSpPr>
            <a:spLocks noChangeArrowheads="1"/>
          </p:cNvSpPr>
          <p:nvPr/>
        </p:nvSpPr>
        <p:spPr bwMode="auto">
          <a:xfrm>
            <a:off x="1871663" y="2889250"/>
            <a:ext cx="4770437" cy="2205038"/>
          </a:xfrm>
          <a:prstGeom prst="rect">
            <a:avLst/>
          </a:prstGeom>
          <a:noFill/>
          <a:ln w="9525" algn="ctr">
            <a:solidFill>
              <a:schemeClr val="tx1"/>
            </a:solidFill>
            <a:miter lim="800000"/>
            <a:headEnd/>
            <a:tailEnd/>
          </a:ln>
        </p:spPr>
        <p:txBody>
          <a:bodyPr wrap="none" anchor="ctr"/>
          <a:lstStyle/>
          <a:p>
            <a:endParaRPr lang="zh-CN" altLang="en-US"/>
          </a:p>
        </p:txBody>
      </p:sp>
      <p:sp>
        <p:nvSpPr>
          <p:cNvPr id="81926" name="Line 5"/>
          <p:cNvSpPr>
            <a:spLocks noChangeShapeType="1"/>
          </p:cNvSpPr>
          <p:nvPr/>
        </p:nvSpPr>
        <p:spPr bwMode="auto">
          <a:xfrm>
            <a:off x="1150938" y="4103688"/>
            <a:ext cx="6435725" cy="46037"/>
          </a:xfrm>
          <a:prstGeom prst="line">
            <a:avLst/>
          </a:prstGeom>
          <a:noFill/>
          <a:ln w="9525">
            <a:solidFill>
              <a:schemeClr val="tx1"/>
            </a:solidFill>
            <a:round/>
            <a:headEnd/>
            <a:tailEnd/>
          </a:ln>
        </p:spPr>
        <p:txBody>
          <a:bodyPr/>
          <a:lstStyle/>
          <a:p>
            <a:endParaRPr lang="zh-CN" altLang="en-US"/>
          </a:p>
        </p:txBody>
      </p:sp>
      <p:sp>
        <p:nvSpPr>
          <p:cNvPr id="81927" name="Line 6"/>
          <p:cNvSpPr>
            <a:spLocks noChangeShapeType="1"/>
          </p:cNvSpPr>
          <p:nvPr/>
        </p:nvSpPr>
        <p:spPr bwMode="auto">
          <a:xfrm>
            <a:off x="4122738" y="1943100"/>
            <a:ext cx="0" cy="3600450"/>
          </a:xfrm>
          <a:prstGeom prst="line">
            <a:avLst/>
          </a:prstGeom>
          <a:noFill/>
          <a:ln w="9525">
            <a:solidFill>
              <a:schemeClr val="tx1"/>
            </a:solidFill>
            <a:round/>
            <a:headEnd/>
            <a:tailEnd/>
          </a:ln>
        </p:spPr>
        <p:txBody>
          <a:bodyPr/>
          <a:lstStyle/>
          <a:p>
            <a:endParaRPr lang="zh-CN" altLang="en-US"/>
          </a:p>
        </p:txBody>
      </p:sp>
      <p:sp>
        <p:nvSpPr>
          <p:cNvPr id="81928" name="Oval 7"/>
          <p:cNvSpPr>
            <a:spLocks noChangeArrowheads="1"/>
          </p:cNvSpPr>
          <p:nvPr/>
        </p:nvSpPr>
        <p:spPr bwMode="auto">
          <a:xfrm>
            <a:off x="1916113" y="2889250"/>
            <a:ext cx="4681537" cy="2160588"/>
          </a:xfrm>
          <a:prstGeom prst="ellipse">
            <a:avLst/>
          </a:prstGeom>
          <a:noFill/>
          <a:ln w="9525" algn="ctr">
            <a:solidFill>
              <a:schemeClr val="tx1"/>
            </a:solidFill>
            <a:round/>
            <a:headEnd/>
            <a:tailEnd/>
          </a:ln>
        </p:spPr>
        <p:txBody>
          <a:bodyPr wrap="none" anchor="ctr"/>
          <a:lstStyle/>
          <a:p>
            <a:endParaRPr lang="zh-CN" altLang="en-US"/>
          </a:p>
        </p:txBody>
      </p:sp>
      <p:sp>
        <p:nvSpPr>
          <p:cNvPr id="81929" name="Line 8"/>
          <p:cNvSpPr>
            <a:spLocks noChangeShapeType="1"/>
          </p:cNvSpPr>
          <p:nvPr/>
        </p:nvSpPr>
        <p:spPr bwMode="auto">
          <a:xfrm>
            <a:off x="4122738" y="4149725"/>
            <a:ext cx="1889125" cy="539750"/>
          </a:xfrm>
          <a:prstGeom prst="line">
            <a:avLst/>
          </a:prstGeom>
          <a:noFill/>
          <a:ln w="9525">
            <a:noFill/>
            <a:round/>
            <a:headEnd/>
            <a:tailEnd/>
          </a:ln>
        </p:spPr>
        <p:txBody>
          <a:bodyPr/>
          <a:lstStyle/>
          <a:p>
            <a:endParaRPr lang="zh-CN" altLang="en-US"/>
          </a:p>
        </p:txBody>
      </p:sp>
      <p:sp>
        <p:nvSpPr>
          <p:cNvPr id="81930" name="Line 21"/>
          <p:cNvSpPr>
            <a:spLocks noChangeShapeType="1"/>
          </p:cNvSpPr>
          <p:nvPr/>
        </p:nvSpPr>
        <p:spPr bwMode="auto">
          <a:xfrm>
            <a:off x="4122738" y="4149725"/>
            <a:ext cx="1663700" cy="628650"/>
          </a:xfrm>
          <a:prstGeom prst="line">
            <a:avLst/>
          </a:prstGeom>
          <a:noFill/>
          <a:ln w="9525">
            <a:solidFill>
              <a:schemeClr val="tx1"/>
            </a:solidFill>
            <a:round/>
            <a:headEnd/>
            <a:tailEnd/>
          </a:ln>
        </p:spPr>
        <p:txBody>
          <a:bodyPr/>
          <a:lstStyle/>
          <a:p>
            <a:endParaRPr lang="zh-CN" altLang="en-US"/>
          </a:p>
        </p:txBody>
      </p:sp>
      <p:sp>
        <p:nvSpPr>
          <p:cNvPr id="81931" name="Line 22"/>
          <p:cNvSpPr>
            <a:spLocks noChangeShapeType="1"/>
          </p:cNvSpPr>
          <p:nvPr/>
        </p:nvSpPr>
        <p:spPr bwMode="auto">
          <a:xfrm flipH="1">
            <a:off x="3041650" y="4103688"/>
            <a:ext cx="1081088" cy="765175"/>
          </a:xfrm>
          <a:prstGeom prst="line">
            <a:avLst/>
          </a:prstGeom>
          <a:noFill/>
          <a:ln w="9525">
            <a:solidFill>
              <a:schemeClr val="tx1"/>
            </a:solidFill>
            <a:round/>
            <a:headEnd/>
            <a:tailEnd/>
          </a:ln>
        </p:spPr>
        <p:txBody>
          <a:bodyPr/>
          <a:lstStyle/>
          <a:p>
            <a:endParaRPr lang="zh-CN" altLang="en-US"/>
          </a:p>
        </p:txBody>
      </p:sp>
      <p:sp>
        <p:nvSpPr>
          <p:cNvPr id="81932" name="Oval 23"/>
          <p:cNvSpPr>
            <a:spLocks noChangeArrowheads="1"/>
          </p:cNvSpPr>
          <p:nvPr/>
        </p:nvSpPr>
        <p:spPr bwMode="auto">
          <a:xfrm>
            <a:off x="5876925" y="1538288"/>
            <a:ext cx="1800225" cy="1800225"/>
          </a:xfrm>
          <a:prstGeom prst="ellipse">
            <a:avLst/>
          </a:prstGeom>
          <a:solidFill>
            <a:schemeClr val="accent1"/>
          </a:solidFill>
          <a:ln w="9525" algn="ctr">
            <a:solidFill>
              <a:schemeClr val="tx1"/>
            </a:solidFill>
            <a:round/>
            <a:headEnd/>
            <a:tailEnd/>
          </a:ln>
        </p:spPr>
        <p:txBody>
          <a:bodyPr wrap="none" anchor="ctr"/>
          <a:lstStyle/>
          <a:p>
            <a:endParaRPr lang="zh-CN" altLang="en-US"/>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a:extLst>
              <a:ext uri="{FF2B5EF4-FFF2-40B4-BE49-F238E27FC236}">
                <a16:creationId xmlns:a16="http://schemas.microsoft.com/office/drawing/2014/main" id="{21DE54CD-2DC5-6EAA-F294-CBDC85084DF2}"/>
              </a:ext>
            </a:extLst>
          </p:cNvPr>
          <p:cNvSpPr txBox="1">
            <a:spLocks noChangeArrowheads="1"/>
          </p:cNvSpPr>
          <p:nvPr/>
        </p:nvSpPr>
        <p:spPr bwMode="auto">
          <a:xfrm>
            <a:off x="2713038" y="5927725"/>
            <a:ext cx="3001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Char char="v"/>
              <a:defRPr kumimoji="1"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1"/>
              </a:buClr>
              <a:buFont typeface="Wingdings"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kumimoji="0" lang="en-US" altLang="zh-CN" sz="2000">
                <a:solidFill>
                  <a:schemeClr val="bg1"/>
                </a:solidFill>
                <a:latin typeface="Arial" panose="020B0604020202020204" pitchFamily="34" charset="0"/>
              </a:rPr>
              <a:t>www.themegallery.com</a:t>
            </a:r>
          </a:p>
        </p:txBody>
      </p:sp>
      <p:sp>
        <p:nvSpPr>
          <p:cNvPr id="104453" name="WordArt 5">
            <a:extLst>
              <a:ext uri="{FF2B5EF4-FFF2-40B4-BE49-F238E27FC236}">
                <a16:creationId xmlns:a16="http://schemas.microsoft.com/office/drawing/2014/main" id="{DB2455F3-19F7-6B97-EE03-86D2B60680B7}"/>
              </a:ext>
            </a:extLst>
          </p:cNvPr>
          <p:cNvSpPr>
            <a:spLocks noChangeArrowheads="1" noChangeShapeType="1" noTextEdit="1"/>
          </p:cNvSpPr>
          <p:nvPr/>
        </p:nvSpPr>
        <p:spPr bwMode="gray">
          <a:xfrm>
            <a:off x="2195513" y="2132013"/>
            <a:ext cx="5689600" cy="792162"/>
          </a:xfrm>
          <a:prstGeom prst="rect">
            <a:avLst/>
          </a:prstGeom>
        </p:spPr>
        <p:txBody>
          <a:bodyPr wrap="none" fromWordArt="1">
            <a:prstTxWarp prst="textDeflate">
              <a:avLst>
                <a:gd name="adj" fmla="val 0"/>
              </a:avLst>
            </a:prstTxWarp>
          </a:bodyPr>
          <a:lstStyle/>
          <a:p>
            <a:pPr algn="ctr"/>
            <a:r>
              <a:rPr lang="en-US" altLang="zh-CN" sz="3600" kern="10">
                <a:ln w="28575">
                  <a:solidFill>
                    <a:schemeClr val="bg1"/>
                  </a:solidFill>
                  <a:round/>
                  <a:headEnd/>
                  <a:tailEnd/>
                </a:ln>
                <a:gradFill rotWithShape="1">
                  <a:gsLst>
                    <a:gs pos="0">
                      <a:schemeClr val="hlink"/>
                    </a:gs>
                    <a:gs pos="100000">
                      <a:schemeClr val="accent1"/>
                    </a:gs>
                  </a:gsLst>
                  <a:lin ang="0" scaled="1"/>
                </a:gradFill>
                <a:effectLst>
                  <a:outerShdw dist="53882" dir="2700000" algn="ctr" rotWithShape="0">
                    <a:schemeClr val="tx2">
                      <a:alpha val="50000"/>
                    </a:schemeClr>
                  </a:outerShdw>
                </a:effectLst>
                <a:cs typeface="Arial" panose="020B0604020202020204" pitchFamily="34" charset="0"/>
              </a:rPr>
              <a:t>Thank You !</a:t>
            </a:r>
            <a:endParaRPr lang="zh-CN" altLang="en-US" sz="3600" kern="10">
              <a:ln w="28575">
                <a:solidFill>
                  <a:schemeClr val="bg1"/>
                </a:solidFill>
                <a:round/>
                <a:headEnd/>
                <a:tailEnd/>
              </a:ln>
              <a:gradFill rotWithShape="1">
                <a:gsLst>
                  <a:gs pos="0">
                    <a:schemeClr val="hlink"/>
                  </a:gs>
                  <a:gs pos="100000">
                    <a:schemeClr val="accent1"/>
                  </a:gs>
                </a:gsLst>
                <a:lin ang="0" scaled="1"/>
              </a:gradFill>
              <a:effectLst>
                <a:outerShdw dist="53882" dir="2700000" algn="ctr" rotWithShape="0">
                  <a:schemeClr val="tx2">
                    <a:alpha val="50000"/>
                  </a:schemeClr>
                </a:outerShdw>
              </a:effectLst>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104453"/>
                                        </p:tgtEl>
                                        <p:attrNameLst>
                                          <p:attrName>style.visibility</p:attrName>
                                        </p:attrNameLst>
                                      </p:cBhvr>
                                      <p:to>
                                        <p:strVal val="visible"/>
                                      </p:to>
                                    </p:set>
                                    <p:anim calcmode="lin" valueType="num">
                                      <p:cBhvr>
                                        <p:cTn id="7" dur="500" fill="hold"/>
                                        <p:tgtEl>
                                          <p:spTgt spid="104453"/>
                                        </p:tgtEl>
                                        <p:attrNameLst>
                                          <p:attrName>ppt_w</p:attrName>
                                        </p:attrNameLst>
                                      </p:cBhvr>
                                      <p:tavLst>
                                        <p:tav tm="0">
                                          <p:val>
                                            <p:fltVal val="0"/>
                                          </p:val>
                                        </p:tav>
                                        <p:tav tm="100000">
                                          <p:val>
                                            <p:strVal val="#ppt_w"/>
                                          </p:val>
                                        </p:tav>
                                      </p:tavLst>
                                    </p:anim>
                                    <p:anim calcmode="lin" valueType="num">
                                      <p:cBhvr>
                                        <p:cTn id="8" dur="500" fill="hold"/>
                                        <p:tgtEl>
                                          <p:spTgt spid="104453"/>
                                        </p:tgtEl>
                                        <p:attrNameLst>
                                          <p:attrName>ppt_h</p:attrName>
                                        </p:attrNameLst>
                                      </p:cBhvr>
                                      <p:tavLst>
                                        <p:tav tm="0">
                                          <p:val>
                                            <p:fltVal val="0"/>
                                          </p:val>
                                        </p:tav>
                                        <p:tav tm="100000">
                                          <p:val>
                                            <p:strVal val="#ppt_h"/>
                                          </p:val>
                                        </p:tav>
                                      </p:tavLst>
                                    </p:anim>
                                    <p:animEffect transition="in" filter="fade">
                                      <p:cBhvr>
                                        <p:cTn id="9" dur="500"/>
                                        <p:tgtEl>
                                          <p:spTgt spid="104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idx="4294967295"/>
          </p:nvPr>
        </p:nvSpPr>
        <p:spPr/>
        <p:txBody>
          <a:bodyPr/>
          <a:lstStyle/>
          <a:p>
            <a:pPr eaLnBrk="1" hangingPunct="1"/>
            <a:r>
              <a:rPr lang="zh-CN" altLang="en-US" sz="2400">
                <a:ea typeface="宋体" charset="-122"/>
              </a:rPr>
              <a:t>创建框架</a:t>
            </a:r>
          </a:p>
        </p:txBody>
      </p:sp>
      <p:sp>
        <p:nvSpPr>
          <p:cNvPr id="11267" name="内容占位符 2"/>
          <p:cNvSpPr>
            <a:spLocks noGrp="1"/>
          </p:cNvSpPr>
          <p:nvPr>
            <p:ph idx="4294967295"/>
          </p:nvPr>
        </p:nvSpPr>
        <p:spPr>
          <a:xfrm>
            <a:off x="0" y="1228725"/>
            <a:ext cx="9144000" cy="5248275"/>
          </a:xfrm>
        </p:spPr>
        <p:txBody>
          <a:bodyPr/>
          <a:lstStyle/>
          <a:p>
            <a:pPr eaLnBrk="1" hangingPunct="1"/>
            <a:r>
              <a:rPr lang="en-US" altLang="zh-CN">
                <a:ea typeface="宋体" charset="-122"/>
              </a:rPr>
              <a:t>JFrame</a:t>
            </a:r>
          </a:p>
          <a:p>
            <a:pPr eaLnBrk="1" hangingPunct="1">
              <a:buFont typeface="Wingdings" pitchFamily="2" charset="2"/>
              <a:buNone/>
            </a:pPr>
            <a:r>
              <a:rPr lang="en-US" altLang="zh-CN" b="1">
                <a:latin typeface="楷体_GB2312" pitchFamily="49" charset="-122"/>
                <a:ea typeface="楷体_GB2312" pitchFamily="49" charset="-122"/>
              </a:rPr>
              <a:t> </a:t>
            </a:r>
            <a:r>
              <a:rPr lang="en-US" altLang="zh-CN" sz="2400" b="1">
                <a:latin typeface="楷体_GB2312" pitchFamily="49" charset="-122"/>
                <a:ea typeface="楷体_GB2312" pitchFamily="49" charset="-122"/>
              </a:rPr>
              <a:t>java.long.Object</a:t>
            </a:r>
          </a:p>
          <a:p>
            <a:pPr>
              <a:buFont typeface="Wingdings" pitchFamily="2" charset="2"/>
              <a:buNone/>
            </a:pPr>
            <a:r>
              <a:rPr lang="en-US" altLang="zh-CN" sz="2400" b="1">
                <a:latin typeface="楷体_GB2312" pitchFamily="49" charset="-122"/>
                <a:ea typeface="楷体_GB2312" pitchFamily="49" charset="-122"/>
              </a:rPr>
              <a:t>     |</a:t>
            </a:r>
          </a:p>
          <a:p>
            <a:pPr>
              <a:buFont typeface="Wingdings" pitchFamily="2" charset="2"/>
              <a:buNone/>
            </a:pPr>
            <a:r>
              <a:rPr lang="en-US" altLang="zh-CN" sz="2400" b="1">
                <a:latin typeface="楷体_GB2312" pitchFamily="49" charset="-122"/>
                <a:ea typeface="楷体_GB2312" pitchFamily="49" charset="-122"/>
              </a:rPr>
              <a:t>     +----java.awt.Component</a:t>
            </a:r>
          </a:p>
          <a:p>
            <a:pPr>
              <a:buFont typeface="Wingdings" pitchFamily="2" charset="2"/>
              <a:buNone/>
            </a:pPr>
            <a:r>
              <a:rPr lang="en-US" altLang="zh-CN" sz="2400" b="1">
                <a:latin typeface="楷体_GB2312" pitchFamily="49" charset="-122"/>
                <a:ea typeface="楷体_GB2312" pitchFamily="49" charset="-122"/>
              </a:rPr>
              <a:t>		     |</a:t>
            </a:r>
          </a:p>
          <a:p>
            <a:pPr>
              <a:buFont typeface="Wingdings" pitchFamily="2" charset="2"/>
              <a:buNone/>
            </a:pPr>
            <a:r>
              <a:rPr lang="en-US" altLang="zh-CN" sz="2400" b="1">
                <a:latin typeface="楷体_GB2312" pitchFamily="49" charset="-122"/>
                <a:ea typeface="楷体_GB2312" pitchFamily="49" charset="-122"/>
              </a:rPr>
              <a:t>           +----java.awt.Container</a:t>
            </a:r>
          </a:p>
          <a:p>
            <a:pPr>
              <a:buFont typeface="Wingdings" pitchFamily="2" charset="2"/>
              <a:buNone/>
            </a:pPr>
            <a:r>
              <a:rPr lang="en-US" altLang="zh-CN" sz="2400" b="1">
                <a:latin typeface="楷体_GB2312" pitchFamily="49" charset="-122"/>
                <a:ea typeface="楷体_GB2312" pitchFamily="49" charset="-122"/>
              </a:rPr>
              <a:t>                 |</a:t>
            </a:r>
          </a:p>
          <a:p>
            <a:pPr>
              <a:buFont typeface="Wingdings" pitchFamily="2" charset="2"/>
              <a:buNone/>
            </a:pPr>
            <a:r>
              <a:rPr lang="en-US" altLang="zh-CN" sz="2400" b="1">
                <a:latin typeface="楷体_GB2312" pitchFamily="49" charset="-122"/>
                <a:ea typeface="楷体_GB2312" pitchFamily="49" charset="-122"/>
              </a:rPr>
              <a:t>                 +----java.awt.Window</a:t>
            </a:r>
          </a:p>
          <a:p>
            <a:pPr>
              <a:buFont typeface="Wingdings" pitchFamily="2" charset="2"/>
              <a:buNone/>
            </a:pPr>
            <a:r>
              <a:rPr lang="en-US" altLang="zh-CN" sz="2400" b="1">
                <a:latin typeface="楷体_GB2312" pitchFamily="49" charset="-122"/>
                <a:ea typeface="楷体_GB2312" pitchFamily="49" charset="-122"/>
              </a:rPr>
              <a:t>					|</a:t>
            </a:r>
          </a:p>
          <a:p>
            <a:pPr>
              <a:buFont typeface="Wingdings" pitchFamily="2" charset="2"/>
              <a:buNone/>
            </a:pPr>
            <a:r>
              <a:rPr lang="en-US" altLang="zh-CN" sz="2400" b="1">
                <a:latin typeface="楷体_GB2312" pitchFamily="49" charset="-122"/>
                <a:ea typeface="楷体_GB2312" pitchFamily="49" charset="-122"/>
              </a:rPr>
              <a:t>                 		+----java.awt.Frame</a:t>
            </a:r>
          </a:p>
          <a:p>
            <a:pPr>
              <a:buFont typeface="Wingdings" pitchFamily="2" charset="2"/>
              <a:buNone/>
            </a:pPr>
            <a:r>
              <a:rPr lang="en-US" altLang="zh-CN" sz="2400" b="1">
                <a:latin typeface="楷体_GB2312" pitchFamily="49" charset="-122"/>
                <a:ea typeface="楷体_GB2312" pitchFamily="49" charset="-122"/>
              </a:rPr>
              <a:t>						|</a:t>
            </a:r>
          </a:p>
          <a:p>
            <a:pPr>
              <a:buFont typeface="Wingdings" pitchFamily="2" charset="2"/>
              <a:buNone/>
            </a:pPr>
            <a:r>
              <a:rPr lang="en-US" altLang="zh-CN" sz="2400" b="1">
                <a:latin typeface="楷体_GB2312" pitchFamily="49" charset="-122"/>
                <a:ea typeface="楷体_GB2312" pitchFamily="49" charset="-122"/>
              </a:rPr>
              <a:t>                 			+----javax.swing.JFrame</a:t>
            </a:r>
            <a:endParaRPr lang="zh-CN" altLang="en-US">
              <a:ea typeface="宋体" charset="-122"/>
            </a:endParaRPr>
          </a:p>
        </p:txBody>
      </p:sp>
      <p:sp>
        <p:nvSpPr>
          <p:cNvPr id="4" name="页脚占位符 3"/>
          <p:cNvSpPr txBox="1">
            <a:spLocks noGrp="1"/>
          </p:cNvSpPr>
          <p:nvPr/>
        </p:nvSpPr>
        <p:spPr bwMode="auto">
          <a:xfrm>
            <a:off x="5715000" y="0"/>
            <a:ext cx="3429000" cy="320675"/>
          </a:xfrm>
          <a:prstGeom prst="rect">
            <a:avLst/>
          </a:prstGeom>
          <a:noFill/>
          <a:ln>
            <a:miter lim="800000"/>
            <a:headEnd/>
            <a:tailEnd/>
          </a:ln>
        </p:spPr>
        <p:txBody>
          <a:bodyPr/>
          <a:lstStyle/>
          <a:p>
            <a:pPr algn="r" eaLnBrk="1" hangingPunct="1">
              <a:spcBef>
                <a:spcPct val="0"/>
              </a:spcBef>
              <a:buClrTx/>
              <a:buFontTx/>
              <a:buNone/>
              <a:defRPr/>
            </a:pPr>
            <a:r>
              <a:rPr lang="en-US" altLang="zh-CN" sz="1400" i="1">
                <a:latin typeface="+mn-lt"/>
                <a:ea typeface="宋体" pitchFamily="2" charset="-122"/>
              </a:rPr>
              <a:t>Java</a:t>
            </a:r>
          </a:p>
        </p:txBody>
      </p:sp>
    </p:spTree>
  </p:cSld>
  <p:clrMapOvr>
    <a:masterClrMapping/>
  </p:clrMapOvr>
  <p:transition/>
</p:sld>
</file>

<file path=ppt/theme/theme1.xml><?xml version="1.0" encoding="utf-8"?>
<a:theme xmlns:a="http://schemas.openxmlformats.org/drawingml/2006/main" name="1_中传">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alpha val="90000"/>
          </a:schemeClr>
        </a:solidFill>
        <a:ln>
          <a:solidFill>
            <a:schemeClr val="bg1"/>
          </a:solidFill>
        </a:ln>
      </a:spPr>
      <a:bodyPr spcFirstLastPara="0" vert="horz" wrap="square" lIns="76200" tIns="76200" rIns="76200" bIns="2368987" numCol="1" spcCol="1270" anchor="ctr" anchorCtr="0">
        <a:noAutofit/>
      </a:bodyPr>
      <a:lstStyle>
        <a:defPPr algn="ctr" defTabSz="889000">
          <a:lnSpc>
            <a:spcPct val="90000"/>
          </a:lnSpc>
          <a:spcBef>
            <a:spcPct val="0"/>
          </a:spcBef>
          <a:spcAft>
            <a:spcPct val="35000"/>
          </a:spcAft>
          <a:defRPr sz="2400" kern="1200" dirty="0" smtClean="0">
            <a:solidFill>
              <a:schemeClr val="bg1"/>
            </a:solidFill>
            <a:latin typeface="+mn-ea"/>
          </a:defRPr>
        </a:defPPr>
      </a:lstStyle>
      <a: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a:style>
    </a:spDef>
    <a:lnDef>
      <a:spPr bwMode="auto">
        <a:xfrm>
          <a:off x="0" y="0"/>
          <a:ext cx="1" cy="1"/>
        </a:xfrm>
        <a:custGeom>
          <a:avLst/>
          <a:gdLst/>
          <a:ahLst/>
          <a:cxnLst/>
          <a:rect l="0" t="0" r="0" b="0"/>
          <a:pathLst/>
        </a:custGeom>
        <a:solidFill>
          <a:schemeClr val="bg1"/>
        </a:solidFill>
        <a:ln w="9525" cap="flat" cmpd="sng" algn="ctr">
          <a:solidFill>
            <a:srgbClr val="000000"/>
          </a:solidFill>
          <a:prstDash val="solid"/>
          <a:round/>
          <a:headEnd type="none" w="med" len="med"/>
          <a:tailEnd type="none" w="med" len="med"/>
        </a:ln>
      </a:spPr>
      <a:bodyPr vert="horz" wrap="square" lIns="62244" tIns="62244" rIns="62244" bIns="62244"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800" b="0" i="0" u="none" strike="noStrike" cap="none" normalizeH="0" baseline="0" smtClean="0">
            <a:ln>
              <a:noFill/>
            </a:ln>
            <a:solidFill>
              <a:schemeClr val="tx1"/>
            </a:solidFill>
            <a:effectLst/>
            <a:latin typeface="华文中宋" panose="02010600040101010101" pitchFamily="2" charset="-122"/>
            <a:ea typeface="华文中宋" panose="02010600040101010101" pitchFamily="2" charset="-122"/>
          </a:defRPr>
        </a:defPPr>
      </a:lstStyle>
    </a:lnDef>
  </a:objectDefaults>
  <a:extraClrSchemeLst>
    <a:extraClrScheme>
      <a:clrScheme name="yc_wti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c_wti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c_wti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c_wti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c_wti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c_wti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c_wti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c_wti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c_wti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c_wti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c_wti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c_wti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123736</TotalTime>
  <Words>5370</Words>
  <Application>Microsoft Macintosh PowerPoint</Application>
  <PresentationFormat>全屏显示(4:3)</PresentationFormat>
  <Paragraphs>788</Paragraphs>
  <Slides>82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82</vt:i4>
      </vt:variant>
    </vt:vector>
  </HeadingPairs>
  <TitlesOfParts>
    <vt:vector size="91" baseType="lpstr">
      <vt:lpstr>(使用中文字体)</vt:lpstr>
      <vt:lpstr>黑体</vt:lpstr>
      <vt:lpstr>华文中宋</vt:lpstr>
      <vt:lpstr>楷体_GB2312</vt:lpstr>
      <vt:lpstr>FuturaA Md BT</vt:lpstr>
      <vt:lpstr>Arial</vt:lpstr>
      <vt:lpstr>Times New Roman</vt:lpstr>
      <vt:lpstr>Wingdings</vt:lpstr>
      <vt:lpstr>1_中传</vt:lpstr>
      <vt:lpstr>Java图形程序设计</vt:lpstr>
      <vt:lpstr>学习内容</vt:lpstr>
      <vt:lpstr>Swing概述</vt:lpstr>
      <vt:lpstr>Swing概述</vt:lpstr>
      <vt:lpstr>Swing概述</vt:lpstr>
      <vt:lpstr>Swing概述</vt:lpstr>
      <vt:lpstr>GUI基本组成</vt:lpstr>
      <vt:lpstr>创建框架</vt:lpstr>
      <vt:lpstr>创建框架</vt:lpstr>
      <vt:lpstr>创建框架</vt:lpstr>
      <vt:lpstr>创建框架</vt:lpstr>
      <vt:lpstr>创建框架</vt:lpstr>
      <vt:lpstr>创建框架</vt:lpstr>
      <vt:lpstr>框架设置</vt:lpstr>
      <vt:lpstr>框架设置</vt:lpstr>
      <vt:lpstr>框架设置</vt:lpstr>
      <vt:lpstr>框架设置</vt:lpstr>
      <vt:lpstr>框架设置</vt:lpstr>
      <vt:lpstr>框架设置</vt:lpstr>
      <vt:lpstr>在组件中显示信息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面板与信息显示</vt:lpstr>
      <vt:lpstr>2D图形</vt:lpstr>
      <vt:lpstr>2D图形</vt:lpstr>
      <vt:lpstr>2D图形</vt:lpstr>
      <vt:lpstr>2D图形</vt:lpstr>
      <vt:lpstr>2D图形</vt:lpstr>
      <vt:lpstr>2D图形</vt:lpstr>
      <vt:lpstr>2D图形</vt:lpstr>
      <vt:lpstr>2D图形</vt:lpstr>
      <vt:lpstr>2D图形</vt:lpstr>
      <vt:lpstr>2D图形</vt:lpstr>
      <vt:lpstr>2D图形</vt:lpstr>
      <vt:lpstr>2D图形</vt:lpstr>
      <vt:lpstr>2D图形</vt:lpstr>
      <vt:lpstr>2D图形</vt:lpstr>
      <vt:lpstr>2D图形</vt:lpstr>
      <vt:lpstr>2D图形</vt:lpstr>
      <vt:lpstr>2D图形</vt:lpstr>
      <vt:lpstr>2D图形</vt:lpstr>
      <vt:lpstr>颜色</vt:lpstr>
      <vt:lpstr>颜色</vt:lpstr>
      <vt:lpstr>颜色</vt:lpstr>
      <vt:lpstr>颜色</vt:lpstr>
      <vt:lpstr>颜色</vt:lpstr>
      <vt:lpstr>颜色</vt:lpstr>
      <vt:lpstr>颜色</vt:lpstr>
      <vt:lpstr>颜色</vt:lpstr>
      <vt:lpstr>颜色</vt:lpstr>
      <vt:lpstr>颜色</vt:lpstr>
      <vt:lpstr>设置字体</vt:lpstr>
      <vt:lpstr>设置字体</vt:lpstr>
      <vt:lpstr>设置字体</vt:lpstr>
      <vt:lpstr>设置字体</vt:lpstr>
      <vt:lpstr>设置字体</vt:lpstr>
      <vt:lpstr>设置字体</vt:lpstr>
      <vt:lpstr>设置字体</vt:lpstr>
      <vt:lpstr>设置字体</vt:lpstr>
      <vt:lpstr>设置字体</vt:lpstr>
      <vt:lpstr>设置字体</vt:lpstr>
      <vt:lpstr>设置字体</vt:lpstr>
      <vt:lpstr>设置字体</vt:lpstr>
      <vt:lpstr>图像</vt:lpstr>
      <vt:lpstr>图像</vt:lpstr>
      <vt:lpstr>图像</vt:lpstr>
      <vt:lpstr>图像</vt:lpstr>
      <vt:lpstr>图像</vt:lpstr>
      <vt:lpstr>图像</vt:lpstr>
      <vt:lpstr>图像</vt:lpstr>
      <vt:lpstr>小结</vt:lpstr>
      <vt:lpstr>作业</vt:lpstr>
      <vt:lpstr>PowerPoint 演示文稿</vt:lpstr>
      <vt:lpstr>PowerPoint 演示文稿</vt:lpstr>
    </vt:vector>
  </TitlesOfParts>
  <Company>Microsoft 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nsfc</dc:title>
  <dc:creator>mhd</dc:creator>
  <cp:lastModifiedBy>Microsoft Office User</cp:lastModifiedBy>
  <cp:revision>3065</cp:revision>
  <cp:lastPrinted>2013-06-09T12:24:00Z</cp:lastPrinted>
  <dcterms:created xsi:type="dcterms:W3CDTF">2005-05-09T07:03:00Z</dcterms:created>
  <dcterms:modified xsi:type="dcterms:W3CDTF">2024-11-01T06:42:09Z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