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1"/>
  </p:sldMasterIdLst>
  <p:notesMasterIdLst>
    <p:notesMasterId r:id="rId64"/>
  </p:notesMasterIdLst>
  <p:handoutMasterIdLst>
    <p:handoutMasterId r:id="rId65"/>
  </p:handoutMasterIdLst>
  <p:sldIdLst>
    <p:sldId id="422" r:id="rId2"/>
    <p:sldId id="423" r:id="rId3"/>
    <p:sldId id="585" r:id="rId4"/>
    <p:sldId id="586" r:id="rId5"/>
    <p:sldId id="523" r:id="rId6"/>
    <p:sldId id="424" r:id="rId7"/>
    <p:sldId id="482" r:id="rId8"/>
    <p:sldId id="587" r:id="rId9"/>
    <p:sldId id="588" r:id="rId10"/>
    <p:sldId id="589" r:id="rId11"/>
    <p:sldId id="590" r:id="rId12"/>
    <p:sldId id="591" r:id="rId13"/>
    <p:sldId id="592" r:id="rId14"/>
    <p:sldId id="593" r:id="rId15"/>
    <p:sldId id="594" r:id="rId16"/>
    <p:sldId id="595" r:id="rId17"/>
    <p:sldId id="596" r:id="rId18"/>
    <p:sldId id="597" r:id="rId19"/>
    <p:sldId id="598" r:id="rId20"/>
    <p:sldId id="599" r:id="rId21"/>
    <p:sldId id="600" r:id="rId22"/>
    <p:sldId id="601" r:id="rId23"/>
    <p:sldId id="524" r:id="rId24"/>
    <p:sldId id="602" r:id="rId25"/>
    <p:sldId id="603" r:id="rId26"/>
    <p:sldId id="527" r:id="rId27"/>
    <p:sldId id="528" r:id="rId28"/>
    <p:sldId id="529" r:id="rId29"/>
    <p:sldId id="530" r:id="rId30"/>
    <p:sldId id="531" r:id="rId31"/>
    <p:sldId id="532" r:id="rId32"/>
    <p:sldId id="533" r:id="rId33"/>
    <p:sldId id="534" r:id="rId34"/>
    <p:sldId id="535" r:id="rId35"/>
    <p:sldId id="536" r:id="rId36"/>
    <p:sldId id="537" r:id="rId37"/>
    <p:sldId id="538" r:id="rId38"/>
    <p:sldId id="539" r:id="rId39"/>
    <p:sldId id="540" r:id="rId40"/>
    <p:sldId id="541" r:id="rId41"/>
    <p:sldId id="543" r:id="rId42"/>
    <p:sldId id="545" r:id="rId43"/>
    <p:sldId id="544" r:id="rId44"/>
    <p:sldId id="542" r:id="rId45"/>
    <p:sldId id="546" r:id="rId46"/>
    <p:sldId id="547" r:id="rId47"/>
    <p:sldId id="548" r:id="rId48"/>
    <p:sldId id="549" r:id="rId49"/>
    <p:sldId id="550" r:id="rId50"/>
    <p:sldId id="551" r:id="rId51"/>
    <p:sldId id="552" r:id="rId52"/>
    <p:sldId id="553" r:id="rId53"/>
    <p:sldId id="554" r:id="rId54"/>
    <p:sldId id="555" r:id="rId55"/>
    <p:sldId id="556" r:id="rId56"/>
    <p:sldId id="557" r:id="rId57"/>
    <p:sldId id="558" r:id="rId58"/>
    <p:sldId id="559" r:id="rId59"/>
    <p:sldId id="560" r:id="rId60"/>
    <p:sldId id="561" r:id="rId61"/>
    <p:sldId id="481" r:id="rId62"/>
    <p:sldId id="504" r:id="rId63"/>
  </p:sldIdLst>
  <p:sldSz cx="9144000" cy="6858000" type="screen4x3"/>
  <p:notesSz cx="6669088" cy="9928225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B14C"/>
    <a:srgbClr val="63BC26"/>
    <a:srgbClr val="A21E89"/>
    <a:srgbClr val="19A7DD"/>
    <a:srgbClr val="15CD9D"/>
    <a:srgbClr val="FFCC99"/>
    <a:srgbClr val="D1D1D1"/>
    <a:srgbClr val="009FE1"/>
    <a:srgbClr val="10CF9B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3"/>
    <p:restoredTop sz="81163" autoAdjust="0"/>
  </p:normalViewPr>
  <p:slideViewPr>
    <p:cSldViewPr showGuides="1">
      <p:cViewPr varScale="1">
        <p:scale>
          <a:sx n="101" d="100"/>
          <a:sy n="101" d="100"/>
        </p:scale>
        <p:origin x="2104" y="136"/>
      </p:cViewPr>
      <p:guideLst>
        <p:guide orient="horz" pos="1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41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+mn-cs"/>
              </a:rPr>
              <a:t>报奖汇报</a:t>
            </a:r>
            <a:endParaRPr kumimoji="1" lang="en-US" altLang="zh-CN" sz="1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+mn-cs"/>
              </a:rPr>
              <a:t>北京邮电大学</a:t>
            </a:r>
            <a:endParaRPr kumimoji="1" lang="en-US" altLang="zh-CN" sz="1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1338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SimHei" panose="02010609060101010101" pitchFamily="49" charset="-122"/>
              </a:rPr>
              <a:t>‹#›</a:t>
            </a:fld>
            <a:endParaRPr lang="en-US" altLang="zh-CN" sz="1200" dirty="0">
              <a:latin typeface="Times New Roman" panose="02020603050405020304" pitchFamily="18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7793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 i="0">
                <a:latin typeface="Times New Roman" panose="02020603050405020304" pitchFamily="18" charset="0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r>
              <a:rPr kumimoji="1" lang="en-US" altLang="zh-CN" dirty="0"/>
              <a:t>《</a:t>
            </a:r>
            <a:r>
              <a:rPr kumimoji="1" lang="en-US" altLang="zh-CN" dirty="0" err="1"/>
              <a:t>多媒体技术原理及应用</a:t>
            </a:r>
            <a:r>
              <a:rPr kumimoji="1" lang="en-US" altLang="zh-CN" dirty="0"/>
              <a:t>》（</a:t>
            </a:r>
            <a:r>
              <a:rPr kumimoji="1" lang="en-US" altLang="zh-CN" dirty="0" err="1"/>
              <a:t>教材</a:t>
            </a:r>
            <a:r>
              <a:rPr kumimoji="1" lang="en-US" altLang="zh-CN" dirty="0"/>
              <a:t>）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 i="0">
                <a:latin typeface="Times New Roman" panose="02020603050405020304" pitchFamily="18" charset="0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kumimoji="1" lang="en-US" altLang="zh-CN" dirty="0"/>
          </a:p>
        </p:txBody>
      </p:sp>
      <p:sp>
        <p:nvSpPr>
          <p:cNvPr id="25604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 i="0">
                <a:latin typeface="Times New Roman" panose="02020603050405020304" pitchFamily="18" charset="0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r>
              <a:rPr kumimoji="1" lang="en-US" altLang="zh-CN" dirty="0" err="1"/>
              <a:t>北京邮电大学</a:t>
            </a:r>
            <a:endParaRPr kumimoji="1" lang="en-US" altLang="zh-CN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b="0" i="0">
                <a:ea typeface="SimHei" panose="02010609060101010101" pitchFamily="49" charset="-122"/>
              </a:defRPr>
            </a:lvl1pPr>
          </a:lstStyle>
          <a:p>
            <a:pPr algn="r" eaLnBrk="1" hangingPunct="1"/>
            <a:fld id="{9A0DB2DC-4C9A-4742-B13C-FB6460FD3503}" type="slidenum">
              <a:rPr lang="en-US" altLang="zh-CN" sz="1200" smtClean="0">
                <a:latin typeface="Times New Roman" panose="02020603050405020304" pitchFamily="18" charset="0"/>
              </a:rPr>
              <a:pPr algn="r" eaLnBrk="1" hangingPunct="1"/>
              <a:t>‹#›</a:t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0447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/>
          <p:nvPr userDrawn="1"/>
        </p:nvSpPr>
        <p:spPr>
          <a:xfrm>
            <a:off x="8329674" y="6453188"/>
            <a:ext cx="814326" cy="243656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   </a:t>
            </a:r>
            <a:r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Page </a:t>
            </a:r>
            <a:fld id="{9A0DB2DC-4C9A-4742-B13C-FB6460FD3503}" type="slidenum"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‹#›</a:t>
            </a:fld>
            <a:endParaRPr lang="en-US" altLang="zh-CN" sz="1000" b="0" i="0" dirty="0">
              <a:solidFill>
                <a:schemeClr val="tx2"/>
              </a:solidFill>
              <a:latin typeface="FuturaA Md BT"/>
              <a:ea typeface="SimHei" panose="02010609060101010101" pitchFamily="49" charset="-122"/>
            </a:endParaRPr>
          </a:p>
        </p:txBody>
      </p:sp>
      <p:sp>
        <p:nvSpPr>
          <p:cNvPr id="2051" name="Rectangle 13"/>
          <p:cNvSpPr/>
          <p:nvPr userDrawn="1"/>
        </p:nvSpPr>
        <p:spPr>
          <a:xfrm>
            <a:off x="8329674" y="6453188"/>
            <a:ext cx="814326" cy="243656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   </a:t>
            </a:r>
            <a:r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Page </a:t>
            </a:r>
            <a:fld id="{9A0DB2DC-4C9A-4742-B13C-FB6460FD3503}" type="slidenum"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‹#›</a:t>
            </a:fld>
            <a:endParaRPr lang="en-US" altLang="zh-CN" sz="1000" b="0" i="0" dirty="0">
              <a:solidFill>
                <a:schemeClr val="tx2"/>
              </a:solidFill>
              <a:latin typeface="FuturaA Md BT"/>
              <a:ea typeface="SimHei" panose="02010609060101010101" pitchFamily="49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57150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SimHei" panose="02010609060101010101" pitchFamily="49" charset="-122"/>
              <a:cs typeface="+mn-cs"/>
            </a:endParaRPr>
          </a:p>
        </p:txBody>
      </p:sp>
      <p:pic>
        <p:nvPicPr>
          <p:cNvPr id="2053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32588" y="381000"/>
            <a:ext cx="2411412" cy="384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188913"/>
            <a:ext cx="7769225" cy="7191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/>
          <p:nvPr userDrawn="1"/>
        </p:nvSpPr>
        <p:spPr>
          <a:xfrm>
            <a:off x="8329674" y="6453188"/>
            <a:ext cx="814326" cy="243656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   </a:t>
            </a:r>
            <a:r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Page </a:t>
            </a:r>
            <a:fld id="{9A0DB2DC-4C9A-4742-B13C-FB6460FD3503}" type="slidenum"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‹#›</a:t>
            </a:fld>
            <a:endParaRPr lang="en-US" altLang="zh-CN" sz="1000" b="0" i="0" dirty="0">
              <a:solidFill>
                <a:schemeClr val="tx2"/>
              </a:solidFill>
              <a:latin typeface="FuturaA Md BT"/>
              <a:ea typeface="SimHei" panose="02010609060101010101" pitchFamily="49" charset="-122"/>
            </a:endParaRPr>
          </a:p>
        </p:txBody>
      </p:sp>
      <p:sp>
        <p:nvSpPr>
          <p:cNvPr id="3075" name="Rectangle 13"/>
          <p:cNvSpPr/>
          <p:nvPr userDrawn="1"/>
        </p:nvSpPr>
        <p:spPr>
          <a:xfrm>
            <a:off x="8329674" y="6453188"/>
            <a:ext cx="814326" cy="243656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   </a:t>
            </a:r>
            <a:r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Page </a:t>
            </a:r>
            <a:fld id="{9A0DB2DC-4C9A-4742-B13C-FB6460FD3503}" type="slidenum"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‹#›</a:t>
            </a:fld>
            <a:endParaRPr lang="en-US" altLang="zh-CN" sz="1000" b="0" i="0" dirty="0">
              <a:solidFill>
                <a:schemeClr val="tx2"/>
              </a:solidFill>
              <a:latin typeface="FuturaA Md BT"/>
              <a:ea typeface="SimHei" panose="02010609060101010101" pitchFamily="49" charset="-122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ea"/>
                <a:ea typeface="+mn-ea"/>
              </a:defRPr>
            </a:lvl1pPr>
            <a:lvl2pPr>
              <a:defRPr baseline="0">
                <a:latin typeface="+mn-ea"/>
                <a:ea typeface="+mn-ea"/>
              </a:defRPr>
            </a:lvl2pPr>
            <a:lvl3pPr>
              <a:defRPr baseline="0">
                <a:latin typeface="+mn-ea"/>
                <a:ea typeface="+mn-ea"/>
              </a:defRPr>
            </a:lvl3pPr>
            <a:lvl4pPr>
              <a:defRPr baseline="0">
                <a:latin typeface="+mn-ea"/>
                <a:ea typeface="+mn-ea"/>
              </a:defRPr>
            </a:lvl4pPr>
            <a:lvl5pPr>
              <a:defRPr baseline="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34925" y="188913"/>
            <a:ext cx="7769225" cy="7191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323850" y="1085850"/>
            <a:ext cx="8362950" cy="5438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57150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SimHei" panose="02010609060101010101" pitchFamily="49" charset="-122"/>
              <a:cs typeface="+mn-cs"/>
            </a:endParaRPr>
          </a:p>
        </p:txBody>
      </p:sp>
      <p:pic>
        <p:nvPicPr>
          <p:cNvPr id="1029" name="Picture 3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224588" y="333375"/>
            <a:ext cx="2919412" cy="4635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0" name="Group 10"/>
          <p:cNvGrpSpPr/>
          <p:nvPr userDrawn="1"/>
        </p:nvGrpSpPr>
        <p:grpSpPr>
          <a:xfrm>
            <a:off x="2627784" y="5927094"/>
            <a:ext cx="6480720" cy="1062953"/>
            <a:chOff x="249" y="2341"/>
            <a:chExt cx="5178" cy="1617"/>
          </a:xfrm>
        </p:grpSpPr>
        <p:pic>
          <p:nvPicPr>
            <p:cNvPr id="1031" name="Picture 11" descr="未命名-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9" y="2341"/>
              <a:ext cx="5178" cy="143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Rectangle 12"/>
            <p:cNvSpPr>
              <a:spLocks noChangeArrowheads="1"/>
            </p:cNvSpPr>
            <p:nvPr/>
          </p:nvSpPr>
          <p:spPr bwMode="gray">
            <a:xfrm>
              <a:off x="1877" y="3593"/>
              <a:ext cx="115" cy="36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SimHei" panose="02010609060101010101" pitchFamily="49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(使用中文字体)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(使用中文字体)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(使用中文字体)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(使用中文字体)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(使用中文字体)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i="0">
                <a:solidFill>
                  <a:srgbClr val="000000"/>
                </a:solidFill>
                <a:ea typeface="宋体" pitchFamily="2" charset="-122"/>
              </a:rPr>
              <a:t>AWT</a:t>
            </a:r>
            <a:r>
              <a:rPr lang="zh-CN" altLang="en-US" sz="4000" i="0">
                <a:solidFill>
                  <a:srgbClr val="000000"/>
                </a:solidFill>
                <a:ea typeface="宋体" pitchFamily="2" charset="-122"/>
              </a:rPr>
              <a:t>事件处理</a:t>
            </a:r>
            <a:r>
              <a:rPr lang="en-US" altLang="zh-CN" sz="4000" i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zh-CN" altLang="en-US" sz="4000" i="0">
                <a:solidFill>
                  <a:srgbClr val="000000"/>
                </a:solidFill>
                <a:ea typeface="宋体" pitchFamily="2" charset="-122"/>
              </a:rPr>
              <a:t>续</a:t>
            </a:r>
            <a:r>
              <a:rPr lang="en-US" altLang="zh-CN" sz="4000" i="0">
                <a:solidFill>
                  <a:srgbClr val="000000"/>
                </a:solidFill>
                <a:ea typeface="宋体" pitchFamily="2" charset="-122"/>
              </a:rPr>
              <a:t>)</a:t>
            </a:r>
          </a:p>
        </p:txBody>
      </p:sp>
      <p:sp>
        <p:nvSpPr>
          <p:cNvPr id="3075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Action</a:t>
            </a:r>
            <a:r>
              <a:rPr lang="zh-CN" altLang="en-US" dirty="0">
                <a:ea typeface="宋体" charset="-122"/>
              </a:rPr>
              <a:t>接口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ea typeface="宋体" charset="-122"/>
              </a:rPr>
              <a:t>public interface Action extends </a:t>
            </a:r>
            <a:r>
              <a:rPr lang="en-US" altLang="zh-CN" sz="2000" dirty="0" err="1">
                <a:ea typeface="宋体" charset="-122"/>
              </a:rPr>
              <a:t>ActionListener</a:t>
            </a:r>
            <a:r>
              <a:rPr lang="en-US" altLang="zh-CN" sz="2000" dirty="0">
                <a:ea typeface="宋体" charset="-12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ea typeface="宋体" charset="-122"/>
              </a:rPr>
              <a:t>接口中包含以下方法：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>
                <a:ea typeface="宋体" charset="-122"/>
              </a:rPr>
              <a:t>    </a:t>
            </a:r>
            <a:r>
              <a:rPr lang="en-US" altLang="zh-CN" sz="2000" dirty="0">
                <a:ea typeface="宋体" charset="-122"/>
              </a:rPr>
              <a:t>void </a:t>
            </a:r>
            <a:r>
              <a:rPr lang="en-US" altLang="zh-CN" sz="2000" dirty="0" err="1">
                <a:ea typeface="宋体" charset="-122"/>
              </a:rPr>
              <a:t>actionPerformed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ActionEvent</a:t>
            </a:r>
            <a:r>
              <a:rPr lang="en-US" altLang="zh-CN" sz="2000" dirty="0">
                <a:ea typeface="宋体" charset="-122"/>
              </a:rPr>
              <a:t> event);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    void </a:t>
            </a:r>
            <a:r>
              <a:rPr lang="en-US" altLang="zh-CN" sz="2000" dirty="0" err="1">
                <a:ea typeface="宋体" charset="-122"/>
              </a:rPr>
              <a:t>setEnabled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boolean</a:t>
            </a:r>
            <a:r>
              <a:rPr lang="en-US" altLang="zh-CN" sz="2000" dirty="0">
                <a:ea typeface="宋体" charset="-122"/>
              </a:rPr>
              <a:t> b);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     </a:t>
            </a:r>
            <a:r>
              <a:rPr lang="en-US" altLang="zh-CN" sz="2000" dirty="0" err="1">
                <a:ea typeface="宋体" charset="-122"/>
              </a:rPr>
              <a:t>boolean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err="1">
                <a:ea typeface="宋体" charset="-122"/>
              </a:rPr>
              <a:t>isEnablead</a:t>
            </a:r>
            <a:r>
              <a:rPr lang="en-US" altLang="zh-CN" sz="2000" dirty="0">
                <a:ea typeface="宋体" charset="-122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    void </a:t>
            </a:r>
            <a:r>
              <a:rPr lang="en-US" altLang="zh-CN" sz="2000" dirty="0" err="1">
                <a:ea typeface="宋体" charset="-122"/>
              </a:rPr>
              <a:t>putValue</a:t>
            </a:r>
            <a:r>
              <a:rPr lang="en-US" altLang="zh-CN" sz="2000" dirty="0">
                <a:ea typeface="宋体" charset="-122"/>
              </a:rPr>
              <a:t>(String </a:t>
            </a:r>
            <a:r>
              <a:rPr lang="en-US" altLang="zh-CN" sz="2000" dirty="0" err="1">
                <a:ea typeface="宋体" charset="-122"/>
              </a:rPr>
              <a:t>key,Object</a:t>
            </a:r>
            <a:r>
              <a:rPr lang="en-US" altLang="zh-CN" sz="2000" dirty="0">
                <a:ea typeface="宋体" charset="-122"/>
              </a:rPr>
              <a:t> value);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    Object </a:t>
            </a:r>
            <a:r>
              <a:rPr lang="en-US" altLang="zh-CN" sz="2000" dirty="0" err="1">
                <a:ea typeface="宋体" charset="-122"/>
              </a:rPr>
              <a:t>getValue</a:t>
            </a:r>
            <a:r>
              <a:rPr lang="en-US" altLang="zh-CN" sz="2000" dirty="0">
                <a:ea typeface="宋体" charset="-122"/>
              </a:rPr>
              <a:t>(String key);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ea typeface="宋体" charset="-122"/>
              </a:rPr>
              <a:t>常用预定义的动作表名称：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>
                <a:ea typeface="宋体" charset="-122"/>
              </a:rPr>
              <a:t>    名称                                     值</a:t>
            </a:r>
            <a:endParaRPr lang="en-US" altLang="zh-CN" sz="20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>
                <a:ea typeface="宋体" charset="-122"/>
              </a:rPr>
              <a:t>    </a:t>
            </a:r>
            <a:r>
              <a:rPr lang="en-US" altLang="zh-CN" sz="2000" dirty="0">
                <a:ea typeface="宋体" charset="-122"/>
              </a:rPr>
              <a:t>NAME                          </a:t>
            </a:r>
            <a:r>
              <a:rPr lang="zh-CN" altLang="en-US" sz="2000" dirty="0">
                <a:ea typeface="宋体" charset="-122"/>
              </a:rPr>
              <a:t>动作名称；可用来设置按钮和菜单的标签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    SMALL_ICON      </a:t>
            </a:r>
            <a:r>
              <a:rPr lang="zh-CN" altLang="en-US" sz="2000" dirty="0">
                <a:ea typeface="宋体" charset="-122"/>
              </a:rPr>
              <a:t>          小图标；可用来设置按钮和菜单的图标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    SHORT_DESCRIPTION        </a:t>
            </a:r>
            <a:r>
              <a:rPr lang="zh-CN" altLang="en-US" sz="2000" dirty="0">
                <a:ea typeface="宋体" charset="-122"/>
              </a:rPr>
              <a:t>简要说明，在工具按钮中作为提示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    MNEMONIC_KEY                </a:t>
            </a:r>
            <a:r>
              <a:rPr lang="zh-CN" altLang="en-US" sz="2000" dirty="0">
                <a:ea typeface="宋体" charset="-122"/>
              </a:rPr>
              <a:t>快捷键，用于菜单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0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>
                <a:ea typeface="宋体" charset="-122"/>
              </a:rPr>
              <a:t>   </a:t>
            </a:r>
            <a:r>
              <a:rPr lang="en-US" altLang="zh-CN" sz="2000" dirty="0" err="1">
                <a:ea typeface="宋体" charset="-122"/>
              </a:rPr>
              <a:t>action.putValue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Action.NAME,</a:t>
            </a:r>
            <a:r>
              <a:rPr lang="en-US" altLang="zh-CN" sz="2000" dirty="0" err="1">
                <a:latin typeface="Arial"/>
                <a:ea typeface="宋体" charset="-122"/>
              </a:rPr>
              <a:t>”</a:t>
            </a:r>
            <a:r>
              <a:rPr lang="en-US" altLang="zh-CN" sz="2000" dirty="0" err="1">
                <a:ea typeface="宋体" charset="-122"/>
              </a:rPr>
              <a:t>Blue</a:t>
            </a:r>
            <a:r>
              <a:rPr lang="en-US" altLang="zh-CN" sz="2000" dirty="0">
                <a:latin typeface="Arial"/>
                <a:ea typeface="宋体" charset="-122"/>
              </a:rPr>
              <a:t>”</a:t>
            </a:r>
            <a:r>
              <a:rPr lang="en-US" altLang="zh-CN" sz="2000" dirty="0">
                <a:ea typeface="宋体" charset="-122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   </a:t>
            </a:r>
            <a:r>
              <a:rPr lang="en-US" altLang="zh-CN" sz="2000" dirty="0" err="1">
                <a:ea typeface="宋体" charset="-122"/>
              </a:rPr>
              <a:t>action.putValue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Action.SMALL_ICON</a:t>
            </a:r>
            <a:r>
              <a:rPr lang="en-US" altLang="zh-CN" sz="2000" dirty="0">
                <a:ea typeface="宋体" charset="-122"/>
              </a:rPr>
              <a:t>, new </a:t>
            </a:r>
            <a:r>
              <a:rPr lang="en-US" altLang="zh-CN" sz="2000" dirty="0" err="1">
                <a:ea typeface="宋体" charset="-122"/>
              </a:rPr>
              <a:t>IamgeIcon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>
                <a:latin typeface="Arial"/>
                <a:ea typeface="宋体" charset="-122"/>
              </a:rPr>
              <a:t>“</a:t>
            </a:r>
            <a:r>
              <a:rPr lang="en-US" altLang="zh-CN" sz="2000" dirty="0">
                <a:ea typeface="宋体" charset="-122"/>
              </a:rPr>
              <a:t>blue-ball.gif</a:t>
            </a:r>
            <a:r>
              <a:rPr lang="en-US" altLang="zh-CN" sz="2000" dirty="0">
                <a:latin typeface="Arial"/>
                <a:ea typeface="宋体" charset="-122"/>
              </a:rPr>
              <a:t>”</a:t>
            </a:r>
            <a:r>
              <a:rPr lang="en-US" altLang="zh-CN" sz="2000" dirty="0">
                <a:ea typeface="宋体" charset="-122"/>
              </a:rPr>
              <a:t>));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Action</a:t>
            </a:r>
            <a:r>
              <a:rPr lang="zh-CN" altLang="en-US" dirty="0">
                <a:ea typeface="宋体" charset="-122"/>
              </a:rPr>
              <a:t>接口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利用一个实现了</a:t>
            </a:r>
            <a:r>
              <a:rPr lang="en-US" altLang="zh-CN" dirty="0">
                <a:ea typeface="宋体" charset="-122"/>
              </a:rPr>
              <a:t>Action</a:t>
            </a:r>
            <a:r>
              <a:rPr lang="zh-CN" altLang="en-US" dirty="0">
                <a:ea typeface="宋体" charset="-122"/>
              </a:rPr>
              <a:t>接口的对象可以实例化按钮、菜单项等；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	 </a:t>
            </a:r>
            <a:r>
              <a:rPr lang="en-US" altLang="zh-CN" dirty="0" err="1">
                <a:ea typeface="宋体" charset="-122"/>
              </a:rPr>
              <a:t>JButton</a:t>
            </a:r>
            <a:r>
              <a:rPr lang="en-US" altLang="zh-CN" dirty="0">
                <a:ea typeface="宋体" charset="-122"/>
              </a:rPr>
              <a:t>(Action a);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    </a:t>
            </a:r>
            <a:r>
              <a:rPr lang="en-US" altLang="zh-CN" dirty="0" err="1">
                <a:ea typeface="宋体" charset="-122"/>
              </a:rPr>
              <a:t>JMenuItem</a:t>
            </a:r>
            <a:r>
              <a:rPr lang="en-US" altLang="zh-CN" dirty="0">
                <a:ea typeface="宋体" charset="-122"/>
              </a:rPr>
              <a:t>(Action a);</a:t>
            </a:r>
          </a:p>
          <a:p>
            <a:pPr>
              <a:buFont typeface="Wingdings" pitchFamily="2" charset="2"/>
              <a:buNone/>
            </a:pPr>
            <a:endParaRPr lang="zh-CN" altLang="en-US" dirty="0">
              <a:ea typeface="宋体" charset="-122"/>
            </a:endParaRPr>
          </a:p>
          <a:p>
            <a:r>
              <a:rPr lang="en-US" altLang="zh-CN" dirty="0" err="1">
                <a:ea typeface="宋体" charset="-122"/>
              </a:rPr>
              <a:t>AbstractAction</a:t>
            </a:r>
            <a:r>
              <a:rPr lang="zh-CN" altLang="en-US" dirty="0">
                <a:ea typeface="宋体" charset="-122"/>
              </a:rPr>
              <a:t>类实现了</a:t>
            </a:r>
            <a:r>
              <a:rPr lang="en-US" altLang="zh-CN" dirty="0">
                <a:ea typeface="宋体" charset="-122"/>
              </a:rPr>
              <a:t>Action</a:t>
            </a:r>
            <a:r>
              <a:rPr lang="zh-CN" altLang="en-US" dirty="0">
                <a:ea typeface="宋体" charset="-122"/>
              </a:rPr>
              <a:t>接口中除</a:t>
            </a:r>
            <a:r>
              <a:rPr lang="en-US" altLang="zh-CN" dirty="0" err="1">
                <a:ea typeface="宋体" charset="-122"/>
              </a:rPr>
              <a:t>actionPerformed</a:t>
            </a:r>
            <a:r>
              <a:rPr lang="zh-CN" altLang="en-US" dirty="0">
                <a:ea typeface="宋体" charset="-122"/>
              </a:rPr>
              <a:t>方法之外的所有方法，因此可通过简单地扩展</a:t>
            </a:r>
            <a:r>
              <a:rPr lang="en-US" altLang="zh-CN" dirty="0" err="1">
                <a:ea typeface="宋体" charset="-122"/>
              </a:rPr>
              <a:t>AbstractAction</a:t>
            </a:r>
            <a:r>
              <a:rPr lang="zh-CN" altLang="en-US" dirty="0">
                <a:ea typeface="宋体" charset="-122"/>
              </a:rPr>
              <a:t>类，并在扩展中实现</a:t>
            </a:r>
            <a:r>
              <a:rPr lang="en-US" altLang="zh-CN" dirty="0" err="1">
                <a:ea typeface="宋体" charset="-122"/>
              </a:rPr>
              <a:t>actionPerformed</a:t>
            </a:r>
            <a:r>
              <a:rPr lang="zh-CN" altLang="en-US" dirty="0">
                <a:ea typeface="宋体" charset="-122"/>
              </a:rPr>
              <a:t>方法来构造一个实现了</a:t>
            </a:r>
            <a:r>
              <a:rPr lang="en-US" altLang="zh-CN" dirty="0">
                <a:ea typeface="宋体" charset="-122"/>
              </a:rPr>
              <a:t>Action</a:t>
            </a:r>
            <a:r>
              <a:rPr lang="zh-CN" altLang="en-US" dirty="0">
                <a:ea typeface="宋体" charset="-122"/>
              </a:rPr>
              <a:t>接口的对象；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动作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构造一个用于执行改变颜色命令的动作类</a:t>
            </a:r>
            <a:endParaRPr lang="en-US" altLang="zh-CN" dirty="0">
              <a:ea typeface="宋体" charset="-122"/>
            </a:endParaRPr>
          </a:p>
          <a:p>
            <a:pPr>
              <a:buNone/>
            </a:pPr>
            <a:r>
              <a: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public class </a:t>
            </a:r>
            <a:r>
              <a:rPr lang="en-US" altLang="zh-CN" sz="2000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ColorAction</a:t>
            </a:r>
            <a:r>
              <a: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 extends </a:t>
            </a:r>
            <a:r>
              <a:rPr lang="en-US" altLang="zh-CN" sz="2000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AbstractAction</a:t>
            </a:r>
            <a:r>
              <a: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  {</a:t>
            </a:r>
          </a:p>
          <a:p>
            <a:pPr>
              <a:buNone/>
            </a:pPr>
            <a:r>
              <a: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  public </a:t>
            </a:r>
            <a:r>
              <a:rPr lang="en-US" altLang="zh-CN" sz="2000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ColorAction</a:t>
            </a:r>
            <a:r>
              <a: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(String name, Icon </a:t>
            </a:r>
            <a:r>
              <a:rPr lang="en-US" altLang="zh-CN" sz="2000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icon</a:t>
            </a:r>
            <a:r>
              <a: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, Color c) {        </a:t>
            </a:r>
          </a:p>
          <a:p>
            <a:pPr indent="20638">
              <a:buNone/>
            </a:pPr>
            <a:r>
              <a: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           </a:t>
            </a:r>
            <a:r>
              <a:rPr lang="en-US" altLang="zh-CN" sz="2000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putValue</a:t>
            </a:r>
            <a:r>
              <a: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(Action.NAME, name);</a:t>
            </a:r>
          </a:p>
          <a:p>
            <a:pPr indent="20638">
              <a:buNone/>
            </a:pPr>
            <a:r>
              <a: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           </a:t>
            </a:r>
            <a:r>
              <a:rPr lang="en-US" altLang="zh-CN" sz="2000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putValue</a:t>
            </a:r>
            <a:r>
              <a: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Action.SMALL_ICON</a:t>
            </a:r>
            <a:r>
              <a: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, icon);                  </a:t>
            </a:r>
            <a:r>
              <a:rPr lang="en-US" altLang="zh-CN" sz="2000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putValue</a:t>
            </a:r>
            <a:r>
              <a: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Action.SHORT_DESCRIPTION</a:t>
            </a:r>
            <a:r>
              <a: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, "Set panel color to " + </a:t>
            </a:r>
            <a:r>
              <a:rPr lang="en-US" altLang="zh-CN" sz="2000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name.toLowerCase</a:t>
            </a:r>
            <a:r>
              <a: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());</a:t>
            </a:r>
          </a:p>
          <a:p>
            <a:pPr indent="20638">
              <a:buNone/>
            </a:pPr>
            <a:r>
              <a: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          </a:t>
            </a:r>
            <a:r>
              <a:rPr lang="en-US" altLang="zh-CN" sz="2000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putValue</a:t>
            </a:r>
            <a:r>
              <a: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("color", c);    </a:t>
            </a:r>
          </a:p>
          <a:p>
            <a:pPr indent="20638">
              <a:buNone/>
            </a:pPr>
            <a:r>
              <a: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  }     </a:t>
            </a:r>
          </a:p>
          <a:p>
            <a:pPr>
              <a:buNone/>
            </a:pPr>
            <a:r>
              <a: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   public void </a:t>
            </a:r>
            <a:r>
              <a:rPr lang="en-US" altLang="zh-CN" sz="2000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actionPerformed</a:t>
            </a:r>
            <a:r>
              <a: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ActionEvent</a:t>
            </a:r>
            <a:r>
              <a: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 event)  {  </a:t>
            </a:r>
          </a:p>
          <a:p>
            <a:pPr>
              <a:buNone/>
            </a:pPr>
            <a:r>
              <a: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               Color c = (Color) </a:t>
            </a:r>
            <a:r>
              <a:rPr lang="en-US" altLang="zh-CN" sz="2000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getValue</a:t>
            </a:r>
            <a:r>
              <a: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("color");  </a:t>
            </a:r>
          </a:p>
          <a:p>
            <a:pPr>
              <a:buNone/>
            </a:pPr>
            <a:r>
              <a: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               </a:t>
            </a:r>
            <a:r>
              <a:rPr lang="en-US" altLang="zh-CN" sz="2000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buttonPanel.setBackground</a:t>
            </a:r>
            <a:r>
              <a: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(c);   </a:t>
            </a:r>
          </a:p>
          <a:p>
            <a:pPr>
              <a:buNone/>
            </a:pPr>
            <a:r>
              <a: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   }</a:t>
            </a:r>
          </a:p>
          <a:p>
            <a:pPr>
              <a:buNone/>
            </a:pPr>
            <a:r>
              <a:rPr lang="en-US" altLang="zh-CN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 }</a:t>
            </a:r>
            <a:endParaRPr lang="zh-CN" altLang="en-US" sz="20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ea typeface="宋体" charset="-122"/>
              </a:rPr>
              <a:t>    </a:t>
            </a:r>
            <a:endParaRPr lang="en-US" altLang="zh-CN" sz="2000" dirty="0"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000" dirty="0"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400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动作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创建动作类对象，并将动作与按钮关联</a:t>
            </a:r>
            <a:endParaRPr lang="en-US" altLang="zh-CN" dirty="0">
              <a:ea typeface="宋体" charset="-122"/>
            </a:endParaRPr>
          </a:p>
          <a:p>
            <a:pPr>
              <a:buNone/>
            </a:pPr>
            <a:r>
              <a:rPr lang="en-US" altLang="zh-CN" sz="2400" dirty="0"/>
              <a:t>Action </a:t>
            </a:r>
            <a:r>
              <a:rPr lang="en-US" altLang="zh-CN" sz="2400" dirty="0" err="1"/>
              <a:t>redAction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ColorAction</a:t>
            </a:r>
            <a:r>
              <a:rPr lang="en-US" altLang="zh-CN" sz="2400" dirty="0"/>
              <a:t>("Red", new </a:t>
            </a:r>
            <a:r>
              <a:rPr lang="en-US" altLang="zh-CN" sz="2400" dirty="0" err="1"/>
              <a:t>ImageIcon</a:t>
            </a:r>
            <a:r>
              <a:rPr lang="en-US" altLang="zh-CN" sz="2400" dirty="0"/>
              <a:t>("red-ball.gif"), </a:t>
            </a:r>
            <a:r>
              <a:rPr lang="en-US" altLang="zh-CN" sz="2400" dirty="0" err="1"/>
              <a:t>Color.</a:t>
            </a:r>
            <a:r>
              <a:rPr lang="en-US" altLang="zh-CN" sz="2400" i="1" dirty="0" err="1"/>
              <a:t>RED</a:t>
            </a:r>
            <a:r>
              <a:rPr lang="en-US" altLang="zh-CN" sz="2400" i="1" dirty="0"/>
              <a:t>);</a:t>
            </a:r>
          </a:p>
          <a:p>
            <a:pPr>
              <a:buNone/>
            </a:pPr>
            <a:endParaRPr lang="en-US" altLang="zh-CN" sz="2400" i="1" dirty="0">
              <a:ea typeface="宋体" charset="-122"/>
            </a:endParaRPr>
          </a:p>
          <a:p>
            <a:pPr>
              <a:buNone/>
            </a:pPr>
            <a:r>
              <a:rPr lang="en-US" altLang="zh-CN" sz="2400" dirty="0" err="1"/>
              <a:t>Jbutton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redButton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JButton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redAction</a:t>
            </a:r>
            <a:r>
              <a:rPr lang="en-US" altLang="zh-CN" sz="2400" dirty="0"/>
              <a:t>);</a:t>
            </a:r>
            <a:endParaRPr lang="zh-CN" altLang="en-US" sz="2400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动作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864" y="1228725"/>
            <a:ext cx="8796663" cy="5248275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创建动作类对象，并将动作与按键关联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生成</a:t>
            </a:r>
            <a:r>
              <a:rPr lang="en-US" altLang="zh-CN" dirty="0" err="1">
                <a:ea typeface="宋体" charset="-122"/>
              </a:rPr>
              <a:t>KeyStroke</a:t>
            </a:r>
            <a:r>
              <a:rPr lang="zh-CN" altLang="en-US" dirty="0">
                <a:ea typeface="宋体" charset="-122"/>
              </a:rPr>
              <a:t>对象</a:t>
            </a:r>
            <a:endParaRPr lang="en-US" altLang="zh-CN" dirty="0">
              <a:ea typeface="宋体" charset="-122"/>
            </a:endParaRPr>
          </a:p>
          <a:p>
            <a:pPr lvl="1">
              <a:buNone/>
            </a:pPr>
            <a:r>
              <a:rPr lang="en-US" altLang="zh-CN" sz="2000" dirty="0" err="1">
                <a:ea typeface="宋体" charset="-122"/>
              </a:rPr>
              <a:t>KeyStroke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err="1">
                <a:ea typeface="宋体" charset="-122"/>
              </a:rPr>
              <a:t>ctrlBK</a:t>
            </a:r>
            <a:r>
              <a:rPr lang="en-US" altLang="zh-CN" sz="2000" dirty="0">
                <a:ea typeface="宋体" charset="-122"/>
              </a:rPr>
              <a:t> = </a:t>
            </a:r>
            <a:r>
              <a:rPr lang="en-US" altLang="zh-CN" sz="2000" dirty="0" err="1">
                <a:ea typeface="宋体" charset="-122"/>
              </a:rPr>
              <a:t>KeyStroke.getKeyStroke</a:t>
            </a:r>
            <a:r>
              <a:rPr lang="en-US" altLang="zh-CN" sz="2000" dirty="0">
                <a:ea typeface="宋体" charset="-122"/>
              </a:rPr>
              <a:t>(“ctrl B”);</a:t>
            </a:r>
          </a:p>
          <a:p>
            <a:pPr lvl="1"/>
            <a:r>
              <a:rPr lang="zh-CN" altLang="en-US" dirty="0">
                <a:ea typeface="宋体" charset="-122"/>
              </a:rPr>
              <a:t>击键和动作关联</a:t>
            </a:r>
            <a:endParaRPr lang="en-US" altLang="zh-CN" dirty="0">
              <a:ea typeface="宋体" charset="-122"/>
            </a:endParaRPr>
          </a:p>
          <a:p>
            <a:pPr lvl="1">
              <a:buNone/>
            </a:pPr>
            <a:endParaRPr lang="en-US" altLang="zh-CN" dirty="0">
              <a:ea typeface="宋体" charset="-122"/>
            </a:endParaRPr>
          </a:p>
          <a:p>
            <a:pPr lvl="1">
              <a:buNone/>
            </a:pPr>
            <a:r>
              <a:rPr lang="en-US" altLang="zh-CN" dirty="0" err="1">
                <a:ea typeface="宋体" charset="-122"/>
              </a:rPr>
              <a:t>KeyStroke</a:t>
            </a:r>
            <a:r>
              <a:rPr lang="en-US" altLang="zh-CN" dirty="0">
                <a:ea typeface="宋体" charset="-122"/>
              </a:rPr>
              <a:t>            </a:t>
            </a:r>
            <a:r>
              <a:rPr lang="en-US" altLang="zh-CN" dirty="0">
                <a:ea typeface="宋体" charset="-122"/>
                <a:sym typeface="Wingdings" pitchFamily="2" charset="2"/>
              </a:rPr>
              <a:t>Object            Action</a:t>
            </a:r>
            <a:endParaRPr lang="en-US" altLang="zh-CN" i="1" dirty="0">
              <a:ea typeface="宋体" charset="-122"/>
            </a:endParaRPr>
          </a:p>
          <a:p>
            <a:pPr lvl="1">
              <a:buNone/>
            </a:pPr>
            <a:endParaRPr lang="en-US" altLang="zh-CN" dirty="0">
              <a:ea typeface="宋体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3716905" y="3879050"/>
            <a:ext cx="270030" cy="135015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接箭头连接符 7"/>
          <p:cNvCxnSpPr>
            <a:cxnSpLocks/>
            <a:stCxn id="355331" idx="1"/>
            <a:endCxn id="355331" idx="2"/>
          </p:cNvCxnSpPr>
          <p:nvPr/>
        </p:nvCxnSpPr>
        <p:spPr bwMode="auto">
          <a:xfrm>
            <a:off x="527864" y="3852863"/>
            <a:ext cx="4398332" cy="2624137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>
            <a:off x="2726795" y="3744035"/>
            <a:ext cx="1440160" cy="0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254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>
            <a:off x="5292080" y="3744035"/>
            <a:ext cx="1440160" cy="0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254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2906815" y="3113965"/>
            <a:ext cx="1260140" cy="5850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996825" y="3293985"/>
            <a:ext cx="1125125" cy="5400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InputMap</a:t>
            </a:r>
            <a:endParaRPr kumimoji="0" lang="zh-CN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382090" y="3203975"/>
            <a:ext cx="1125125" cy="5400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i="1" dirty="0" err="1">
                <a:latin typeface="Arial" charset="0"/>
              </a:rPr>
              <a:t>Action</a:t>
            </a:r>
            <a:r>
              <a:rPr kumimoji="0" lang="en-US" altLang="zh-CN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Map</a:t>
            </a:r>
            <a:endParaRPr kumimoji="0" lang="zh-CN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动作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865" y="1228725"/>
            <a:ext cx="8229600" cy="5248275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创建动作类对象，并将动作与按键关联</a:t>
            </a:r>
            <a:endParaRPr lang="en-US" altLang="zh-CN" dirty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CN" sz="2400" dirty="0">
                <a:ea typeface="宋体" charset="-122"/>
              </a:rPr>
              <a:t>InputMap:</a:t>
            </a:r>
            <a:r>
              <a:rPr lang="zh-CN" altLang="en-US" sz="2400" dirty="0">
                <a:ea typeface="宋体" charset="-122"/>
              </a:rPr>
              <a:t>输入映射，每一个</a:t>
            </a:r>
            <a:r>
              <a:rPr lang="en-US" altLang="zh-CN" sz="2400" dirty="0" err="1">
                <a:ea typeface="宋体" charset="-122"/>
              </a:rPr>
              <a:t>JComponent</a:t>
            </a:r>
            <a:r>
              <a:rPr lang="zh-CN" altLang="en-US" sz="2400" dirty="0">
                <a:ea typeface="宋体" charset="-122"/>
              </a:rPr>
              <a:t>有三个输入映射，三个输入映射分别对应三个不同的条件。</a:t>
            </a:r>
            <a:endParaRPr lang="en-US" altLang="zh-CN" sz="2400" dirty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endParaRPr lang="en-US" altLang="zh-CN" sz="2400" dirty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endParaRPr lang="en-US" altLang="zh-CN" sz="2400" dirty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endParaRPr lang="en-US" altLang="zh-CN" sz="2400" dirty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400" dirty="0">
                <a:ea typeface="宋体" charset="-122"/>
              </a:rPr>
              <a:t>按键处理按以下顺序检查映射：</a:t>
            </a:r>
            <a:endParaRPr lang="en-US" altLang="zh-CN" sz="2400" dirty="0">
              <a:ea typeface="宋体" charset="-122"/>
            </a:endParaRPr>
          </a:p>
          <a:p>
            <a:pPr lvl="1">
              <a:buNone/>
            </a:pPr>
            <a:r>
              <a:rPr lang="en-US" altLang="zh-CN" sz="2400" dirty="0">
                <a:ea typeface="宋体" charset="-122"/>
              </a:rPr>
              <a:t>1 </a:t>
            </a:r>
            <a:r>
              <a:rPr lang="zh-CN" altLang="en-US" sz="2400" dirty="0">
                <a:ea typeface="宋体" charset="-122"/>
              </a:rPr>
              <a:t>检查具有输入焦点组件的</a:t>
            </a:r>
            <a:r>
              <a:rPr lang="en-US" altLang="zh-CN" sz="1800" dirty="0">
                <a:ea typeface="宋体" charset="-122"/>
              </a:rPr>
              <a:t>WHEN_FOCUSED</a:t>
            </a:r>
            <a:r>
              <a:rPr lang="zh-CN" altLang="en-US" sz="2400" dirty="0">
                <a:ea typeface="宋体" charset="-122"/>
              </a:rPr>
              <a:t>映射，如果这个按键存在，则执行对应的动作；</a:t>
            </a:r>
            <a:endParaRPr lang="en-US" altLang="zh-CN" sz="2400" dirty="0">
              <a:ea typeface="宋体" charset="-122"/>
            </a:endParaRPr>
          </a:p>
          <a:p>
            <a:pPr lvl="1">
              <a:buNone/>
            </a:pPr>
            <a:r>
              <a:rPr lang="en-US" altLang="zh-CN" sz="2400" dirty="0">
                <a:ea typeface="宋体" charset="-122"/>
              </a:rPr>
              <a:t>2 </a:t>
            </a:r>
            <a:r>
              <a:rPr lang="zh-CN" altLang="en-US" sz="2400" dirty="0">
                <a:ea typeface="宋体" charset="-122"/>
              </a:rPr>
              <a:t>从具有输入焦点的组件开始，检查其父组件</a:t>
            </a:r>
            <a:r>
              <a:rPr lang="en-US" altLang="zh-CN" sz="1800" i="1" dirty="0">
                <a:ea typeface="宋体" charset="-122"/>
              </a:rPr>
              <a:t>WHEN_ANCESTOR_OF_FOCUSED_COMPONENT</a:t>
            </a:r>
            <a:r>
              <a:rPr lang="zh-CN" altLang="en-US" sz="2400" dirty="0">
                <a:ea typeface="宋体" charset="-122"/>
              </a:rPr>
              <a:t>的映射；</a:t>
            </a:r>
            <a:endParaRPr lang="en-US" altLang="zh-CN" sz="2400" dirty="0">
              <a:ea typeface="宋体" charset="-122"/>
            </a:endParaRPr>
          </a:p>
          <a:p>
            <a:pPr lvl="1">
              <a:buNone/>
            </a:pPr>
            <a:r>
              <a:rPr lang="en-US" altLang="zh-CN" sz="2400" dirty="0">
                <a:ea typeface="宋体" charset="-122"/>
              </a:rPr>
              <a:t>3 </a:t>
            </a:r>
            <a:r>
              <a:rPr lang="zh-CN" altLang="en-US" sz="2400" dirty="0">
                <a:ea typeface="宋体" charset="-122"/>
              </a:rPr>
              <a:t>查看具有输入焦点的窗口中的所有可视的和启用的组件，这个按键被注册到</a:t>
            </a:r>
            <a:r>
              <a:rPr lang="en-US" altLang="zh-CN" sz="1800" dirty="0">
                <a:ea typeface="宋体" charset="-122"/>
              </a:rPr>
              <a:t>WHEN_IN_FOCUSED_WINDOW</a:t>
            </a:r>
            <a:r>
              <a:rPr lang="zh-CN" altLang="en-US" sz="2400" dirty="0">
                <a:ea typeface="宋体" charset="-122"/>
              </a:rPr>
              <a:t>。</a:t>
            </a:r>
            <a:endParaRPr lang="en-US" altLang="zh-CN" sz="2400" dirty="0">
              <a:ea typeface="宋体" charset="-122"/>
            </a:endParaRPr>
          </a:p>
          <a:p>
            <a:pPr lvl="1">
              <a:buNone/>
            </a:pPr>
            <a:endParaRPr lang="en-US" altLang="zh-CN" sz="2400" dirty="0">
              <a:ea typeface="宋体" charset="-122"/>
            </a:endParaRPr>
          </a:p>
          <a:p>
            <a:pPr lvl="1">
              <a:buNone/>
            </a:pPr>
            <a:endParaRPr lang="en-US" altLang="zh-CN" dirty="0">
              <a:ea typeface="宋体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3716905" y="3879050"/>
            <a:ext cx="270030" cy="135015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接箭头连接符 7"/>
          <p:cNvCxnSpPr>
            <a:stCxn id="355331" idx="1"/>
            <a:endCxn id="355331" idx="2"/>
          </p:cNvCxnSpPr>
          <p:nvPr/>
        </p:nvCxnSpPr>
        <p:spPr bwMode="auto">
          <a:xfrm>
            <a:off x="527865" y="3852863"/>
            <a:ext cx="4114800" cy="2624137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2906815" y="3113965"/>
            <a:ext cx="1260140" cy="5850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06515" y="2483895"/>
          <a:ext cx="8937485" cy="1273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045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      标志</a:t>
                      </a:r>
                      <a:r>
                        <a:rPr lang="zh-CN" altLang="en-US" baseline="0" dirty="0">
                          <a:solidFill>
                            <a:schemeClr val="bg1"/>
                          </a:solidFill>
                        </a:rPr>
                        <a:t>                                                             激活动作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452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WHEN_FOCUSED                                             </a:t>
                      </a:r>
                      <a:r>
                        <a:rPr lang="zh-CN" altLang="en-US" sz="1700" dirty="0"/>
                        <a:t>当组件拥有键盘焦点时</a:t>
                      </a:r>
                      <a:endParaRPr lang="en-US" altLang="zh-CN" sz="1700" dirty="0"/>
                    </a:p>
                    <a:p>
                      <a:r>
                        <a:rPr lang="en-US" altLang="zh-CN" sz="1700" dirty="0"/>
                        <a:t>WHEN_ANCESTOR_OF_FOCUSED_COMPONENT</a:t>
                      </a:r>
                      <a:r>
                        <a:rPr lang="zh-CN" altLang="en-US" sz="1700" baseline="0" dirty="0"/>
                        <a:t>  当组件拥有包含键盘焦点的组件时</a:t>
                      </a:r>
                      <a:endParaRPr lang="en-US" altLang="zh-CN" sz="1700" dirty="0"/>
                    </a:p>
                    <a:p>
                      <a:r>
                        <a:rPr lang="en-US" altLang="zh-CN" sz="1700" baseline="0" dirty="0"/>
                        <a:t>WHEN_IN_FOCUSED_WINDOW   </a:t>
                      </a:r>
                      <a:r>
                        <a:rPr lang="en-US" altLang="zh-CN" sz="1700" dirty="0"/>
                        <a:t>    </a:t>
                      </a:r>
                      <a:r>
                        <a:rPr lang="zh-CN" altLang="en-US" sz="1700" dirty="0"/>
                        <a:t>当组件被包含在一个拥有键盘焦点组件的窗口中时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动作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56" y="1254912"/>
            <a:ext cx="9012687" cy="5248275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创建动作类对象，并将动作与按键关联</a:t>
            </a:r>
            <a:endParaRPr lang="en-US" altLang="zh-CN" dirty="0">
              <a:ea typeface="宋体" charset="-122"/>
            </a:endParaRPr>
          </a:p>
          <a:p>
            <a:pPr lvl="1">
              <a:buNone/>
            </a:pPr>
            <a:r>
              <a:rPr lang="en-US" altLang="zh-CN" sz="2400" dirty="0">
                <a:ea typeface="宋体" charset="-122"/>
              </a:rPr>
              <a:t>InputMap </a:t>
            </a:r>
            <a:r>
              <a:rPr lang="en-US" altLang="zh-CN" sz="2400" dirty="0" err="1">
                <a:ea typeface="宋体" charset="-122"/>
              </a:rPr>
              <a:t>imap</a:t>
            </a:r>
            <a:r>
              <a:rPr lang="en-US" altLang="zh-CN" sz="2400" dirty="0">
                <a:ea typeface="宋体" charset="-122"/>
              </a:rPr>
              <a:t> = </a:t>
            </a:r>
            <a:r>
              <a:rPr lang="en-US" altLang="zh-CN" sz="2400" dirty="0" err="1">
                <a:ea typeface="宋体" charset="-122"/>
              </a:rPr>
              <a:t>panel.getInputMap</a:t>
            </a:r>
            <a:r>
              <a:rPr lang="en-US" altLang="zh-CN" sz="2400" dirty="0">
                <a:ea typeface="宋体" charset="-122"/>
              </a:rPr>
              <a:t>(</a:t>
            </a:r>
            <a:r>
              <a:rPr lang="en-US" altLang="zh-CN" sz="2400" dirty="0" err="1">
                <a:ea typeface="宋体" charset="-122"/>
              </a:rPr>
              <a:t>Jcomponent.WHEN_ANCESTOR_OF_FOCUSED_COMPONENT</a:t>
            </a:r>
            <a:r>
              <a:rPr lang="en-US" altLang="zh-CN" sz="2400" dirty="0">
                <a:ea typeface="宋体" charset="-122"/>
              </a:rPr>
              <a:t>);</a:t>
            </a:r>
          </a:p>
          <a:p>
            <a:pPr lvl="1">
              <a:buNone/>
            </a:pPr>
            <a:r>
              <a:rPr lang="en-US" altLang="zh-CN" sz="2400" dirty="0" err="1">
                <a:ea typeface="宋体" charset="-122"/>
              </a:rPr>
              <a:t>imap.put</a:t>
            </a:r>
            <a:r>
              <a:rPr lang="en-US" altLang="zh-CN" sz="2400" dirty="0">
                <a:ea typeface="宋体" charset="-122"/>
              </a:rPr>
              <a:t>(</a:t>
            </a:r>
            <a:r>
              <a:rPr lang="en-US" altLang="zh-CN" sz="2400" dirty="0" err="1">
                <a:ea typeface="宋体" charset="-122"/>
              </a:rPr>
              <a:t>KeyStroke.getKeyStroke</a:t>
            </a:r>
            <a:r>
              <a:rPr lang="en-US" altLang="zh-CN" sz="2400" dirty="0">
                <a:ea typeface="宋体" charset="-122"/>
              </a:rPr>
              <a:t>(“ctrl R”), “Red”);</a:t>
            </a:r>
          </a:p>
          <a:p>
            <a:pPr lvl="1">
              <a:buNone/>
            </a:pPr>
            <a:r>
              <a:rPr lang="en-US" altLang="zh-CN" sz="2400" dirty="0" err="1">
                <a:ea typeface="宋体" charset="-122"/>
              </a:rPr>
              <a:t>ActionMap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err="1">
                <a:ea typeface="宋体" charset="-122"/>
              </a:rPr>
              <a:t>amap</a:t>
            </a:r>
            <a:r>
              <a:rPr lang="en-US" altLang="zh-CN" sz="2400" dirty="0">
                <a:ea typeface="宋体" charset="-122"/>
              </a:rPr>
              <a:t> = </a:t>
            </a:r>
            <a:r>
              <a:rPr lang="en-US" altLang="zh-CN" sz="2400" dirty="0" err="1">
                <a:ea typeface="宋体" charset="-122"/>
              </a:rPr>
              <a:t>panel.getActionMap</a:t>
            </a:r>
            <a:r>
              <a:rPr lang="en-US" altLang="zh-CN" sz="2400" dirty="0">
                <a:ea typeface="宋体" charset="-122"/>
              </a:rPr>
              <a:t>();</a:t>
            </a:r>
          </a:p>
          <a:p>
            <a:pPr lvl="1">
              <a:buNone/>
            </a:pPr>
            <a:r>
              <a:rPr lang="en-US" altLang="zh-CN" sz="2400" dirty="0" err="1">
                <a:ea typeface="宋体" charset="-122"/>
              </a:rPr>
              <a:t>amap.put</a:t>
            </a:r>
            <a:r>
              <a:rPr lang="en-US" altLang="zh-CN" sz="2400" dirty="0">
                <a:ea typeface="宋体" charset="-122"/>
              </a:rPr>
              <a:t>(“Red”, </a:t>
            </a:r>
            <a:r>
              <a:rPr lang="en-US" altLang="zh-CN" sz="2400" dirty="0" err="1">
                <a:ea typeface="宋体" charset="-122"/>
              </a:rPr>
              <a:t>redAction</a:t>
            </a:r>
            <a:r>
              <a:rPr lang="en-US" altLang="zh-CN" sz="2400" dirty="0">
                <a:ea typeface="宋体" charset="-122"/>
              </a:rPr>
              <a:t>);</a:t>
            </a:r>
          </a:p>
          <a:p>
            <a:pPr lvl="1">
              <a:buNone/>
            </a:pPr>
            <a:endParaRPr lang="en-US" altLang="zh-CN" dirty="0">
              <a:ea typeface="宋体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3716905" y="3879050"/>
            <a:ext cx="270030" cy="135015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接箭头连接符 7"/>
          <p:cNvCxnSpPr>
            <a:cxnSpLocks/>
            <a:stCxn id="355331" idx="1"/>
            <a:endCxn id="355331" idx="2"/>
          </p:cNvCxnSpPr>
          <p:nvPr/>
        </p:nvCxnSpPr>
        <p:spPr bwMode="auto">
          <a:xfrm>
            <a:off x="65656" y="3879050"/>
            <a:ext cx="4506344" cy="2624137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2906815" y="3113965"/>
            <a:ext cx="1260140" cy="5850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动作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865" y="1228725"/>
            <a:ext cx="8229600" cy="5248275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用同一个动作响应按钮、菜单项或按键：</a:t>
            </a:r>
            <a:endParaRPr lang="en-US" altLang="zh-CN" dirty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400" dirty="0">
                <a:ea typeface="宋体" charset="-122"/>
              </a:rPr>
              <a:t>实现一个扩展于</a:t>
            </a:r>
            <a:r>
              <a:rPr lang="en-US" altLang="zh-CN" sz="2400" dirty="0" err="1">
                <a:ea typeface="宋体" charset="-122"/>
              </a:rPr>
              <a:t>AbstractAction</a:t>
            </a:r>
            <a:r>
              <a:rPr lang="zh-CN" altLang="en-US" sz="2400" dirty="0">
                <a:ea typeface="宋体" charset="-122"/>
              </a:rPr>
              <a:t>类的类，多个相关的组件可以使用同一个动作类对象；</a:t>
            </a:r>
            <a:endParaRPr lang="en-US" altLang="zh-CN" sz="2400" dirty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400" dirty="0">
                <a:ea typeface="宋体" charset="-122"/>
              </a:rPr>
              <a:t>构造一个动作类的对象；</a:t>
            </a:r>
            <a:endParaRPr lang="en-US" altLang="zh-CN" sz="2400" dirty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400" dirty="0">
                <a:ea typeface="宋体" charset="-122"/>
              </a:rPr>
              <a:t>使用动作对象创建按钮或菜单项；</a:t>
            </a:r>
            <a:endParaRPr lang="en-US" altLang="zh-CN" sz="2400" dirty="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2400" dirty="0">
                <a:ea typeface="宋体" charset="-122"/>
              </a:rPr>
              <a:t>按键触发动作：</a:t>
            </a:r>
            <a:endParaRPr lang="en-US" altLang="zh-CN" sz="2400" dirty="0">
              <a:ea typeface="宋体" charset="-122"/>
            </a:endParaRPr>
          </a:p>
          <a:p>
            <a:pPr lvl="2">
              <a:buFont typeface="Wingdings" pitchFamily="2" charset="2"/>
              <a:buChar char="n"/>
            </a:pPr>
            <a:r>
              <a:rPr lang="zh-CN" altLang="en-US" sz="2000" dirty="0">
                <a:ea typeface="宋体" charset="-122"/>
              </a:rPr>
              <a:t>定位包含按钮、菜单项的容器，如面板；</a:t>
            </a:r>
            <a:endParaRPr lang="en-US" altLang="zh-CN" sz="2000" dirty="0">
              <a:ea typeface="宋体" charset="-122"/>
            </a:endParaRPr>
          </a:p>
          <a:p>
            <a:pPr lvl="2">
              <a:buFont typeface="Wingdings" pitchFamily="2" charset="2"/>
              <a:buChar char="n"/>
            </a:pPr>
            <a:r>
              <a:rPr lang="zh-CN" altLang="en-US" sz="2000" dirty="0">
                <a:ea typeface="宋体" charset="-122"/>
              </a:rPr>
              <a:t>得到容器的</a:t>
            </a:r>
            <a:r>
              <a:rPr lang="en-US" altLang="zh-CN" sz="1800" dirty="0">
                <a:ea typeface="宋体" charset="-122"/>
              </a:rPr>
              <a:t>WHEN_ANCESTOR_OF_FOCUS_COMPONENT</a:t>
            </a:r>
            <a:r>
              <a:rPr lang="zh-CN" altLang="en-US" sz="2000" dirty="0">
                <a:ea typeface="宋体" charset="-122"/>
              </a:rPr>
              <a:t>输入映射；</a:t>
            </a:r>
            <a:endParaRPr lang="en-US" altLang="zh-CN" sz="2000" dirty="0">
              <a:ea typeface="宋体" charset="-122"/>
            </a:endParaRPr>
          </a:p>
          <a:p>
            <a:pPr lvl="2">
              <a:buFont typeface="Wingdings" pitchFamily="2" charset="2"/>
              <a:buChar char="n"/>
            </a:pPr>
            <a:r>
              <a:rPr lang="zh-CN" altLang="en-US" sz="2000" dirty="0">
                <a:ea typeface="宋体" charset="-122"/>
              </a:rPr>
              <a:t>创建一个</a:t>
            </a:r>
            <a:r>
              <a:rPr lang="en-US" altLang="zh-CN" sz="2000" dirty="0" err="1">
                <a:ea typeface="宋体" charset="-122"/>
              </a:rPr>
              <a:t>Key_Stroke</a:t>
            </a:r>
            <a:r>
              <a:rPr lang="zh-CN" altLang="en-US" sz="2000" dirty="0">
                <a:ea typeface="宋体" charset="-122"/>
              </a:rPr>
              <a:t>对象，创建一个描述动作字符串的动作键对象，并将（按键，动作键）添加到输入映射中；</a:t>
            </a:r>
            <a:endParaRPr lang="en-US" altLang="zh-CN" sz="2000" dirty="0">
              <a:ea typeface="宋体" charset="-122"/>
            </a:endParaRPr>
          </a:p>
          <a:p>
            <a:pPr lvl="2">
              <a:buFont typeface="Wingdings" pitchFamily="2" charset="2"/>
              <a:buChar char="n"/>
            </a:pPr>
            <a:r>
              <a:rPr lang="zh-CN" altLang="en-US" sz="2000" dirty="0">
                <a:ea typeface="宋体" charset="-122"/>
              </a:rPr>
              <a:t>得到容器的动作映射，将（动作键，动作对象）添加到动作映射中。</a:t>
            </a:r>
            <a:endParaRPr lang="en-US" altLang="zh-CN" sz="2000" dirty="0">
              <a:ea typeface="宋体" charset="-122"/>
            </a:endParaRPr>
          </a:p>
          <a:p>
            <a:pPr lvl="1">
              <a:buNone/>
            </a:pPr>
            <a:endParaRPr lang="en-US" altLang="zh-CN" sz="2400" dirty="0">
              <a:ea typeface="宋体" charset="-122"/>
            </a:endParaRPr>
          </a:p>
          <a:p>
            <a:pPr lvl="1">
              <a:buNone/>
            </a:pPr>
            <a:endParaRPr lang="en-US" altLang="zh-CN" dirty="0">
              <a:ea typeface="宋体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3716905" y="3879050"/>
            <a:ext cx="270030" cy="135015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>
            <a:off x="2951820" y="3654025"/>
            <a:ext cx="4114800" cy="2624137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2906815" y="3113965"/>
            <a:ext cx="1260140" cy="5850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动作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865" y="1228725"/>
            <a:ext cx="8229600" cy="5248275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例：用同一个动作响应按钮和按键，实现颜色改变。</a:t>
            </a:r>
            <a:endParaRPr lang="en-US" altLang="zh-CN" dirty="0">
              <a:ea typeface="宋体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3716905" y="3879050"/>
            <a:ext cx="270030" cy="135015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>
            <a:off x="2951820" y="3654025"/>
            <a:ext cx="4114800" cy="2624137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2906815" y="3113965"/>
            <a:ext cx="1260140" cy="5850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动作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865" y="1228725"/>
            <a:ext cx="8229600" cy="5248275"/>
          </a:xfrm>
        </p:spPr>
        <p:txBody>
          <a:bodyPr/>
          <a:lstStyle/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import java.awt.*;</a:t>
            </a: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import </a:t>
            </a:r>
            <a:r>
              <a:rPr lang="en-US" altLang="zh-CN" sz="2000" dirty="0" err="1">
                <a:ea typeface="宋体" charset="-122"/>
              </a:rPr>
              <a:t>java.awt.event</a:t>
            </a:r>
            <a:r>
              <a:rPr lang="en-US" altLang="zh-CN" sz="2000" dirty="0">
                <a:ea typeface="宋体" charset="-122"/>
              </a:rPr>
              <a:t>.*;</a:t>
            </a: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import </a:t>
            </a:r>
            <a:r>
              <a:rPr lang="en-US" altLang="zh-CN" sz="2000" dirty="0" err="1">
                <a:ea typeface="宋体" charset="-122"/>
              </a:rPr>
              <a:t>javax.swing</a:t>
            </a:r>
            <a:r>
              <a:rPr lang="en-US" altLang="zh-CN" sz="2000" dirty="0">
                <a:ea typeface="宋体" charset="-122"/>
              </a:rPr>
              <a:t>.*;</a:t>
            </a: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 public class </a:t>
            </a:r>
            <a:r>
              <a:rPr lang="en-US" altLang="zh-CN" sz="2000" dirty="0" err="1">
                <a:ea typeface="宋体" charset="-122"/>
              </a:rPr>
              <a:t>ActionFrame</a:t>
            </a:r>
            <a:r>
              <a:rPr lang="en-US" altLang="zh-CN" sz="2000" dirty="0">
                <a:ea typeface="宋体" charset="-122"/>
              </a:rPr>
              <a:t> extends </a:t>
            </a:r>
            <a:r>
              <a:rPr lang="en-US" altLang="zh-CN" sz="2000" dirty="0" err="1">
                <a:ea typeface="宋体" charset="-122"/>
              </a:rPr>
              <a:t>JFrame</a:t>
            </a:r>
            <a:r>
              <a:rPr lang="en-US" altLang="zh-CN" sz="2000" dirty="0">
                <a:ea typeface="宋体" charset="-122"/>
              </a:rPr>
              <a:t>{   </a:t>
            </a: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      private </a:t>
            </a:r>
            <a:r>
              <a:rPr lang="en-US" altLang="zh-CN" sz="2000" dirty="0" err="1">
                <a:ea typeface="宋体" charset="-122"/>
              </a:rPr>
              <a:t>JPanel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err="1">
                <a:ea typeface="宋体" charset="-122"/>
              </a:rPr>
              <a:t>buttonPanel</a:t>
            </a:r>
            <a:r>
              <a:rPr lang="en-US" altLang="zh-CN" sz="2000" dirty="0">
                <a:ea typeface="宋体" charset="-122"/>
              </a:rPr>
              <a:t>;  </a:t>
            </a: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      private static final 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 DEFAULT_WIDTH = 300; </a:t>
            </a: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      private static final 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 DEFAULT_HEIGHT = 200; </a:t>
            </a: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      public </a:t>
            </a:r>
            <a:r>
              <a:rPr lang="en-US" altLang="zh-CN" sz="2000" dirty="0" err="1">
                <a:ea typeface="宋体" charset="-122"/>
              </a:rPr>
              <a:t>ActionFrame</a:t>
            </a:r>
            <a:r>
              <a:rPr lang="en-US" altLang="zh-CN" sz="2000" dirty="0">
                <a:ea typeface="宋体" charset="-122"/>
              </a:rPr>
              <a:t>()   { </a:t>
            </a: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          </a:t>
            </a:r>
            <a:r>
              <a:rPr lang="en-US" altLang="zh-CN" sz="2000" dirty="0" err="1">
                <a:ea typeface="宋体" charset="-122"/>
              </a:rPr>
              <a:t>setSize</a:t>
            </a:r>
            <a:r>
              <a:rPr lang="en-US" altLang="zh-CN" sz="2000" dirty="0">
                <a:ea typeface="宋体" charset="-122"/>
              </a:rPr>
              <a:t>(DEFAULT_WIDTH, DEFAULT_HEIGHT);</a:t>
            </a: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          </a:t>
            </a:r>
            <a:r>
              <a:rPr lang="en-US" altLang="zh-CN" sz="2000" dirty="0" err="1">
                <a:ea typeface="宋体" charset="-122"/>
              </a:rPr>
              <a:t>buttonPanel</a:t>
            </a:r>
            <a:r>
              <a:rPr lang="en-US" altLang="zh-CN" sz="2000" dirty="0">
                <a:ea typeface="宋体" charset="-122"/>
              </a:rPr>
              <a:t> = new </a:t>
            </a:r>
            <a:r>
              <a:rPr lang="en-US" altLang="zh-CN" sz="2000" dirty="0" err="1">
                <a:ea typeface="宋体" charset="-122"/>
              </a:rPr>
              <a:t>JPanel</a:t>
            </a:r>
            <a:r>
              <a:rPr lang="en-US" altLang="zh-CN" sz="2000" dirty="0">
                <a:ea typeface="宋体" charset="-122"/>
              </a:rPr>
              <a:t>();      </a:t>
            </a: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3716905" y="3879050"/>
            <a:ext cx="270030" cy="135015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>
            <a:off x="2951820" y="3654025"/>
            <a:ext cx="4114800" cy="2624137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2906815" y="3113965"/>
            <a:ext cx="1260140" cy="5850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AWT</a:t>
            </a:r>
            <a:r>
              <a:rPr lang="zh-CN" altLang="en-US">
                <a:ea typeface="宋体" pitchFamily="2" charset="-122"/>
              </a:rPr>
              <a:t>事件继承层次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6113" y="1179513"/>
            <a:ext cx="5102225" cy="567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动作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1074892"/>
            <a:ext cx="8616135" cy="5248275"/>
          </a:xfrm>
        </p:spPr>
        <p:txBody>
          <a:bodyPr/>
          <a:lstStyle/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    Action </a:t>
            </a:r>
            <a:r>
              <a:rPr lang="en-US" altLang="zh-CN" sz="2000" dirty="0" err="1">
                <a:ea typeface="宋体" charset="-122"/>
              </a:rPr>
              <a:t>yellowAction</a:t>
            </a:r>
            <a:r>
              <a:rPr lang="en-US" altLang="zh-CN" sz="2000" dirty="0">
                <a:ea typeface="宋体" charset="-122"/>
              </a:rPr>
              <a:t> = new </a:t>
            </a:r>
            <a:r>
              <a:rPr lang="en-US" altLang="zh-CN" sz="2000" dirty="0" err="1">
                <a:ea typeface="宋体" charset="-122"/>
              </a:rPr>
              <a:t>ColorAction</a:t>
            </a:r>
            <a:r>
              <a:rPr lang="en-US" altLang="zh-CN" sz="2000" dirty="0">
                <a:ea typeface="宋体" charset="-122"/>
              </a:rPr>
              <a:t>("Yellow", new </a:t>
            </a:r>
            <a:r>
              <a:rPr lang="en-US" altLang="zh-CN" sz="2000" dirty="0" err="1">
                <a:ea typeface="宋体" charset="-122"/>
              </a:rPr>
              <a:t>ImageIcon</a:t>
            </a:r>
            <a:r>
              <a:rPr lang="en-US" altLang="zh-CN" sz="2000" dirty="0">
                <a:ea typeface="宋体" charset="-122"/>
              </a:rPr>
              <a:t>("yellow-ball.gif"),  </a:t>
            </a:r>
            <a:r>
              <a:rPr lang="en-US" altLang="zh-CN" sz="2000" dirty="0" err="1">
                <a:ea typeface="宋体" charset="-122"/>
              </a:rPr>
              <a:t>Color.YELLOW</a:t>
            </a:r>
            <a:r>
              <a:rPr lang="en-US" altLang="zh-CN" sz="2000" dirty="0">
                <a:ea typeface="宋体" charset="-122"/>
              </a:rPr>
              <a:t>); </a:t>
            </a: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    Action </a:t>
            </a:r>
            <a:r>
              <a:rPr lang="en-US" altLang="zh-CN" sz="2000" dirty="0" err="1">
                <a:ea typeface="宋体" charset="-122"/>
              </a:rPr>
              <a:t>blueAction</a:t>
            </a:r>
            <a:r>
              <a:rPr lang="en-US" altLang="zh-CN" sz="2000" dirty="0">
                <a:ea typeface="宋体" charset="-122"/>
              </a:rPr>
              <a:t> = new </a:t>
            </a:r>
            <a:r>
              <a:rPr lang="en-US" altLang="zh-CN" sz="2000" dirty="0" err="1">
                <a:ea typeface="宋体" charset="-122"/>
              </a:rPr>
              <a:t>ColorAction</a:t>
            </a:r>
            <a:r>
              <a:rPr lang="en-US" altLang="zh-CN" sz="2000" dirty="0">
                <a:ea typeface="宋体" charset="-122"/>
              </a:rPr>
              <a:t>("Blue", new </a:t>
            </a:r>
            <a:r>
              <a:rPr lang="en-US" altLang="zh-CN" sz="2000" dirty="0" err="1">
                <a:ea typeface="宋体" charset="-122"/>
              </a:rPr>
              <a:t>ImageIcon</a:t>
            </a:r>
            <a:r>
              <a:rPr lang="en-US" altLang="zh-CN" sz="2000" dirty="0">
                <a:ea typeface="宋体" charset="-122"/>
              </a:rPr>
              <a:t>("blue-ball.gif"), </a:t>
            </a:r>
            <a:r>
              <a:rPr lang="en-US" altLang="zh-CN" sz="2000" dirty="0" err="1">
                <a:ea typeface="宋体" charset="-122"/>
              </a:rPr>
              <a:t>Color.BLUE</a:t>
            </a:r>
            <a:r>
              <a:rPr lang="en-US" altLang="zh-CN" sz="2000" dirty="0">
                <a:ea typeface="宋体" charset="-122"/>
              </a:rPr>
              <a:t>); </a:t>
            </a: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     Action </a:t>
            </a:r>
            <a:r>
              <a:rPr lang="en-US" altLang="zh-CN" sz="2000" dirty="0" err="1">
                <a:ea typeface="宋体" charset="-122"/>
              </a:rPr>
              <a:t>redAction</a:t>
            </a:r>
            <a:r>
              <a:rPr lang="en-US" altLang="zh-CN" sz="2000" dirty="0">
                <a:ea typeface="宋体" charset="-122"/>
              </a:rPr>
              <a:t> = new </a:t>
            </a:r>
            <a:r>
              <a:rPr lang="en-US" altLang="zh-CN" sz="2000" dirty="0" err="1">
                <a:ea typeface="宋体" charset="-122"/>
              </a:rPr>
              <a:t>ColorAction</a:t>
            </a:r>
            <a:r>
              <a:rPr lang="en-US" altLang="zh-CN" sz="2000" dirty="0">
                <a:ea typeface="宋体" charset="-122"/>
              </a:rPr>
              <a:t>("Red", new </a:t>
            </a:r>
            <a:r>
              <a:rPr lang="en-US" altLang="zh-CN" sz="2000" dirty="0" err="1">
                <a:ea typeface="宋体" charset="-122"/>
              </a:rPr>
              <a:t>ImageIcon</a:t>
            </a:r>
            <a:r>
              <a:rPr lang="en-US" altLang="zh-CN" sz="2000" dirty="0">
                <a:ea typeface="宋体" charset="-122"/>
              </a:rPr>
              <a:t>("red-ball.gif"), </a:t>
            </a:r>
            <a:r>
              <a:rPr lang="en-US" altLang="zh-CN" sz="2000" dirty="0" err="1">
                <a:ea typeface="宋体" charset="-122"/>
              </a:rPr>
              <a:t>Color.RED</a:t>
            </a:r>
            <a:r>
              <a:rPr lang="en-US" altLang="zh-CN" sz="2000" dirty="0">
                <a:ea typeface="宋体" charset="-122"/>
              </a:rPr>
              <a:t>);    </a:t>
            </a: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 </a:t>
            </a: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    // add buttons for these actions      </a:t>
            </a: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  </a:t>
            </a:r>
            <a:r>
              <a:rPr lang="en-US" altLang="zh-CN" sz="2000" dirty="0" err="1">
                <a:ea typeface="宋体" charset="-122"/>
              </a:rPr>
              <a:t>JButton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err="1">
                <a:ea typeface="宋体" charset="-122"/>
              </a:rPr>
              <a:t>yellowButton</a:t>
            </a:r>
            <a:r>
              <a:rPr lang="en-US" altLang="zh-CN" sz="2000" dirty="0">
                <a:ea typeface="宋体" charset="-122"/>
              </a:rPr>
              <a:t> = new </a:t>
            </a:r>
            <a:r>
              <a:rPr lang="en-US" altLang="zh-CN" sz="2000" dirty="0" err="1">
                <a:ea typeface="宋体" charset="-122"/>
              </a:rPr>
              <a:t>JButton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yellowAction</a:t>
            </a:r>
            <a:r>
              <a:rPr lang="en-US" altLang="zh-CN" sz="2000" dirty="0">
                <a:ea typeface="宋体" charset="-122"/>
              </a:rPr>
              <a:t>);      </a:t>
            </a: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  </a:t>
            </a:r>
            <a:r>
              <a:rPr lang="en-US" altLang="zh-CN" sz="2000" dirty="0" err="1">
                <a:ea typeface="宋体" charset="-122"/>
              </a:rPr>
              <a:t>JButton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err="1">
                <a:ea typeface="宋体" charset="-122"/>
              </a:rPr>
              <a:t>blueButton</a:t>
            </a:r>
            <a:r>
              <a:rPr lang="en-US" altLang="zh-CN" sz="2000" dirty="0">
                <a:ea typeface="宋体" charset="-122"/>
              </a:rPr>
              <a:t> = new </a:t>
            </a:r>
            <a:r>
              <a:rPr lang="en-US" altLang="zh-CN" sz="2000" dirty="0" err="1">
                <a:ea typeface="宋体" charset="-122"/>
              </a:rPr>
              <a:t>JButton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blueAction</a:t>
            </a:r>
            <a:r>
              <a:rPr lang="en-US" altLang="zh-CN" sz="2000" dirty="0">
                <a:ea typeface="宋体" charset="-122"/>
              </a:rPr>
              <a:t>);      </a:t>
            </a: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  </a:t>
            </a:r>
            <a:r>
              <a:rPr lang="en-US" altLang="zh-CN" sz="2000" dirty="0" err="1">
                <a:ea typeface="宋体" charset="-122"/>
              </a:rPr>
              <a:t>JButton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err="1">
                <a:ea typeface="宋体" charset="-122"/>
              </a:rPr>
              <a:t>redButton</a:t>
            </a:r>
            <a:r>
              <a:rPr lang="en-US" altLang="zh-CN" sz="2000" dirty="0">
                <a:ea typeface="宋体" charset="-122"/>
              </a:rPr>
              <a:t> = new </a:t>
            </a:r>
            <a:r>
              <a:rPr lang="en-US" altLang="zh-CN" sz="2000" dirty="0" err="1">
                <a:ea typeface="宋体" charset="-122"/>
              </a:rPr>
              <a:t>JButton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redAction</a:t>
            </a:r>
            <a:r>
              <a:rPr lang="en-US" altLang="zh-CN" sz="2000" dirty="0">
                <a:ea typeface="宋体" charset="-122"/>
              </a:rPr>
              <a:t>); </a:t>
            </a:r>
          </a:p>
          <a:p>
            <a:pPr lvl="1">
              <a:buNone/>
            </a:pPr>
            <a:endParaRPr lang="en-US" altLang="zh-CN" sz="2000" dirty="0">
              <a:ea typeface="宋体" charset="-122"/>
            </a:endParaRP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  </a:t>
            </a:r>
            <a:r>
              <a:rPr lang="en-US" altLang="zh-CN" sz="2000" dirty="0" err="1">
                <a:ea typeface="宋体" charset="-122"/>
              </a:rPr>
              <a:t>buttonPanel.add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yellowButton</a:t>
            </a:r>
            <a:r>
              <a:rPr lang="en-US" altLang="zh-CN" sz="2000" dirty="0">
                <a:ea typeface="宋体" charset="-122"/>
              </a:rPr>
              <a:t>);      </a:t>
            </a: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  </a:t>
            </a:r>
            <a:r>
              <a:rPr lang="en-US" altLang="zh-CN" sz="2000" dirty="0" err="1">
                <a:ea typeface="宋体" charset="-122"/>
              </a:rPr>
              <a:t>buttonPanel.add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blueButton</a:t>
            </a:r>
            <a:r>
              <a:rPr lang="en-US" altLang="zh-CN" sz="2000" dirty="0">
                <a:ea typeface="宋体" charset="-122"/>
              </a:rPr>
              <a:t>);      </a:t>
            </a: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  </a:t>
            </a:r>
            <a:r>
              <a:rPr lang="en-US" altLang="zh-CN" sz="2000" dirty="0" err="1">
                <a:ea typeface="宋体" charset="-122"/>
              </a:rPr>
              <a:t>buttonPanel.add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redButton</a:t>
            </a:r>
            <a:r>
              <a:rPr lang="en-US" altLang="zh-CN" sz="2000" dirty="0">
                <a:ea typeface="宋体" charset="-122"/>
              </a:rPr>
              <a:t>);</a:t>
            </a: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3716905" y="3879050"/>
            <a:ext cx="270030" cy="135015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>
            <a:off x="2951820" y="3654025"/>
            <a:ext cx="4114800" cy="2624137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2906815" y="3113965"/>
            <a:ext cx="1260140" cy="5850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动作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29887"/>
            <a:ext cx="8507288" cy="5248275"/>
          </a:xfrm>
        </p:spPr>
        <p:txBody>
          <a:bodyPr/>
          <a:lstStyle/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   // add panel to frame      </a:t>
            </a: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   add(</a:t>
            </a:r>
            <a:r>
              <a:rPr lang="en-US" altLang="zh-CN" sz="2000" dirty="0" err="1">
                <a:ea typeface="宋体" charset="-122"/>
              </a:rPr>
              <a:t>buttonPanel</a:t>
            </a:r>
            <a:r>
              <a:rPr lang="en-US" altLang="zh-CN" sz="2000" dirty="0">
                <a:ea typeface="宋体" charset="-122"/>
              </a:rPr>
              <a:t>);     </a:t>
            </a:r>
          </a:p>
          <a:p>
            <a:pPr lvl="1">
              <a:buNone/>
            </a:pPr>
            <a:endParaRPr lang="en-US" altLang="zh-CN" sz="2000" dirty="0">
              <a:ea typeface="宋体" charset="-122"/>
            </a:endParaRP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 // associate the Y, B, and R keys with names     </a:t>
            </a: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 InputMap </a:t>
            </a:r>
            <a:r>
              <a:rPr lang="en-US" altLang="zh-CN" sz="2000" dirty="0" err="1">
                <a:ea typeface="宋体" charset="-122"/>
              </a:rPr>
              <a:t>imap</a:t>
            </a:r>
            <a:r>
              <a:rPr lang="en-US" altLang="zh-CN" sz="2000" dirty="0">
                <a:ea typeface="宋体" charset="-122"/>
              </a:rPr>
              <a:t> = </a:t>
            </a:r>
            <a:r>
              <a:rPr lang="en-US" altLang="zh-CN" sz="2000" dirty="0" err="1">
                <a:ea typeface="宋体" charset="-122"/>
              </a:rPr>
              <a:t>buttonPanel.getInputMap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JComponent.WHEN_ANCESTOR_OF_FOCUSED_COMPONENT</a:t>
            </a:r>
            <a:r>
              <a:rPr lang="en-US" altLang="zh-CN" sz="2000" dirty="0">
                <a:ea typeface="宋体" charset="-122"/>
              </a:rPr>
              <a:t>);      </a:t>
            </a:r>
          </a:p>
          <a:p>
            <a:pPr lvl="1">
              <a:buNone/>
            </a:pPr>
            <a:r>
              <a:rPr lang="zh-CN" altLang="en-US" sz="2000" dirty="0">
                <a:ea typeface="宋体" charset="-122"/>
              </a:rPr>
              <a:t> </a:t>
            </a:r>
            <a:r>
              <a:rPr lang="en-US" altLang="zh-CN" sz="2000" dirty="0" err="1">
                <a:ea typeface="宋体" charset="-122"/>
              </a:rPr>
              <a:t>imap.put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KeyStroke.getKeyStroke</a:t>
            </a:r>
            <a:r>
              <a:rPr lang="en-US" altLang="zh-CN" sz="2000" dirty="0">
                <a:ea typeface="宋体" charset="-122"/>
              </a:rPr>
              <a:t>("ctrl Y"), "</a:t>
            </a:r>
            <a:r>
              <a:rPr lang="en-US" altLang="zh-CN" sz="2000" dirty="0" err="1">
                <a:ea typeface="宋体" charset="-122"/>
              </a:rPr>
              <a:t>panel.yellow</a:t>
            </a:r>
            <a:r>
              <a:rPr lang="en-US" altLang="zh-CN" sz="2000" dirty="0">
                <a:ea typeface="宋体" charset="-122"/>
              </a:rPr>
              <a:t>");   </a:t>
            </a:r>
          </a:p>
          <a:p>
            <a:pPr lvl="1">
              <a:buNone/>
            </a:pPr>
            <a:r>
              <a:rPr lang="zh-CN" altLang="en-US" sz="2000" dirty="0">
                <a:ea typeface="宋体" charset="-122"/>
              </a:rPr>
              <a:t> </a:t>
            </a:r>
            <a:r>
              <a:rPr lang="en-US" altLang="zh-CN" sz="2000" dirty="0" err="1">
                <a:ea typeface="宋体" charset="-122"/>
              </a:rPr>
              <a:t>imap.put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KeyStroke.getKeyStroke</a:t>
            </a:r>
            <a:r>
              <a:rPr lang="en-US" altLang="zh-CN" sz="2000" dirty="0">
                <a:ea typeface="宋体" charset="-122"/>
              </a:rPr>
              <a:t>("ctrl B"), "</a:t>
            </a:r>
            <a:r>
              <a:rPr lang="en-US" altLang="zh-CN" sz="2000" dirty="0" err="1">
                <a:ea typeface="宋体" charset="-122"/>
              </a:rPr>
              <a:t>panel.blue</a:t>
            </a:r>
            <a:r>
              <a:rPr lang="en-US" altLang="zh-CN" sz="2000" dirty="0">
                <a:ea typeface="宋体" charset="-122"/>
              </a:rPr>
              <a:t>");</a:t>
            </a:r>
          </a:p>
          <a:p>
            <a:pPr lvl="1">
              <a:buNone/>
            </a:pPr>
            <a:r>
              <a:rPr lang="zh-CN" altLang="en-US" sz="2000" dirty="0">
                <a:ea typeface="宋体" charset="-122"/>
              </a:rPr>
              <a:t> </a:t>
            </a:r>
            <a:r>
              <a:rPr lang="en-US" altLang="zh-CN" sz="2000" dirty="0" err="1">
                <a:ea typeface="宋体" charset="-122"/>
              </a:rPr>
              <a:t>imap.put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KeyStroke.getKeyStroke</a:t>
            </a:r>
            <a:r>
              <a:rPr lang="en-US" altLang="zh-CN" sz="2000" dirty="0">
                <a:ea typeface="宋体" charset="-122"/>
              </a:rPr>
              <a:t>("ctrl R"), "</a:t>
            </a:r>
            <a:r>
              <a:rPr lang="en-US" altLang="zh-CN" sz="2000" dirty="0" err="1">
                <a:ea typeface="宋体" charset="-122"/>
              </a:rPr>
              <a:t>panel.red</a:t>
            </a:r>
            <a:r>
              <a:rPr lang="en-US" altLang="zh-CN" sz="2000" dirty="0">
                <a:ea typeface="宋体" charset="-122"/>
              </a:rPr>
              <a:t>");      </a:t>
            </a:r>
          </a:p>
          <a:p>
            <a:pPr lvl="1">
              <a:buNone/>
            </a:pPr>
            <a:endParaRPr lang="en-US" altLang="zh-CN" sz="2000" dirty="0">
              <a:ea typeface="宋体" charset="-122"/>
            </a:endParaRP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   // associate the names with actions     </a:t>
            </a: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  </a:t>
            </a:r>
            <a:r>
              <a:rPr lang="en-US" altLang="zh-CN" sz="2000" dirty="0" err="1">
                <a:ea typeface="宋体" charset="-122"/>
              </a:rPr>
              <a:t>ActionMap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err="1">
                <a:ea typeface="宋体" charset="-122"/>
              </a:rPr>
              <a:t>amap</a:t>
            </a:r>
            <a:r>
              <a:rPr lang="en-US" altLang="zh-CN" sz="2000" dirty="0">
                <a:ea typeface="宋体" charset="-122"/>
              </a:rPr>
              <a:t> = </a:t>
            </a:r>
            <a:r>
              <a:rPr lang="en-US" altLang="zh-CN" sz="2000" dirty="0" err="1">
                <a:ea typeface="宋体" charset="-122"/>
              </a:rPr>
              <a:t>buttonPanel.getActionMap</a:t>
            </a:r>
            <a:r>
              <a:rPr lang="en-US" altLang="zh-CN" sz="2000" dirty="0">
                <a:ea typeface="宋体" charset="-122"/>
              </a:rPr>
              <a:t>();      </a:t>
            </a:r>
            <a:r>
              <a:rPr lang="en-US" altLang="zh-CN" sz="2000" dirty="0" err="1">
                <a:ea typeface="宋体" charset="-122"/>
              </a:rPr>
              <a:t>amap.put</a:t>
            </a:r>
            <a:r>
              <a:rPr lang="en-US" altLang="zh-CN" sz="2000" dirty="0">
                <a:ea typeface="宋体" charset="-122"/>
              </a:rPr>
              <a:t>("</a:t>
            </a:r>
            <a:r>
              <a:rPr lang="en-US" altLang="zh-CN" sz="2000" dirty="0" err="1">
                <a:ea typeface="宋体" charset="-122"/>
              </a:rPr>
              <a:t>panel.yellow</a:t>
            </a:r>
            <a:r>
              <a:rPr lang="en-US" altLang="zh-CN" sz="2000" dirty="0">
                <a:ea typeface="宋体" charset="-122"/>
              </a:rPr>
              <a:t>", </a:t>
            </a:r>
            <a:r>
              <a:rPr lang="en-US" altLang="zh-CN" sz="2000" dirty="0" err="1">
                <a:ea typeface="宋体" charset="-122"/>
              </a:rPr>
              <a:t>yellowAction</a:t>
            </a:r>
            <a:r>
              <a:rPr lang="en-US" altLang="zh-CN" sz="2000" dirty="0">
                <a:ea typeface="宋体" charset="-122"/>
              </a:rPr>
              <a:t>);      </a:t>
            </a:r>
            <a:r>
              <a:rPr lang="en-US" altLang="zh-CN" sz="2000" dirty="0" err="1">
                <a:ea typeface="宋体" charset="-122"/>
              </a:rPr>
              <a:t>amap.put</a:t>
            </a:r>
            <a:r>
              <a:rPr lang="en-US" altLang="zh-CN" sz="2000" dirty="0">
                <a:ea typeface="宋体" charset="-122"/>
              </a:rPr>
              <a:t>("</a:t>
            </a:r>
            <a:r>
              <a:rPr lang="en-US" altLang="zh-CN" sz="2000" dirty="0" err="1">
                <a:ea typeface="宋体" charset="-122"/>
              </a:rPr>
              <a:t>panel.blue</a:t>
            </a:r>
            <a:r>
              <a:rPr lang="en-US" altLang="zh-CN" sz="2000" dirty="0">
                <a:ea typeface="宋体" charset="-122"/>
              </a:rPr>
              <a:t>", </a:t>
            </a:r>
            <a:r>
              <a:rPr lang="en-US" altLang="zh-CN" sz="2000" dirty="0" err="1">
                <a:ea typeface="宋体" charset="-122"/>
              </a:rPr>
              <a:t>blueAction</a:t>
            </a:r>
            <a:r>
              <a:rPr lang="en-US" altLang="zh-CN" sz="2000" dirty="0">
                <a:ea typeface="宋体" charset="-122"/>
              </a:rPr>
              <a:t>);     </a:t>
            </a: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  </a:t>
            </a:r>
            <a:r>
              <a:rPr lang="en-US" altLang="zh-CN" sz="2000" dirty="0" err="1">
                <a:ea typeface="宋体" charset="-122"/>
              </a:rPr>
              <a:t>amap.put</a:t>
            </a:r>
            <a:r>
              <a:rPr lang="en-US" altLang="zh-CN" sz="2000" dirty="0">
                <a:ea typeface="宋体" charset="-122"/>
              </a:rPr>
              <a:t>("</a:t>
            </a:r>
            <a:r>
              <a:rPr lang="en-US" altLang="zh-CN" sz="2000" dirty="0" err="1">
                <a:ea typeface="宋体" charset="-122"/>
              </a:rPr>
              <a:t>panel.red</a:t>
            </a:r>
            <a:r>
              <a:rPr lang="en-US" altLang="zh-CN" sz="2000" dirty="0">
                <a:ea typeface="宋体" charset="-122"/>
              </a:rPr>
              <a:t>", </a:t>
            </a:r>
            <a:r>
              <a:rPr lang="en-US" altLang="zh-CN" sz="2000" dirty="0" err="1">
                <a:ea typeface="宋体" charset="-122"/>
              </a:rPr>
              <a:t>redAction</a:t>
            </a:r>
            <a:r>
              <a:rPr lang="en-US" altLang="zh-CN" sz="2000" dirty="0">
                <a:ea typeface="宋体" charset="-122"/>
              </a:rPr>
              <a:t>);     }</a:t>
            </a: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   </a:t>
            </a: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3716905" y="3879050"/>
            <a:ext cx="270030" cy="135015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>
            <a:off x="2951820" y="3654025"/>
            <a:ext cx="4114800" cy="2624137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2906815" y="3113965"/>
            <a:ext cx="1260140" cy="5850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动作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865" y="1228725"/>
            <a:ext cx="8229600" cy="5248275"/>
          </a:xfrm>
        </p:spPr>
        <p:txBody>
          <a:bodyPr/>
          <a:lstStyle/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public class </a:t>
            </a:r>
            <a:r>
              <a:rPr lang="en-US" altLang="zh-CN" sz="2000" dirty="0" err="1">
                <a:ea typeface="宋体" charset="-122"/>
              </a:rPr>
              <a:t>ColorAction</a:t>
            </a:r>
            <a:r>
              <a:rPr lang="en-US" altLang="zh-CN" sz="2000" dirty="0">
                <a:ea typeface="宋体" charset="-122"/>
              </a:rPr>
              <a:t> extends </a:t>
            </a:r>
            <a:r>
              <a:rPr lang="en-US" altLang="zh-CN" sz="2000" dirty="0" err="1">
                <a:ea typeface="宋体" charset="-122"/>
              </a:rPr>
              <a:t>AbstractAction</a:t>
            </a:r>
            <a:r>
              <a:rPr lang="en-US" altLang="zh-CN" sz="2000" dirty="0">
                <a:ea typeface="宋体" charset="-122"/>
              </a:rPr>
              <a:t>  { </a:t>
            </a: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   public </a:t>
            </a:r>
            <a:r>
              <a:rPr lang="en-US" altLang="zh-CN" sz="2000" dirty="0" err="1">
                <a:ea typeface="宋体" charset="-122"/>
              </a:rPr>
              <a:t>ColorAction</a:t>
            </a:r>
            <a:r>
              <a:rPr lang="en-US" altLang="zh-CN" sz="2000" dirty="0">
                <a:ea typeface="宋体" charset="-122"/>
              </a:rPr>
              <a:t>(String name, Icon icon, Color c)      {        </a:t>
            </a: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 		</a:t>
            </a:r>
            <a:r>
              <a:rPr lang="zh-CN" altLang="en-US" sz="2000" dirty="0">
                <a:ea typeface="宋体" charset="-122"/>
              </a:rPr>
              <a:t> </a:t>
            </a:r>
            <a:r>
              <a:rPr lang="en-US" altLang="zh-CN" sz="2000" dirty="0" err="1">
                <a:ea typeface="宋体" charset="-122"/>
              </a:rPr>
              <a:t>putValue</a:t>
            </a:r>
            <a:r>
              <a:rPr lang="en-US" altLang="zh-CN" sz="2000" dirty="0">
                <a:ea typeface="宋体" charset="-122"/>
              </a:rPr>
              <a:t>(Action.NAME, name);         			</a:t>
            </a:r>
            <a:r>
              <a:rPr lang="zh-CN" altLang="en-US" sz="2000" dirty="0">
                <a:ea typeface="宋体" charset="-122"/>
              </a:rPr>
              <a:t> </a:t>
            </a:r>
            <a:r>
              <a:rPr lang="en-US" altLang="zh-CN" sz="2000" dirty="0" err="1">
                <a:ea typeface="宋体" charset="-122"/>
              </a:rPr>
              <a:t>putValue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Action.SMALL_ICON</a:t>
            </a:r>
            <a:r>
              <a:rPr lang="en-US" altLang="zh-CN" sz="2000" dirty="0">
                <a:ea typeface="宋体" charset="-122"/>
              </a:rPr>
              <a:t>, icon);         </a:t>
            </a:r>
            <a:r>
              <a:rPr lang="zh-CN" altLang="en-US" sz="2000" dirty="0">
                <a:ea typeface="宋体" charset="-122"/>
              </a:rPr>
              <a:t>      </a:t>
            </a:r>
            <a:endParaRPr lang="en-US" altLang="zh-CN" sz="2000" dirty="0">
              <a:ea typeface="宋体" charset="-122"/>
            </a:endParaRPr>
          </a:p>
          <a:p>
            <a:pPr lvl="1">
              <a:buNone/>
            </a:pPr>
            <a:r>
              <a:rPr lang="zh-CN" altLang="en-US" sz="2000" dirty="0">
                <a:ea typeface="宋体" charset="-122"/>
              </a:rPr>
              <a:t>     </a:t>
            </a:r>
            <a:r>
              <a:rPr lang="en-US" altLang="zh-CN" sz="2000" dirty="0" err="1">
                <a:ea typeface="宋体" charset="-122"/>
              </a:rPr>
              <a:t>putValue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Action.SHORT_DESCRIPTION</a:t>
            </a:r>
            <a:r>
              <a:rPr lang="en-US" altLang="zh-CN" sz="2000" dirty="0">
                <a:ea typeface="宋体" charset="-122"/>
              </a:rPr>
              <a:t>, "Set panel color to </a:t>
            </a:r>
            <a:r>
              <a:rPr lang="zh-CN" altLang="en-US" sz="2000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" + </a:t>
            </a:r>
            <a:r>
              <a:rPr lang="en-US" altLang="zh-CN" sz="2000" dirty="0" err="1">
                <a:ea typeface="宋体" charset="-122"/>
              </a:rPr>
              <a:t>name.toLowerCase</a:t>
            </a:r>
            <a:r>
              <a:rPr lang="en-US" altLang="zh-CN" sz="2000" dirty="0">
                <a:ea typeface="宋体" charset="-122"/>
              </a:rPr>
              <a:t>());        </a:t>
            </a: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    </a:t>
            </a:r>
            <a:r>
              <a:rPr lang="en-US" altLang="zh-CN" sz="2000" dirty="0" err="1">
                <a:ea typeface="宋体" charset="-122"/>
              </a:rPr>
              <a:t>putValue</a:t>
            </a:r>
            <a:r>
              <a:rPr lang="en-US" altLang="zh-CN" sz="2000" dirty="0">
                <a:ea typeface="宋体" charset="-122"/>
              </a:rPr>
              <a:t>("color", c);     </a:t>
            </a: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 }     </a:t>
            </a: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 public void </a:t>
            </a:r>
            <a:r>
              <a:rPr lang="en-US" altLang="zh-CN" sz="2000" dirty="0" err="1">
                <a:ea typeface="宋体" charset="-122"/>
              </a:rPr>
              <a:t>actionPerformed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ActionEvent</a:t>
            </a:r>
            <a:r>
              <a:rPr lang="en-US" altLang="zh-CN" sz="2000" dirty="0">
                <a:ea typeface="宋体" charset="-122"/>
              </a:rPr>
              <a:t> event)      {        </a:t>
            </a: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    Color c = (Color) </a:t>
            </a:r>
            <a:r>
              <a:rPr lang="en-US" altLang="zh-CN" sz="2000" dirty="0" err="1">
                <a:ea typeface="宋体" charset="-122"/>
              </a:rPr>
              <a:t>getValue</a:t>
            </a:r>
            <a:r>
              <a:rPr lang="en-US" altLang="zh-CN" sz="2000" dirty="0">
                <a:ea typeface="宋体" charset="-122"/>
              </a:rPr>
              <a:t>(“color”);         </a:t>
            </a:r>
            <a:r>
              <a:rPr lang="zh-CN" altLang="en-US" sz="2000" dirty="0">
                <a:ea typeface="宋体" charset="-122"/>
              </a:rPr>
              <a:t>           </a:t>
            </a:r>
            <a:endParaRPr lang="en-US" altLang="zh-CN" sz="2000" dirty="0">
              <a:ea typeface="宋体" charset="-122"/>
            </a:endParaRPr>
          </a:p>
          <a:p>
            <a:pPr lvl="1">
              <a:buNone/>
            </a:pPr>
            <a:r>
              <a:rPr lang="zh-CN" altLang="en-US" sz="2000" dirty="0">
                <a:ea typeface="宋体" charset="-122"/>
              </a:rPr>
              <a:t>    </a:t>
            </a:r>
            <a:r>
              <a:rPr lang="en-US" altLang="zh-CN" sz="2000" dirty="0" err="1">
                <a:ea typeface="宋体" charset="-122"/>
              </a:rPr>
              <a:t>buttonPanel.setBackground</a:t>
            </a:r>
            <a:r>
              <a:rPr lang="en-US" altLang="zh-CN" sz="2000" dirty="0">
                <a:ea typeface="宋体" charset="-122"/>
              </a:rPr>
              <a:t>(c);      </a:t>
            </a: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}   </a:t>
            </a:r>
          </a:p>
          <a:p>
            <a:pPr lvl="1">
              <a:buNone/>
            </a:pPr>
            <a:r>
              <a:rPr lang="en-US" altLang="zh-CN" sz="2000" dirty="0">
                <a:ea typeface="宋体" charset="-122"/>
              </a:rPr>
              <a:t>}}</a:t>
            </a:r>
          </a:p>
          <a:p>
            <a:pPr lvl="1">
              <a:buNone/>
            </a:pPr>
            <a:endParaRPr lang="en-US" altLang="zh-CN" sz="2000" dirty="0">
              <a:ea typeface="宋体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3716905" y="3879050"/>
            <a:ext cx="270030" cy="135015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>
            <a:off x="2951820" y="3654025"/>
            <a:ext cx="4114800" cy="2624137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2906815" y="3113965"/>
            <a:ext cx="1260140" cy="5850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997101E4-0506-401B-96ED-97A683F6BDF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低级事件类型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E918C965-568D-4C70-8B65-C21B21811537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键盘事件</a:t>
            </a:r>
          </a:p>
          <a:p>
            <a:pPr lvl="1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KeyEvent</a:t>
            </a:r>
          </a:p>
          <a:p>
            <a:pPr lvl="1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KeyListener</a:t>
            </a:r>
          </a:p>
          <a:p>
            <a:pPr lvl="1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KeyAdapter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public interface KeyListener extends EventListener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public void keyTyped(KeyEvent e);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public void keyPressed(KeyEvent e);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public void keyReleased(KeyEvent e);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FDA3A7-34FB-49D5-9FAA-796646A87D23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C03EE126-40A5-4A91-8678-21E762F944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低级事件类型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CD7DE018-D867-4B4C-82CC-18879029D05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228725"/>
            <a:ext cx="8389938" cy="5248275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当用户按下键盘上的一个键时，就会产生一个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KEY_PRESSED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KeyEvent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事件，可以使用实现了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KeyListener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接口的任意类的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keyPressed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方法来处理这些事件；</a:t>
            </a: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当用户释放一个键时，就会产生一个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KEY_RELEASED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KeyEvent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事件，可以使用实现了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KeyListener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接口的任意类的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keyReleased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方法来处理这些事件；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keyTyped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可以报告由用户敲击键盘所产生的字符；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288566-3DA0-4C16-B299-656409892577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67EDDC33-8A53-4C04-A69D-5EB5223A07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低级事件类型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F1381C43-BDBC-4D3E-B8AF-ED6C9850547B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虚拟键码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(virtual key code)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虚拟键码与键盘上的键一一对应，用前缀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VK_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表示。例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,VK_A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表示被标记为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的键。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414110-4EF5-48A2-96D2-DDD5CF81E918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596DBDF4-7172-4DF3-AF47-8BDAED9A13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低级事件类型</a:t>
            </a:r>
          </a:p>
        </p:txBody>
      </p:sp>
      <p:sp>
        <p:nvSpPr>
          <p:cNvPr id="237571" name="内容占位符 2">
            <a:extLst>
              <a:ext uri="{FF2B5EF4-FFF2-40B4-BE49-F238E27FC236}">
                <a16:creationId xmlns:a16="http://schemas.microsoft.com/office/drawing/2014/main" id="{D2B8F10F-911D-448E-B8BA-C773EC3A28D5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33400" indent="-533400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用户动作与键盘事件</a:t>
            </a:r>
          </a:p>
          <a:p>
            <a:pPr marL="990600" lvl="1" indent="-533400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假设用户按下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SHIFT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键的同时按下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键</a:t>
            </a:r>
          </a:p>
          <a:p>
            <a:pPr marL="1371600" lvl="2" indent="-457200">
              <a:buFontTx/>
              <a:buAutoNum type="arabicPeriod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按下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SHIFT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键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VK_SHIFT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KeyPressed);</a:t>
            </a:r>
          </a:p>
          <a:p>
            <a:pPr marL="1371600" lvl="2" indent="-457200">
              <a:buFontTx/>
              <a:buAutoNum type="arabicPeriod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按下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键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VK_A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键调用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KeyPressed)</a:t>
            </a:r>
          </a:p>
          <a:p>
            <a:pPr marL="1371600" lvl="2" indent="-457200">
              <a:buFontTx/>
              <a:buAutoNum type="arabicPeriod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键入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”A”(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为“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A”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KeyTyped)</a:t>
            </a:r>
          </a:p>
          <a:p>
            <a:pPr marL="1371600" lvl="2" indent="-457200">
              <a:buFontTx/>
              <a:buAutoNum type="arabicPeriod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释放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键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VK_A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KeyReleased)</a:t>
            </a:r>
          </a:p>
          <a:p>
            <a:pPr marL="1371600" lvl="2" indent="-457200">
              <a:buFontTx/>
              <a:buAutoNum type="arabicPeriod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释放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SHIF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键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VK_SHIFT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KeyReleased)</a:t>
            </a:r>
          </a:p>
          <a:p>
            <a:pPr marL="990600" lvl="1" indent="-533400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用户只是按下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键来键入小写字母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”a”</a:t>
            </a:r>
          </a:p>
          <a:p>
            <a:pPr marL="1371600" lvl="2" indent="-457200">
              <a:buFontTx/>
              <a:buAutoNum type="arabicPeriod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按下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键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VK_A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键调用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KeyPressed)</a:t>
            </a:r>
          </a:p>
          <a:p>
            <a:pPr marL="1371600" lvl="2" indent="-457200">
              <a:buFontTx/>
              <a:buAutoNum type="arabicPeriod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键入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”a”(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为“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a”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KeyTyped)</a:t>
            </a:r>
          </a:p>
          <a:p>
            <a:pPr marL="1371600" lvl="2" indent="-457200">
              <a:buFontTx/>
              <a:buAutoNum type="arabicPeriod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释放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键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VK_A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KeyReleased)</a:t>
            </a:r>
          </a:p>
          <a:p>
            <a:pPr marL="533400" indent="-533400"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KeyTyped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报告键入的字符，而其它两个方法报告用户按下的实际键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B62475-9433-4098-A2B4-246B1E331829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B72F89BE-0E38-49D4-AE38-89E814D1F2C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低级事件类型</a:t>
            </a: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04C0B420-7243-4113-B2A5-DFE14399ACC6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33400" indent="-533400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如何获取用户按下的键</a:t>
            </a:r>
          </a:p>
          <a:p>
            <a:pPr marL="990600" lvl="1" indent="-53340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KeyPressed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KeyReleased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中用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getCode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方法得到键码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(key code)</a:t>
            </a:r>
          </a:p>
          <a:p>
            <a:pPr marL="1371600" lvl="2" indent="-457200"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public void keyPressed(KeyEvent event){</a:t>
            </a:r>
          </a:p>
          <a:p>
            <a:pPr marL="1371600" lvl="2" indent="-457200"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	int keyCode = event.getKeyCode( );</a:t>
            </a:r>
          </a:p>
          <a:p>
            <a:pPr marL="1371600" lvl="2" indent="-457200"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	……</a:t>
            </a:r>
          </a:p>
          <a:p>
            <a:pPr marL="1371600" lvl="2" indent="-457200"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marL="1371600" lvl="2" indent="-457200"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键码等于定义在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KeyEvent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类中的常量之一</a:t>
            </a:r>
          </a:p>
          <a:p>
            <a:pPr marL="1371600" lvl="2" indent="-457200"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Eg: VK_A VK_B … VK_Z</a:t>
            </a:r>
          </a:p>
          <a:p>
            <a:pPr marL="1371600" lvl="2" indent="-457200"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VK_SHIFT VK_CONTROL VK_ALT 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7D9B2A-BF74-4BE3-910A-994358082857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20068C27-549E-4F14-9E50-FADE5E92ED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低级事件类型</a:t>
            </a: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647D29A1-A26F-42EE-B94E-0F37C0B978D7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33400" indent="-533400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如何获取用户按下的键</a:t>
            </a:r>
          </a:p>
          <a:p>
            <a:pPr marL="990600" lvl="1" indent="-533400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可以使用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isShiftDown, isControlDown, isAltDown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方法来判断对应的键是否被按下；</a:t>
            </a:r>
          </a:p>
          <a:p>
            <a:pPr marL="1371600" lvl="2" indent="-457200"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Eg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：判断用户是否按下了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Shift+”→”</a:t>
            </a:r>
          </a:p>
          <a:p>
            <a:pPr marL="1371600" lvl="2" indent="-45720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public void keyPressed(KeyEvent e){</a:t>
            </a:r>
          </a:p>
          <a:p>
            <a:pPr marL="1371600" lvl="2" indent="-45720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int keyCode = e.getKeyCode( );</a:t>
            </a:r>
          </a:p>
          <a:p>
            <a:pPr marL="1371600" lvl="2" indent="-45720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if(keyCode == keyEvent.VK_RIGHT &amp;&amp; event.isShiftDown( ))</a:t>
            </a:r>
          </a:p>
          <a:p>
            <a:pPr marL="1371600" lvl="2" indent="-45720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{</a:t>
            </a:r>
          </a:p>
          <a:p>
            <a:pPr marL="1371600" lvl="2" indent="-45720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	…</a:t>
            </a:r>
          </a:p>
          <a:p>
            <a:pPr marL="1371600" lvl="2" indent="-45720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</a:p>
          <a:p>
            <a:pPr marL="1371600" lvl="2" indent="-45720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90600" lvl="1" indent="-533400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keyTyped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方法中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getKeyChar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方法可以得到键入的实际字符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1371600" lvl="2" indent="-457200">
              <a:buFontTx/>
              <a:buNone/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13D221-83F6-4565-9806-FDB10DD3AB4B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8457496A-CEB2-4CCF-AA22-2C874405C9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低级事件类型</a:t>
            </a: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9D10833B-448D-4CBD-9F41-534883E4F502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33400" indent="-533400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例：用户可以利用光标键或相应的字母键，实现在窗体上移动画笔，画出相应的线条：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 a)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利用光标键向上、下、左、右移动画笔；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	b)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在利用光标键的同时按下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SHIFT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键可以实现较大的移动量；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	c)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也可用小写字母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来代替光标键来移动画笔；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	d)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大写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可以实现较大的移动量；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19238F-B7BC-4B19-B90A-155E2C2094D8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AWT</a:t>
            </a:r>
            <a:r>
              <a:rPr lang="zh-CN" altLang="en-US">
                <a:ea typeface="宋体" pitchFamily="2" charset="-122"/>
              </a:rPr>
              <a:t>事件继承层次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  <a:ea typeface="宋体" pitchFamily="2" charset="-122"/>
              </a:rPr>
              <a:t>所有的事件都是由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java.util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包中的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EventObject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类扩展而来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.</a:t>
            </a:r>
          </a:p>
          <a:p>
            <a:r>
              <a:rPr lang="en-US" altLang="zh-CN">
                <a:latin typeface="宋体" pitchFamily="2" charset="-122"/>
                <a:ea typeface="宋体" pitchFamily="2" charset="-122"/>
              </a:rPr>
              <a:t>AWTEevent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是所有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AWT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事件类的父类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也是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EventObject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的直接子类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;</a:t>
            </a:r>
          </a:p>
          <a:p>
            <a:r>
              <a:rPr lang="zh-CN" altLang="en-US">
                <a:latin typeface="宋体" pitchFamily="2" charset="-122"/>
                <a:ea typeface="宋体" pitchFamily="2" charset="-122"/>
              </a:rPr>
              <a:t>有些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Swing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组件生成其他类型的事件对象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一般直接扩展于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EventObject,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而不是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AWTEvent,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位于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javax.swing.event.*;</a:t>
            </a:r>
          </a:p>
          <a:p>
            <a:r>
              <a:rPr lang="zh-CN" altLang="en-US">
                <a:latin typeface="宋体" pitchFamily="2" charset="-122"/>
                <a:ea typeface="宋体" pitchFamily="2" charset="-122"/>
              </a:rPr>
              <a:t>事件对象封装了事件源与监听器彼此通信的事件信息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在必要的时候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可以对传递给监对象对象的事件对象进行分析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: getSource();</a:t>
            </a:r>
          </a:p>
        </p:txBody>
      </p:sp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2E1AD1B1-FCDD-4D8D-8B83-1AEFCD35F2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低级事件类型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3FBEDA48-0C68-4ECA-801D-1690D724CE9A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import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java.awt.*;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import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java.awt.event.*;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import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java.awt.geom.*;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import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java.util.*;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import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javax.swing.*;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public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SketchTest {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	public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static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void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main(String[] args){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	SketchFrame f =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SketchFrame();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	f.setDefaultCloseOperation(JFrame.</a:t>
            </a:r>
            <a:r>
              <a:rPr lang="en-US" altLang="zh-CN" sz="2000" i="1">
                <a:latin typeface="Arial" panose="020B0604020202020204" pitchFamily="34" charset="0"/>
                <a:ea typeface="宋体" panose="02010600030101010101" pitchFamily="2" charset="-122"/>
              </a:rPr>
              <a:t>EXIT_ON_CLOSE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	f.setVisible(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true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  <a:p>
            <a:pPr marL="533400" indent="-533400"/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811FA2-D875-4E08-8CF5-45862CD1F92D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74D65A7F-2E10-4806-823F-FBD4AF26A5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低级事件类型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AEF905FB-4323-4302-BDB2-4C091643D53F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u="sng">
                <a:latin typeface="Arial" panose="020B0604020202020204" pitchFamily="34" charset="0"/>
                <a:ea typeface="宋体" panose="02010600030101010101" pitchFamily="2" charset="-122"/>
              </a:rPr>
              <a:t>SketchFrame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extends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JFrame{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	public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SketchFrame(){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		this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.setTitle("Sketch Frame");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		this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.setSize(</a:t>
            </a:r>
            <a:r>
              <a:rPr lang="en-US" altLang="zh-CN" sz="2000" i="1">
                <a:latin typeface="Arial" panose="020B0604020202020204" pitchFamily="34" charset="0"/>
                <a:ea typeface="宋体" panose="02010600030101010101" pitchFamily="2" charset="-122"/>
              </a:rPr>
              <a:t>DEFAULT_WIDTH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en-US" altLang="zh-CN" sz="2000" i="1">
                <a:latin typeface="Arial" panose="020B0604020202020204" pitchFamily="34" charset="0"/>
                <a:ea typeface="宋体" panose="02010600030101010101" pitchFamily="2" charset="-122"/>
              </a:rPr>
              <a:t>DEFAULT_HEIGHT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		this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.add(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SketchPanel());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</a:p>
          <a:p>
            <a:pPr marL="533400" indent="-533400"/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	public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static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final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i="1">
                <a:latin typeface="Arial" panose="020B0604020202020204" pitchFamily="34" charset="0"/>
                <a:ea typeface="宋体" panose="02010600030101010101" pitchFamily="2" charset="-122"/>
              </a:rPr>
              <a:t>DEFAULT_WIDTH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= 400;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	public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static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final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i="1">
                <a:latin typeface="Arial" panose="020B0604020202020204" pitchFamily="34" charset="0"/>
                <a:ea typeface="宋体" panose="02010600030101010101" pitchFamily="2" charset="-122"/>
              </a:rPr>
              <a:t>DEFAULT_HEIGHT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= 300;</a:t>
            </a:r>
          </a:p>
          <a:p>
            <a:pPr marL="533400" indent="-533400"/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  <a:p>
            <a:pPr marL="533400" indent="-533400"/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2458BA-5610-42D2-86C5-7F264DAFF1F4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7C740468-F132-4C2E-A2E0-CF9ECEE7987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低级事件类型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BD1314F7-72C0-4754-A15B-DE7A2DE7D774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u="sng">
                <a:latin typeface="Arial" panose="020B0604020202020204" pitchFamily="34" charset="0"/>
                <a:ea typeface="宋体" panose="02010600030101010101" pitchFamily="2" charset="-122"/>
              </a:rPr>
              <a:t>SketchPanel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extends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JPanel{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public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static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final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i="1">
                <a:latin typeface="Arial" panose="020B0604020202020204" pitchFamily="34" charset="0"/>
                <a:ea typeface="宋体" panose="02010600030101010101" pitchFamily="2" charset="-122"/>
              </a:rPr>
              <a:t>SMALL_INCRE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= 1;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	public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static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final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i="1">
                <a:latin typeface="Arial" panose="020B0604020202020204" pitchFamily="34" charset="0"/>
                <a:ea typeface="宋体" panose="02010600030101010101" pitchFamily="2" charset="-122"/>
              </a:rPr>
              <a:t>LARGE_INCRE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= 5;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	private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ArrayList&lt;Line2D&gt; pl;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	private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Point2D last;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	public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SketchPanel(){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	pl =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ArrayList&lt;Line2D&gt;();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	last =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Point2D.Double(100, 100);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	KeyHandler h =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KeyHandler();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		this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.addKeyListener(h);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		this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.setFocusable(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true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62A093-4F2E-4EF3-9F32-0479FA77CAAA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D49FCDE0-85AF-42F7-BABB-E02F55240D2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低级事件类型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B8D366D9-E99C-4B56-9513-FE3B3C8A1D4D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public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void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paintComponent(Graphics g){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Graphics2D g2 = (Graphics2D)g;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	super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.paintComponent(g2);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	for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(Line2D l:pl){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g2.draw(l);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public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void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add(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dx,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dy){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Point2D end =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Point2D.Double(last.getX()+dx,last.getY()+dy);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Line2D l =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Line2D.Double(last,end);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pl.add(l);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last = end;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repaint();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888F1F-EA61-47F1-A8C9-C63765710B92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B0337DA-DB2F-4555-AEF6-D19BF4210E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低级事件类型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97ECAEA5-46CD-4129-B53A-9D7B7C00AE02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private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KeyHandler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implements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KeyListener{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public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void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keyPressed(KeyEvent ke){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	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c = ke.getKeyCode();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	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d;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	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(ke.isShiftDown())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		d = </a:t>
            </a:r>
            <a:r>
              <a:rPr lang="en-US" altLang="zh-CN" sz="2000" i="1">
                <a:latin typeface="Arial" panose="020B0604020202020204" pitchFamily="34" charset="0"/>
                <a:ea typeface="宋体" panose="02010600030101010101" pitchFamily="2" charset="-122"/>
              </a:rPr>
              <a:t>LARGE_INCRE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		else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		d = </a:t>
            </a:r>
            <a:r>
              <a:rPr lang="en-US" altLang="zh-CN" sz="2000" i="1">
                <a:latin typeface="Arial" panose="020B0604020202020204" pitchFamily="34" charset="0"/>
                <a:ea typeface="宋体" panose="02010600030101010101" pitchFamily="2" charset="-122"/>
              </a:rPr>
              <a:t>SMALL_INCRE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(c == KeyEvent.</a:t>
            </a:r>
            <a:r>
              <a:rPr lang="en-US" altLang="zh-CN" sz="2000" i="1">
                <a:latin typeface="Arial" panose="020B0604020202020204" pitchFamily="34" charset="0"/>
                <a:ea typeface="宋体" panose="02010600030101010101" pitchFamily="2" charset="-122"/>
              </a:rPr>
              <a:t>VK_LEFT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) add(-d,0);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else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(c == KeyEvent.</a:t>
            </a:r>
            <a:r>
              <a:rPr lang="en-US" altLang="zh-CN" sz="2000" i="1">
                <a:latin typeface="Arial" panose="020B0604020202020204" pitchFamily="34" charset="0"/>
                <a:ea typeface="宋体" panose="02010600030101010101" pitchFamily="2" charset="-122"/>
              </a:rPr>
              <a:t>VK_RIGHT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) add(d,0);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else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(c == KeyEvent.</a:t>
            </a:r>
            <a:r>
              <a:rPr lang="en-US" altLang="zh-CN" sz="2000" i="1">
                <a:latin typeface="Arial" panose="020B0604020202020204" pitchFamily="34" charset="0"/>
                <a:ea typeface="宋体" panose="02010600030101010101" pitchFamily="2" charset="-122"/>
              </a:rPr>
              <a:t>VK_UP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)add(0,-d);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else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(c == KeyEvent.</a:t>
            </a:r>
            <a:r>
              <a:rPr lang="en-US" altLang="zh-CN" sz="2000" i="1">
                <a:latin typeface="Arial" panose="020B0604020202020204" pitchFamily="34" charset="0"/>
                <a:ea typeface="宋体" panose="02010600030101010101" pitchFamily="2" charset="-122"/>
              </a:rPr>
              <a:t>VK_DOWN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) add(0,d);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 }	 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public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void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keyReleased(KeyEvent ke){ 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 }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2E190F-4C65-4786-89EC-BE351D172520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1657D10C-1315-4924-93CE-9B936F1A29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低级事件类型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07370655-85DD-4259-93B3-F1AB291B54D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6250" y="1089025"/>
            <a:ext cx="8229600" cy="5768975"/>
          </a:xfrm>
        </p:spPr>
        <p:txBody>
          <a:bodyPr/>
          <a:lstStyle/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	public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void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keyTyped(KeyEvent ke){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	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char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ch = ke.getKeyChar();</a:t>
            </a:r>
          </a:p>
          <a:p>
            <a:pPr marL="990600" lvl="1" indent="-533400">
              <a:buFont typeface="Wingdings" panose="05000000000000000000" pitchFamily="2" charset="2"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	int</a:t>
            </a:r>
            <a:r>
              <a:rPr lang="en-US" altLang="zh-CN" sz="2000">
                <a:ea typeface="宋体" panose="02010600030101010101" pitchFamily="2" charset="-122"/>
              </a:rPr>
              <a:t> d;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		if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(Character.</a:t>
            </a:r>
            <a:r>
              <a:rPr lang="en-US" altLang="zh-CN" sz="2000" i="1">
                <a:latin typeface="Arial" panose="020B0604020202020204" pitchFamily="34" charset="0"/>
                <a:ea typeface="宋体" panose="02010600030101010101" pitchFamily="2" charset="-122"/>
              </a:rPr>
              <a:t>isUpperCase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(ch)){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		d = </a:t>
            </a:r>
            <a:r>
              <a:rPr lang="en-US" altLang="zh-CN" sz="2000" i="1">
                <a:latin typeface="Arial" panose="020B0604020202020204" pitchFamily="34" charset="0"/>
                <a:ea typeface="宋体" panose="02010600030101010101" pitchFamily="2" charset="-122"/>
              </a:rPr>
              <a:t>LARGE_INCRE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		ch = Character.</a:t>
            </a:r>
            <a:r>
              <a:rPr lang="en-US" altLang="zh-CN" sz="2000" i="1">
                <a:latin typeface="Arial" panose="020B0604020202020204" pitchFamily="34" charset="0"/>
                <a:ea typeface="宋体" panose="02010600030101010101" pitchFamily="2" charset="-122"/>
              </a:rPr>
              <a:t>toLowerCase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(ch);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	}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		else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		d = </a:t>
            </a:r>
            <a:r>
              <a:rPr lang="en-US" altLang="zh-CN" sz="2000" i="1">
                <a:latin typeface="Arial" panose="020B0604020202020204" pitchFamily="34" charset="0"/>
                <a:ea typeface="宋体" panose="02010600030101010101" pitchFamily="2" charset="-122"/>
              </a:rPr>
              <a:t>SMALL_INCRE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( ch == 'h') add(-d,0);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else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(ch == 'l') add(d,0);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else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(ch == 'k')  add(0,-d);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else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(ch == 'j')  add(0,d); 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  <a:p>
            <a:pPr marL="533400" indent="-533400">
              <a:buFont typeface="Wingdings" panose="05000000000000000000" pitchFamily="2" charset="2"/>
              <a:buNone/>
            </a:pP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9E354A-BF2A-470A-B7E8-7BE90185805C}"/>
              </a:ext>
            </a:extLst>
          </p:cNvPr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低级事件类型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  <a:ea typeface="宋体" pitchFamily="2" charset="-122"/>
              </a:rPr>
              <a:t>鼠标事件</a:t>
            </a:r>
          </a:p>
          <a:p>
            <a:pPr lvl="1"/>
            <a:r>
              <a:rPr lang="en-US" altLang="zh-CN">
                <a:latin typeface="宋体" pitchFamily="2" charset="-122"/>
                <a:ea typeface="宋体" pitchFamily="2" charset="-122"/>
              </a:rPr>
              <a:t>MouseEvent</a:t>
            </a:r>
          </a:p>
          <a:p>
            <a:pPr lvl="1"/>
            <a:r>
              <a:rPr lang="en-US" altLang="zh-CN">
                <a:latin typeface="宋体" pitchFamily="2" charset="-122"/>
                <a:ea typeface="宋体" pitchFamily="2" charset="-122"/>
              </a:rPr>
              <a:t>MouseListener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latin typeface="宋体" pitchFamily="2" charset="-122"/>
                <a:ea typeface="宋体" pitchFamily="2" charset="-122"/>
              </a:rPr>
              <a:t>  MouseMotionListener</a:t>
            </a:r>
          </a:p>
          <a:p>
            <a:pPr lvl="1"/>
            <a:r>
              <a:rPr lang="en-US" altLang="zh-CN">
                <a:latin typeface="宋体" pitchFamily="2" charset="-122"/>
                <a:ea typeface="宋体" pitchFamily="2" charset="-122"/>
              </a:rPr>
              <a:t>MouseAdapter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latin typeface="宋体" pitchFamily="2" charset="-122"/>
                <a:ea typeface="宋体" pitchFamily="2" charset="-122"/>
              </a:rPr>
              <a:t> MouseMotionAdapter</a:t>
            </a:r>
          </a:p>
          <a:p>
            <a:pPr lvl="1">
              <a:buFont typeface="Wingdings" pitchFamily="2" charset="2"/>
              <a:buNone/>
            </a:pPr>
            <a:endParaRPr lang="en-US" altLang="zh-CN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低级事件类型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  <a:ea typeface="宋体" pitchFamily="2" charset="-122"/>
              </a:rPr>
              <a:t>鼠标事件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public interface MouseListener extends EventListener {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public void mouseClicked(MouseEvent e);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public void mousePressed(MouseEvent e);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public void mouseReleased(MouseEvent e);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public void mouseEntered(MouseEvent e);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public void mouseExited(MouseEvent e);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}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public interface MouseMotionListener extends EventListener {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public void mouseDragged(MouseEvent e);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public void mouseMoved(MouseEvent e);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}</a:t>
            </a:r>
          </a:p>
        </p:txBody>
      </p:sp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低级事件类型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  <a:ea typeface="宋体" pitchFamily="2" charset="-122"/>
              </a:rPr>
              <a:t>鼠标动作与监听器方法</a:t>
            </a:r>
          </a:p>
          <a:p>
            <a:pPr lvl="1"/>
            <a:r>
              <a:rPr lang="zh-CN" altLang="en-US">
                <a:latin typeface="宋体" pitchFamily="2" charset="-122"/>
                <a:ea typeface="宋体" pitchFamily="2" charset="-122"/>
              </a:rPr>
              <a:t>用户点击鼠标按钮时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会调用三个监听器方法</a:t>
            </a:r>
          </a:p>
          <a:p>
            <a:pPr lvl="2"/>
            <a:r>
              <a:rPr lang="zh-CN" altLang="en-US">
                <a:latin typeface="宋体" pitchFamily="2" charset="-122"/>
                <a:ea typeface="宋体" pitchFamily="2" charset="-122"/>
              </a:rPr>
              <a:t>鼠标第一次被按下时调用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mousePressed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方法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;</a:t>
            </a:r>
          </a:p>
          <a:p>
            <a:pPr lvl="2"/>
            <a:r>
              <a:rPr lang="zh-CN" altLang="en-US">
                <a:latin typeface="宋体" pitchFamily="2" charset="-122"/>
                <a:ea typeface="宋体" pitchFamily="2" charset="-122"/>
              </a:rPr>
              <a:t>鼠标被释放时调用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mouseReleased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方法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;</a:t>
            </a:r>
          </a:p>
          <a:p>
            <a:pPr lvl="2"/>
            <a:r>
              <a:rPr lang="zh-CN" altLang="en-US">
                <a:latin typeface="宋体" pitchFamily="2" charset="-122"/>
                <a:ea typeface="宋体" pitchFamily="2" charset="-122"/>
              </a:rPr>
              <a:t>两个动作完成之后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调用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mouseClicked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方法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;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>
                <a:latin typeface="宋体" pitchFamily="2" charset="-122"/>
                <a:ea typeface="宋体" pitchFamily="2" charset="-122"/>
              </a:rPr>
              <a:t>鼠标在组件上移动时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会调用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mouseMoved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方法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;</a:t>
            </a:r>
          </a:p>
          <a:p>
            <a:pPr lvl="1"/>
            <a:r>
              <a:rPr lang="zh-CN" altLang="en-US">
                <a:latin typeface="宋体" pitchFamily="2" charset="-122"/>
                <a:ea typeface="宋体" pitchFamily="2" charset="-122"/>
              </a:rPr>
              <a:t>如果鼠标在移动的时候还按下了鼠标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则会调用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mouseDragged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方法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;</a:t>
            </a:r>
          </a:p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低级事件类型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  <a:ea typeface="宋体" pitchFamily="2" charset="-122"/>
              </a:rPr>
              <a:t>鼠标动作与监听器方法</a:t>
            </a:r>
          </a:p>
          <a:p>
            <a:pPr lvl="1"/>
            <a:r>
              <a:rPr lang="en-US" altLang="zh-CN">
                <a:latin typeface="宋体" pitchFamily="2" charset="-122"/>
                <a:ea typeface="宋体" pitchFamily="2" charset="-122"/>
              </a:rPr>
              <a:t>MouseEvent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类的常用方法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latin typeface="宋体" pitchFamily="2" charset="-122"/>
                <a:ea typeface="宋体" pitchFamily="2" charset="-122"/>
              </a:rPr>
              <a:t>public int getX( );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latin typeface="宋体" pitchFamily="2" charset="-122"/>
                <a:ea typeface="宋体" pitchFamily="2" charset="-122"/>
              </a:rPr>
              <a:t>public int getY( );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latin typeface="宋体" pitchFamily="2" charset="-122"/>
                <a:ea typeface="宋体" pitchFamily="2" charset="-122"/>
              </a:rPr>
              <a:t>public Point getPoint( );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latin typeface="宋体" pitchFamily="2" charset="-122"/>
                <a:ea typeface="宋体" pitchFamily="2" charset="-122"/>
              </a:rPr>
              <a:t>public int getClickCount( ); </a:t>
            </a:r>
          </a:p>
        </p:txBody>
      </p:sp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AWT</a:t>
            </a:r>
            <a:r>
              <a:rPr lang="zh-CN" altLang="en-US">
                <a:ea typeface="宋体" pitchFamily="2" charset="-122"/>
              </a:rPr>
              <a:t>的语义事件和低级事件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>
                <a:latin typeface="宋体" pitchFamily="2" charset="-122"/>
                <a:ea typeface="宋体" pitchFamily="2" charset="-122"/>
              </a:rPr>
              <a:t>AWT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将事件分为低级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(low-level)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事件和语义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(semantic)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事件</a:t>
            </a:r>
          </a:p>
          <a:p>
            <a:pPr lvl="1"/>
            <a:r>
              <a:rPr lang="zh-CN" altLang="en-US">
                <a:latin typeface="宋体" pitchFamily="2" charset="-122"/>
                <a:ea typeface="宋体" pitchFamily="2" charset="-122"/>
              </a:rPr>
              <a:t>语义事件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表达用户动作的事件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zh-CN" altLang="en-US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点击按钮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(ActionEvent)</a:t>
            </a:r>
          </a:p>
          <a:p>
            <a:pPr lvl="1"/>
            <a:r>
              <a:rPr lang="zh-CN" altLang="en-US">
                <a:latin typeface="宋体" pitchFamily="2" charset="-122"/>
                <a:ea typeface="宋体" pitchFamily="2" charset="-122"/>
              </a:rPr>
              <a:t>低级事件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形成语义事件的事件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点击按钮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包含了按下鼠标、连续移动鼠标、抬起鼠标事件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低级事件类型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4294967295"/>
          </p:nvPr>
        </p:nvSpPr>
        <p:spPr>
          <a:xfrm>
            <a:off x="457200" y="1228725"/>
            <a:ext cx="8345488" cy="5248275"/>
          </a:xfrm>
        </p:spPr>
        <p:txBody>
          <a:bodyPr/>
          <a:lstStyle/>
          <a:p>
            <a:pPr marL="533400" indent="-533400"/>
            <a:r>
              <a:rPr lang="zh-CN" altLang="en-US"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图形编辑器应用程序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其允许用户在画布上放置、移动和擦除方块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zh-CN" altLang="en-US">
                <a:latin typeface="宋体" pitchFamily="2" charset="-122"/>
                <a:ea typeface="宋体" pitchFamily="2" charset="-122"/>
              </a:rPr>
              <a:t>当鼠标点击在所有小方块的像素之外时，会绘制一个新的小方块；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zh-CN" altLang="en-US">
                <a:latin typeface="宋体" pitchFamily="2" charset="-122"/>
                <a:ea typeface="宋体" pitchFamily="2" charset="-122"/>
              </a:rPr>
              <a:t>当双击一个小方块内部时，会擦除该小方块；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zh-CN" altLang="en-US">
                <a:latin typeface="宋体" pitchFamily="2" charset="-122"/>
                <a:ea typeface="宋体" pitchFamily="2" charset="-122"/>
              </a:rPr>
              <a:t>当鼠标在窗体上移动时，如果鼠标经过一个小方块的内部，光标会变成一个十字形；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zh-CN" altLang="en-US">
                <a:latin typeface="宋体" pitchFamily="2" charset="-122"/>
                <a:ea typeface="宋体" pitchFamily="2" charset="-122"/>
              </a:rPr>
              <a:t>实现用鼠标拖动小方块；</a:t>
            </a:r>
          </a:p>
          <a:p>
            <a:pPr marL="990600" lvl="1" indent="-533400">
              <a:buFont typeface="Wingdings" pitchFamily="2" charset="2"/>
              <a:buAutoNum type="arabicPeriod"/>
            </a:pPr>
            <a:endParaRPr lang="zh-CN" altLang="en-US">
              <a:latin typeface="宋体" pitchFamily="2" charset="-122"/>
              <a:ea typeface="宋体" pitchFamily="2" charset="-122"/>
            </a:endParaRPr>
          </a:p>
          <a:p>
            <a:pPr marL="990600" lvl="1" indent="-533400">
              <a:buFont typeface="Wingdings" pitchFamily="2" charset="2"/>
              <a:buNone/>
            </a:pPr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低级事件类型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4294967295"/>
          </p:nvPr>
        </p:nvSpPr>
        <p:spPr>
          <a:xfrm>
            <a:off x="457200" y="1228725"/>
            <a:ext cx="8345488" cy="5248275"/>
          </a:xfrm>
        </p:spPr>
        <p:txBody>
          <a:bodyPr/>
          <a:lstStyle/>
          <a:p>
            <a:pPr marL="533400" indent="-533400"/>
            <a:r>
              <a:rPr lang="zh-CN" altLang="en-US">
                <a:latin typeface="宋体" pitchFamily="2" charset="-122"/>
                <a:ea typeface="宋体" pitchFamily="2" charset="-122"/>
              </a:rPr>
              <a:t>需要实现两个监听器对象</a:t>
            </a:r>
          </a:p>
          <a:p>
            <a:pPr marL="990600" lvl="1" indent="-533400"/>
            <a:r>
              <a:rPr lang="zh-CN" altLang="en-US">
                <a:latin typeface="宋体" pitchFamily="2" charset="-122"/>
                <a:ea typeface="宋体" pitchFamily="2" charset="-122"/>
              </a:rPr>
              <a:t>监听鼠标点击事件，实现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MouseListener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接口</a:t>
            </a:r>
          </a:p>
          <a:p>
            <a:pPr marL="1371600" lvl="2" indent="-457200"/>
            <a:r>
              <a:rPr lang="zh-CN" altLang="en-US">
                <a:latin typeface="宋体" pitchFamily="2" charset="-122"/>
                <a:ea typeface="宋体" pitchFamily="2" charset="-122"/>
              </a:rPr>
              <a:t>实现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mousePressed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方法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zh-CN" altLang="en-US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判断鼠标点击的地方是否在小方块内；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boolean find(Point2D p);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  <a:ea typeface="宋体" pitchFamily="2" charset="-122"/>
              </a:rPr>
              <a:t>	  需要一个变量</a:t>
            </a:r>
            <a:r>
              <a:rPr lang="en-US" altLang="zh-CN" sz="2400" i="1">
                <a:latin typeface="Times New Roman" pitchFamily="18" charset="0"/>
                <a:ea typeface="宋体" pitchFamily="2" charset="-122"/>
              </a:rPr>
              <a:t>l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保存当前画布上的所有小方块；</a:t>
            </a:r>
            <a:endParaRPr lang="en-US" altLang="zh-CN" sz="2400">
              <a:latin typeface="宋体" pitchFamily="2" charset="-122"/>
              <a:ea typeface="宋体" pitchFamily="2" charset="-122"/>
            </a:endParaRPr>
          </a:p>
          <a:p>
            <a:pPr marL="990600" lvl="1" indent="-533400"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如果不在小方块内，在点击的地方画一个小方块；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add(Point2D p);	  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  <a:ea typeface="宋体" pitchFamily="2" charset="-122"/>
              </a:rPr>
              <a:t>      通过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repaint( )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方法调用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paintComponent( )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；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  <a:ea typeface="宋体" pitchFamily="2" charset="-122"/>
              </a:rPr>
              <a:t>      在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paintComponent( )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方法中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绘制</a:t>
            </a:r>
            <a:r>
              <a:rPr lang="en-US" altLang="zh-CN" sz="2400" i="1">
                <a:latin typeface="Times New Roman" pitchFamily="18" charset="0"/>
                <a:ea typeface="宋体" pitchFamily="2" charset="-122"/>
              </a:rPr>
              <a:t>l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中保存的所有小方块；</a:t>
            </a:r>
          </a:p>
        </p:txBody>
      </p:sp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低级事件类型</a:t>
            </a:r>
          </a:p>
        </p:txBody>
      </p:sp>
      <p:sp>
        <p:nvSpPr>
          <p:cNvPr id="258051" name="内容占位符 2"/>
          <p:cNvSpPr>
            <a:spLocks noGrp="1"/>
          </p:cNvSpPr>
          <p:nvPr>
            <p:ph idx="4294967295"/>
          </p:nvPr>
        </p:nvSpPr>
        <p:spPr>
          <a:xfrm>
            <a:off x="457200" y="1228725"/>
            <a:ext cx="8345488" cy="5248275"/>
          </a:xfrm>
        </p:spPr>
        <p:txBody>
          <a:bodyPr/>
          <a:lstStyle/>
          <a:p>
            <a:pPr marL="533400" indent="-533400"/>
            <a:r>
              <a:rPr lang="zh-CN" altLang="en-US">
                <a:latin typeface="宋体" pitchFamily="2" charset="-122"/>
                <a:ea typeface="宋体" pitchFamily="2" charset="-122"/>
              </a:rPr>
              <a:t>需要实现两个监听器对象</a:t>
            </a:r>
          </a:p>
          <a:p>
            <a:pPr marL="990600" lvl="1" indent="-533400"/>
            <a:r>
              <a:rPr lang="zh-CN" altLang="en-US">
                <a:latin typeface="宋体" pitchFamily="2" charset="-122"/>
                <a:ea typeface="宋体" pitchFamily="2" charset="-122"/>
              </a:rPr>
              <a:t>监听鼠标点击事件，实现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MouseListener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接口</a:t>
            </a:r>
          </a:p>
          <a:p>
            <a:pPr marL="1371600" lvl="2" indent="-457200"/>
            <a:r>
              <a:rPr lang="zh-CN" altLang="en-US">
                <a:latin typeface="宋体" pitchFamily="2" charset="-122"/>
                <a:ea typeface="宋体" pitchFamily="2" charset="-122"/>
              </a:rPr>
              <a:t>实现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mouseClicked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方法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zh-CN" altLang="en-US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判断鼠标点击的地方是否在小方块内；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如果在小方块内，判断点击了几次，如果大于两次将该方块移除；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public void remove(Recangle2D rec);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  <a:ea typeface="宋体" pitchFamily="2" charset="-122"/>
              </a:rPr>
              <a:t>        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public </a:t>
            </a:r>
            <a:r>
              <a:rPr lang="en-US" altLang="zh-CN" sz="24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Rectangle2D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 find(Point2D p);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低级事件类型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4294967295"/>
          </p:nvPr>
        </p:nvSpPr>
        <p:spPr>
          <a:xfrm>
            <a:off x="457200" y="1228725"/>
            <a:ext cx="8345488" cy="5248275"/>
          </a:xfrm>
        </p:spPr>
        <p:txBody>
          <a:bodyPr/>
          <a:lstStyle/>
          <a:p>
            <a:pPr marL="533400" indent="-533400"/>
            <a:r>
              <a:rPr lang="zh-CN" altLang="en-US">
                <a:latin typeface="宋体" pitchFamily="2" charset="-122"/>
                <a:ea typeface="宋体" pitchFamily="2" charset="-122"/>
              </a:rPr>
              <a:t>需要实现两个监听器对象</a:t>
            </a:r>
          </a:p>
          <a:p>
            <a:pPr marL="990600" lvl="1" indent="-533400"/>
            <a:r>
              <a:rPr lang="zh-CN" altLang="en-US" sz="2400">
                <a:latin typeface="宋体" pitchFamily="2" charset="-122"/>
                <a:ea typeface="宋体" pitchFamily="2" charset="-122"/>
              </a:rPr>
              <a:t>监听鼠标移动事件，实现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MouseMotionListener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接口</a:t>
            </a:r>
          </a:p>
          <a:p>
            <a:pPr marL="1371600" lvl="2" indent="-457200"/>
            <a:r>
              <a:rPr lang="zh-CN" altLang="en-US" sz="2000">
                <a:latin typeface="宋体" pitchFamily="2" charset="-122"/>
                <a:ea typeface="宋体" pitchFamily="2" charset="-122"/>
              </a:rPr>
              <a:t>实现</a:t>
            </a:r>
            <a:r>
              <a:rPr lang="en-US" altLang="zh-CN" sz="2000">
                <a:latin typeface="宋体" pitchFamily="2" charset="-122"/>
                <a:ea typeface="宋体" pitchFamily="2" charset="-122"/>
              </a:rPr>
              <a:t>mouseMoved</a:t>
            </a:r>
            <a:r>
              <a:rPr lang="zh-CN" altLang="en-US" sz="2000">
                <a:latin typeface="宋体" pitchFamily="2" charset="-122"/>
                <a:ea typeface="宋体" pitchFamily="2" charset="-122"/>
              </a:rPr>
              <a:t>方法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判断鼠标点击的地方是否在小方块内；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如果在小方块内，改变光标为十字形；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如果不在小方块内，光标为默认效果；</a:t>
            </a:r>
          </a:p>
          <a:p>
            <a:pPr marL="990600" lvl="1" indent="-533400"/>
            <a:r>
              <a:rPr lang="zh-CN" altLang="en-US" sz="2400">
                <a:latin typeface="宋体" pitchFamily="2" charset="-122"/>
                <a:ea typeface="宋体" pitchFamily="2" charset="-122"/>
              </a:rPr>
              <a:t>实现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mouseDragged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方法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用变量记录用户鼠标最近点击点所在的小方块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;(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有可能为空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)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在小方块不为空的情况下，以当前点为中心重新画一个方块；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低级事件类型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4294967295"/>
          </p:nvPr>
        </p:nvSpPr>
        <p:spPr>
          <a:xfrm>
            <a:off x="457200" y="1228725"/>
            <a:ext cx="8345488" cy="5248275"/>
          </a:xfrm>
        </p:spPr>
        <p:txBody>
          <a:bodyPr/>
          <a:lstStyle/>
          <a:p>
            <a:pPr marL="533400" indent="-533400"/>
            <a:r>
              <a:rPr lang="zh-CN" altLang="en-US">
                <a:latin typeface="宋体" pitchFamily="2" charset="-122"/>
                <a:ea typeface="宋体" pitchFamily="2" charset="-122"/>
              </a:rPr>
              <a:t>判断一个点是否在方块内部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public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Rectangle2D find(Point2D p){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for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(Rectangle2D rec :rl){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	if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(rec.contains(p)){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		return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rec;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			}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		}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return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null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	}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  </a:t>
            </a:r>
          </a:p>
          <a:p>
            <a:pPr marL="533400" indent="-533400">
              <a:buFont typeface="Wingdings" pitchFamily="2" charset="2"/>
              <a:buNone/>
            </a:pPr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低级事件类型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4294967295"/>
          </p:nvPr>
        </p:nvSpPr>
        <p:spPr>
          <a:xfrm>
            <a:off x="457200" y="1228725"/>
            <a:ext cx="8345488" cy="5248275"/>
          </a:xfrm>
        </p:spPr>
        <p:txBody>
          <a:bodyPr/>
          <a:lstStyle/>
          <a:p>
            <a:pPr marL="533400" indent="-533400"/>
            <a:r>
              <a:rPr lang="zh-CN" altLang="en-US">
                <a:latin typeface="宋体" pitchFamily="2" charset="-122"/>
                <a:ea typeface="宋体" pitchFamily="2" charset="-122"/>
              </a:rPr>
              <a:t>在屏幕上添加一个方块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public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void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add(Point2D p){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		Rectangle2D rec = 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new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Rectangle2D.Double(p.getX()-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                         </a:t>
            </a:r>
            <a:r>
              <a:rPr lang="en-US" altLang="zh-CN" sz="2400" i="1">
                <a:latin typeface="Times New Roman" pitchFamily="18" charset="0"/>
                <a:ea typeface="宋体" pitchFamily="2" charset="-122"/>
              </a:rPr>
              <a:t>SIDE_WIDTH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/2,p.getY()-</a:t>
            </a:r>
            <a:r>
              <a:rPr lang="en-US" altLang="zh-CN" sz="2400" i="1">
                <a:latin typeface="Times New Roman" pitchFamily="18" charset="0"/>
                <a:ea typeface="宋体" pitchFamily="2" charset="-122"/>
              </a:rPr>
              <a:t>SIDE_HEIGHT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/2,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                         S</a:t>
            </a:r>
            <a:r>
              <a:rPr lang="en-US" altLang="zh-CN" sz="2400" i="1">
                <a:latin typeface="Times New Roman" pitchFamily="18" charset="0"/>
                <a:ea typeface="宋体" pitchFamily="2" charset="-122"/>
              </a:rPr>
              <a:t>IDE_WIDTH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,</a:t>
            </a:r>
            <a:r>
              <a:rPr lang="en-US" altLang="zh-CN" sz="2400" i="1">
                <a:latin typeface="Times New Roman" pitchFamily="18" charset="0"/>
                <a:ea typeface="宋体" pitchFamily="2" charset="-122"/>
              </a:rPr>
              <a:t>SIDE_HEIGHT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		rl.add(rec);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		repaint( 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	}</a:t>
            </a:r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低级事件类型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4294967295"/>
          </p:nvPr>
        </p:nvSpPr>
        <p:spPr>
          <a:xfrm>
            <a:off x="457200" y="1228725"/>
            <a:ext cx="8345488" cy="5248275"/>
          </a:xfrm>
        </p:spPr>
        <p:txBody>
          <a:bodyPr/>
          <a:lstStyle/>
          <a:p>
            <a:pPr marL="533400" indent="-533400"/>
            <a:r>
              <a:rPr lang="zh-CN" altLang="en-US">
                <a:latin typeface="宋体" pitchFamily="2" charset="-122"/>
                <a:ea typeface="宋体" pitchFamily="2" charset="-122"/>
              </a:rPr>
              <a:t>在屏幕上删除一个方块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public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void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remove(Rectangle2D r){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		rl.remove(r);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		repaint();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	}</a:t>
            </a:r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低级事件类型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4294967295"/>
          </p:nvPr>
        </p:nvSpPr>
        <p:spPr>
          <a:xfrm>
            <a:off x="457200" y="1228725"/>
            <a:ext cx="8345488" cy="5248275"/>
          </a:xfrm>
        </p:spPr>
        <p:txBody>
          <a:bodyPr/>
          <a:lstStyle/>
          <a:p>
            <a:pPr marL="533400" indent="-533400"/>
            <a:r>
              <a:rPr lang="zh-CN" altLang="en-US">
                <a:latin typeface="宋体" pitchFamily="2" charset="-122"/>
                <a:ea typeface="宋体" pitchFamily="2" charset="-122"/>
              </a:rPr>
              <a:t>设置光标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java.awt.Component;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-public void setCursor(Cursor c);</a:t>
            </a:r>
          </a:p>
          <a:p>
            <a:pPr marL="533400" indent="-533400">
              <a:buFont typeface="Wingdings" pitchFamily="2" charset="2"/>
              <a:buNone/>
            </a:pPr>
            <a:endParaRPr lang="en-US" altLang="zh-CN" sz="2400" b="1">
              <a:latin typeface="Times New Roman" pitchFamily="18" charset="0"/>
              <a:ea typeface="宋体" pitchFamily="2" charset="-122"/>
            </a:endParaRP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       java.awt.Cursor;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       -public static Cursor getDefaultCursor( 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       -public static Cursor getPredefinedCursor(int type);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低级事件类型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4294967295"/>
          </p:nvPr>
        </p:nvSpPr>
        <p:spPr>
          <a:xfrm>
            <a:off x="457200" y="1228725"/>
            <a:ext cx="8345488" cy="5248275"/>
          </a:xfrm>
        </p:spPr>
        <p:txBody>
          <a:bodyPr/>
          <a:lstStyle/>
          <a:p>
            <a:pPr marL="533400" indent="-533400"/>
            <a:r>
              <a:rPr lang="zh-CN" altLang="en-US">
                <a:latin typeface="宋体" pitchFamily="2" charset="-122"/>
                <a:ea typeface="宋体" pitchFamily="2" charset="-122"/>
              </a:rPr>
              <a:t>预定义的光标类型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2400" y="1854200"/>
            <a:ext cx="62960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低级事件类型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4294967295"/>
          </p:nvPr>
        </p:nvSpPr>
        <p:spPr>
          <a:xfrm>
            <a:off x="457200" y="1228725"/>
            <a:ext cx="8345488" cy="5248275"/>
          </a:xfrm>
        </p:spPr>
        <p:txBody>
          <a:bodyPr/>
          <a:lstStyle/>
          <a:p>
            <a:pPr marL="533400" indent="-533400"/>
            <a:r>
              <a:rPr lang="zh-CN" altLang="en-US">
                <a:latin typeface="宋体" pitchFamily="2" charset="-122"/>
                <a:ea typeface="宋体" pitchFamily="2" charset="-122"/>
              </a:rPr>
              <a:t>设置光标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public void mouseMoved(MouseEvent me){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Point2D p = me.getPoint();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Rectangle2D rec = find(p);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if(rec!=null){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      setCursor(Cursor.</a:t>
            </a:r>
            <a:r>
              <a:rPr lang="en-US" altLang="zh-CN" sz="2400" b="1" i="1">
                <a:latin typeface="Times New Roman" pitchFamily="18" charset="0"/>
                <a:ea typeface="宋体" pitchFamily="2" charset="-122"/>
              </a:rPr>
              <a:t>getPredefinedCursor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( 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                                        Cursor.</a:t>
            </a:r>
            <a:r>
              <a:rPr lang="en-US" altLang="zh-CN" sz="2400" b="1" i="1">
                <a:latin typeface="Times New Roman" pitchFamily="18" charset="0"/>
                <a:ea typeface="宋体" pitchFamily="2" charset="-122"/>
              </a:rPr>
              <a:t>CROSSHAIR_CURSOR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));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}else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	setCursor(Cursor.</a:t>
            </a:r>
            <a:r>
              <a:rPr lang="en-US" altLang="zh-CN" sz="2400" b="1" i="1">
                <a:latin typeface="Times New Roman" pitchFamily="18" charset="0"/>
                <a:ea typeface="宋体" pitchFamily="2" charset="-122"/>
              </a:rPr>
              <a:t>getDefaultCursor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());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}</a:t>
            </a:r>
          </a:p>
        </p:txBody>
      </p:sp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AWT</a:t>
            </a:r>
            <a:r>
              <a:rPr lang="zh-CN" altLang="en-US">
                <a:ea typeface="宋体" pitchFamily="2" charset="-122"/>
              </a:rPr>
              <a:t>的语义事件和低级事件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>
                <a:latin typeface="宋体" pitchFamily="2" charset="-122"/>
                <a:ea typeface="宋体" pitchFamily="2" charset="-122"/>
              </a:rPr>
              <a:t>AWT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事件中常用的语义事件：</a:t>
            </a:r>
          </a:p>
          <a:p>
            <a:pPr lvl="1"/>
            <a:r>
              <a:rPr lang="en-US" altLang="zh-CN">
                <a:latin typeface="宋体" pitchFamily="2" charset="-122"/>
                <a:ea typeface="宋体" pitchFamily="2" charset="-122"/>
              </a:rPr>
              <a:t>ActionEvent(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对应按钮点击、菜单选择、选择列表项或在文本域中键入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ENTER)</a:t>
            </a:r>
          </a:p>
          <a:p>
            <a:pPr lvl="1"/>
            <a:r>
              <a:rPr lang="en-US" altLang="zh-CN">
                <a:latin typeface="宋体" pitchFamily="2" charset="-122"/>
                <a:ea typeface="宋体" pitchFamily="2" charset="-122"/>
              </a:rPr>
              <a:t>AdjustmentEvent(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用户调节滚动条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)</a:t>
            </a:r>
          </a:p>
          <a:p>
            <a:pPr lvl="1"/>
            <a:r>
              <a:rPr lang="en-US" altLang="zh-CN">
                <a:latin typeface="宋体" pitchFamily="2" charset="-122"/>
                <a:ea typeface="宋体" pitchFamily="2" charset="-122"/>
              </a:rPr>
              <a:t>ItemEvent(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用户从复选框或列表项中选择一项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)</a:t>
            </a:r>
          </a:p>
          <a:p>
            <a:r>
              <a:rPr lang="en-US" altLang="zh-CN">
                <a:latin typeface="宋体" pitchFamily="2" charset="-122"/>
                <a:ea typeface="宋体" pitchFamily="2" charset="-122"/>
              </a:rPr>
              <a:t>AWT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事件中常用的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个低级事件类：</a:t>
            </a:r>
          </a:p>
          <a:p>
            <a:pPr lvl="1"/>
            <a:r>
              <a:rPr lang="en-US" altLang="zh-CN">
                <a:latin typeface="宋体" pitchFamily="2" charset="-122"/>
                <a:ea typeface="宋体" pitchFamily="2" charset="-122"/>
              </a:rPr>
              <a:t>KeyEvent(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一个键被按下或释放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)</a:t>
            </a:r>
          </a:p>
          <a:p>
            <a:pPr lvl="1"/>
            <a:r>
              <a:rPr lang="en-US" altLang="zh-CN">
                <a:latin typeface="宋体" pitchFamily="2" charset="-122"/>
                <a:ea typeface="宋体" pitchFamily="2" charset="-122"/>
              </a:rPr>
              <a:t>MouseEvent(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鼠标被按下、释放、移动或拖动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)</a:t>
            </a:r>
          </a:p>
          <a:p>
            <a:pPr lvl="1"/>
            <a:r>
              <a:rPr lang="en-US" altLang="zh-CN">
                <a:latin typeface="宋体" pitchFamily="2" charset="-122"/>
                <a:ea typeface="宋体" pitchFamily="2" charset="-122"/>
              </a:rPr>
              <a:t>MouseWheelEvent(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鼠标滚轮被转动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)</a:t>
            </a:r>
          </a:p>
          <a:p>
            <a:pPr lvl="1"/>
            <a:r>
              <a:rPr lang="en-US" altLang="zh-CN">
                <a:latin typeface="宋体" pitchFamily="2" charset="-122"/>
                <a:ea typeface="宋体" pitchFamily="2" charset="-122"/>
              </a:rPr>
              <a:t>FocusEvent(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某个组件获得或失去焦点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)</a:t>
            </a:r>
          </a:p>
          <a:p>
            <a:pPr lvl="1"/>
            <a:r>
              <a:rPr lang="en-US" altLang="zh-CN">
                <a:latin typeface="宋体" pitchFamily="2" charset="-122"/>
                <a:ea typeface="宋体" pitchFamily="2" charset="-122"/>
              </a:rPr>
              <a:t>WindowEvent(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窗口状态改变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)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低级事件类型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4294967295"/>
          </p:nvPr>
        </p:nvSpPr>
        <p:spPr>
          <a:xfrm>
            <a:off x="476250" y="954088"/>
            <a:ext cx="8345488" cy="5248275"/>
          </a:xfrm>
        </p:spPr>
        <p:txBody>
          <a:bodyPr/>
          <a:lstStyle/>
          <a:p>
            <a:pPr marL="533400" indent="-533400"/>
            <a:r>
              <a:rPr lang="zh-CN" altLang="en-US" dirty="0">
                <a:latin typeface="宋体" pitchFamily="2" charset="-122"/>
                <a:ea typeface="宋体" pitchFamily="2" charset="-122"/>
              </a:rPr>
              <a:t>源程序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	import java.awt.*;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	import 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java.awt.event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.*;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	import 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java.awt.geom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.*;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	import 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javax.swing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.*;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	import 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java.util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.*;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	public class 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MouseTest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 {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		public static void main(String[] 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args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){</a:t>
            </a:r>
          </a:p>
          <a:p>
            <a:pPr>
              <a:buNone/>
            </a:pPr>
            <a:r>
              <a:rPr lang="zh-Hans" altLang="en-US" sz="2000" dirty="0">
                <a:ea typeface="宋体" charset="-122"/>
              </a:rPr>
              <a:t>               </a:t>
            </a:r>
            <a:r>
              <a:rPr lang="en-US" altLang="zh-CN" sz="2000" dirty="0" err="1">
                <a:ea typeface="宋体" charset="-122"/>
              </a:rPr>
              <a:t>EventQuene.involkLater</a:t>
            </a:r>
            <a:r>
              <a:rPr lang="en-US" altLang="zh-CN" sz="2000" dirty="0">
                <a:ea typeface="宋体" charset="-122"/>
              </a:rPr>
              <a:t>(() -&gt;</a:t>
            </a:r>
          </a:p>
          <a:p>
            <a:pPr>
              <a:buNone/>
            </a:pPr>
            <a:r>
              <a:rPr lang="en-US" altLang="zh-CN" sz="2000" dirty="0">
                <a:ea typeface="宋体" charset="-122"/>
              </a:rPr>
              <a:t>       {</a:t>
            </a:r>
          </a:p>
          <a:p>
            <a:pPr>
              <a:buNone/>
            </a:pPr>
            <a:r>
              <a:rPr lang="en-US" altLang="zh-CN" sz="2000" dirty="0"/>
              <a:t>           </a:t>
            </a:r>
            <a:r>
              <a:rPr lang="en-US" altLang="zh-CN" sz="2000" dirty="0" err="1"/>
              <a:t>JFrame</a:t>
            </a:r>
            <a:r>
              <a:rPr lang="en-US" altLang="zh-CN" sz="2000" dirty="0"/>
              <a:t> frame = new </a:t>
            </a:r>
            <a:r>
              <a:rPr lang="en-US" altLang="zh-CN" sz="2000" dirty="0" err="1"/>
              <a:t>MouseFrame</a:t>
            </a:r>
            <a:r>
              <a:rPr lang="en-US" altLang="zh-CN" sz="2000" dirty="0"/>
              <a:t>();</a:t>
            </a:r>
          </a:p>
          <a:p>
            <a:pPr>
              <a:buNone/>
            </a:pPr>
            <a:r>
              <a:rPr lang="zh-CN" altLang="en-US" sz="2000" dirty="0"/>
              <a:t>           </a:t>
            </a:r>
            <a:r>
              <a:rPr lang="en-US" altLang="zh-CN" sz="2000" dirty="0" err="1"/>
              <a:t>frame.setDefaultCloseOperation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JFrame.</a:t>
            </a:r>
            <a:r>
              <a:rPr lang="en-US" altLang="zh-CN" sz="2000" i="1" dirty="0" err="1"/>
              <a:t>EXIT_ON_CLOSE</a:t>
            </a:r>
            <a:r>
              <a:rPr lang="en-US" altLang="zh-CN" sz="2000" i="1" dirty="0"/>
              <a:t>);</a:t>
            </a:r>
          </a:p>
          <a:p>
            <a:pPr>
              <a:buNone/>
            </a:pPr>
            <a:r>
              <a:rPr lang="en-US" altLang="zh-CN" sz="2000" dirty="0"/>
              <a:t>           </a:t>
            </a:r>
            <a:r>
              <a:rPr lang="en-US" altLang="zh-CN" sz="2000" dirty="0" err="1"/>
              <a:t>frame.setVisible</a:t>
            </a:r>
            <a:r>
              <a:rPr lang="en-US" altLang="zh-CN" sz="2000" dirty="0"/>
              <a:t>(true);</a:t>
            </a:r>
          </a:p>
          <a:p>
            <a:pPr>
              <a:buNone/>
            </a:pPr>
            <a:r>
              <a:rPr lang="zh-CN" altLang="en-US" sz="2000" dirty="0"/>
              <a:t>            </a:t>
            </a:r>
            <a:r>
              <a:rPr lang="en-US" altLang="zh-CN" sz="2000" dirty="0"/>
              <a:t>});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}}</a:t>
            </a:r>
          </a:p>
        </p:txBody>
      </p:sp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低级事件类型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4294967295"/>
          </p:nvPr>
        </p:nvSpPr>
        <p:spPr>
          <a:xfrm>
            <a:off x="457200" y="1228725"/>
            <a:ext cx="8345488" cy="5248275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class </a:t>
            </a:r>
            <a:r>
              <a:rPr lang="en-US" altLang="zh-CN" sz="2400" b="1" u="sng">
                <a:latin typeface="Times New Roman" pitchFamily="18" charset="0"/>
                <a:ea typeface="宋体" pitchFamily="2" charset="-122"/>
              </a:rPr>
              <a:t>MouseFrame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 extends JFrame{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public MouseFrame(){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this.setTitle("Mouse Frame");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this.setSize(</a:t>
            </a:r>
            <a:r>
              <a:rPr lang="en-US" altLang="zh-CN" sz="2400" b="1" i="1">
                <a:latin typeface="Times New Roman" pitchFamily="18" charset="0"/>
                <a:ea typeface="宋体" pitchFamily="2" charset="-122"/>
              </a:rPr>
              <a:t>DEFAULT_WIDTH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400" b="1" i="1">
                <a:latin typeface="Times New Roman" pitchFamily="18" charset="0"/>
                <a:ea typeface="宋体" pitchFamily="2" charset="-122"/>
              </a:rPr>
              <a:t>DEFAULT_HEIGHT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add(new MousePanel());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}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public static final int </a:t>
            </a:r>
            <a:r>
              <a:rPr lang="en-US" altLang="zh-CN" sz="2400" b="1" i="1">
                <a:latin typeface="Times New Roman" pitchFamily="18" charset="0"/>
                <a:ea typeface="宋体" pitchFamily="2" charset="-122"/>
              </a:rPr>
              <a:t>DEFAULT_WIDTH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 = 400;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public static final int </a:t>
            </a:r>
            <a:r>
              <a:rPr lang="en-US" altLang="zh-CN" sz="2400" b="1" i="1">
                <a:latin typeface="Times New Roman" pitchFamily="18" charset="0"/>
                <a:ea typeface="宋体" pitchFamily="2" charset="-122"/>
              </a:rPr>
              <a:t>DEFAULT_HEIGHT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 = 300;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}</a:t>
            </a:r>
          </a:p>
          <a:p>
            <a:pPr marL="533400" indent="-533400">
              <a:buFont typeface="Wingdings" pitchFamily="2" charset="2"/>
              <a:buNone/>
            </a:pPr>
            <a:endParaRPr lang="en-US" altLang="zh-CN" sz="24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低级事件类型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4294967295"/>
          </p:nvPr>
        </p:nvSpPr>
        <p:spPr>
          <a:xfrm>
            <a:off x="457200" y="1228725"/>
            <a:ext cx="8345488" cy="5248275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class </a:t>
            </a:r>
            <a:r>
              <a:rPr lang="en-US" altLang="zh-CN" sz="2400" b="1" u="sng">
                <a:latin typeface="Times New Roman" pitchFamily="18" charset="0"/>
                <a:ea typeface="宋体" pitchFamily="2" charset="-122"/>
              </a:rPr>
              <a:t>MousePanel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 extends JPanel{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private ArrayList&lt;Rectangle2D&gt; rl;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private Rectangle2D </a:t>
            </a:r>
            <a:r>
              <a:rPr lang="en-US" altLang="zh-CN" sz="2400" b="1" u="sng">
                <a:latin typeface="Times New Roman" pitchFamily="18" charset="0"/>
                <a:ea typeface="宋体" pitchFamily="2" charset="-122"/>
              </a:rPr>
              <a:t>current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public static final int </a:t>
            </a:r>
            <a:r>
              <a:rPr lang="en-US" altLang="zh-CN" sz="2400" b="1" i="1">
                <a:latin typeface="Times New Roman" pitchFamily="18" charset="0"/>
                <a:ea typeface="宋体" pitchFamily="2" charset="-122"/>
              </a:rPr>
              <a:t>SIDE_WIDTH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 = 10;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public static final int </a:t>
            </a:r>
            <a:r>
              <a:rPr lang="en-US" altLang="zh-CN" sz="2400" b="1" i="1">
                <a:latin typeface="Times New Roman" pitchFamily="18" charset="0"/>
                <a:ea typeface="宋体" pitchFamily="2" charset="-122"/>
              </a:rPr>
              <a:t>SIDE_HEIGHT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 = 7;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public MousePanel(){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rl = new ArrayList&lt;Rectangle2D&gt;();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MouseHandler mh = new MouseHandler();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MouseMotionHandler moh = new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                       MouseMotionHandler();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this.addMouseListener(mh);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this.addMouseMotionListener(moh);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}</a:t>
            </a:r>
          </a:p>
          <a:p>
            <a:pPr marL="533400" indent="-533400">
              <a:buFont typeface="Wingdings" pitchFamily="2" charset="2"/>
              <a:buNone/>
            </a:pPr>
            <a:endParaRPr lang="en-US" altLang="zh-CN" sz="24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低级事件类型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4294967295"/>
          </p:nvPr>
        </p:nvSpPr>
        <p:spPr>
          <a:xfrm>
            <a:off x="457200" y="1228725"/>
            <a:ext cx="8345488" cy="5248275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public void paintComponent(Graphics g){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Graphics2D g2 = (Graphics2D)g;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super.paintComponent(g2);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for(Rectangle2D rec:rl){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g2.draw(rec);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}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}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</a:t>
            </a:r>
          </a:p>
        </p:txBody>
      </p:sp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低级事件类型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4294967295"/>
          </p:nvPr>
        </p:nvSpPr>
        <p:spPr>
          <a:xfrm>
            <a:off x="457200" y="1228725"/>
            <a:ext cx="8345488" cy="5248275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public Rectangle2D find(Point2D p){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for(Rectangle2D rec :rl){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	if(rec.contains(p)){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		return rec;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	}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}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return null;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}</a:t>
            </a:r>
          </a:p>
          <a:p>
            <a:pPr marL="533400" indent="-533400"/>
            <a:endParaRPr lang="en-US" altLang="zh-CN" sz="24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低级事件类型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4294967295"/>
          </p:nvPr>
        </p:nvSpPr>
        <p:spPr>
          <a:xfrm>
            <a:off x="457200" y="1228725"/>
            <a:ext cx="8345488" cy="5248275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public void add(Point2D p){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Rectangle2D rec = new Rectangle2D.Double(p.getX()-</a:t>
            </a:r>
            <a:r>
              <a:rPr lang="en-US" altLang="zh-CN" sz="2400" b="1" i="1">
                <a:latin typeface="Times New Roman" pitchFamily="18" charset="0"/>
                <a:ea typeface="宋体" pitchFamily="2" charset="-122"/>
              </a:rPr>
              <a:t>SIDE_WIDTH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/2,p.getY()-</a:t>
            </a:r>
            <a:r>
              <a:rPr lang="en-US" altLang="zh-CN" sz="2400" b="1" i="1">
                <a:latin typeface="Times New Roman" pitchFamily="18" charset="0"/>
                <a:ea typeface="宋体" pitchFamily="2" charset="-122"/>
              </a:rPr>
              <a:t>SIDE_HEIGHT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/2,</a:t>
            </a:r>
            <a:r>
              <a:rPr lang="en-US" altLang="zh-CN" sz="2400" b="1" i="1">
                <a:latin typeface="Times New Roman" pitchFamily="18" charset="0"/>
                <a:ea typeface="宋体" pitchFamily="2" charset="-122"/>
              </a:rPr>
              <a:t>SIDE_WIDTH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,</a:t>
            </a:r>
            <a:r>
              <a:rPr lang="en-US" altLang="zh-CN" sz="2400" b="1" i="1">
                <a:latin typeface="Times New Roman" pitchFamily="18" charset="0"/>
                <a:ea typeface="宋体" pitchFamily="2" charset="-122"/>
              </a:rPr>
              <a:t>SIDE_HEIGHT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rl.add(rec);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repaint();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}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public void remove(Rectangle2D r){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rl.remove(r);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repaint();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}</a:t>
            </a:r>
          </a:p>
          <a:p>
            <a:pPr marL="533400" indent="-533400">
              <a:buFont typeface="Wingdings" pitchFamily="2" charset="2"/>
              <a:buNone/>
            </a:pPr>
            <a:endParaRPr lang="en-US" altLang="zh-CN" sz="2400" b="1">
              <a:latin typeface="Times New Roman" pitchFamily="18" charset="0"/>
              <a:ea typeface="宋体" pitchFamily="2" charset="-122"/>
            </a:endParaRPr>
          </a:p>
          <a:p>
            <a:pPr marL="533400" indent="-533400"/>
            <a:endParaRPr lang="en-US" altLang="zh-CN" sz="24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低级事件类型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4294967295"/>
          </p:nvPr>
        </p:nvSpPr>
        <p:spPr>
          <a:xfrm>
            <a:off x="457200" y="1228725"/>
            <a:ext cx="8345488" cy="5248275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class MouseHandler extends MouseAdapter{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public void mousePressed(MouseEvent e){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int x = e.getX();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int y = e.getY();</a:t>
            </a:r>
          </a:p>
          <a:p>
            <a:pPr marL="533400" indent="-533400"/>
            <a:endParaRPr lang="en-US" altLang="zh-CN" sz="2400" b="1">
              <a:latin typeface="Times New Roman" pitchFamily="18" charset="0"/>
              <a:ea typeface="宋体" pitchFamily="2" charset="-122"/>
            </a:endParaRP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Point2D p = new Point2D.Double(x,y);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Rectangle2D rec = find(p);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if(rec==null)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{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	add(p);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}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current = rec;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}</a:t>
            </a:r>
          </a:p>
          <a:p>
            <a:pPr marL="533400" indent="-533400"/>
            <a:endParaRPr lang="en-US" altLang="zh-CN" sz="24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低级事件类型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4294967295"/>
          </p:nvPr>
        </p:nvSpPr>
        <p:spPr>
          <a:xfrm>
            <a:off x="457200" y="1228725"/>
            <a:ext cx="8345488" cy="5248275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public void mouseClicked(MouseEvent e){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int x = e.getX();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int y = e.getY();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Point2D p = new Point2D.Double(x,y);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Rectangle2D rec = find(p);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if(rec != null &amp;&amp; e.getClickCount()&gt;=2){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remove(rec);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current = null;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return;	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}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current = rec;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}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}</a:t>
            </a:r>
          </a:p>
          <a:p>
            <a:pPr marL="533400" indent="-533400"/>
            <a:endParaRPr lang="en-US" altLang="zh-CN" sz="24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低级事件类型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4294967295"/>
          </p:nvPr>
        </p:nvSpPr>
        <p:spPr>
          <a:xfrm>
            <a:off x="457200" y="1228725"/>
            <a:ext cx="8345488" cy="5248275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class MouseMotionHandler implements MouseMotionListener{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public void mouseMoved(MouseEvent me){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Point2D p = me.getPoint();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Rectangle2D rec = find(p);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if(rec!=null){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	setCursor(Cursor.</a:t>
            </a:r>
            <a:r>
              <a:rPr lang="en-US" altLang="zh-CN" sz="2400" b="1" i="1">
                <a:latin typeface="Times New Roman" pitchFamily="18" charset="0"/>
                <a:ea typeface="宋体" pitchFamily="2" charset="-122"/>
              </a:rPr>
              <a:t>getPredefinedCursor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(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		 Cursor.</a:t>
            </a:r>
            <a:r>
              <a:rPr lang="en-US" altLang="zh-CN" sz="2400" b="1" i="1">
                <a:latin typeface="Times New Roman" pitchFamily="18" charset="0"/>
                <a:ea typeface="宋体" pitchFamily="2" charset="-122"/>
              </a:rPr>
              <a:t>CROSSHAIR_CURSOR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));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}else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setCursor(Cursor.</a:t>
            </a:r>
            <a:r>
              <a:rPr lang="en-US" altLang="zh-CN" sz="2400" b="1" i="1">
                <a:latin typeface="Times New Roman" pitchFamily="18" charset="0"/>
                <a:ea typeface="宋体" pitchFamily="2" charset="-122"/>
              </a:rPr>
              <a:t>getDefaultCursor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());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}</a:t>
            </a:r>
          </a:p>
        </p:txBody>
      </p:sp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低级事件类型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4294967295"/>
          </p:nvPr>
        </p:nvSpPr>
        <p:spPr>
          <a:xfrm>
            <a:off x="457200" y="1228725"/>
            <a:ext cx="8345488" cy="5248275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   public void mouseDragged(MouseEvent me){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if(current != null){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int x = me.getX();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int y = me.getY();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current.setFrame(x-SIDE_WIDTH/2,y-		SIDE_HEIGHT/2,SIDE_WIDTH,SIDE_HEIGHT);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	repaint();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	}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   }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 }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}</a:t>
            </a:r>
            <a:r>
              <a:rPr lang="zh-CN" altLang="en-US" sz="2400" b="1">
                <a:latin typeface="Times New Roman" pitchFamily="18" charset="0"/>
                <a:ea typeface="宋体" pitchFamily="2" charset="-122"/>
              </a:rPr>
              <a:t>       </a:t>
            </a:r>
          </a:p>
          <a:p>
            <a:pPr marL="533400" indent="-533400">
              <a:buFont typeface="Wingdings" pitchFamily="2" charset="2"/>
              <a:buNone/>
            </a:pPr>
            <a:endParaRPr lang="en-US" altLang="zh-CN" sz="24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062038" y="3517900"/>
            <a:ext cx="2924175" cy="11255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742950" indent="-285750" algn="ctr">
              <a:buFont typeface="Wingdings" pitchFamily="2" charset="2"/>
              <a:buNone/>
            </a:pPr>
            <a:r>
              <a:rPr lang="zh-CN" altLang="en-US"/>
              <a:t>    事    件</a:t>
            </a:r>
            <a:r>
              <a:rPr lang="en-US" altLang="zh-CN"/>
              <a:t>    </a:t>
            </a:r>
            <a:r>
              <a:rPr lang="zh-CN" altLang="en-US"/>
              <a:t>源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5381625" y="3473450"/>
            <a:ext cx="2835275" cy="11699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742950" indent="-285750">
              <a:buFont typeface="Wingdings" pitchFamily="2" charset="2"/>
              <a:buNone/>
            </a:pPr>
            <a:r>
              <a:rPr lang="zh-CN" altLang="en-US"/>
              <a:t>监听器对象</a:t>
            </a:r>
            <a:endParaRPr lang="en-US" altLang="zh-CN"/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1827213" y="4059238"/>
            <a:ext cx="1846262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108000" rIns="0" anchor="ctr"/>
          <a:lstStyle/>
          <a:p>
            <a:pPr marL="742950" indent="-285750" fontAlgn="ctr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8000"/>
                </a:solidFill>
              </a:rPr>
              <a:t>事件对象</a:t>
            </a:r>
          </a:p>
        </p:txBody>
      </p:sp>
      <p:sp>
        <p:nvSpPr>
          <p:cNvPr id="8198" name="标题 1"/>
          <p:cNvSpPr>
            <a:spLocks/>
          </p:cNvSpPr>
          <p:nvPr/>
        </p:nvSpPr>
        <p:spPr bwMode="white">
          <a:xfrm>
            <a:off x="1150938" y="1943100"/>
            <a:ext cx="73914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Arial" charset="0"/>
                <a:ea typeface="宋体" pitchFamily="2" charset="-122"/>
              </a:rPr>
              <a:t>AWT</a:t>
            </a:r>
            <a:r>
              <a:rPr lang="zh-CN" altLang="en-US">
                <a:solidFill>
                  <a:schemeClr val="bg1"/>
                </a:solidFill>
                <a:latin typeface="Arial" charset="0"/>
                <a:ea typeface="宋体" pitchFamily="2" charset="-122"/>
              </a:rPr>
              <a:t>事件继承层次</a:t>
            </a:r>
          </a:p>
        </p:txBody>
      </p:sp>
      <p:sp>
        <p:nvSpPr>
          <p:cNvPr id="39962" name="AutoShape 26"/>
          <p:cNvSpPr>
            <a:spLocks noChangeArrowheads="1"/>
          </p:cNvSpPr>
          <p:nvPr/>
        </p:nvSpPr>
        <p:spPr bwMode="auto">
          <a:xfrm>
            <a:off x="6192838" y="2259013"/>
            <a:ext cx="2339975" cy="1035050"/>
          </a:xfrm>
          <a:prstGeom prst="wedgeRoundRectCallout">
            <a:avLst>
              <a:gd name="adj1" fmla="val -38398"/>
              <a:gd name="adj2" fmla="val 65491"/>
              <a:gd name="adj3" fmla="val 16667"/>
            </a:avLst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lIns="0" rIns="0"/>
          <a:lstStyle/>
          <a:p>
            <a:pPr marL="742950" indent="-285750">
              <a:buFont typeface="Wingdings" pitchFamily="2" charset="2"/>
              <a:buNone/>
            </a:pPr>
            <a:r>
              <a:rPr lang="zh-CN" altLang="en-US" sz="2000">
                <a:solidFill>
                  <a:schemeClr val="tx2"/>
                </a:solidFill>
              </a:rPr>
              <a:t>实现监听器接口或者继承适配器类</a:t>
            </a:r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 flipH="1">
            <a:off x="4032250" y="3878263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3851275" y="3203575"/>
            <a:ext cx="1258888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108000" rIns="0" anchor="ctr"/>
          <a:lstStyle/>
          <a:p>
            <a:pPr marL="742950" indent="-285750" fontAlgn="ctr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</a:rPr>
              <a:t>注册</a:t>
            </a:r>
          </a:p>
        </p:txBody>
      </p:sp>
      <p:sp>
        <p:nvSpPr>
          <p:cNvPr id="39966" name="AutoShape 30"/>
          <p:cNvSpPr>
            <a:spLocks noChangeArrowheads="1"/>
          </p:cNvSpPr>
          <p:nvPr/>
        </p:nvSpPr>
        <p:spPr bwMode="auto">
          <a:xfrm>
            <a:off x="1062038" y="2349500"/>
            <a:ext cx="2474912" cy="989013"/>
          </a:xfrm>
          <a:prstGeom prst="wedgeRoundRectCallout">
            <a:avLst>
              <a:gd name="adj1" fmla="val 39287"/>
              <a:gd name="adj2" fmla="val 67977"/>
              <a:gd name="adj3" fmla="val 16667"/>
            </a:avLst>
          </a:prstGeom>
          <a:noFill/>
          <a:ln w="9525" algn="ctr">
            <a:solidFill>
              <a:srgbClr val="008000"/>
            </a:solidFill>
            <a:miter lim="800000"/>
            <a:headEnd/>
            <a:tailEnd/>
          </a:ln>
        </p:spPr>
        <p:txBody>
          <a:bodyPr lIns="0" rIns="0"/>
          <a:lstStyle/>
          <a:p>
            <a:pPr marL="742950" indent="-285750">
              <a:buFont typeface="Wingdings" pitchFamily="2" charset="2"/>
              <a:buNone/>
            </a:pPr>
            <a:r>
              <a:rPr lang="zh-CN" altLang="en-US" sz="2000">
                <a:solidFill>
                  <a:srgbClr val="008000"/>
                </a:solidFill>
              </a:rPr>
              <a:t>生成事件对象并将该对象传给监听器对象</a:t>
            </a:r>
          </a:p>
        </p:txBody>
      </p:sp>
      <p:sp>
        <p:nvSpPr>
          <p:cNvPr id="8203" name="标题 1"/>
          <p:cNvSpPr>
            <a:spLocks/>
          </p:cNvSpPr>
          <p:nvPr/>
        </p:nvSpPr>
        <p:spPr bwMode="white">
          <a:xfrm>
            <a:off x="1150938" y="458788"/>
            <a:ext cx="73914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Arial" charset="0"/>
                <a:ea typeface="宋体" pitchFamily="2" charset="-122"/>
              </a:rPr>
              <a:t>AWT</a:t>
            </a:r>
            <a:r>
              <a:rPr lang="zh-CN" altLang="en-US">
                <a:solidFill>
                  <a:schemeClr val="bg1"/>
                </a:solidFill>
                <a:latin typeface="Arial" charset="0"/>
                <a:ea typeface="宋体" pitchFamily="2" charset="-122"/>
              </a:rPr>
              <a:t>事件处理总结</a:t>
            </a:r>
          </a:p>
        </p:txBody>
      </p:sp>
      <p:sp>
        <p:nvSpPr>
          <p:cNvPr id="39968" name="Line 32"/>
          <p:cNvSpPr>
            <a:spLocks noChangeShapeType="1"/>
          </p:cNvSpPr>
          <p:nvPr/>
        </p:nvSpPr>
        <p:spPr bwMode="auto">
          <a:xfrm>
            <a:off x="4076700" y="4419600"/>
            <a:ext cx="1260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69" name="Rectangle 33"/>
          <p:cNvSpPr>
            <a:spLocks noChangeArrowheads="1"/>
          </p:cNvSpPr>
          <p:nvPr/>
        </p:nvSpPr>
        <p:spPr bwMode="auto">
          <a:xfrm>
            <a:off x="3762375" y="4508500"/>
            <a:ext cx="14414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108000" rIns="0" anchor="ctr"/>
          <a:lstStyle/>
          <a:p>
            <a:pPr marL="742950" indent="-285750" fontAlgn="ctr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8000"/>
                </a:solidFill>
              </a:rPr>
              <a:t>通知事</a:t>
            </a:r>
          </a:p>
          <a:p>
            <a:pPr marL="742950" indent="-285750" fontAlgn="ctr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8000"/>
                </a:solidFill>
              </a:rPr>
              <a:t>件发生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36 -0.00301 L 0.42084 -0.0030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99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nimBg="1"/>
      <p:bldP spid="39946" grpId="0" animBg="1"/>
      <p:bldP spid="39958" grpId="0"/>
      <p:bldP spid="39958" grpId="1"/>
      <p:bldP spid="39962" grpId="0" animBg="1"/>
      <p:bldP spid="39963" grpId="0" animBg="1"/>
      <p:bldP spid="39965" grpId="0"/>
      <p:bldP spid="39966" grpId="0" animBg="1"/>
      <p:bldP spid="39968" grpId="0" animBg="1"/>
      <p:bldP spid="3996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作业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4294967295"/>
          </p:nvPr>
        </p:nvSpPr>
        <p:spPr>
          <a:xfrm>
            <a:off x="476250" y="954088"/>
            <a:ext cx="8345488" cy="5248275"/>
          </a:xfrm>
        </p:spPr>
        <p:txBody>
          <a:bodyPr/>
          <a:lstStyle/>
          <a:p>
            <a:pPr marL="533400" indent="-533400"/>
            <a:r>
              <a:rPr lang="en-US" altLang="zh-CN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编程实现以下功能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:</a:t>
            </a:r>
          </a:p>
          <a:p>
            <a:pPr marL="990600" lvl="1" indent="-533400"/>
            <a:r>
              <a:rPr lang="zh-CN" altLang="en-US" sz="2400" b="1">
                <a:latin typeface="Times New Roman" pitchFamily="18" charset="0"/>
                <a:ea typeface="宋体" pitchFamily="2" charset="-122"/>
              </a:rPr>
              <a:t>界面如下图所示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;</a:t>
            </a:r>
          </a:p>
          <a:p>
            <a:pPr marL="990600" lvl="1" indent="-533400"/>
            <a:r>
              <a:rPr lang="zh-CN" altLang="en-US" sz="2400" b="1">
                <a:latin typeface="Times New Roman" pitchFamily="18" charset="0"/>
                <a:ea typeface="宋体" pitchFamily="2" charset="-122"/>
              </a:rPr>
              <a:t>当点击不同的按钮时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400" b="1">
                <a:latin typeface="Times New Roman" pitchFamily="18" charset="0"/>
                <a:ea typeface="宋体" pitchFamily="2" charset="-122"/>
              </a:rPr>
              <a:t>圆的填充颜色会随之改变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;</a:t>
            </a:r>
          </a:p>
          <a:p>
            <a:pPr marL="990600" lvl="1" indent="-533400"/>
            <a:r>
              <a:rPr lang="zh-CN" altLang="en-US" sz="2400" b="1">
                <a:latin typeface="Times New Roman" pitchFamily="18" charset="0"/>
                <a:ea typeface="宋体" pitchFamily="2" charset="-122"/>
              </a:rPr>
              <a:t>用鼠标点击圆内部时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400" b="1">
                <a:latin typeface="Times New Roman" pitchFamily="18" charset="0"/>
                <a:ea typeface="宋体" pitchFamily="2" charset="-122"/>
              </a:rPr>
              <a:t>圆的 填充颜色会依照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”</a:t>
            </a:r>
            <a:r>
              <a:rPr lang="zh-CN" altLang="en-US" sz="2400" b="1">
                <a:latin typeface="Times New Roman" pitchFamily="18" charset="0"/>
                <a:ea typeface="宋体" pitchFamily="2" charset="-122"/>
              </a:rPr>
              <a:t>面板背景色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-</a:t>
            </a:r>
            <a:r>
              <a:rPr lang="zh-CN" altLang="en-US" sz="2400" b="1">
                <a:latin typeface="Times New Roman" pitchFamily="18" charset="0"/>
                <a:ea typeface="宋体" pitchFamily="2" charset="-122"/>
              </a:rPr>
              <a:t>红色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-</a:t>
            </a:r>
            <a:r>
              <a:rPr lang="zh-CN" altLang="en-US" sz="2400" b="1">
                <a:latin typeface="Times New Roman" pitchFamily="18" charset="0"/>
                <a:ea typeface="宋体" pitchFamily="2" charset="-122"/>
              </a:rPr>
              <a:t>绿色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-</a:t>
            </a:r>
            <a:r>
              <a:rPr lang="zh-CN" altLang="en-US" sz="2400" b="1">
                <a:latin typeface="Times New Roman" pitchFamily="18" charset="0"/>
                <a:ea typeface="宋体" pitchFamily="2" charset="-122"/>
              </a:rPr>
              <a:t>蓝色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”</a:t>
            </a:r>
            <a:r>
              <a:rPr lang="zh-CN" altLang="en-US" sz="2400" b="1">
                <a:latin typeface="Times New Roman" pitchFamily="18" charset="0"/>
                <a:ea typeface="宋体" pitchFamily="2" charset="-122"/>
              </a:rPr>
              <a:t>循环改变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;</a:t>
            </a:r>
          </a:p>
          <a:p>
            <a:pPr marL="990600" lvl="1" indent="-533400"/>
            <a:r>
              <a:rPr lang="zh-CN" altLang="en-US" sz="2400" b="1">
                <a:latin typeface="Times New Roman" pitchFamily="18" charset="0"/>
                <a:ea typeface="宋体" pitchFamily="2" charset="-122"/>
              </a:rPr>
              <a:t>鼠标移到圆内时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400" b="1">
                <a:latin typeface="Times New Roman" pitchFamily="18" charset="0"/>
                <a:ea typeface="宋体" pitchFamily="2" charset="-122"/>
              </a:rPr>
              <a:t>光标变成十字形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;</a:t>
            </a:r>
          </a:p>
          <a:p>
            <a:pPr marL="990600" lvl="1" indent="-533400"/>
            <a:endParaRPr lang="zh-CN" altLang="en-US" sz="24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作业</a:t>
            </a:r>
          </a:p>
        </p:txBody>
      </p:sp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  <a:endParaRPr lang="en-US" altLang="zh-CN" sz="1400" i="1" dirty="0">
              <a:latin typeface="+mn-lt"/>
              <a:ea typeface="宋体" pitchFamily="2" charset="-122"/>
            </a:endParaRP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179513"/>
            <a:ext cx="5049838" cy="505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4"/>
          <p:cNvSpPr txBox="1">
            <a:spLocks noChangeArrowheads="1"/>
          </p:cNvSpPr>
          <p:nvPr/>
        </p:nvSpPr>
        <p:spPr bwMode="auto">
          <a:xfrm>
            <a:off x="2713038" y="5927725"/>
            <a:ext cx="3001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chemeClr val="bg1"/>
                </a:solidFill>
                <a:ea typeface="宋体" pitchFamily="2" charset="-122"/>
              </a:rPr>
              <a:t>www.themegallery.com</a:t>
            </a:r>
          </a:p>
        </p:txBody>
      </p:sp>
      <p:sp>
        <p:nvSpPr>
          <p:cNvPr id="104453" name="WordArt 5"/>
          <p:cNvSpPr>
            <a:spLocks noChangeArrowheads="1" noChangeShapeType="1" noTextEdit="1"/>
          </p:cNvSpPr>
          <p:nvPr/>
        </p:nvSpPr>
        <p:spPr bwMode="gray">
          <a:xfrm>
            <a:off x="2195513" y="2132013"/>
            <a:ext cx="5689600" cy="79216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en-US" altLang="zh-CN" sz="3600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53882" dir="2700000" algn="ctr" rotWithShape="0">
                  <a:schemeClr val="tx2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AWT</a:t>
            </a:r>
            <a:r>
              <a:rPr lang="zh-CN" altLang="en-US">
                <a:ea typeface="宋体" pitchFamily="2" charset="-122"/>
              </a:rPr>
              <a:t>事件继承层次</a:t>
            </a:r>
          </a:p>
        </p:txBody>
      </p:sp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40" y="368660"/>
            <a:ext cx="8307415" cy="309035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530" y="3338990"/>
            <a:ext cx="8415935" cy="35444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1150938" y="458788"/>
            <a:ext cx="7391400" cy="487362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AWT</a:t>
            </a:r>
            <a:r>
              <a:rPr lang="zh-CN" altLang="en-US">
                <a:ea typeface="宋体" pitchFamily="2" charset="-122"/>
              </a:rPr>
              <a:t>事件继承层次</a:t>
            </a:r>
          </a:p>
        </p:txBody>
      </p:sp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400" i="1">
                <a:latin typeface="+mn-lt"/>
                <a:ea typeface="宋体" pitchFamily="2" charset="-122"/>
              </a:rPr>
              <a:t>Java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540" y="683695"/>
            <a:ext cx="7650850" cy="61942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35" y="43128"/>
            <a:ext cx="7737165" cy="68557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动作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用户可通过多种形式激活一个命令：菜单、击键或工具栏上的按钮。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charset="-122"/>
              </a:rPr>
              <a:t>AWT</a:t>
            </a:r>
            <a:r>
              <a:rPr lang="zh-CN" altLang="en-US" sz="2400" dirty="0">
                <a:ea typeface="宋体" charset="-122"/>
              </a:rPr>
              <a:t>事件模型可以将所有事件连接到同一个监听器上。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ea typeface="宋体" charset="-122"/>
              </a:rPr>
              <a:t>       </a:t>
            </a:r>
            <a:r>
              <a:rPr lang="zh-CN" altLang="en-US" sz="2400" dirty="0">
                <a:ea typeface="宋体" charset="-122"/>
              </a:rPr>
              <a:t>例：</a:t>
            </a:r>
            <a:r>
              <a:rPr lang="en-US" altLang="zh-CN" sz="2400" dirty="0" err="1">
                <a:ea typeface="宋体" charset="-122"/>
              </a:rPr>
              <a:t>BlueAction</a:t>
            </a:r>
            <a:r>
              <a:rPr lang="zh-CN" altLang="en-US" sz="2400" dirty="0">
                <a:ea typeface="宋体" charset="-122"/>
              </a:rPr>
              <a:t>是一个动作监听器，其方法</a:t>
            </a:r>
            <a:r>
              <a:rPr lang="en-US" altLang="zh-CN" sz="2400" dirty="0" err="1">
                <a:ea typeface="宋体" charset="-122"/>
              </a:rPr>
              <a:t>actionPerformed</a:t>
            </a:r>
            <a:r>
              <a:rPr lang="zh-CN" altLang="en-US" sz="2400" dirty="0">
                <a:ea typeface="宋体" charset="-122"/>
              </a:rPr>
              <a:t>可以将背景颜色改变成蓝色。将一个监听器对象加到多个事件源：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ea typeface="宋体" charset="-122"/>
              </a:rPr>
              <a:t>  </a:t>
            </a:r>
            <a:r>
              <a:rPr lang="zh-CN" altLang="en-US" sz="2400" dirty="0">
                <a:ea typeface="宋体" charset="-122"/>
              </a:rPr>
              <a:t>标记为</a:t>
            </a:r>
            <a:r>
              <a:rPr lang="en-US" altLang="zh-CN" sz="2400" dirty="0">
                <a:ea typeface="宋体" charset="-122"/>
              </a:rPr>
              <a:t>Blue</a:t>
            </a:r>
            <a:r>
              <a:rPr lang="zh-CN" altLang="en-US" sz="2400" dirty="0">
                <a:ea typeface="宋体" charset="-122"/>
              </a:rPr>
              <a:t>的工具栏按钮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ea typeface="宋体" charset="-122"/>
              </a:rPr>
              <a:t>  </a:t>
            </a:r>
            <a:r>
              <a:rPr lang="zh-CN" altLang="en-US" sz="2400" dirty="0">
                <a:ea typeface="宋体" charset="-122"/>
              </a:rPr>
              <a:t>标记为</a:t>
            </a:r>
            <a:r>
              <a:rPr lang="en-US" altLang="zh-CN" sz="2400" dirty="0">
                <a:ea typeface="宋体" charset="-122"/>
              </a:rPr>
              <a:t>Blue</a:t>
            </a:r>
            <a:r>
              <a:rPr lang="zh-CN" altLang="en-US" sz="2400" dirty="0">
                <a:ea typeface="宋体" charset="-122"/>
              </a:rPr>
              <a:t>的菜单项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ea typeface="宋体" charset="-122"/>
              </a:rPr>
              <a:t>   </a:t>
            </a:r>
            <a:r>
              <a:rPr lang="zh-CN" altLang="en-US" sz="2400" dirty="0">
                <a:ea typeface="宋体" charset="-122"/>
              </a:rPr>
              <a:t>按钮</a:t>
            </a:r>
            <a:r>
              <a:rPr lang="en-US" altLang="zh-CN" sz="2400" dirty="0" err="1">
                <a:ea typeface="宋体" charset="-122"/>
              </a:rPr>
              <a:t>Ctrl+B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80000"/>
              </a:lnSpc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charset="-122"/>
              </a:rPr>
              <a:t>SWING</a:t>
            </a:r>
            <a:r>
              <a:rPr lang="zh-CN" altLang="en-US" sz="2400" dirty="0">
                <a:ea typeface="宋体" charset="-122"/>
              </a:rPr>
              <a:t>提供了一种非常实用的机制来封装命令，并将其连接到多个事件源，就是</a:t>
            </a:r>
            <a:r>
              <a:rPr lang="en-US" altLang="zh-CN" sz="2400" dirty="0">
                <a:ea typeface="宋体" charset="-122"/>
              </a:rPr>
              <a:t>Action</a:t>
            </a:r>
            <a:r>
              <a:rPr lang="zh-CN" altLang="en-US" sz="2400" dirty="0">
                <a:ea typeface="宋体" charset="-122"/>
              </a:rPr>
              <a:t>接口。</a:t>
            </a:r>
            <a:endParaRPr lang="en-US" altLang="zh-CN" sz="2400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中传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alpha val="90000"/>
          </a:schemeClr>
        </a:solidFill>
        <a:ln>
          <a:solidFill>
            <a:schemeClr val="bg1"/>
          </a:solidFill>
        </a:ln>
      </a:spPr>
      <a:bodyPr spcFirstLastPara="0" vert="horz" wrap="square" lIns="76200" tIns="76200" rIns="76200" bIns="2368987" numCol="1" spcCol="1270" anchor="ctr" anchorCtr="0">
        <a:noAutofit/>
      </a:bodyPr>
      <a:lstStyle>
        <a:defPPr algn="ctr" defTabSz="889000">
          <a:lnSpc>
            <a:spcPct val="90000"/>
          </a:lnSpc>
          <a:spcBef>
            <a:spcPct val="0"/>
          </a:spcBef>
          <a:spcAft>
            <a:spcPct val="35000"/>
          </a:spcAft>
          <a:defRPr sz="2400" kern="1200" dirty="0" smtClean="0">
            <a:solidFill>
              <a:schemeClr val="bg1"/>
            </a:solidFill>
            <a:latin typeface="+mn-ea"/>
          </a:defRPr>
        </a:defPPr>
      </a:lstStyle>
      <a:style>
        <a:lnRef idx="2">
          <a:schemeClr val="accent2">
            <a:hueOff val="0"/>
            <a:satOff val="0"/>
            <a:lumOff val="0"/>
            <a:alphaOff val="0"/>
          </a:schemeClr>
        </a:lnRef>
        <a:fillRef idx="1">
          <a:schemeClr val="lt1">
            <a:alpha val="90000"/>
            <a:hueOff val="0"/>
            <a:satOff val="0"/>
            <a:lumOff val="0"/>
            <a:alphaOff val="0"/>
          </a:schemeClr>
        </a:fillRef>
        <a:effectRef idx="0">
          <a:schemeClr val="lt1">
            <a:alpha val="90000"/>
            <a:hueOff val="0"/>
            <a:satOff val="0"/>
            <a:lumOff val="0"/>
            <a:alphaOff val="0"/>
          </a:schemeClr>
        </a:effectRef>
        <a:fontRef idx="minor">
          <a:schemeClr val="dk1">
            <a:hueOff val="0"/>
            <a:satOff val="0"/>
            <a:lumOff val="0"/>
            <a:alphaOff val="0"/>
          </a:schemeClr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62244" tIns="62244" rIns="62244" bIns="62244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lnDef>
  </a:objectDefaults>
  <a:extraClrSchemeLst>
    <a:extraClrScheme>
      <a:clrScheme name="yc_wti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126717</TotalTime>
  <Words>4696</Words>
  <Application>Microsoft Macintosh PowerPoint</Application>
  <PresentationFormat>全屏显示(4:3)</PresentationFormat>
  <Paragraphs>617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2" baseType="lpstr">
      <vt:lpstr>(使用中文字体)</vt:lpstr>
      <vt:lpstr>黑体</vt:lpstr>
      <vt:lpstr>华文中宋</vt:lpstr>
      <vt:lpstr>楷体_GB2312</vt:lpstr>
      <vt:lpstr>宋体</vt:lpstr>
      <vt:lpstr>FuturaA Md BT</vt:lpstr>
      <vt:lpstr>Arial</vt:lpstr>
      <vt:lpstr>Times New Roman</vt:lpstr>
      <vt:lpstr>Wingdings</vt:lpstr>
      <vt:lpstr>1_中传</vt:lpstr>
      <vt:lpstr>AWT事件处理(续)</vt:lpstr>
      <vt:lpstr>AWT事件继承层次</vt:lpstr>
      <vt:lpstr>AWT事件继承层次</vt:lpstr>
      <vt:lpstr>AWT的语义事件和低级事件</vt:lpstr>
      <vt:lpstr>AWT的语义事件和低级事件</vt:lpstr>
      <vt:lpstr>PowerPoint 演示文稿</vt:lpstr>
      <vt:lpstr>AWT事件继承层次</vt:lpstr>
      <vt:lpstr>AWT事件继承层次</vt:lpstr>
      <vt:lpstr>动作</vt:lpstr>
      <vt:lpstr>Action接口</vt:lpstr>
      <vt:lpstr>Action接口</vt:lpstr>
      <vt:lpstr>动作</vt:lpstr>
      <vt:lpstr>动作</vt:lpstr>
      <vt:lpstr>动作</vt:lpstr>
      <vt:lpstr>动作</vt:lpstr>
      <vt:lpstr>动作</vt:lpstr>
      <vt:lpstr>动作</vt:lpstr>
      <vt:lpstr>动作</vt:lpstr>
      <vt:lpstr>动作</vt:lpstr>
      <vt:lpstr>动作</vt:lpstr>
      <vt:lpstr>动作</vt:lpstr>
      <vt:lpstr>动作</vt:lpstr>
      <vt:lpstr>低级事件类型</vt:lpstr>
      <vt:lpstr>低级事件类型</vt:lpstr>
      <vt:lpstr>低级事件类型</vt:lpstr>
      <vt:lpstr>低级事件类型</vt:lpstr>
      <vt:lpstr>低级事件类型</vt:lpstr>
      <vt:lpstr>低级事件类型</vt:lpstr>
      <vt:lpstr>低级事件类型</vt:lpstr>
      <vt:lpstr>低级事件类型</vt:lpstr>
      <vt:lpstr>低级事件类型</vt:lpstr>
      <vt:lpstr>低级事件类型</vt:lpstr>
      <vt:lpstr>低级事件类型</vt:lpstr>
      <vt:lpstr>低级事件类型</vt:lpstr>
      <vt:lpstr>低级事件类型</vt:lpstr>
      <vt:lpstr>低级事件类型</vt:lpstr>
      <vt:lpstr>低级事件类型</vt:lpstr>
      <vt:lpstr>低级事件类型</vt:lpstr>
      <vt:lpstr>低级事件类型</vt:lpstr>
      <vt:lpstr>低级事件类型</vt:lpstr>
      <vt:lpstr>低级事件类型</vt:lpstr>
      <vt:lpstr>低级事件类型</vt:lpstr>
      <vt:lpstr>低级事件类型</vt:lpstr>
      <vt:lpstr>低级事件类型</vt:lpstr>
      <vt:lpstr>低级事件类型</vt:lpstr>
      <vt:lpstr>低级事件类型</vt:lpstr>
      <vt:lpstr>低级事件类型</vt:lpstr>
      <vt:lpstr>低级事件类型</vt:lpstr>
      <vt:lpstr>低级事件类型</vt:lpstr>
      <vt:lpstr>低级事件类型</vt:lpstr>
      <vt:lpstr>低级事件类型</vt:lpstr>
      <vt:lpstr>低级事件类型</vt:lpstr>
      <vt:lpstr>低级事件类型</vt:lpstr>
      <vt:lpstr>低级事件类型</vt:lpstr>
      <vt:lpstr>低级事件类型</vt:lpstr>
      <vt:lpstr>低级事件类型</vt:lpstr>
      <vt:lpstr>低级事件类型</vt:lpstr>
      <vt:lpstr>低级事件类型</vt:lpstr>
      <vt:lpstr>低级事件类型</vt:lpstr>
      <vt:lpstr>作业</vt:lpstr>
      <vt:lpstr>作业</vt:lpstr>
      <vt:lpstr>PowerPoint 演示文稿</vt:lpstr>
    </vt:vector>
  </TitlesOfParts>
  <Company>Microsoft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nsfc</dc:title>
  <dc:creator>mhd</dc:creator>
  <cp:lastModifiedBy>Microsoft Office User</cp:lastModifiedBy>
  <cp:revision>3064</cp:revision>
  <cp:lastPrinted>2013-06-09T12:24:00Z</cp:lastPrinted>
  <dcterms:created xsi:type="dcterms:W3CDTF">2005-05-09T07:03:00Z</dcterms:created>
  <dcterms:modified xsi:type="dcterms:W3CDTF">2022-11-21T10:33:02Z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