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4" d="100"/>
          <a:sy n="104" d="100"/>
        </p:scale>
        <p:origin x="28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7451" y="1574432"/>
            <a:ext cx="6939686" cy="210433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从中美网络战看网络安全：网络安全是国家命脉所系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7451" y="5208092"/>
            <a:ext cx="3196742" cy="36471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2025" dirty="0" err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汇报人</a:t>
            </a:r>
            <a:r>
              <a:rPr lang="en-US" sz="2025" dirty="0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：</a:t>
            </a:r>
            <a:r>
              <a:rPr lang="zh-CN" altLang="en-US" sz="2025" dirty="0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李香颐</a:t>
            </a:r>
            <a:endParaRPr lang="en-US" sz="2025" dirty="0">
              <a:solidFill>
                <a:schemeClr val="accent1">
                  <a:alpha val="10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6875" r="16875"/>
          <a:stretch>
            <a:fillRect/>
          </a:stretch>
        </p:blipFill>
        <p:spPr>
          <a:xfrm>
            <a:off x="3352886" y="2055085"/>
            <a:ext cx="2476500" cy="2476500"/>
          </a:xfrm>
          <a:prstGeom prst="ellipse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l="15208" r="15208"/>
          <a:stretch>
            <a:fillRect/>
          </a:stretch>
        </p:blipFill>
        <p:spPr>
          <a:xfrm>
            <a:off x="6374798" y="2055085"/>
            <a:ext cx="2476500" cy="2476500"/>
          </a:xfrm>
          <a:prstGeom prst="ellipse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352886" y="2107432"/>
            <a:ext cx="665795" cy="665791"/>
            <a:chOff x="3352886" y="2107432"/>
            <a:chExt cx="665795" cy="665791"/>
          </a:xfrm>
        </p:grpSpPr>
        <p:sp>
          <p:nvSpPr>
            <p:cNvPr id="5" name="AutoShape 5"/>
            <p:cNvSpPr/>
            <p:nvPr/>
          </p:nvSpPr>
          <p:spPr>
            <a:xfrm>
              <a:off x="3352886" y="2107432"/>
              <a:ext cx="665795" cy="665791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28575">
              <a:solidFill>
                <a:schemeClr val="accent1">
                  <a:alpha val="100000"/>
                  <a:lumMod val="60000"/>
                  <a:lumMod val="40000"/>
                </a:schemeClr>
              </a:soli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3532726" y="2292906"/>
              <a:ext cx="306115" cy="294843"/>
            </a:xfrm>
            <a:custGeom>
              <a:avLst/>
              <a:gdLst/>
              <a:ahLst/>
              <a:cxnLst/>
              <a:rect l="l" t="t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grpSp>
        <p:nvGrpSpPr>
          <p:cNvPr id="7" name="Group 7"/>
          <p:cNvGrpSpPr/>
          <p:nvPr/>
        </p:nvGrpSpPr>
        <p:grpSpPr>
          <a:xfrm>
            <a:off x="8174522" y="2107432"/>
            <a:ext cx="665795" cy="665791"/>
            <a:chOff x="8174522" y="2107432"/>
            <a:chExt cx="665795" cy="665791"/>
          </a:xfrm>
        </p:grpSpPr>
        <p:sp>
          <p:nvSpPr>
            <p:cNvPr id="8" name="AutoShape 8"/>
            <p:cNvSpPr/>
            <p:nvPr/>
          </p:nvSpPr>
          <p:spPr>
            <a:xfrm>
              <a:off x="8174522" y="2107432"/>
              <a:ext cx="665795" cy="665791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28575">
              <a:solidFill>
                <a:schemeClr val="accent1">
                  <a:alpha val="100000"/>
                  <a:lumMod val="60000"/>
                  <a:lumMod val="40000"/>
                </a:schemeClr>
              </a:soli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8354362" y="2273856"/>
              <a:ext cx="306115" cy="294843"/>
            </a:xfrm>
            <a:custGeom>
              <a:avLst/>
              <a:gdLst/>
              <a:ahLst/>
              <a:cxnLst/>
              <a:rect l="l" t="t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grpSp>
        <p:nvGrpSpPr>
          <p:cNvPr id="10" name="Group 10"/>
          <p:cNvGrpSpPr/>
          <p:nvPr/>
        </p:nvGrpSpPr>
        <p:grpSpPr>
          <a:xfrm>
            <a:off x="4252748" y="4178300"/>
            <a:ext cx="665795" cy="665791"/>
            <a:chOff x="4252748" y="4178300"/>
            <a:chExt cx="665795" cy="665791"/>
          </a:xfrm>
        </p:grpSpPr>
        <p:sp>
          <p:nvSpPr>
            <p:cNvPr id="11" name="AutoShape 11"/>
            <p:cNvSpPr/>
            <p:nvPr/>
          </p:nvSpPr>
          <p:spPr>
            <a:xfrm>
              <a:off x="4252748" y="4178300"/>
              <a:ext cx="665795" cy="665791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28575">
              <a:solidFill>
                <a:schemeClr val="accent1">
                  <a:alpha val="100000"/>
                  <a:lumMod val="60000"/>
                  <a:lumMod val="40000"/>
                </a:schemeClr>
              </a:soli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4432588" y="4363773"/>
              <a:ext cx="306115" cy="294843"/>
            </a:xfrm>
            <a:custGeom>
              <a:avLst/>
              <a:gdLst/>
              <a:ahLst/>
              <a:cxnLst/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grpSp>
        <p:nvGrpSpPr>
          <p:cNvPr id="13" name="Group 13"/>
          <p:cNvGrpSpPr/>
          <p:nvPr/>
        </p:nvGrpSpPr>
        <p:grpSpPr>
          <a:xfrm>
            <a:off x="7274660" y="4178300"/>
            <a:ext cx="665795" cy="665791"/>
            <a:chOff x="7274660" y="4178300"/>
            <a:chExt cx="665795" cy="665791"/>
          </a:xfrm>
        </p:grpSpPr>
        <p:sp>
          <p:nvSpPr>
            <p:cNvPr id="14" name="AutoShape 14"/>
            <p:cNvSpPr/>
            <p:nvPr/>
          </p:nvSpPr>
          <p:spPr>
            <a:xfrm>
              <a:off x="7274660" y="4178300"/>
              <a:ext cx="665795" cy="665791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28575">
              <a:solidFill>
                <a:schemeClr val="accent1">
                  <a:alpha val="100000"/>
                  <a:lumMod val="60000"/>
                  <a:lumMod val="40000"/>
                </a:schemeClr>
              </a:soli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7469003" y="4363774"/>
              <a:ext cx="306115" cy="294843"/>
            </a:xfrm>
            <a:custGeom>
              <a:avLst/>
              <a:gdLst/>
              <a:ahLst/>
              <a:cxnLst/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sp>
        <p:nvSpPr>
          <p:cNvPr id="16" name="AutoShape 16"/>
          <p:cNvSpPr/>
          <p:nvPr/>
        </p:nvSpPr>
        <p:spPr>
          <a:xfrm>
            <a:off x="633036" y="2037683"/>
            <a:ext cx="2553871" cy="42262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r">
              <a:spcBef>
                <a:spcPts val="270"/>
              </a:spcBef>
              <a:defRPr/>
            </a:pPr>
            <a:r>
              <a:rPr lang="en-US" sz="15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数据泄露</a:t>
            </a:r>
            <a:endParaRPr lang="en-US" sz="1100"/>
          </a:p>
        </p:txBody>
      </p:sp>
      <p:sp>
        <p:nvSpPr>
          <p:cNvPr id="17" name="AutoShape 17"/>
          <p:cNvSpPr/>
          <p:nvPr/>
        </p:nvSpPr>
        <p:spPr>
          <a:xfrm>
            <a:off x="1940528" y="4661950"/>
            <a:ext cx="2084356" cy="403578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15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系统破坏</a:t>
            </a:r>
            <a:endParaRPr lang="en-US" sz="1100"/>
          </a:p>
        </p:txBody>
      </p:sp>
      <p:sp>
        <p:nvSpPr>
          <p:cNvPr id="18" name="AutoShape 18"/>
          <p:cNvSpPr/>
          <p:nvPr/>
        </p:nvSpPr>
        <p:spPr>
          <a:xfrm>
            <a:off x="9015108" y="2037683"/>
            <a:ext cx="2569478" cy="44168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15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声誉受损</a:t>
            </a:r>
            <a:endParaRPr lang="en-US" sz="1100"/>
          </a:p>
        </p:txBody>
      </p:sp>
      <p:sp>
        <p:nvSpPr>
          <p:cNvPr id="19" name="AutoShape 19"/>
          <p:cNvSpPr/>
          <p:nvPr/>
        </p:nvSpPr>
        <p:spPr>
          <a:xfrm>
            <a:off x="8314658" y="4661950"/>
            <a:ext cx="2084356" cy="42262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15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法律与监管问题</a:t>
            </a:r>
            <a:endParaRPr lang="en-US" sz="1100"/>
          </a:p>
        </p:txBody>
      </p:sp>
      <p:grpSp>
        <p:nvGrpSpPr>
          <p:cNvPr id="20" name="Group 20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1" name="AutoShape 2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1" name="TextBox 41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受损情况与影响评估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633255" y="2402205"/>
            <a:ext cx="2553653" cy="1082789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 fontScale="92500"/>
          </a:bodyPr>
          <a:lstStyle/>
          <a:p>
            <a:pPr algn="r">
              <a:lnSpc>
                <a:spcPct val="150000"/>
              </a:lnSpc>
              <a:spcBef>
                <a:spcPts val="375"/>
              </a:spcBef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大量敏感数据被窃取，包括个人隐私信息、商业机密等，对国家安全和经济利益构成严重威胁。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015108" y="2402205"/>
            <a:ext cx="2553653" cy="1082789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lnSpc>
                <a:spcPct val="150000"/>
              </a:lnSpc>
              <a:spcBef>
                <a:spcPts val="375"/>
              </a:spcBef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受攻击组织的声誉受到严重损害，公众信任度大幅下降。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940528" y="5112856"/>
            <a:ext cx="2553653" cy="1082789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lnSpc>
                <a:spcPct val="150000"/>
              </a:lnSpc>
              <a:spcBef>
                <a:spcPts val="375"/>
              </a:spcBef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关键基础设施和信息系统遭受破坏，导致服务中断、运营瘫痪等严重后果。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845361" y="5065527"/>
            <a:ext cx="2553653" cy="1082789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r">
              <a:lnSpc>
                <a:spcPct val="150000"/>
              </a:lnSpc>
              <a:spcBef>
                <a:spcPts val="375"/>
              </a:spcBef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攻击事件可能引发法律纠纷和监管调查，涉及跨国合作与追责等复杂问题。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10371" y="2249446"/>
            <a:ext cx="6135014" cy="210433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网络安全挑战与风险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7489" y="2871848"/>
            <a:ext cx="2148230" cy="105582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450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03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574882" y="1165346"/>
            <a:ext cx="5016408" cy="5733525"/>
          </a:xfrm>
          <a:prstGeom prst="parallelogram">
            <a:avLst/>
          </a:prstGeom>
          <a:solidFill>
            <a:schemeClr val="accent2">
              <a:alpha val="100000"/>
            </a:schemeClr>
          </a:solidFill>
          <a:ln/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rcRect l="24969" r="24969"/>
          <a:stretch>
            <a:fillRect/>
          </a:stretch>
        </p:blipFill>
        <p:spPr>
          <a:xfrm>
            <a:off x="161995" y="1165346"/>
            <a:ext cx="4300144" cy="5733525"/>
          </a:xfrm>
          <a:prstGeom prst="parallelogram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72221" y="1165346"/>
            <a:ext cx="6288526" cy="75590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全球化与网络普及带来的新挑战</a:t>
            </a:r>
          </a:p>
        </p:txBody>
      </p:sp>
      <p:sp>
        <p:nvSpPr>
          <p:cNvPr id="5" name="AutoShape 5"/>
          <p:cNvSpPr/>
          <p:nvPr/>
        </p:nvSpPr>
        <p:spPr>
          <a:xfrm>
            <a:off x="3908867" y="1360418"/>
            <a:ext cx="701468" cy="550104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4351619" y="1360418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3633815" y="1360418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8" name="TextBox 8"/>
          <p:cNvSpPr txBox="1"/>
          <p:nvPr/>
        </p:nvSpPr>
        <p:spPr>
          <a:xfrm>
            <a:off x="3810637" y="1233134"/>
            <a:ext cx="799698" cy="79248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72221" y="1692114"/>
            <a:ext cx="6124237" cy="13411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随着全球化的深入和网络技术的普及，网络安全问题已超越国界，成为各国共同面临的挑战。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32636" y="2904135"/>
            <a:ext cx="6288526" cy="75590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网络安全事件频发</a:t>
            </a:r>
          </a:p>
        </p:txBody>
      </p:sp>
      <p:sp>
        <p:nvSpPr>
          <p:cNvPr id="11" name="AutoShape 11"/>
          <p:cNvSpPr/>
          <p:nvPr/>
        </p:nvSpPr>
        <p:spPr>
          <a:xfrm>
            <a:off x="3469283" y="3099207"/>
            <a:ext cx="701468" cy="550104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3912035" y="3099207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3" name="AutoShape 13"/>
          <p:cNvSpPr/>
          <p:nvPr/>
        </p:nvSpPr>
        <p:spPr>
          <a:xfrm>
            <a:off x="3194231" y="3099207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4" name="TextBox 14"/>
          <p:cNvSpPr txBox="1"/>
          <p:nvPr/>
        </p:nvSpPr>
        <p:spPr>
          <a:xfrm>
            <a:off x="3249042" y="2971923"/>
            <a:ext cx="1102577" cy="79248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832636" y="3430903"/>
            <a:ext cx="6124237" cy="13411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近年来，网络安全事件呈上升趋势，涉及范围广泛，从个人信息泄露到国家基础设施遭受攻击，无不凸显网络安全形势的严峻性。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31562" y="4642924"/>
            <a:ext cx="6288526" cy="75590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网络安全法规与政策的不断完善</a:t>
            </a:r>
          </a:p>
        </p:txBody>
      </p:sp>
      <p:sp>
        <p:nvSpPr>
          <p:cNvPr id="17" name="AutoShape 17"/>
          <p:cNvSpPr/>
          <p:nvPr/>
        </p:nvSpPr>
        <p:spPr>
          <a:xfrm>
            <a:off x="3068208" y="4837996"/>
            <a:ext cx="701468" cy="550104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8" name="AutoShape 18"/>
          <p:cNvSpPr/>
          <p:nvPr/>
        </p:nvSpPr>
        <p:spPr>
          <a:xfrm>
            <a:off x="3510960" y="4837996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9" name="AutoShape 19"/>
          <p:cNvSpPr/>
          <p:nvPr/>
        </p:nvSpPr>
        <p:spPr>
          <a:xfrm>
            <a:off x="2793156" y="4837996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20" name="TextBox 20"/>
          <p:cNvSpPr txBox="1"/>
          <p:nvPr/>
        </p:nvSpPr>
        <p:spPr>
          <a:xfrm>
            <a:off x="2878500" y="4710712"/>
            <a:ext cx="1115711" cy="79248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431562" y="5169692"/>
            <a:ext cx="6124237" cy="13411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各国政府纷纷出台网络安全相关法规和政策，以提升网络安全防护能力，规范网络行为。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3" name="AutoShape 2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3" name="TextBox 43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当前网络安全形势分析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29637" y="1434871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3764381" y="1569615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4" name="Connector 4"/>
          <p:cNvCxnSpPr/>
          <p:nvPr/>
        </p:nvCxnSpPr>
        <p:spPr>
          <a:xfrm>
            <a:off x="3948703" y="2073002"/>
            <a:ext cx="0" cy="872548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5"/>
          <p:cNvSpPr txBox="1"/>
          <p:nvPr/>
        </p:nvSpPr>
        <p:spPr>
          <a:xfrm>
            <a:off x="4406789" y="1220516"/>
            <a:ext cx="6891292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高级持续性威胁（APT）攻击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06789" y="1769156"/>
            <a:ext cx="6891292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以国家或大型组织为目标的复杂网络攻击，具有高度的隐蔽性和持续性，旨在窃取敏感信息或破坏关键基础设施。</a:t>
            </a:r>
          </a:p>
        </p:txBody>
      </p:sp>
      <p:sp>
        <p:nvSpPr>
          <p:cNvPr id="7" name="AutoShape 7"/>
          <p:cNvSpPr/>
          <p:nvPr/>
        </p:nvSpPr>
        <p:spPr>
          <a:xfrm>
            <a:off x="-545608" y="2453663"/>
            <a:ext cx="3870955" cy="3870955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alphaModFix/>
          </a:blip>
          <a:srcRect l="7542" r="7542"/>
          <a:stretch>
            <a:fillRect/>
          </a:stretch>
        </p:blipFill>
        <p:spPr>
          <a:xfrm>
            <a:off x="-344549" y="2654723"/>
            <a:ext cx="3468836" cy="3468836"/>
          </a:xfrm>
          <a:prstGeom prst="ellipse">
            <a:avLst/>
          </a:prstGeom>
        </p:spPr>
      </p:pic>
      <p:sp>
        <p:nvSpPr>
          <p:cNvPr id="9" name="AutoShape 9"/>
          <p:cNvSpPr/>
          <p:nvPr/>
        </p:nvSpPr>
        <p:spPr>
          <a:xfrm>
            <a:off x="3629637" y="3155196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>
            <a:off x="3764381" y="3289940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11" name="Connector 11"/>
          <p:cNvCxnSpPr/>
          <p:nvPr/>
        </p:nvCxnSpPr>
        <p:spPr>
          <a:xfrm>
            <a:off x="3948703" y="3793327"/>
            <a:ext cx="0" cy="872548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2"/>
          <p:cNvSpPr txBox="1"/>
          <p:nvPr/>
        </p:nvSpPr>
        <p:spPr>
          <a:xfrm>
            <a:off x="4406789" y="2940841"/>
            <a:ext cx="6891292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勒索软件与恶意软件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06789" y="3489481"/>
            <a:ext cx="6891292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通过加密用户文件或破坏系统功能，向受害者索取赎金。这类软件传播速度快，危害巨大，已成为网络安全领域的一大顽疾。</a:t>
            </a:r>
          </a:p>
        </p:txBody>
      </p:sp>
      <p:sp>
        <p:nvSpPr>
          <p:cNvPr id="14" name="AutoShape 14"/>
          <p:cNvSpPr/>
          <p:nvPr/>
        </p:nvSpPr>
        <p:spPr>
          <a:xfrm>
            <a:off x="3629637" y="4875521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15" name="AutoShape 15"/>
          <p:cNvSpPr/>
          <p:nvPr/>
        </p:nvSpPr>
        <p:spPr>
          <a:xfrm>
            <a:off x="3764381" y="5010265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16" name="Connector 16"/>
          <p:cNvCxnSpPr/>
          <p:nvPr/>
        </p:nvCxnSpPr>
        <p:spPr>
          <a:xfrm>
            <a:off x="3948703" y="5513651"/>
            <a:ext cx="0" cy="872548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7"/>
          <p:cNvSpPr txBox="1"/>
          <p:nvPr/>
        </p:nvSpPr>
        <p:spPr>
          <a:xfrm>
            <a:off x="4406789" y="4661166"/>
            <a:ext cx="6891292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分布式拒绝服务（DDoS）攻击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06789" y="5209806"/>
            <a:ext cx="6891292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通过大量请求拥塞目标服务器，使其无法提供正常服务。DDoS攻击具有成本低、效果明显的特点，因此被频繁用于网络攻击。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0" name="AutoShape 20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0" name="TextBox 40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面临的主要威胁与攻击类型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3625" r="13625"/>
          <a:stretch>
            <a:fillRect/>
          </a:stretch>
        </p:blipFill>
        <p:spPr>
          <a:xfrm>
            <a:off x="705128" y="1258733"/>
            <a:ext cx="5140491" cy="5140490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422466" y="1924848"/>
            <a:ext cx="5064406" cy="99479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由于软件设计或编程过程中的疏忽，导致系统存在可被攻击者利用的漏洞。这些漏洞一旦被发现，将严重威胁网络系统的安全性。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22466" y="1539657"/>
            <a:ext cx="4169507" cy="36728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软件与系统漏洞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22466" y="3539953"/>
            <a:ext cx="5064406" cy="99479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许多网络系统的密码设置过于简单，或身份验证机制存在缺陷，使得攻击者能够轻易破解密码或冒充合法用户。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22466" y="3191338"/>
            <a:ext cx="4169507" cy="36728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弱密码与身份验证缺陷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22466" y="5213997"/>
            <a:ext cx="5064406" cy="99479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企业员工、承包商或恶意内部人员可能对网络系统构成威胁。同时，人为失误如误操作、配置不当等也可能导致安全漏洞的产生。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22466" y="4823558"/>
            <a:ext cx="4169507" cy="36728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内部威胁与人为失误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0" name="AutoShape 10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0" name="TextBox 30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网络安全漏洞与隐患剖析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10371" y="2249446"/>
            <a:ext cx="6135014" cy="210433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国家网络安全战略与政策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7489" y="2871848"/>
            <a:ext cx="2148230" cy="105582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450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3852" y="4838783"/>
            <a:ext cx="10266726" cy="1333500"/>
            <a:chOff x="1103852" y="4838783"/>
            <a:chExt cx="10266726" cy="1333500"/>
          </a:xfrm>
        </p:grpSpPr>
        <p:sp>
          <p:nvSpPr>
            <p:cNvPr id="3" name="AutoShape 3"/>
            <p:cNvSpPr/>
            <p:nvPr/>
          </p:nvSpPr>
          <p:spPr>
            <a:xfrm>
              <a:off x="2377205" y="4838783"/>
              <a:ext cx="8305833" cy="13335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  <p:sp>
          <p:nvSpPr>
            <p:cNvPr id="4" name="Freeform 4"/>
            <p:cNvSpPr/>
            <p:nvPr/>
          </p:nvSpPr>
          <p:spPr>
            <a:xfrm rot="10800000">
              <a:off x="1103852" y="4838783"/>
              <a:ext cx="2210848" cy="1333500"/>
            </a:xfrm>
            <a:custGeom>
              <a:avLst/>
              <a:gdLst/>
              <a:ahLst/>
              <a:cxnLst/>
              <a:rect l="l" t="t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" name="Freeform 5"/>
            <p:cNvSpPr/>
            <p:nvPr/>
          </p:nvSpPr>
          <p:spPr>
            <a:xfrm rot="10800000">
              <a:off x="9159730" y="4838783"/>
              <a:ext cx="2210848" cy="1333500"/>
            </a:xfrm>
            <a:custGeom>
              <a:avLst/>
              <a:gdLst/>
              <a:ahLst/>
              <a:cxnLst/>
              <a:rect l="l" t="t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</p:grpSp>
      <p:grpSp>
        <p:nvGrpSpPr>
          <p:cNvPr id="6" name="Group 6"/>
          <p:cNvGrpSpPr/>
          <p:nvPr/>
        </p:nvGrpSpPr>
        <p:grpSpPr>
          <a:xfrm>
            <a:off x="1031730" y="3081147"/>
            <a:ext cx="10266726" cy="1333500"/>
            <a:chOff x="1031730" y="3081147"/>
            <a:chExt cx="10266726" cy="1333500"/>
          </a:xfrm>
        </p:grpSpPr>
        <p:sp>
          <p:nvSpPr>
            <p:cNvPr id="7" name="AutoShape 7"/>
            <p:cNvSpPr/>
            <p:nvPr/>
          </p:nvSpPr>
          <p:spPr>
            <a:xfrm>
              <a:off x="2305083" y="3081147"/>
              <a:ext cx="8305833" cy="13335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  <p:sp>
          <p:nvSpPr>
            <p:cNvPr id="8" name="Freeform 8"/>
            <p:cNvSpPr/>
            <p:nvPr/>
          </p:nvSpPr>
          <p:spPr>
            <a:xfrm rot="10800000">
              <a:off x="1031730" y="3081147"/>
              <a:ext cx="2210848" cy="1333500"/>
            </a:xfrm>
            <a:custGeom>
              <a:avLst/>
              <a:gdLst/>
              <a:ahLst/>
              <a:cxnLst/>
              <a:rect l="l" t="t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  <p:sp>
          <p:nvSpPr>
            <p:cNvPr id="9" name="Freeform 9"/>
            <p:cNvSpPr/>
            <p:nvPr/>
          </p:nvSpPr>
          <p:spPr>
            <a:xfrm rot="10800000">
              <a:off x="9087608" y="3081147"/>
              <a:ext cx="2210848" cy="1333500"/>
            </a:xfrm>
            <a:custGeom>
              <a:avLst/>
              <a:gdLst/>
              <a:ahLst/>
              <a:cxnLst/>
              <a:rect l="l" t="t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</p:grpSp>
      <p:grpSp>
        <p:nvGrpSpPr>
          <p:cNvPr id="10" name="Group 10"/>
          <p:cNvGrpSpPr/>
          <p:nvPr/>
        </p:nvGrpSpPr>
        <p:grpSpPr>
          <a:xfrm>
            <a:off x="1103852" y="1348302"/>
            <a:ext cx="10266726" cy="1333500"/>
            <a:chOff x="1103852" y="1348302"/>
            <a:chExt cx="10266726" cy="1333500"/>
          </a:xfrm>
        </p:grpSpPr>
        <p:sp>
          <p:nvSpPr>
            <p:cNvPr id="11" name="AutoShape 11"/>
            <p:cNvSpPr/>
            <p:nvPr/>
          </p:nvSpPr>
          <p:spPr>
            <a:xfrm>
              <a:off x="2377205" y="1348302"/>
              <a:ext cx="8305833" cy="13335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  <p:sp>
          <p:nvSpPr>
            <p:cNvPr id="12" name="Freeform 12"/>
            <p:cNvSpPr/>
            <p:nvPr/>
          </p:nvSpPr>
          <p:spPr>
            <a:xfrm rot="10800000">
              <a:off x="1103852" y="1348302"/>
              <a:ext cx="2210848" cy="1333500"/>
            </a:xfrm>
            <a:custGeom>
              <a:avLst/>
              <a:gdLst/>
              <a:ahLst/>
              <a:cxnLst/>
              <a:rect l="l" t="t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3" name="Freeform 13"/>
            <p:cNvSpPr/>
            <p:nvPr/>
          </p:nvSpPr>
          <p:spPr>
            <a:xfrm rot="10800000">
              <a:off x="9159730" y="1348302"/>
              <a:ext cx="2210848" cy="1333500"/>
            </a:xfrm>
            <a:custGeom>
              <a:avLst/>
              <a:gdLst/>
              <a:ahLst/>
              <a:cxnLst/>
              <a:rect l="l" t="t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</p:grpSp>
      <p:grpSp>
        <p:nvGrpSpPr>
          <p:cNvPr id="14" name="Group 14"/>
          <p:cNvGrpSpPr/>
          <p:nvPr/>
        </p:nvGrpSpPr>
        <p:grpSpPr>
          <a:xfrm>
            <a:off x="9997333" y="3400044"/>
            <a:ext cx="685705" cy="695706"/>
            <a:chOff x="9997333" y="3400044"/>
            <a:chExt cx="685705" cy="695706"/>
          </a:xfrm>
        </p:grpSpPr>
        <p:sp>
          <p:nvSpPr>
            <p:cNvPr id="15" name="Freeform 15"/>
            <p:cNvSpPr/>
            <p:nvPr/>
          </p:nvSpPr>
          <p:spPr>
            <a:xfrm>
              <a:off x="10034290" y="3847243"/>
              <a:ext cx="87725" cy="163068"/>
            </a:xfrm>
            <a:custGeom>
              <a:avLst/>
              <a:gdLst/>
              <a:ahLst/>
              <a:cxnLst/>
              <a:rect l="l" t="t" r="r" b="b"/>
              <a:pathLst>
                <a:path w="118" h="218">
                  <a:moveTo>
                    <a:pt x="0" y="183"/>
                  </a:moveTo>
                  <a:cubicBezTo>
                    <a:pt x="0" y="200"/>
                    <a:pt x="8" y="217"/>
                    <a:pt x="25" y="217"/>
                  </a:cubicBezTo>
                  <a:cubicBezTo>
                    <a:pt x="84" y="217"/>
                    <a:pt x="84" y="217"/>
                    <a:pt x="84" y="217"/>
                  </a:cubicBezTo>
                  <a:cubicBezTo>
                    <a:pt x="100" y="217"/>
                    <a:pt x="117" y="200"/>
                    <a:pt x="117" y="18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3"/>
                  </a:lnTo>
                  <a:close/>
                  <a:moveTo>
                    <a:pt x="0" y="183"/>
                  </a:moveTo>
                  <a:lnTo>
                    <a:pt x="0" y="1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6" name="Freeform 16"/>
            <p:cNvSpPr/>
            <p:nvPr/>
          </p:nvSpPr>
          <p:spPr>
            <a:xfrm>
              <a:off x="10177260" y="3757422"/>
              <a:ext cx="87725" cy="252984"/>
            </a:xfrm>
            <a:custGeom>
              <a:avLst/>
              <a:gdLst/>
              <a:ahLst/>
              <a:cxnLst/>
              <a:rect l="l" t="t" r="r" b="b"/>
              <a:pathLst>
                <a:path w="118" h="336">
                  <a:moveTo>
                    <a:pt x="0" y="301"/>
                  </a:moveTo>
                  <a:cubicBezTo>
                    <a:pt x="0" y="318"/>
                    <a:pt x="17" y="335"/>
                    <a:pt x="3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101" y="335"/>
                    <a:pt x="117" y="318"/>
                    <a:pt x="117" y="301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301"/>
                  </a:lnTo>
                  <a:close/>
                  <a:moveTo>
                    <a:pt x="0" y="301"/>
                  </a:moveTo>
                  <a:lnTo>
                    <a:pt x="0" y="3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7" name="Freeform 17"/>
            <p:cNvSpPr/>
            <p:nvPr/>
          </p:nvSpPr>
          <p:spPr>
            <a:xfrm>
              <a:off x="10320231" y="3757422"/>
              <a:ext cx="87725" cy="252984"/>
            </a:xfrm>
            <a:custGeom>
              <a:avLst/>
              <a:gdLst/>
              <a:ahLst/>
              <a:cxnLst/>
              <a:rect l="l" t="t" r="r" b="b"/>
              <a:pathLst>
                <a:path w="118" h="336">
                  <a:moveTo>
                    <a:pt x="92" y="335"/>
                  </a:moveTo>
                  <a:cubicBezTo>
                    <a:pt x="108" y="335"/>
                    <a:pt x="117" y="318"/>
                    <a:pt x="117" y="30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18"/>
                    <a:pt x="16" y="335"/>
                    <a:pt x="33" y="335"/>
                  </a:cubicBezTo>
                  <a:lnTo>
                    <a:pt x="92" y="335"/>
                  </a:lnTo>
                  <a:close/>
                  <a:moveTo>
                    <a:pt x="92" y="335"/>
                  </a:moveTo>
                  <a:lnTo>
                    <a:pt x="92" y="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8" name="Freeform 18"/>
            <p:cNvSpPr/>
            <p:nvPr/>
          </p:nvSpPr>
          <p:spPr>
            <a:xfrm>
              <a:off x="10459962" y="3670840"/>
              <a:ext cx="94202" cy="342805"/>
            </a:xfrm>
            <a:custGeom>
              <a:avLst/>
              <a:gdLst/>
              <a:ahLst/>
              <a:cxnLst/>
              <a:rect l="l" t="t" r="r" b="b"/>
              <a:pathLst>
                <a:path w="126" h="452">
                  <a:moveTo>
                    <a:pt x="0" y="41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0" y="434"/>
                    <a:pt x="17" y="451"/>
                    <a:pt x="33" y="451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109" y="451"/>
                    <a:pt x="125" y="434"/>
                    <a:pt x="125" y="41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41"/>
                  </a:lnTo>
                  <a:close/>
                  <a:moveTo>
                    <a:pt x="0" y="41"/>
                  </a:moveTo>
                  <a:lnTo>
                    <a:pt x="0" y="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9" name="Freeform 19"/>
            <p:cNvSpPr/>
            <p:nvPr/>
          </p:nvSpPr>
          <p:spPr>
            <a:xfrm>
              <a:off x="10011525" y="3517678"/>
              <a:ext cx="536162" cy="342805"/>
            </a:xfrm>
            <a:custGeom>
              <a:avLst/>
              <a:gdLst/>
              <a:ahLst/>
              <a:cxnLst/>
              <a:rect l="l" t="t" r="r" b="b"/>
              <a:pathLst>
                <a:path w="728" h="452">
                  <a:moveTo>
                    <a:pt x="234" y="284"/>
                  </a:moveTo>
                  <a:cubicBezTo>
                    <a:pt x="250" y="267"/>
                    <a:pt x="276" y="267"/>
                    <a:pt x="292" y="284"/>
                  </a:cubicBezTo>
                  <a:cubicBezTo>
                    <a:pt x="359" y="351"/>
                    <a:pt x="359" y="351"/>
                    <a:pt x="359" y="351"/>
                  </a:cubicBezTo>
                  <a:cubicBezTo>
                    <a:pt x="376" y="368"/>
                    <a:pt x="384" y="368"/>
                    <a:pt x="401" y="368"/>
                  </a:cubicBezTo>
                  <a:cubicBezTo>
                    <a:pt x="418" y="368"/>
                    <a:pt x="426" y="368"/>
                    <a:pt x="434" y="351"/>
                  </a:cubicBezTo>
                  <a:cubicBezTo>
                    <a:pt x="660" y="134"/>
                    <a:pt x="660" y="134"/>
                    <a:pt x="660" y="134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702" y="175"/>
                    <a:pt x="710" y="175"/>
                    <a:pt x="710" y="175"/>
                  </a:cubicBezTo>
                  <a:cubicBezTo>
                    <a:pt x="719" y="175"/>
                    <a:pt x="727" y="167"/>
                    <a:pt x="727" y="159"/>
                  </a:cubicBezTo>
                  <a:cubicBezTo>
                    <a:pt x="727" y="33"/>
                    <a:pt x="727" y="33"/>
                    <a:pt x="727" y="33"/>
                  </a:cubicBezTo>
                  <a:cubicBezTo>
                    <a:pt x="727" y="25"/>
                    <a:pt x="727" y="16"/>
                    <a:pt x="719" y="8"/>
                  </a:cubicBezTo>
                  <a:cubicBezTo>
                    <a:pt x="710" y="0"/>
                    <a:pt x="702" y="0"/>
                    <a:pt x="694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0" y="0"/>
                    <a:pt x="551" y="0"/>
                    <a:pt x="551" y="8"/>
                  </a:cubicBezTo>
                  <a:cubicBezTo>
                    <a:pt x="543" y="16"/>
                    <a:pt x="551" y="25"/>
                    <a:pt x="551" y="33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426" y="217"/>
                    <a:pt x="426" y="217"/>
                    <a:pt x="426" y="217"/>
                  </a:cubicBezTo>
                  <a:cubicBezTo>
                    <a:pt x="426" y="225"/>
                    <a:pt x="409" y="225"/>
                    <a:pt x="401" y="225"/>
                  </a:cubicBezTo>
                  <a:cubicBezTo>
                    <a:pt x="393" y="225"/>
                    <a:pt x="376" y="225"/>
                    <a:pt x="368" y="217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76" y="125"/>
                    <a:pt x="250" y="125"/>
                    <a:pt x="234" y="142"/>
                  </a:cubicBezTo>
                  <a:cubicBezTo>
                    <a:pt x="8" y="359"/>
                    <a:pt x="8" y="359"/>
                    <a:pt x="8" y="359"/>
                  </a:cubicBezTo>
                  <a:cubicBezTo>
                    <a:pt x="0" y="368"/>
                    <a:pt x="0" y="384"/>
                    <a:pt x="0" y="393"/>
                  </a:cubicBezTo>
                  <a:cubicBezTo>
                    <a:pt x="0" y="410"/>
                    <a:pt x="0" y="418"/>
                    <a:pt x="8" y="426"/>
                  </a:cubicBezTo>
                  <a:cubicBezTo>
                    <a:pt x="25" y="435"/>
                    <a:pt x="25" y="435"/>
                    <a:pt x="25" y="435"/>
                  </a:cubicBezTo>
                  <a:cubicBezTo>
                    <a:pt x="41" y="451"/>
                    <a:pt x="67" y="451"/>
                    <a:pt x="83" y="435"/>
                  </a:cubicBezTo>
                  <a:lnTo>
                    <a:pt x="234" y="284"/>
                  </a:lnTo>
                  <a:close/>
                  <a:moveTo>
                    <a:pt x="234" y="284"/>
                  </a:moveTo>
                  <a:lnTo>
                    <a:pt x="234" y="2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20" name="Freeform 20"/>
            <p:cNvSpPr/>
            <p:nvPr/>
          </p:nvSpPr>
          <p:spPr>
            <a:xfrm>
              <a:off x="9997333" y="3400044"/>
              <a:ext cx="685705" cy="695706"/>
            </a:xfrm>
            <a:custGeom>
              <a:avLst/>
              <a:gdLst/>
              <a:ahLst/>
              <a:cxnLst/>
              <a:rect l="l" t="t" r="r" b="b"/>
              <a:pathLst>
                <a:path w="929" h="921">
                  <a:moveTo>
                    <a:pt x="887" y="0"/>
                  </a:moveTo>
                  <a:cubicBezTo>
                    <a:pt x="862" y="0"/>
                    <a:pt x="836" y="26"/>
                    <a:pt x="836" y="50"/>
                  </a:cubicBezTo>
                  <a:cubicBezTo>
                    <a:pt x="836" y="837"/>
                    <a:pt x="836" y="837"/>
                    <a:pt x="836" y="837"/>
                  </a:cubicBezTo>
                  <a:cubicBezTo>
                    <a:pt x="51" y="837"/>
                    <a:pt x="51" y="837"/>
                    <a:pt x="51" y="837"/>
                  </a:cubicBezTo>
                  <a:cubicBezTo>
                    <a:pt x="26" y="837"/>
                    <a:pt x="0" y="853"/>
                    <a:pt x="0" y="878"/>
                  </a:cubicBezTo>
                  <a:cubicBezTo>
                    <a:pt x="0" y="903"/>
                    <a:pt x="26" y="920"/>
                    <a:pt x="51" y="920"/>
                  </a:cubicBezTo>
                  <a:cubicBezTo>
                    <a:pt x="887" y="920"/>
                    <a:pt x="887" y="920"/>
                    <a:pt x="887" y="920"/>
                  </a:cubicBezTo>
                  <a:cubicBezTo>
                    <a:pt x="912" y="920"/>
                    <a:pt x="928" y="903"/>
                    <a:pt x="928" y="878"/>
                  </a:cubicBezTo>
                  <a:cubicBezTo>
                    <a:pt x="928" y="50"/>
                    <a:pt x="928" y="50"/>
                    <a:pt x="928" y="50"/>
                  </a:cubicBezTo>
                  <a:cubicBezTo>
                    <a:pt x="928" y="26"/>
                    <a:pt x="903" y="0"/>
                    <a:pt x="887" y="0"/>
                  </a:cubicBezTo>
                  <a:close/>
                  <a:moveTo>
                    <a:pt x="887" y="0"/>
                  </a:moveTo>
                  <a:lnTo>
                    <a:pt x="8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sp>
        <p:nvSpPr>
          <p:cNvPr id="21" name="Freeform 21"/>
          <p:cNvSpPr/>
          <p:nvPr/>
        </p:nvSpPr>
        <p:spPr>
          <a:xfrm>
            <a:off x="1935480" y="1646434"/>
            <a:ext cx="719895" cy="555403"/>
          </a:xfrm>
          <a:custGeom>
            <a:avLst/>
            <a:gdLst/>
            <a:ahLst/>
            <a:cxnLst/>
            <a:rect l="l" t="t" r="r" b="b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22" name="Freeform 22"/>
          <p:cNvSpPr/>
          <p:nvPr/>
        </p:nvSpPr>
        <p:spPr>
          <a:xfrm>
            <a:off x="1975414" y="5261363"/>
            <a:ext cx="613870" cy="61387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grpSp>
        <p:nvGrpSpPr>
          <p:cNvPr id="23" name="Group 23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4" name="AutoShape 24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4" name="TextBox 44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国内外网络安全法律法规概览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314700" y="5303594"/>
            <a:ext cx="7382690" cy="863070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86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详细解读我国的网络安全法、数据安全法、个人信息保护法等核心法律法规，以及配套的政策文件。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3314700" y="4838783"/>
            <a:ext cx="738269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我国网络安全法律法规体系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3456760" y="1771107"/>
            <a:ext cx="7382690" cy="863070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86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介绍国际互联网治理组织及相关法规，如互联网名称与数字地址分配机构（ICANN）的规则等，分析其对全球网络安全的影响。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456760" y="1395927"/>
            <a:ext cx="7293402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国际互联网治理法规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704918" y="3545958"/>
            <a:ext cx="7382690" cy="863070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86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对比美国、欧盟、中国等主要国家和地区的网络安全法律法规，探讨其异同点及对国家网络安全的影响。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704918" y="3081147"/>
            <a:ext cx="738269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各国网络安全法律法规比较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485416" y="3075841"/>
            <a:ext cx="1954703" cy="1969616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5660673" y="3426081"/>
            <a:ext cx="2699191" cy="271978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5288494" y="1513149"/>
            <a:ext cx="1721774" cy="172177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5" name="TextBox 5"/>
          <p:cNvSpPr txBox="1"/>
          <p:nvPr/>
        </p:nvSpPr>
        <p:spPr>
          <a:xfrm>
            <a:off x="280421" y="2711491"/>
            <a:ext cx="3039989" cy="12573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阐述国家网络安全战略的总体目标，包括保障国家关键信息基础设施安全、维护网络空间主权等。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l="12500" r="12500"/>
          <a:stretch>
            <a:fillRect/>
          </a:stretch>
        </p:blipFill>
        <p:spPr>
          <a:xfrm>
            <a:off x="5399254" y="1623909"/>
            <a:ext cx="1500254" cy="1500254"/>
          </a:xfrm>
          <a:prstGeom prst="ellipse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13814" y="2226284"/>
            <a:ext cx="2703493" cy="398526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77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总体战略目标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00757" y="1971492"/>
            <a:ext cx="3121877" cy="128739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分析国家网络安全战略提出的主要任务，如加强网络安全技术研发、提升网络安全防御能力、构建网络安全保障体系等。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00757" y="1513149"/>
            <a:ext cx="2703493" cy="398526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主要战略任务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 l="16675" r="16675"/>
          <a:stretch>
            <a:fillRect/>
          </a:stretch>
        </p:blipFill>
        <p:spPr>
          <a:xfrm>
            <a:off x="5820154" y="3595858"/>
            <a:ext cx="2380229" cy="2380229"/>
          </a:xfrm>
          <a:prstGeom prst="ellipse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 l="16650" r="16650"/>
          <a:stretch>
            <a:fillRect/>
          </a:stretch>
        </p:blipFill>
        <p:spPr>
          <a:xfrm>
            <a:off x="3637042" y="3234923"/>
            <a:ext cx="1651452" cy="1651452"/>
          </a:xfrm>
          <a:prstGeom prst="ellipse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621512" y="4777233"/>
            <a:ext cx="3219450" cy="12573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探讨国家网络安全战略的实施路径，包括政策引导、产业协同、人才培养等方面。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21512" y="4318890"/>
            <a:ext cx="2703493" cy="398526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战略实施路径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5" name="AutoShape 15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5" name="TextBox 35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国家网络安全战略框架解读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59243" y="3119345"/>
            <a:ext cx="5783287" cy="1160526"/>
            <a:chOff x="5659243" y="3119345"/>
            <a:chExt cx="5783287" cy="1160526"/>
          </a:xfrm>
        </p:grpSpPr>
        <p:sp>
          <p:nvSpPr>
            <p:cNvPr id="3" name="TextBox 3"/>
            <p:cNvSpPr txBox="1"/>
            <p:nvPr/>
          </p:nvSpPr>
          <p:spPr>
            <a:xfrm>
              <a:off x="5659243" y="3119345"/>
              <a:ext cx="4521094" cy="398526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325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跨部门协同与信息共享机制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659243" y="3577688"/>
              <a:ext cx="5783287" cy="702183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>
                  <a:solidFill>
                    <a:schemeClr val="dk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探讨如何加强政府部门之间的协同合作，建立有效的信息共享机制，提升网络安全监管效能。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59243" y="4772000"/>
            <a:ext cx="5783287" cy="1160526"/>
            <a:chOff x="5659243" y="4772000"/>
            <a:chExt cx="5783287" cy="1160526"/>
          </a:xfrm>
        </p:grpSpPr>
        <p:sp>
          <p:nvSpPr>
            <p:cNvPr id="6" name="TextBox 6"/>
            <p:cNvSpPr txBox="1"/>
            <p:nvPr/>
          </p:nvSpPr>
          <p:spPr>
            <a:xfrm>
              <a:off x="5659243" y="4772000"/>
              <a:ext cx="4521094" cy="398526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325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监管技术创新与应用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659243" y="5230343"/>
              <a:ext cx="5783287" cy="702183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>
                  <a:solidFill>
                    <a:schemeClr val="dk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介绍监管科技在网络安全领域的应用，如大数据、人工智能等技术如何助力提升网络安全监管的智能化水平。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4482093" y="4861535"/>
            <a:ext cx="810236" cy="810236"/>
          </a:xfrm>
          <a:prstGeom prst="ellipse">
            <a:avLst/>
          </a:prstGeom>
          <a:solidFill>
            <a:schemeClr val="accent3">
              <a:lumMod val="60000"/>
              <a:lumOff val="40000"/>
              <a:alpha val="100000"/>
            </a:schemeClr>
          </a:solidFill>
          <a:ln/>
        </p:spPr>
      </p:sp>
      <p:grpSp>
        <p:nvGrpSpPr>
          <p:cNvPr id="9" name="Group 9"/>
          <p:cNvGrpSpPr/>
          <p:nvPr/>
        </p:nvGrpSpPr>
        <p:grpSpPr>
          <a:xfrm>
            <a:off x="5659243" y="1470704"/>
            <a:ext cx="5783287" cy="1160526"/>
            <a:chOff x="5659243" y="1470704"/>
            <a:chExt cx="5783287" cy="1160526"/>
          </a:xfrm>
        </p:grpSpPr>
        <p:sp>
          <p:nvSpPr>
            <p:cNvPr id="10" name="TextBox 10"/>
            <p:cNvSpPr txBox="1"/>
            <p:nvPr/>
          </p:nvSpPr>
          <p:spPr>
            <a:xfrm>
              <a:off x="5659243" y="1470704"/>
              <a:ext cx="4521094" cy="398526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325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政策执行力度与效果评估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659243" y="1929047"/>
              <a:ext cx="5783287" cy="702183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>
                  <a:solidFill>
                    <a:schemeClr val="dk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分析网络安全政策在实际执行中的力度和效果，以及存在的问题和改进方向。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4610240" y="4989683"/>
            <a:ext cx="553940" cy="55394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90033" y="152400"/>
                </a:moveTo>
                <a:cubicBezTo>
                  <a:pt x="190033" y="90992"/>
                  <a:pt x="221771" y="56493"/>
                  <a:pt x="221771" y="56493"/>
                </a:cubicBezTo>
                <a:cubicBezTo>
                  <a:pt x="221771" y="56493"/>
                  <a:pt x="193758" y="33766"/>
                  <a:pt x="151924" y="33766"/>
                </a:cubicBezTo>
                <a:cubicBezTo>
                  <a:pt x="110090" y="33766"/>
                  <a:pt x="82067" y="56512"/>
                  <a:pt x="82067" y="56512"/>
                </a:cubicBezTo>
                <a:cubicBezTo>
                  <a:pt x="82067" y="56512"/>
                  <a:pt x="114376" y="82753"/>
                  <a:pt x="114376" y="152400"/>
                </a:cubicBezTo>
                <a:cubicBezTo>
                  <a:pt x="114376" y="219608"/>
                  <a:pt x="81858" y="248145"/>
                  <a:pt x="81858" y="248145"/>
                </a:cubicBezTo>
                <a:cubicBezTo>
                  <a:pt x="81858" y="248145"/>
                  <a:pt x="115662" y="271034"/>
                  <a:pt x="151924" y="271034"/>
                </a:cubicBezTo>
                <a:cubicBezTo>
                  <a:pt x="189043" y="271034"/>
                  <a:pt x="221799" y="248269"/>
                  <a:pt x="221799" y="248269"/>
                </a:cubicBezTo>
                <a:cubicBezTo>
                  <a:pt x="221799" y="248269"/>
                  <a:pt x="190033" y="218503"/>
                  <a:pt x="190033" y="152400"/>
                </a:cubicBezTo>
                <a:close/>
                <a:moveTo>
                  <a:pt x="74095" y="62789"/>
                </a:moveTo>
                <a:cubicBezTo>
                  <a:pt x="74095" y="62789"/>
                  <a:pt x="34633" y="86839"/>
                  <a:pt x="34633" y="152800"/>
                </a:cubicBezTo>
                <a:cubicBezTo>
                  <a:pt x="34633" y="218751"/>
                  <a:pt x="74533" y="240335"/>
                  <a:pt x="74533" y="240335"/>
                </a:cubicBezTo>
                <a:cubicBezTo>
                  <a:pt x="74533" y="240335"/>
                  <a:pt x="103613" y="218742"/>
                  <a:pt x="103613" y="152800"/>
                </a:cubicBezTo>
                <a:cubicBezTo>
                  <a:pt x="103613" y="86839"/>
                  <a:pt x="74095" y="62789"/>
                  <a:pt x="74095" y="62789"/>
                </a:cubicBezTo>
                <a:close/>
                <a:moveTo>
                  <a:pt x="229753" y="64570"/>
                </a:moveTo>
                <a:cubicBezTo>
                  <a:pt x="229753" y="64570"/>
                  <a:pt x="200244" y="86839"/>
                  <a:pt x="200244" y="152800"/>
                </a:cubicBezTo>
                <a:cubicBezTo>
                  <a:pt x="200244" y="218751"/>
                  <a:pt x="229305" y="240335"/>
                  <a:pt x="229305" y="240335"/>
                </a:cubicBezTo>
                <a:cubicBezTo>
                  <a:pt x="229305" y="240335"/>
                  <a:pt x="270158" y="218742"/>
                  <a:pt x="270158" y="152800"/>
                </a:cubicBezTo>
                <a:cubicBezTo>
                  <a:pt x="270158" y="86839"/>
                  <a:pt x="229753" y="64570"/>
                  <a:pt x="229753" y="6457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3" name="AutoShape 13"/>
          <p:cNvSpPr/>
          <p:nvPr/>
        </p:nvSpPr>
        <p:spPr>
          <a:xfrm>
            <a:off x="4482093" y="3221072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4482093" y="1560135"/>
            <a:ext cx="810236" cy="810236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5" name="Freeform 15"/>
          <p:cNvSpPr/>
          <p:nvPr/>
        </p:nvSpPr>
        <p:spPr>
          <a:xfrm>
            <a:off x="4666510" y="1762961"/>
            <a:ext cx="405314" cy="40531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73841" y="122930"/>
                </a:moveTo>
                <a:cubicBezTo>
                  <a:pt x="179718" y="102937"/>
                  <a:pt x="177232" y="81020"/>
                  <a:pt x="166392" y="62665"/>
                </a:cubicBezTo>
                <a:cubicBezTo>
                  <a:pt x="166630" y="62998"/>
                  <a:pt x="62770" y="167697"/>
                  <a:pt x="62027" y="167040"/>
                </a:cubicBezTo>
                <a:cubicBezTo>
                  <a:pt x="80077" y="177698"/>
                  <a:pt x="101994" y="180699"/>
                  <a:pt x="121720" y="175193"/>
                </a:cubicBezTo>
                <a:cubicBezTo>
                  <a:pt x="121577" y="174689"/>
                  <a:pt x="173422" y="122853"/>
                  <a:pt x="173841" y="122930"/>
                </a:cubicBezTo>
                <a:close/>
                <a:moveTo>
                  <a:pt x="155315" y="45968"/>
                </a:moveTo>
                <a:cubicBezTo>
                  <a:pt x="141322" y="32175"/>
                  <a:pt x="121301" y="22822"/>
                  <a:pt x="100127" y="22822"/>
                </a:cubicBezTo>
                <a:cubicBezTo>
                  <a:pt x="57331" y="22822"/>
                  <a:pt x="22631" y="57607"/>
                  <a:pt x="22631" y="100508"/>
                </a:cubicBezTo>
                <a:cubicBezTo>
                  <a:pt x="22631" y="121444"/>
                  <a:pt x="32156" y="141713"/>
                  <a:pt x="45587" y="155686"/>
                </a:cubicBezTo>
                <a:cubicBezTo>
                  <a:pt x="45615" y="155686"/>
                  <a:pt x="154657" y="46863"/>
                  <a:pt x="155315" y="45968"/>
                </a:cubicBezTo>
                <a:close/>
                <a:moveTo>
                  <a:pt x="264909" y="252089"/>
                </a:moveTo>
                <a:cubicBezTo>
                  <a:pt x="264909" y="252089"/>
                  <a:pt x="267443" y="230200"/>
                  <a:pt x="261128" y="223885"/>
                </a:cubicBezTo>
                <a:cubicBezTo>
                  <a:pt x="260709" y="223466"/>
                  <a:pt x="188300" y="135065"/>
                  <a:pt x="188300" y="135065"/>
                </a:cubicBezTo>
                <a:lnTo>
                  <a:pt x="134417" y="188947"/>
                </a:lnTo>
                <a:lnTo>
                  <a:pt x="222818" y="262185"/>
                </a:lnTo>
                <a:cubicBezTo>
                  <a:pt x="228714" y="268919"/>
                  <a:pt x="251441" y="265557"/>
                  <a:pt x="251441" y="265557"/>
                </a:cubicBezTo>
                <a:lnTo>
                  <a:pt x="269538" y="281978"/>
                </a:lnTo>
                <a:lnTo>
                  <a:pt x="282169" y="269348"/>
                </a:lnTo>
                <a:lnTo>
                  <a:pt x="264909" y="25208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6" name="Freeform 16"/>
          <p:cNvSpPr/>
          <p:nvPr/>
        </p:nvSpPr>
        <p:spPr>
          <a:xfrm>
            <a:off x="4678702" y="3406734"/>
            <a:ext cx="424244" cy="42424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106680"/>
                </a:moveTo>
                <a:lnTo>
                  <a:pt x="189586" y="139598"/>
                </a:lnTo>
                <a:cubicBezTo>
                  <a:pt x="194310" y="146761"/>
                  <a:pt x="204978" y="152400"/>
                  <a:pt x="213512" y="152400"/>
                </a:cubicBezTo>
                <a:lnTo>
                  <a:pt x="259080" y="152400"/>
                </a:lnTo>
                <a:lnTo>
                  <a:pt x="259080" y="121920"/>
                </a:lnTo>
                <a:lnTo>
                  <a:pt x="213360" y="121920"/>
                </a:lnTo>
                <a:lnTo>
                  <a:pt x="191414" y="89002"/>
                </a:lnTo>
                <a:cubicBezTo>
                  <a:pt x="185452" y="80686"/>
                  <a:pt x="178394" y="73628"/>
                  <a:pt x="170345" y="67847"/>
                </a:cubicBezTo>
                <a:lnTo>
                  <a:pt x="170069" y="67666"/>
                </a:lnTo>
                <a:lnTo>
                  <a:pt x="149952" y="54254"/>
                </a:lnTo>
                <a:cubicBezTo>
                  <a:pt x="146104" y="51911"/>
                  <a:pt x="141446" y="50521"/>
                  <a:pt x="136465" y="50521"/>
                </a:cubicBezTo>
                <a:cubicBezTo>
                  <a:pt x="131912" y="50521"/>
                  <a:pt x="127635" y="51683"/>
                  <a:pt x="123911" y="53721"/>
                </a:cubicBezTo>
                <a:lnTo>
                  <a:pt x="124044" y="53654"/>
                </a:lnTo>
                <a:lnTo>
                  <a:pt x="60950" y="91450"/>
                </a:lnTo>
                <a:lnTo>
                  <a:pt x="60950" y="167650"/>
                </a:lnTo>
                <a:lnTo>
                  <a:pt x="91430" y="167650"/>
                </a:lnTo>
                <a:lnTo>
                  <a:pt x="91430" y="106690"/>
                </a:lnTo>
                <a:lnTo>
                  <a:pt x="121910" y="91450"/>
                </a:lnTo>
                <a:lnTo>
                  <a:pt x="76190" y="304810"/>
                </a:lnTo>
                <a:lnTo>
                  <a:pt x="106670" y="304810"/>
                </a:lnTo>
                <a:lnTo>
                  <a:pt x="142484" y="188224"/>
                </a:lnTo>
                <a:lnTo>
                  <a:pt x="167630" y="213370"/>
                </a:lnTo>
                <a:lnTo>
                  <a:pt x="167630" y="304810"/>
                </a:lnTo>
                <a:lnTo>
                  <a:pt x="198110" y="304810"/>
                </a:lnTo>
                <a:lnTo>
                  <a:pt x="198110" y="182890"/>
                </a:lnTo>
                <a:lnTo>
                  <a:pt x="156962" y="141742"/>
                </a:lnTo>
                <a:lnTo>
                  <a:pt x="167630" y="106690"/>
                </a:lnTo>
                <a:close/>
                <a:moveTo>
                  <a:pt x="182880" y="60960"/>
                </a:moveTo>
                <a:cubicBezTo>
                  <a:pt x="199711" y="60960"/>
                  <a:pt x="213360" y="47311"/>
                  <a:pt x="213360" y="30480"/>
                </a:cubicBezTo>
                <a:cubicBezTo>
                  <a:pt x="213360" y="13649"/>
                  <a:pt x="199711" y="0"/>
                  <a:pt x="182880" y="0"/>
                </a:cubicBezTo>
                <a:lnTo>
                  <a:pt x="182880" y="0"/>
                </a:lnTo>
                <a:cubicBezTo>
                  <a:pt x="166049" y="0"/>
                  <a:pt x="152400" y="13649"/>
                  <a:pt x="152400" y="30480"/>
                </a:cubicBezTo>
                <a:cubicBezTo>
                  <a:pt x="152400" y="47311"/>
                  <a:pt x="166049" y="60960"/>
                  <a:pt x="182880" y="60960"/>
                </a:cubicBezTo>
                <a:lnTo>
                  <a:pt x="182880" y="6096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7" name="Freeform 17"/>
          <p:cNvSpPr/>
          <p:nvPr/>
        </p:nvSpPr>
        <p:spPr>
          <a:xfrm>
            <a:off x="970539" y="2236546"/>
            <a:ext cx="2648574" cy="293398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952500"/>
                </a:moveTo>
                <a:lnTo>
                  <a:pt x="476250" y="190500"/>
                </a:lnTo>
                <a:lnTo>
                  <a:pt x="1428750" y="190500"/>
                </a:lnTo>
                <a:lnTo>
                  <a:pt x="1905000" y="952500"/>
                </a:lnTo>
                <a:lnTo>
                  <a:pt x="1428750" y="1714500"/>
                </a:lnTo>
                <a:lnTo>
                  <a:pt x="476250" y="171450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 w="7620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8" name="Freeform 18"/>
          <p:cNvSpPr/>
          <p:nvPr/>
        </p:nvSpPr>
        <p:spPr>
          <a:xfrm>
            <a:off x="1655515" y="3001353"/>
            <a:ext cx="1278622" cy="119519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grpSp>
        <p:nvGrpSpPr>
          <p:cNvPr id="19" name="Group 19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0" name="AutoShape 20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0" name="TextBox 40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政策执行与监管机制探讨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10371" y="2249446"/>
            <a:ext cx="6135014" cy="210433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网络安全技术防护与对抗措施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7489" y="2871848"/>
            <a:ext cx="2148230" cy="105582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450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97491" y="810388"/>
            <a:ext cx="5298183" cy="5298183"/>
          </a:xfrm>
          <a:prstGeom prst="ellipse">
            <a:avLst/>
          </a:prstGeom>
          <a:solidFill>
            <a:schemeClr val="accent1">
              <a:alpha val="14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938400" y="1451298"/>
            <a:ext cx="4016365" cy="401636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1231235" y="2407957"/>
            <a:ext cx="3626990" cy="252374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86000"/>
              </a:lnSpc>
            </a:pPr>
            <a:r>
              <a:rPr lang="en-US" sz="76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1923" y="2066581"/>
            <a:ext cx="3089320" cy="104165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86000"/>
              </a:lnSpc>
            </a:pPr>
            <a:r>
              <a:rPr lang="en-US" sz="27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contents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22569" y="1019175"/>
            <a:ext cx="5810250" cy="4819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spAutoFit/>
          </a:bodyPr>
          <a:lstStyle/>
          <a:p>
            <a:pPr marL="203200" lvl="0" indent="-2032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引言</a:t>
            </a:r>
          </a:p>
          <a:p>
            <a:pPr marL="203200" lvl="0" indent="-2032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中美网络战案例分析</a:t>
            </a:r>
          </a:p>
          <a:p>
            <a:pPr marL="203200" lvl="0" indent="-2032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网络安全挑战与风险</a:t>
            </a:r>
          </a:p>
          <a:p>
            <a:pPr marL="203200" lvl="0" indent="-2032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国家网络安全战略与政策</a:t>
            </a:r>
          </a:p>
          <a:p>
            <a:pPr marL="203200" lvl="0" indent="-2032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网络安全技术防护与对抗措施</a:t>
            </a:r>
          </a:p>
          <a:p>
            <a:pPr marL="203200" lvl="0" indent="-2032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企业与个人的网络安全责任与行动</a:t>
            </a:r>
          </a:p>
          <a:p>
            <a:pPr marL="203200" lvl="0" indent="-2032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结论与展望</a:t>
            </a:r>
          </a:p>
        </p:txBody>
      </p:sp>
      <p:sp>
        <p:nvSpPr>
          <p:cNvPr id="7" name="AutoShape 7"/>
          <p:cNvSpPr/>
          <p:nvPr/>
        </p:nvSpPr>
        <p:spPr>
          <a:xfrm>
            <a:off x="11307391" y="332232"/>
            <a:ext cx="89762" cy="8643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11736478" y="332232"/>
            <a:ext cx="89762" cy="8643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11346376" y="332232"/>
            <a:ext cx="436199" cy="86430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>
            <a:off x="11307391" y="508550"/>
            <a:ext cx="89762" cy="8643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11736478" y="508550"/>
            <a:ext cx="89762" cy="8643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11346376" y="508550"/>
            <a:ext cx="436199" cy="86430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3" name="AutoShape 13"/>
          <p:cNvSpPr/>
          <p:nvPr/>
        </p:nvSpPr>
        <p:spPr>
          <a:xfrm>
            <a:off x="11307391" y="684869"/>
            <a:ext cx="89762" cy="8643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11736478" y="684869"/>
            <a:ext cx="89762" cy="8643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5" name="AutoShape 15"/>
          <p:cNvSpPr/>
          <p:nvPr/>
        </p:nvSpPr>
        <p:spPr>
          <a:xfrm>
            <a:off x="11346376" y="684869"/>
            <a:ext cx="436199" cy="86430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flipH="1" flipV="1">
            <a:off x="5226940" y="2711199"/>
            <a:ext cx="869059" cy="556467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/>
            <a:tailEnd type="none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" name="Connector 3"/>
          <p:cNvCxnSpPr/>
          <p:nvPr/>
        </p:nvCxnSpPr>
        <p:spPr>
          <a:xfrm flipH="1">
            <a:off x="6085799" y="2787060"/>
            <a:ext cx="787048" cy="457877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/>
            <a:tailEnd type="none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" name="Connector 4"/>
          <p:cNvCxnSpPr/>
          <p:nvPr/>
        </p:nvCxnSpPr>
        <p:spPr>
          <a:xfrm flipV="1">
            <a:off x="6096000" y="3252176"/>
            <a:ext cx="0" cy="1146048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/>
            <a:tailEnd type="none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" name="AutoShape 5"/>
          <p:cNvSpPr/>
          <p:nvPr/>
        </p:nvSpPr>
        <p:spPr>
          <a:xfrm>
            <a:off x="654974" y="1746676"/>
            <a:ext cx="4692565" cy="1777323"/>
          </a:xfrm>
          <a:prstGeom prst="snip1Rect">
            <a:avLst>
              <a:gd name="adj" fmla="val 25816"/>
            </a:avLst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897941" y="2525610"/>
            <a:ext cx="4199811" cy="70218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包括政府、金融、能源、交通等重要行业的信息系统。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7941" y="1951443"/>
            <a:ext cx="3851172" cy="51930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确立关键信息基础设施范围</a:t>
            </a:r>
          </a:p>
        </p:txBody>
      </p:sp>
      <p:sp>
        <p:nvSpPr>
          <p:cNvPr id="8" name="AutoShape 8"/>
          <p:cNvSpPr/>
          <p:nvPr/>
        </p:nvSpPr>
        <p:spPr>
          <a:xfrm>
            <a:off x="5575257" y="2695566"/>
            <a:ext cx="1041485" cy="1064453"/>
          </a:xfrm>
          <a:prstGeom prst="ellipse">
            <a:avLst/>
          </a:prstGeom>
          <a:solidFill>
            <a:schemeClr val="accent2">
              <a:lumMod val="20000"/>
              <a:lumOff val="80000"/>
              <a:alpha val="10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5692637" y="2815534"/>
            <a:ext cx="806727" cy="824518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 rot="10800000">
            <a:off x="5065769" y="1746676"/>
            <a:ext cx="281771" cy="281771"/>
          </a:xfrm>
          <a:prstGeom prst="rtTriangl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6862010" y="1746676"/>
            <a:ext cx="4692565" cy="1777323"/>
          </a:xfrm>
          <a:prstGeom prst="snip1Rect">
            <a:avLst>
              <a:gd name="adj" fmla="val 25816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 rot="10800000">
            <a:off x="11272804" y="1746676"/>
            <a:ext cx="281771" cy="281771"/>
          </a:xfrm>
          <a:prstGeom prst="rtTriangl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AutoShape 13"/>
          <p:cNvSpPr/>
          <p:nvPr/>
        </p:nvSpPr>
        <p:spPr>
          <a:xfrm>
            <a:off x="2304288" y="4201903"/>
            <a:ext cx="7583424" cy="1744811"/>
          </a:xfrm>
          <a:prstGeom prst="snip1Rect">
            <a:avLst>
              <a:gd name="adj" fmla="val 25374"/>
            </a:avLst>
          </a:prstGeom>
          <a:solidFill>
            <a:schemeClr val="accent2">
              <a:lumMod val="75000"/>
              <a:alpha val="100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 rot="10800000">
            <a:off x="9605942" y="4201903"/>
            <a:ext cx="281771" cy="281771"/>
          </a:xfrm>
          <a:prstGeom prst="rtTriangle">
            <a:avLst/>
          </a:prstGeom>
          <a:solidFill>
            <a:schemeClr val="accent2">
              <a:lumMod val="75000"/>
              <a:alpha val="100000"/>
            </a:schemeClr>
          </a:solidFill>
          <a:ln/>
        </p:spPr>
      </p:sp>
      <p:sp>
        <p:nvSpPr>
          <p:cNvPr id="15" name="TextBox 15"/>
          <p:cNvSpPr txBox="1"/>
          <p:nvPr/>
        </p:nvSpPr>
        <p:spPr>
          <a:xfrm>
            <a:off x="7096195" y="2525610"/>
            <a:ext cx="4199811" cy="70218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实施“一把手负责制”，强化安全防护和应急响应能力。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96195" y="1966682"/>
            <a:ext cx="3948708" cy="51930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制定针对性保护措施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71608" y="4965724"/>
            <a:ext cx="6876633" cy="70218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定期对关键信息基础设施进行安全检查和评估，确保其安全可控。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71608" y="4415940"/>
            <a:ext cx="4371364" cy="51930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加强监管和检查力度</a:t>
            </a:r>
          </a:p>
        </p:txBody>
      </p:sp>
      <p:sp>
        <p:nvSpPr>
          <p:cNvPr id="19" name="Freeform 19"/>
          <p:cNvSpPr/>
          <p:nvPr/>
        </p:nvSpPr>
        <p:spPr>
          <a:xfrm>
            <a:off x="5885368" y="3029673"/>
            <a:ext cx="396240" cy="42062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grpSp>
        <p:nvGrpSpPr>
          <p:cNvPr id="20" name="Group 20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1" name="AutoShape 2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1" name="TextBox 41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关键信息基础设施保护策略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49579" y="1319127"/>
            <a:ext cx="5106411" cy="5106411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/>
          </a:blip>
          <a:srcRect l="24194" r="24194"/>
          <a:stretch>
            <a:fillRect/>
          </a:stretch>
        </p:blipFill>
        <p:spPr>
          <a:xfrm>
            <a:off x="-484350" y="1584357"/>
            <a:ext cx="4575952" cy="4575952"/>
          </a:xfrm>
          <a:prstGeom prst="ellipse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935912" y="5095961"/>
            <a:ext cx="993758" cy="99375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TextBox 5"/>
          <p:cNvSpPr txBox="1"/>
          <p:nvPr/>
        </p:nvSpPr>
        <p:spPr>
          <a:xfrm>
            <a:off x="4935912" y="5251464"/>
            <a:ext cx="964530" cy="68275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74571" y="4851539"/>
            <a:ext cx="5683179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开展网络安全攻防演练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74571" y="5341007"/>
            <a:ext cx="5486256" cy="9753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定期组织网络安全攻防演练，检验技术防护的有效性，及时发现和修补安全漏洞。</a:t>
            </a:r>
          </a:p>
        </p:txBody>
      </p:sp>
      <p:sp>
        <p:nvSpPr>
          <p:cNvPr id="8" name="AutoShape 8"/>
          <p:cNvSpPr/>
          <p:nvPr/>
        </p:nvSpPr>
        <p:spPr>
          <a:xfrm>
            <a:off x="4935912" y="1819581"/>
            <a:ext cx="993758" cy="99375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9" name="TextBox 9"/>
          <p:cNvSpPr txBox="1"/>
          <p:nvPr/>
        </p:nvSpPr>
        <p:spPr>
          <a:xfrm>
            <a:off x="4935912" y="1975084"/>
            <a:ext cx="964530" cy="68275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74571" y="1538583"/>
            <a:ext cx="5683179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研发具有自主知识产权的网络安全技术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74571" y="2003667"/>
            <a:ext cx="5486256" cy="9753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鼓励企业、高校和科研机构加大创新力度，形成自主可控的网络安全技术体系。</a:t>
            </a:r>
          </a:p>
        </p:txBody>
      </p:sp>
      <p:sp>
        <p:nvSpPr>
          <p:cNvPr id="12" name="AutoShape 12"/>
          <p:cNvSpPr/>
          <p:nvPr/>
        </p:nvSpPr>
        <p:spPr>
          <a:xfrm>
            <a:off x="4935912" y="3457771"/>
            <a:ext cx="993758" cy="99375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TextBox 13"/>
          <p:cNvSpPr txBox="1"/>
          <p:nvPr/>
        </p:nvSpPr>
        <p:spPr>
          <a:xfrm>
            <a:off x="4935912" y="3613274"/>
            <a:ext cx="964530" cy="68275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074571" y="3188965"/>
            <a:ext cx="5683179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推广先进网络安全技术应用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74571" y="3666241"/>
            <a:ext cx="5486256" cy="9753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积极推广云计算、大数据、人工智能等新技术在网络安全领域的应用，提升整体防护水平。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7" name="AutoShape 1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TextBox 37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网络安全技术创新与应用实践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510528" y="1542295"/>
            <a:ext cx="480060" cy="382734"/>
          </a:xfrm>
          <a:prstGeom prst="rect">
            <a:avLst/>
          </a:pr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6511480" y="3223760"/>
            <a:ext cx="478346" cy="399410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6511480" y="4805669"/>
            <a:ext cx="478346" cy="413650"/>
          </a:xfrm>
          <a:prstGeom prst="rect">
            <a:avLst/>
          </a:prstGeom>
          <a:solidFill>
            <a:schemeClr val="accent1">
              <a:lumMod val="60000"/>
              <a:lumOff val="40000"/>
              <a:alpha val="100000"/>
            </a:schemeClr>
          </a:solidFill>
          <a:ln/>
        </p:spPr>
      </p:sp>
      <p:grpSp>
        <p:nvGrpSpPr>
          <p:cNvPr id="5" name="Group 5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6" name="AutoShape 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8" name="AutoShape 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9" name="AutoShape 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0" name="AutoShape 1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TextBox 26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网络安全人才培养与激励机制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6384512" y="2015068"/>
            <a:ext cx="5082159" cy="1071601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87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加强高校、职业院校与企业之间的合作，共同培养具备实战能力的网络安全人才。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116604" y="3155950"/>
            <a:ext cx="4476083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7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设立网络安全奖励计划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510528" y="3652633"/>
            <a:ext cx="5082159" cy="1071601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87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通过设立奖项、提供奖学金等方式，激励更多年轻人投身网络安全事业。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116604" y="4743284"/>
            <a:ext cx="4476083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7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加强网络安全从业人员培训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510528" y="5239966"/>
            <a:ext cx="5082159" cy="1071601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87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定期开展网络安全培训活动，提高从业人员的专业技能和素质，确保其能够胜任复杂多变的网络安全工作。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16604" y="1472796"/>
            <a:ext cx="4476083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7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建立健全网络安全人才培养体系</a:t>
            </a:r>
          </a:p>
        </p:txBody>
      </p:sp>
      <p:sp>
        <p:nvSpPr>
          <p:cNvPr id="33" name="AutoShape 33"/>
          <p:cNvSpPr/>
          <p:nvPr/>
        </p:nvSpPr>
        <p:spPr>
          <a:xfrm>
            <a:off x="616886" y="1350481"/>
            <a:ext cx="4929007" cy="4929007"/>
          </a:xfrm>
          <a:prstGeom prst="ellipse">
            <a:avLst/>
          </a:prstGeom>
          <a:solidFill>
            <a:schemeClr val="accent1">
              <a:alpha val="30000"/>
            </a:schemeClr>
          </a:solidFill>
          <a:ln/>
        </p:spPr>
      </p:sp>
      <p:sp>
        <p:nvSpPr>
          <p:cNvPr id="34" name="AutoShape 34"/>
          <p:cNvSpPr/>
          <p:nvPr/>
        </p:nvSpPr>
        <p:spPr>
          <a:xfrm>
            <a:off x="1224015" y="1957609"/>
            <a:ext cx="3714750" cy="3714750"/>
          </a:xfrm>
          <a:prstGeom prst="ellipse">
            <a:avLst/>
          </a:prstGeom>
          <a:solidFill>
            <a:schemeClr val="accent1">
              <a:alpha val="30000"/>
            </a:schemeClr>
          </a:solidFill>
          <a:ln/>
        </p:spPr>
      </p:sp>
      <p:sp>
        <p:nvSpPr>
          <p:cNvPr id="35" name="AutoShape 35"/>
          <p:cNvSpPr/>
          <p:nvPr/>
        </p:nvSpPr>
        <p:spPr>
          <a:xfrm>
            <a:off x="1795515" y="2529109"/>
            <a:ext cx="2571750" cy="257175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6" name="Freeform 36"/>
          <p:cNvSpPr/>
          <p:nvPr/>
        </p:nvSpPr>
        <p:spPr>
          <a:xfrm>
            <a:off x="2533112" y="3266707"/>
            <a:ext cx="1096555" cy="109655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0"/>
                </a:moveTo>
                <a:lnTo>
                  <a:pt x="182880" y="0"/>
                </a:lnTo>
                <a:lnTo>
                  <a:pt x="182880" y="45720"/>
                </a:lnTo>
                <a:lnTo>
                  <a:pt x="228600" y="152400"/>
                </a:lnTo>
                <a:lnTo>
                  <a:pt x="228600" y="274320"/>
                </a:lnTo>
                <a:cubicBezTo>
                  <a:pt x="228600" y="291151"/>
                  <a:pt x="214951" y="304800"/>
                  <a:pt x="198120" y="304800"/>
                </a:cubicBezTo>
                <a:lnTo>
                  <a:pt x="198120" y="304800"/>
                </a:lnTo>
                <a:lnTo>
                  <a:pt x="76200" y="304800"/>
                </a:lnTo>
                <a:cubicBezTo>
                  <a:pt x="59436" y="304800"/>
                  <a:pt x="40996" y="291998"/>
                  <a:pt x="35052" y="276149"/>
                </a:cubicBezTo>
                <a:lnTo>
                  <a:pt x="0" y="182880"/>
                </a:lnTo>
                <a:lnTo>
                  <a:pt x="0" y="152400"/>
                </a:lnTo>
                <a:cubicBezTo>
                  <a:pt x="0" y="135569"/>
                  <a:pt x="13649" y="121920"/>
                  <a:pt x="30480" y="121920"/>
                </a:cubicBezTo>
                <a:lnTo>
                  <a:pt x="30480" y="121920"/>
                </a:lnTo>
                <a:lnTo>
                  <a:pt x="137160" y="121920"/>
                </a:lnTo>
                <a:lnTo>
                  <a:pt x="137160" y="30480"/>
                </a:lnTo>
                <a:cubicBezTo>
                  <a:pt x="137160" y="13649"/>
                  <a:pt x="150809" y="0"/>
                  <a:pt x="167640" y="0"/>
                </a:cubicBezTo>
                <a:lnTo>
                  <a:pt x="167640" y="0"/>
                </a:lnTo>
                <a:close/>
                <a:moveTo>
                  <a:pt x="259080" y="152400"/>
                </a:moveTo>
                <a:lnTo>
                  <a:pt x="304800" y="152400"/>
                </a:lnTo>
                <a:lnTo>
                  <a:pt x="304800" y="304800"/>
                </a:lnTo>
                <a:lnTo>
                  <a:pt x="259080" y="304800"/>
                </a:lnTo>
                <a:lnTo>
                  <a:pt x="259080" y="1524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10371" y="2249446"/>
            <a:ext cx="6135014" cy="210433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企业与个人的网络安全责任与行动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7489" y="2871848"/>
            <a:ext cx="2148230" cy="105582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450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06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43439" y="1390903"/>
            <a:ext cx="3583020" cy="975360"/>
            <a:chOff x="4343439" y="1390903"/>
            <a:chExt cx="3583020" cy="975360"/>
          </a:xfrm>
        </p:grpSpPr>
        <p:sp>
          <p:nvSpPr>
            <p:cNvPr id="3" name="AutoShape 3"/>
            <p:cNvSpPr/>
            <p:nvPr/>
          </p:nvSpPr>
          <p:spPr>
            <a:xfrm>
              <a:off x="6951099" y="1390903"/>
              <a:ext cx="975360" cy="97536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4" name="AutoShape 4"/>
            <p:cNvSpPr/>
            <p:nvPr/>
          </p:nvSpPr>
          <p:spPr>
            <a:xfrm>
              <a:off x="4854091" y="1391888"/>
              <a:ext cx="2537366" cy="971419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5" name="AutoShape 5"/>
            <p:cNvSpPr/>
            <p:nvPr/>
          </p:nvSpPr>
          <p:spPr>
            <a:xfrm>
              <a:off x="4343439" y="1390903"/>
              <a:ext cx="975360" cy="97536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/>
          </a:blip>
          <a:srcRect l="25690" r="25690"/>
          <a:stretch>
            <a:fillRect/>
          </a:stretch>
        </p:blipFill>
        <p:spPr>
          <a:xfrm>
            <a:off x="8437172" y="1327341"/>
            <a:ext cx="3341640" cy="4581961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1049459" y="1392873"/>
            <a:ext cx="2537366" cy="971419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539110" y="1390903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9" name="TextBox 9"/>
          <p:cNvSpPr txBox="1"/>
          <p:nvPr/>
        </p:nvSpPr>
        <p:spPr>
          <a:xfrm>
            <a:off x="601242" y="2425290"/>
            <a:ext cx="3433799" cy="12597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企业应建立一套完善的网络安全管理制度，包括数据保护、系统访问控制、应急响应等方面，并确保所有员工了解和遵守。</a:t>
            </a:r>
          </a:p>
        </p:txBody>
      </p:sp>
      <p:sp>
        <p:nvSpPr>
          <p:cNvPr id="10" name="AutoShape 10"/>
          <p:cNvSpPr/>
          <p:nvPr/>
        </p:nvSpPr>
        <p:spPr>
          <a:xfrm>
            <a:off x="3146770" y="1390903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1" name="TextBox 11"/>
          <p:cNvSpPr txBox="1"/>
          <p:nvPr/>
        </p:nvSpPr>
        <p:spPr>
          <a:xfrm>
            <a:off x="601242" y="1602358"/>
            <a:ext cx="3433799" cy="5524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制定网络安全政策和流程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05571" y="2425290"/>
            <a:ext cx="3433799" cy="12597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企业应部署多层次的安全防护措施，如防火墙、入侵检测系统、数据加密等，以抵御外部攻击和内部泄露。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05571" y="1601372"/>
            <a:ext cx="3433799" cy="5524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强化网络安全技术防护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049459" y="3941002"/>
            <a:ext cx="2537366" cy="971419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5" name="AutoShape 15"/>
          <p:cNvSpPr/>
          <p:nvPr/>
        </p:nvSpPr>
        <p:spPr>
          <a:xfrm>
            <a:off x="539110" y="3939031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6" name="TextBox 16"/>
          <p:cNvSpPr txBox="1"/>
          <p:nvPr/>
        </p:nvSpPr>
        <p:spPr>
          <a:xfrm>
            <a:off x="601242" y="4982395"/>
            <a:ext cx="3433799" cy="126298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企业应定期组织网络安全培训活动，提高员工的网络安全意识和技能水平，确保在面临安全威胁时能够迅速应对。</a:t>
            </a:r>
          </a:p>
        </p:txBody>
      </p:sp>
      <p:sp>
        <p:nvSpPr>
          <p:cNvPr id="17" name="AutoShape 17"/>
          <p:cNvSpPr/>
          <p:nvPr/>
        </p:nvSpPr>
        <p:spPr>
          <a:xfrm>
            <a:off x="3146770" y="3939031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8" name="TextBox 18"/>
          <p:cNvSpPr txBox="1"/>
          <p:nvPr/>
        </p:nvSpPr>
        <p:spPr>
          <a:xfrm>
            <a:off x="601242" y="4150486"/>
            <a:ext cx="3433799" cy="5524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定期开展网络安全培训</a:t>
            </a:r>
          </a:p>
        </p:txBody>
      </p:sp>
      <p:sp>
        <p:nvSpPr>
          <p:cNvPr id="19" name="AutoShape 19"/>
          <p:cNvSpPr/>
          <p:nvPr/>
        </p:nvSpPr>
        <p:spPr>
          <a:xfrm>
            <a:off x="4853788" y="3941002"/>
            <a:ext cx="2537366" cy="971419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20" name="AutoShape 20"/>
          <p:cNvSpPr/>
          <p:nvPr/>
        </p:nvSpPr>
        <p:spPr>
          <a:xfrm>
            <a:off x="4343439" y="3939031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21" name="TextBox 21"/>
          <p:cNvSpPr txBox="1"/>
          <p:nvPr/>
        </p:nvSpPr>
        <p:spPr>
          <a:xfrm>
            <a:off x="4405571" y="4982395"/>
            <a:ext cx="3438525" cy="126298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企业应制定详细的网络安全应急响应计划，明确在发生安全事件时的处置流程、责任人及沟通协作方式。</a:t>
            </a:r>
          </a:p>
        </p:txBody>
      </p:sp>
      <p:sp>
        <p:nvSpPr>
          <p:cNvPr id="22" name="AutoShape 22"/>
          <p:cNvSpPr/>
          <p:nvPr/>
        </p:nvSpPr>
        <p:spPr>
          <a:xfrm>
            <a:off x="6951099" y="3939031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23" name="TextBox 23"/>
          <p:cNvSpPr txBox="1"/>
          <p:nvPr/>
        </p:nvSpPr>
        <p:spPr>
          <a:xfrm>
            <a:off x="4386521" y="4150486"/>
            <a:ext cx="3433799" cy="5524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建立网络安全应急响应机制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5" name="AutoShape 25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4" name="AutoShape 44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5" name="TextBox 45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企业网络安全管理体系建设指南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87197" y="3685961"/>
            <a:ext cx="957459" cy="1913762"/>
          </a:xfrm>
          <a:custGeom>
            <a:avLst/>
            <a:gdLst/>
            <a:ahLst/>
            <a:cxnLst/>
            <a:rect l="l" t="t" r="r" b="b"/>
            <a:pathLst>
              <a:path w="580906" h="1161893">
                <a:moveTo>
                  <a:pt x="0" y="1141207"/>
                </a:moveTo>
                <a:lnTo>
                  <a:pt x="0" y="1019682"/>
                </a:lnTo>
                <a:cubicBezTo>
                  <a:pt x="0" y="1008793"/>
                  <a:pt x="8622" y="999968"/>
                  <a:pt x="19471" y="999482"/>
                </a:cubicBezTo>
                <a:cubicBezTo>
                  <a:pt x="241511" y="989281"/>
                  <a:pt x="418981" y="805455"/>
                  <a:pt x="418981" y="580946"/>
                </a:cubicBezTo>
                <a:cubicBezTo>
                  <a:pt x="418981" y="356437"/>
                  <a:pt x="241511" y="172612"/>
                  <a:pt x="19471" y="162411"/>
                </a:cubicBezTo>
                <a:cubicBezTo>
                  <a:pt x="8622" y="161925"/>
                  <a:pt x="0" y="153100"/>
                  <a:pt x="0" y="142211"/>
                </a:cubicBezTo>
                <a:lnTo>
                  <a:pt x="0" y="20686"/>
                </a:lnTo>
                <a:cubicBezTo>
                  <a:pt x="0" y="9230"/>
                  <a:pt x="9513" y="0"/>
                  <a:pt x="20929" y="405"/>
                </a:cubicBezTo>
                <a:cubicBezTo>
                  <a:pt x="331582" y="11456"/>
                  <a:pt x="580906" y="267662"/>
                  <a:pt x="580906" y="580946"/>
                </a:cubicBezTo>
                <a:cubicBezTo>
                  <a:pt x="580906" y="894231"/>
                  <a:pt x="331582" y="1150437"/>
                  <a:pt x="20929" y="1161488"/>
                </a:cubicBezTo>
                <a:cubicBezTo>
                  <a:pt x="9513" y="1161893"/>
                  <a:pt x="0" y="1152663"/>
                  <a:pt x="0" y="1141207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3" name="Freeform 3"/>
          <p:cNvSpPr/>
          <p:nvPr/>
        </p:nvSpPr>
        <p:spPr>
          <a:xfrm>
            <a:off x="4973117" y="2946164"/>
            <a:ext cx="957459" cy="1913762"/>
          </a:xfrm>
          <a:custGeom>
            <a:avLst/>
            <a:gdLst/>
            <a:ahLst/>
            <a:cxnLst/>
            <a:rect l="l" t="t" r="r" b="b"/>
            <a:pathLst>
              <a:path w="580906" h="1161893">
                <a:moveTo>
                  <a:pt x="0" y="1141207"/>
                </a:moveTo>
                <a:lnTo>
                  <a:pt x="0" y="1019682"/>
                </a:lnTo>
                <a:cubicBezTo>
                  <a:pt x="0" y="1008793"/>
                  <a:pt x="8622" y="999968"/>
                  <a:pt x="19471" y="999482"/>
                </a:cubicBezTo>
                <a:cubicBezTo>
                  <a:pt x="241511" y="989281"/>
                  <a:pt x="418981" y="805455"/>
                  <a:pt x="418981" y="580946"/>
                </a:cubicBezTo>
                <a:cubicBezTo>
                  <a:pt x="418981" y="356437"/>
                  <a:pt x="241511" y="172612"/>
                  <a:pt x="19471" y="162411"/>
                </a:cubicBezTo>
                <a:cubicBezTo>
                  <a:pt x="8622" y="161925"/>
                  <a:pt x="0" y="153100"/>
                  <a:pt x="0" y="142211"/>
                </a:cubicBezTo>
                <a:lnTo>
                  <a:pt x="0" y="20686"/>
                </a:lnTo>
                <a:cubicBezTo>
                  <a:pt x="0" y="9230"/>
                  <a:pt x="9513" y="0"/>
                  <a:pt x="20929" y="405"/>
                </a:cubicBezTo>
                <a:cubicBezTo>
                  <a:pt x="331582" y="11456"/>
                  <a:pt x="580906" y="267662"/>
                  <a:pt x="580906" y="580946"/>
                </a:cubicBezTo>
                <a:cubicBezTo>
                  <a:pt x="580906" y="894231"/>
                  <a:pt x="331582" y="1150437"/>
                  <a:pt x="20929" y="1161488"/>
                </a:cubicBezTo>
                <a:cubicBezTo>
                  <a:pt x="9513" y="1161893"/>
                  <a:pt x="0" y="1152663"/>
                  <a:pt x="0" y="1141207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4" name="Freeform 4"/>
          <p:cNvSpPr/>
          <p:nvPr/>
        </p:nvSpPr>
        <p:spPr>
          <a:xfrm>
            <a:off x="6064389" y="2293221"/>
            <a:ext cx="957459" cy="1913762"/>
          </a:xfrm>
          <a:custGeom>
            <a:avLst/>
            <a:gdLst/>
            <a:ahLst/>
            <a:cxnLst/>
            <a:rect l="l" t="t" r="r" b="b"/>
            <a:pathLst>
              <a:path w="580906" h="1161893">
                <a:moveTo>
                  <a:pt x="0" y="1141207"/>
                </a:moveTo>
                <a:lnTo>
                  <a:pt x="0" y="1019682"/>
                </a:lnTo>
                <a:cubicBezTo>
                  <a:pt x="0" y="1008793"/>
                  <a:pt x="8622" y="999968"/>
                  <a:pt x="19471" y="999482"/>
                </a:cubicBezTo>
                <a:cubicBezTo>
                  <a:pt x="241511" y="989281"/>
                  <a:pt x="418981" y="805455"/>
                  <a:pt x="418981" y="580946"/>
                </a:cubicBezTo>
                <a:cubicBezTo>
                  <a:pt x="418981" y="356437"/>
                  <a:pt x="241511" y="172612"/>
                  <a:pt x="19471" y="162411"/>
                </a:cubicBezTo>
                <a:cubicBezTo>
                  <a:pt x="8622" y="161925"/>
                  <a:pt x="0" y="153100"/>
                  <a:pt x="0" y="142211"/>
                </a:cubicBezTo>
                <a:lnTo>
                  <a:pt x="0" y="20686"/>
                </a:lnTo>
                <a:cubicBezTo>
                  <a:pt x="0" y="9230"/>
                  <a:pt x="9513" y="0"/>
                  <a:pt x="20929" y="405"/>
                </a:cubicBezTo>
                <a:cubicBezTo>
                  <a:pt x="331582" y="11456"/>
                  <a:pt x="580906" y="267662"/>
                  <a:pt x="580906" y="580946"/>
                </a:cubicBezTo>
                <a:cubicBezTo>
                  <a:pt x="580906" y="894231"/>
                  <a:pt x="331582" y="1150437"/>
                  <a:pt x="20929" y="1161488"/>
                </a:cubicBezTo>
                <a:cubicBezTo>
                  <a:pt x="9513" y="1161893"/>
                  <a:pt x="0" y="1152663"/>
                  <a:pt x="0" y="1141207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>
            <a:off x="7175869" y="1575144"/>
            <a:ext cx="957459" cy="1913762"/>
          </a:xfrm>
          <a:custGeom>
            <a:avLst/>
            <a:gdLst/>
            <a:ahLst/>
            <a:cxnLst/>
            <a:rect l="l" t="t" r="r" b="b"/>
            <a:pathLst>
              <a:path w="580906" h="1161893">
                <a:moveTo>
                  <a:pt x="0" y="1141207"/>
                </a:moveTo>
                <a:lnTo>
                  <a:pt x="0" y="1019682"/>
                </a:lnTo>
                <a:cubicBezTo>
                  <a:pt x="0" y="1008793"/>
                  <a:pt x="8622" y="999968"/>
                  <a:pt x="19471" y="999482"/>
                </a:cubicBezTo>
                <a:cubicBezTo>
                  <a:pt x="241511" y="989281"/>
                  <a:pt x="418981" y="805455"/>
                  <a:pt x="418981" y="580946"/>
                </a:cubicBezTo>
                <a:cubicBezTo>
                  <a:pt x="418981" y="356437"/>
                  <a:pt x="241511" y="172612"/>
                  <a:pt x="19471" y="162411"/>
                </a:cubicBezTo>
                <a:cubicBezTo>
                  <a:pt x="8622" y="161925"/>
                  <a:pt x="0" y="153100"/>
                  <a:pt x="0" y="142211"/>
                </a:cubicBezTo>
                <a:lnTo>
                  <a:pt x="0" y="20686"/>
                </a:lnTo>
                <a:cubicBezTo>
                  <a:pt x="0" y="9230"/>
                  <a:pt x="9513" y="0"/>
                  <a:pt x="20929" y="405"/>
                </a:cubicBezTo>
                <a:cubicBezTo>
                  <a:pt x="331582" y="11456"/>
                  <a:pt x="580906" y="267662"/>
                  <a:pt x="580906" y="580946"/>
                </a:cubicBezTo>
                <a:cubicBezTo>
                  <a:pt x="580906" y="894231"/>
                  <a:pt x="331582" y="1150437"/>
                  <a:pt x="20929" y="1161488"/>
                </a:cubicBezTo>
                <a:cubicBezTo>
                  <a:pt x="9513" y="1161893"/>
                  <a:pt x="0" y="1152663"/>
                  <a:pt x="0" y="1141207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3689807" y="4081438"/>
            <a:ext cx="876300" cy="1076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44656" y="3361539"/>
            <a:ext cx="876300" cy="1076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30576" y="2688699"/>
            <a:ext cx="876300" cy="1076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21848" y="1970621"/>
            <a:ext cx="876300" cy="1076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4117" y="3897206"/>
            <a:ext cx="3474458" cy="5558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提高密码安全意识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3183" y="4453085"/>
            <a:ext cx="3247341" cy="99479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个人应设置复杂且不易被猜测的密码，并定期更换，避免使用弱密码或在多个平台重复使用同一密码。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21848" y="3829597"/>
            <a:ext cx="3434925" cy="5558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保护个人隐私数据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21848" y="4385476"/>
            <a:ext cx="3727031" cy="99479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个人应注意保护自己的隐私数据，如照片、通讯录、银行账户等，避免在公共网络环境下进行敏感操作。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76238" y="1408158"/>
            <a:ext cx="3434925" cy="5558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及时更新安全软件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76238" y="1964037"/>
            <a:ext cx="3727031" cy="99479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个人应定期更新操作系统、浏览器及安全软件，以防范已知的安全漏洞被利用。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9174" y="1453224"/>
            <a:ext cx="3461281" cy="5558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防范网络钓鱼和诈骗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3424" y="2035855"/>
            <a:ext cx="3727031" cy="99479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个人需警惕来自不明来源的邮件、链接或二维码，不轻易泄露个人信息，谨防上当受骗。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9" name="AutoShape 19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9" name="TextBox 39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个人网络安全意识提升与行为规范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15756" y="2976816"/>
            <a:ext cx="2043577" cy="266384"/>
          </a:xfrm>
          <a:custGeom>
            <a:avLst/>
            <a:gdLst/>
            <a:ahLst/>
            <a:cxnLst/>
            <a:rect l="l" t="t" r="r" b="b"/>
            <a:pathLst>
              <a:path w="7631" h="997">
                <a:moveTo>
                  <a:pt x="0" y="374"/>
                </a:moveTo>
                <a:lnTo>
                  <a:pt x="6883" y="374"/>
                </a:lnTo>
                <a:lnTo>
                  <a:pt x="6765" y="0"/>
                </a:lnTo>
                <a:lnTo>
                  <a:pt x="7631" y="498"/>
                </a:lnTo>
                <a:lnTo>
                  <a:pt x="6765" y="997"/>
                </a:lnTo>
                <a:lnTo>
                  <a:pt x="6883" y="622"/>
                </a:lnTo>
                <a:lnTo>
                  <a:pt x="0" y="622"/>
                </a:lnTo>
                <a:lnTo>
                  <a:pt x="0" y="374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3" name="Freeform 3"/>
          <p:cNvSpPr/>
          <p:nvPr/>
        </p:nvSpPr>
        <p:spPr>
          <a:xfrm>
            <a:off x="2215756" y="4343931"/>
            <a:ext cx="2043577" cy="268329"/>
          </a:xfrm>
          <a:custGeom>
            <a:avLst/>
            <a:gdLst/>
            <a:ahLst/>
            <a:cxnLst/>
            <a:rect l="l" t="t" r="r" b="b"/>
            <a:pathLst>
              <a:path w="7631" h="997">
                <a:moveTo>
                  <a:pt x="6883" y="375"/>
                </a:moveTo>
                <a:lnTo>
                  <a:pt x="6765" y="0"/>
                </a:lnTo>
                <a:lnTo>
                  <a:pt x="7631" y="499"/>
                </a:lnTo>
                <a:lnTo>
                  <a:pt x="6765" y="997"/>
                </a:lnTo>
                <a:lnTo>
                  <a:pt x="6883" y="623"/>
                </a:lnTo>
                <a:lnTo>
                  <a:pt x="0" y="623"/>
                </a:lnTo>
                <a:lnTo>
                  <a:pt x="0" y="375"/>
                </a:lnTo>
                <a:lnTo>
                  <a:pt x="6883" y="37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grpSp>
        <p:nvGrpSpPr>
          <p:cNvPr id="4" name="Group 4"/>
          <p:cNvGrpSpPr/>
          <p:nvPr/>
        </p:nvGrpSpPr>
        <p:grpSpPr>
          <a:xfrm>
            <a:off x="2215756" y="1566343"/>
            <a:ext cx="2043574" cy="4455417"/>
            <a:chOff x="2215756" y="1566343"/>
            <a:chExt cx="2043574" cy="4455417"/>
          </a:xfrm>
        </p:grpSpPr>
        <p:sp>
          <p:nvSpPr>
            <p:cNvPr id="5" name="Freeform 5"/>
            <p:cNvSpPr/>
            <p:nvPr/>
          </p:nvSpPr>
          <p:spPr>
            <a:xfrm>
              <a:off x="2215756" y="1789944"/>
              <a:ext cx="178886" cy="1425253"/>
            </a:xfrm>
            <a:custGeom>
              <a:avLst/>
              <a:gdLst/>
              <a:ahLst/>
              <a:cxnLst/>
              <a:rect l="l" t="t" r="r" b="b"/>
              <a:pathLst>
                <a:path w="669" h="5308">
                  <a:moveTo>
                    <a:pt x="669" y="182"/>
                  </a:moveTo>
                  <a:cubicBezTo>
                    <a:pt x="415" y="431"/>
                    <a:pt x="256" y="778"/>
                    <a:pt x="256" y="1160"/>
                  </a:cubicBezTo>
                  <a:lnTo>
                    <a:pt x="256" y="5308"/>
                  </a:lnTo>
                  <a:lnTo>
                    <a:pt x="0" y="5308"/>
                  </a:lnTo>
                  <a:lnTo>
                    <a:pt x="0" y="1148"/>
                  </a:lnTo>
                  <a:cubicBezTo>
                    <a:pt x="0" y="699"/>
                    <a:pt x="187" y="292"/>
                    <a:pt x="486" y="0"/>
                  </a:cubicBezTo>
                  <a:lnTo>
                    <a:pt x="669" y="18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6" name="Freeform 6"/>
            <p:cNvSpPr/>
            <p:nvPr/>
          </p:nvSpPr>
          <p:spPr>
            <a:xfrm>
              <a:off x="2346029" y="1566343"/>
              <a:ext cx="1913301" cy="272217"/>
            </a:xfrm>
            <a:custGeom>
              <a:avLst/>
              <a:gdLst/>
              <a:ahLst/>
              <a:cxnLst/>
              <a:rect l="l" t="t" r="r" b="b"/>
              <a:pathLst>
                <a:path w="7145" h="1015">
                  <a:moveTo>
                    <a:pt x="6397" y="375"/>
                  </a:moveTo>
                  <a:lnTo>
                    <a:pt x="6279" y="0"/>
                  </a:lnTo>
                  <a:lnTo>
                    <a:pt x="7145" y="499"/>
                  </a:lnTo>
                  <a:lnTo>
                    <a:pt x="6279" y="997"/>
                  </a:lnTo>
                  <a:lnTo>
                    <a:pt x="6397" y="623"/>
                  </a:lnTo>
                  <a:lnTo>
                    <a:pt x="1140" y="623"/>
                  </a:lnTo>
                  <a:cubicBezTo>
                    <a:pt x="769" y="623"/>
                    <a:pt x="430" y="773"/>
                    <a:pt x="183" y="1015"/>
                  </a:cubicBezTo>
                  <a:lnTo>
                    <a:pt x="0" y="833"/>
                  </a:lnTo>
                  <a:cubicBezTo>
                    <a:pt x="290" y="550"/>
                    <a:pt x="686" y="375"/>
                    <a:pt x="1120" y="375"/>
                  </a:cubicBezTo>
                  <a:lnTo>
                    <a:pt x="6397" y="375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Freeform 7"/>
            <p:cNvSpPr/>
            <p:nvPr/>
          </p:nvSpPr>
          <p:spPr>
            <a:xfrm>
              <a:off x="2215756" y="4372893"/>
              <a:ext cx="178886" cy="1425253"/>
            </a:xfrm>
            <a:custGeom>
              <a:avLst/>
              <a:gdLst/>
              <a:ahLst/>
              <a:cxnLst/>
              <a:rect l="l" t="t" r="r" b="b"/>
              <a:pathLst>
                <a:path w="669" h="5309">
                  <a:moveTo>
                    <a:pt x="256" y="0"/>
                  </a:moveTo>
                  <a:lnTo>
                    <a:pt x="256" y="4149"/>
                  </a:lnTo>
                  <a:cubicBezTo>
                    <a:pt x="256" y="4531"/>
                    <a:pt x="415" y="4878"/>
                    <a:pt x="669" y="5127"/>
                  </a:cubicBezTo>
                  <a:lnTo>
                    <a:pt x="486" y="5309"/>
                  </a:lnTo>
                  <a:cubicBezTo>
                    <a:pt x="187" y="5017"/>
                    <a:pt x="0" y="4610"/>
                    <a:pt x="0" y="4161"/>
                  </a:cubicBezTo>
                  <a:lnTo>
                    <a:pt x="0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8" name="Freeform 8"/>
            <p:cNvSpPr/>
            <p:nvPr/>
          </p:nvSpPr>
          <p:spPr>
            <a:xfrm>
              <a:off x="2346029" y="5747599"/>
              <a:ext cx="1913301" cy="274161"/>
            </a:xfrm>
            <a:custGeom>
              <a:avLst/>
              <a:gdLst/>
              <a:ahLst/>
              <a:cxnLst/>
              <a:rect l="l" t="t" r="r" b="b"/>
              <a:pathLst>
                <a:path w="7145" h="1015">
                  <a:moveTo>
                    <a:pt x="6397" y="392"/>
                  </a:moveTo>
                  <a:lnTo>
                    <a:pt x="6279" y="18"/>
                  </a:lnTo>
                  <a:lnTo>
                    <a:pt x="7145" y="516"/>
                  </a:lnTo>
                  <a:lnTo>
                    <a:pt x="6279" y="1015"/>
                  </a:lnTo>
                  <a:lnTo>
                    <a:pt x="6397" y="640"/>
                  </a:lnTo>
                  <a:lnTo>
                    <a:pt x="1120" y="640"/>
                  </a:lnTo>
                  <a:cubicBezTo>
                    <a:pt x="686" y="640"/>
                    <a:pt x="290" y="465"/>
                    <a:pt x="0" y="182"/>
                  </a:cubicBezTo>
                  <a:lnTo>
                    <a:pt x="183" y="0"/>
                  </a:lnTo>
                  <a:cubicBezTo>
                    <a:pt x="430" y="242"/>
                    <a:pt x="769" y="392"/>
                    <a:pt x="1140" y="392"/>
                  </a:cubicBezTo>
                  <a:lnTo>
                    <a:pt x="6397" y="39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</p:grpSp>
      <p:sp>
        <p:nvSpPr>
          <p:cNvPr id="9" name="AutoShape 9"/>
          <p:cNvSpPr/>
          <p:nvPr/>
        </p:nvSpPr>
        <p:spPr>
          <a:xfrm>
            <a:off x="1171292" y="2749588"/>
            <a:ext cx="2088928" cy="2088928"/>
          </a:xfrm>
          <a:prstGeom prst="ellipse">
            <a:avLst/>
          </a:prstGeom>
          <a:solidFill>
            <a:schemeClr val="accent1">
              <a:lumMod val="40000"/>
              <a:lumOff val="60000"/>
              <a:alpha val="100000"/>
            </a:schemeClr>
          </a:solidFill>
          <a:ln/>
        </p:spPr>
      </p:sp>
      <p:grpSp>
        <p:nvGrpSpPr>
          <p:cNvPr id="10" name="Group 10"/>
          <p:cNvGrpSpPr/>
          <p:nvPr/>
        </p:nvGrpSpPr>
        <p:grpSpPr>
          <a:xfrm>
            <a:off x="1797656" y="3303419"/>
            <a:ext cx="931450" cy="924116"/>
            <a:chOff x="1797656" y="3303419"/>
            <a:chExt cx="931450" cy="924116"/>
          </a:xfrm>
        </p:grpSpPr>
        <p:sp>
          <p:nvSpPr>
            <p:cNvPr id="11" name="Freeform 11"/>
            <p:cNvSpPr/>
            <p:nvPr/>
          </p:nvSpPr>
          <p:spPr>
            <a:xfrm>
              <a:off x="1978060" y="3564785"/>
              <a:ext cx="482346" cy="478631"/>
            </a:xfrm>
            <a:custGeom>
              <a:avLst/>
              <a:gdLst/>
              <a:ahLst/>
              <a:cxnLst/>
              <a:rect l="l" t="t" r="r" b="b"/>
              <a:pathLst>
                <a:path w="55" h="55">
                  <a:moveTo>
                    <a:pt x="47" y="27"/>
                  </a:moveTo>
                  <a:cubicBezTo>
                    <a:pt x="47" y="38"/>
                    <a:pt x="38" y="46"/>
                    <a:pt x="28" y="46"/>
                  </a:cubicBezTo>
                  <a:cubicBezTo>
                    <a:pt x="18" y="46"/>
                    <a:pt x="9" y="38"/>
                    <a:pt x="9" y="27"/>
                  </a:cubicBezTo>
                  <a:cubicBezTo>
                    <a:pt x="9" y="17"/>
                    <a:pt x="18" y="9"/>
                    <a:pt x="28" y="9"/>
                  </a:cubicBezTo>
                  <a:cubicBezTo>
                    <a:pt x="31" y="9"/>
                    <a:pt x="35" y="10"/>
                    <a:pt x="38" y="1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9" y="2"/>
                    <a:pt x="34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43"/>
                    <a:pt x="13" y="55"/>
                    <a:pt x="28" y="55"/>
                  </a:cubicBezTo>
                  <a:cubicBezTo>
                    <a:pt x="43" y="55"/>
                    <a:pt x="55" y="43"/>
                    <a:pt x="55" y="27"/>
                  </a:cubicBezTo>
                  <a:cubicBezTo>
                    <a:pt x="55" y="21"/>
                    <a:pt x="53" y="16"/>
                    <a:pt x="50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21"/>
                    <a:pt x="47" y="24"/>
                    <a:pt x="47" y="27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Freeform 12"/>
            <p:cNvSpPr/>
            <p:nvPr/>
          </p:nvSpPr>
          <p:spPr>
            <a:xfrm>
              <a:off x="2147414" y="3730520"/>
              <a:ext cx="154591" cy="147257"/>
            </a:xfrm>
            <a:custGeom>
              <a:avLst/>
              <a:gdLst/>
              <a:ahLst/>
              <a:cxnLst/>
              <a:rect l="l" t="t" r="r" b="b"/>
              <a:pathLst>
                <a:path w="18" h="17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8" y="13"/>
                    <a:pt x="18" y="8"/>
                  </a:cubicBezTo>
                  <a:cubicBezTo>
                    <a:pt x="18" y="7"/>
                    <a:pt x="17" y="6"/>
                    <a:pt x="17" y="5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3" name="Freeform 13"/>
            <p:cNvSpPr/>
            <p:nvPr/>
          </p:nvSpPr>
          <p:spPr>
            <a:xfrm>
              <a:off x="1797656" y="3380762"/>
              <a:ext cx="854202" cy="846773"/>
            </a:xfrm>
            <a:custGeom>
              <a:avLst/>
              <a:gdLst/>
              <a:ahLst/>
              <a:cxnLst/>
              <a:rect l="l" t="t" r="r" b="b"/>
              <a:pathLst>
                <a:path w="98" h="97">
                  <a:moveTo>
                    <a:pt x="82" y="22"/>
                  </a:moveTo>
                  <a:cubicBezTo>
                    <a:pt x="80" y="23"/>
                    <a:pt x="80" y="23"/>
                    <a:pt x="80" y="23"/>
                  </a:cubicBezTo>
                  <a:cubicBezTo>
                    <a:pt x="86" y="30"/>
                    <a:pt x="89" y="39"/>
                    <a:pt x="89" y="48"/>
                  </a:cubicBezTo>
                  <a:cubicBezTo>
                    <a:pt x="89" y="71"/>
                    <a:pt x="71" y="88"/>
                    <a:pt x="49" y="88"/>
                  </a:cubicBezTo>
                  <a:cubicBezTo>
                    <a:pt x="27" y="88"/>
                    <a:pt x="9" y="71"/>
                    <a:pt x="9" y="48"/>
                  </a:cubicBezTo>
                  <a:cubicBezTo>
                    <a:pt x="9" y="26"/>
                    <a:pt x="27" y="8"/>
                    <a:pt x="49" y="8"/>
                  </a:cubicBezTo>
                  <a:cubicBezTo>
                    <a:pt x="58" y="8"/>
                    <a:pt x="67" y="12"/>
                    <a:pt x="74" y="1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8" y="3"/>
                    <a:pt x="59" y="0"/>
                    <a:pt x="49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6" y="97"/>
                    <a:pt x="98" y="75"/>
                    <a:pt x="98" y="48"/>
                  </a:cubicBezTo>
                  <a:cubicBezTo>
                    <a:pt x="98" y="38"/>
                    <a:pt x="95" y="29"/>
                    <a:pt x="89" y="21"/>
                  </a:cubicBezTo>
                  <a:lnTo>
                    <a:pt x="82" y="2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4" name="Freeform 14"/>
            <p:cNvSpPr/>
            <p:nvPr/>
          </p:nvSpPr>
          <p:spPr>
            <a:xfrm>
              <a:off x="2224757" y="3303419"/>
              <a:ext cx="504349" cy="497015"/>
            </a:xfrm>
            <a:custGeom>
              <a:avLst/>
              <a:gdLst/>
              <a:ahLst/>
              <a:cxnLst/>
              <a:rect l="l" t="t" r="r" b="b"/>
              <a:pathLst>
                <a:path w="137" h="135">
                  <a:moveTo>
                    <a:pt x="104" y="30"/>
                  </a:moveTo>
                  <a:lnTo>
                    <a:pt x="106" y="0"/>
                  </a:lnTo>
                  <a:lnTo>
                    <a:pt x="87" y="16"/>
                  </a:lnTo>
                  <a:lnTo>
                    <a:pt x="71" y="35"/>
                  </a:lnTo>
                  <a:lnTo>
                    <a:pt x="69" y="59"/>
                  </a:lnTo>
                  <a:lnTo>
                    <a:pt x="40" y="90"/>
                  </a:lnTo>
                  <a:lnTo>
                    <a:pt x="14" y="116"/>
                  </a:lnTo>
                  <a:lnTo>
                    <a:pt x="0" y="135"/>
                  </a:lnTo>
                  <a:lnTo>
                    <a:pt x="19" y="123"/>
                  </a:lnTo>
                  <a:lnTo>
                    <a:pt x="45" y="97"/>
                  </a:lnTo>
                  <a:lnTo>
                    <a:pt x="76" y="66"/>
                  </a:lnTo>
                  <a:lnTo>
                    <a:pt x="102" y="66"/>
                  </a:lnTo>
                  <a:lnTo>
                    <a:pt x="118" y="47"/>
                  </a:lnTo>
                  <a:lnTo>
                    <a:pt x="137" y="30"/>
                  </a:lnTo>
                  <a:lnTo>
                    <a:pt x="104" y="3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</p:grpSp>
      <p:grpSp>
        <p:nvGrpSpPr>
          <p:cNvPr id="15" name="Group 15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6" name="AutoShape 1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6" name="TextBox 36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社会各界共同参与网络安全治理倡议</a:t>
              </a:r>
            </a:p>
          </p:txBody>
        </p:sp>
      </p:grpSp>
      <p:sp>
        <p:nvSpPr>
          <p:cNvPr id="37" name="AutoShape 37"/>
          <p:cNvSpPr/>
          <p:nvPr/>
        </p:nvSpPr>
        <p:spPr>
          <a:xfrm>
            <a:off x="4435504" y="1548259"/>
            <a:ext cx="6293068" cy="826777"/>
          </a:xfrm>
          <a:prstGeom prst="rect">
            <a:avLst/>
          </a:pr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38" name="AutoShape 38"/>
          <p:cNvSpPr/>
          <p:nvPr/>
        </p:nvSpPr>
        <p:spPr>
          <a:xfrm>
            <a:off x="4435504" y="1110481"/>
            <a:ext cx="6293068" cy="488655"/>
          </a:xfrm>
          <a:prstGeom prst="rect">
            <a:avLst/>
          </a:prstGeom>
          <a:solidFill>
            <a:schemeClr val="accent1">
              <a:lumMod val="40000"/>
              <a:lumOff val="60000"/>
              <a:alpha val="100000"/>
            </a:schemeClr>
          </a:solidFill>
          <a:ln/>
        </p:spPr>
      </p:sp>
      <p:sp>
        <p:nvSpPr>
          <p:cNvPr id="39" name="TextBox 39"/>
          <p:cNvSpPr txBox="1"/>
          <p:nvPr/>
        </p:nvSpPr>
        <p:spPr>
          <a:xfrm>
            <a:off x="4594260" y="1108803"/>
            <a:ext cx="5820489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025" b="1">
                <a:solidFill>
                  <a:schemeClr val="accent3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政府加强监管与引导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594260" y="1548259"/>
            <a:ext cx="5909681" cy="80274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500">
                <a:solidFill>
                  <a:srgbClr val="06000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政府应加大对网络安全的监管力度，完善相关法律法规，并引导企业、教育机构和公众共同参与网络安全治理。</a:t>
            </a:r>
          </a:p>
        </p:txBody>
      </p:sp>
      <p:sp>
        <p:nvSpPr>
          <p:cNvPr id="41" name="AutoShape 41"/>
          <p:cNvSpPr/>
          <p:nvPr/>
        </p:nvSpPr>
        <p:spPr>
          <a:xfrm>
            <a:off x="4435504" y="2916347"/>
            <a:ext cx="6293068" cy="826777"/>
          </a:xfrm>
          <a:prstGeom prst="rect">
            <a:avLst/>
          </a:pr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42" name="AutoShape 42"/>
          <p:cNvSpPr/>
          <p:nvPr/>
        </p:nvSpPr>
        <p:spPr>
          <a:xfrm>
            <a:off x="4435504" y="2478570"/>
            <a:ext cx="6293068" cy="488655"/>
          </a:xfrm>
          <a:prstGeom prst="rect">
            <a:avLst/>
          </a:prstGeom>
          <a:solidFill>
            <a:schemeClr val="accent1">
              <a:lumMod val="40000"/>
              <a:lumOff val="60000"/>
              <a:alpha val="100000"/>
            </a:schemeClr>
          </a:solidFill>
          <a:ln/>
        </p:spPr>
      </p:sp>
      <p:sp>
        <p:nvSpPr>
          <p:cNvPr id="43" name="TextBox 43"/>
          <p:cNvSpPr txBox="1"/>
          <p:nvPr/>
        </p:nvSpPr>
        <p:spPr>
          <a:xfrm>
            <a:off x="4594260" y="2476892"/>
            <a:ext cx="5820489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025" b="1">
                <a:solidFill>
                  <a:schemeClr val="accent3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企业承担社会责任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594260" y="2916347"/>
            <a:ext cx="5909681" cy="80274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500">
                <a:solidFill>
                  <a:srgbClr val="06000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企业作为网络安全的重要主体，应积极履行社会责任，加强自律，确保产品和服务的安全性，同时配合政府开展网络安全相关工作。</a:t>
            </a:r>
          </a:p>
        </p:txBody>
      </p:sp>
      <p:sp>
        <p:nvSpPr>
          <p:cNvPr id="45" name="AutoShape 45"/>
          <p:cNvSpPr/>
          <p:nvPr/>
        </p:nvSpPr>
        <p:spPr>
          <a:xfrm>
            <a:off x="4435504" y="4284435"/>
            <a:ext cx="6293068" cy="826777"/>
          </a:xfrm>
          <a:prstGeom prst="rect">
            <a:avLst/>
          </a:pr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46" name="AutoShape 46"/>
          <p:cNvSpPr/>
          <p:nvPr/>
        </p:nvSpPr>
        <p:spPr>
          <a:xfrm>
            <a:off x="4435504" y="3846658"/>
            <a:ext cx="6293068" cy="488655"/>
          </a:xfrm>
          <a:prstGeom prst="rect">
            <a:avLst/>
          </a:prstGeom>
          <a:solidFill>
            <a:schemeClr val="accent1">
              <a:lumMod val="40000"/>
              <a:lumOff val="60000"/>
              <a:alpha val="100000"/>
            </a:schemeClr>
          </a:solidFill>
          <a:ln/>
        </p:spPr>
      </p:sp>
      <p:sp>
        <p:nvSpPr>
          <p:cNvPr id="47" name="TextBox 47"/>
          <p:cNvSpPr txBox="1"/>
          <p:nvPr/>
        </p:nvSpPr>
        <p:spPr>
          <a:xfrm>
            <a:off x="4594260" y="3844980"/>
            <a:ext cx="5820489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025" b="1">
                <a:solidFill>
                  <a:schemeClr val="accent3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教育机构加强人才培养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594260" y="4284435"/>
            <a:ext cx="5909681" cy="80274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500">
                <a:solidFill>
                  <a:srgbClr val="06000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教育机构应重视网络安全人才的培养，开设相关课程，提高学生的网络安全素养，为国家和企业输送专业人才。</a:t>
            </a:r>
          </a:p>
        </p:txBody>
      </p:sp>
      <p:sp>
        <p:nvSpPr>
          <p:cNvPr id="49" name="AutoShape 49"/>
          <p:cNvSpPr/>
          <p:nvPr/>
        </p:nvSpPr>
        <p:spPr>
          <a:xfrm>
            <a:off x="4435504" y="5652523"/>
            <a:ext cx="6293068" cy="826777"/>
          </a:xfrm>
          <a:prstGeom prst="rect">
            <a:avLst/>
          </a:pr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50" name="AutoShape 50"/>
          <p:cNvSpPr/>
          <p:nvPr/>
        </p:nvSpPr>
        <p:spPr>
          <a:xfrm>
            <a:off x="4435504" y="5214746"/>
            <a:ext cx="6293068" cy="488655"/>
          </a:xfrm>
          <a:prstGeom prst="rect">
            <a:avLst/>
          </a:prstGeom>
          <a:solidFill>
            <a:schemeClr val="accent1">
              <a:lumMod val="40000"/>
              <a:lumOff val="60000"/>
              <a:alpha val="100000"/>
            </a:schemeClr>
          </a:solidFill>
          <a:ln/>
        </p:spPr>
      </p:sp>
      <p:sp>
        <p:nvSpPr>
          <p:cNvPr id="51" name="TextBox 51"/>
          <p:cNvSpPr txBox="1"/>
          <p:nvPr/>
        </p:nvSpPr>
        <p:spPr>
          <a:xfrm>
            <a:off x="4594260" y="5213068"/>
            <a:ext cx="5820489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025" b="1">
                <a:solidFill>
                  <a:schemeClr val="accent3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公众参与监督与举报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4594260" y="5652523"/>
            <a:ext cx="5909681" cy="80274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500">
                <a:solidFill>
                  <a:srgbClr val="06000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公众应积极参与网络安全监督，发现违法违规行为及时举报，共同维护良好的网络环境。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10371" y="2249446"/>
            <a:ext cx="6135014" cy="210433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结论与展望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7489" y="2871848"/>
            <a:ext cx="2148230" cy="105582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450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>
            <a:off x="1209188" y="1082466"/>
            <a:ext cx="0" cy="5775534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AutoShape 3"/>
          <p:cNvSpPr/>
          <p:nvPr/>
        </p:nvSpPr>
        <p:spPr>
          <a:xfrm>
            <a:off x="873196" y="1332346"/>
            <a:ext cx="669478" cy="669478"/>
          </a:xfrm>
          <a:prstGeom prst="ellipse">
            <a:avLst/>
          </a:prstGeom>
          <a:solidFill>
            <a:schemeClr val="accent2">
              <a:alpha val="42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988282" y="1447432"/>
            <a:ext cx="439305" cy="43930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2152036" y="1308906"/>
            <a:ext cx="9189734" cy="64455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 rot="-5400000">
            <a:off x="1919801" y="1473900"/>
            <a:ext cx="276816" cy="314563"/>
          </a:xfrm>
          <a:prstGeom prst="triangl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2152036" y="3067327"/>
            <a:ext cx="9189734" cy="64455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 rot="-5400000">
            <a:off x="1919801" y="3232320"/>
            <a:ext cx="276816" cy="314563"/>
          </a:xfrm>
          <a:prstGeom prst="triangl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2152036" y="4825747"/>
            <a:ext cx="9189734" cy="64455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 rot="-5400000">
            <a:off x="1919801" y="4990741"/>
            <a:ext cx="276816" cy="314563"/>
          </a:xfrm>
          <a:prstGeom prst="triangl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1" name="TextBox 11"/>
          <p:cNvSpPr txBox="1"/>
          <p:nvPr/>
        </p:nvSpPr>
        <p:spPr>
          <a:xfrm>
            <a:off x="2272111" y="1332346"/>
            <a:ext cx="8763000" cy="554392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网络安全对国家安全的重要性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60628" y="2068171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本研究深入剖析了网络安全在国家安全体系中的核心地位，指出网络安全是国家政治、经济、文化等各个领域安全的重要保障。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92537" y="3112406"/>
            <a:ext cx="8763000" cy="554392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中美网络战案例分析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60628" y="3840062"/>
            <a:ext cx="8972550" cy="763538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通过对中美网络战的实际案例进行分析，揭示了双方在网络空间的竞争与博弈，以及各自在网络安全防护、攻击和反击等方面的策略与手段。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29113" y="4825747"/>
            <a:ext cx="8766979" cy="64455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网络安全技术与产业发展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60628" y="5562499"/>
            <a:ext cx="8972550" cy="76498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总结了近年来网络安全技术和产业的发展成果，包括基础理论研究、关键技术研发、产业链条完善等方面取得的显著进展。</a:t>
            </a:r>
          </a:p>
        </p:txBody>
      </p:sp>
      <p:sp>
        <p:nvSpPr>
          <p:cNvPr id="17" name="AutoShape 17"/>
          <p:cNvSpPr/>
          <p:nvPr/>
        </p:nvSpPr>
        <p:spPr>
          <a:xfrm>
            <a:off x="873196" y="3067327"/>
            <a:ext cx="669478" cy="669478"/>
          </a:xfrm>
          <a:prstGeom prst="ellipse">
            <a:avLst/>
          </a:prstGeom>
          <a:solidFill>
            <a:schemeClr val="accent2">
              <a:alpha val="42000"/>
            </a:schemeClr>
          </a:solidFill>
          <a:ln/>
        </p:spPr>
      </p:sp>
      <p:sp>
        <p:nvSpPr>
          <p:cNvPr id="18" name="AutoShape 18"/>
          <p:cNvSpPr/>
          <p:nvPr/>
        </p:nvSpPr>
        <p:spPr>
          <a:xfrm>
            <a:off x="988282" y="3182413"/>
            <a:ext cx="439305" cy="43930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9" name="AutoShape 19"/>
          <p:cNvSpPr/>
          <p:nvPr/>
        </p:nvSpPr>
        <p:spPr>
          <a:xfrm>
            <a:off x="873196" y="4825747"/>
            <a:ext cx="669478" cy="669478"/>
          </a:xfrm>
          <a:prstGeom prst="ellipse">
            <a:avLst/>
          </a:prstGeom>
          <a:solidFill>
            <a:schemeClr val="accent2">
              <a:alpha val="42000"/>
            </a:schemeClr>
          </a:solidFill>
          <a:ln/>
        </p:spPr>
      </p:sp>
      <p:sp>
        <p:nvSpPr>
          <p:cNvPr id="20" name="AutoShape 20"/>
          <p:cNvSpPr/>
          <p:nvPr/>
        </p:nvSpPr>
        <p:spPr>
          <a:xfrm>
            <a:off x="988282" y="4940833"/>
            <a:ext cx="439305" cy="43930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grpSp>
        <p:nvGrpSpPr>
          <p:cNvPr id="21" name="Group 21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2" name="AutoShape 2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2" name="TextBox 42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研究成果总结回顾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52335" y="1979346"/>
            <a:ext cx="2132128" cy="388730"/>
          </a:xfrm>
          <a:prstGeom prst="ellipse">
            <a:avLst/>
          </a:prstGeom>
          <a:gradFill>
            <a:gsLst>
              <a:gs pos="0">
                <a:schemeClr val="lt1">
                  <a:alpha val="3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4500000"/>
          </a:gradFill>
          <a:ln/>
        </p:spPr>
      </p:sp>
      <p:sp>
        <p:nvSpPr>
          <p:cNvPr id="3" name="AutoShape 3"/>
          <p:cNvSpPr/>
          <p:nvPr/>
        </p:nvSpPr>
        <p:spPr>
          <a:xfrm>
            <a:off x="8652335" y="1821557"/>
            <a:ext cx="2132128" cy="388730"/>
          </a:xfrm>
          <a:prstGeom prst="ellipse">
            <a:avLst/>
          </a:prstGeom>
          <a:gradFill>
            <a:gsLst>
              <a:gs pos="0">
                <a:schemeClr val="lt1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4500000"/>
          </a:gradFill>
          <a:ln/>
        </p:spPr>
      </p:sp>
      <p:sp>
        <p:nvSpPr>
          <p:cNvPr id="4" name="AutoShape 4"/>
          <p:cNvSpPr/>
          <p:nvPr/>
        </p:nvSpPr>
        <p:spPr>
          <a:xfrm>
            <a:off x="5029936" y="1979346"/>
            <a:ext cx="2132128" cy="388730"/>
          </a:xfrm>
          <a:prstGeom prst="ellipse">
            <a:avLst/>
          </a:prstGeom>
          <a:gradFill>
            <a:gsLst>
              <a:gs pos="0">
                <a:schemeClr val="lt1">
                  <a:alpha val="3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4500000"/>
          </a:gradFill>
          <a:ln/>
        </p:spPr>
      </p:sp>
      <p:sp>
        <p:nvSpPr>
          <p:cNvPr id="5" name="AutoShape 5"/>
          <p:cNvSpPr/>
          <p:nvPr/>
        </p:nvSpPr>
        <p:spPr>
          <a:xfrm>
            <a:off x="5029936" y="1821557"/>
            <a:ext cx="2132128" cy="388730"/>
          </a:xfrm>
          <a:prstGeom prst="ellipse">
            <a:avLst/>
          </a:prstGeom>
          <a:gradFill>
            <a:gsLst>
              <a:gs pos="0">
                <a:schemeClr val="lt1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4500000"/>
          </a:gradFill>
          <a:ln/>
        </p:spPr>
      </p:sp>
      <p:sp>
        <p:nvSpPr>
          <p:cNvPr id="6" name="AutoShape 6"/>
          <p:cNvSpPr/>
          <p:nvPr/>
        </p:nvSpPr>
        <p:spPr>
          <a:xfrm>
            <a:off x="1407538" y="1979346"/>
            <a:ext cx="2132128" cy="388730"/>
          </a:xfrm>
          <a:prstGeom prst="ellipse">
            <a:avLst/>
          </a:prstGeom>
          <a:gradFill>
            <a:gsLst>
              <a:gs pos="0">
                <a:schemeClr val="lt1">
                  <a:alpha val="3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4500000"/>
          </a:gradFill>
          <a:ln/>
        </p:spPr>
      </p:sp>
      <p:sp>
        <p:nvSpPr>
          <p:cNvPr id="7" name="AutoShape 7"/>
          <p:cNvSpPr/>
          <p:nvPr/>
        </p:nvSpPr>
        <p:spPr>
          <a:xfrm>
            <a:off x="1407538" y="1821557"/>
            <a:ext cx="2132128" cy="388730"/>
          </a:xfrm>
          <a:prstGeom prst="ellipse">
            <a:avLst/>
          </a:prstGeom>
          <a:gradFill>
            <a:gsLst>
              <a:gs pos="0">
                <a:schemeClr val="lt1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4500000"/>
          </a:gradFill>
          <a:ln/>
        </p:spPr>
      </p:sp>
      <p:sp>
        <p:nvSpPr>
          <p:cNvPr id="8" name="TextBox 8"/>
          <p:cNvSpPr txBox="1"/>
          <p:nvPr/>
        </p:nvSpPr>
        <p:spPr>
          <a:xfrm>
            <a:off x="1015607" y="2516039"/>
            <a:ext cx="2962275" cy="11334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网络安全威胁持续升级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4842" y="3555750"/>
            <a:ext cx="3008046" cy="18440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随着技术的不断进步和网络攻击手段的不断翻新，未来网络安全面临的威胁将更加复杂、隐蔽和难以防范。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38006" y="2516039"/>
            <a:ext cx="2962275" cy="11334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网络安全技术创新加速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23754" y="3555750"/>
            <a:ext cx="3008046" cy="18440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为应对不断升级的网络安全威胁，未来网络安全技术将迎来更加快速的创新发展，包括人工智能、大数据、云计算等新一代信息技术的深度应用。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60404" y="2516039"/>
            <a:ext cx="2962275" cy="11334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网络安全政策法规完善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61301" y="3555750"/>
            <a:ext cx="3008046" cy="18440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各国政府将更加重视网络安全政策法规的建设，通过制定更加完善的法律法规和标准体系来规范网络空间行为，保障国家网络安全。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80607" y="1020470"/>
            <a:ext cx="1990725" cy="1533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57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037367" y="1020470"/>
            <a:ext cx="2114550" cy="1533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57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24677" y="1059557"/>
            <a:ext cx="1990725" cy="1533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57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8" name="AutoShape 18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8" name="TextBox 38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未来网络安全发展趋势预测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10371" y="2249446"/>
            <a:ext cx="6135014" cy="210433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引言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7489" y="2871848"/>
            <a:ext cx="2148230" cy="105582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450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2796" y="3116804"/>
            <a:ext cx="5783287" cy="1160526"/>
            <a:chOff x="5982796" y="3116804"/>
            <a:chExt cx="5783287" cy="1160526"/>
          </a:xfrm>
        </p:grpSpPr>
        <p:sp>
          <p:nvSpPr>
            <p:cNvPr id="3" name="TextBox 3"/>
            <p:cNvSpPr txBox="1"/>
            <p:nvPr/>
          </p:nvSpPr>
          <p:spPr>
            <a:xfrm>
              <a:off x="5982796" y="3116804"/>
              <a:ext cx="4521094" cy="398526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325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提升全民网络安全意识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982796" y="3575147"/>
              <a:ext cx="5783287" cy="702183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>
                  <a:solidFill>
                    <a:schemeClr val="dk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通过加强宣传教育、提高网络安全培训水平等措施，提升全民的网络安全意识和技能水平，构筑起坚实的网络安全防线。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982796" y="4769459"/>
            <a:ext cx="5783287" cy="1160526"/>
            <a:chOff x="5982796" y="4769459"/>
            <a:chExt cx="5783287" cy="1160526"/>
          </a:xfrm>
        </p:grpSpPr>
        <p:sp>
          <p:nvSpPr>
            <p:cNvPr id="6" name="TextBox 6"/>
            <p:cNvSpPr txBox="1"/>
            <p:nvPr/>
          </p:nvSpPr>
          <p:spPr>
            <a:xfrm>
              <a:off x="5982796" y="4769459"/>
              <a:ext cx="4521094" cy="398526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325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建设网络强国战略目标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982796" y="5227802"/>
              <a:ext cx="5783287" cy="702183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>
                  <a:solidFill>
                    <a:schemeClr val="dk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将网络安全作为国家战略的重要组成部分，以建设网络强国为目标，全面提升国家在网络空间的综合实力和国际竞争力。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982796" y="1468163"/>
            <a:ext cx="4521094" cy="398526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加强国际合作与交流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82796" y="1926506"/>
            <a:ext cx="5700871" cy="70218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各国应共同应对网络安全挑战，加强在网络安全领域的国际合作与交流，共同维护网络空间的和平与稳定。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 l="12500" r="12500"/>
          <a:stretch>
            <a:fillRect/>
          </a:stretch>
        </p:blipFill>
        <p:spPr>
          <a:xfrm>
            <a:off x="869006" y="1293634"/>
            <a:ext cx="4563024" cy="4563025"/>
          </a:xfrm>
          <a:prstGeom prst="diamond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2" name="AutoShape 1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TextBox 32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携手共建网络强国愿景展望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323" y="2427298"/>
            <a:ext cx="9829191" cy="149473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9225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THANKS.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81837" y="1604867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defRPr/>
            </a:pPr>
            <a:r>
              <a:rPr lang="en-US" sz="294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376738" y="3721608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7771733" y="1604867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3567" b="3567"/>
          <a:stretch>
            <a:fillRect/>
          </a:stretch>
        </p:blipFill>
        <p:spPr>
          <a:xfrm>
            <a:off x="981837" y="3694465"/>
            <a:ext cx="3394942" cy="214386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t="2520" b="2520"/>
          <a:stretch>
            <a:fillRect/>
          </a:stretch>
        </p:blipFill>
        <p:spPr>
          <a:xfrm>
            <a:off x="4376812" y="1577730"/>
            <a:ext cx="3394942" cy="214386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 t="4624" b="4624"/>
          <a:stretch>
            <a:fillRect/>
          </a:stretch>
        </p:blipFill>
        <p:spPr>
          <a:xfrm>
            <a:off x="7771733" y="3721608"/>
            <a:ext cx="3394942" cy="2143864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9" name="AutoShape 9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0" name="AutoShape 10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9" name="TextBox 29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网络安全的重要性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981837" y="1604867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025" b="1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保障国家信息安全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90562" y="2039620"/>
            <a:ext cx="3286271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 lnSpcReduction="10000"/>
          </a:bodyPr>
          <a:lstStyle/>
          <a:p>
            <a:pPr algn="l">
              <a:lnSpc>
                <a:spcPct val="188000"/>
              </a:lnSpc>
            </a:pPr>
            <a:r>
              <a:rPr lang="en-US" sz="1500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网络安全是确保国家信息不受外部威胁和侵犯的重要基石，对于维护国家主权、安全和发展利益具有至关重要的作用。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376833" y="3748751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025" b="1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支撑经济社会运行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485558" y="4183504"/>
            <a:ext cx="3286271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 lnSpcReduction="10000"/>
          </a:bodyPr>
          <a:lstStyle/>
          <a:p>
            <a:pPr algn="l">
              <a:lnSpc>
                <a:spcPct val="188000"/>
              </a:lnSpc>
            </a:pPr>
            <a:r>
              <a:rPr lang="en-US" sz="1500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随着信息技术的深入应用，网络已成为经济社会运行的神经中枢，网络安全问题直接关乎经济安全、社会稳定和民生福祉。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771733" y="1604867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025" b="1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维护公民个人权益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880459" y="2039620"/>
            <a:ext cx="3286271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 lnSpcReduction="10000"/>
          </a:bodyPr>
          <a:lstStyle/>
          <a:p>
            <a:pPr algn="l">
              <a:lnSpc>
                <a:spcPct val="188000"/>
              </a:lnSpc>
            </a:pPr>
            <a:r>
              <a:rPr lang="en-US" sz="1500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网络安全不仅关乎国家大局，也与每个公民的个人信息安全和财产安全息息相关，是保障公民权益的重要一环。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l="9042" r="9042"/>
          <a:stretch>
            <a:fillRect/>
          </a:stretch>
        </p:blipFill>
        <p:spPr>
          <a:xfrm>
            <a:off x="7092557" y="1559288"/>
            <a:ext cx="4492828" cy="4492828"/>
          </a:xfrm>
          <a:prstGeom prst="round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539110" y="1488377"/>
            <a:ext cx="1511760" cy="1373901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739477" y="1370655"/>
            <a:ext cx="1111026" cy="16154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77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</a:p>
        </p:txBody>
      </p:sp>
      <p:sp>
        <p:nvSpPr>
          <p:cNvPr id="5" name="Freeform 5"/>
          <p:cNvSpPr/>
          <p:nvPr/>
        </p:nvSpPr>
        <p:spPr>
          <a:xfrm>
            <a:off x="539110" y="3205847"/>
            <a:ext cx="1511760" cy="1373901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739477" y="3088125"/>
            <a:ext cx="1111026" cy="16154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77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</a:p>
        </p:txBody>
      </p:sp>
      <p:sp>
        <p:nvSpPr>
          <p:cNvPr id="7" name="Freeform 7"/>
          <p:cNvSpPr/>
          <p:nvPr/>
        </p:nvSpPr>
        <p:spPr>
          <a:xfrm>
            <a:off x="539110" y="4984278"/>
            <a:ext cx="1511760" cy="1373901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8" name="TextBox 8"/>
          <p:cNvSpPr txBox="1"/>
          <p:nvPr/>
        </p:nvSpPr>
        <p:spPr>
          <a:xfrm>
            <a:off x="739477" y="4866556"/>
            <a:ext cx="1111026" cy="16154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77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48535" y="1715158"/>
            <a:ext cx="4235703" cy="13411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近年来，随着中美关系的复杂多变，两国在网络空间的摩擦和对抗也日趋激烈，网络战成为双方博弈的新战场。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48535" y="1250513"/>
            <a:ext cx="42195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中美网络摩擦升级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48535" y="3368732"/>
            <a:ext cx="4235703" cy="13411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中美两国在网络技术、人才储备、法律法规等方面展开激烈竞争，双方实力对比成为影响网络战走向的重要因素。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48535" y="2928472"/>
            <a:ext cx="42195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双方实力对比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48535" y="5134585"/>
            <a:ext cx="4235703" cy="13411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中美网络战不仅关乎双方的国家安全，也对全球网络空间的安全与稳定产生深远影响，成为国际社会普遍关注的问题。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48535" y="4694325"/>
            <a:ext cx="42195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网络战的影响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6" name="AutoShape 1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6" name="TextBox 36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中美网络战背景简述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150141" y="2021983"/>
            <a:ext cx="3939528" cy="3939528"/>
          </a:xfrm>
          <a:prstGeom prst="ellipse">
            <a:avLst/>
          </a:prstGeom>
          <a:solidFill>
            <a:schemeClr val="accent2">
              <a:lumMod val="60000"/>
              <a:lumOff val="40000"/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454963" y="2034175"/>
            <a:ext cx="5826389" cy="70218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通过对中美网络战的深入研究，揭示双方在网络空间的战略意图、实力对比和战术手段，为应对未来可能的网络冲突提供借鉴。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4963" y="1575832"/>
            <a:ext cx="2703493" cy="36328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深入分析中美网络战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4963" y="3530045"/>
            <a:ext cx="5826389" cy="70218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从中美网络战中汲取经验教训，探讨有效的网络安全策略和技术手段，提升国家网络安全防护能力。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4963" y="3071702"/>
            <a:ext cx="2703493" cy="36328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探讨网络安全策略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4963" y="5118981"/>
            <a:ext cx="6018344" cy="70218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通过加强网络安全研究和防范工作，切实维护国家在网络空间的主权、安全和发展利益，保障经济社会的持续健康发展。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4963" y="4660638"/>
            <a:ext cx="2703493" cy="36328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维护国家安全和利益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12500" r="12500"/>
          <a:stretch>
            <a:fillRect/>
          </a:stretch>
        </p:blipFill>
        <p:spPr>
          <a:xfrm>
            <a:off x="7676035" y="2524948"/>
            <a:ext cx="2887741" cy="2887741"/>
          </a:xfrm>
          <a:prstGeom prst="ellipse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8663168" y="1482987"/>
            <a:ext cx="913476" cy="913476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6921648" y="4618441"/>
            <a:ext cx="913476" cy="913476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10386775" y="4618441"/>
            <a:ext cx="913476" cy="913476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8906663" y="1691796"/>
            <a:ext cx="426486" cy="426486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4" name="Freeform 14"/>
          <p:cNvSpPr/>
          <p:nvPr/>
        </p:nvSpPr>
        <p:spPr>
          <a:xfrm>
            <a:off x="10639092" y="4837698"/>
            <a:ext cx="426194" cy="42619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190500"/>
                </a:moveTo>
                <a:cubicBezTo>
                  <a:pt x="152400" y="169459"/>
                  <a:pt x="169459" y="152400"/>
                  <a:pt x="190500" y="152400"/>
                </a:cubicBezTo>
                <a:cubicBezTo>
                  <a:pt x="211541" y="152400"/>
                  <a:pt x="228600" y="169459"/>
                  <a:pt x="228600" y="190500"/>
                </a:cubicBezTo>
                <a:cubicBezTo>
                  <a:pt x="228600" y="211541"/>
                  <a:pt x="211541" y="228600"/>
                  <a:pt x="190500" y="228600"/>
                </a:cubicBezTo>
                <a:cubicBezTo>
                  <a:pt x="169459" y="228600"/>
                  <a:pt x="152400" y="211541"/>
                  <a:pt x="152400" y="190500"/>
                </a:cubicBezTo>
                <a:close/>
                <a:moveTo>
                  <a:pt x="266700" y="76200"/>
                </a:moveTo>
                <a:lnTo>
                  <a:pt x="235372" y="12925"/>
                </a:lnTo>
                <a:cubicBezTo>
                  <a:pt x="232801" y="5410"/>
                  <a:pt x="225695" y="0"/>
                  <a:pt x="217284" y="0"/>
                </a:cubicBezTo>
                <a:lnTo>
                  <a:pt x="164973" y="0"/>
                </a:lnTo>
                <a:cubicBezTo>
                  <a:pt x="156467" y="0"/>
                  <a:pt x="149295" y="5544"/>
                  <a:pt x="146837" y="13192"/>
                </a:cubicBezTo>
                <a:lnTo>
                  <a:pt x="114338" y="76200"/>
                </a:lnTo>
                <a:lnTo>
                  <a:pt x="38100" y="76200"/>
                </a:lnTo>
                <a:cubicBezTo>
                  <a:pt x="17059" y="76200"/>
                  <a:pt x="0" y="93259"/>
                  <a:pt x="0" y="114300"/>
                </a:cubicBezTo>
                <a:lnTo>
                  <a:pt x="0" y="304800"/>
                </a:lnTo>
                <a:lnTo>
                  <a:pt x="304800" y="304800"/>
                </a:lnTo>
                <a:lnTo>
                  <a:pt x="304800" y="114300"/>
                </a:lnTo>
                <a:cubicBezTo>
                  <a:pt x="304800" y="93259"/>
                  <a:pt x="287760" y="76200"/>
                  <a:pt x="266700" y="76200"/>
                </a:cubicBezTo>
                <a:close/>
                <a:moveTo>
                  <a:pt x="57150" y="152400"/>
                </a:moveTo>
                <a:cubicBezTo>
                  <a:pt x="46625" y="152400"/>
                  <a:pt x="38100" y="143875"/>
                  <a:pt x="38100" y="133350"/>
                </a:cubicBezTo>
                <a:cubicBezTo>
                  <a:pt x="38100" y="122825"/>
                  <a:pt x="46625" y="114300"/>
                  <a:pt x="57150" y="114300"/>
                </a:cubicBezTo>
                <a:cubicBezTo>
                  <a:pt x="67675" y="114300"/>
                  <a:pt x="76200" y="122825"/>
                  <a:pt x="76200" y="133350"/>
                </a:cubicBezTo>
                <a:cubicBezTo>
                  <a:pt x="76200" y="143875"/>
                  <a:pt x="67675" y="152400"/>
                  <a:pt x="57150" y="152400"/>
                </a:cubicBezTo>
                <a:close/>
                <a:moveTo>
                  <a:pt x="190500" y="266700"/>
                </a:moveTo>
                <a:cubicBezTo>
                  <a:pt x="148419" y="266700"/>
                  <a:pt x="114300" y="232581"/>
                  <a:pt x="114300" y="190500"/>
                </a:cubicBezTo>
                <a:cubicBezTo>
                  <a:pt x="114300" y="148419"/>
                  <a:pt x="148419" y="114300"/>
                  <a:pt x="190500" y="114300"/>
                </a:cubicBezTo>
                <a:cubicBezTo>
                  <a:pt x="232581" y="114300"/>
                  <a:pt x="266700" y="148419"/>
                  <a:pt x="266700" y="190500"/>
                </a:cubicBezTo>
                <a:cubicBezTo>
                  <a:pt x="266700" y="232581"/>
                  <a:pt x="232581" y="266700"/>
                  <a:pt x="190500" y="26670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5" name="Freeform 15"/>
          <p:cNvSpPr/>
          <p:nvPr/>
        </p:nvSpPr>
        <p:spPr>
          <a:xfrm>
            <a:off x="7137949" y="4833774"/>
            <a:ext cx="482811" cy="48281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71155"/>
                </a:moveTo>
                <a:lnTo>
                  <a:pt x="304800" y="133055"/>
                </a:lnTo>
                <a:lnTo>
                  <a:pt x="259261" y="114081"/>
                </a:lnTo>
                <a:cubicBezTo>
                  <a:pt x="257994" y="110509"/>
                  <a:pt x="256661" y="107051"/>
                  <a:pt x="255022" y="103661"/>
                </a:cubicBezTo>
                <a:lnTo>
                  <a:pt x="273406" y="57893"/>
                </a:lnTo>
                <a:lnTo>
                  <a:pt x="246459" y="30956"/>
                </a:lnTo>
                <a:lnTo>
                  <a:pt x="201101" y="49635"/>
                </a:lnTo>
                <a:cubicBezTo>
                  <a:pt x="197644" y="47958"/>
                  <a:pt x="194110" y="46549"/>
                  <a:pt x="190462" y="45244"/>
                </a:cubicBezTo>
                <a:lnTo>
                  <a:pt x="171155" y="0"/>
                </a:lnTo>
                <a:lnTo>
                  <a:pt x="133055" y="0"/>
                </a:lnTo>
                <a:lnTo>
                  <a:pt x="114224" y="45091"/>
                </a:lnTo>
                <a:cubicBezTo>
                  <a:pt x="110433" y="46434"/>
                  <a:pt x="106785" y="47844"/>
                  <a:pt x="103175" y="49559"/>
                </a:cubicBezTo>
                <a:lnTo>
                  <a:pt x="57893" y="31366"/>
                </a:lnTo>
                <a:lnTo>
                  <a:pt x="30956" y="58303"/>
                </a:lnTo>
                <a:lnTo>
                  <a:pt x="49416" y="103175"/>
                </a:lnTo>
                <a:cubicBezTo>
                  <a:pt x="47625" y="106861"/>
                  <a:pt x="46177" y="110614"/>
                  <a:pt x="44796" y="114491"/>
                </a:cubicBezTo>
                <a:lnTo>
                  <a:pt x="0" y="133645"/>
                </a:lnTo>
                <a:lnTo>
                  <a:pt x="0" y="171745"/>
                </a:lnTo>
                <a:lnTo>
                  <a:pt x="44834" y="190424"/>
                </a:lnTo>
                <a:cubicBezTo>
                  <a:pt x="46215" y="194291"/>
                  <a:pt x="47701" y="198053"/>
                  <a:pt x="49482" y="201740"/>
                </a:cubicBezTo>
                <a:lnTo>
                  <a:pt x="31366" y="246907"/>
                </a:lnTo>
                <a:lnTo>
                  <a:pt x="58303" y="273844"/>
                </a:lnTo>
                <a:lnTo>
                  <a:pt x="103289" y="255318"/>
                </a:lnTo>
                <a:cubicBezTo>
                  <a:pt x="106899" y="257032"/>
                  <a:pt x="110585" y="258404"/>
                  <a:pt x="114376" y="259709"/>
                </a:cubicBezTo>
                <a:lnTo>
                  <a:pt x="133645" y="304800"/>
                </a:lnTo>
                <a:lnTo>
                  <a:pt x="171745" y="304800"/>
                </a:lnTo>
                <a:lnTo>
                  <a:pt x="190605" y="259480"/>
                </a:lnTo>
                <a:cubicBezTo>
                  <a:pt x="194215" y="258137"/>
                  <a:pt x="197787" y="256727"/>
                  <a:pt x="201206" y="255089"/>
                </a:cubicBezTo>
                <a:lnTo>
                  <a:pt x="246898" y="273396"/>
                </a:lnTo>
                <a:lnTo>
                  <a:pt x="273834" y="246459"/>
                </a:lnTo>
                <a:lnTo>
                  <a:pt x="255079" y="200997"/>
                </a:lnTo>
                <a:cubicBezTo>
                  <a:pt x="256680" y="197577"/>
                  <a:pt x="257985" y="194110"/>
                  <a:pt x="259251" y="190576"/>
                </a:cubicBezTo>
                <a:lnTo>
                  <a:pt x="304800" y="171155"/>
                </a:lnTo>
                <a:close/>
                <a:moveTo>
                  <a:pt x="152105" y="209550"/>
                </a:moveTo>
                <a:cubicBezTo>
                  <a:pt x="120558" y="209550"/>
                  <a:pt x="94955" y="183947"/>
                  <a:pt x="94955" y="152400"/>
                </a:cubicBezTo>
                <a:cubicBezTo>
                  <a:pt x="94955" y="120853"/>
                  <a:pt x="120558" y="95250"/>
                  <a:pt x="152105" y="95250"/>
                </a:cubicBezTo>
                <a:cubicBezTo>
                  <a:pt x="183652" y="95250"/>
                  <a:pt x="209255" y="120853"/>
                  <a:pt x="209255" y="152400"/>
                </a:cubicBezTo>
                <a:cubicBezTo>
                  <a:pt x="209255" y="183947"/>
                  <a:pt x="183652" y="209550"/>
                  <a:pt x="152105" y="20955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grpSp>
        <p:nvGrpSpPr>
          <p:cNvPr id="16" name="Group 16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7" name="AutoShape 1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TextBox 37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研究目的与意义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10371" y="2249446"/>
            <a:ext cx="6135014" cy="210433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中美网络战案例分析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7489" y="2871848"/>
            <a:ext cx="2148230" cy="105582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450" b="1">
                <a:solidFill>
                  <a:schemeClr val="accent1">
                    <a:alpha val="100000"/>
                  </a:schemeClr>
                </a:solidFill>
                <a:latin typeface="Arial"/>
                <a:ea typeface="Arial"/>
                <a:cs typeface="Arial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69578" y="3104315"/>
            <a:ext cx="1597488" cy="1597488"/>
          </a:xfrm>
          <a:custGeom>
            <a:avLst/>
            <a:gdLst/>
            <a:ahLst/>
            <a:cxnLst/>
            <a:rect l="l" t="t" r="r" b="b"/>
            <a:pathLst>
              <a:path w="890" h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3" name="Freeform 3"/>
          <p:cNvSpPr/>
          <p:nvPr/>
        </p:nvSpPr>
        <p:spPr>
          <a:xfrm>
            <a:off x="4406217" y="2240953"/>
            <a:ext cx="1597488" cy="1597488"/>
          </a:xfrm>
          <a:custGeom>
            <a:avLst/>
            <a:gdLst/>
            <a:ahLst/>
            <a:cxnLst/>
            <a:rect l="l" t="t" r="r" b="b"/>
            <a:pathLst>
              <a:path w="890" h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4" name="Freeform 4"/>
          <p:cNvSpPr/>
          <p:nvPr/>
        </p:nvSpPr>
        <p:spPr>
          <a:xfrm>
            <a:off x="6131145" y="3965882"/>
            <a:ext cx="1597488" cy="1597488"/>
          </a:xfrm>
          <a:custGeom>
            <a:avLst/>
            <a:gdLst/>
            <a:ahLst/>
            <a:cxnLst/>
            <a:rect l="l" t="t" r="r" b="b"/>
            <a:pathLst>
              <a:path w="890" h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>
            <a:off x="6131145" y="2240953"/>
            <a:ext cx="1597488" cy="1597488"/>
          </a:xfrm>
          <a:custGeom>
            <a:avLst/>
            <a:gdLst/>
            <a:ahLst/>
            <a:cxnLst/>
            <a:rect l="l" t="t" r="r" b="b"/>
            <a:pathLst>
              <a:path w="890" h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4406217" y="3965882"/>
            <a:ext cx="1597488" cy="1597488"/>
          </a:xfrm>
          <a:custGeom>
            <a:avLst/>
            <a:gdLst/>
            <a:ahLst/>
            <a:cxnLst/>
            <a:rect l="l" t="t" r="r" b="b"/>
            <a:pathLst>
              <a:path w="890" h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591125" y="2215669"/>
            <a:ext cx="3280773" cy="162277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攻击者通过钓鱼邮件、恶意软件植入等方式，成功渗透入目标网络系统。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7698" y="1707297"/>
            <a:ext cx="3280773" cy="56084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初期入侵</a:t>
            </a:r>
          </a:p>
        </p:txBody>
      </p:sp>
      <p:sp>
        <p:nvSpPr>
          <p:cNvPr id="9" name="Freeform 9"/>
          <p:cNvSpPr/>
          <p:nvPr/>
        </p:nvSpPr>
        <p:spPr>
          <a:xfrm>
            <a:off x="4935056" y="4494721"/>
            <a:ext cx="539810" cy="53981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0" name="Freeform 10"/>
          <p:cNvSpPr/>
          <p:nvPr/>
        </p:nvSpPr>
        <p:spPr>
          <a:xfrm>
            <a:off x="6659855" y="2769663"/>
            <a:ext cx="540068" cy="54006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71155"/>
                </a:moveTo>
                <a:lnTo>
                  <a:pt x="304800" y="133055"/>
                </a:lnTo>
                <a:lnTo>
                  <a:pt x="259261" y="114081"/>
                </a:lnTo>
                <a:cubicBezTo>
                  <a:pt x="257994" y="110509"/>
                  <a:pt x="256661" y="107051"/>
                  <a:pt x="255022" y="103661"/>
                </a:cubicBezTo>
                <a:lnTo>
                  <a:pt x="273406" y="57893"/>
                </a:lnTo>
                <a:lnTo>
                  <a:pt x="246459" y="30956"/>
                </a:lnTo>
                <a:lnTo>
                  <a:pt x="201101" y="49635"/>
                </a:lnTo>
                <a:cubicBezTo>
                  <a:pt x="197644" y="47958"/>
                  <a:pt x="194110" y="46549"/>
                  <a:pt x="190462" y="45244"/>
                </a:cubicBezTo>
                <a:lnTo>
                  <a:pt x="171155" y="0"/>
                </a:lnTo>
                <a:lnTo>
                  <a:pt x="133055" y="0"/>
                </a:lnTo>
                <a:lnTo>
                  <a:pt x="114224" y="45091"/>
                </a:lnTo>
                <a:cubicBezTo>
                  <a:pt x="110433" y="46434"/>
                  <a:pt x="106785" y="47844"/>
                  <a:pt x="103175" y="49559"/>
                </a:cubicBezTo>
                <a:lnTo>
                  <a:pt x="57893" y="31366"/>
                </a:lnTo>
                <a:lnTo>
                  <a:pt x="30956" y="58303"/>
                </a:lnTo>
                <a:lnTo>
                  <a:pt x="49416" y="103175"/>
                </a:lnTo>
                <a:cubicBezTo>
                  <a:pt x="47625" y="106861"/>
                  <a:pt x="46177" y="110614"/>
                  <a:pt x="44796" y="114491"/>
                </a:cubicBezTo>
                <a:lnTo>
                  <a:pt x="0" y="133645"/>
                </a:lnTo>
                <a:lnTo>
                  <a:pt x="0" y="171745"/>
                </a:lnTo>
                <a:lnTo>
                  <a:pt x="44834" y="190424"/>
                </a:lnTo>
                <a:cubicBezTo>
                  <a:pt x="46215" y="194291"/>
                  <a:pt x="47701" y="198053"/>
                  <a:pt x="49482" y="201740"/>
                </a:cubicBezTo>
                <a:lnTo>
                  <a:pt x="31366" y="246907"/>
                </a:lnTo>
                <a:lnTo>
                  <a:pt x="58303" y="273844"/>
                </a:lnTo>
                <a:lnTo>
                  <a:pt x="103289" y="255318"/>
                </a:lnTo>
                <a:cubicBezTo>
                  <a:pt x="106899" y="257032"/>
                  <a:pt x="110585" y="258404"/>
                  <a:pt x="114376" y="259709"/>
                </a:cubicBezTo>
                <a:lnTo>
                  <a:pt x="133645" y="304800"/>
                </a:lnTo>
                <a:lnTo>
                  <a:pt x="171745" y="304800"/>
                </a:lnTo>
                <a:lnTo>
                  <a:pt x="190605" y="259480"/>
                </a:lnTo>
                <a:cubicBezTo>
                  <a:pt x="194215" y="258137"/>
                  <a:pt x="197787" y="256727"/>
                  <a:pt x="201206" y="255089"/>
                </a:cubicBezTo>
                <a:lnTo>
                  <a:pt x="246898" y="273396"/>
                </a:lnTo>
                <a:lnTo>
                  <a:pt x="273834" y="246459"/>
                </a:lnTo>
                <a:lnTo>
                  <a:pt x="255079" y="200997"/>
                </a:lnTo>
                <a:cubicBezTo>
                  <a:pt x="256680" y="197577"/>
                  <a:pt x="257985" y="194110"/>
                  <a:pt x="259251" y="190576"/>
                </a:cubicBezTo>
                <a:lnTo>
                  <a:pt x="304800" y="171155"/>
                </a:lnTo>
                <a:close/>
                <a:moveTo>
                  <a:pt x="152105" y="209550"/>
                </a:moveTo>
                <a:cubicBezTo>
                  <a:pt x="120558" y="209550"/>
                  <a:pt x="94955" y="183947"/>
                  <a:pt x="94955" y="152400"/>
                </a:cubicBezTo>
                <a:cubicBezTo>
                  <a:pt x="94955" y="120853"/>
                  <a:pt x="120558" y="95250"/>
                  <a:pt x="152105" y="95250"/>
                </a:cubicBezTo>
                <a:cubicBezTo>
                  <a:pt x="183652" y="95250"/>
                  <a:pt x="209255" y="120853"/>
                  <a:pt x="209255" y="152400"/>
                </a:cubicBezTo>
                <a:cubicBezTo>
                  <a:pt x="209255" y="183947"/>
                  <a:pt x="183652" y="209550"/>
                  <a:pt x="152105" y="209550"/>
                </a:cubicBez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1" name="Freeform 11"/>
          <p:cNvSpPr/>
          <p:nvPr/>
        </p:nvSpPr>
        <p:spPr>
          <a:xfrm>
            <a:off x="4934927" y="2769663"/>
            <a:ext cx="540068" cy="54006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62" y="147228"/>
                </a:moveTo>
                <a:lnTo>
                  <a:pt x="304800" y="75419"/>
                </a:lnTo>
                <a:lnTo>
                  <a:pt x="304800" y="38100"/>
                </a:lnTo>
                <a:lnTo>
                  <a:pt x="0" y="38100"/>
                </a:lnTo>
                <a:lnTo>
                  <a:pt x="0" y="75305"/>
                </a:lnTo>
                <a:close/>
                <a:moveTo>
                  <a:pt x="152438" y="189347"/>
                </a:moveTo>
                <a:lnTo>
                  <a:pt x="0" y="117348"/>
                </a:lnTo>
                <a:lnTo>
                  <a:pt x="0" y="266700"/>
                </a:lnTo>
                <a:lnTo>
                  <a:pt x="304800" y="266700"/>
                </a:lnTo>
                <a:lnTo>
                  <a:pt x="304800" y="117577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2" name="Freeform 12"/>
          <p:cNvSpPr/>
          <p:nvPr/>
        </p:nvSpPr>
        <p:spPr>
          <a:xfrm>
            <a:off x="6659855" y="4494592"/>
            <a:ext cx="540068" cy="54006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06680" y="259080"/>
                </a:moveTo>
                <a:lnTo>
                  <a:pt x="30480" y="259080"/>
                </a:lnTo>
                <a:cubicBezTo>
                  <a:pt x="13649" y="259080"/>
                  <a:pt x="0" y="245431"/>
                  <a:pt x="0" y="228600"/>
                </a:cubicBezTo>
                <a:lnTo>
                  <a:pt x="0" y="228600"/>
                </a:lnTo>
                <a:lnTo>
                  <a:pt x="0" y="30480"/>
                </a:lnTo>
                <a:cubicBezTo>
                  <a:pt x="0" y="13716"/>
                  <a:pt x="13716" y="0"/>
                  <a:pt x="30480" y="0"/>
                </a:cubicBezTo>
                <a:lnTo>
                  <a:pt x="274320" y="0"/>
                </a:lnTo>
                <a:cubicBezTo>
                  <a:pt x="291151" y="0"/>
                  <a:pt x="304800" y="13649"/>
                  <a:pt x="304800" y="30480"/>
                </a:cubicBezTo>
                <a:lnTo>
                  <a:pt x="304800" y="30480"/>
                </a:lnTo>
                <a:lnTo>
                  <a:pt x="304800" y="228600"/>
                </a:lnTo>
                <a:cubicBezTo>
                  <a:pt x="304800" y="245431"/>
                  <a:pt x="291151" y="259080"/>
                  <a:pt x="274320" y="259080"/>
                </a:cubicBezTo>
                <a:lnTo>
                  <a:pt x="274320" y="259080"/>
                </a:lnTo>
                <a:lnTo>
                  <a:pt x="198120" y="259080"/>
                </a:lnTo>
                <a:lnTo>
                  <a:pt x="259080" y="289560"/>
                </a:lnTo>
                <a:lnTo>
                  <a:pt x="259080" y="304800"/>
                </a:lnTo>
                <a:lnTo>
                  <a:pt x="45720" y="304800"/>
                </a:lnTo>
                <a:lnTo>
                  <a:pt x="45720" y="289560"/>
                </a:lnTo>
                <a:lnTo>
                  <a:pt x="106680" y="259080"/>
                </a:lnTo>
                <a:close/>
                <a:moveTo>
                  <a:pt x="30480" y="30480"/>
                </a:moveTo>
                <a:lnTo>
                  <a:pt x="30480" y="198120"/>
                </a:lnTo>
                <a:lnTo>
                  <a:pt x="274320" y="198120"/>
                </a:lnTo>
                <a:lnTo>
                  <a:pt x="274320" y="30480"/>
                </a:lnTo>
                <a:lnTo>
                  <a:pt x="30480" y="3048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3" name="TextBox 13"/>
          <p:cNvSpPr txBox="1"/>
          <p:nvPr/>
        </p:nvSpPr>
        <p:spPr>
          <a:xfrm>
            <a:off x="563125" y="4474254"/>
            <a:ext cx="3280773" cy="162277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在不被察觉的情况下，攻击者逐步扩大入侵范围，获取更高权限。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9698" y="3965882"/>
            <a:ext cx="3280773" cy="56084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持续渗透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69424" y="2215669"/>
            <a:ext cx="3280773" cy="162277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攻击者窃取敏感数据，并对关键信息进行篡改，制造混乱。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285997" y="1707297"/>
            <a:ext cx="3280773" cy="56084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数据窃取与篡改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41424" y="4474254"/>
            <a:ext cx="3280773" cy="162277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安全团队在检测到异常后，迅速采取措施进行防御和反击。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257997" y="3965882"/>
            <a:ext cx="3280773" cy="56084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被发现与应对</a:t>
            </a:r>
          </a:p>
        </p:txBody>
      </p:sp>
      <p:sp>
        <p:nvSpPr>
          <p:cNvPr id="19" name="Freeform 19"/>
          <p:cNvSpPr/>
          <p:nvPr/>
        </p:nvSpPr>
        <p:spPr>
          <a:xfrm>
            <a:off x="5797858" y="3605801"/>
            <a:ext cx="518508" cy="51850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57150" y="114300"/>
                </a:moveTo>
                <a:lnTo>
                  <a:pt x="0" y="171450"/>
                </a:lnTo>
                <a:lnTo>
                  <a:pt x="114300" y="285750"/>
                </a:lnTo>
                <a:lnTo>
                  <a:pt x="304800" y="95250"/>
                </a:lnTo>
                <a:lnTo>
                  <a:pt x="247650" y="38100"/>
                </a:lnTo>
                <a:lnTo>
                  <a:pt x="114300" y="1714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grpSp>
        <p:nvGrpSpPr>
          <p:cNvPr id="20" name="Group 20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1" name="AutoShape 2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1" name="TextBox 41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攻击事件时间线梳理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t="16650" b="16650"/>
          <a:stretch>
            <a:fillRect/>
          </a:stretch>
        </p:blipFill>
        <p:spPr>
          <a:xfrm>
            <a:off x="-276408" y="1784333"/>
            <a:ext cx="3774096" cy="3774096"/>
          </a:xfrm>
          <a:prstGeom prst="ellipse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3853566" y="1681685"/>
            <a:ext cx="3657600" cy="1989696"/>
          </a:xfrm>
          <a:prstGeom prst="rect">
            <a:avLst/>
          </a:prstGeom>
          <a:solidFill>
            <a:schemeClr val="accent2">
              <a:alpha val="79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3853566" y="1300998"/>
            <a:ext cx="3657600" cy="719328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5" name="TextBox 5"/>
          <p:cNvSpPr txBox="1"/>
          <p:nvPr/>
        </p:nvSpPr>
        <p:spPr>
          <a:xfrm>
            <a:off x="4054790" y="2081621"/>
            <a:ext cx="3255153" cy="14142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攻击者采用长时间、多阶段的攻击方式，以高度隐蔽的手段持续对目标进行渗透。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66852" y="1349766"/>
            <a:ext cx="3375812" cy="63398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高级持续性威胁（APT）</a:t>
            </a:r>
          </a:p>
        </p:txBody>
      </p:sp>
      <p:sp>
        <p:nvSpPr>
          <p:cNvPr id="7" name="AutoShape 7"/>
          <p:cNvSpPr/>
          <p:nvPr/>
        </p:nvSpPr>
        <p:spPr>
          <a:xfrm>
            <a:off x="7873179" y="1681685"/>
            <a:ext cx="3657600" cy="1989696"/>
          </a:xfrm>
          <a:prstGeom prst="rect">
            <a:avLst/>
          </a:prstGeom>
          <a:solidFill>
            <a:schemeClr val="accent2">
              <a:alpha val="79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7873179" y="1300998"/>
            <a:ext cx="3657600" cy="719328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9" name="TextBox 9"/>
          <p:cNvSpPr txBox="1"/>
          <p:nvPr/>
        </p:nvSpPr>
        <p:spPr>
          <a:xfrm>
            <a:off x="8086465" y="1349766"/>
            <a:ext cx="3375812" cy="63398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零日漏洞利用</a:t>
            </a:r>
          </a:p>
        </p:txBody>
      </p:sp>
      <p:sp>
        <p:nvSpPr>
          <p:cNvPr id="10" name="AutoShape 10"/>
          <p:cNvSpPr/>
          <p:nvPr/>
        </p:nvSpPr>
        <p:spPr>
          <a:xfrm>
            <a:off x="3853566" y="4213236"/>
            <a:ext cx="3657600" cy="1989696"/>
          </a:xfrm>
          <a:prstGeom prst="rect">
            <a:avLst/>
          </a:prstGeom>
          <a:solidFill>
            <a:schemeClr val="accent2">
              <a:alpha val="8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3853566" y="3895299"/>
            <a:ext cx="3657600" cy="719328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4066852" y="3944067"/>
            <a:ext cx="3375812" cy="63398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复杂网络钓鱼</a:t>
            </a:r>
          </a:p>
        </p:txBody>
      </p:sp>
      <p:sp>
        <p:nvSpPr>
          <p:cNvPr id="13" name="AutoShape 13"/>
          <p:cNvSpPr/>
          <p:nvPr/>
        </p:nvSpPr>
        <p:spPr>
          <a:xfrm>
            <a:off x="7873179" y="4213236"/>
            <a:ext cx="3657600" cy="1989696"/>
          </a:xfrm>
          <a:prstGeom prst="rect">
            <a:avLst/>
          </a:prstGeom>
          <a:solidFill>
            <a:schemeClr val="accent2">
              <a:alpha val="79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7873179" y="3895299"/>
            <a:ext cx="3657600" cy="719328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5" name="TextBox 15"/>
          <p:cNvSpPr txBox="1"/>
          <p:nvPr/>
        </p:nvSpPr>
        <p:spPr>
          <a:xfrm>
            <a:off x="8086465" y="3944067"/>
            <a:ext cx="3375812" cy="63398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加密与隐匿技术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74403" y="2081621"/>
            <a:ext cx="3255153" cy="14142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利用尚未被公众发现的软件漏洞进行攻击，提高攻击成功率。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054790" y="4675587"/>
            <a:ext cx="3255153" cy="14142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精心构造钓鱼邮件和网站，诱骗用户泄露敏感信息或下载恶意软件。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074403" y="4679187"/>
            <a:ext cx="3255153" cy="14142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采用加密通信和隐匿技术，躲避安全检测，确保攻击行为的隐蔽性。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0" name="AutoShape 20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0" name="TextBox 40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攻击手段与技术特点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4F7FF"/>
      </a:lt1>
      <a:dk2>
        <a:srgbClr val="0A0237"/>
      </a:dk2>
      <a:lt2>
        <a:srgbClr val="FFFFFF"/>
      </a:lt2>
      <a:accent1>
        <a:srgbClr val="0084FF"/>
      </a:accent1>
      <a:accent2>
        <a:srgbClr val="5196FF"/>
      </a:accent2>
      <a:accent3>
        <a:srgbClr val="4454DF"/>
      </a:accent3>
      <a:accent4>
        <a:srgbClr val="7FA9F1"/>
      </a:accent4>
      <a:accent5>
        <a:srgbClr val="ABDDFF"/>
      </a:accent5>
      <a:accent6>
        <a:srgbClr val="A2E5B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宽屏</PresentationFormat>
  <Paragraphs>202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1030824397@qq.com</cp:lastModifiedBy>
  <cp:revision>2</cp:revision>
  <dcterms:created xsi:type="dcterms:W3CDTF">2006-08-16T00:00:00Z</dcterms:created>
  <dcterms:modified xsi:type="dcterms:W3CDTF">2024-05-27T09:18:15Z</dcterms:modified>
</cp:coreProperties>
</file>