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321" r:id="rId2"/>
    <p:sldId id="258" r:id="rId3"/>
    <p:sldId id="336" r:id="rId4"/>
    <p:sldId id="337" r:id="rId5"/>
    <p:sldId id="338" r:id="rId6"/>
    <p:sldId id="339" r:id="rId7"/>
    <p:sldId id="341" r:id="rId8"/>
    <p:sldId id="408" r:id="rId9"/>
    <p:sldId id="342" r:id="rId10"/>
    <p:sldId id="343" r:id="rId11"/>
    <p:sldId id="344" r:id="rId12"/>
    <p:sldId id="346" r:id="rId13"/>
    <p:sldId id="347" r:id="rId14"/>
    <p:sldId id="409" r:id="rId15"/>
    <p:sldId id="348" r:id="rId16"/>
    <p:sldId id="349" r:id="rId17"/>
    <p:sldId id="350" r:id="rId18"/>
    <p:sldId id="351" r:id="rId19"/>
    <p:sldId id="353" r:id="rId20"/>
    <p:sldId id="352" r:id="rId21"/>
    <p:sldId id="354" r:id="rId22"/>
    <p:sldId id="355" r:id="rId23"/>
    <p:sldId id="356" r:id="rId24"/>
    <p:sldId id="358" r:id="rId25"/>
    <p:sldId id="357" r:id="rId26"/>
    <p:sldId id="359" r:id="rId27"/>
    <p:sldId id="360" r:id="rId28"/>
    <p:sldId id="410" r:id="rId29"/>
    <p:sldId id="362" r:id="rId30"/>
    <p:sldId id="363" r:id="rId31"/>
    <p:sldId id="364" r:id="rId32"/>
    <p:sldId id="365" r:id="rId33"/>
    <p:sldId id="366" r:id="rId34"/>
    <p:sldId id="383" r:id="rId35"/>
    <p:sldId id="367" r:id="rId36"/>
    <p:sldId id="368" r:id="rId37"/>
    <p:sldId id="384" r:id="rId38"/>
    <p:sldId id="369" r:id="rId39"/>
    <p:sldId id="385" r:id="rId40"/>
    <p:sldId id="370" r:id="rId41"/>
    <p:sldId id="371" r:id="rId42"/>
    <p:sldId id="394" r:id="rId43"/>
    <p:sldId id="395" r:id="rId44"/>
    <p:sldId id="398" r:id="rId45"/>
    <p:sldId id="396" r:id="rId46"/>
    <p:sldId id="397" r:id="rId47"/>
    <p:sldId id="400" r:id="rId48"/>
    <p:sldId id="401" r:id="rId49"/>
    <p:sldId id="403" r:id="rId50"/>
    <p:sldId id="404" r:id="rId51"/>
    <p:sldId id="405" r:id="rId52"/>
    <p:sldId id="406" r:id="rId53"/>
    <p:sldId id="407" r:id="rId54"/>
    <p:sldId id="320" r:id="rId55"/>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92" autoAdjust="0"/>
    <p:restoredTop sz="88462" autoAdjust="0"/>
  </p:normalViewPr>
  <p:slideViewPr>
    <p:cSldViewPr>
      <p:cViewPr varScale="1">
        <p:scale>
          <a:sx n="64" d="100"/>
          <a:sy n="64" d="100"/>
        </p:scale>
        <p:origin x="11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95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4AB65-302B-41DB-B361-4BDE3738322B}" type="datetimeFigureOut">
              <a:rPr lang="zh-CN" altLang="en-US" smtClean="0"/>
              <a:t>2021/11/16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1BA685-E17A-4E76-90A6-5D1C9F6A4FBF}" type="slidenum">
              <a:rPr lang="zh-CN" altLang="en-US" smtClean="0"/>
              <a:t>‹#›</a:t>
            </a:fld>
            <a:endParaRPr lang="zh-CN" altLang="en-US"/>
          </a:p>
        </p:txBody>
      </p:sp>
    </p:spTree>
    <p:extLst>
      <p:ext uri="{BB962C8B-B14F-4D97-AF65-F5344CB8AC3E}">
        <p14:creationId xmlns:p14="http://schemas.microsoft.com/office/powerpoint/2010/main" val="1512019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BA685-E17A-4E76-90A6-5D1C9F6A4FBF}" type="slidenum">
              <a:rPr lang="zh-CN" altLang="en-US" smtClean="0"/>
              <a:t>1</a:t>
            </a:fld>
            <a:endParaRPr lang="zh-CN" altLang="en-US"/>
          </a:p>
        </p:txBody>
      </p:sp>
    </p:spTree>
    <p:extLst>
      <p:ext uri="{BB962C8B-B14F-4D97-AF65-F5344CB8AC3E}">
        <p14:creationId xmlns:p14="http://schemas.microsoft.com/office/powerpoint/2010/main" val="2260263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BA685-E17A-4E76-90A6-5D1C9F6A4FBF}" type="slidenum">
              <a:rPr lang="zh-CN" altLang="en-US" smtClean="0"/>
              <a:t>21</a:t>
            </a:fld>
            <a:endParaRPr lang="zh-CN" altLang="en-US"/>
          </a:p>
        </p:txBody>
      </p:sp>
    </p:spTree>
    <p:extLst>
      <p:ext uri="{BB962C8B-B14F-4D97-AF65-F5344CB8AC3E}">
        <p14:creationId xmlns:p14="http://schemas.microsoft.com/office/powerpoint/2010/main" val="1938944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BA685-E17A-4E76-90A6-5D1C9F6A4FBF}" type="slidenum">
              <a:rPr lang="zh-CN" altLang="en-US" smtClean="0"/>
              <a:t>31</a:t>
            </a:fld>
            <a:endParaRPr lang="zh-CN" altLang="en-US"/>
          </a:p>
        </p:txBody>
      </p:sp>
    </p:spTree>
    <p:extLst>
      <p:ext uri="{BB962C8B-B14F-4D97-AF65-F5344CB8AC3E}">
        <p14:creationId xmlns:p14="http://schemas.microsoft.com/office/powerpoint/2010/main" val="1388552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BA685-E17A-4E76-90A6-5D1C9F6A4FBF}" type="slidenum">
              <a:rPr lang="zh-CN" altLang="en-US" smtClean="0"/>
              <a:t>44</a:t>
            </a:fld>
            <a:endParaRPr lang="zh-CN" altLang="en-US"/>
          </a:p>
        </p:txBody>
      </p:sp>
    </p:spTree>
    <p:extLst>
      <p:ext uri="{BB962C8B-B14F-4D97-AF65-F5344CB8AC3E}">
        <p14:creationId xmlns:p14="http://schemas.microsoft.com/office/powerpoint/2010/main" val="1097854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BA685-E17A-4E76-90A6-5D1C9F6A4FBF}" type="slidenum">
              <a:rPr lang="zh-CN" altLang="en-US" smtClean="0"/>
              <a:t>49</a:t>
            </a:fld>
            <a:endParaRPr lang="zh-CN" altLang="en-US"/>
          </a:p>
        </p:txBody>
      </p:sp>
    </p:spTree>
    <p:extLst>
      <p:ext uri="{BB962C8B-B14F-4D97-AF65-F5344CB8AC3E}">
        <p14:creationId xmlns:p14="http://schemas.microsoft.com/office/powerpoint/2010/main" val="187803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1BA685-E17A-4E76-90A6-5D1C9F6A4FBF}" type="slidenum">
              <a:rPr lang="zh-CN" altLang="en-US" smtClean="0"/>
              <a:t>52</a:t>
            </a:fld>
            <a:endParaRPr lang="zh-CN" altLang="en-US"/>
          </a:p>
        </p:txBody>
      </p:sp>
    </p:spTree>
    <p:extLst>
      <p:ext uri="{BB962C8B-B14F-4D97-AF65-F5344CB8AC3E}">
        <p14:creationId xmlns:p14="http://schemas.microsoft.com/office/powerpoint/2010/main" val="3891496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9F3A002-E1C0-47F9-8E5D-5D6AF504708E}" type="slidenum">
              <a:rPr altLang="zh-CN"/>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39A27690-6484-42EC-ADB7-CE96F8AE6B98}" type="slidenum">
              <a:rPr altLang="zh-CN"/>
              <a:pPr/>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8AD9430-A6A8-4602-85D1-5A96F07100E9}" type="slidenum">
              <a:rPr altLang="zh-CN"/>
              <a:pPr/>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EA3C9C2-0003-4319-BFAA-06E9F4464465}" type="slidenum">
              <a:rPr altLang="zh-CN"/>
              <a:pPr/>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B6894FC-C9E3-4AE7-9A0B-26BFEB86CC92}" type="slidenum">
              <a:rPr altLang="zh-CN"/>
              <a:pPr/>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C20B414-8E98-4909-8404-75E5EAD267A5}" type="slidenum">
              <a:rPr altLang="zh-CN"/>
              <a:pPr/>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E929F09E-8980-49D3-B51F-3CA9D648F4D2}" type="slidenum">
              <a:rPr altLang="zh-CN"/>
              <a:pPr/>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9E5CE13C-9EC6-45DA-A9DB-7AC57CE1C97F}" type="slidenum">
              <a:rPr altLang="zh-CN"/>
              <a:pPr/>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1DC9E127-9CB4-47D1-9987-1F24866B28CF}" type="slidenum">
              <a:rPr altLang="zh-CN"/>
              <a:pPr/>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CC3D4F8-7889-4F08-9DC6-470424E92A0B}" type="slidenum">
              <a:rPr altLang="zh-CN"/>
              <a:pPr/>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D4A212DB-5B82-45AE-9615-5987E3B16F51}" type="slidenum">
              <a:rPr altLang="zh-CN"/>
              <a:pPr/>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4294967295"/>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Tx/>
              <a:buNone/>
              <a:defRPr kumimoji="1"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Tx/>
              <a:buNone/>
              <a:defRPr kumimoji="1"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400" noProof="1"/>
            </a:lvl1pPr>
          </a:lstStyle>
          <a:p>
            <a:fld id="{533C9267-F883-44C8-9098-A65ED58BBFC5}" type="slidenum">
              <a:rPr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4.bin"/><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7.w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12.bin"/><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5.bin"/><Relationship Id="rId4" Type="http://schemas.openxmlformats.org/officeDocument/2006/relationships/image" Target="../media/image22.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19.bin"/><Relationship Id="rId4" Type="http://schemas.openxmlformats.org/officeDocument/2006/relationships/image" Target="../media/image25.wmf"/></Relationships>
</file>

<file path=ppt/slides/_rels/slide48.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22.bin"/><Relationship Id="rId4" Type="http://schemas.openxmlformats.org/officeDocument/2006/relationships/image" Target="../media/image25.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AutoShape 2"/>
          <p:cNvSpPr>
            <a:spLocks noChangeArrowheads="1"/>
          </p:cNvSpPr>
          <p:nvPr/>
        </p:nvSpPr>
        <p:spPr bwMode="auto">
          <a:xfrm>
            <a:off x="152400" y="457200"/>
            <a:ext cx="2949575" cy="762000"/>
          </a:xfrm>
          <a:prstGeom prst="cloudCallout">
            <a:avLst>
              <a:gd name="adj1" fmla="val 39019"/>
              <a:gd name="adj2" fmla="val 88542"/>
            </a:avLst>
          </a:prstGeom>
          <a:solidFill>
            <a:schemeClr val="bg1"/>
          </a:solidFill>
          <a:ln w="9525">
            <a:solidFill>
              <a:schemeClr val="bg1"/>
            </a:solidFill>
            <a:round/>
            <a:headEnd/>
            <a:tailEnd/>
          </a:ln>
        </p:spPr>
        <p:txBody>
          <a:bodyPr wrap="none" anchor="ctr"/>
          <a:lstStyle/>
          <a:p>
            <a:pPr algn="ctr" eaLnBrk="1" hangingPunct="1"/>
            <a:endParaRPr lang="zh-CN" altLang="zh-CN" sz="2800" b="1"/>
          </a:p>
        </p:txBody>
      </p:sp>
      <p:sp>
        <p:nvSpPr>
          <p:cNvPr id="2051" name="Freeform 3"/>
          <p:cNvSpPr>
            <a:spLocks noChangeArrowheads="1"/>
          </p:cNvSpPr>
          <p:nvPr/>
        </p:nvSpPr>
        <p:spPr bwMode="auto">
          <a:xfrm>
            <a:off x="1846263" y="1235075"/>
            <a:ext cx="1641475" cy="304800"/>
          </a:xfrm>
          <a:custGeom>
            <a:avLst/>
            <a:gdLst>
              <a:gd name="T0" fmla="*/ 2147483646 w 1600"/>
              <a:gd name="T1" fmla="*/ 2147483646 h 381"/>
              <a:gd name="T2" fmla="*/ 2147483646 w 1600"/>
              <a:gd name="T3" fmla="*/ 2147483646 h 381"/>
              <a:gd name="T4" fmla="*/ 2147483646 w 1600"/>
              <a:gd name="T5" fmla="*/ 2147483646 h 381"/>
              <a:gd name="T6" fmla="*/ 2147483646 w 1600"/>
              <a:gd name="T7" fmla="*/ 2147483646 h 381"/>
              <a:gd name="T8" fmla="*/ 2147483646 w 1600"/>
              <a:gd name="T9" fmla="*/ 2147483646 h 381"/>
              <a:gd name="T10" fmla="*/ 2147483646 w 1600"/>
              <a:gd name="T11" fmla="*/ 2147483646 h 381"/>
              <a:gd name="T12" fmla="*/ 2147483646 w 1600"/>
              <a:gd name="T13" fmla="*/ 2147483646 h 381"/>
              <a:gd name="T14" fmla="*/ 2147483646 w 1600"/>
              <a:gd name="T15" fmla="*/ 2147483646 h 381"/>
              <a:gd name="T16" fmla="*/ 2147483646 w 1600"/>
              <a:gd name="T17" fmla="*/ 2147483646 h 381"/>
              <a:gd name="T18" fmla="*/ 2147483646 w 1600"/>
              <a:gd name="T19" fmla="*/ 2147483646 h 381"/>
              <a:gd name="T20" fmla="*/ 2147483646 w 1600"/>
              <a:gd name="T21" fmla="*/ 2147483646 h 381"/>
              <a:gd name="T22" fmla="*/ 2147483646 w 1600"/>
              <a:gd name="T23" fmla="*/ 2147483646 h 381"/>
              <a:gd name="T24" fmla="*/ 2147483646 w 1600"/>
              <a:gd name="T25" fmla="*/ 2147483646 h 381"/>
              <a:gd name="T26" fmla="*/ 2147483646 w 1600"/>
              <a:gd name="T27" fmla="*/ 2147483646 h 381"/>
              <a:gd name="T28" fmla="*/ 2147483646 w 1600"/>
              <a:gd name="T29" fmla="*/ 2147483646 h 381"/>
              <a:gd name="T30" fmla="*/ 2147483646 w 1600"/>
              <a:gd name="T31" fmla="*/ 2147483646 h 381"/>
              <a:gd name="T32" fmla="*/ 2147483646 w 1600"/>
              <a:gd name="T33" fmla="*/ 2147483646 h 3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round/>
            <a:headEnd/>
            <a:tailEnd/>
          </a:ln>
        </p:spPr>
        <p:txBody>
          <a:bodyPr/>
          <a:lstStyle/>
          <a:p>
            <a:endParaRPr lang="zh-CN" altLang="en-US"/>
          </a:p>
        </p:txBody>
      </p:sp>
      <p:sp>
        <p:nvSpPr>
          <p:cNvPr id="2052" name="Freeform 4"/>
          <p:cNvSpPr>
            <a:spLocks noChangeArrowheads="1"/>
          </p:cNvSpPr>
          <p:nvPr/>
        </p:nvSpPr>
        <p:spPr bwMode="auto">
          <a:xfrm>
            <a:off x="19050" y="4857750"/>
            <a:ext cx="9201150" cy="1009650"/>
          </a:xfrm>
          <a:custGeom>
            <a:avLst/>
            <a:gdLst>
              <a:gd name="T0" fmla="*/ 0 w 5796"/>
              <a:gd name="T1" fmla="*/ 2147483646 h 636"/>
              <a:gd name="T2" fmla="*/ 2147483646 w 5796"/>
              <a:gd name="T3" fmla="*/ 2147483646 h 636"/>
              <a:gd name="T4" fmla="*/ 2147483646 w 5796"/>
              <a:gd name="T5" fmla="*/ 2147483646 h 636"/>
              <a:gd name="T6" fmla="*/ 2147483646 w 5796"/>
              <a:gd name="T7" fmla="*/ 2147483646 h 636"/>
              <a:gd name="T8" fmla="*/ 2147483646 w 5796"/>
              <a:gd name="T9" fmla="*/ 2147483646 h 636"/>
              <a:gd name="T10" fmla="*/ 2147483646 w 5796"/>
              <a:gd name="T11" fmla="*/ 2147483646 h 636"/>
              <a:gd name="T12" fmla="*/ 2147483646 w 5796"/>
              <a:gd name="T13" fmla="*/ 2147483646 h 636"/>
              <a:gd name="T14" fmla="*/ 2147483646 w 5796"/>
              <a:gd name="T15" fmla="*/ 2147483646 h 636"/>
              <a:gd name="T16" fmla="*/ 2147483646 w 5796"/>
              <a:gd name="T17" fmla="*/ 2147483646 h 636"/>
              <a:gd name="T18" fmla="*/ 2147483646 w 5796"/>
              <a:gd name="T19" fmla="*/ 2147483646 h 636"/>
              <a:gd name="T20" fmla="*/ 2147483646 w 5796"/>
              <a:gd name="T21" fmla="*/ 2147483646 h 636"/>
              <a:gd name="T22" fmla="*/ 2147483646 w 5796"/>
              <a:gd name="T23" fmla="*/ 2147483646 h 636"/>
              <a:gd name="T24" fmla="*/ 2147483646 w 5796"/>
              <a:gd name="T25" fmla="*/ 2147483646 h 636"/>
              <a:gd name="T26" fmla="*/ 2147483646 w 5796"/>
              <a:gd name="T27" fmla="*/ 2147483646 h 636"/>
              <a:gd name="T28" fmla="*/ 2147483646 w 5796"/>
              <a:gd name="T29" fmla="*/ 2147483646 h 636"/>
              <a:gd name="T30" fmla="*/ 2147483646 w 5796"/>
              <a:gd name="T31" fmla="*/ 2147483646 h 636"/>
              <a:gd name="T32" fmla="*/ 2147483646 w 5796"/>
              <a:gd name="T33" fmla="*/ 2147483646 h 636"/>
              <a:gd name="T34" fmla="*/ 2147483646 w 5796"/>
              <a:gd name="T35" fmla="*/ 2147483646 h 636"/>
              <a:gd name="T36" fmla="*/ 2147483646 w 5796"/>
              <a:gd name="T37" fmla="*/ 2147483646 h 636"/>
              <a:gd name="T38" fmla="*/ 2147483646 w 5796"/>
              <a:gd name="T39" fmla="*/ 2147483646 h 636"/>
              <a:gd name="T40" fmla="*/ 2147483646 w 5796"/>
              <a:gd name="T41" fmla="*/ 2147483646 h 636"/>
              <a:gd name="T42" fmla="*/ 2147483646 w 5796"/>
              <a:gd name="T43" fmla="*/ 2147483646 h 636"/>
              <a:gd name="T44" fmla="*/ 2147483646 w 5796"/>
              <a:gd name="T45" fmla="*/ 2147483646 h 636"/>
              <a:gd name="T46" fmla="*/ 2147483646 w 5796"/>
              <a:gd name="T47" fmla="*/ 2147483646 h 636"/>
              <a:gd name="T48" fmla="*/ 2147483646 w 5796"/>
              <a:gd name="T49" fmla="*/ 2147483646 h 636"/>
              <a:gd name="T50" fmla="*/ 2147483646 w 5796"/>
              <a:gd name="T51" fmla="*/ 2147483646 h 636"/>
              <a:gd name="T52" fmla="*/ 2147483646 w 5796"/>
              <a:gd name="T53" fmla="*/ 2147483646 h 636"/>
              <a:gd name="T54" fmla="*/ 2147483646 w 5796"/>
              <a:gd name="T55" fmla="*/ 2147483646 h 636"/>
              <a:gd name="T56" fmla="*/ 2147483646 w 5796"/>
              <a:gd name="T57" fmla="*/ 2147483646 h 636"/>
              <a:gd name="T58" fmla="*/ 2147483646 w 5796"/>
              <a:gd name="T59" fmla="*/ 2147483646 h 636"/>
              <a:gd name="T60" fmla="*/ 2147483646 w 5796"/>
              <a:gd name="T61" fmla="*/ 2147483646 h 636"/>
              <a:gd name="T62" fmla="*/ 2147483646 w 5796"/>
              <a:gd name="T63" fmla="*/ 2147483646 h 636"/>
              <a:gd name="T64" fmla="*/ 2147483646 w 5796"/>
              <a:gd name="T65" fmla="*/ 2147483646 h 636"/>
              <a:gd name="T66" fmla="*/ 2147483646 w 5796"/>
              <a:gd name="T67" fmla="*/ 2147483646 h 636"/>
              <a:gd name="T68" fmla="*/ 2147483646 w 5796"/>
              <a:gd name="T69" fmla="*/ 2147483646 h 636"/>
              <a:gd name="T70" fmla="*/ 2147483646 w 5796"/>
              <a:gd name="T71" fmla="*/ 2147483646 h 636"/>
              <a:gd name="T72" fmla="*/ 2147483646 w 5796"/>
              <a:gd name="T73" fmla="*/ 2147483646 h 636"/>
              <a:gd name="T74" fmla="*/ 2147483646 w 5796"/>
              <a:gd name="T75" fmla="*/ 2147483646 h 636"/>
              <a:gd name="T76" fmla="*/ 2147483646 w 5796"/>
              <a:gd name="T77" fmla="*/ 2147483646 h 636"/>
              <a:gd name="T78" fmla="*/ 2147483646 w 5796"/>
              <a:gd name="T79" fmla="*/ 2147483646 h 636"/>
              <a:gd name="T80" fmla="*/ 2147483646 w 5796"/>
              <a:gd name="T81" fmla="*/ 2147483646 h 636"/>
              <a:gd name="T82" fmla="*/ 2147483646 w 5796"/>
              <a:gd name="T83" fmla="*/ 2147483646 h 636"/>
              <a:gd name="T84" fmla="*/ 2147483646 w 5796"/>
              <a:gd name="T85" fmla="*/ 2147483646 h 636"/>
              <a:gd name="T86" fmla="*/ 2147483646 w 5796"/>
              <a:gd name="T87" fmla="*/ 2147483646 h 636"/>
              <a:gd name="T88" fmla="*/ 2147483646 w 5796"/>
              <a:gd name="T89" fmla="*/ 2147483646 h 636"/>
              <a:gd name="T90" fmla="*/ 2147483646 w 5796"/>
              <a:gd name="T91" fmla="*/ 0 h 636"/>
              <a:gd name="T92" fmla="*/ 2147483646 w 5796"/>
              <a:gd name="T93" fmla="*/ 2147483646 h 636"/>
              <a:gd name="T94" fmla="*/ 2147483646 w 5796"/>
              <a:gd name="T95" fmla="*/ 2147483646 h 636"/>
              <a:gd name="T96" fmla="*/ 2147483646 w 5796"/>
              <a:gd name="T97" fmla="*/ 2147483646 h 636"/>
              <a:gd name="T98" fmla="*/ 2147483646 w 5796"/>
              <a:gd name="T99" fmla="*/ 2147483646 h 636"/>
              <a:gd name="T100" fmla="*/ 2147483646 w 5796"/>
              <a:gd name="T101" fmla="*/ 2147483646 h 636"/>
              <a:gd name="T102" fmla="*/ 2147483646 w 5796"/>
              <a:gd name="T103" fmla="*/ 2147483646 h 636"/>
              <a:gd name="T104" fmla="*/ 2147483646 w 5796"/>
              <a:gd name="T105" fmla="*/ 2147483646 h 636"/>
              <a:gd name="T106" fmla="*/ 2147483646 w 5796"/>
              <a:gd name="T107" fmla="*/ 2147483646 h 636"/>
              <a:gd name="T108" fmla="*/ 2147483646 w 5796"/>
              <a:gd name="T109" fmla="*/ 2147483646 h 636"/>
              <a:gd name="T110" fmla="*/ 2147483646 w 5796"/>
              <a:gd name="T111" fmla="*/ 2147483646 h 636"/>
              <a:gd name="T112" fmla="*/ 2147483646 w 5796"/>
              <a:gd name="T113" fmla="*/ 2147483646 h 636"/>
              <a:gd name="T114" fmla="*/ 2147483646 w 5796"/>
              <a:gd name="T115" fmla="*/ 2147483646 h 636"/>
              <a:gd name="T116" fmla="*/ 2147483646 w 5796"/>
              <a:gd name="T117" fmla="*/ 2147483646 h 6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a:solidFill>
              <a:srgbClr val="339933"/>
            </a:solidFill>
            <a:round/>
            <a:headEnd/>
            <a:tailEnd/>
          </a:ln>
        </p:spPr>
        <p:txBody>
          <a:bodyPr/>
          <a:lstStyle/>
          <a:p>
            <a:endParaRPr lang="zh-CN" altLang="en-US"/>
          </a:p>
        </p:txBody>
      </p:sp>
      <p:grpSp>
        <p:nvGrpSpPr>
          <p:cNvPr id="2053" name="Group 5"/>
          <p:cNvGrpSpPr>
            <a:grpSpLocks/>
          </p:cNvGrpSpPr>
          <p:nvPr/>
        </p:nvGrpSpPr>
        <p:grpSpPr bwMode="auto">
          <a:xfrm>
            <a:off x="2438400" y="6019800"/>
            <a:ext cx="685800" cy="533400"/>
            <a:chOff x="1536" y="3840"/>
            <a:chExt cx="386" cy="288"/>
          </a:xfrm>
        </p:grpSpPr>
        <p:sp>
          <p:nvSpPr>
            <p:cNvPr id="2065" name="Freeform 6"/>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endParaRPr lang="zh-CN" altLang="en-US"/>
            </a:p>
          </p:txBody>
        </p:sp>
        <p:sp>
          <p:nvSpPr>
            <p:cNvPr id="2066" name="Freeform 7"/>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endParaRPr lang="zh-CN" altLang="en-US"/>
            </a:p>
          </p:txBody>
        </p:sp>
      </p:grpSp>
      <p:grpSp>
        <p:nvGrpSpPr>
          <p:cNvPr id="2054" name="Group 8"/>
          <p:cNvGrpSpPr>
            <a:grpSpLocks/>
          </p:cNvGrpSpPr>
          <p:nvPr/>
        </p:nvGrpSpPr>
        <p:grpSpPr bwMode="auto">
          <a:xfrm>
            <a:off x="6629400" y="5638800"/>
            <a:ext cx="457200" cy="304800"/>
            <a:chOff x="1536" y="3840"/>
            <a:chExt cx="386" cy="288"/>
          </a:xfrm>
        </p:grpSpPr>
        <p:sp>
          <p:nvSpPr>
            <p:cNvPr id="2063" name="Freeform 9"/>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endParaRPr lang="zh-CN" altLang="en-US"/>
            </a:p>
          </p:txBody>
        </p:sp>
        <p:sp>
          <p:nvSpPr>
            <p:cNvPr id="2064" name="Freeform 10"/>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endParaRPr lang="zh-CN" altLang="en-US"/>
            </a:p>
          </p:txBody>
        </p:sp>
      </p:grpSp>
      <p:grpSp>
        <p:nvGrpSpPr>
          <p:cNvPr id="2055" name="Group 11"/>
          <p:cNvGrpSpPr>
            <a:grpSpLocks/>
          </p:cNvGrpSpPr>
          <p:nvPr/>
        </p:nvGrpSpPr>
        <p:grpSpPr bwMode="auto">
          <a:xfrm>
            <a:off x="3962400" y="5867400"/>
            <a:ext cx="612775" cy="381000"/>
            <a:chOff x="1536" y="3840"/>
            <a:chExt cx="386" cy="288"/>
          </a:xfrm>
        </p:grpSpPr>
        <p:sp>
          <p:nvSpPr>
            <p:cNvPr id="2061" name="Freeform 12"/>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endParaRPr lang="zh-CN" altLang="en-US"/>
            </a:p>
          </p:txBody>
        </p:sp>
        <p:sp>
          <p:nvSpPr>
            <p:cNvPr id="2062" name="Freeform 13"/>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endParaRPr lang="zh-CN" altLang="en-US"/>
            </a:p>
          </p:txBody>
        </p:sp>
      </p:grpSp>
      <p:sp>
        <p:nvSpPr>
          <p:cNvPr id="2056" name="Rectangle 14"/>
          <p:cNvSpPr>
            <a:spLocks noGrp="1" noChangeArrowheads="1"/>
          </p:cNvSpPr>
          <p:nvPr>
            <p:ph type="title"/>
          </p:nvPr>
        </p:nvSpPr>
        <p:spPr>
          <a:xfrm>
            <a:off x="1581176" y="1905000"/>
            <a:ext cx="6705600" cy="609600"/>
          </a:xfrm>
        </p:spPr>
        <p:txBody>
          <a:bodyPr/>
          <a:lstStyle/>
          <a:p>
            <a:pPr eaLnBrk="1" hangingPunct="1"/>
            <a:r>
              <a:rPr lang="zh-CN" altLang="en-US" sz="3200" b="1" dirty="0" smtClean="0">
                <a:solidFill>
                  <a:srgbClr val="FFFF00"/>
                </a:solidFill>
              </a:rPr>
              <a:t>第</a:t>
            </a:r>
            <a:r>
              <a:rPr lang="en-US" altLang="zh-CN" sz="3200" b="1" dirty="0" smtClean="0">
                <a:solidFill>
                  <a:srgbClr val="FFFF00"/>
                </a:solidFill>
              </a:rPr>
              <a:t>6</a:t>
            </a:r>
            <a:r>
              <a:rPr lang="zh-CN" altLang="en-US" sz="3200" b="1" dirty="0" smtClean="0">
                <a:solidFill>
                  <a:srgbClr val="FFFF00"/>
                </a:solidFill>
              </a:rPr>
              <a:t>章  时序逻辑电路的分析和设计</a:t>
            </a:r>
            <a:endParaRPr lang="zh-CN" altLang="en-US" sz="3200" b="1" dirty="0" smtClean="0">
              <a:solidFill>
                <a:srgbClr val="FFFF66"/>
              </a:solidFill>
            </a:endParaRPr>
          </a:p>
        </p:txBody>
      </p:sp>
      <p:grpSp>
        <p:nvGrpSpPr>
          <p:cNvPr id="2057" name="Group 15"/>
          <p:cNvGrpSpPr>
            <a:grpSpLocks/>
          </p:cNvGrpSpPr>
          <p:nvPr/>
        </p:nvGrpSpPr>
        <p:grpSpPr bwMode="auto">
          <a:xfrm>
            <a:off x="533400" y="5715000"/>
            <a:ext cx="457200" cy="304800"/>
            <a:chOff x="1536" y="3840"/>
            <a:chExt cx="386" cy="288"/>
          </a:xfrm>
        </p:grpSpPr>
        <p:sp>
          <p:nvSpPr>
            <p:cNvPr id="2059" name="Freeform 16"/>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endParaRPr lang="zh-CN" altLang="en-US"/>
            </a:p>
          </p:txBody>
        </p:sp>
        <p:sp>
          <p:nvSpPr>
            <p:cNvPr id="2060" name="Freeform 17"/>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endParaRPr lang="zh-CN" altLang="en-US"/>
            </a:p>
          </p:txBody>
        </p:sp>
      </p:grpSp>
      <p:sp>
        <p:nvSpPr>
          <p:cNvPr id="68626" name="Text Box 18"/>
          <p:cNvSpPr txBox="1">
            <a:spLocks noChangeArrowheads="1"/>
          </p:cNvSpPr>
          <p:nvPr/>
        </p:nvSpPr>
        <p:spPr bwMode="auto">
          <a:xfrm>
            <a:off x="2128862" y="2667000"/>
            <a:ext cx="5943600" cy="2043113"/>
          </a:xfrm>
          <a:prstGeom prst="rect">
            <a:avLst/>
          </a:prstGeom>
          <a:noFill/>
          <a:ln w="57150">
            <a:noFill/>
            <a:miter lim="800000"/>
            <a:headEnd/>
            <a:tailEnd/>
          </a:ln>
        </p:spPr>
        <p:txBody>
          <a:bodyPr anchor="ctr">
            <a:spAutoFit/>
          </a:bodyPr>
          <a:lstStyle/>
          <a:p>
            <a:pPr eaLnBrk="1" hangingPunct="1">
              <a:spcBef>
                <a:spcPct val="50000"/>
              </a:spcBef>
            </a:pPr>
            <a:r>
              <a:rPr lang="en-US" altLang="zh-CN" sz="3200" b="1" dirty="0">
                <a:solidFill>
                  <a:srgbClr val="FF0000"/>
                </a:solidFill>
              </a:rPr>
              <a:t>6.1  </a:t>
            </a:r>
            <a:r>
              <a:rPr lang="zh-CN" altLang="en-US" sz="3200" b="1" dirty="0">
                <a:solidFill>
                  <a:srgbClr val="FF0000"/>
                </a:solidFill>
              </a:rPr>
              <a:t>概述</a:t>
            </a:r>
          </a:p>
          <a:p>
            <a:pPr eaLnBrk="1" hangingPunct="1">
              <a:spcBef>
                <a:spcPct val="50000"/>
              </a:spcBef>
            </a:pPr>
            <a:r>
              <a:rPr lang="en-US" altLang="zh-CN" sz="3200" b="1" dirty="0">
                <a:solidFill>
                  <a:srgbClr val="FFFF66"/>
                </a:solidFill>
              </a:rPr>
              <a:t>6.2  </a:t>
            </a:r>
            <a:r>
              <a:rPr lang="zh-CN" altLang="en-US" sz="3200" b="1" dirty="0">
                <a:solidFill>
                  <a:srgbClr val="FFFF66"/>
                </a:solidFill>
              </a:rPr>
              <a:t>时序逻辑电路的分析方法</a:t>
            </a:r>
          </a:p>
          <a:p>
            <a:pPr eaLnBrk="1" hangingPunct="1">
              <a:spcBef>
                <a:spcPct val="50000"/>
              </a:spcBef>
            </a:pPr>
            <a:r>
              <a:rPr lang="en-US" altLang="zh-CN" sz="3200" b="1" dirty="0">
                <a:solidFill>
                  <a:srgbClr val="FFFF66"/>
                </a:solidFill>
              </a:rPr>
              <a:t>6.3  </a:t>
            </a:r>
            <a:r>
              <a:rPr lang="zh-CN" altLang="en-US" sz="3200" b="1" dirty="0">
                <a:solidFill>
                  <a:srgbClr val="FFFF66"/>
                </a:solidFill>
              </a:rPr>
              <a:t>同步时序逻辑电路的设计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26">
                                            <p:txEl>
                                              <p:pRg st="0" end="0"/>
                                            </p:txEl>
                                          </p:spTgt>
                                        </p:tgtEl>
                                        <p:attrNameLst>
                                          <p:attrName>style.visibility</p:attrName>
                                        </p:attrNameLst>
                                      </p:cBhvr>
                                      <p:to>
                                        <p:strVal val="visible"/>
                                      </p:to>
                                    </p:set>
                                    <p:anim calcmode="lin" valueType="num">
                                      <p:cBhvr additive="base">
                                        <p:cTn id="7" dur="500" fill="hold"/>
                                        <p:tgtEl>
                                          <p:spTgt spid="686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26">
                                            <p:txEl>
                                              <p:pRg st="1" end="1"/>
                                            </p:txEl>
                                          </p:spTgt>
                                        </p:tgtEl>
                                        <p:attrNameLst>
                                          <p:attrName>style.visibility</p:attrName>
                                        </p:attrNameLst>
                                      </p:cBhvr>
                                      <p:to>
                                        <p:strVal val="visible"/>
                                      </p:to>
                                    </p:set>
                                    <p:anim calcmode="lin" valueType="num">
                                      <p:cBhvr additive="base">
                                        <p:cTn id="13" dur="500" fill="hold"/>
                                        <p:tgtEl>
                                          <p:spTgt spid="686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26">
                                            <p:txEl>
                                              <p:pRg st="2" end="2"/>
                                            </p:txEl>
                                          </p:spTgt>
                                        </p:tgtEl>
                                        <p:attrNameLst>
                                          <p:attrName>style.visibility</p:attrName>
                                        </p:attrNameLst>
                                      </p:cBhvr>
                                      <p:to>
                                        <p:strVal val="visible"/>
                                      </p:to>
                                    </p:set>
                                    <p:anim calcmode="lin" valueType="num">
                                      <p:cBhvr additive="base">
                                        <p:cTn id="19" dur="500" fill="hold"/>
                                        <p:tgtEl>
                                          <p:spTgt spid="6862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62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6"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57200" y="304800"/>
            <a:ext cx="7162800" cy="519113"/>
          </a:xfrm>
          <a:prstGeom prst="rect">
            <a:avLst/>
          </a:prstGeom>
          <a:noFill/>
          <a:ln w="9525">
            <a:noFill/>
            <a:miter lim="800000"/>
            <a:headEnd/>
            <a:tailEnd/>
          </a:ln>
        </p:spPr>
        <p:txBody>
          <a:bodyPr>
            <a:spAutoFit/>
          </a:bodyPr>
          <a:lstStyle/>
          <a:p>
            <a:pPr eaLnBrk="1" hangingPunct="1">
              <a:spcBef>
                <a:spcPct val="50000"/>
              </a:spcBef>
            </a:pPr>
            <a:r>
              <a:rPr lang="zh-CN" altLang="en-US" sz="2800" b="1"/>
              <a:t>三、同步时序逻辑电路的描述 </a:t>
            </a:r>
          </a:p>
        </p:txBody>
      </p:sp>
      <p:sp>
        <p:nvSpPr>
          <p:cNvPr id="91259" name="Text Box 123"/>
          <p:cNvSpPr txBox="1">
            <a:spLocks noChangeArrowheads="1"/>
          </p:cNvSpPr>
          <p:nvPr/>
        </p:nvSpPr>
        <p:spPr bwMode="auto">
          <a:xfrm>
            <a:off x="395288" y="3200400"/>
            <a:ext cx="8523287" cy="3232150"/>
          </a:xfrm>
          <a:prstGeom prst="rect">
            <a:avLst/>
          </a:prstGeom>
          <a:noFill/>
          <a:ln w="9525">
            <a:noFill/>
            <a:miter lim="800000"/>
            <a:headEnd/>
            <a:tailEnd/>
          </a:ln>
        </p:spPr>
        <p:txBody>
          <a:bodyPr>
            <a:spAutoFit/>
          </a:bodyPr>
          <a:lstStyle/>
          <a:p>
            <a:pPr algn="just" eaLnBrk="1" hangingPunct="1">
              <a:spcBef>
                <a:spcPct val="50000"/>
              </a:spcBef>
            </a:pPr>
            <a:r>
              <a:rPr lang="en-US" altLang="zh-CN"/>
              <a:t>1)</a:t>
            </a:r>
            <a:r>
              <a:rPr lang="zh-CN" altLang="en-US"/>
              <a:t>输出函数表达式：</a:t>
            </a:r>
            <a:r>
              <a:rPr lang="en-US" altLang="zh-CN" b="1"/>
              <a:t>Z</a:t>
            </a:r>
            <a:r>
              <a:rPr lang="en-US" altLang="zh-CN" b="1" baseline="-30000"/>
              <a:t>i</a:t>
            </a:r>
            <a:r>
              <a:rPr lang="en-US" altLang="zh-CN" b="1"/>
              <a:t>=f</a:t>
            </a:r>
            <a:r>
              <a:rPr lang="en-US" altLang="zh-CN" b="1" baseline="-30000"/>
              <a:t>i</a:t>
            </a:r>
            <a:r>
              <a:rPr lang="en-US" altLang="zh-CN" b="1"/>
              <a:t>(x</a:t>
            </a:r>
            <a:r>
              <a:rPr lang="en-US" altLang="zh-CN" b="1" baseline="-30000"/>
              <a:t>1</a:t>
            </a:r>
            <a:r>
              <a:rPr lang="en-US" altLang="zh-CN" b="1"/>
              <a:t>,x</a:t>
            </a:r>
            <a:r>
              <a:rPr lang="en-US" altLang="zh-CN" b="1" baseline="-30000"/>
              <a:t>2</a:t>
            </a:r>
            <a:r>
              <a:rPr lang="en-US" altLang="zh-CN" b="1"/>
              <a:t>,…,x</a:t>
            </a:r>
            <a:r>
              <a:rPr lang="en-US" altLang="zh-CN" b="1" baseline="-30000"/>
              <a:t>n</a:t>
            </a:r>
            <a:r>
              <a:rPr lang="en-US" altLang="zh-CN" b="1"/>
              <a:t>,Q</a:t>
            </a:r>
            <a:r>
              <a:rPr lang="en-US" altLang="zh-CN" b="1" baseline="-30000"/>
              <a:t>1</a:t>
            </a:r>
            <a:r>
              <a:rPr lang="en-US" altLang="zh-CN" b="1"/>
              <a:t>,Q</a:t>
            </a:r>
            <a:r>
              <a:rPr lang="en-US" altLang="zh-CN" b="1" baseline="-30000"/>
              <a:t>2</a:t>
            </a:r>
            <a:r>
              <a:rPr lang="en-US" altLang="zh-CN" b="1"/>
              <a:t>,…,Q</a:t>
            </a:r>
            <a:r>
              <a:rPr lang="en-US" altLang="zh-CN" b="1" baseline="-30000"/>
              <a:t>n</a:t>
            </a:r>
            <a:r>
              <a:rPr lang="en-US" altLang="zh-CN" b="1"/>
              <a:t>)  </a:t>
            </a:r>
            <a:r>
              <a:rPr lang="en-US" altLang="zh-CN"/>
              <a:t>Mealy </a:t>
            </a:r>
            <a:r>
              <a:rPr lang="zh-CN" altLang="en-US"/>
              <a:t>型</a:t>
            </a:r>
          </a:p>
          <a:p>
            <a:pPr algn="just" eaLnBrk="1" hangingPunct="1">
              <a:spcBef>
                <a:spcPct val="50000"/>
              </a:spcBef>
            </a:pPr>
            <a:r>
              <a:rPr lang="zh-CN" altLang="en-US"/>
              <a:t>	                           </a:t>
            </a:r>
            <a:r>
              <a:rPr lang="en-US" altLang="zh-CN" b="1"/>
              <a:t>Z</a:t>
            </a:r>
            <a:r>
              <a:rPr lang="en-US" altLang="zh-CN" b="1" baseline="-30000"/>
              <a:t>i</a:t>
            </a:r>
            <a:r>
              <a:rPr lang="en-US" altLang="zh-CN" b="1"/>
              <a:t>=f</a:t>
            </a:r>
            <a:r>
              <a:rPr lang="en-US" altLang="zh-CN" b="1" baseline="-30000"/>
              <a:t>i</a:t>
            </a:r>
            <a:r>
              <a:rPr lang="en-US" altLang="zh-CN" b="1"/>
              <a:t>(Q</a:t>
            </a:r>
            <a:r>
              <a:rPr lang="en-US" altLang="zh-CN" b="1" baseline="-30000"/>
              <a:t>1</a:t>
            </a:r>
            <a:r>
              <a:rPr lang="en-US" altLang="zh-CN" b="1"/>
              <a:t>,Q</a:t>
            </a:r>
            <a:r>
              <a:rPr lang="en-US" altLang="zh-CN" b="1" baseline="-30000"/>
              <a:t>2</a:t>
            </a:r>
            <a:r>
              <a:rPr lang="en-US" altLang="zh-CN" b="1"/>
              <a:t>,…,Q</a:t>
            </a:r>
            <a:r>
              <a:rPr lang="en-US" altLang="zh-CN" b="1" baseline="-30000"/>
              <a:t>n</a:t>
            </a:r>
            <a:r>
              <a:rPr lang="en-US" altLang="zh-CN" b="1"/>
              <a:t>)                 </a:t>
            </a:r>
            <a:r>
              <a:rPr lang="en-US" altLang="zh-CN"/>
              <a:t>Moore</a:t>
            </a:r>
            <a:r>
              <a:rPr lang="zh-CN" altLang="en-US"/>
              <a:t>型</a:t>
            </a:r>
            <a:endParaRPr lang="en-US" altLang="zh-CN"/>
          </a:p>
          <a:p>
            <a:pPr algn="just" eaLnBrk="1" hangingPunct="1">
              <a:spcBef>
                <a:spcPct val="50000"/>
              </a:spcBef>
            </a:pPr>
            <a:r>
              <a:rPr lang="zh-CN" altLang="en-US"/>
              <a:t>         </a:t>
            </a:r>
          </a:p>
          <a:p>
            <a:pPr algn="just" eaLnBrk="1" hangingPunct="1">
              <a:spcBef>
                <a:spcPct val="50000"/>
              </a:spcBef>
            </a:pPr>
            <a:r>
              <a:rPr lang="en-US" altLang="zh-CN"/>
              <a:t>2)</a:t>
            </a:r>
            <a:r>
              <a:rPr lang="zh-CN" altLang="en-US"/>
              <a:t>激励函数表达式（驱动方程）：     </a:t>
            </a:r>
            <a:r>
              <a:rPr lang="en-US" altLang="zh-CN"/>
              <a:t>Fi=fi</a:t>
            </a:r>
            <a:r>
              <a:rPr lang="zh-CN" altLang="en-US"/>
              <a:t>（</a:t>
            </a:r>
            <a:r>
              <a:rPr lang="en-US" altLang="zh-CN"/>
              <a:t>X</a:t>
            </a:r>
            <a:r>
              <a:rPr lang="en-US" altLang="zh-CN" baseline="-30000"/>
              <a:t>i</a:t>
            </a:r>
            <a:r>
              <a:rPr lang="zh-CN" altLang="en-US"/>
              <a:t>，</a:t>
            </a:r>
            <a:r>
              <a:rPr lang="en-US" altLang="zh-CN"/>
              <a:t>Q</a:t>
            </a:r>
            <a:r>
              <a:rPr lang="en-US" altLang="zh-CN" baseline="-30000"/>
              <a:t>i</a:t>
            </a:r>
            <a:r>
              <a:rPr lang="zh-CN" altLang="en-US"/>
              <a:t>）</a:t>
            </a:r>
            <a:endParaRPr lang="en-US" altLang="zh-CN"/>
          </a:p>
          <a:p>
            <a:pPr algn="just" eaLnBrk="1" hangingPunct="1">
              <a:spcBef>
                <a:spcPct val="50000"/>
              </a:spcBef>
            </a:pPr>
            <a:endParaRPr lang="zh-CN" altLang="en-US"/>
          </a:p>
          <a:p>
            <a:pPr algn="just" eaLnBrk="1" hangingPunct="1">
              <a:spcBef>
                <a:spcPct val="50000"/>
              </a:spcBef>
            </a:pPr>
            <a:r>
              <a:rPr lang="en-US" altLang="zh-CN"/>
              <a:t>3)</a:t>
            </a:r>
            <a:r>
              <a:rPr lang="zh-CN" altLang="en-US"/>
              <a:t>次态函数表达式（状态方程，特性方程）</a:t>
            </a:r>
          </a:p>
        </p:txBody>
      </p:sp>
      <p:graphicFrame>
        <p:nvGraphicFramePr>
          <p:cNvPr id="91261" name="Object 125"/>
          <p:cNvGraphicFramePr>
            <a:graphicFrameLocks noChangeAspect="1"/>
          </p:cNvGraphicFramePr>
          <p:nvPr/>
        </p:nvGraphicFramePr>
        <p:xfrm>
          <a:off x="6388100" y="5805488"/>
          <a:ext cx="2530475" cy="534987"/>
        </p:xfrm>
        <a:graphic>
          <a:graphicData uri="http://schemas.openxmlformats.org/presentationml/2006/ole">
            <mc:AlternateContent xmlns:mc="http://schemas.openxmlformats.org/markup-compatibility/2006">
              <mc:Choice xmlns:v="urn:schemas-microsoft-com:vml" Requires="v">
                <p:oleObj spid="_x0000_s11281" r:id="rId3" imgW="1142504" imgH="241195" progId="Equation.3">
                  <p:embed/>
                </p:oleObj>
              </mc:Choice>
              <mc:Fallback>
                <p:oleObj r:id="rId3" imgW="1142504" imgH="241195" progId="Equation.3">
                  <p:embed/>
                  <p:pic>
                    <p:nvPicPr>
                      <p:cNvPr id="0" name="Object 1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8100" y="5805488"/>
                        <a:ext cx="25304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 name="Text Box 123"/>
          <p:cNvSpPr txBox="1">
            <a:spLocks noChangeArrowheads="1"/>
          </p:cNvSpPr>
          <p:nvPr/>
        </p:nvSpPr>
        <p:spPr bwMode="auto">
          <a:xfrm>
            <a:off x="452438" y="1360488"/>
            <a:ext cx="2606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 typeface="Arial" panose="020B0604020202020204" pitchFamily="34" charset="0"/>
              <a:buNone/>
              <a:defRPr/>
            </a:pPr>
            <a:r>
              <a:rPr lang="en-US" altLang="zh-CN" sz="2800" dirty="0" smtClean="0">
                <a:solidFill>
                  <a:schemeClr val="accent6"/>
                </a:solidFill>
              </a:rPr>
              <a:t>1</a:t>
            </a:r>
            <a:r>
              <a:rPr lang="zh-CN" altLang="en-US" sz="2800" dirty="0" smtClean="0">
                <a:solidFill>
                  <a:schemeClr val="accent6"/>
                </a:solidFill>
              </a:rPr>
              <a:t>、逻辑方程式</a:t>
            </a:r>
            <a:endParaRPr lang="en-US" altLang="zh-CN" sz="2800" dirty="0" smtClean="0">
              <a:solidFill>
                <a:schemeClr val="accent6"/>
              </a:solidFill>
            </a:endParaRPr>
          </a:p>
        </p:txBody>
      </p:sp>
      <p:pic>
        <p:nvPicPr>
          <p:cNvPr id="11270" name="Picture 48" descr="D13"/>
          <p:cNvPicPr>
            <a:picLocks noChangeAspect="1" noChangeArrowheads="1"/>
          </p:cNvPicPr>
          <p:nvPr/>
        </p:nvPicPr>
        <p:blipFill>
          <a:blip r:embed="rId5"/>
          <a:srcRect/>
          <a:stretch>
            <a:fillRect/>
          </a:stretch>
        </p:blipFill>
        <p:spPr bwMode="auto">
          <a:xfrm>
            <a:off x="3419475" y="823913"/>
            <a:ext cx="5341938" cy="21288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left)">
                                      <p:cBhvr>
                                        <p:cTn id="7" dur="500"/>
                                        <p:tgtEl>
                                          <p:spTgt spid="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259">
                                            <p:txEl>
                                              <p:pRg st="0" end="0"/>
                                            </p:txEl>
                                          </p:spTgt>
                                        </p:tgtEl>
                                        <p:attrNameLst>
                                          <p:attrName>style.visibility</p:attrName>
                                        </p:attrNameLst>
                                      </p:cBhvr>
                                      <p:to>
                                        <p:strVal val="visible"/>
                                      </p:to>
                                    </p:set>
                                    <p:animEffect transition="in" filter="wipe(left)">
                                      <p:cBhvr>
                                        <p:cTn id="12" dur="500"/>
                                        <p:tgtEl>
                                          <p:spTgt spid="912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259">
                                            <p:txEl>
                                              <p:pRg st="1" end="1"/>
                                            </p:txEl>
                                          </p:spTgt>
                                        </p:tgtEl>
                                        <p:attrNameLst>
                                          <p:attrName>style.visibility</p:attrName>
                                        </p:attrNameLst>
                                      </p:cBhvr>
                                      <p:to>
                                        <p:strVal val="visible"/>
                                      </p:to>
                                    </p:set>
                                    <p:animEffect transition="in" filter="wipe(left)">
                                      <p:cBhvr>
                                        <p:cTn id="17" dur="500"/>
                                        <p:tgtEl>
                                          <p:spTgt spid="912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259">
                                            <p:txEl>
                                              <p:pRg st="2" end="2"/>
                                            </p:txEl>
                                          </p:spTgt>
                                        </p:tgtEl>
                                        <p:attrNameLst>
                                          <p:attrName>style.visibility</p:attrName>
                                        </p:attrNameLst>
                                      </p:cBhvr>
                                      <p:to>
                                        <p:strVal val="visible"/>
                                      </p:to>
                                    </p:set>
                                    <p:animEffect transition="in" filter="wipe(left)">
                                      <p:cBhvr>
                                        <p:cTn id="22" dur="500"/>
                                        <p:tgtEl>
                                          <p:spTgt spid="9125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1259">
                                            <p:txEl>
                                              <p:pRg st="3" end="3"/>
                                            </p:txEl>
                                          </p:spTgt>
                                        </p:tgtEl>
                                        <p:attrNameLst>
                                          <p:attrName>style.visibility</p:attrName>
                                        </p:attrNameLst>
                                      </p:cBhvr>
                                      <p:to>
                                        <p:strVal val="visible"/>
                                      </p:to>
                                    </p:set>
                                    <p:animEffect transition="in" filter="wipe(left)">
                                      <p:cBhvr>
                                        <p:cTn id="27" dur="500"/>
                                        <p:tgtEl>
                                          <p:spTgt spid="9125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1259">
                                            <p:txEl>
                                              <p:pRg st="5" end="5"/>
                                            </p:txEl>
                                          </p:spTgt>
                                        </p:tgtEl>
                                        <p:attrNameLst>
                                          <p:attrName>style.visibility</p:attrName>
                                        </p:attrNameLst>
                                      </p:cBhvr>
                                      <p:to>
                                        <p:strVal val="visible"/>
                                      </p:to>
                                    </p:set>
                                    <p:animEffect transition="in" filter="wipe(left)">
                                      <p:cBhvr>
                                        <p:cTn id="32" dur="500"/>
                                        <p:tgtEl>
                                          <p:spTgt spid="912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1261"/>
                                        </p:tgtEl>
                                        <p:attrNameLst>
                                          <p:attrName>style.visibility</p:attrName>
                                        </p:attrNameLst>
                                      </p:cBhvr>
                                      <p:to>
                                        <p:strVal val="visible"/>
                                      </p:to>
                                    </p:set>
                                    <p:animEffect transition="in" filter="wipe(left)">
                                      <p:cBhvr>
                                        <p:cTn id="37" dur="500"/>
                                        <p:tgtEl>
                                          <p:spTgt spid="91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59" grpId="0" build="p"/>
      <p:bldP spid="4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2"/>
          <p:cNvSpPr txBox="1">
            <a:spLocks noChangeArrowheads="1"/>
          </p:cNvSpPr>
          <p:nvPr/>
        </p:nvSpPr>
        <p:spPr bwMode="auto">
          <a:xfrm>
            <a:off x="468313" y="260350"/>
            <a:ext cx="2716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en-US" altLang="zh-CN" sz="2800" dirty="0" smtClean="0">
                <a:solidFill>
                  <a:schemeClr val="accent6"/>
                </a:solidFill>
              </a:rPr>
              <a:t> 2</a:t>
            </a:r>
            <a:r>
              <a:rPr lang="zh-CN" altLang="en-US" sz="2800" dirty="0" smtClean="0">
                <a:solidFill>
                  <a:schemeClr val="accent6"/>
                </a:solidFill>
              </a:rPr>
              <a:t>、状态转移表</a:t>
            </a:r>
            <a:endParaRPr lang="zh-CN" altLang="en-US" sz="2800" b="1" dirty="0" smtClean="0">
              <a:solidFill>
                <a:schemeClr val="accent6"/>
              </a:solidFill>
            </a:endParaRPr>
          </a:p>
        </p:txBody>
      </p:sp>
      <p:graphicFrame>
        <p:nvGraphicFramePr>
          <p:cNvPr id="92236" name="Group 76"/>
          <p:cNvGraphicFramePr>
            <a:graphicFrameLocks noGrp="1"/>
          </p:cNvGraphicFramePr>
          <p:nvPr/>
        </p:nvGraphicFramePr>
        <p:xfrm>
          <a:off x="468313" y="981075"/>
          <a:ext cx="3429000" cy="2359026"/>
        </p:xfrm>
        <a:graphic>
          <a:graphicData uri="http://schemas.openxmlformats.org/drawingml/2006/table">
            <a:tbl>
              <a:tblPr/>
              <a:tblGrid>
                <a:gridCol w="914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9687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000" b="0" i="0" u="none" strike="noStrike" cap="none" normalizeH="0" baseline="30000" smtClean="0">
                          <a:ln>
                            <a:noFill/>
                          </a:ln>
                          <a:solidFill>
                            <a:schemeClr val="tx1"/>
                          </a:solidFill>
                          <a:effectLst/>
                          <a:latin typeface="Times New Roman" pitchFamily="18" charset="0"/>
                          <a:ea typeface="宋体" pitchFamily="2" charset="-122"/>
                        </a:rPr>
                        <a:t>n</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14" marB="45714"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000" b="0" i="0" u="none" strike="noStrike" cap="none" normalizeH="0" baseline="30000" smtClean="0">
                          <a:ln>
                            <a:noFill/>
                          </a:ln>
                          <a:solidFill>
                            <a:schemeClr val="tx1"/>
                          </a:solidFill>
                          <a:effectLst/>
                          <a:latin typeface="Times New Roman" pitchFamily="18" charset="0"/>
                          <a:ea typeface="宋体" pitchFamily="2" charset="-122"/>
                        </a:rPr>
                        <a:t>n+1</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/Z</a:t>
                      </a:r>
                    </a:p>
                  </a:txBody>
                  <a:tcPr marT="45714" marB="45714"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6831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x=0</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x=1</a:t>
                      </a:r>
                    </a:p>
                  </a:txBody>
                  <a:tcPr marT="45714" marB="45714"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9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marT="45714" marB="45714"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B/1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B/1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A/0</a:t>
                      </a:r>
                    </a:p>
                  </a:txBody>
                  <a:tcPr marT="45714" marB="4571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C/1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B/1</a:t>
                      </a:r>
                    </a:p>
                  </a:txBody>
                  <a:tcPr marT="45714" marB="45714"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2269" name="Group 109"/>
          <p:cNvGraphicFramePr>
            <a:graphicFrameLocks noGrp="1"/>
          </p:cNvGraphicFramePr>
          <p:nvPr/>
        </p:nvGraphicFramePr>
        <p:xfrm>
          <a:off x="4572000" y="1077913"/>
          <a:ext cx="3429000" cy="2165350"/>
        </p:xfrm>
        <a:graphic>
          <a:graphicData uri="http://schemas.openxmlformats.org/drawingml/2006/table">
            <a:tbl>
              <a:tblPr/>
              <a:tblGrid>
                <a:gridCol w="9144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9687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000" b="0" i="0" u="none" strike="noStrike" cap="none" normalizeH="0" baseline="30000" smtClean="0">
                          <a:ln>
                            <a:noFill/>
                          </a:ln>
                          <a:solidFill>
                            <a:schemeClr val="tx1"/>
                          </a:solidFill>
                          <a:effectLst/>
                          <a:latin typeface="Times New Roman" pitchFamily="18" charset="0"/>
                          <a:ea typeface="宋体" pitchFamily="2" charset="-122"/>
                        </a:rPr>
                        <a:t>n</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10" marB="4571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000" b="0" i="0" u="none" strike="noStrike" cap="none" normalizeH="0" baseline="30000" smtClean="0">
                          <a:ln>
                            <a:noFill/>
                          </a:ln>
                          <a:solidFill>
                            <a:schemeClr val="tx1"/>
                          </a:solidFill>
                          <a:effectLst/>
                          <a:latin typeface="Times New Roman" pitchFamily="18" charset="0"/>
                          <a:ea typeface="宋体" pitchFamily="2" charset="-122"/>
                        </a:rPr>
                        <a:t>n+1</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Z</a:t>
                      </a:r>
                    </a:p>
                  </a:txBody>
                  <a:tcPr marT="45710" marB="4571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1"/>
                  </a:ext>
                </a:extLst>
              </a:tr>
              <a:tr h="1371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W</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Y</a:t>
                      </a:r>
                    </a:p>
                  </a:txBody>
                  <a:tcPr marT="45710" marB="4571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Y</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Y</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W</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marT="45710" marB="4571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5" name="Text Box 2"/>
          <p:cNvSpPr txBox="1">
            <a:spLocks noChangeArrowheads="1"/>
          </p:cNvSpPr>
          <p:nvPr/>
        </p:nvSpPr>
        <p:spPr bwMode="auto">
          <a:xfrm>
            <a:off x="611188" y="3535363"/>
            <a:ext cx="30368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en-US" altLang="zh-CN" sz="2800" dirty="0" smtClean="0">
                <a:solidFill>
                  <a:schemeClr val="accent6"/>
                </a:solidFill>
              </a:rPr>
              <a:t>3</a:t>
            </a:r>
            <a:r>
              <a:rPr lang="zh-CN" altLang="en-US" sz="2800" dirty="0" smtClean="0">
                <a:solidFill>
                  <a:schemeClr val="accent6"/>
                </a:solidFill>
              </a:rPr>
              <a:t>、状态转移图</a:t>
            </a:r>
            <a:endParaRPr lang="zh-CN" altLang="en-US" sz="2800" b="1" dirty="0" smtClean="0">
              <a:solidFill>
                <a:schemeClr val="accent6"/>
              </a:solidFill>
            </a:endParaRPr>
          </a:p>
        </p:txBody>
      </p:sp>
      <p:grpSp>
        <p:nvGrpSpPr>
          <p:cNvPr id="68" name="Group 105"/>
          <p:cNvGrpSpPr>
            <a:grpSpLocks/>
          </p:cNvGrpSpPr>
          <p:nvPr/>
        </p:nvGrpSpPr>
        <p:grpSpPr bwMode="auto">
          <a:xfrm>
            <a:off x="5438775" y="3990975"/>
            <a:ext cx="2387600" cy="2328863"/>
            <a:chOff x="5968" y="5972"/>
            <a:chExt cx="1743" cy="1763"/>
          </a:xfrm>
        </p:grpSpPr>
        <p:sp>
          <p:nvSpPr>
            <p:cNvPr id="12321" name="Text Box 106"/>
            <p:cNvSpPr txBox="1">
              <a:spLocks noChangeArrowheads="1"/>
            </p:cNvSpPr>
            <p:nvPr/>
          </p:nvSpPr>
          <p:spPr bwMode="auto">
            <a:xfrm>
              <a:off x="6708" y="5972"/>
              <a:ext cx="140" cy="300"/>
            </a:xfrm>
            <a:prstGeom prst="rect">
              <a:avLst/>
            </a:prstGeom>
            <a:noFill/>
            <a:ln w="9525">
              <a:noFill/>
              <a:miter lim="800000"/>
              <a:headEnd/>
              <a:tailEnd/>
            </a:ln>
          </p:spPr>
          <p:txBody>
            <a:bodyPr lIns="0" tIns="0" rIns="0" bIns="0"/>
            <a:lstStyle/>
            <a:p>
              <a:pPr algn="just"/>
              <a:r>
                <a:rPr lang="en-US" altLang="zh-CN" sz="1800"/>
                <a:t>1</a:t>
              </a:r>
            </a:p>
          </p:txBody>
        </p:sp>
        <p:sp>
          <p:nvSpPr>
            <p:cNvPr id="12322" name="Oval 107"/>
            <p:cNvSpPr>
              <a:spLocks noChangeArrowheads="1"/>
            </p:cNvSpPr>
            <p:nvPr/>
          </p:nvSpPr>
          <p:spPr bwMode="auto">
            <a:xfrm>
              <a:off x="6668" y="7312"/>
              <a:ext cx="423" cy="423"/>
            </a:xfrm>
            <a:prstGeom prst="ellipse">
              <a:avLst/>
            </a:prstGeom>
            <a:solidFill>
              <a:srgbClr val="FFFFFF"/>
            </a:solidFill>
            <a:ln w="9525">
              <a:solidFill>
                <a:srgbClr val="000000"/>
              </a:solidFill>
              <a:round/>
              <a:headEnd/>
              <a:tailEnd/>
            </a:ln>
          </p:spPr>
          <p:txBody>
            <a:bodyPr lIns="0" tIns="0" rIns="0" bIns="0"/>
            <a:lstStyle/>
            <a:p>
              <a:pPr algn="just"/>
              <a:r>
                <a:rPr lang="en-US" altLang="zh-CN" sz="1800"/>
                <a:t>y/0</a:t>
              </a:r>
            </a:p>
          </p:txBody>
        </p:sp>
        <p:sp>
          <p:nvSpPr>
            <p:cNvPr id="12323" name="Oval 108"/>
            <p:cNvSpPr>
              <a:spLocks noChangeArrowheads="1"/>
            </p:cNvSpPr>
            <p:nvPr/>
          </p:nvSpPr>
          <p:spPr bwMode="auto">
            <a:xfrm>
              <a:off x="5968" y="6212"/>
              <a:ext cx="423" cy="423"/>
            </a:xfrm>
            <a:prstGeom prst="ellipse">
              <a:avLst/>
            </a:prstGeom>
            <a:solidFill>
              <a:srgbClr val="FFFFFF"/>
            </a:solidFill>
            <a:ln w="9525">
              <a:solidFill>
                <a:srgbClr val="000000"/>
              </a:solidFill>
              <a:round/>
              <a:headEnd/>
              <a:tailEnd/>
            </a:ln>
          </p:spPr>
          <p:txBody>
            <a:bodyPr lIns="0" tIns="0" rIns="0" bIns="0"/>
            <a:lstStyle/>
            <a:p>
              <a:pPr algn="just"/>
              <a:r>
                <a:rPr lang="en-US" altLang="zh-CN" sz="1800"/>
                <a:t>w/0</a:t>
              </a:r>
            </a:p>
          </p:txBody>
        </p:sp>
        <p:sp>
          <p:nvSpPr>
            <p:cNvPr id="12324" name="Oval 109"/>
            <p:cNvSpPr>
              <a:spLocks noChangeArrowheads="1"/>
            </p:cNvSpPr>
            <p:nvPr/>
          </p:nvSpPr>
          <p:spPr bwMode="auto">
            <a:xfrm>
              <a:off x="7288" y="6192"/>
              <a:ext cx="423" cy="423"/>
            </a:xfrm>
            <a:prstGeom prst="ellipse">
              <a:avLst/>
            </a:prstGeom>
            <a:solidFill>
              <a:srgbClr val="FFFFFF"/>
            </a:solidFill>
            <a:ln w="9525">
              <a:solidFill>
                <a:srgbClr val="000000"/>
              </a:solidFill>
              <a:round/>
              <a:headEnd/>
              <a:tailEnd/>
            </a:ln>
          </p:spPr>
          <p:txBody>
            <a:bodyPr lIns="0" tIns="0" rIns="0" bIns="0"/>
            <a:lstStyle/>
            <a:p>
              <a:pPr algn="just"/>
              <a:r>
                <a:rPr lang="en-US" altLang="zh-CN" sz="1800"/>
                <a:t>x/1</a:t>
              </a:r>
            </a:p>
          </p:txBody>
        </p:sp>
        <p:sp>
          <p:nvSpPr>
            <p:cNvPr id="12325" name="Line 110"/>
            <p:cNvSpPr>
              <a:spLocks noChangeShapeType="1"/>
            </p:cNvSpPr>
            <p:nvPr/>
          </p:nvSpPr>
          <p:spPr bwMode="auto">
            <a:xfrm>
              <a:off x="6348" y="6552"/>
              <a:ext cx="438" cy="760"/>
            </a:xfrm>
            <a:prstGeom prst="line">
              <a:avLst/>
            </a:prstGeom>
            <a:noFill/>
            <a:ln w="9525">
              <a:solidFill>
                <a:srgbClr val="000000"/>
              </a:solidFill>
              <a:round/>
              <a:headEnd/>
              <a:tailEnd type="triangle" w="med" len="med"/>
            </a:ln>
          </p:spPr>
          <p:txBody>
            <a:bodyPr/>
            <a:lstStyle/>
            <a:p>
              <a:endParaRPr lang="zh-CN" altLang="en-US"/>
            </a:p>
          </p:txBody>
        </p:sp>
        <p:sp>
          <p:nvSpPr>
            <p:cNvPr id="12326" name="Line 111"/>
            <p:cNvSpPr>
              <a:spLocks noChangeShapeType="1"/>
            </p:cNvSpPr>
            <p:nvPr/>
          </p:nvSpPr>
          <p:spPr bwMode="auto">
            <a:xfrm flipH="1" flipV="1">
              <a:off x="6268" y="6592"/>
              <a:ext cx="440" cy="780"/>
            </a:xfrm>
            <a:prstGeom prst="line">
              <a:avLst/>
            </a:prstGeom>
            <a:noFill/>
            <a:ln w="9525">
              <a:solidFill>
                <a:srgbClr val="000000"/>
              </a:solidFill>
              <a:round/>
              <a:headEnd/>
              <a:tailEnd type="triangle" w="med" len="med"/>
            </a:ln>
          </p:spPr>
          <p:txBody>
            <a:bodyPr/>
            <a:lstStyle/>
            <a:p>
              <a:endParaRPr lang="zh-CN" altLang="en-US"/>
            </a:p>
          </p:txBody>
        </p:sp>
        <p:sp>
          <p:nvSpPr>
            <p:cNvPr id="12327" name="Line 112"/>
            <p:cNvSpPr>
              <a:spLocks noChangeShapeType="1"/>
            </p:cNvSpPr>
            <p:nvPr/>
          </p:nvSpPr>
          <p:spPr bwMode="auto">
            <a:xfrm>
              <a:off x="6368" y="6312"/>
              <a:ext cx="960" cy="0"/>
            </a:xfrm>
            <a:prstGeom prst="line">
              <a:avLst/>
            </a:prstGeom>
            <a:noFill/>
            <a:ln w="9525">
              <a:solidFill>
                <a:srgbClr val="000000"/>
              </a:solidFill>
              <a:round/>
              <a:headEnd/>
              <a:tailEnd type="triangle" w="med" len="med"/>
            </a:ln>
          </p:spPr>
          <p:txBody>
            <a:bodyPr/>
            <a:lstStyle/>
            <a:p>
              <a:endParaRPr lang="zh-CN" altLang="en-US"/>
            </a:p>
          </p:txBody>
        </p:sp>
        <p:sp>
          <p:nvSpPr>
            <p:cNvPr id="12328" name="Line 113"/>
            <p:cNvSpPr>
              <a:spLocks noChangeShapeType="1"/>
            </p:cNvSpPr>
            <p:nvPr/>
          </p:nvSpPr>
          <p:spPr bwMode="auto">
            <a:xfrm flipH="1">
              <a:off x="6368" y="6412"/>
              <a:ext cx="900" cy="0"/>
            </a:xfrm>
            <a:prstGeom prst="line">
              <a:avLst/>
            </a:prstGeom>
            <a:noFill/>
            <a:ln w="9525">
              <a:solidFill>
                <a:srgbClr val="000000"/>
              </a:solidFill>
              <a:round/>
              <a:headEnd/>
              <a:tailEnd type="triangle" w="med" len="med"/>
            </a:ln>
          </p:spPr>
          <p:txBody>
            <a:bodyPr/>
            <a:lstStyle/>
            <a:p>
              <a:endParaRPr lang="zh-CN" altLang="en-US"/>
            </a:p>
          </p:txBody>
        </p:sp>
        <p:sp>
          <p:nvSpPr>
            <p:cNvPr id="12329" name="Line 114"/>
            <p:cNvSpPr>
              <a:spLocks noChangeShapeType="1"/>
            </p:cNvSpPr>
            <p:nvPr/>
          </p:nvSpPr>
          <p:spPr bwMode="auto">
            <a:xfrm flipV="1">
              <a:off x="7008" y="6572"/>
              <a:ext cx="380" cy="760"/>
            </a:xfrm>
            <a:prstGeom prst="line">
              <a:avLst/>
            </a:prstGeom>
            <a:noFill/>
            <a:ln w="9525">
              <a:solidFill>
                <a:srgbClr val="000000"/>
              </a:solidFill>
              <a:round/>
              <a:headEnd/>
              <a:tailEnd type="triangle" w="med" len="med"/>
            </a:ln>
          </p:spPr>
          <p:txBody>
            <a:bodyPr/>
            <a:lstStyle/>
            <a:p>
              <a:endParaRPr lang="zh-CN" altLang="en-US"/>
            </a:p>
          </p:txBody>
        </p:sp>
        <p:sp>
          <p:nvSpPr>
            <p:cNvPr id="12330" name="Line 115"/>
            <p:cNvSpPr>
              <a:spLocks noChangeShapeType="1"/>
            </p:cNvSpPr>
            <p:nvPr/>
          </p:nvSpPr>
          <p:spPr bwMode="auto">
            <a:xfrm flipH="1">
              <a:off x="7088" y="6612"/>
              <a:ext cx="420" cy="840"/>
            </a:xfrm>
            <a:prstGeom prst="line">
              <a:avLst/>
            </a:prstGeom>
            <a:noFill/>
            <a:ln w="9525">
              <a:solidFill>
                <a:srgbClr val="000000"/>
              </a:solidFill>
              <a:round/>
              <a:headEnd/>
              <a:tailEnd type="triangle" w="med" len="med"/>
            </a:ln>
          </p:spPr>
          <p:txBody>
            <a:bodyPr/>
            <a:lstStyle/>
            <a:p>
              <a:endParaRPr lang="zh-CN" altLang="en-US"/>
            </a:p>
          </p:txBody>
        </p:sp>
        <p:sp>
          <p:nvSpPr>
            <p:cNvPr id="12331" name="Text Box 116"/>
            <p:cNvSpPr txBox="1">
              <a:spLocks noChangeArrowheads="1"/>
            </p:cNvSpPr>
            <p:nvPr/>
          </p:nvSpPr>
          <p:spPr bwMode="auto">
            <a:xfrm>
              <a:off x="6768" y="6432"/>
              <a:ext cx="140" cy="300"/>
            </a:xfrm>
            <a:prstGeom prst="rect">
              <a:avLst/>
            </a:prstGeom>
            <a:noFill/>
            <a:ln w="9525">
              <a:noFill/>
              <a:miter lim="800000"/>
              <a:headEnd/>
              <a:tailEnd/>
            </a:ln>
          </p:spPr>
          <p:txBody>
            <a:bodyPr lIns="0" tIns="0" rIns="0" bIns="0"/>
            <a:lstStyle/>
            <a:p>
              <a:pPr algn="just"/>
              <a:r>
                <a:rPr lang="en-US" altLang="zh-CN" sz="1800"/>
                <a:t>0</a:t>
              </a:r>
            </a:p>
          </p:txBody>
        </p:sp>
        <p:sp>
          <p:nvSpPr>
            <p:cNvPr id="12332" name="Text Box 117"/>
            <p:cNvSpPr txBox="1">
              <a:spLocks noChangeArrowheads="1"/>
            </p:cNvSpPr>
            <p:nvPr/>
          </p:nvSpPr>
          <p:spPr bwMode="auto">
            <a:xfrm>
              <a:off x="6268" y="6892"/>
              <a:ext cx="140" cy="300"/>
            </a:xfrm>
            <a:prstGeom prst="rect">
              <a:avLst/>
            </a:prstGeom>
            <a:noFill/>
            <a:ln w="9525">
              <a:noFill/>
              <a:miter lim="800000"/>
              <a:headEnd/>
              <a:tailEnd/>
            </a:ln>
          </p:spPr>
          <p:txBody>
            <a:bodyPr lIns="0" tIns="0" rIns="0" bIns="0"/>
            <a:lstStyle/>
            <a:p>
              <a:pPr algn="just"/>
              <a:r>
                <a:rPr lang="en-US" altLang="zh-CN" sz="1800"/>
                <a:t>1</a:t>
              </a:r>
            </a:p>
          </p:txBody>
        </p:sp>
        <p:sp>
          <p:nvSpPr>
            <p:cNvPr id="12333" name="Text Box 118"/>
            <p:cNvSpPr txBox="1">
              <a:spLocks noChangeArrowheads="1"/>
            </p:cNvSpPr>
            <p:nvPr/>
          </p:nvSpPr>
          <p:spPr bwMode="auto">
            <a:xfrm>
              <a:off x="6568" y="6712"/>
              <a:ext cx="140" cy="300"/>
            </a:xfrm>
            <a:prstGeom prst="rect">
              <a:avLst/>
            </a:prstGeom>
            <a:noFill/>
            <a:ln w="9525">
              <a:noFill/>
              <a:miter lim="800000"/>
              <a:headEnd/>
              <a:tailEnd/>
            </a:ln>
          </p:spPr>
          <p:txBody>
            <a:bodyPr lIns="0" tIns="0" rIns="0" bIns="0"/>
            <a:lstStyle/>
            <a:p>
              <a:pPr algn="just"/>
              <a:r>
                <a:rPr lang="en-US" altLang="zh-CN" sz="1800"/>
                <a:t>0</a:t>
              </a:r>
            </a:p>
          </p:txBody>
        </p:sp>
        <p:sp>
          <p:nvSpPr>
            <p:cNvPr id="12334" name="Text Box 119"/>
            <p:cNvSpPr txBox="1">
              <a:spLocks noChangeArrowheads="1"/>
            </p:cNvSpPr>
            <p:nvPr/>
          </p:nvSpPr>
          <p:spPr bwMode="auto">
            <a:xfrm>
              <a:off x="7368" y="6972"/>
              <a:ext cx="140" cy="300"/>
            </a:xfrm>
            <a:prstGeom prst="rect">
              <a:avLst/>
            </a:prstGeom>
            <a:noFill/>
            <a:ln w="9525">
              <a:noFill/>
              <a:miter lim="800000"/>
              <a:headEnd/>
              <a:tailEnd/>
            </a:ln>
          </p:spPr>
          <p:txBody>
            <a:bodyPr lIns="0" tIns="0" rIns="0" bIns="0"/>
            <a:lstStyle/>
            <a:p>
              <a:pPr algn="just"/>
              <a:r>
                <a:rPr lang="en-US" altLang="zh-CN" sz="1800"/>
                <a:t>1</a:t>
              </a:r>
            </a:p>
          </p:txBody>
        </p:sp>
        <p:sp>
          <p:nvSpPr>
            <p:cNvPr id="12335" name="Text Box 120"/>
            <p:cNvSpPr txBox="1">
              <a:spLocks noChangeArrowheads="1"/>
            </p:cNvSpPr>
            <p:nvPr/>
          </p:nvSpPr>
          <p:spPr bwMode="auto">
            <a:xfrm>
              <a:off x="6988" y="6732"/>
              <a:ext cx="140" cy="300"/>
            </a:xfrm>
            <a:prstGeom prst="rect">
              <a:avLst/>
            </a:prstGeom>
            <a:noFill/>
            <a:ln w="9525">
              <a:noFill/>
              <a:miter lim="800000"/>
              <a:headEnd/>
              <a:tailEnd/>
            </a:ln>
          </p:spPr>
          <p:txBody>
            <a:bodyPr lIns="0" tIns="0" rIns="0" bIns="0"/>
            <a:lstStyle/>
            <a:p>
              <a:pPr algn="just"/>
              <a:r>
                <a:rPr lang="en-US" altLang="zh-CN" sz="1800"/>
                <a:t>0</a:t>
              </a:r>
            </a:p>
          </p:txBody>
        </p:sp>
      </p:grpSp>
      <p:pic>
        <p:nvPicPr>
          <p:cNvPr id="36865" name="Picture 1"/>
          <p:cNvPicPr>
            <a:picLocks noChangeAspect="1" noChangeArrowheads="1"/>
          </p:cNvPicPr>
          <p:nvPr/>
        </p:nvPicPr>
        <p:blipFill>
          <a:blip r:embed="rId2"/>
          <a:srcRect/>
          <a:stretch>
            <a:fillRect/>
          </a:stretch>
        </p:blipFill>
        <p:spPr bwMode="auto">
          <a:xfrm>
            <a:off x="900111" y="4000504"/>
            <a:ext cx="3457575" cy="2438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2236"/>
                                        </p:tgtEl>
                                        <p:attrNameLst>
                                          <p:attrName>style.visibility</p:attrName>
                                        </p:attrNameLst>
                                      </p:cBhvr>
                                      <p:to>
                                        <p:strVal val="visible"/>
                                      </p:to>
                                    </p:set>
                                    <p:animEffect transition="in" filter="dissolve">
                                      <p:cBhvr>
                                        <p:cTn id="7" dur="500"/>
                                        <p:tgtEl>
                                          <p:spTgt spid="92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2269"/>
                                        </p:tgtEl>
                                        <p:attrNameLst>
                                          <p:attrName>style.visibility</p:attrName>
                                        </p:attrNameLst>
                                      </p:cBhvr>
                                      <p:to>
                                        <p:strVal val="visible"/>
                                      </p:to>
                                    </p:set>
                                    <p:animEffect transition="in" filter="dissolve">
                                      <p:cBhvr>
                                        <p:cTn id="12" dur="500"/>
                                        <p:tgtEl>
                                          <p:spTgt spid="92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68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dissolve">
                                      <p:cBhvr>
                                        <p:cTn id="2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57200" y="304800"/>
            <a:ext cx="7162800" cy="523875"/>
          </a:xfrm>
          <a:prstGeom prst="rect">
            <a:avLst/>
          </a:prstGeom>
          <a:noFill/>
          <a:ln w="9525">
            <a:noFill/>
            <a:miter lim="800000"/>
            <a:headEnd/>
            <a:tailEnd/>
          </a:ln>
        </p:spPr>
        <p:txBody>
          <a:bodyPr>
            <a:spAutoFit/>
          </a:bodyPr>
          <a:lstStyle/>
          <a:p>
            <a:pPr eaLnBrk="1" hangingPunct="1">
              <a:spcBef>
                <a:spcPct val="50000"/>
              </a:spcBef>
            </a:pPr>
            <a:r>
              <a:rPr lang="zh-CN" altLang="en-US" sz="2800">
                <a:solidFill>
                  <a:srgbClr val="FF3300"/>
                </a:solidFill>
              </a:rPr>
              <a:t>状态转移表和状态转移图之间可以相互转换</a:t>
            </a:r>
            <a:r>
              <a:rPr lang="zh-CN" altLang="en-US" sz="2800"/>
              <a:t> </a:t>
            </a:r>
          </a:p>
        </p:txBody>
      </p:sp>
      <p:grpSp>
        <p:nvGrpSpPr>
          <p:cNvPr id="13315" name="Group 3"/>
          <p:cNvGrpSpPr>
            <a:grpSpLocks/>
          </p:cNvGrpSpPr>
          <p:nvPr/>
        </p:nvGrpSpPr>
        <p:grpSpPr bwMode="auto">
          <a:xfrm>
            <a:off x="2116138" y="1260475"/>
            <a:ext cx="4995862" cy="2119313"/>
            <a:chOff x="2534" y="2406"/>
            <a:chExt cx="3147" cy="1335"/>
          </a:xfrm>
        </p:grpSpPr>
        <p:sp>
          <p:nvSpPr>
            <p:cNvPr id="13345" name="Rectangle 4"/>
            <p:cNvSpPr>
              <a:spLocks noChangeArrowheads="1"/>
            </p:cNvSpPr>
            <p:nvPr/>
          </p:nvSpPr>
          <p:spPr bwMode="auto">
            <a:xfrm>
              <a:off x="3207" y="2406"/>
              <a:ext cx="1680" cy="720"/>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3346" name="Text Box 5"/>
            <p:cNvSpPr txBox="1">
              <a:spLocks noChangeArrowheads="1"/>
            </p:cNvSpPr>
            <p:nvPr/>
          </p:nvSpPr>
          <p:spPr bwMode="auto">
            <a:xfrm>
              <a:off x="3447" y="2607"/>
              <a:ext cx="1488" cy="28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组合逻辑电路</a:t>
              </a:r>
            </a:p>
          </p:txBody>
        </p:sp>
        <p:sp>
          <p:nvSpPr>
            <p:cNvPr id="13347" name="Text Box 6"/>
            <p:cNvSpPr txBox="1">
              <a:spLocks noChangeArrowheads="1"/>
            </p:cNvSpPr>
            <p:nvPr/>
          </p:nvSpPr>
          <p:spPr bwMode="auto">
            <a:xfrm>
              <a:off x="3595" y="3418"/>
              <a:ext cx="927" cy="28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存储功能</a:t>
              </a:r>
            </a:p>
          </p:txBody>
        </p:sp>
        <p:sp>
          <p:nvSpPr>
            <p:cNvPr id="13348" name="Rectangle 7"/>
            <p:cNvSpPr>
              <a:spLocks noChangeArrowheads="1"/>
            </p:cNvSpPr>
            <p:nvPr/>
          </p:nvSpPr>
          <p:spPr bwMode="auto">
            <a:xfrm>
              <a:off x="3570" y="3427"/>
              <a:ext cx="936" cy="282"/>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13349" name="Line 8"/>
            <p:cNvSpPr>
              <a:spLocks noChangeShapeType="1"/>
            </p:cNvSpPr>
            <p:nvPr/>
          </p:nvSpPr>
          <p:spPr bwMode="auto">
            <a:xfrm>
              <a:off x="4888" y="3036"/>
              <a:ext cx="172" cy="0"/>
            </a:xfrm>
            <a:prstGeom prst="line">
              <a:avLst/>
            </a:prstGeom>
            <a:noFill/>
            <a:ln w="38100">
              <a:solidFill>
                <a:schemeClr val="tx1"/>
              </a:solidFill>
              <a:round/>
              <a:headEnd/>
              <a:tailEnd type="triangle" w="med" len="med"/>
            </a:ln>
          </p:spPr>
          <p:txBody>
            <a:bodyPr/>
            <a:lstStyle/>
            <a:p>
              <a:endParaRPr lang="zh-CN" altLang="en-US"/>
            </a:p>
          </p:txBody>
        </p:sp>
        <p:sp>
          <p:nvSpPr>
            <p:cNvPr id="13350" name="Line 9"/>
            <p:cNvSpPr>
              <a:spLocks noChangeShapeType="1"/>
            </p:cNvSpPr>
            <p:nvPr/>
          </p:nvSpPr>
          <p:spPr bwMode="auto">
            <a:xfrm flipH="1">
              <a:off x="4533" y="3472"/>
              <a:ext cx="527" cy="0"/>
            </a:xfrm>
            <a:prstGeom prst="line">
              <a:avLst/>
            </a:prstGeom>
            <a:noFill/>
            <a:ln w="38100">
              <a:solidFill>
                <a:schemeClr val="tx1"/>
              </a:solidFill>
              <a:round/>
              <a:headEnd/>
              <a:tailEnd type="triangle" w="med" len="med"/>
            </a:ln>
          </p:spPr>
          <p:txBody>
            <a:bodyPr/>
            <a:lstStyle/>
            <a:p>
              <a:endParaRPr lang="zh-CN" altLang="en-US"/>
            </a:p>
          </p:txBody>
        </p:sp>
        <p:sp>
          <p:nvSpPr>
            <p:cNvPr id="13351" name="Line 10"/>
            <p:cNvSpPr>
              <a:spLocks noChangeShapeType="1"/>
            </p:cNvSpPr>
            <p:nvPr/>
          </p:nvSpPr>
          <p:spPr bwMode="auto">
            <a:xfrm flipH="1">
              <a:off x="4515" y="3663"/>
              <a:ext cx="645" cy="0"/>
            </a:xfrm>
            <a:prstGeom prst="line">
              <a:avLst/>
            </a:prstGeom>
            <a:noFill/>
            <a:ln w="38100">
              <a:solidFill>
                <a:schemeClr val="tx1"/>
              </a:solidFill>
              <a:round/>
              <a:headEnd/>
              <a:tailEnd type="triangle" w="med" len="med"/>
            </a:ln>
          </p:spPr>
          <p:txBody>
            <a:bodyPr/>
            <a:lstStyle/>
            <a:p>
              <a:endParaRPr lang="zh-CN" altLang="en-US"/>
            </a:p>
          </p:txBody>
        </p:sp>
        <p:sp>
          <p:nvSpPr>
            <p:cNvPr id="13352" name="Line 11"/>
            <p:cNvSpPr>
              <a:spLocks noChangeShapeType="1"/>
            </p:cNvSpPr>
            <p:nvPr/>
          </p:nvSpPr>
          <p:spPr bwMode="auto">
            <a:xfrm flipH="1">
              <a:off x="3015" y="3472"/>
              <a:ext cx="545" cy="0"/>
            </a:xfrm>
            <a:prstGeom prst="line">
              <a:avLst/>
            </a:prstGeom>
            <a:noFill/>
            <a:ln w="38100">
              <a:solidFill>
                <a:schemeClr val="tx1"/>
              </a:solidFill>
              <a:round/>
              <a:headEnd/>
              <a:tailEnd type="triangle" w="med" len="med"/>
            </a:ln>
          </p:spPr>
          <p:txBody>
            <a:bodyPr/>
            <a:lstStyle/>
            <a:p>
              <a:endParaRPr lang="zh-CN" altLang="en-US"/>
            </a:p>
          </p:txBody>
        </p:sp>
        <p:sp>
          <p:nvSpPr>
            <p:cNvPr id="13353" name="Line 12"/>
            <p:cNvSpPr>
              <a:spLocks noChangeShapeType="1"/>
            </p:cNvSpPr>
            <p:nvPr/>
          </p:nvSpPr>
          <p:spPr bwMode="auto">
            <a:xfrm flipH="1">
              <a:off x="2924" y="3663"/>
              <a:ext cx="646" cy="0"/>
            </a:xfrm>
            <a:prstGeom prst="line">
              <a:avLst/>
            </a:prstGeom>
            <a:noFill/>
            <a:ln w="38100">
              <a:solidFill>
                <a:schemeClr val="tx1"/>
              </a:solidFill>
              <a:round/>
              <a:headEnd/>
              <a:tailEnd type="triangle" w="med" len="med"/>
            </a:ln>
          </p:spPr>
          <p:txBody>
            <a:bodyPr/>
            <a:lstStyle/>
            <a:p>
              <a:endParaRPr lang="zh-CN" altLang="en-US"/>
            </a:p>
          </p:txBody>
        </p:sp>
        <p:sp>
          <p:nvSpPr>
            <p:cNvPr id="13354" name="Line 13"/>
            <p:cNvSpPr>
              <a:spLocks noChangeShapeType="1"/>
            </p:cNvSpPr>
            <p:nvPr/>
          </p:nvSpPr>
          <p:spPr bwMode="auto">
            <a:xfrm>
              <a:off x="4897" y="2863"/>
              <a:ext cx="263" cy="0"/>
            </a:xfrm>
            <a:prstGeom prst="line">
              <a:avLst/>
            </a:prstGeom>
            <a:noFill/>
            <a:ln w="38100">
              <a:solidFill>
                <a:schemeClr val="tx1"/>
              </a:solidFill>
              <a:round/>
              <a:headEnd/>
              <a:tailEnd type="triangle" w="med" len="med"/>
            </a:ln>
          </p:spPr>
          <p:txBody>
            <a:bodyPr/>
            <a:lstStyle/>
            <a:p>
              <a:endParaRPr lang="zh-CN" altLang="en-US"/>
            </a:p>
          </p:txBody>
        </p:sp>
        <p:sp>
          <p:nvSpPr>
            <p:cNvPr id="13355" name="Line 14"/>
            <p:cNvSpPr>
              <a:spLocks noChangeShapeType="1"/>
            </p:cNvSpPr>
            <p:nvPr/>
          </p:nvSpPr>
          <p:spPr bwMode="auto">
            <a:xfrm>
              <a:off x="2915" y="2863"/>
              <a:ext cx="282" cy="0"/>
            </a:xfrm>
            <a:prstGeom prst="line">
              <a:avLst/>
            </a:prstGeom>
            <a:noFill/>
            <a:ln w="38100">
              <a:solidFill>
                <a:schemeClr val="tx1"/>
              </a:solidFill>
              <a:round/>
              <a:headEnd/>
              <a:tailEnd type="triangle" w="med" len="med"/>
            </a:ln>
          </p:spPr>
          <p:txBody>
            <a:bodyPr/>
            <a:lstStyle/>
            <a:p>
              <a:endParaRPr lang="zh-CN" altLang="en-US"/>
            </a:p>
          </p:txBody>
        </p:sp>
        <p:sp>
          <p:nvSpPr>
            <p:cNvPr id="13356" name="Line 15"/>
            <p:cNvSpPr>
              <a:spLocks noChangeShapeType="1"/>
            </p:cNvSpPr>
            <p:nvPr/>
          </p:nvSpPr>
          <p:spPr bwMode="auto">
            <a:xfrm>
              <a:off x="3015" y="3036"/>
              <a:ext cx="182" cy="0"/>
            </a:xfrm>
            <a:prstGeom prst="line">
              <a:avLst/>
            </a:prstGeom>
            <a:noFill/>
            <a:ln w="38100">
              <a:solidFill>
                <a:schemeClr val="tx1"/>
              </a:solidFill>
              <a:round/>
              <a:headEnd/>
              <a:tailEnd type="triangle" w="med" len="med"/>
            </a:ln>
          </p:spPr>
          <p:txBody>
            <a:bodyPr/>
            <a:lstStyle/>
            <a:p>
              <a:endParaRPr lang="zh-CN" altLang="en-US"/>
            </a:p>
          </p:txBody>
        </p:sp>
        <p:sp>
          <p:nvSpPr>
            <p:cNvPr id="13357" name="Line 16"/>
            <p:cNvSpPr>
              <a:spLocks noChangeShapeType="1"/>
            </p:cNvSpPr>
            <p:nvPr/>
          </p:nvSpPr>
          <p:spPr bwMode="auto">
            <a:xfrm>
              <a:off x="2915" y="2872"/>
              <a:ext cx="0" cy="809"/>
            </a:xfrm>
            <a:prstGeom prst="line">
              <a:avLst/>
            </a:prstGeom>
            <a:noFill/>
            <a:ln w="38100">
              <a:solidFill>
                <a:schemeClr val="tx1"/>
              </a:solidFill>
              <a:round/>
              <a:headEnd/>
              <a:tailEnd/>
            </a:ln>
          </p:spPr>
          <p:txBody>
            <a:bodyPr/>
            <a:lstStyle/>
            <a:p>
              <a:endParaRPr lang="zh-CN" altLang="en-US"/>
            </a:p>
          </p:txBody>
        </p:sp>
        <p:sp>
          <p:nvSpPr>
            <p:cNvPr id="13358" name="Line 17"/>
            <p:cNvSpPr>
              <a:spLocks noChangeShapeType="1"/>
            </p:cNvSpPr>
            <p:nvPr/>
          </p:nvSpPr>
          <p:spPr bwMode="auto">
            <a:xfrm>
              <a:off x="3015" y="3036"/>
              <a:ext cx="0" cy="446"/>
            </a:xfrm>
            <a:prstGeom prst="line">
              <a:avLst/>
            </a:prstGeom>
            <a:noFill/>
            <a:ln w="38100">
              <a:solidFill>
                <a:schemeClr val="tx1"/>
              </a:solidFill>
              <a:round/>
              <a:headEnd/>
              <a:tailEnd/>
            </a:ln>
          </p:spPr>
          <p:txBody>
            <a:bodyPr/>
            <a:lstStyle/>
            <a:p>
              <a:endParaRPr lang="zh-CN" altLang="en-US"/>
            </a:p>
          </p:txBody>
        </p:sp>
        <p:sp>
          <p:nvSpPr>
            <p:cNvPr id="13359" name="Line 18"/>
            <p:cNvSpPr>
              <a:spLocks noChangeShapeType="1"/>
            </p:cNvSpPr>
            <p:nvPr/>
          </p:nvSpPr>
          <p:spPr bwMode="auto">
            <a:xfrm>
              <a:off x="5060" y="3036"/>
              <a:ext cx="0" cy="436"/>
            </a:xfrm>
            <a:prstGeom prst="line">
              <a:avLst/>
            </a:prstGeom>
            <a:noFill/>
            <a:ln w="38100">
              <a:solidFill>
                <a:schemeClr val="tx1"/>
              </a:solidFill>
              <a:round/>
              <a:headEnd/>
              <a:tailEnd/>
            </a:ln>
          </p:spPr>
          <p:txBody>
            <a:bodyPr/>
            <a:lstStyle/>
            <a:p>
              <a:endParaRPr lang="zh-CN" altLang="en-US"/>
            </a:p>
          </p:txBody>
        </p:sp>
        <p:sp>
          <p:nvSpPr>
            <p:cNvPr id="13360" name="Line 19"/>
            <p:cNvSpPr>
              <a:spLocks noChangeShapeType="1"/>
            </p:cNvSpPr>
            <p:nvPr/>
          </p:nvSpPr>
          <p:spPr bwMode="auto">
            <a:xfrm>
              <a:off x="5160" y="2863"/>
              <a:ext cx="0" cy="800"/>
            </a:xfrm>
            <a:prstGeom prst="line">
              <a:avLst/>
            </a:prstGeom>
            <a:noFill/>
            <a:ln w="38100">
              <a:solidFill>
                <a:schemeClr val="tx1"/>
              </a:solidFill>
              <a:round/>
              <a:headEnd/>
              <a:tailEnd/>
            </a:ln>
          </p:spPr>
          <p:txBody>
            <a:bodyPr/>
            <a:lstStyle/>
            <a:p>
              <a:endParaRPr lang="zh-CN" altLang="en-US"/>
            </a:p>
          </p:txBody>
        </p:sp>
        <p:sp>
          <p:nvSpPr>
            <p:cNvPr id="13361" name="Line 20"/>
            <p:cNvSpPr>
              <a:spLocks noChangeShapeType="1"/>
            </p:cNvSpPr>
            <p:nvPr/>
          </p:nvSpPr>
          <p:spPr bwMode="auto">
            <a:xfrm>
              <a:off x="2824" y="2509"/>
              <a:ext cx="391" cy="0"/>
            </a:xfrm>
            <a:prstGeom prst="line">
              <a:avLst/>
            </a:prstGeom>
            <a:noFill/>
            <a:ln w="38100">
              <a:solidFill>
                <a:schemeClr val="tx1"/>
              </a:solidFill>
              <a:round/>
              <a:headEnd/>
              <a:tailEnd type="triangle" w="med" len="med"/>
            </a:ln>
          </p:spPr>
          <p:txBody>
            <a:bodyPr/>
            <a:lstStyle/>
            <a:p>
              <a:endParaRPr lang="zh-CN" altLang="en-US"/>
            </a:p>
          </p:txBody>
        </p:sp>
        <p:sp>
          <p:nvSpPr>
            <p:cNvPr id="13362" name="Line 21"/>
            <p:cNvSpPr>
              <a:spLocks noChangeShapeType="1"/>
            </p:cNvSpPr>
            <p:nvPr/>
          </p:nvSpPr>
          <p:spPr bwMode="auto">
            <a:xfrm>
              <a:off x="2821" y="2605"/>
              <a:ext cx="391" cy="0"/>
            </a:xfrm>
            <a:prstGeom prst="line">
              <a:avLst/>
            </a:prstGeom>
            <a:noFill/>
            <a:ln w="38100">
              <a:solidFill>
                <a:schemeClr val="tx1"/>
              </a:solidFill>
              <a:round/>
              <a:headEnd/>
              <a:tailEnd type="triangle" w="med" len="med"/>
            </a:ln>
          </p:spPr>
          <p:txBody>
            <a:bodyPr/>
            <a:lstStyle/>
            <a:p>
              <a:endParaRPr lang="zh-CN" altLang="en-US"/>
            </a:p>
          </p:txBody>
        </p:sp>
        <p:sp>
          <p:nvSpPr>
            <p:cNvPr id="13363" name="Line 22"/>
            <p:cNvSpPr>
              <a:spLocks noChangeShapeType="1"/>
            </p:cNvSpPr>
            <p:nvPr/>
          </p:nvSpPr>
          <p:spPr bwMode="auto">
            <a:xfrm>
              <a:off x="2817" y="2764"/>
              <a:ext cx="391" cy="0"/>
            </a:xfrm>
            <a:prstGeom prst="line">
              <a:avLst/>
            </a:prstGeom>
            <a:noFill/>
            <a:ln w="38100">
              <a:solidFill>
                <a:schemeClr val="tx1"/>
              </a:solidFill>
              <a:round/>
              <a:headEnd/>
              <a:tailEnd type="triangle" w="med" len="med"/>
            </a:ln>
          </p:spPr>
          <p:txBody>
            <a:bodyPr/>
            <a:lstStyle/>
            <a:p>
              <a:endParaRPr lang="zh-CN" altLang="en-US"/>
            </a:p>
          </p:txBody>
        </p:sp>
        <p:sp>
          <p:nvSpPr>
            <p:cNvPr id="13364" name="Line 23"/>
            <p:cNvSpPr>
              <a:spLocks noChangeShapeType="1"/>
            </p:cNvSpPr>
            <p:nvPr/>
          </p:nvSpPr>
          <p:spPr bwMode="auto">
            <a:xfrm>
              <a:off x="4904" y="2512"/>
              <a:ext cx="391" cy="0"/>
            </a:xfrm>
            <a:prstGeom prst="line">
              <a:avLst/>
            </a:prstGeom>
            <a:noFill/>
            <a:ln w="38100">
              <a:solidFill>
                <a:schemeClr val="tx1"/>
              </a:solidFill>
              <a:round/>
              <a:headEnd/>
              <a:tailEnd type="triangle" w="med" len="med"/>
            </a:ln>
          </p:spPr>
          <p:txBody>
            <a:bodyPr/>
            <a:lstStyle/>
            <a:p>
              <a:endParaRPr lang="zh-CN" altLang="en-US"/>
            </a:p>
          </p:txBody>
        </p:sp>
        <p:sp>
          <p:nvSpPr>
            <p:cNvPr id="13365" name="Line 24"/>
            <p:cNvSpPr>
              <a:spLocks noChangeShapeType="1"/>
            </p:cNvSpPr>
            <p:nvPr/>
          </p:nvSpPr>
          <p:spPr bwMode="auto">
            <a:xfrm>
              <a:off x="4892" y="2608"/>
              <a:ext cx="391" cy="0"/>
            </a:xfrm>
            <a:prstGeom prst="line">
              <a:avLst/>
            </a:prstGeom>
            <a:noFill/>
            <a:ln w="38100">
              <a:solidFill>
                <a:schemeClr val="tx1"/>
              </a:solidFill>
              <a:round/>
              <a:headEnd/>
              <a:tailEnd type="triangle" w="med" len="med"/>
            </a:ln>
          </p:spPr>
          <p:txBody>
            <a:bodyPr/>
            <a:lstStyle/>
            <a:p>
              <a:endParaRPr lang="zh-CN" altLang="en-US"/>
            </a:p>
          </p:txBody>
        </p:sp>
        <p:sp>
          <p:nvSpPr>
            <p:cNvPr id="13366" name="Line 25"/>
            <p:cNvSpPr>
              <a:spLocks noChangeShapeType="1"/>
            </p:cNvSpPr>
            <p:nvPr/>
          </p:nvSpPr>
          <p:spPr bwMode="auto">
            <a:xfrm>
              <a:off x="4889" y="2767"/>
              <a:ext cx="391" cy="0"/>
            </a:xfrm>
            <a:prstGeom prst="line">
              <a:avLst/>
            </a:prstGeom>
            <a:noFill/>
            <a:ln w="38100">
              <a:solidFill>
                <a:schemeClr val="tx1"/>
              </a:solidFill>
              <a:round/>
              <a:headEnd/>
              <a:tailEnd type="triangle" w="med" len="med"/>
            </a:ln>
          </p:spPr>
          <p:txBody>
            <a:bodyPr/>
            <a:lstStyle/>
            <a:p>
              <a:endParaRPr lang="zh-CN" altLang="en-US"/>
            </a:p>
          </p:txBody>
        </p:sp>
        <p:sp>
          <p:nvSpPr>
            <p:cNvPr id="13367" name="Text Box 26"/>
            <p:cNvSpPr txBox="1">
              <a:spLocks noChangeArrowheads="1"/>
            </p:cNvSpPr>
            <p:nvPr/>
          </p:nvSpPr>
          <p:spPr bwMode="auto">
            <a:xfrm>
              <a:off x="2906" y="2447"/>
              <a:ext cx="116"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13368" name="Text Box 27"/>
            <p:cNvSpPr txBox="1">
              <a:spLocks noChangeArrowheads="1"/>
            </p:cNvSpPr>
            <p:nvPr/>
          </p:nvSpPr>
          <p:spPr bwMode="auto">
            <a:xfrm>
              <a:off x="2903" y="2489"/>
              <a:ext cx="116"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13369" name="Text Box 28"/>
            <p:cNvSpPr txBox="1">
              <a:spLocks noChangeArrowheads="1"/>
            </p:cNvSpPr>
            <p:nvPr/>
          </p:nvSpPr>
          <p:spPr bwMode="auto">
            <a:xfrm>
              <a:off x="2909" y="2522"/>
              <a:ext cx="116"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13370" name="Text Box 29"/>
            <p:cNvSpPr txBox="1">
              <a:spLocks noChangeArrowheads="1"/>
            </p:cNvSpPr>
            <p:nvPr/>
          </p:nvSpPr>
          <p:spPr bwMode="auto">
            <a:xfrm>
              <a:off x="4998" y="2454"/>
              <a:ext cx="13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13371" name="Text Box 30"/>
            <p:cNvSpPr txBox="1">
              <a:spLocks noChangeArrowheads="1"/>
            </p:cNvSpPr>
            <p:nvPr/>
          </p:nvSpPr>
          <p:spPr bwMode="auto">
            <a:xfrm>
              <a:off x="4995" y="2487"/>
              <a:ext cx="13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13372" name="Text Box 31"/>
            <p:cNvSpPr txBox="1">
              <a:spLocks noChangeArrowheads="1"/>
            </p:cNvSpPr>
            <p:nvPr/>
          </p:nvSpPr>
          <p:spPr bwMode="auto">
            <a:xfrm>
              <a:off x="5001" y="2520"/>
              <a:ext cx="13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13373" name="Text Box 32"/>
            <p:cNvSpPr txBox="1">
              <a:spLocks noChangeArrowheads="1"/>
            </p:cNvSpPr>
            <p:nvPr/>
          </p:nvSpPr>
          <p:spPr bwMode="auto">
            <a:xfrm>
              <a:off x="3277" y="3364"/>
              <a:ext cx="42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13374" name="Text Box 33"/>
            <p:cNvSpPr txBox="1">
              <a:spLocks noChangeArrowheads="1"/>
            </p:cNvSpPr>
            <p:nvPr/>
          </p:nvSpPr>
          <p:spPr bwMode="auto">
            <a:xfrm>
              <a:off x="3283" y="3406"/>
              <a:ext cx="42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13375" name="Text Box 34"/>
            <p:cNvSpPr txBox="1">
              <a:spLocks noChangeArrowheads="1"/>
            </p:cNvSpPr>
            <p:nvPr/>
          </p:nvSpPr>
          <p:spPr bwMode="auto">
            <a:xfrm>
              <a:off x="3280" y="3322"/>
              <a:ext cx="42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13376" name="Text Box 35"/>
            <p:cNvSpPr txBox="1">
              <a:spLocks noChangeArrowheads="1"/>
            </p:cNvSpPr>
            <p:nvPr/>
          </p:nvSpPr>
          <p:spPr bwMode="auto">
            <a:xfrm>
              <a:off x="4687" y="3364"/>
              <a:ext cx="218"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13377" name="Text Box 36"/>
            <p:cNvSpPr txBox="1">
              <a:spLocks noChangeArrowheads="1"/>
            </p:cNvSpPr>
            <p:nvPr/>
          </p:nvSpPr>
          <p:spPr bwMode="auto">
            <a:xfrm>
              <a:off x="4693" y="3406"/>
              <a:ext cx="218"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13378" name="Text Box 37"/>
            <p:cNvSpPr txBox="1">
              <a:spLocks noChangeArrowheads="1"/>
            </p:cNvSpPr>
            <p:nvPr/>
          </p:nvSpPr>
          <p:spPr bwMode="auto">
            <a:xfrm>
              <a:off x="4693" y="3325"/>
              <a:ext cx="218"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13379" name="Text Box 38"/>
            <p:cNvSpPr txBox="1">
              <a:spLocks noChangeArrowheads="1"/>
            </p:cNvSpPr>
            <p:nvPr/>
          </p:nvSpPr>
          <p:spPr bwMode="auto">
            <a:xfrm>
              <a:off x="2546" y="2472"/>
              <a:ext cx="381" cy="327"/>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chemeClr val="accent2"/>
                  </a:solidFill>
                </a:rPr>
                <a:t>X</a:t>
              </a:r>
            </a:p>
          </p:txBody>
        </p:sp>
        <p:sp>
          <p:nvSpPr>
            <p:cNvPr id="13380" name="Text Box 39"/>
            <p:cNvSpPr txBox="1">
              <a:spLocks noChangeArrowheads="1"/>
            </p:cNvSpPr>
            <p:nvPr/>
          </p:nvSpPr>
          <p:spPr bwMode="auto">
            <a:xfrm>
              <a:off x="2534" y="2802"/>
              <a:ext cx="381" cy="327"/>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chemeClr val="accent1"/>
                  </a:solidFill>
                </a:rPr>
                <a:t>Q</a:t>
              </a:r>
            </a:p>
          </p:txBody>
        </p:sp>
        <p:sp>
          <p:nvSpPr>
            <p:cNvPr id="13381" name="Text Box 40"/>
            <p:cNvSpPr txBox="1">
              <a:spLocks noChangeArrowheads="1"/>
            </p:cNvSpPr>
            <p:nvPr/>
          </p:nvSpPr>
          <p:spPr bwMode="auto">
            <a:xfrm>
              <a:off x="5300" y="2482"/>
              <a:ext cx="381" cy="327"/>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rgbClr val="FF0000"/>
                  </a:solidFill>
                </a:rPr>
                <a:t>Z</a:t>
              </a:r>
            </a:p>
          </p:txBody>
        </p:sp>
        <p:sp>
          <p:nvSpPr>
            <p:cNvPr id="13382" name="Text Box 41"/>
            <p:cNvSpPr txBox="1">
              <a:spLocks noChangeArrowheads="1"/>
            </p:cNvSpPr>
            <p:nvPr/>
          </p:nvSpPr>
          <p:spPr bwMode="auto">
            <a:xfrm>
              <a:off x="5179" y="3414"/>
              <a:ext cx="381" cy="327"/>
            </a:xfrm>
            <a:prstGeom prst="rect">
              <a:avLst/>
            </a:prstGeom>
            <a:noFill/>
            <a:ln w="9525">
              <a:noFill/>
              <a:miter lim="800000"/>
              <a:headEnd/>
              <a:tailEnd/>
            </a:ln>
          </p:spPr>
          <p:txBody>
            <a:bodyPr>
              <a:spAutoFit/>
            </a:bodyPr>
            <a:lstStyle/>
            <a:p>
              <a:pPr eaLnBrk="1" hangingPunct="1">
                <a:spcBef>
                  <a:spcPct val="50000"/>
                </a:spcBef>
              </a:pPr>
              <a:r>
                <a:rPr lang="en-US" altLang="zh-CN" sz="2800" b="1"/>
                <a:t>F</a:t>
              </a:r>
            </a:p>
          </p:txBody>
        </p:sp>
      </p:grpSp>
      <p:graphicFrame>
        <p:nvGraphicFramePr>
          <p:cNvPr id="94307" name="Group 99"/>
          <p:cNvGraphicFramePr>
            <a:graphicFrameLocks noGrp="1"/>
          </p:cNvGraphicFramePr>
          <p:nvPr/>
        </p:nvGraphicFramePr>
        <p:xfrm>
          <a:off x="609600" y="4543425"/>
          <a:ext cx="3429000" cy="2163768"/>
        </p:xfrm>
        <a:graphic>
          <a:graphicData uri="http://schemas.openxmlformats.org/drawingml/2006/table">
            <a:tbl>
              <a:tblPr/>
              <a:tblGrid>
                <a:gridCol w="914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96218">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000" b="0" i="0" u="none" strike="noStrike" cap="none" normalizeH="0" baseline="30000" dirty="0" err="1" smtClean="0">
                          <a:ln>
                            <a:noFill/>
                          </a:ln>
                          <a:solidFill>
                            <a:schemeClr val="tx1"/>
                          </a:solidFill>
                          <a:effectLst/>
                          <a:latin typeface="Times New Roman" panose="02020603050405020304" pitchFamily="18" charset="0"/>
                          <a:ea typeface="宋体" panose="02010600030101010101" pitchFamily="2" charset="-122"/>
                        </a:rPr>
                        <a:t>n</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000" b="0"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rPr>
                        <a:t>n+1</a:t>
                      </a: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/Z</a:t>
                      </a:r>
                    </a:p>
                  </a:txBody>
                  <a:tcPr marT="45710" marB="45710"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396218">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x=1</a:t>
                      </a:r>
                    </a:p>
                  </a:txBody>
                  <a:tcPr marT="45710" marB="4571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3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p>
                  </a:txBody>
                  <a:tcPr marT="45710" marB="4571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B/1</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B/0</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C/0</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A/1</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C/0</a:t>
                      </a:r>
                    </a:p>
                  </a:txBody>
                  <a:tcPr marT="45710" marB="4571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4309" name="Arc 101"/>
          <p:cNvSpPr>
            <a:spLocks noChangeArrowheads="1"/>
          </p:cNvSpPr>
          <p:nvPr/>
        </p:nvSpPr>
        <p:spPr bwMode="auto">
          <a:xfrm>
            <a:off x="5492750" y="5962650"/>
            <a:ext cx="519113" cy="574675"/>
          </a:xfrm>
          <a:custGeom>
            <a:avLst/>
            <a:gdLst>
              <a:gd name="T0" fmla="*/ 85041840 w 40558"/>
              <a:gd name="T1" fmla="*/ 75214182 h 43200"/>
              <a:gd name="T2" fmla="*/ 45290734 w 40558"/>
              <a:gd name="T3" fmla="*/ 101694954 h 43200"/>
              <a:gd name="T4" fmla="*/ 0 w 40558"/>
              <a:gd name="T5" fmla="*/ 50847563 h 43200"/>
              <a:gd name="T6" fmla="*/ 45290734 w 40558"/>
              <a:gd name="T7" fmla="*/ 0 h 43200"/>
              <a:gd name="T8" fmla="*/ 81292791 w 40558"/>
              <a:gd name="T9" fmla="*/ 19995338 h 43200"/>
              <a:gd name="T10" fmla="*/ 85041840 w 40558"/>
              <a:gd name="T11" fmla="*/ 75214182 h 43200"/>
              <a:gd name="T12" fmla="*/ 45290734 w 40558"/>
              <a:gd name="T13" fmla="*/ 101694954 h 43200"/>
              <a:gd name="T14" fmla="*/ 0 w 40558"/>
              <a:gd name="T15" fmla="*/ 50847563 h 43200"/>
              <a:gd name="T16" fmla="*/ 45290734 w 40558"/>
              <a:gd name="T17" fmla="*/ 0 h 43200"/>
              <a:gd name="T18" fmla="*/ 81292791 w 40558"/>
              <a:gd name="T19" fmla="*/ 19995338 h 43200"/>
              <a:gd name="T20" fmla="*/ 45290734 w 40558"/>
              <a:gd name="T21" fmla="*/ 50847563 h 43200"/>
              <a:gd name="T22" fmla="*/ 85041840 w 40558"/>
              <a:gd name="T23" fmla="*/ 75214182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558" h="43200" fill="none">
                <a:moveTo>
                  <a:pt x="40558" y="31951"/>
                </a:moveTo>
                <a:cubicBezTo>
                  <a:pt x="36771" y="38885"/>
                  <a:pt x="29501" y="43199"/>
                  <a:pt x="21600" y="43200"/>
                </a:cubicBezTo>
                <a:cubicBezTo>
                  <a:pt x="9670" y="43200"/>
                  <a:pt x="0" y="33529"/>
                  <a:pt x="0" y="21600"/>
                </a:cubicBezTo>
                <a:cubicBezTo>
                  <a:pt x="0" y="9670"/>
                  <a:pt x="9670" y="0"/>
                  <a:pt x="21600" y="0"/>
                </a:cubicBezTo>
                <a:cubicBezTo>
                  <a:pt x="28334" y="-1"/>
                  <a:pt x="34684" y="3141"/>
                  <a:pt x="38770" y="8494"/>
                </a:cubicBezTo>
              </a:path>
              <a:path w="40558" h="43200" stroke="0">
                <a:moveTo>
                  <a:pt x="40558" y="31951"/>
                </a:moveTo>
                <a:cubicBezTo>
                  <a:pt x="36771" y="38885"/>
                  <a:pt x="29501" y="43199"/>
                  <a:pt x="21600" y="43200"/>
                </a:cubicBezTo>
                <a:cubicBezTo>
                  <a:pt x="9670" y="43200"/>
                  <a:pt x="0" y="33529"/>
                  <a:pt x="0" y="21600"/>
                </a:cubicBezTo>
                <a:cubicBezTo>
                  <a:pt x="0" y="9670"/>
                  <a:pt x="9670" y="0"/>
                  <a:pt x="21600" y="0"/>
                </a:cubicBezTo>
                <a:cubicBezTo>
                  <a:pt x="28334" y="-1"/>
                  <a:pt x="34684" y="3141"/>
                  <a:pt x="38770" y="8494"/>
                </a:cubicBezTo>
                <a:lnTo>
                  <a:pt x="21600" y="21600"/>
                </a:lnTo>
                <a:lnTo>
                  <a:pt x="40558" y="31951"/>
                </a:lnTo>
                <a:close/>
              </a:path>
            </a:pathLst>
          </a:custGeom>
          <a:noFill/>
          <a:ln w="9525">
            <a:solidFill>
              <a:srgbClr val="000000"/>
            </a:solidFill>
            <a:round/>
            <a:headEnd/>
            <a:tailEnd type="triangle" w="med" len="med"/>
          </a:ln>
        </p:spPr>
        <p:txBody>
          <a:bodyPr/>
          <a:lstStyle/>
          <a:p>
            <a:endParaRPr lang="zh-CN" altLang="en-US"/>
          </a:p>
        </p:txBody>
      </p:sp>
      <p:sp>
        <p:nvSpPr>
          <p:cNvPr id="94310" name="Arc 102"/>
          <p:cNvSpPr>
            <a:spLocks noChangeArrowheads="1"/>
          </p:cNvSpPr>
          <p:nvPr/>
        </p:nvSpPr>
        <p:spPr bwMode="auto">
          <a:xfrm>
            <a:off x="8066088" y="6049963"/>
            <a:ext cx="520700" cy="577850"/>
          </a:xfrm>
          <a:custGeom>
            <a:avLst/>
            <a:gdLst>
              <a:gd name="T0" fmla="*/ 23591192 w 41169"/>
              <a:gd name="T1" fmla="*/ 3589880 h 43200"/>
              <a:gd name="T2" fmla="*/ 39593171 w 41169"/>
              <a:gd name="T3" fmla="*/ 0 h 43200"/>
              <a:gd name="T4" fmla="*/ 83295608 w 41169"/>
              <a:gd name="T5" fmla="*/ 51694916 h 43200"/>
              <a:gd name="T6" fmla="*/ 39593171 w 41169"/>
              <a:gd name="T7" fmla="*/ 103389845 h 43200"/>
              <a:gd name="T8" fmla="*/ 0 w 41169"/>
              <a:gd name="T9" fmla="*/ 73579179 h 43200"/>
              <a:gd name="T10" fmla="*/ 23591192 w 41169"/>
              <a:gd name="T11" fmla="*/ 3589880 h 43200"/>
              <a:gd name="T12" fmla="*/ 39593171 w 41169"/>
              <a:gd name="T13" fmla="*/ 0 h 43200"/>
              <a:gd name="T14" fmla="*/ 83295608 w 41169"/>
              <a:gd name="T15" fmla="*/ 51694916 h 43200"/>
              <a:gd name="T16" fmla="*/ 39593171 w 41169"/>
              <a:gd name="T17" fmla="*/ 103389845 h 43200"/>
              <a:gd name="T18" fmla="*/ 0 w 41169"/>
              <a:gd name="T19" fmla="*/ 73579179 h 43200"/>
              <a:gd name="T20" fmla="*/ 39593171 w 41169"/>
              <a:gd name="T21" fmla="*/ 51694916 h 43200"/>
              <a:gd name="T22" fmla="*/ 23591192 w 41169"/>
              <a:gd name="T23" fmla="*/ 3589880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169" h="43200" fill="none">
                <a:moveTo>
                  <a:pt x="11660" y="1500"/>
                </a:moveTo>
                <a:cubicBezTo>
                  <a:pt x="14179" y="508"/>
                  <a:pt x="16861" y="-1"/>
                  <a:pt x="19569" y="0"/>
                </a:cubicBezTo>
                <a:cubicBezTo>
                  <a:pt x="31498" y="0"/>
                  <a:pt x="41169" y="9670"/>
                  <a:pt x="41169" y="21600"/>
                </a:cubicBezTo>
                <a:cubicBezTo>
                  <a:pt x="41169" y="33529"/>
                  <a:pt x="31498" y="43200"/>
                  <a:pt x="19569" y="43200"/>
                </a:cubicBezTo>
                <a:cubicBezTo>
                  <a:pt x="11181" y="43200"/>
                  <a:pt x="3551" y="38343"/>
                  <a:pt x="0" y="30744"/>
                </a:cubicBezTo>
              </a:path>
              <a:path w="41169" h="43200" stroke="0">
                <a:moveTo>
                  <a:pt x="11660" y="1500"/>
                </a:moveTo>
                <a:cubicBezTo>
                  <a:pt x="14179" y="508"/>
                  <a:pt x="16861" y="-1"/>
                  <a:pt x="19569" y="0"/>
                </a:cubicBezTo>
                <a:cubicBezTo>
                  <a:pt x="31498" y="0"/>
                  <a:pt x="41169" y="9670"/>
                  <a:pt x="41169" y="21600"/>
                </a:cubicBezTo>
                <a:cubicBezTo>
                  <a:pt x="41169" y="33529"/>
                  <a:pt x="31498" y="43200"/>
                  <a:pt x="19569" y="43200"/>
                </a:cubicBezTo>
                <a:cubicBezTo>
                  <a:pt x="11181" y="43200"/>
                  <a:pt x="3551" y="38343"/>
                  <a:pt x="0" y="30744"/>
                </a:cubicBezTo>
                <a:lnTo>
                  <a:pt x="19569" y="21600"/>
                </a:lnTo>
                <a:lnTo>
                  <a:pt x="11660" y="1500"/>
                </a:lnTo>
                <a:close/>
              </a:path>
            </a:pathLst>
          </a:custGeom>
          <a:noFill/>
          <a:ln w="9525">
            <a:solidFill>
              <a:srgbClr val="000000"/>
            </a:solidFill>
            <a:round/>
            <a:headEnd/>
            <a:tailEnd type="triangle" w="med" len="med"/>
          </a:ln>
        </p:spPr>
        <p:txBody>
          <a:bodyPr/>
          <a:lstStyle/>
          <a:p>
            <a:endParaRPr lang="zh-CN" altLang="en-US"/>
          </a:p>
        </p:txBody>
      </p:sp>
      <p:sp>
        <p:nvSpPr>
          <p:cNvPr id="94311" name="Text Box 103"/>
          <p:cNvSpPr txBox="1">
            <a:spLocks noChangeArrowheads="1"/>
          </p:cNvSpPr>
          <p:nvPr/>
        </p:nvSpPr>
        <p:spPr bwMode="auto">
          <a:xfrm>
            <a:off x="5897563" y="4949825"/>
            <a:ext cx="433387" cy="404813"/>
          </a:xfrm>
          <a:prstGeom prst="rect">
            <a:avLst/>
          </a:prstGeom>
          <a:noFill/>
          <a:ln w="9525">
            <a:noFill/>
            <a:miter lim="800000"/>
            <a:headEnd/>
            <a:tailEnd/>
          </a:ln>
        </p:spPr>
        <p:txBody>
          <a:bodyPr lIns="0" tIns="0" rIns="0" bIns="0"/>
          <a:lstStyle/>
          <a:p>
            <a:pPr algn="just"/>
            <a:r>
              <a:rPr lang="en-US" altLang="zh-CN" sz="2000"/>
              <a:t>0/1</a:t>
            </a:r>
          </a:p>
        </p:txBody>
      </p:sp>
      <p:sp>
        <p:nvSpPr>
          <p:cNvPr id="94312" name="Oval 104"/>
          <p:cNvSpPr>
            <a:spLocks noChangeArrowheads="1"/>
          </p:cNvSpPr>
          <p:nvPr/>
        </p:nvSpPr>
        <p:spPr bwMode="auto">
          <a:xfrm>
            <a:off x="7602538" y="5934075"/>
            <a:ext cx="612775" cy="611188"/>
          </a:xfrm>
          <a:prstGeom prst="ellipse">
            <a:avLst/>
          </a:prstGeom>
          <a:solidFill>
            <a:srgbClr val="FFFFFF"/>
          </a:solidFill>
          <a:ln w="9525">
            <a:solidFill>
              <a:srgbClr val="000000"/>
            </a:solidFill>
            <a:round/>
            <a:headEnd/>
            <a:tailEnd/>
          </a:ln>
        </p:spPr>
        <p:txBody>
          <a:bodyPr lIns="0" tIns="0" rIns="0" bIns="0"/>
          <a:lstStyle/>
          <a:p>
            <a:pPr algn="ctr"/>
            <a:r>
              <a:rPr lang="en-US" altLang="zh-CN"/>
              <a:t>C</a:t>
            </a:r>
          </a:p>
        </p:txBody>
      </p:sp>
      <p:sp>
        <p:nvSpPr>
          <p:cNvPr id="94313" name="Oval 105"/>
          <p:cNvSpPr>
            <a:spLocks noChangeArrowheads="1"/>
          </p:cNvSpPr>
          <p:nvPr/>
        </p:nvSpPr>
        <p:spPr bwMode="auto">
          <a:xfrm>
            <a:off x="6591300" y="4343400"/>
            <a:ext cx="611188" cy="611188"/>
          </a:xfrm>
          <a:prstGeom prst="ellipse">
            <a:avLst/>
          </a:prstGeom>
          <a:solidFill>
            <a:srgbClr val="FFFFFF"/>
          </a:solidFill>
          <a:ln w="9525">
            <a:solidFill>
              <a:srgbClr val="000000"/>
            </a:solidFill>
            <a:round/>
            <a:headEnd/>
            <a:tailEnd/>
          </a:ln>
        </p:spPr>
        <p:txBody>
          <a:bodyPr lIns="0" tIns="0" rIns="0" bIns="0"/>
          <a:lstStyle/>
          <a:p>
            <a:pPr algn="ctr"/>
            <a:r>
              <a:rPr lang="en-US" altLang="zh-CN"/>
              <a:t>A</a:t>
            </a:r>
          </a:p>
        </p:txBody>
      </p:sp>
      <p:sp>
        <p:nvSpPr>
          <p:cNvPr id="94314" name="Oval 106"/>
          <p:cNvSpPr>
            <a:spLocks noChangeArrowheads="1"/>
          </p:cNvSpPr>
          <p:nvPr/>
        </p:nvSpPr>
        <p:spPr bwMode="auto">
          <a:xfrm>
            <a:off x="5926138" y="5903913"/>
            <a:ext cx="611187" cy="612775"/>
          </a:xfrm>
          <a:prstGeom prst="ellipse">
            <a:avLst/>
          </a:prstGeom>
          <a:solidFill>
            <a:srgbClr val="FFFFFF"/>
          </a:solidFill>
          <a:ln w="9525">
            <a:solidFill>
              <a:srgbClr val="000000"/>
            </a:solidFill>
            <a:round/>
            <a:headEnd/>
            <a:tailEnd/>
          </a:ln>
        </p:spPr>
        <p:txBody>
          <a:bodyPr lIns="0" tIns="0" rIns="0" bIns="0"/>
          <a:lstStyle/>
          <a:p>
            <a:pPr algn="ctr"/>
            <a:r>
              <a:rPr lang="en-US" altLang="zh-CN"/>
              <a:t>B</a:t>
            </a:r>
          </a:p>
        </p:txBody>
      </p:sp>
      <p:sp>
        <p:nvSpPr>
          <p:cNvPr id="94315" name="Line 107"/>
          <p:cNvSpPr>
            <a:spLocks noChangeShapeType="1"/>
          </p:cNvSpPr>
          <p:nvPr/>
        </p:nvSpPr>
        <p:spPr bwMode="auto">
          <a:xfrm>
            <a:off x="7140575" y="4835525"/>
            <a:ext cx="633413" cy="1098550"/>
          </a:xfrm>
          <a:prstGeom prst="line">
            <a:avLst/>
          </a:prstGeom>
          <a:noFill/>
          <a:ln w="9525">
            <a:solidFill>
              <a:srgbClr val="000000"/>
            </a:solidFill>
            <a:round/>
            <a:headEnd/>
            <a:tailEnd type="triangle" w="med" len="med"/>
          </a:ln>
        </p:spPr>
        <p:txBody>
          <a:bodyPr/>
          <a:lstStyle/>
          <a:p>
            <a:endParaRPr lang="zh-CN" altLang="en-US"/>
          </a:p>
        </p:txBody>
      </p:sp>
      <p:sp>
        <p:nvSpPr>
          <p:cNvPr id="94316" name="Line 108"/>
          <p:cNvSpPr>
            <a:spLocks noChangeShapeType="1"/>
          </p:cNvSpPr>
          <p:nvPr/>
        </p:nvSpPr>
        <p:spPr bwMode="auto">
          <a:xfrm flipH="1" flipV="1">
            <a:off x="7024688" y="4892675"/>
            <a:ext cx="636587" cy="1127125"/>
          </a:xfrm>
          <a:prstGeom prst="line">
            <a:avLst/>
          </a:prstGeom>
          <a:noFill/>
          <a:ln w="9525">
            <a:solidFill>
              <a:srgbClr val="000000"/>
            </a:solidFill>
            <a:round/>
            <a:headEnd/>
            <a:tailEnd type="triangle" w="med" len="med"/>
          </a:ln>
        </p:spPr>
        <p:txBody>
          <a:bodyPr/>
          <a:lstStyle/>
          <a:p>
            <a:endParaRPr lang="zh-CN" altLang="en-US"/>
          </a:p>
        </p:txBody>
      </p:sp>
      <p:sp>
        <p:nvSpPr>
          <p:cNvPr id="94317" name="Line 109"/>
          <p:cNvSpPr>
            <a:spLocks noChangeShapeType="1"/>
          </p:cNvSpPr>
          <p:nvPr/>
        </p:nvSpPr>
        <p:spPr bwMode="auto">
          <a:xfrm flipV="1">
            <a:off x="6099175" y="4776788"/>
            <a:ext cx="549275" cy="1098550"/>
          </a:xfrm>
          <a:prstGeom prst="line">
            <a:avLst/>
          </a:prstGeom>
          <a:noFill/>
          <a:ln w="9525">
            <a:solidFill>
              <a:srgbClr val="000000"/>
            </a:solidFill>
            <a:round/>
            <a:headEnd type="triangle" w="med" len="med"/>
            <a:tailEnd/>
          </a:ln>
        </p:spPr>
        <p:txBody>
          <a:bodyPr/>
          <a:lstStyle/>
          <a:p>
            <a:endParaRPr lang="zh-CN" altLang="en-US"/>
          </a:p>
        </p:txBody>
      </p:sp>
      <p:sp>
        <p:nvSpPr>
          <p:cNvPr id="94318" name="Line 110"/>
          <p:cNvSpPr>
            <a:spLocks noChangeShapeType="1"/>
          </p:cNvSpPr>
          <p:nvPr/>
        </p:nvSpPr>
        <p:spPr bwMode="auto">
          <a:xfrm flipH="1">
            <a:off x="6302375" y="4979988"/>
            <a:ext cx="490538" cy="982662"/>
          </a:xfrm>
          <a:prstGeom prst="line">
            <a:avLst/>
          </a:prstGeom>
          <a:noFill/>
          <a:ln w="9525">
            <a:solidFill>
              <a:srgbClr val="000000"/>
            </a:solidFill>
            <a:round/>
            <a:headEnd type="triangle" w="med" len="med"/>
            <a:tailEnd/>
          </a:ln>
        </p:spPr>
        <p:txBody>
          <a:bodyPr/>
          <a:lstStyle/>
          <a:p>
            <a:endParaRPr lang="zh-CN" altLang="en-US"/>
          </a:p>
        </p:txBody>
      </p:sp>
      <p:sp>
        <p:nvSpPr>
          <p:cNvPr id="94319" name="Text Box 111"/>
          <p:cNvSpPr txBox="1">
            <a:spLocks noChangeArrowheads="1"/>
          </p:cNvSpPr>
          <p:nvPr/>
        </p:nvSpPr>
        <p:spPr bwMode="auto">
          <a:xfrm>
            <a:off x="5029200" y="5991225"/>
            <a:ext cx="347663" cy="463550"/>
          </a:xfrm>
          <a:prstGeom prst="rect">
            <a:avLst/>
          </a:prstGeom>
          <a:noFill/>
          <a:ln w="9525">
            <a:noFill/>
            <a:miter lim="800000"/>
            <a:headEnd/>
            <a:tailEnd/>
          </a:ln>
        </p:spPr>
        <p:txBody>
          <a:bodyPr lIns="0" tIns="0" rIns="0" bIns="0"/>
          <a:lstStyle/>
          <a:p>
            <a:pPr algn="just"/>
            <a:r>
              <a:rPr lang="en-US" altLang="zh-CN" sz="2000"/>
              <a:t>0/0</a:t>
            </a:r>
          </a:p>
        </p:txBody>
      </p:sp>
      <p:sp>
        <p:nvSpPr>
          <p:cNvPr id="94320" name="Text Box 112"/>
          <p:cNvSpPr txBox="1">
            <a:spLocks noChangeArrowheads="1"/>
          </p:cNvSpPr>
          <p:nvPr/>
        </p:nvSpPr>
        <p:spPr bwMode="auto">
          <a:xfrm>
            <a:off x="6619875" y="5413375"/>
            <a:ext cx="376238" cy="433388"/>
          </a:xfrm>
          <a:prstGeom prst="rect">
            <a:avLst/>
          </a:prstGeom>
          <a:noFill/>
          <a:ln w="9525">
            <a:noFill/>
            <a:miter lim="800000"/>
            <a:headEnd/>
            <a:tailEnd/>
          </a:ln>
        </p:spPr>
        <p:txBody>
          <a:bodyPr lIns="0" tIns="0" rIns="0" bIns="0"/>
          <a:lstStyle/>
          <a:p>
            <a:pPr algn="just"/>
            <a:r>
              <a:rPr lang="en-US" altLang="zh-CN" sz="2000"/>
              <a:t>1/1</a:t>
            </a:r>
          </a:p>
        </p:txBody>
      </p:sp>
      <p:sp>
        <p:nvSpPr>
          <p:cNvPr id="94321" name="Text Box 113"/>
          <p:cNvSpPr txBox="1">
            <a:spLocks noChangeArrowheads="1"/>
          </p:cNvSpPr>
          <p:nvPr/>
        </p:nvSpPr>
        <p:spPr bwMode="auto">
          <a:xfrm>
            <a:off x="7458075" y="5065713"/>
            <a:ext cx="376238" cy="404812"/>
          </a:xfrm>
          <a:prstGeom prst="rect">
            <a:avLst/>
          </a:prstGeom>
          <a:noFill/>
          <a:ln w="9525">
            <a:noFill/>
            <a:miter lim="800000"/>
            <a:headEnd/>
            <a:tailEnd/>
          </a:ln>
        </p:spPr>
        <p:txBody>
          <a:bodyPr lIns="0" tIns="0" rIns="0" bIns="0"/>
          <a:lstStyle/>
          <a:p>
            <a:pPr algn="just"/>
            <a:r>
              <a:rPr lang="en-US" altLang="zh-CN" sz="2000"/>
              <a:t>1/0</a:t>
            </a:r>
          </a:p>
        </p:txBody>
      </p:sp>
      <p:sp>
        <p:nvSpPr>
          <p:cNvPr id="94322" name="Text Box 114"/>
          <p:cNvSpPr txBox="1">
            <a:spLocks noChangeArrowheads="1"/>
          </p:cNvSpPr>
          <p:nvPr/>
        </p:nvSpPr>
        <p:spPr bwMode="auto">
          <a:xfrm>
            <a:off x="8643938" y="6194425"/>
            <a:ext cx="347662" cy="461963"/>
          </a:xfrm>
          <a:prstGeom prst="rect">
            <a:avLst/>
          </a:prstGeom>
          <a:noFill/>
          <a:ln w="9525">
            <a:noFill/>
            <a:miter lim="800000"/>
            <a:headEnd/>
            <a:tailEnd/>
          </a:ln>
        </p:spPr>
        <p:txBody>
          <a:bodyPr lIns="0" tIns="0" rIns="0" bIns="0"/>
          <a:lstStyle/>
          <a:p>
            <a:pPr algn="just"/>
            <a:r>
              <a:rPr lang="en-US" altLang="zh-CN" sz="2000"/>
              <a:t>1/0</a:t>
            </a:r>
          </a:p>
        </p:txBody>
      </p:sp>
      <p:sp>
        <p:nvSpPr>
          <p:cNvPr id="94323" name="Text Box 115"/>
          <p:cNvSpPr txBox="1">
            <a:spLocks noChangeArrowheads="1"/>
          </p:cNvSpPr>
          <p:nvPr/>
        </p:nvSpPr>
        <p:spPr bwMode="auto">
          <a:xfrm>
            <a:off x="7112000" y="5586413"/>
            <a:ext cx="404813" cy="433387"/>
          </a:xfrm>
          <a:prstGeom prst="rect">
            <a:avLst/>
          </a:prstGeom>
          <a:noFill/>
          <a:ln w="9525">
            <a:noFill/>
            <a:miter lim="800000"/>
            <a:headEnd/>
            <a:tailEnd/>
          </a:ln>
        </p:spPr>
        <p:txBody>
          <a:bodyPr lIns="0" tIns="0" rIns="0" bIns="0"/>
          <a:lstStyle/>
          <a:p>
            <a:pPr algn="just"/>
            <a:r>
              <a:rPr lang="en-US" altLang="zh-CN" sz="2000"/>
              <a:t>0/0</a:t>
            </a:r>
          </a:p>
        </p:txBody>
      </p:sp>
      <p:sp>
        <p:nvSpPr>
          <p:cNvPr id="94324" name="AutoShape 116"/>
          <p:cNvSpPr>
            <a:spLocks noChangeArrowheads="1"/>
          </p:cNvSpPr>
          <p:nvPr/>
        </p:nvSpPr>
        <p:spPr bwMode="auto">
          <a:xfrm>
            <a:off x="4114800" y="5410200"/>
            <a:ext cx="1143000" cy="457200"/>
          </a:xfrm>
          <a:prstGeom prst="leftRightArrow">
            <a:avLst>
              <a:gd name="adj1" fmla="val 50000"/>
              <a:gd name="adj2" fmla="val 50000"/>
            </a:avLst>
          </a:prstGeom>
          <a:gradFill rotWithShape="0">
            <a:gsLst>
              <a:gs pos="0">
                <a:schemeClr val="accent2"/>
              </a:gs>
              <a:gs pos="100000">
                <a:schemeClr val="accent2">
                  <a:gamma/>
                  <a:shade val="46275"/>
                  <a:invGamma/>
                </a:schemeClr>
              </a:gs>
            </a:gsLst>
            <a:lin ang="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kumimoji="1" lang="zh-CN" altLang="en-US"/>
          </a:p>
        </p:txBody>
      </p:sp>
      <p:sp>
        <p:nvSpPr>
          <p:cNvPr id="94326" name="Text Box 118"/>
          <p:cNvSpPr txBox="1">
            <a:spLocks noChangeArrowheads="1"/>
          </p:cNvSpPr>
          <p:nvPr/>
        </p:nvSpPr>
        <p:spPr bwMode="auto">
          <a:xfrm>
            <a:off x="4800600" y="4419600"/>
            <a:ext cx="762000" cy="457200"/>
          </a:xfrm>
          <a:prstGeom prst="rect">
            <a:avLst/>
          </a:prstGeom>
          <a:noFill/>
          <a:ln w="9525">
            <a:noFill/>
            <a:miter lim="800000"/>
            <a:headEnd/>
            <a:tailEnd/>
          </a:ln>
        </p:spPr>
        <p:txBody>
          <a:bodyPr>
            <a:spAutoFit/>
          </a:bodyPr>
          <a:lstStyle/>
          <a:p>
            <a:pPr eaLnBrk="1" hangingPunct="1">
              <a:spcBef>
                <a:spcPct val="50000"/>
              </a:spcBef>
            </a:pPr>
            <a:r>
              <a:rPr lang="en-US" altLang="zh-CN"/>
              <a:t>X/Z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4307"/>
                                        </p:tgtEl>
                                        <p:attrNameLst>
                                          <p:attrName>style.visibility</p:attrName>
                                        </p:attrNameLst>
                                      </p:cBhvr>
                                      <p:to>
                                        <p:strVal val="visible"/>
                                      </p:to>
                                    </p:set>
                                    <p:animEffect transition="in" filter="dissolve">
                                      <p:cBhvr>
                                        <p:cTn id="7" dur="500"/>
                                        <p:tgtEl>
                                          <p:spTgt spid="94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324"/>
                                        </p:tgtEl>
                                        <p:attrNameLst>
                                          <p:attrName>style.visibility</p:attrName>
                                        </p:attrNameLst>
                                      </p:cBhvr>
                                      <p:to>
                                        <p:strVal val="visible"/>
                                      </p:to>
                                    </p:set>
                                    <p:animEffect transition="in" filter="wipe(left)">
                                      <p:cBhvr>
                                        <p:cTn id="12" dur="500"/>
                                        <p:tgtEl>
                                          <p:spTgt spid="943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326">
                                            <p:txEl>
                                              <p:pRg st="0" end="0"/>
                                            </p:txEl>
                                          </p:spTgt>
                                        </p:tgtEl>
                                        <p:attrNameLst>
                                          <p:attrName>style.visibility</p:attrName>
                                        </p:attrNameLst>
                                      </p:cBhvr>
                                      <p:to>
                                        <p:strVal val="visible"/>
                                      </p:to>
                                    </p:set>
                                    <p:animEffect transition="in" filter="wipe(left)">
                                      <p:cBhvr>
                                        <p:cTn id="17" dur="500"/>
                                        <p:tgtEl>
                                          <p:spTgt spid="9432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313"/>
                                        </p:tgtEl>
                                        <p:attrNameLst>
                                          <p:attrName>style.visibility</p:attrName>
                                        </p:attrNameLst>
                                      </p:cBhvr>
                                      <p:to>
                                        <p:strVal val="visible"/>
                                      </p:to>
                                    </p:set>
                                    <p:animEffect transition="in" filter="wipe(left)">
                                      <p:cBhvr>
                                        <p:cTn id="22" dur="500"/>
                                        <p:tgtEl>
                                          <p:spTgt spid="943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4317"/>
                                        </p:tgtEl>
                                        <p:attrNameLst>
                                          <p:attrName>style.visibility</p:attrName>
                                        </p:attrNameLst>
                                      </p:cBhvr>
                                      <p:to>
                                        <p:strVal val="visible"/>
                                      </p:to>
                                    </p:set>
                                    <p:animEffect transition="in" filter="wipe(left)">
                                      <p:cBhvr>
                                        <p:cTn id="27" dur="500"/>
                                        <p:tgtEl>
                                          <p:spTgt spid="943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4311">
                                            <p:txEl>
                                              <p:pRg st="0" end="0"/>
                                            </p:txEl>
                                          </p:spTgt>
                                        </p:tgtEl>
                                        <p:attrNameLst>
                                          <p:attrName>style.visibility</p:attrName>
                                        </p:attrNameLst>
                                      </p:cBhvr>
                                      <p:to>
                                        <p:strVal val="visible"/>
                                      </p:to>
                                    </p:set>
                                    <p:animEffect transition="in" filter="wipe(left)">
                                      <p:cBhvr>
                                        <p:cTn id="32" dur="500"/>
                                        <p:tgtEl>
                                          <p:spTgt spid="9431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4314"/>
                                        </p:tgtEl>
                                        <p:attrNameLst>
                                          <p:attrName>style.visibility</p:attrName>
                                        </p:attrNameLst>
                                      </p:cBhvr>
                                      <p:to>
                                        <p:strVal val="visible"/>
                                      </p:to>
                                    </p:set>
                                    <p:animEffect transition="in" filter="wipe(left)">
                                      <p:cBhvr>
                                        <p:cTn id="37" dur="500"/>
                                        <p:tgtEl>
                                          <p:spTgt spid="943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4312"/>
                                        </p:tgtEl>
                                        <p:attrNameLst>
                                          <p:attrName>style.visibility</p:attrName>
                                        </p:attrNameLst>
                                      </p:cBhvr>
                                      <p:to>
                                        <p:strVal val="visible"/>
                                      </p:to>
                                    </p:set>
                                    <p:animEffect transition="in" filter="wipe(left)">
                                      <p:cBhvr>
                                        <p:cTn id="42" dur="500"/>
                                        <p:tgtEl>
                                          <p:spTgt spid="943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4315"/>
                                        </p:tgtEl>
                                        <p:attrNameLst>
                                          <p:attrName>style.visibility</p:attrName>
                                        </p:attrNameLst>
                                      </p:cBhvr>
                                      <p:to>
                                        <p:strVal val="visible"/>
                                      </p:to>
                                    </p:set>
                                    <p:animEffect transition="in" filter="wipe(left)">
                                      <p:cBhvr>
                                        <p:cTn id="47" dur="500"/>
                                        <p:tgtEl>
                                          <p:spTgt spid="943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4321">
                                            <p:txEl>
                                              <p:pRg st="0" end="0"/>
                                            </p:txEl>
                                          </p:spTgt>
                                        </p:tgtEl>
                                        <p:attrNameLst>
                                          <p:attrName>style.visibility</p:attrName>
                                        </p:attrNameLst>
                                      </p:cBhvr>
                                      <p:to>
                                        <p:strVal val="visible"/>
                                      </p:to>
                                    </p:set>
                                    <p:animEffect transition="in" filter="wipe(left)">
                                      <p:cBhvr>
                                        <p:cTn id="52" dur="500"/>
                                        <p:tgtEl>
                                          <p:spTgt spid="94321">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4309"/>
                                        </p:tgtEl>
                                        <p:attrNameLst>
                                          <p:attrName>style.visibility</p:attrName>
                                        </p:attrNameLst>
                                      </p:cBhvr>
                                      <p:to>
                                        <p:strVal val="visible"/>
                                      </p:to>
                                    </p:set>
                                    <p:animEffect transition="in" filter="wipe(left)">
                                      <p:cBhvr>
                                        <p:cTn id="57" dur="500"/>
                                        <p:tgtEl>
                                          <p:spTgt spid="9430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4319">
                                            <p:txEl>
                                              <p:pRg st="0" end="0"/>
                                            </p:txEl>
                                          </p:spTgt>
                                        </p:tgtEl>
                                        <p:attrNameLst>
                                          <p:attrName>style.visibility</p:attrName>
                                        </p:attrNameLst>
                                      </p:cBhvr>
                                      <p:to>
                                        <p:strVal val="visible"/>
                                      </p:to>
                                    </p:set>
                                    <p:animEffect transition="in" filter="wipe(left)">
                                      <p:cBhvr>
                                        <p:cTn id="62" dur="500"/>
                                        <p:tgtEl>
                                          <p:spTgt spid="94319">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4318"/>
                                        </p:tgtEl>
                                        <p:attrNameLst>
                                          <p:attrName>style.visibility</p:attrName>
                                        </p:attrNameLst>
                                      </p:cBhvr>
                                      <p:to>
                                        <p:strVal val="visible"/>
                                      </p:to>
                                    </p:set>
                                    <p:animEffect transition="in" filter="wipe(left)">
                                      <p:cBhvr>
                                        <p:cTn id="67" dur="500"/>
                                        <p:tgtEl>
                                          <p:spTgt spid="9431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94320">
                                            <p:txEl>
                                              <p:pRg st="0" end="0"/>
                                            </p:txEl>
                                          </p:spTgt>
                                        </p:tgtEl>
                                        <p:attrNameLst>
                                          <p:attrName>style.visibility</p:attrName>
                                        </p:attrNameLst>
                                      </p:cBhvr>
                                      <p:to>
                                        <p:strVal val="visible"/>
                                      </p:to>
                                    </p:set>
                                    <p:animEffect transition="in" filter="wipe(left)">
                                      <p:cBhvr>
                                        <p:cTn id="72" dur="500"/>
                                        <p:tgtEl>
                                          <p:spTgt spid="94320">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94316"/>
                                        </p:tgtEl>
                                        <p:attrNameLst>
                                          <p:attrName>style.visibility</p:attrName>
                                        </p:attrNameLst>
                                      </p:cBhvr>
                                      <p:to>
                                        <p:strVal val="visible"/>
                                      </p:to>
                                    </p:set>
                                    <p:animEffect transition="in" filter="wipe(left)">
                                      <p:cBhvr>
                                        <p:cTn id="77" dur="500"/>
                                        <p:tgtEl>
                                          <p:spTgt spid="9431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94323">
                                            <p:txEl>
                                              <p:pRg st="0" end="0"/>
                                            </p:txEl>
                                          </p:spTgt>
                                        </p:tgtEl>
                                        <p:attrNameLst>
                                          <p:attrName>style.visibility</p:attrName>
                                        </p:attrNameLst>
                                      </p:cBhvr>
                                      <p:to>
                                        <p:strVal val="visible"/>
                                      </p:to>
                                    </p:set>
                                    <p:animEffect transition="in" filter="wipe(left)">
                                      <p:cBhvr>
                                        <p:cTn id="82" dur="500"/>
                                        <p:tgtEl>
                                          <p:spTgt spid="94323">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94310"/>
                                        </p:tgtEl>
                                        <p:attrNameLst>
                                          <p:attrName>style.visibility</p:attrName>
                                        </p:attrNameLst>
                                      </p:cBhvr>
                                      <p:to>
                                        <p:strVal val="visible"/>
                                      </p:to>
                                    </p:set>
                                    <p:animEffect transition="in" filter="wipe(left)">
                                      <p:cBhvr>
                                        <p:cTn id="87" dur="500"/>
                                        <p:tgtEl>
                                          <p:spTgt spid="9431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94322">
                                            <p:txEl>
                                              <p:pRg st="0" end="0"/>
                                            </p:txEl>
                                          </p:spTgt>
                                        </p:tgtEl>
                                        <p:attrNameLst>
                                          <p:attrName>style.visibility</p:attrName>
                                        </p:attrNameLst>
                                      </p:cBhvr>
                                      <p:to>
                                        <p:strVal val="visible"/>
                                      </p:to>
                                    </p:set>
                                    <p:animEffect transition="in" filter="wipe(left)">
                                      <p:cBhvr>
                                        <p:cTn id="92" dur="500"/>
                                        <p:tgtEl>
                                          <p:spTgt spid="943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09" grpId="0" animBg="1"/>
      <p:bldP spid="94310" grpId="0" animBg="1"/>
      <p:bldP spid="94311" grpId="0" build="p"/>
      <p:bldP spid="94312" grpId="0" animBg="1"/>
      <p:bldP spid="94313" grpId="0" animBg="1"/>
      <p:bldP spid="94314" grpId="0" animBg="1"/>
      <p:bldP spid="94315" grpId="0" animBg="1"/>
      <p:bldP spid="94316" grpId="0" animBg="1"/>
      <p:bldP spid="94317" grpId="0" animBg="1"/>
      <p:bldP spid="94318" grpId="0" animBg="1"/>
      <p:bldP spid="94319" grpId="0" build="p"/>
      <p:bldP spid="94320" grpId="0" build="p"/>
      <p:bldP spid="94321" grpId="0" build="p"/>
      <p:bldP spid="94322" grpId="0" build="p"/>
      <p:bldP spid="94323" grpId="0" build="p"/>
      <p:bldP spid="94324" grpId="0" animBg="1"/>
      <p:bldP spid="9432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2"/>
          <p:cNvSpPr txBox="1">
            <a:spLocks noChangeArrowheads="1"/>
          </p:cNvSpPr>
          <p:nvPr/>
        </p:nvSpPr>
        <p:spPr bwMode="auto">
          <a:xfrm>
            <a:off x="179388" y="188913"/>
            <a:ext cx="88566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 typeface="Arial" panose="020B0604020202020204" pitchFamily="34" charset="0"/>
              <a:buNone/>
              <a:defRPr/>
            </a:pPr>
            <a:r>
              <a:rPr lang="en-US" altLang="zh-CN" sz="2800" dirty="0" smtClean="0">
                <a:solidFill>
                  <a:schemeClr val="accent6"/>
                </a:solidFill>
              </a:rPr>
              <a:t>4</a:t>
            </a:r>
            <a:r>
              <a:rPr lang="zh-CN" altLang="en-US" sz="2800" dirty="0" smtClean="0">
                <a:solidFill>
                  <a:schemeClr val="accent6"/>
                </a:solidFill>
              </a:rPr>
              <a:t>、时序图</a:t>
            </a:r>
            <a:r>
              <a:rPr lang="en-US" altLang="zh-CN" sz="2800" dirty="0" smtClean="0"/>
              <a:t>——</a:t>
            </a:r>
            <a:r>
              <a:rPr lang="zh-CN" altLang="en-US" sz="2800" dirty="0" smtClean="0"/>
              <a:t>用信号随时间变化的规律来描述各关键点的信号变化情况的图形。即在时钟和输入信号的作用下，描述电路状态、输出状态随时间变化的波形图。 </a:t>
            </a:r>
            <a:endParaRPr lang="zh-CN" alt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AutoShape 2"/>
          <p:cNvSpPr>
            <a:spLocks noChangeArrowheads="1"/>
          </p:cNvSpPr>
          <p:nvPr/>
        </p:nvSpPr>
        <p:spPr bwMode="auto">
          <a:xfrm>
            <a:off x="152400" y="457200"/>
            <a:ext cx="2949575" cy="762000"/>
          </a:xfrm>
          <a:prstGeom prst="cloudCallout">
            <a:avLst>
              <a:gd name="adj1" fmla="val 39019"/>
              <a:gd name="adj2" fmla="val 88542"/>
            </a:avLst>
          </a:prstGeom>
          <a:solidFill>
            <a:schemeClr val="bg1"/>
          </a:solidFill>
          <a:ln w="9525">
            <a:solidFill>
              <a:schemeClr val="bg1"/>
            </a:solidFill>
            <a:round/>
            <a:headEnd/>
            <a:tailEnd/>
          </a:ln>
        </p:spPr>
        <p:txBody>
          <a:bodyPr wrap="none" anchor="ctr"/>
          <a:lstStyle/>
          <a:p>
            <a:pPr algn="ctr" eaLnBrk="1" hangingPunct="1"/>
            <a:endParaRPr lang="zh-CN" altLang="zh-CN" sz="2800" b="1"/>
          </a:p>
        </p:txBody>
      </p:sp>
      <p:sp>
        <p:nvSpPr>
          <p:cNvPr id="2051" name="Freeform 3"/>
          <p:cNvSpPr>
            <a:spLocks noChangeArrowheads="1"/>
          </p:cNvSpPr>
          <p:nvPr/>
        </p:nvSpPr>
        <p:spPr bwMode="auto">
          <a:xfrm>
            <a:off x="1846263" y="1235075"/>
            <a:ext cx="1641475" cy="304800"/>
          </a:xfrm>
          <a:custGeom>
            <a:avLst/>
            <a:gdLst>
              <a:gd name="T0" fmla="*/ 2147483646 w 1600"/>
              <a:gd name="T1" fmla="*/ 2147483646 h 381"/>
              <a:gd name="T2" fmla="*/ 2147483646 w 1600"/>
              <a:gd name="T3" fmla="*/ 2147483646 h 381"/>
              <a:gd name="T4" fmla="*/ 2147483646 w 1600"/>
              <a:gd name="T5" fmla="*/ 2147483646 h 381"/>
              <a:gd name="T6" fmla="*/ 2147483646 w 1600"/>
              <a:gd name="T7" fmla="*/ 2147483646 h 381"/>
              <a:gd name="T8" fmla="*/ 2147483646 w 1600"/>
              <a:gd name="T9" fmla="*/ 2147483646 h 381"/>
              <a:gd name="T10" fmla="*/ 2147483646 w 1600"/>
              <a:gd name="T11" fmla="*/ 2147483646 h 381"/>
              <a:gd name="T12" fmla="*/ 2147483646 w 1600"/>
              <a:gd name="T13" fmla="*/ 2147483646 h 381"/>
              <a:gd name="T14" fmla="*/ 2147483646 w 1600"/>
              <a:gd name="T15" fmla="*/ 2147483646 h 381"/>
              <a:gd name="T16" fmla="*/ 2147483646 w 1600"/>
              <a:gd name="T17" fmla="*/ 2147483646 h 381"/>
              <a:gd name="T18" fmla="*/ 2147483646 w 1600"/>
              <a:gd name="T19" fmla="*/ 2147483646 h 381"/>
              <a:gd name="T20" fmla="*/ 2147483646 w 1600"/>
              <a:gd name="T21" fmla="*/ 2147483646 h 381"/>
              <a:gd name="T22" fmla="*/ 2147483646 w 1600"/>
              <a:gd name="T23" fmla="*/ 2147483646 h 381"/>
              <a:gd name="T24" fmla="*/ 2147483646 w 1600"/>
              <a:gd name="T25" fmla="*/ 2147483646 h 381"/>
              <a:gd name="T26" fmla="*/ 2147483646 w 1600"/>
              <a:gd name="T27" fmla="*/ 2147483646 h 381"/>
              <a:gd name="T28" fmla="*/ 2147483646 w 1600"/>
              <a:gd name="T29" fmla="*/ 2147483646 h 381"/>
              <a:gd name="T30" fmla="*/ 2147483646 w 1600"/>
              <a:gd name="T31" fmla="*/ 2147483646 h 381"/>
              <a:gd name="T32" fmla="*/ 2147483646 w 1600"/>
              <a:gd name="T33" fmla="*/ 2147483646 h 3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round/>
            <a:headEnd/>
            <a:tailEnd/>
          </a:ln>
        </p:spPr>
        <p:txBody>
          <a:bodyPr/>
          <a:lstStyle/>
          <a:p>
            <a:endParaRPr lang="zh-CN" altLang="en-US"/>
          </a:p>
        </p:txBody>
      </p:sp>
      <p:sp>
        <p:nvSpPr>
          <p:cNvPr id="2052" name="Freeform 4"/>
          <p:cNvSpPr>
            <a:spLocks noChangeArrowheads="1"/>
          </p:cNvSpPr>
          <p:nvPr/>
        </p:nvSpPr>
        <p:spPr bwMode="auto">
          <a:xfrm>
            <a:off x="19050" y="4857750"/>
            <a:ext cx="9201150" cy="1009650"/>
          </a:xfrm>
          <a:custGeom>
            <a:avLst/>
            <a:gdLst>
              <a:gd name="T0" fmla="*/ 0 w 5796"/>
              <a:gd name="T1" fmla="*/ 2147483646 h 636"/>
              <a:gd name="T2" fmla="*/ 2147483646 w 5796"/>
              <a:gd name="T3" fmla="*/ 2147483646 h 636"/>
              <a:gd name="T4" fmla="*/ 2147483646 w 5796"/>
              <a:gd name="T5" fmla="*/ 2147483646 h 636"/>
              <a:gd name="T6" fmla="*/ 2147483646 w 5796"/>
              <a:gd name="T7" fmla="*/ 2147483646 h 636"/>
              <a:gd name="T8" fmla="*/ 2147483646 w 5796"/>
              <a:gd name="T9" fmla="*/ 2147483646 h 636"/>
              <a:gd name="T10" fmla="*/ 2147483646 w 5796"/>
              <a:gd name="T11" fmla="*/ 2147483646 h 636"/>
              <a:gd name="T12" fmla="*/ 2147483646 w 5796"/>
              <a:gd name="T13" fmla="*/ 2147483646 h 636"/>
              <a:gd name="T14" fmla="*/ 2147483646 w 5796"/>
              <a:gd name="T15" fmla="*/ 2147483646 h 636"/>
              <a:gd name="T16" fmla="*/ 2147483646 w 5796"/>
              <a:gd name="T17" fmla="*/ 2147483646 h 636"/>
              <a:gd name="T18" fmla="*/ 2147483646 w 5796"/>
              <a:gd name="T19" fmla="*/ 2147483646 h 636"/>
              <a:gd name="T20" fmla="*/ 2147483646 w 5796"/>
              <a:gd name="T21" fmla="*/ 2147483646 h 636"/>
              <a:gd name="T22" fmla="*/ 2147483646 w 5796"/>
              <a:gd name="T23" fmla="*/ 2147483646 h 636"/>
              <a:gd name="T24" fmla="*/ 2147483646 w 5796"/>
              <a:gd name="T25" fmla="*/ 2147483646 h 636"/>
              <a:gd name="T26" fmla="*/ 2147483646 w 5796"/>
              <a:gd name="T27" fmla="*/ 2147483646 h 636"/>
              <a:gd name="T28" fmla="*/ 2147483646 w 5796"/>
              <a:gd name="T29" fmla="*/ 2147483646 h 636"/>
              <a:gd name="T30" fmla="*/ 2147483646 w 5796"/>
              <a:gd name="T31" fmla="*/ 2147483646 h 636"/>
              <a:gd name="T32" fmla="*/ 2147483646 w 5796"/>
              <a:gd name="T33" fmla="*/ 2147483646 h 636"/>
              <a:gd name="T34" fmla="*/ 2147483646 w 5796"/>
              <a:gd name="T35" fmla="*/ 2147483646 h 636"/>
              <a:gd name="T36" fmla="*/ 2147483646 w 5796"/>
              <a:gd name="T37" fmla="*/ 2147483646 h 636"/>
              <a:gd name="T38" fmla="*/ 2147483646 w 5796"/>
              <a:gd name="T39" fmla="*/ 2147483646 h 636"/>
              <a:gd name="T40" fmla="*/ 2147483646 w 5796"/>
              <a:gd name="T41" fmla="*/ 2147483646 h 636"/>
              <a:gd name="T42" fmla="*/ 2147483646 w 5796"/>
              <a:gd name="T43" fmla="*/ 2147483646 h 636"/>
              <a:gd name="T44" fmla="*/ 2147483646 w 5796"/>
              <a:gd name="T45" fmla="*/ 2147483646 h 636"/>
              <a:gd name="T46" fmla="*/ 2147483646 w 5796"/>
              <a:gd name="T47" fmla="*/ 2147483646 h 636"/>
              <a:gd name="T48" fmla="*/ 2147483646 w 5796"/>
              <a:gd name="T49" fmla="*/ 2147483646 h 636"/>
              <a:gd name="T50" fmla="*/ 2147483646 w 5796"/>
              <a:gd name="T51" fmla="*/ 2147483646 h 636"/>
              <a:gd name="T52" fmla="*/ 2147483646 w 5796"/>
              <a:gd name="T53" fmla="*/ 2147483646 h 636"/>
              <a:gd name="T54" fmla="*/ 2147483646 w 5796"/>
              <a:gd name="T55" fmla="*/ 2147483646 h 636"/>
              <a:gd name="T56" fmla="*/ 2147483646 w 5796"/>
              <a:gd name="T57" fmla="*/ 2147483646 h 636"/>
              <a:gd name="T58" fmla="*/ 2147483646 w 5796"/>
              <a:gd name="T59" fmla="*/ 2147483646 h 636"/>
              <a:gd name="T60" fmla="*/ 2147483646 w 5796"/>
              <a:gd name="T61" fmla="*/ 2147483646 h 636"/>
              <a:gd name="T62" fmla="*/ 2147483646 w 5796"/>
              <a:gd name="T63" fmla="*/ 2147483646 h 636"/>
              <a:gd name="T64" fmla="*/ 2147483646 w 5796"/>
              <a:gd name="T65" fmla="*/ 2147483646 h 636"/>
              <a:gd name="T66" fmla="*/ 2147483646 w 5796"/>
              <a:gd name="T67" fmla="*/ 2147483646 h 636"/>
              <a:gd name="T68" fmla="*/ 2147483646 w 5796"/>
              <a:gd name="T69" fmla="*/ 2147483646 h 636"/>
              <a:gd name="T70" fmla="*/ 2147483646 w 5796"/>
              <a:gd name="T71" fmla="*/ 2147483646 h 636"/>
              <a:gd name="T72" fmla="*/ 2147483646 w 5796"/>
              <a:gd name="T73" fmla="*/ 2147483646 h 636"/>
              <a:gd name="T74" fmla="*/ 2147483646 w 5796"/>
              <a:gd name="T75" fmla="*/ 2147483646 h 636"/>
              <a:gd name="T76" fmla="*/ 2147483646 w 5796"/>
              <a:gd name="T77" fmla="*/ 2147483646 h 636"/>
              <a:gd name="T78" fmla="*/ 2147483646 w 5796"/>
              <a:gd name="T79" fmla="*/ 2147483646 h 636"/>
              <a:gd name="T80" fmla="*/ 2147483646 w 5796"/>
              <a:gd name="T81" fmla="*/ 2147483646 h 636"/>
              <a:gd name="T82" fmla="*/ 2147483646 w 5796"/>
              <a:gd name="T83" fmla="*/ 2147483646 h 636"/>
              <a:gd name="T84" fmla="*/ 2147483646 w 5796"/>
              <a:gd name="T85" fmla="*/ 2147483646 h 636"/>
              <a:gd name="T86" fmla="*/ 2147483646 w 5796"/>
              <a:gd name="T87" fmla="*/ 2147483646 h 636"/>
              <a:gd name="T88" fmla="*/ 2147483646 w 5796"/>
              <a:gd name="T89" fmla="*/ 2147483646 h 636"/>
              <a:gd name="T90" fmla="*/ 2147483646 w 5796"/>
              <a:gd name="T91" fmla="*/ 0 h 636"/>
              <a:gd name="T92" fmla="*/ 2147483646 w 5796"/>
              <a:gd name="T93" fmla="*/ 2147483646 h 636"/>
              <a:gd name="T94" fmla="*/ 2147483646 w 5796"/>
              <a:gd name="T95" fmla="*/ 2147483646 h 636"/>
              <a:gd name="T96" fmla="*/ 2147483646 w 5796"/>
              <a:gd name="T97" fmla="*/ 2147483646 h 636"/>
              <a:gd name="T98" fmla="*/ 2147483646 w 5796"/>
              <a:gd name="T99" fmla="*/ 2147483646 h 636"/>
              <a:gd name="T100" fmla="*/ 2147483646 w 5796"/>
              <a:gd name="T101" fmla="*/ 2147483646 h 636"/>
              <a:gd name="T102" fmla="*/ 2147483646 w 5796"/>
              <a:gd name="T103" fmla="*/ 2147483646 h 636"/>
              <a:gd name="T104" fmla="*/ 2147483646 w 5796"/>
              <a:gd name="T105" fmla="*/ 2147483646 h 636"/>
              <a:gd name="T106" fmla="*/ 2147483646 w 5796"/>
              <a:gd name="T107" fmla="*/ 2147483646 h 636"/>
              <a:gd name="T108" fmla="*/ 2147483646 w 5796"/>
              <a:gd name="T109" fmla="*/ 2147483646 h 636"/>
              <a:gd name="T110" fmla="*/ 2147483646 w 5796"/>
              <a:gd name="T111" fmla="*/ 2147483646 h 636"/>
              <a:gd name="T112" fmla="*/ 2147483646 w 5796"/>
              <a:gd name="T113" fmla="*/ 2147483646 h 636"/>
              <a:gd name="T114" fmla="*/ 2147483646 w 5796"/>
              <a:gd name="T115" fmla="*/ 2147483646 h 636"/>
              <a:gd name="T116" fmla="*/ 2147483646 w 5796"/>
              <a:gd name="T117" fmla="*/ 2147483646 h 6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a:solidFill>
              <a:srgbClr val="339933"/>
            </a:solidFill>
            <a:round/>
            <a:headEnd/>
            <a:tailEnd/>
          </a:ln>
        </p:spPr>
        <p:txBody>
          <a:bodyPr/>
          <a:lstStyle/>
          <a:p>
            <a:endParaRPr lang="zh-CN" altLang="en-US"/>
          </a:p>
        </p:txBody>
      </p:sp>
      <p:grpSp>
        <p:nvGrpSpPr>
          <p:cNvPr id="2" name="Group 5"/>
          <p:cNvGrpSpPr>
            <a:grpSpLocks/>
          </p:cNvGrpSpPr>
          <p:nvPr/>
        </p:nvGrpSpPr>
        <p:grpSpPr bwMode="auto">
          <a:xfrm>
            <a:off x="2438400" y="6019800"/>
            <a:ext cx="685800" cy="533400"/>
            <a:chOff x="1536" y="3840"/>
            <a:chExt cx="386" cy="288"/>
          </a:xfrm>
        </p:grpSpPr>
        <p:sp>
          <p:nvSpPr>
            <p:cNvPr id="2065" name="Freeform 6"/>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endParaRPr lang="zh-CN" altLang="en-US"/>
            </a:p>
          </p:txBody>
        </p:sp>
        <p:sp>
          <p:nvSpPr>
            <p:cNvPr id="2066" name="Freeform 7"/>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endParaRPr lang="zh-CN" altLang="en-US"/>
            </a:p>
          </p:txBody>
        </p:sp>
      </p:grpSp>
      <p:grpSp>
        <p:nvGrpSpPr>
          <p:cNvPr id="3" name="Group 8"/>
          <p:cNvGrpSpPr>
            <a:grpSpLocks/>
          </p:cNvGrpSpPr>
          <p:nvPr/>
        </p:nvGrpSpPr>
        <p:grpSpPr bwMode="auto">
          <a:xfrm>
            <a:off x="6629400" y="5638800"/>
            <a:ext cx="457200" cy="304800"/>
            <a:chOff x="1536" y="3840"/>
            <a:chExt cx="386" cy="288"/>
          </a:xfrm>
        </p:grpSpPr>
        <p:sp>
          <p:nvSpPr>
            <p:cNvPr id="2063" name="Freeform 9"/>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endParaRPr lang="zh-CN" altLang="en-US"/>
            </a:p>
          </p:txBody>
        </p:sp>
        <p:sp>
          <p:nvSpPr>
            <p:cNvPr id="2064" name="Freeform 10"/>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endParaRPr lang="zh-CN" altLang="en-US"/>
            </a:p>
          </p:txBody>
        </p:sp>
      </p:grpSp>
      <p:grpSp>
        <p:nvGrpSpPr>
          <p:cNvPr id="4" name="Group 11"/>
          <p:cNvGrpSpPr>
            <a:grpSpLocks/>
          </p:cNvGrpSpPr>
          <p:nvPr/>
        </p:nvGrpSpPr>
        <p:grpSpPr bwMode="auto">
          <a:xfrm>
            <a:off x="3962400" y="5867400"/>
            <a:ext cx="612775" cy="381000"/>
            <a:chOff x="1536" y="3840"/>
            <a:chExt cx="386" cy="288"/>
          </a:xfrm>
        </p:grpSpPr>
        <p:sp>
          <p:nvSpPr>
            <p:cNvPr id="2061" name="Freeform 12"/>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endParaRPr lang="zh-CN" altLang="en-US"/>
            </a:p>
          </p:txBody>
        </p:sp>
        <p:sp>
          <p:nvSpPr>
            <p:cNvPr id="2062" name="Freeform 13"/>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endParaRPr lang="zh-CN" altLang="en-US"/>
            </a:p>
          </p:txBody>
        </p:sp>
      </p:grpSp>
      <p:sp>
        <p:nvSpPr>
          <p:cNvPr id="2056" name="Rectangle 14"/>
          <p:cNvSpPr>
            <a:spLocks noGrp="1" noChangeArrowheads="1"/>
          </p:cNvSpPr>
          <p:nvPr>
            <p:ph type="title"/>
          </p:nvPr>
        </p:nvSpPr>
        <p:spPr>
          <a:xfrm>
            <a:off x="1581176" y="1905000"/>
            <a:ext cx="6705600" cy="609600"/>
          </a:xfrm>
        </p:spPr>
        <p:txBody>
          <a:bodyPr/>
          <a:lstStyle/>
          <a:p>
            <a:pPr eaLnBrk="1" hangingPunct="1"/>
            <a:r>
              <a:rPr lang="zh-CN" altLang="en-US" sz="3200" b="1" dirty="0" smtClean="0">
                <a:solidFill>
                  <a:srgbClr val="FFFF00"/>
                </a:solidFill>
              </a:rPr>
              <a:t>第</a:t>
            </a:r>
            <a:r>
              <a:rPr lang="en-US" altLang="zh-CN" sz="3200" b="1" dirty="0" smtClean="0">
                <a:solidFill>
                  <a:srgbClr val="FFFF00"/>
                </a:solidFill>
              </a:rPr>
              <a:t>6</a:t>
            </a:r>
            <a:r>
              <a:rPr lang="zh-CN" altLang="en-US" sz="3200" b="1" dirty="0" smtClean="0">
                <a:solidFill>
                  <a:srgbClr val="FFFF00"/>
                </a:solidFill>
              </a:rPr>
              <a:t>章  时序逻辑电路的分析和设计</a:t>
            </a:r>
            <a:endParaRPr lang="zh-CN" altLang="en-US" sz="3200" b="1" dirty="0" smtClean="0">
              <a:solidFill>
                <a:srgbClr val="FFFF66"/>
              </a:solidFill>
            </a:endParaRPr>
          </a:p>
        </p:txBody>
      </p:sp>
      <p:grpSp>
        <p:nvGrpSpPr>
          <p:cNvPr id="5" name="Group 15"/>
          <p:cNvGrpSpPr>
            <a:grpSpLocks/>
          </p:cNvGrpSpPr>
          <p:nvPr/>
        </p:nvGrpSpPr>
        <p:grpSpPr bwMode="auto">
          <a:xfrm>
            <a:off x="533400" y="5715000"/>
            <a:ext cx="457200" cy="304800"/>
            <a:chOff x="1536" y="3840"/>
            <a:chExt cx="386" cy="288"/>
          </a:xfrm>
        </p:grpSpPr>
        <p:sp>
          <p:nvSpPr>
            <p:cNvPr id="2059" name="Freeform 16"/>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endParaRPr lang="zh-CN" altLang="en-US"/>
            </a:p>
          </p:txBody>
        </p:sp>
        <p:sp>
          <p:nvSpPr>
            <p:cNvPr id="2060" name="Freeform 17"/>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endParaRPr lang="zh-CN" altLang="en-US"/>
            </a:p>
          </p:txBody>
        </p:sp>
      </p:grpSp>
      <p:sp>
        <p:nvSpPr>
          <p:cNvPr id="68626" name="Text Box 18"/>
          <p:cNvSpPr txBox="1">
            <a:spLocks noChangeArrowheads="1"/>
          </p:cNvSpPr>
          <p:nvPr/>
        </p:nvSpPr>
        <p:spPr bwMode="auto">
          <a:xfrm>
            <a:off x="2128862" y="2667000"/>
            <a:ext cx="5943600" cy="2043113"/>
          </a:xfrm>
          <a:prstGeom prst="rect">
            <a:avLst/>
          </a:prstGeom>
          <a:noFill/>
          <a:ln w="57150">
            <a:noFill/>
            <a:miter lim="800000"/>
            <a:headEnd/>
            <a:tailEnd/>
          </a:ln>
        </p:spPr>
        <p:txBody>
          <a:bodyPr anchor="ctr">
            <a:spAutoFit/>
          </a:bodyPr>
          <a:lstStyle/>
          <a:p>
            <a:pPr eaLnBrk="1" hangingPunct="1">
              <a:spcBef>
                <a:spcPct val="50000"/>
              </a:spcBef>
            </a:pPr>
            <a:r>
              <a:rPr lang="en-US" altLang="zh-CN" sz="3200" b="1" dirty="0">
                <a:solidFill>
                  <a:srgbClr val="FFFF66"/>
                </a:solidFill>
              </a:rPr>
              <a:t>6.1  </a:t>
            </a:r>
            <a:r>
              <a:rPr lang="zh-CN" altLang="en-US" sz="3200" b="1" dirty="0">
                <a:solidFill>
                  <a:srgbClr val="FFFF66"/>
                </a:solidFill>
              </a:rPr>
              <a:t>概述</a:t>
            </a:r>
          </a:p>
          <a:p>
            <a:pPr eaLnBrk="1" hangingPunct="1">
              <a:spcBef>
                <a:spcPct val="50000"/>
              </a:spcBef>
            </a:pPr>
            <a:r>
              <a:rPr lang="en-US" altLang="zh-CN" sz="3200" b="1" dirty="0">
                <a:solidFill>
                  <a:srgbClr val="FF0000"/>
                </a:solidFill>
              </a:rPr>
              <a:t>6.2  </a:t>
            </a:r>
            <a:r>
              <a:rPr lang="zh-CN" altLang="en-US" sz="3200" b="1" dirty="0">
                <a:solidFill>
                  <a:srgbClr val="FF0000"/>
                </a:solidFill>
              </a:rPr>
              <a:t>时序逻辑电路的分析方法</a:t>
            </a:r>
          </a:p>
          <a:p>
            <a:pPr eaLnBrk="1" hangingPunct="1">
              <a:spcBef>
                <a:spcPct val="50000"/>
              </a:spcBef>
            </a:pPr>
            <a:r>
              <a:rPr lang="en-US" altLang="zh-CN" sz="3200" b="1" dirty="0">
                <a:solidFill>
                  <a:srgbClr val="FFFF66"/>
                </a:solidFill>
              </a:rPr>
              <a:t>6.3  </a:t>
            </a:r>
            <a:r>
              <a:rPr lang="zh-CN" altLang="en-US" sz="3200" b="1" dirty="0">
                <a:solidFill>
                  <a:srgbClr val="FFFF66"/>
                </a:solidFill>
              </a:rPr>
              <a:t>同步时序逻辑电路的设计</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26">
                                            <p:txEl>
                                              <p:pRg st="0" end="0"/>
                                            </p:txEl>
                                          </p:spTgt>
                                        </p:tgtEl>
                                        <p:attrNameLst>
                                          <p:attrName>style.visibility</p:attrName>
                                        </p:attrNameLst>
                                      </p:cBhvr>
                                      <p:to>
                                        <p:strVal val="visible"/>
                                      </p:to>
                                    </p:set>
                                    <p:anim calcmode="lin" valueType="num">
                                      <p:cBhvr additive="base">
                                        <p:cTn id="7" dur="500" fill="hold"/>
                                        <p:tgtEl>
                                          <p:spTgt spid="686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26">
                                            <p:txEl>
                                              <p:pRg st="1" end="1"/>
                                            </p:txEl>
                                          </p:spTgt>
                                        </p:tgtEl>
                                        <p:attrNameLst>
                                          <p:attrName>style.visibility</p:attrName>
                                        </p:attrNameLst>
                                      </p:cBhvr>
                                      <p:to>
                                        <p:strVal val="visible"/>
                                      </p:to>
                                    </p:set>
                                    <p:anim calcmode="lin" valueType="num">
                                      <p:cBhvr additive="base">
                                        <p:cTn id="13" dur="500" fill="hold"/>
                                        <p:tgtEl>
                                          <p:spTgt spid="686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26">
                                            <p:txEl>
                                              <p:pRg st="2" end="2"/>
                                            </p:txEl>
                                          </p:spTgt>
                                        </p:tgtEl>
                                        <p:attrNameLst>
                                          <p:attrName>style.visibility</p:attrName>
                                        </p:attrNameLst>
                                      </p:cBhvr>
                                      <p:to>
                                        <p:strVal val="visible"/>
                                      </p:to>
                                    </p:set>
                                    <p:anim calcmode="lin" valueType="num">
                                      <p:cBhvr additive="base">
                                        <p:cTn id="19" dur="500" fill="hold"/>
                                        <p:tgtEl>
                                          <p:spTgt spid="6862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62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228600" y="196850"/>
            <a:ext cx="8305800" cy="701675"/>
          </a:xfrm>
          <a:prstGeom prst="rect">
            <a:avLst/>
          </a:prstGeom>
          <a:noFill/>
          <a:ln w="9525">
            <a:noFill/>
            <a:miter lim="800000"/>
            <a:headEnd/>
            <a:tailEnd/>
          </a:ln>
        </p:spPr>
        <p:txBody>
          <a:bodyPr>
            <a:spAutoFit/>
          </a:bodyPr>
          <a:lstStyle/>
          <a:p>
            <a:pPr eaLnBrk="1" hangingPunct="1">
              <a:spcBef>
                <a:spcPct val="50000"/>
              </a:spcBef>
            </a:pPr>
            <a:r>
              <a:rPr lang="en-US" altLang="zh-CN" sz="4000" b="1">
                <a:solidFill>
                  <a:srgbClr val="FF0000"/>
                </a:solidFill>
                <a:ea typeface="隶书" pitchFamily="49" charset="-122"/>
              </a:rPr>
              <a:t>6.2  </a:t>
            </a:r>
            <a:r>
              <a:rPr lang="zh-CN" altLang="en-US" sz="4000" b="1">
                <a:solidFill>
                  <a:srgbClr val="FF0000"/>
                </a:solidFill>
                <a:ea typeface="隶书" pitchFamily="49" charset="-122"/>
              </a:rPr>
              <a:t>时序逻辑电路的分析 </a:t>
            </a:r>
          </a:p>
        </p:txBody>
      </p:sp>
      <p:sp>
        <p:nvSpPr>
          <p:cNvPr id="96260" name="Text Box 4"/>
          <p:cNvSpPr txBox="1">
            <a:spLocks noChangeArrowheads="1"/>
          </p:cNvSpPr>
          <p:nvPr/>
        </p:nvSpPr>
        <p:spPr bwMode="auto">
          <a:xfrm>
            <a:off x="457200" y="762000"/>
            <a:ext cx="7162800" cy="519113"/>
          </a:xfrm>
          <a:prstGeom prst="rect">
            <a:avLst/>
          </a:prstGeom>
          <a:noFill/>
          <a:ln w="9525">
            <a:noFill/>
            <a:miter lim="800000"/>
            <a:headEnd/>
            <a:tailEnd/>
          </a:ln>
        </p:spPr>
        <p:txBody>
          <a:bodyPr>
            <a:spAutoFit/>
          </a:bodyPr>
          <a:lstStyle/>
          <a:p>
            <a:pPr eaLnBrk="1" hangingPunct="1">
              <a:spcBef>
                <a:spcPct val="50000"/>
              </a:spcBef>
            </a:pPr>
            <a:r>
              <a:rPr lang="zh-CN" altLang="en-US" sz="2800" b="1"/>
              <a:t>一、同步时序电路的一般分析方法</a:t>
            </a:r>
            <a:r>
              <a:rPr lang="zh-CN" altLang="en-US"/>
              <a:t> </a:t>
            </a:r>
          </a:p>
        </p:txBody>
      </p:sp>
      <p:sp>
        <p:nvSpPr>
          <p:cNvPr id="96263" name="Text Box 7"/>
          <p:cNvSpPr txBox="1">
            <a:spLocks noChangeArrowheads="1"/>
          </p:cNvSpPr>
          <p:nvPr/>
        </p:nvSpPr>
        <p:spPr bwMode="auto">
          <a:xfrm>
            <a:off x="2400300" y="1524000"/>
            <a:ext cx="3875088" cy="455613"/>
          </a:xfrm>
          <a:prstGeom prst="rect">
            <a:avLst/>
          </a:prstGeom>
          <a:solidFill>
            <a:srgbClr val="FFFFFF"/>
          </a:solidFill>
          <a:ln w="9525">
            <a:solidFill>
              <a:srgbClr val="000000"/>
            </a:solidFill>
            <a:miter lim="800000"/>
            <a:headEnd/>
            <a:tailEnd/>
          </a:ln>
        </p:spPr>
        <p:txBody>
          <a:bodyPr/>
          <a:lstStyle/>
          <a:p>
            <a:pPr algn="ctr"/>
            <a:r>
              <a:rPr lang="zh-CN" altLang="en-US"/>
              <a:t>给定的同步时序电路</a:t>
            </a:r>
          </a:p>
        </p:txBody>
      </p:sp>
      <p:sp>
        <p:nvSpPr>
          <p:cNvPr id="96264" name="Text Box 8"/>
          <p:cNvSpPr txBox="1">
            <a:spLocks noChangeArrowheads="1"/>
          </p:cNvSpPr>
          <p:nvPr/>
        </p:nvSpPr>
        <p:spPr bwMode="auto">
          <a:xfrm>
            <a:off x="2400300" y="2185988"/>
            <a:ext cx="3903663" cy="377825"/>
          </a:xfrm>
          <a:prstGeom prst="rect">
            <a:avLst/>
          </a:prstGeom>
          <a:solidFill>
            <a:srgbClr val="FFFFFF"/>
          </a:solidFill>
          <a:ln w="9525">
            <a:solidFill>
              <a:srgbClr val="000000"/>
            </a:solidFill>
            <a:miter lim="800000"/>
            <a:headEnd/>
            <a:tailEnd/>
          </a:ln>
        </p:spPr>
        <p:txBody>
          <a:bodyPr/>
          <a:lstStyle/>
          <a:p>
            <a:pPr algn="ctr"/>
            <a:r>
              <a:rPr lang="zh-CN" altLang="en-US"/>
              <a:t>分析电路的组成</a:t>
            </a:r>
          </a:p>
        </p:txBody>
      </p:sp>
      <p:sp>
        <p:nvSpPr>
          <p:cNvPr id="96265" name="Text Box 9"/>
          <p:cNvSpPr txBox="1">
            <a:spLocks noChangeArrowheads="1"/>
          </p:cNvSpPr>
          <p:nvPr/>
        </p:nvSpPr>
        <p:spPr bwMode="auto">
          <a:xfrm>
            <a:off x="981075" y="3778250"/>
            <a:ext cx="3209925" cy="412750"/>
          </a:xfrm>
          <a:prstGeom prst="rect">
            <a:avLst/>
          </a:prstGeom>
          <a:solidFill>
            <a:srgbClr val="FFFFFF"/>
          </a:solidFill>
          <a:ln w="9525">
            <a:solidFill>
              <a:srgbClr val="000000"/>
            </a:solidFill>
            <a:miter lim="800000"/>
            <a:headEnd/>
            <a:tailEnd/>
          </a:ln>
        </p:spPr>
        <p:txBody>
          <a:bodyPr/>
          <a:lstStyle/>
          <a:p>
            <a:pPr algn="ctr"/>
            <a:r>
              <a:rPr lang="zh-CN" altLang="en-US"/>
              <a:t>列出电路的输出方程</a:t>
            </a:r>
          </a:p>
        </p:txBody>
      </p:sp>
      <p:sp>
        <p:nvSpPr>
          <p:cNvPr id="96266" name="Text Box 10"/>
          <p:cNvSpPr txBox="1">
            <a:spLocks noChangeArrowheads="1"/>
          </p:cNvSpPr>
          <p:nvPr/>
        </p:nvSpPr>
        <p:spPr bwMode="auto">
          <a:xfrm>
            <a:off x="4648200" y="2857500"/>
            <a:ext cx="3209925" cy="412750"/>
          </a:xfrm>
          <a:prstGeom prst="rect">
            <a:avLst/>
          </a:prstGeom>
          <a:solidFill>
            <a:srgbClr val="FFFFFF"/>
          </a:solidFill>
          <a:ln w="9525">
            <a:solidFill>
              <a:srgbClr val="000000"/>
            </a:solidFill>
            <a:miter lim="800000"/>
            <a:headEnd/>
            <a:tailEnd/>
          </a:ln>
        </p:spPr>
        <p:txBody>
          <a:bodyPr/>
          <a:lstStyle/>
          <a:p>
            <a:pPr algn="ctr"/>
            <a:r>
              <a:rPr lang="zh-CN" altLang="en-US"/>
              <a:t>列出电路的驱动方程</a:t>
            </a:r>
          </a:p>
        </p:txBody>
      </p:sp>
      <p:sp>
        <p:nvSpPr>
          <p:cNvPr id="96267" name="Text Box 11"/>
          <p:cNvSpPr txBox="1">
            <a:spLocks noChangeArrowheads="1"/>
          </p:cNvSpPr>
          <p:nvPr/>
        </p:nvSpPr>
        <p:spPr bwMode="auto">
          <a:xfrm>
            <a:off x="2428875" y="5505450"/>
            <a:ext cx="3846513" cy="412750"/>
          </a:xfrm>
          <a:prstGeom prst="rect">
            <a:avLst/>
          </a:prstGeom>
          <a:solidFill>
            <a:srgbClr val="FFFFFF"/>
          </a:solidFill>
          <a:ln w="9525">
            <a:solidFill>
              <a:srgbClr val="000000"/>
            </a:solidFill>
            <a:miter lim="800000"/>
            <a:headEnd/>
            <a:tailEnd/>
          </a:ln>
        </p:spPr>
        <p:txBody>
          <a:bodyPr/>
          <a:lstStyle/>
          <a:p>
            <a:pPr algn="ctr"/>
            <a:r>
              <a:rPr lang="zh-CN" altLang="en-US"/>
              <a:t>状态转换表、状态转换图</a:t>
            </a:r>
          </a:p>
        </p:txBody>
      </p:sp>
      <p:sp>
        <p:nvSpPr>
          <p:cNvPr id="96268" name="Text Box 12"/>
          <p:cNvSpPr txBox="1">
            <a:spLocks noChangeArrowheads="1"/>
          </p:cNvSpPr>
          <p:nvPr/>
        </p:nvSpPr>
        <p:spPr bwMode="auto">
          <a:xfrm>
            <a:off x="4648200" y="4613275"/>
            <a:ext cx="3209925" cy="412750"/>
          </a:xfrm>
          <a:prstGeom prst="rect">
            <a:avLst/>
          </a:prstGeom>
          <a:solidFill>
            <a:srgbClr val="FFFFFF"/>
          </a:solidFill>
          <a:ln w="9525">
            <a:solidFill>
              <a:srgbClr val="000000"/>
            </a:solidFill>
            <a:miter lim="800000"/>
            <a:headEnd/>
            <a:tailEnd/>
          </a:ln>
        </p:spPr>
        <p:txBody>
          <a:bodyPr/>
          <a:lstStyle/>
          <a:p>
            <a:pPr algn="ctr"/>
            <a:r>
              <a:rPr lang="zh-CN" altLang="en-US"/>
              <a:t>求出电路的状态方程</a:t>
            </a:r>
          </a:p>
        </p:txBody>
      </p:sp>
      <p:sp>
        <p:nvSpPr>
          <p:cNvPr id="96269" name="Text Box 13"/>
          <p:cNvSpPr txBox="1">
            <a:spLocks noChangeArrowheads="1"/>
          </p:cNvSpPr>
          <p:nvPr/>
        </p:nvSpPr>
        <p:spPr bwMode="auto">
          <a:xfrm>
            <a:off x="2717800" y="6159500"/>
            <a:ext cx="3209925" cy="412750"/>
          </a:xfrm>
          <a:prstGeom prst="rect">
            <a:avLst/>
          </a:prstGeom>
          <a:solidFill>
            <a:srgbClr val="FFFFFF"/>
          </a:solidFill>
          <a:ln w="9525">
            <a:solidFill>
              <a:srgbClr val="000000"/>
            </a:solidFill>
            <a:miter lim="800000"/>
            <a:headEnd/>
            <a:tailEnd/>
          </a:ln>
        </p:spPr>
        <p:txBody>
          <a:bodyPr/>
          <a:lstStyle/>
          <a:p>
            <a:pPr algn="ctr"/>
            <a:r>
              <a:rPr lang="zh-CN" altLang="en-US"/>
              <a:t>说明电路的逻辑功能</a:t>
            </a:r>
          </a:p>
        </p:txBody>
      </p:sp>
      <p:sp>
        <p:nvSpPr>
          <p:cNvPr id="96270" name="Line 14"/>
          <p:cNvSpPr>
            <a:spLocks noChangeShapeType="1"/>
          </p:cNvSpPr>
          <p:nvPr/>
        </p:nvSpPr>
        <p:spPr bwMode="auto">
          <a:xfrm>
            <a:off x="4343400" y="1981200"/>
            <a:ext cx="0" cy="223838"/>
          </a:xfrm>
          <a:prstGeom prst="line">
            <a:avLst/>
          </a:prstGeom>
          <a:noFill/>
          <a:ln w="9525">
            <a:solidFill>
              <a:srgbClr val="000000"/>
            </a:solidFill>
            <a:round/>
            <a:headEnd/>
            <a:tailEnd type="triangle" w="sm" len="sm"/>
          </a:ln>
        </p:spPr>
        <p:txBody>
          <a:bodyPr/>
          <a:lstStyle/>
          <a:p>
            <a:endParaRPr lang="zh-CN" altLang="en-US"/>
          </a:p>
        </p:txBody>
      </p:sp>
      <p:sp>
        <p:nvSpPr>
          <p:cNvPr id="96276" name="Line 20"/>
          <p:cNvSpPr>
            <a:spLocks noChangeShapeType="1"/>
          </p:cNvSpPr>
          <p:nvPr/>
        </p:nvSpPr>
        <p:spPr bwMode="auto">
          <a:xfrm>
            <a:off x="4338638" y="5935663"/>
            <a:ext cx="0" cy="206375"/>
          </a:xfrm>
          <a:prstGeom prst="line">
            <a:avLst/>
          </a:prstGeom>
          <a:noFill/>
          <a:ln w="9525">
            <a:solidFill>
              <a:srgbClr val="000000"/>
            </a:solidFill>
            <a:round/>
            <a:headEnd/>
            <a:tailEnd type="triangle" w="sm" len="sm"/>
          </a:ln>
        </p:spPr>
        <p:txBody>
          <a:bodyPr/>
          <a:lstStyle/>
          <a:p>
            <a:endParaRPr lang="zh-CN" altLang="en-US"/>
          </a:p>
        </p:txBody>
      </p:sp>
      <p:grpSp>
        <p:nvGrpSpPr>
          <p:cNvPr id="96292" name="Group 36"/>
          <p:cNvGrpSpPr>
            <a:grpSpLocks/>
          </p:cNvGrpSpPr>
          <p:nvPr/>
        </p:nvGrpSpPr>
        <p:grpSpPr bwMode="auto">
          <a:xfrm>
            <a:off x="5024438" y="2563813"/>
            <a:ext cx="1244600" cy="293687"/>
            <a:chOff x="3165" y="1615"/>
            <a:chExt cx="784" cy="185"/>
          </a:xfrm>
        </p:grpSpPr>
        <p:sp>
          <p:nvSpPr>
            <p:cNvPr id="15392" name="Line 15"/>
            <p:cNvSpPr>
              <a:spLocks noChangeShapeType="1"/>
            </p:cNvSpPr>
            <p:nvPr/>
          </p:nvSpPr>
          <p:spPr bwMode="auto">
            <a:xfrm>
              <a:off x="3949" y="1680"/>
              <a:ext cx="0" cy="120"/>
            </a:xfrm>
            <a:prstGeom prst="line">
              <a:avLst/>
            </a:prstGeom>
            <a:noFill/>
            <a:ln w="9525">
              <a:solidFill>
                <a:srgbClr val="000000"/>
              </a:solidFill>
              <a:round/>
              <a:headEnd/>
              <a:tailEnd type="triangle" w="sm" len="sm"/>
            </a:ln>
          </p:spPr>
          <p:txBody>
            <a:bodyPr/>
            <a:lstStyle/>
            <a:p>
              <a:endParaRPr lang="zh-CN" altLang="en-US"/>
            </a:p>
          </p:txBody>
        </p:sp>
        <p:sp>
          <p:nvSpPr>
            <p:cNvPr id="15393" name="Line 21"/>
            <p:cNvSpPr>
              <a:spLocks noChangeShapeType="1"/>
            </p:cNvSpPr>
            <p:nvPr/>
          </p:nvSpPr>
          <p:spPr bwMode="auto">
            <a:xfrm>
              <a:off x="3165" y="1615"/>
              <a:ext cx="0" cy="76"/>
            </a:xfrm>
            <a:prstGeom prst="line">
              <a:avLst/>
            </a:prstGeom>
            <a:noFill/>
            <a:ln w="9525">
              <a:solidFill>
                <a:srgbClr val="000000"/>
              </a:solidFill>
              <a:round/>
              <a:headEnd/>
              <a:tailEnd/>
            </a:ln>
          </p:spPr>
          <p:txBody>
            <a:bodyPr/>
            <a:lstStyle/>
            <a:p>
              <a:endParaRPr lang="zh-CN" altLang="en-US"/>
            </a:p>
          </p:txBody>
        </p:sp>
        <p:sp>
          <p:nvSpPr>
            <p:cNvPr id="15394" name="Line 22"/>
            <p:cNvSpPr>
              <a:spLocks noChangeShapeType="1"/>
            </p:cNvSpPr>
            <p:nvPr/>
          </p:nvSpPr>
          <p:spPr bwMode="auto">
            <a:xfrm>
              <a:off x="3165" y="1691"/>
              <a:ext cx="784" cy="0"/>
            </a:xfrm>
            <a:prstGeom prst="line">
              <a:avLst/>
            </a:prstGeom>
            <a:noFill/>
            <a:ln w="9525">
              <a:solidFill>
                <a:srgbClr val="000000"/>
              </a:solidFill>
              <a:round/>
              <a:headEnd/>
              <a:tailEnd/>
            </a:ln>
          </p:spPr>
          <p:txBody>
            <a:bodyPr/>
            <a:lstStyle/>
            <a:p>
              <a:endParaRPr lang="zh-CN" altLang="en-US"/>
            </a:p>
          </p:txBody>
        </p:sp>
      </p:grpSp>
      <p:grpSp>
        <p:nvGrpSpPr>
          <p:cNvPr id="96291" name="Group 35"/>
          <p:cNvGrpSpPr>
            <a:grpSpLocks/>
          </p:cNvGrpSpPr>
          <p:nvPr/>
        </p:nvGrpSpPr>
        <p:grpSpPr bwMode="auto">
          <a:xfrm>
            <a:off x="2381250" y="2563813"/>
            <a:ext cx="1243013" cy="1222375"/>
            <a:chOff x="1500" y="1615"/>
            <a:chExt cx="783" cy="770"/>
          </a:xfrm>
        </p:grpSpPr>
        <p:sp>
          <p:nvSpPr>
            <p:cNvPr id="15389" name="Line 17"/>
            <p:cNvSpPr>
              <a:spLocks noChangeShapeType="1"/>
            </p:cNvSpPr>
            <p:nvPr/>
          </p:nvSpPr>
          <p:spPr bwMode="auto">
            <a:xfrm>
              <a:off x="1500" y="1680"/>
              <a:ext cx="0" cy="705"/>
            </a:xfrm>
            <a:prstGeom prst="line">
              <a:avLst/>
            </a:prstGeom>
            <a:noFill/>
            <a:ln w="9525">
              <a:solidFill>
                <a:srgbClr val="000000"/>
              </a:solidFill>
              <a:round/>
              <a:headEnd/>
              <a:tailEnd type="triangle" w="sm" len="sm"/>
            </a:ln>
          </p:spPr>
          <p:txBody>
            <a:bodyPr/>
            <a:lstStyle/>
            <a:p>
              <a:endParaRPr lang="zh-CN" altLang="en-US"/>
            </a:p>
          </p:txBody>
        </p:sp>
        <p:sp>
          <p:nvSpPr>
            <p:cNvPr id="15390" name="Line 23"/>
            <p:cNvSpPr>
              <a:spLocks noChangeShapeType="1"/>
            </p:cNvSpPr>
            <p:nvPr/>
          </p:nvSpPr>
          <p:spPr bwMode="auto">
            <a:xfrm>
              <a:off x="2283" y="1615"/>
              <a:ext cx="0" cy="65"/>
            </a:xfrm>
            <a:prstGeom prst="line">
              <a:avLst/>
            </a:prstGeom>
            <a:noFill/>
            <a:ln w="9525">
              <a:solidFill>
                <a:srgbClr val="000000"/>
              </a:solidFill>
              <a:round/>
              <a:headEnd/>
              <a:tailEnd/>
            </a:ln>
          </p:spPr>
          <p:txBody>
            <a:bodyPr/>
            <a:lstStyle/>
            <a:p>
              <a:endParaRPr lang="zh-CN" altLang="en-US"/>
            </a:p>
          </p:txBody>
        </p:sp>
        <p:sp>
          <p:nvSpPr>
            <p:cNvPr id="15391" name="Line 24"/>
            <p:cNvSpPr>
              <a:spLocks noChangeShapeType="1"/>
            </p:cNvSpPr>
            <p:nvPr/>
          </p:nvSpPr>
          <p:spPr bwMode="auto">
            <a:xfrm flipH="1">
              <a:off x="1500" y="1680"/>
              <a:ext cx="783" cy="0"/>
            </a:xfrm>
            <a:prstGeom prst="line">
              <a:avLst/>
            </a:prstGeom>
            <a:noFill/>
            <a:ln w="9525">
              <a:solidFill>
                <a:srgbClr val="000000"/>
              </a:solidFill>
              <a:round/>
              <a:headEnd/>
              <a:tailEnd/>
            </a:ln>
          </p:spPr>
          <p:txBody>
            <a:bodyPr/>
            <a:lstStyle/>
            <a:p>
              <a:endParaRPr lang="zh-CN" altLang="en-US"/>
            </a:p>
          </p:txBody>
        </p:sp>
      </p:grpSp>
      <p:grpSp>
        <p:nvGrpSpPr>
          <p:cNvPr id="96293" name="Group 37"/>
          <p:cNvGrpSpPr>
            <a:grpSpLocks/>
          </p:cNvGrpSpPr>
          <p:nvPr/>
        </p:nvGrpSpPr>
        <p:grpSpPr bwMode="auto">
          <a:xfrm>
            <a:off x="2352675" y="4198938"/>
            <a:ext cx="3944938" cy="1287462"/>
            <a:chOff x="1482" y="2645"/>
            <a:chExt cx="2485" cy="811"/>
          </a:xfrm>
        </p:grpSpPr>
        <p:sp>
          <p:nvSpPr>
            <p:cNvPr id="15383" name="Line 6"/>
            <p:cNvSpPr>
              <a:spLocks noChangeShapeType="1"/>
            </p:cNvSpPr>
            <p:nvPr/>
          </p:nvSpPr>
          <p:spPr bwMode="auto">
            <a:xfrm flipV="1">
              <a:off x="3967" y="3155"/>
              <a:ext cx="0" cy="130"/>
            </a:xfrm>
            <a:prstGeom prst="line">
              <a:avLst/>
            </a:prstGeom>
            <a:noFill/>
            <a:ln w="9525">
              <a:solidFill>
                <a:srgbClr val="000000"/>
              </a:solidFill>
              <a:round/>
              <a:headEnd/>
              <a:tailEnd/>
            </a:ln>
          </p:spPr>
          <p:txBody>
            <a:bodyPr/>
            <a:lstStyle/>
            <a:p>
              <a:endParaRPr lang="zh-CN" altLang="en-US"/>
            </a:p>
          </p:txBody>
        </p:sp>
        <p:sp>
          <p:nvSpPr>
            <p:cNvPr id="15384" name="Line 18"/>
            <p:cNvSpPr>
              <a:spLocks noChangeShapeType="1"/>
            </p:cNvSpPr>
            <p:nvPr/>
          </p:nvSpPr>
          <p:spPr bwMode="auto">
            <a:xfrm>
              <a:off x="3001" y="3274"/>
              <a:ext cx="0" cy="182"/>
            </a:xfrm>
            <a:prstGeom prst="line">
              <a:avLst/>
            </a:prstGeom>
            <a:noFill/>
            <a:ln w="9525">
              <a:solidFill>
                <a:srgbClr val="000000"/>
              </a:solidFill>
              <a:round/>
              <a:headEnd/>
              <a:tailEnd type="triangle" w="sm" len="sm"/>
            </a:ln>
          </p:spPr>
          <p:txBody>
            <a:bodyPr/>
            <a:lstStyle/>
            <a:p>
              <a:endParaRPr lang="zh-CN" altLang="en-US"/>
            </a:p>
          </p:txBody>
        </p:sp>
        <p:sp>
          <p:nvSpPr>
            <p:cNvPr id="15385" name="Line 19"/>
            <p:cNvSpPr>
              <a:spLocks noChangeShapeType="1"/>
            </p:cNvSpPr>
            <p:nvPr/>
          </p:nvSpPr>
          <p:spPr bwMode="auto">
            <a:xfrm>
              <a:off x="2356" y="3285"/>
              <a:ext cx="0" cy="171"/>
            </a:xfrm>
            <a:prstGeom prst="line">
              <a:avLst/>
            </a:prstGeom>
            <a:noFill/>
            <a:ln w="9525">
              <a:solidFill>
                <a:srgbClr val="000000"/>
              </a:solidFill>
              <a:round/>
              <a:headEnd/>
              <a:tailEnd type="triangle" w="sm" len="sm"/>
            </a:ln>
          </p:spPr>
          <p:txBody>
            <a:bodyPr/>
            <a:lstStyle/>
            <a:p>
              <a:endParaRPr lang="zh-CN" altLang="en-US"/>
            </a:p>
          </p:txBody>
        </p:sp>
        <p:sp>
          <p:nvSpPr>
            <p:cNvPr id="15386" name="Line 25"/>
            <p:cNvSpPr>
              <a:spLocks noChangeShapeType="1"/>
            </p:cNvSpPr>
            <p:nvPr/>
          </p:nvSpPr>
          <p:spPr bwMode="auto">
            <a:xfrm>
              <a:off x="2983" y="3285"/>
              <a:ext cx="984" cy="0"/>
            </a:xfrm>
            <a:prstGeom prst="line">
              <a:avLst/>
            </a:prstGeom>
            <a:noFill/>
            <a:ln w="9525">
              <a:solidFill>
                <a:srgbClr val="000000"/>
              </a:solidFill>
              <a:round/>
              <a:headEnd/>
              <a:tailEnd/>
            </a:ln>
          </p:spPr>
          <p:txBody>
            <a:bodyPr/>
            <a:lstStyle/>
            <a:p>
              <a:endParaRPr lang="zh-CN" altLang="en-US"/>
            </a:p>
          </p:txBody>
        </p:sp>
        <p:sp>
          <p:nvSpPr>
            <p:cNvPr id="15387" name="Line 26"/>
            <p:cNvSpPr>
              <a:spLocks noChangeShapeType="1"/>
            </p:cNvSpPr>
            <p:nvPr/>
          </p:nvSpPr>
          <p:spPr bwMode="auto">
            <a:xfrm flipH="1">
              <a:off x="1500" y="3285"/>
              <a:ext cx="856" cy="0"/>
            </a:xfrm>
            <a:prstGeom prst="line">
              <a:avLst/>
            </a:prstGeom>
            <a:noFill/>
            <a:ln w="9525">
              <a:solidFill>
                <a:srgbClr val="000000"/>
              </a:solidFill>
              <a:round/>
              <a:headEnd/>
              <a:tailEnd/>
            </a:ln>
          </p:spPr>
          <p:txBody>
            <a:bodyPr/>
            <a:lstStyle/>
            <a:p>
              <a:endParaRPr lang="zh-CN" altLang="en-US"/>
            </a:p>
          </p:txBody>
        </p:sp>
        <p:sp>
          <p:nvSpPr>
            <p:cNvPr id="15388" name="Line 27"/>
            <p:cNvSpPr>
              <a:spLocks noChangeShapeType="1"/>
            </p:cNvSpPr>
            <p:nvPr/>
          </p:nvSpPr>
          <p:spPr bwMode="auto">
            <a:xfrm flipV="1">
              <a:off x="1482" y="2645"/>
              <a:ext cx="0" cy="640"/>
            </a:xfrm>
            <a:prstGeom prst="line">
              <a:avLst/>
            </a:prstGeom>
            <a:noFill/>
            <a:ln w="9525">
              <a:solidFill>
                <a:srgbClr val="000000"/>
              </a:solidFill>
              <a:round/>
              <a:headEnd/>
              <a:tailEnd/>
            </a:ln>
          </p:spPr>
          <p:txBody>
            <a:bodyPr/>
            <a:lstStyle/>
            <a:p>
              <a:endParaRPr lang="zh-CN" altLang="en-US"/>
            </a:p>
          </p:txBody>
        </p:sp>
      </p:grpSp>
      <p:sp>
        <p:nvSpPr>
          <p:cNvPr id="96284" name="Text Box 28"/>
          <p:cNvSpPr txBox="1">
            <a:spLocks noChangeArrowheads="1"/>
          </p:cNvSpPr>
          <p:nvPr/>
        </p:nvSpPr>
        <p:spPr bwMode="auto">
          <a:xfrm>
            <a:off x="4678363" y="3321050"/>
            <a:ext cx="1444625" cy="1222375"/>
          </a:xfrm>
          <a:prstGeom prst="rect">
            <a:avLst/>
          </a:prstGeom>
          <a:noFill/>
          <a:ln w="9525">
            <a:noFill/>
            <a:miter lim="800000"/>
            <a:headEnd/>
            <a:tailEnd/>
          </a:ln>
        </p:spPr>
        <p:txBody>
          <a:bodyPr/>
          <a:lstStyle/>
          <a:p>
            <a:pPr algn="just"/>
            <a:r>
              <a:rPr lang="zh-CN" altLang="en-US"/>
              <a:t>通过触发器的特性方程</a:t>
            </a:r>
          </a:p>
        </p:txBody>
      </p:sp>
      <p:sp>
        <p:nvSpPr>
          <p:cNvPr id="96272" name="Line 16"/>
          <p:cNvSpPr>
            <a:spLocks noChangeShapeType="1"/>
          </p:cNvSpPr>
          <p:nvPr/>
        </p:nvSpPr>
        <p:spPr bwMode="auto">
          <a:xfrm>
            <a:off x="6269038" y="3270250"/>
            <a:ext cx="0" cy="1358900"/>
          </a:xfrm>
          <a:prstGeom prst="line">
            <a:avLst/>
          </a:prstGeom>
          <a:noFill/>
          <a:ln w="9525">
            <a:solidFill>
              <a:srgbClr val="000000"/>
            </a:solidFill>
            <a:round/>
            <a:headEnd/>
            <a:tailEnd type="triangle" w="sm" len="sm"/>
          </a:ln>
        </p:spPr>
        <p:txBody>
          <a:bodyPr/>
          <a:lstStyle/>
          <a:p>
            <a:endParaRPr lang="zh-CN" altLang="en-US"/>
          </a:p>
        </p:txBody>
      </p:sp>
      <p:grpSp>
        <p:nvGrpSpPr>
          <p:cNvPr id="96290" name="Group 34"/>
          <p:cNvGrpSpPr>
            <a:grpSpLocks/>
          </p:cNvGrpSpPr>
          <p:nvPr/>
        </p:nvGrpSpPr>
        <p:grpSpPr bwMode="auto">
          <a:xfrm>
            <a:off x="6364288" y="3321050"/>
            <a:ext cx="1905000" cy="1250950"/>
            <a:chOff x="4009" y="2092"/>
            <a:chExt cx="1200" cy="788"/>
          </a:xfrm>
        </p:grpSpPr>
        <p:sp>
          <p:nvSpPr>
            <p:cNvPr id="15379" name="Rectangle 29"/>
            <p:cNvSpPr>
              <a:spLocks noChangeArrowheads="1"/>
            </p:cNvSpPr>
            <p:nvPr/>
          </p:nvSpPr>
          <p:spPr bwMode="auto">
            <a:xfrm>
              <a:off x="4009" y="2092"/>
              <a:ext cx="1200" cy="788"/>
            </a:xfrm>
            <a:prstGeom prst="rect">
              <a:avLst/>
            </a:prstGeom>
            <a:noFill/>
            <a:ln w="9525">
              <a:noFill/>
              <a:miter lim="800000"/>
              <a:headEnd/>
              <a:tailEnd/>
            </a:ln>
          </p:spPr>
          <p:txBody>
            <a:bodyPr/>
            <a:lstStyle/>
            <a:p>
              <a:pPr algn="just"/>
              <a:r>
                <a:rPr lang="en-US" altLang="zh-CN" sz="2000"/>
                <a:t>Q</a:t>
              </a:r>
              <a:r>
                <a:rPr lang="en-US" altLang="zh-CN" sz="2000" baseline="30000"/>
                <a:t>n+1</a:t>
              </a:r>
              <a:r>
                <a:rPr lang="en-US" altLang="zh-CN" sz="2000"/>
                <a:t>=S+RQ</a:t>
              </a:r>
              <a:r>
                <a:rPr lang="en-US" altLang="zh-CN" sz="2000" baseline="30000"/>
                <a:t>n</a:t>
              </a:r>
            </a:p>
            <a:p>
              <a:pPr algn="just"/>
              <a:r>
                <a:rPr lang="en-US" altLang="zh-CN" sz="2000"/>
                <a:t>Q</a:t>
              </a:r>
              <a:r>
                <a:rPr lang="en-US" altLang="zh-CN" sz="2000" baseline="30000"/>
                <a:t>n+1</a:t>
              </a:r>
              <a:r>
                <a:rPr lang="en-US" altLang="zh-CN" sz="2000"/>
                <a:t>=D</a:t>
              </a:r>
            </a:p>
            <a:p>
              <a:pPr algn="just"/>
              <a:r>
                <a:rPr lang="en-US" altLang="zh-CN" sz="2000"/>
                <a:t>Q</a:t>
              </a:r>
              <a:r>
                <a:rPr lang="en-US" altLang="zh-CN" sz="2000" baseline="30000"/>
                <a:t>n+1</a:t>
              </a:r>
              <a:r>
                <a:rPr lang="en-US" altLang="zh-CN" sz="2000"/>
                <a:t>=JQ</a:t>
              </a:r>
              <a:r>
                <a:rPr lang="en-US" altLang="zh-CN" sz="2000" baseline="30000"/>
                <a:t>n</a:t>
              </a:r>
              <a:r>
                <a:rPr lang="en-US" altLang="zh-CN" sz="2000"/>
                <a:t>+KQ</a:t>
              </a:r>
              <a:r>
                <a:rPr lang="en-US" altLang="zh-CN" sz="2000" baseline="30000"/>
                <a:t>n</a:t>
              </a:r>
              <a:endParaRPr lang="en-US" altLang="zh-CN" sz="2000"/>
            </a:p>
            <a:p>
              <a:pPr algn="just"/>
              <a:r>
                <a:rPr lang="en-US" altLang="zh-CN" sz="2000"/>
                <a:t>Q</a:t>
              </a:r>
              <a:r>
                <a:rPr lang="en-US" altLang="zh-CN" sz="2000" baseline="30000"/>
                <a:t>n+1</a:t>
              </a:r>
              <a:r>
                <a:rPr lang="en-US" altLang="zh-CN" sz="2000"/>
                <a:t>=T</a:t>
              </a:r>
              <a:r>
                <a:rPr lang="en-US" altLang="zh-CN">
                  <a:latin typeface="宋体" pitchFamily="2" charset="-122"/>
                </a:rPr>
                <a:t>⊕</a:t>
              </a:r>
              <a:r>
                <a:rPr lang="en-US" altLang="zh-CN" sz="2000"/>
                <a:t>Q</a:t>
              </a:r>
              <a:r>
                <a:rPr lang="en-US" altLang="zh-CN" sz="2000" baseline="30000"/>
                <a:t>n</a:t>
              </a:r>
              <a:endParaRPr lang="en-US" altLang="zh-CN" sz="2000"/>
            </a:p>
          </p:txBody>
        </p:sp>
        <p:sp>
          <p:nvSpPr>
            <p:cNvPr id="15380" name="Line 30"/>
            <p:cNvSpPr>
              <a:spLocks noChangeShapeType="1"/>
            </p:cNvSpPr>
            <p:nvPr/>
          </p:nvSpPr>
          <p:spPr bwMode="auto">
            <a:xfrm>
              <a:off x="4608" y="2112"/>
              <a:ext cx="144" cy="0"/>
            </a:xfrm>
            <a:prstGeom prst="line">
              <a:avLst/>
            </a:prstGeom>
            <a:noFill/>
            <a:ln w="9525">
              <a:solidFill>
                <a:schemeClr val="tx1"/>
              </a:solidFill>
              <a:round/>
              <a:headEnd/>
              <a:tailEnd/>
            </a:ln>
          </p:spPr>
          <p:txBody>
            <a:bodyPr/>
            <a:lstStyle/>
            <a:p>
              <a:endParaRPr lang="zh-CN" altLang="en-US"/>
            </a:p>
          </p:txBody>
        </p:sp>
        <p:sp>
          <p:nvSpPr>
            <p:cNvPr id="15381" name="Line 31"/>
            <p:cNvSpPr>
              <a:spLocks noChangeShapeType="1"/>
            </p:cNvSpPr>
            <p:nvPr/>
          </p:nvSpPr>
          <p:spPr bwMode="auto">
            <a:xfrm>
              <a:off x="4512" y="2496"/>
              <a:ext cx="96" cy="0"/>
            </a:xfrm>
            <a:prstGeom prst="line">
              <a:avLst/>
            </a:prstGeom>
            <a:noFill/>
            <a:ln w="9525">
              <a:solidFill>
                <a:schemeClr val="tx1"/>
              </a:solidFill>
              <a:round/>
              <a:headEnd/>
              <a:tailEnd/>
            </a:ln>
          </p:spPr>
          <p:txBody>
            <a:bodyPr/>
            <a:lstStyle/>
            <a:p>
              <a:endParaRPr lang="zh-CN" altLang="en-US"/>
            </a:p>
          </p:txBody>
        </p:sp>
        <p:sp>
          <p:nvSpPr>
            <p:cNvPr id="15382" name="Line 32"/>
            <p:cNvSpPr>
              <a:spLocks noChangeShapeType="1"/>
            </p:cNvSpPr>
            <p:nvPr/>
          </p:nvSpPr>
          <p:spPr bwMode="auto">
            <a:xfrm>
              <a:off x="4704" y="2496"/>
              <a:ext cx="96" cy="0"/>
            </a:xfrm>
            <a:prstGeom prst="line">
              <a:avLst/>
            </a:prstGeom>
            <a:noFill/>
            <a:ln w="9525">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60">
                                            <p:txEl>
                                              <p:pRg st="0" end="0"/>
                                            </p:txEl>
                                          </p:spTgt>
                                        </p:tgtEl>
                                        <p:attrNameLst>
                                          <p:attrName>style.visibility</p:attrName>
                                        </p:attrNameLst>
                                      </p:cBhvr>
                                      <p:to>
                                        <p:strVal val="visible"/>
                                      </p:to>
                                    </p:set>
                                    <p:animEffect transition="in" filter="wipe(left)">
                                      <p:cBhvr>
                                        <p:cTn id="7" dur="500"/>
                                        <p:tgtEl>
                                          <p:spTgt spid="962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63"/>
                                        </p:tgtEl>
                                        <p:attrNameLst>
                                          <p:attrName>style.visibility</p:attrName>
                                        </p:attrNameLst>
                                      </p:cBhvr>
                                      <p:to>
                                        <p:strVal val="visible"/>
                                      </p:to>
                                    </p:set>
                                    <p:animEffect transition="in" filter="wipe(left)">
                                      <p:cBhvr>
                                        <p:cTn id="12" dur="500"/>
                                        <p:tgtEl>
                                          <p:spTgt spid="962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6270"/>
                                        </p:tgtEl>
                                        <p:attrNameLst>
                                          <p:attrName>style.visibility</p:attrName>
                                        </p:attrNameLst>
                                      </p:cBhvr>
                                      <p:to>
                                        <p:strVal val="visible"/>
                                      </p:to>
                                    </p:set>
                                    <p:animEffect transition="in" filter="barn(outHorizontal)">
                                      <p:cBhvr>
                                        <p:cTn id="17" dur="500"/>
                                        <p:tgtEl>
                                          <p:spTgt spid="962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6264"/>
                                        </p:tgtEl>
                                        <p:attrNameLst>
                                          <p:attrName>style.visibility</p:attrName>
                                        </p:attrNameLst>
                                      </p:cBhvr>
                                      <p:to>
                                        <p:strVal val="visible"/>
                                      </p:to>
                                    </p:set>
                                    <p:animEffect transition="in" filter="wipe(left)">
                                      <p:cBhvr>
                                        <p:cTn id="22" dur="500"/>
                                        <p:tgtEl>
                                          <p:spTgt spid="962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 fill="hold" nodeType="clickEffect">
                                  <p:stCondLst>
                                    <p:cond delay="0"/>
                                  </p:stCondLst>
                                  <p:childTnLst>
                                    <p:set>
                                      <p:cBhvr>
                                        <p:cTn id="26" dur="1" fill="hold">
                                          <p:stCondLst>
                                            <p:cond delay="0"/>
                                          </p:stCondLst>
                                        </p:cTn>
                                        <p:tgtEl>
                                          <p:spTgt spid="96291"/>
                                        </p:tgtEl>
                                        <p:attrNameLst>
                                          <p:attrName>style.visibility</p:attrName>
                                        </p:attrNameLst>
                                      </p:cBhvr>
                                      <p:to>
                                        <p:strVal val="visible"/>
                                      </p:to>
                                    </p:set>
                                    <p:anim calcmode="lin" valueType="num">
                                      <p:cBhvr>
                                        <p:cTn id="27" dur="500" fill="hold"/>
                                        <p:tgtEl>
                                          <p:spTgt spid="96291"/>
                                        </p:tgtEl>
                                        <p:attrNameLst>
                                          <p:attrName>ppt_x</p:attrName>
                                        </p:attrNameLst>
                                      </p:cBhvr>
                                      <p:tavLst>
                                        <p:tav tm="0">
                                          <p:val>
                                            <p:strVal val="#ppt_x"/>
                                          </p:val>
                                        </p:tav>
                                        <p:tav tm="100000">
                                          <p:val>
                                            <p:strVal val="#ppt_x"/>
                                          </p:val>
                                        </p:tav>
                                      </p:tavLst>
                                    </p:anim>
                                    <p:anim calcmode="lin" valueType="num">
                                      <p:cBhvr>
                                        <p:cTn id="28" dur="500" fill="hold"/>
                                        <p:tgtEl>
                                          <p:spTgt spid="96291"/>
                                        </p:tgtEl>
                                        <p:attrNameLst>
                                          <p:attrName>ppt_y</p:attrName>
                                        </p:attrNameLst>
                                      </p:cBhvr>
                                      <p:tavLst>
                                        <p:tav tm="0">
                                          <p:val>
                                            <p:strVal val="#ppt_y-#ppt_h/2"/>
                                          </p:val>
                                        </p:tav>
                                        <p:tav tm="100000">
                                          <p:val>
                                            <p:strVal val="#ppt_y"/>
                                          </p:val>
                                        </p:tav>
                                      </p:tavLst>
                                    </p:anim>
                                    <p:anim calcmode="lin" valueType="num">
                                      <p:cBhvr>
                                        <p:cTn id="29" dur="500" fill="hold"/>
                                        <p:tgtEl>
                                          <p:spTgt spid="96291"/>
                                        </p:tgtEl>
                                        <p:attrNameLst>
                                          <p:attrName>ppt_w</p:attrName>
                                        </p:attrNameLst>
                                      </p:cBhvr>
                                      <p:tavLst>
                                        <p:tav tm="0">
                                          <p:val>
                                            <p:strVal val="#ppt_w"/>
                                          </p:val>
                                        </p:tav>
                                        <p:tav tm="100000">
                                          <p:val>
                                            <p:strVal val="#ppt_w"/>
                                          </p:val>
                                        </p:tav>
                                      </p:tavLst>
                                    </p:anim>
                                    <p:anim calcmode="lin" valueType="num">
                                      <p:cBhvr>
                                        <p:cTn id="30" dur="500" fill="hold"/>
                                        <p:tgtEl>
                                          <p:spTgt spid="96291"/>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96265"/>
                                        </p:tgtEl>
                                        <p:attrNameLst>
                                          <p:attrName>style.visibility</p:attrName>
                                        </p:attrNameLst>
                                      </p:cBhvr>
                                      <p:to>
                                        <p:strVal val="visible"/>
                                      </p:to>
                                    </p:set>
                                    <p:animEffect transition="in" filter="wipe(left)">
                                      <p:cBhvr>
                                        <p:cTn id="35" dur="500"/>
                                        <p:tgtEl>
                                          <p:spTgt spid="9626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7" presetClass="entr" presetSubtype="1" fill="hold" nodeType="clickEffect">
                                  <p:stCondLst>
                                    <p:cond delay="0"/>
                                  </p:stCondLst>
                                  <p:childTnLst>
                                    <p:set>
                                      <p:cBhvr>
                                        <p:cTn id="39" dur="1" fill="hold">
                                          <p:stCondLst>
                                            <p:cond delay="0"/>
                                          </p:stCondLst>
                                        </p:cTn>
                                        <p:tgtEl>
                                          <p:spTgt spid="96292"/>
                                        </p:tgtEl>
                                        <p:attrNameLst>
                                          <p:attrName>style.visibility</p:attrName>
                                        </p:attrNameLst>
                                      </p:cBhvr>
                                      <p:to>
                                        <p:strVal val="visible"/>
                                      </p:to>
                                    </p:set>
                                    <p:anim calcmode="lin" valueType="num">
                                      <p:cBhvr>
                                        <p:cTn id="40" dur="500" fill="hold"/>
                                        <p:tgtEl>
                                          <p:spTgt spid="96292"/>
                                        </p:tgtEl>
                                        <p:attrNameLst>
                                          <p:attrName>ppt_x</p:attrName>
                                        </p:attrNameLst>
                                      </p:cBhvr>
                                      <p:tavLst>
                                        <p:tav tm="0">
                                          <p:val>
                                            <p:strVal val="#ppt_x"/>
                                          </p:val>
                                        </p:tav>
                                        <p:tav tm="100000">
                                          <p:val>
                                            <p:strVal val="#ppt_x"/>
                                          </p:val>
                                        </p:tav>
                                      </p:tavLst>
                                    </p:anim>
                                    <p:anim calcmode="lin" valueType="num">
                                      <p:cBhvr>
                                        <p:cTn id="41" dur="500" fill="hold"/>
                                        <p:tgtEl>
                                          <p:spTgt spid="96292"/>
                                        </p:tgtEl>
                                        <p:attrNameLst>
                                          <p:attrName>ppt_y</p:attrName>
                                        </p:attrNameLst>
                                      </p:cBhvr>
                                      <p:tavLst>
                                        <p:tav tm="0">
                                          <p:val>
                                            <p:strVal val="#ppt_y-#ppt_h/2"/>
                                          </p:val>
                                        </p:tav>
                                        <p:tav tm="100000">
                                          <p:val>
                                            <p:strVal val="#ppt_y"/>
                                          </p:val>
                                        </p:tav>
                                      </p:tavLst>
                                    </p:anim>
                                    <p:anim calcmode="lin" valueType="num">
                                      <p:cBhvr>
                                        <p:cTn id="42" dur="500" fill="hold"/>
                                        <p:tgtEl>
                                          <p:spTgt spid="96292"/>
                                        </p:tgtEl>
                                        <p:attrNameLst>
                                          <p:attrName>ppt_w</p:attrName>
                                        </p:attrNameLst>
                                      </p:cBhvr>
                                      <p:tavLst>
                                        <p:tav tm="0">
                                          <p:val>
                                            <p:strVal val="#ppt_w"/>
                                          </p:val>
                                        </p:tav>
                                        <p:tav tm="100000">
                                          <p:val>
                                            <p:strVal val="#ppt_w"/>
                                          </p:val>
                                        </p:tav>
                                      </p:tavLst>
                                    </p:anim>
                                    <p:anim calcmode="lin" valueType="num">
                                      <p:cBhvr>
                                        <p:cTn id="43" dur="500" fill="hold"/>
                                        <p:tgtEl>
                                          <p:spTgt spid="96292"/>
                                        </p:tgtEl>
                                        <p:attrNameLst>
                                          <p:attrName>ppt_h</p:attrName>
                                        </p:attrNameLst>
                                      </p:cBhvr>
                                      <p:tavLst>
                                        <p:tav tm="0">
                                          <p:val>
                                            <p:fltVal val="0"/>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6266"/>
                                        </p:tgtEl>
                                        <p:attrNameLst>
                                          <p:attrName>style.visibility</p:attrName>
                                        </p:attrNameLst>
                                      </p:cBhvr>
                                      <p:to>
                                        <p:strVal val="visible"/>
                                      </p:to>
                                    </p:set>
                                    <p:animEffect transition="in" filter="wipe(left)">
                                      <p:cBhvr>
                                        <p:cTn id="48" dur="500"/>
                                        <p:tgtEl>
                                          <p:spTgt spid="9626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 fill="hold" grpId="0" nodeType="clickEffect">
                                  <p:stCondLst>
                                    <p:cond delay="0"/>
                                  </p:stCondLst>
                                  <p:childTnLst>
                                    <p:set>
                                      <p:cBhvr>
                                        <p:cTn id="52" dur="1" fill="hold">
                                          <p:stCondLst>
                                            <p:cond delay="0"/>
                                          </p:stCondLst>
                                        </p:cTn>
                                        <p:tgtEl>
                                          <p:spTgt spid="96272"/>
                                        </p:tgtEl>
                                        <p:attrNameLst>
                                          <p:attrName>style.visibility</p:attrName>
                                        </p:attrNameLst>
                                      </p:cBhvr>
                                      <p:to>
                                        <p:strVal val="visible"/>
                                      </p:to>
                                    </p:set>
                                    <p:anim calcmode="lin" valueType="num">
                                      <p:cBhvr>
                                        <p:cTn id="53" dur="500" fill="hold"/>
                                        <p:tgtEl>
                                          <p:spTgt spid="96272"/>
                                        </p:tgtEl>
                                        <p:attrNameLst>
                                          <p:attrName>ppt_x</p:attrName>
                                        </p:attrNameLst>
                                      </p:cBhvr>
                                      <p:tavLst>
                                        <p:tav tm="0">
                                          <p:val>
                                            <p:strVal val="#ppt_x"/>
                                          </p:val>
                                        </p:tav>
                                        <p:tav tm="100000">
                                          <p:val>
                                            <p:strVal val="#ppt_x"/>
                                          </p:val>
                                        </p:tav>
                                      </p:tavLst>
                                    </p:anim>
                                    <p:anim calcmode="lin" valueType="num">
                                      <p:cBhvr>
                                        <p:cTn id="54" dur="500" fill="hold"/>
                                        <p:tgtEl>
                                          <p:spTgt spid="96272"/>
                                        </p:tgtEl>
                                        <p:attrNameLst>
                                          <p:attrName>ppt_y</p:attrName>
                                        </p:attrNameLst>
                                      </p:cBhvr>
                                      <p:tavLst>
                                        <p:tav tm="0">
                                          <p:val>
                                            <p:strVal val="#ppt_y-#ppt_h/2"/>
                                          </p:val>
                                        </p:tav>
                                        <p:tav tm="100000">
                                          <p:val>
                                            <p:strVal val="#ppt_y"/>
                                          </p:val>
                                        </p:tav>
                                      </p:tavLst>
                                    </p:anim>
                                    <p:anim calcmode="lin" valueType="num">
                                      <p:cBhvr>
                                        <p:cTn id="55" dur="500" fill="hold"/>
                                        <p:tgtEl>
                                          <p:spTgt spid="96272"/>
                                        </p:tgtEl>
                                        <p:attrNameLst>
                                          <p:attrName>ppt_w</p:attrName>
                                        </p:attrNameLst>
                                      </p:cBhvr>
                                      <p:tavLst>
                                        <p:tav tm="0">
                                          <p:val>
                                            <p:strVal val="#ppt_w"/>
                                          </p:val>
                                        </p:tav>
                                        <p:tav tm="100000">
                                          <p:val>
                                            <p:strVal val="#ppt_w"/>
                                          </p:val>
                                        </p:tav>
                                      </p:tavLst>
                                    </p:anim>
                                    <p:anim calcmode="lin" valueType="num">
                                      <p:cBhvr>
                                        <p:cTn id="56" dur="500" fill="hold"/>
                                        <p:tgtEl>
                                          <p:spTgt spid="96272"/>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96284">
                                            <p:txEl>
                                              <p:pRg st="0" end="0"/>
                                            </p:txEl>
                                          </p:spTgt>
                                        </p:tgtEl>
                                        <p:attrNameLst>
                                          <p:attrName>style.visibility</p:attrName>
                                        </p:attrNameLst>
                                      </p:cBhvr>
                                      <p:to>
                                        <p:strVal val="visible"/>
                                      </p:to>
                                    </p:set>
                                    <p:animEffect transition="in" filter="dissolve">
                                      <p:cBhvr>
                                        <p:cTn id="61" dur="500"/>
                                        <p:tgtEl>
                                          <p:spTgt spid="96284">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nodeType="clickEffect">
                                  <p:stCondLst>
                                    <p:cond delay="0"/>
                                  </p:stCondLst>
                                  <p:childTnLst>
                                    <p:set>
                                      <p:cBhvr>
                                        <p:cTn id="65" dur="1" fill="hold">
                                          <p:stCondLst>
                                            <p:cond delay="0"/>
                                          </p:stCondLst>
                                        </p:cTn>
                                        <p:tgtEl>
                                          <p:spTgt spid="96290"/>
                                        </p:tgtEl>
                                        <p:attrNameLst>
                                          <p:attrName>style.visibility</p:attrName>
                                        </p:attrNameLst>
                                      </p:cBhvr>
                                      <p:to>
                                        <p:strVal val="visible"/>
                                      </p:to>
                                    </p:set>
                                    <p:animEffect transition="in" filter="dissolve">
                                      <p:cBhvr>
                                        <p:cTn id="66" dur="500"/>
                                        <p:tgtEl>
                                          <p:spTgt spid="9629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96268"/>
                                        </p:tgtEl>
                                        <p:attrNameLst>
                                          <p:attrName>style.visibility</p:attrName>
                                        </p:attrNameLst>
                                      </p:cBhvr>
                                      <p:to>
                                        <p:strVal val="visible"/>
                                      </p:to>
                                    </p:set>
                                    <p:animEffect transition="in" filter="wipe(left)">
                                      <p:cBhvr>
                                        <p:cTn id="71" dur="500"/>
                                        <p:tgtEl>
                                          <p:spTgt spid="9626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1" fill="hold" nodeType="clickEffect">
                                  <p:stCondLst>
                                    <p:cond delay="0"/>
                                  </p:stCondLst>
                                  <p:childTnLst>
                                    <p:set>
                                      <p:cBhvr>
                                        <p:cTn id="75" dur="1" fill="hold">
                                          <p:stCondLst>
                                            <p:cond delay="0"/>
                                          </p:stCondLst>
                                        </p:cTn>
                                        <p:tgtEl>
                                          <p:spTgt spid="96293"/>
                                        </p:tgtEl>
                                        <p:attrNameLst>
                                          <p:attrName>style.visibility</p:attrName>
                                        </p:attrNameLst>
                                      </p:cBhvr>
                                      <p:to>
                                        <p:strVal val="visible"/>
                                      </p:to>
                                    </p:set>
                                    <p:anim calcmode="lin" valueType="num">
                                      <p:cBhvr>
                                        <p:cTn id="76" dur="500" fill="hold"/>
                                        <p:tgtEl>
                                          <p:spTgt spid="96293"/>
                                        </p:tgtEl>
                                        <p:attrNameLst>
                                          <p:attrName>ppt_x</p:attrName>
                                        </p:attrNameLst>
                                      </p:cBhvr>
                                      <p:tavLst>
                                        <p:tav tm="0">
                                          <p:val>
                                            <p:strVal val="#ppt_x"/>
                                          </p:val>
                                        </p:tav>
                                        <p:tav tm="100000">
                                          <p:val>
                                            <p:strVal val="#ppt_x"/>
                                          </p:val>
                                        </p:tav>
                                      </p:tavLst>
                                    </p:anim>
                                    <p:anim calcmode="lin" valueType="num">
                                      <p:cBhvr>
                                        <p:cTn id="77" dur="500" fill="hold"/>
                                        <p:tgtEl>
                                          <p:spTgt spid="96293"/>
                                        </p:tgtEl>
                                        <p:attrNameLst>
                                          <p:attrName>ppt_y</p:attrName>
                                        </p:attrNameLst>
                                      </p:cBhvr>
                                      <p:tavLst>
                                        <p:tav tm="0">
                                          <p:val>
                                            <p:strVal val="#ppt_y-#ppt_h/2"/>
                                          </p:val>
                                        </p:tav>
                                        <p:tav tm="100000">
                                          <p:val>
                                            <p:strVal val="#ppt_y"/>
                                          </p:val>
                                        </p:tav>
                                      </p:tavLst>
                                    </p:anim>
                                    <p:anim calcmode="lin" valueType="num">
                                      <p:cBhvr>
                                        <p:cTn id="78" dur="500" fill="hold"/>
                                        <p:tgtEl>
                                          <p:spTgt spid="96293"/>
                                        </p:tgtEl>
                                        <p:attrNameLst>
                                          <p:attrName>ppt_w</p:attrName>
                                        </p:attrNameLst>
                                      </p:cBhvr>
                                      <p:tavLst>
                                        <p:tav tm="0">
                                          <p:val>
                                            <p:strVal val="#ppt_w"/>
                                          </p:val>
                                        </p:tav>
                                        <p:tav tm="100000">
                                          <p:val>
                                            <p:strVal val="#ppt_w"/>
                                          </p:val>
                                        </p:tav>
                                      </p:tavLst>
                                    </p:anim>
                                    <p:anim calcmode="lin" valueType="num">
                                      <p:cBhvr>
                                        <p:cTn id="79" dur="500" fill="hold"/>
                                        <p:tgtEl>
                                          <p:spTgt spid="96293"/>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96267"/>
                                        </p:tgtEl>
                                        <p:attrNameLst>
                                          <p:attrName>style.visibility</p:attrName>
                                        </p:attrNameLst>
                                      </p:cBhvr>
                                      <p:to>
                                        <p:strVal val="visible"/>
                                      </p:to>
                                    </p:set>
                                    <p:animEffect transition="in" filter="wipe(left)">
                                      <p:cBhvr>
                                        <p:cTn id="84" dur="500"/>
                                        <p:tgtEl>
                                          <p:spTgt spid="96267"/>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grpId="0" nodeType="clickEffect">
                                  <p:stCondLst>
                                    <p:cond delay="0"/>
                                  </p:stCondLst>
                                  <p:childTnLst>
                                    <p:set>
                                      <p:cBhvr>
                                        <p:cTn id="88" dur="1" fill="hold">
                                          <p:stCondLst>
                                            <p:cond delay="0"/>
                                          </p:stCondLst>
                                        </p:cTn>
                                        <p:tgtEl>
                                          <p:spTgt spid="96276"/>
                                        </p:tgtEl>
                                        <p:attrNameLst>
                                          <p:attrName>style.visibility</p:attrName>
                                        </p:attrNameLst>
                                      </p:cBhvr>
                                      <p:to>
                                        <p:strVal val="visible"/>
                                      </p:to>
                                    </p:set>
                                    <p:anim calcmode="lin" valueType="num">
                                      <p:cBhvr>
                                        <p:cTn id="89" dur="500" fill="hold"/>
                                        <p:tgtEl>
                                          <p:spTgt spid="96276"/>
                                        </p:tgtEl>
                                        <p:attrNameLst>
                                          <p:attrName>ppt_x</p:attrName>
                                        </p:attrNameLst>
                                      </p:cBhvr>
                                      <p:tavLst>
                                        <p:tav tm="0">
                                          <p:val>
                                            <p:strVal val="#ppt_x"/>
                                          </p:val>
                                        </p:tav>
                                        <p:tav tm="100000">
                                          <p:val>
                                            <p:strVal val="#ppt_x"/>
                                          </p:val>
                                        </p:tav>
                                      </p:tavLst>
                                    </p:anim>
                                    <p:anim calcmode="lin" valueType="num">
                                      <p:cBhvr>
                                        <p:cTn id="90" dur="500" fill="hold"/>
                                        <p:tgtEl>
                                          <p:spTgt spid="96276"/>
                                        </p:tgtEl>
                                        <p:attrNameLst>
                                          <p:attrName>ppt_y</p:attrName>
                                        </p:attrNameLst>
                                      </p:cBhvr>
                                      <p:tavLst>
                                        <p:tav tm="0">
                                          <p:val>
                                            <p:strVal val="#ppt_y-#ppt_h/2"/>
                                          </p:val>
                                        </p:tav>
                                        <p:tav tm="100000">
                                          <p:val>
                                            <p:strVal val="#ppt_y"/>
                                          </p:val>
                                        </p:tav>
                                      </p:tavLst>
                                    </p:anim>
                                    <p:anim calcmode="lin" valueType="num">
                                      <p:cBhvr>
                                        <p:cTn id="91" dur="500" fill="hold"/>
                                        <p:tgtEl>
                                          <p:spTgt spid="96276"/>
                                        </p:tgtEl>
                                        <p:attrNameLst>
                                          <p:attrName>ppt_w</p:attrName>
                                        </p:attrNameLst>
                                      </p:cBhvr>
                                      <p:tavLst>
                                        <p:tav tm="0">
                                          <p:val>
                                            <p:strVal val="#ppt_w"/>
                                          </p:val>
                                        </p:tav>
                                        <p:tav tm="100000">
                                          <p:val>
                                            <p:strVal val="#ppt_w"/>
                                          </p:val>
                                        </p:tav>
                                      </p:tavLst>
                                    </p:anim>
                                    <p:anim calcmode="lin" valueType="num">
                                      <p:cBhvr>
                                        <p:cTn id="92" dur="500" fill="hold"/>
                                        <p:tgtEl>
                                          <p:spTgt spid="96276"/>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96269"/>
                                        </p:tgtEl>
                                        <p:attrNameLst>
                                          <p:attrName>style.visibility</p:attrName>
                                        </p:attrNameLst>
                                      </p:cBhvr>
                                      <p:to>
                                        <p:strVal val="visible"/>
                                      </p:to>
                                    </p:set>
                                    <p:animEffect transition="in" filter="wipe(left)">
                                      <p:cBhvr>
                                        <p:cTn id="97" dur="500"/>
                                        <p:tgtEl>
                                          <p:spTgt spid="96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p:bldP spid="96263" grpId="0" animBg="1"/>
      <p:bldP spid="96264" grpId="0" animBg="1"/>
      <p:bldP spid="96265" grpId="0" animBg="1"/>
      <p:bldP spid="96266" grpId="0" animBg="1"/>
      <p:bldP spid="96267" grpId="0" animBg="1"/>
      <p:bldP spid="96268" grpId="0" animBg="1"/>
      <p:bldP spid="96269" grpId="0" animBg="1"/>
      <p:bldP spid="96270" grpId="0" animBg="1"/>
      <p:bldP spid="96276" grpId="0" animBg="1"/>
      <p:bldP spid="96284" grpId="0" build="p"/>
      <p:bldP spid="962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3"/>
          <p:cNvSpPr txBox="1">
            <a:spLocks noChangeArrowheads="1"/>
          </p:cNvSpPr>
          <p:nvPr/>
        </p:nvSpPr>
        <p:spPr bwMode="auto">
          <a:xfrm>
            <a:off x="457200" y="304800"/>
            <a:ext cx="7162800" cy="519113"/>
          </a:xfrm>
          <a:prstGeom prst="rect">
            <a:avLst/>
          </a:prstGeom>
          <a:noFill/>
          <a:ln w="9525">
            <a:noFill/>
            <a:miter lim="800000"/>
            <a:headEnd/>
            <a:tailEnd/>
          </a:ln>
        </p:spPr>
        <p:txBody>
          <a:bodyPr>
            <a:spAutoFit/>
          </a:bodyPr>
          <a:lstStyle/>
          <a:p>
            <a:pPr eaLnBrk="1" hangingPunct="1">
              <a:spcBef>
                <a:spcPct val="50000"/>
              </a:spcBef>
            </a:pPr>
            <a:r>
              <a:rPr lang="zh-CN" altLang="en-US" sz="2800" b="1"/>
              <a:t>例</a:t>
            </a:r>
            <a:r>
              <a:rPr lang="en-US" altLang="zh-CN" sz="2800" b="1"/>
              <a:t>1</a:t>
            </a:r>
            <a:r>
              <a:rPr lang="zh-CN" altLang="en-US" sz="2800" b="1"/>
              <a:t>：分析图示电路的逻辑功能 </a:t>
            </a:r>
          </a:p>
        </p:txBody>
      </p:sp>
      <p:grpSp>
        <p:nvGrpSpPr>
          <p:cNvPr id="97363" name="Group 83"/>
          <p:cNvGrpSpPr>
            <a:grpSpLocks/>
          </p:cNvGrpSpPr>
          <p:nvPr/>
        </p:nvGrpSpPr>
        <p:grpSpPr bwMode="auto">
          <a:xfrm>
            <a:off x="1681163" y="762000"/>
            <a:ext cx="6396037" cy="1903413"/>
            <a:chOff x="1059" y="480"/>
            <a:chExt cx="4029" cy="1199"/>
          </a:xfrm>
        </p:grpSpPr>
        <p:grpSp>
          <p:nvGrpSpPr>
            <p:cNvPr id="16411" name="Group 35"/>
            <p:cNvGrpSpPr>
              <a:grpSpLocks/>
            </p:cNvGrpSpPr>
            <p:nvPr/>
          </p:nvGrpSpPr>
          <p:grpSpPr bwMode="auto">
            <a:xfrm>
              <a:off x="1059" y="480"/>
              <a:ext cx="4029" cy="1199"/>
              <a:chOff x="2648" y="2832"/>
              <a:chExt cx="5240" cy="1560"/>
            </a:xfrm>
          </p:grpSpPr>
          <p:grpSp>
            <p:nvGrpSpPr>
              <p:cNvPr id="16414" name="Group 36"/>
              <p:cNvGrpSpPr>
                <a:grpSpLocks/>
              </p:cNvGrpSpPr>
              <p:nvPr/>
            </p:nvGrpSpPr>
            <p:grpSpPr bwMode="auto">
              <a:xfrm>
                <a:off x="2648" y="2832"/>
                <a:ext cx="5240" cy="1560"/>
                <a:chOff x="2648" y="2832"/>
                <a:chExt cx="5240" cy="1560"/>
              </a:xfrm>
            </p:grpSpPr>
            <p:sp>
              <p:nvSpPr>
                <p:cNvPr id="16416" name="Oval 37"/>
                <p:cNvSpPr>
                  <a:spLocks noChangeArrowheads="1"/>
                </p:cNvSpPr>
                <p:nvPr/>
              </p:nvSpPr>
              <p:spPr bwMode="auto">
                <a:xfrm>
                  <a:off x="3668" y="36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16417" name="Line 38"/>
                <p:cNvSpPr>
                  <a:spLocks noChangeShapeType="1"/>
                </p:cNvSpPr>
                <p:nvPr/>
              </p:nvSpPr>
              <p:spPr bwMode="auto">
                <a:xfrm>
                  <a:off x="4608" y="3492"/>
                  <a:ext cx="200" cy="0"/>
                </a:xfrm>
                <a:prstGeom prst="line">
                  <a:avLst/>
                </a:prstGeom>
                <a:noFill/>
                <a:ln w="9525">
                  <a:solidFill>
                    <a:srgbClr val="000000"/>
                  </a:solidFill>
                  <a:round/>
                  <a:headEnd/>
                  <a:tailEnd/>
                </a:ln>
              </p:spPr>
              <p:txBody>
                <a:bodyPr/>
                <a:lstStyle/>
                <a:p>
                  <a:endParaRPr lang="zh-CN" altLang="en-US"/>
                </a:p>
              </p:txBody>
            </p:sp>
            <p:sp>
              <p:nvSpPr>
                <p:cNvPr id="16418" name="Line 39"/>
                <p:cNvSpPr>
                  <a:spLocks noChangeShapeType="1"/>
                </p:cNvSpPr>
                <p:nvPr/>
              </p:nvSpPr>
              <p:spPr bwMode="auto">
                <a:xfrm>
                  <a:off x="3548" y="3492"/>
                  <a:ext cx="200" cy="0"/>
                </a:xfrm>
                <a:prstGeom prst="line">
                  <a:avLst/>
                </a:prstGeom>
                <a:noFill/>
                <a:ln w="9525">
                  <a:solidFill>
                    <a:srgbClr val="000000"/>
                  </a:solidFill>
                  <a:round/>
                  <a:headEnd/>
                  <a:tailEnd/>
                </a:ln>
              </p:spPr>
              <p:txBody>
                <a:bodyPr/>
                <a:lstStyle/>
                <a:p>
                  <a:endParaRPr lang="zh-CN" altLang="en-US"/>
                </a:p>
              </p:txBody>
            </p:sp>
            <p:sp>
              <p:nvSpPr>
                <p:cNvPr id="16419" name="Line 40"/>
                <p:cNvSpPr>
                  <a:spLocks noChangeShapeType="1"/>
                </p:cNvSpPr>
                <p:nvPr/>
              </p:nvSpPr>
              <p:spPr bwMode="auto">
                <a:xfrm>
                  <a:off x="5268" y="3312"/>
                  <a:ext cx="500" cy="0"/>
                </a:xfrm>
                <a:prstGeom prst="line">
                  <a:avLst/>
                </a:prstGeom>
                <a:noFill/>
                <a:ln w="9525">
                  <a:solidFill>
                    <a:srgbClr val="000000"/>
                  </a:solidFill>
                  <a:round/>
                  <a:headEnd/>
                  <a:tailEnd/>
                </a:ln>
              </p:spPr>
              <p:txBody>
                <a:bodyPr/>
                <a:lstStyle/>
                <a:p>
                  <a:endParaRPr lang="zh-CN" altLang="en-US"/>
                </a:p>
              </p:txBody>
            </p:sp>
            <p:sp>
              <p:nvSpPr>
                <p:cNvPr id="16420" name="Rectangle 41"/>
                <p:cNvSpPr>
                  <a:spLocks noChangeArrowheads="1"/>
                </p:cNvSpPr>
                <p:nvPr/>
              </p:nvSpPr>
              <p:spPr bwMode="auto">
                <a:xfrm flipV="1">
                  <a:off x="3728" y="3292"/>
                  <a:ext cx="880" cy="84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6421" name="Line 42"/>
                <p:cNvSpPr>
                  <a:spLocks noChangeShapeType="1"/>
                </p:cNvSpPr>
                <p:nvPr/>
              </p:nvSpPr>
              <p:spPr bwMode="auto">
                <a:xfrm flipH="1" flipV="1">
                  <a:off x="3408" y="3732"/>
                  <a:ext cx="320" cy="0"/>
                </a:xfrm>
                <a:prstGeom prst="line">
                  <a:avLst/>
                </a:prstGeom>
                <a:noFill/>
                <a:ln w="9525">
                  <a:solidFill>
                    <a:srgbClr val="000000"/>
                  </a:solidFill>
                  <a:round/>
                  <a:headEnd/>
                  <a:tailEnd/>
                </a:ln>
              </p:spPr>
              <p:txBody>
                <a:bodyPr/>
                <a:lstStyle/>
                <a:p>
                  <a:endParaRPr lang="zh-CN" altLang="en-US"/>
                </a:p>
              </p:txBody>
            </p:sp>
            <p:sp>
              <p:nvSpPr>
                <p:cNvPr id="16422" name="Line 43"/>
                <p:cNvSpPr>
                  <a:spLocks noChangeShapeType="1"/>
                </p:cNvSpPr>
                <p:nvPr/>
              </p:nvSpPr>
              <p:spPr bwMode="auto">
                <a:xfrm flipV="1">
                  <a:off x="3728" y="3712"/>
                  <a:ext cx="100" cy="80"/>
                </a:xfrm>
                <a:prstGeom prst="line">
                  <a:avLst/>
                </a:prstGeom>
                <a:noFill/>
                <a:ln w="9525">
                  <a:solidFill>
                    <a:srgbClr val="000000"/>
                  </a:solidFill>
                  <a:round/>
                  <a:headEnd/>
                  <a:tailEnd/>
                </a:ln>
              </p:spPr>
              <p:txBody>
                <a:bodyPr/>
                <a:lstStyle/>
                <a:p>
                  <a:endParaRPr lang="zh-CN" altLang="en-US"/>
                </a:p>
              </p:txBody>
            </p:sp>
            <p:sp>
              <p:nvSpPr>
                <p:cNvPr id="16423" name="Line 44"/>
                <p:cNvSpPr>
                  <a:spLocks noChangeShapeType="1"/>
                </p:cNvSpPr>
                <p:nvPr/>
              </p:nvSpPr>
              <p:spPr bwMode="auto">
                <a:xfrm flipH="1" flipV="1">
                  <a:off x="3728" y="3632"/>
                  <a:ext cx="100" cy="80"/>
                </a:xfrm>
                <a:prstGeom prst="line">
                  <a:avLst/>
                </a:prstGeom>
                <a:noFill/>
                <a:ln w="9525">
                  <a:solidFill>
                    <a:srgbClr val="000000"/>
                  </a:solidFill>
                  <a:round/>
                  <a:headEnd/>
                  <a:tailEnd/>
                </a:ln>
              </p:spPr>
              <p:txBody>
                <a:bodyPr/>
                <a:lstStyle/>
                <a:p>
                  <a:endParaRPr lang="zh-CN" altLang="en-US"/>
                </a:p>
              </p:txBody>
            </p:sp>
            <p:sp>
              <p:nvSpPr>
                <p:cNvPr id="16424" name="Text Box 45"/>
                <p:cNvSpPr txBox="1">
                  <a:spLocks noChangeArrowheads="1"/>
                </p:cNvSpPr>
                <p:nvPr/>
              </p:nvSpPr>
              <p:spPr bwMode="auto">
                <a:xfrm>
                  <a:off x="3788" y="3352"/>
                  <a:ext cx="200" cy="260"/>
                </a:xfrm>
                <a:prstGeom prst="rect">
                  <a:avLst/>
                </a:prstGeom>
                <a:noFill/>
                <a:ln w="9525">
                  <a:noFill/>
                  <a:miter lim="800000"/>
                  <a:headEnd/>
                  <a:tailEnd/>
                </a:ln>
              </p:spPr>
              <p:txBody>
                <a:bodyPr lIns="0" tIns="0" rIns="0" bIns="0"/>
                <a:lstStyle/>
                <a:p>
                  <a:pPr algn="just"/>
                  <a:r>
                    <a:rPr lang="en-US" altLang="zh-CN" sz="2000"/>
                    <a:t>J</a:t>
                  </a:r>
                </a:p>
              </p:txBody>
            </p:sp>
            <p:sp>
              <p:nvSpPr>
                <p:cNvPr id="16425" name="Text Box 46"/>
                <p:cNvSpPr txBox="1">
                  <a:spLocks noChangeArrowheads="1"/>
                </p:cNvSpPr>
                <p:nvPr/>
              </p:nvSpPr>
              <p:spPr bwMode="auto">
                <a:xfrm>
                  <a:off x="2648" y="4132"/>
                  <a:ext cx="320" cy="260"/>
                </a:xfrm>
                <a:prstGeom prst="rect">
                  <a:avLst/>
                </a:prstGeom>
                <a:noFill/>
                <a:ln w="9525">
                  <a:noFill/>
                  <a:miter lim="800000"/>
                  <a:headEnd/>
                  <a:tailEnd/>
                </a:ln>
              </p:spPr>
              <p:txBody>
                <a:bodyPr lIns="0" tIns="0" rIns="0" bIns="0"/>
                <a:lstStyle/>
                <a:p>
                  <a:pPr algn="just"/>
                  <a:r>
                    <a:rPr lang="en-US" altLang="zh-CN" sz="2000"/>
                    <a:t>CP</a:t>
                  </a:r>
                </a:p>
              </p:txBody>
            </p:sp>
            <p:sp>
              <p:nvSpPr>
                <p:cNvPr id="16426" name="Text Box 47"/>
                <p:cNvSpPr txBox="1">
                  <a:spLocks noChangeArrowheads="1"/>
                </p:cNvSpPr>
                <p:nvPr/>
              </p:nvSpPr>
              <p:spPr bwMode="auto">
                <a:xfrm>
                  <a:off x="3788" y="3812"/>
                  <a:ext cx="200" cy="260"/>
                </a:xfrm>
                <a:prstGeom prst="rect">
                  <a:avLst/>
                </a:prstGeom>
                <a:noFill/>
                <a:ln w="9525">
                  <a:noFill/>
                  <a:miter lim="800000"/>
                  <a:headEnd/>
                  <a:tailEnd/>
                </a:ln>
              </p:spPr>
              <p:txBody>
                <a:bodyPr lIns="0" tIns="0" rIns="0" bIns="0"/>
                <a:lstStyle/>
                <a:p>
                  <a:pPr algn="just"/>
                  <a:r>
                    <a:rPr lang="en-US" altLang="zh-CN" sz="2000"/>
                    <a:t>K</a:t>
                  </a:r>
                </a:p>
              </p:txBody>
            </p:sp>
            <p:sp>
              <p:nvSpPr>
                <p:cNvPr id="16427" name="Oval 48"/>
                <p:cNvSpPr>
                  <a:spLocks noChangeArrowheads="1"/>
                </p:cNvSpPr>
                <p:nvPr/>
              </p:nvSpPr>
              <p:spPr bwMode="auto">
                <a:xfrm>
                  <a:off x="5828" y="375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16428" name="Line 49"/>
                <p:cNvSpPr>
                  <a:spLocks noChangeShapeType="1"/>
                </p:cNvSpPr>
                <p:nvPr/>
              </p:nvSpPr>
              <p:spPr bwMode="auto">
                <a:xfrm>
                  <a:off x="6768" y="3552"/>
                  <a:ext cx="120" cy="0"/>
                </a:xfrm>
                <a:prstGeom prst="line">
                  <a:avLst/>
                </a:prstGeom>
                <a:noFill/>
                <a:ln w="9525">
                  <a:solidFill>
                    <a:srgbClr val="000000"/>
                  </a:solidFill>
                  <a:round/>
                  <a:headEnd/>
                  <a:tailEnd/>
                </a:ln>
              </p:spPr>
              <p:txBody>
                <a:bodyPr/>
                <a:lstStyle/>
                <a:p>
                  <a:endParaRPr lang="zh-CN" altLang="en-US"/>
                </a:p>
              </p:txBody>
            </p:sp>
            <p:sp>
              <p:nvSpPr>
                <p:cNvPr id="16429" name="Line 50"/>
                <p:cNvSpPr>
                  <a:spLocks noChangeShapeType="1"/>
                </p:cNvSpPr>
                <p:nvPr/>
              </p:nvSpPr>
              <p:spPr bwMode="auto">
                <a:xfrm>
                  <a:off x="5728" y="3552"/>
                  <a:ext cx="180" cy="0"/>
                </a:xfrm>
                <a:prstGeom prst="line">
                  <a:avLst/>
                </a:prstGeom>
                <a:noFill/>
                <a:ln w="9525">
                  <a:solidFill>
                    <a:srgbClr val="000000"/>
                  </a:solidFill>
                  <a:round/>
                  <a:headEnd/>
                  <a:tailEnd/>
                </a:ln>
              </p:spPr>
              <p:txBody>
                <a:bodyPr/>
                <a:lstStyle/>
                <a:p>
                  <a:endParaRPr lang="zh-CN" altLang="en-US"/>
                </a:p>
              </p:txBody>
            </p:sp>
            <p:sp>
              <p:nvSpPr>
                <p:cNvPr id="16430" name="Rectangle 51"/>
                <p:cNvSpPr>
                  <a:spLocks noChangeArrowheads="1"/>
                </p:cNvSpPr>
                <p:nvPr/>
              </p:nvSpPr>
              <p:spPr bwMode="auto">
                <a:xfrm flipV="1">
                  <a:off x="5888" y="3352"/>
                  <a:ext cx="880" cy="84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6431" name="Line 52"/>
                <p:cNvSpPr>
                  <a:spLocks noChangeShapeType="1"/>
                </p:cNvSpPr>
                <p:nvPr/>
              </p:nvSpPr>
              <p:spPr bwMode="auto">
                <a:xfrm flipH="1" flipV="1">
                  <a:off x="5568" y="3792"/>
                  <a:ext cx="320" cy="0"/>
                </a:xfrm>
                <a:prstGeom prst="line">
                  <a:avLst/>
                </a:prstGeom>
                <a:noFill/>
                <a:ln w="9525">
                  <a:solidFill>
                    <a:srgbClr val="000000"/>
                  </a:solidFill>
                  <a:round/>
                  <a:headEnd/>
                  <a:tailEnd/>
                </a:ln>
              </p:spPr>
              <p:txBody>
                <a:bodyPr/>
                <a:lstStyle/>
                <a:p>
                  <a:endParaRPr lang="zh-CN" altLang="en-US"/>
                </a:p>
              </p:txBody>
            </p:sp>
            <p:sp>
              <p:nvSpPr>
                <p:cNvPr id="16432" name="Line 53"/>
                <p:cNvSpPr>
                  <a:spLocks noChangeShapeType="1"/>
                </p:cNvSpPr>
                <p:nvPr/>
              </p:nvSpPr>
              <p:spPr bwMode="auto">
                <a:xfrm flipV="1">
                  <a:off x="5888" y="3772"/>
                  <a:ext cx="100" cy="80"/>
                </a:xfrm>
                <a:prstGeom prst="line">
                  <a:avLst/>
                </a:prstGeom>
                <a:noFill/>
                <a:ln w="9525">
                  <a:solidFill>
                    <a:srgbClr val="000000"/>
                  </a:solidFill>
                  <a:round/>
                  <a:headEnd/>
                  <a:tailEnd/>
                </a:ln>
              </p:spPr>
              <p:txBody>
                <a:bodyPr/>
                <a:lstStyle/>
                <a:p>
                  <a:endParaRPr lang="zh-CN" altLang="en-US"/>
                </a:p>
              </p:txBody>
            </p:sp>
            <p:sp>
              <p:nvSpPr>
                <p:cNvPr id="16433" name="Line 54"/>
                <p:cNvSpPr>
                  <a:spLocks noChangeShapeType="1"/>
                </p:cNvSpPr>
                <p:nvPr/>
              </p:nvSpPr>
              <p:spPr bwMode="auto">
                <a:xfrm flipH="1" flipV="1">
                  <a:off x="5888" y="3692"/>
                  <a:ext cx="100" cy="80"/>
                </a:xfrm>
                <a:prstGeom prst="line">
                  <a:avLst/>
                </a:prstGeom>
                <a:noFill/>
                <a:ln w="9525">
                  <a:solidFill>
                    <a:srgbClr val="000000"/>
                  </a:solidFill>
                  <a:round/>
                  <a:headEnd/>
                  <a:tailEnd/>
                </a:ln>
              </p:spPr>
              <p:txBody>
                <a:bodyPr/>
                <a:lstStyle/>
                <a:p>
                  <a:endParaRPr lang="zh-CN" altLang="en-US"/>
                </a:p>
              </p:txBody>
            </p:sp>
            <p:sp>
              <p:nvSpPr>
                <p:cNvPr id="16434" name="Text Box 55"/>
                <p:cNvSpPr txBox="1">
                  <a:spLocks noChangeArrowheads="1"/>
                </p:cNvSpPr>
                <p:nvPr/>
              </p:nvSpPr>
              <p:spPr bwMode="auto">
                <a:xfrm>
                  <a:off x="5948" y="3412"/>
                  <a:ext cx="200" cy="260"/>
                </a:xfrm>
                <a:prstGeom prst="rect">
                  <a:avLst/>
                </a:prstGeom>
                <a:noFill/>
                <a:ln w="9525">
                  <a:noFill/>
                  <a:miter lim="800000"/>
                  <a:headEnd/>
                  <a:tailEnd/>
                </a:ln>
              </p:spPr>
              <p:txBody>
                <a:bodyPr lIns="0" tIns="0" rIns="0" bIns="0"/>
                <a:lstStyle/>
                <a:p>
                  <a:pPr algn="just"/>
                  <a:r>
                    <a:rPr lang="en-US" altLang="zh-CN" sz="2000"/>
                    <a:t>J</a:t>
                  </a:r>
                </a:p>
              </p:txBody>
            </p:sp>
            <p:sp>
              <p:nvSpPr>
                <p:cNvPr id="16435" name="Text Box 56"/>
                <p:cNvSpPr txBox="1">
                  <a:spLocks noChangeArrowheads="1"/>
                </p:cNvSpPr>
                <p:nvPr/>
              </p:nvSpPr>
              <p:spPr bwMode="auto">
                <a:xfrm>
                  <a:off x="5948" y="3872"/>
                  <a:ext cx="200" cy="260"/>
                </a:xfrm>
                <a:prstGeom prst="rect">
                  <a:avLst/>
                </a:prstGeom>
                <a:noFill/>
                <a:ln w="9525">
                  <a:noFill/>
                  <a:miter lim="800000"/>
                  <a:headEnd/>
                  <a:tailEnd/>
                </a:ln>
              </p:spPr>
              <p:txBody>
                <a:bodyPr lIns="0" tIns="0" rIns="0" bIns="0"/>
                <a:lstStyle/>
                <a:p>
                  <a:pPr algn="just"/>
                  <a:r>
                    <a:rPr lang="en-US" altLang="zh-CN" sz="2000"/>
                    <a:t>K</a:t>
                  </a:r>
                </a:p>
              </p:txBody>
            </p:sp>
            <p:sp>
              <p:nvSpPr>
                <p:cNvPr id="16436" name="Line 57"/>
                <p:cNvSpPr>
                  <a:spLocks noChangeShapeType="1"/>
                </p:cNvSpPr>
                <p:nvPr/>
              </p:nvSpPr>
              <p:spPr bwMode="auto">
                <a:xfrm>
                  <a:off x="3568" y="3192"/>
                  <a:ext cx="0" cy="760"/>
                </a:xfrm>
                <a:prstGeom prst="line">
                  <a:avLst/>
                </a:prstGeom>
                <a:noFill/>
                <a:ln w="9525">
                  <a:solidFill>
                    <a:srgbClr val="000000"/>
                  </a:solidFill>
                  <a:round/>
                  <a:headEnd/>
                  <a:tailEnd/>
                </a:ln>
              </p:spPr>
              <p:txBody>
                <a:bodyPr/>
                <a:lstStyle/>
                <a:p>
                  <a:endParaRPr lang="zh-CN" altLang="en-US"/>
                </a:p>
              </p:txBody>
            </p:sp>
            <p:sp>
              <p:nvSpPr>
                <p:cNvPr id="16437" name="Line 58"/>
                <p:cNvSpPr>
                  <a:spLocks noChangeShapeType="1"/>
                </p:cNvSpPr>
                <p:nvPr/>
              </p:nvSpPr>
              <p:spPr bwMode="auto">
                <a:xfrm>
                  <a:off x="3568" y="3952"/>
                  <a:ext cx="160" cy="0"/>
                </a:xfrm>
                <a:prstGeom prst="line">
                  <a:avLst/>
                </a:prstGeom>
                <a:noFill/>
                <a:ln w="9525">
                  <a:solidFill>
                    <a:srgbClr val="000000"/>
                  </a:solidFill>
                  <a:round/>
                  <a:headEnd/>
                  <a:tailEnd/>
                </a:ln>
              </p:spPr>
              <p:txBody>
                <a:bodyPr/>
                <a:lstStyle/>
                <a:p>
                  <a:endParaRPr lang="zh-CN" altLang="en-US"/>
                </a:p>
              </p:txBody>
            </p:sp>
            <p:sp>
              <p:nvSpPr>
                <p:cNvPr id="16438" name="Line 59"/>
                <p:cNvSpPr>
                  <a:spLocks noChangeShapeType="1"/>
                </p:cNvSpPr>
                <p:nvPr/>
              </p:nvSpPr>
              <p:spPr bwMode="auto">
                <a:xfrm>
                  <a:off x="3428" y="3732"/>
                  <a:ext cx="0" cy="500"/>
                </a:xfrm>
                <a:prstGeom prst="line">
                  <a:avLst/>
                </a:prstGeom>
                <a:noFill/>
                <a:ln w="9525">
                  <a:solidFill>
                    <a:srgbClr val="000000"/>
                  </a:solidFill>
                  <a:round/>
                  <a:headEnd/>
                  <a:tailEnd/>
                </a:ln>
              </p:spPr>
              <p:txBody>
                <a:bodyPr/>
                <a:lstStyle/>
                <a:p>
                  <a:endParaRPr lang="zh-CN" altLang="en-US"/>
                </a:p>
              </p:txBody>
            </p:sp>
            <p:sp>
              <p:nvSpPr>
                <p:cNvPr id="16439" name="Line 60"/>
                <p:cNvSpPr>
                  <a:spLocks noChangeShapeType="1"/>
                </p:cNvSpPr>
                <p:nvPr/>
              </p:nvSpPr>
              <p:spPr bwMode="auto">
                <a:xfrm>
                  <a:off x="3008" y="4232"/>
                  <a:ext cx="2580" cy="0"/>
                </a:xfrm>
                <a:prstGeom prst="line">
                  <a:avLst/>
                </a:prstGeom>
                <a:noFill/>
                <a:ln w="9525">
                  <a:solidFill>
                    <a:srgbClr val="000000"/>
                  </a:solidFill>
                  <a:round/>
                  <a:headEnd/>
                  <a:tailEnd/>
                </a:ln>
              </p:spPr>
              <p:txBody>
                <a:bodyPr/>
                <a:lstStyle/>
                <a:p>
                  <a:endParaRPr lang="zh-CN" altLang="en-US"/>
                </a:p>
              </p:txBody>
            </p:sp>
            <p:sp>
              <p:nvSpPr>
                <p:cNvPr id="16440" name="Line 61"/>
                <p:cNvSpPr>
                  <a:spLocks noChangeShapeType="1"/>
                </p:cNvSpPr>
                <p:nvPr/>
              </p:nvSpPr>
              <p:spPr bwMode="auto">
                <a:xfrm flipV="1">
                  <a:off x="5568" y="3792"/>
                  <a:ext cx="0" cy="420"/>
                </a:xfrm>
                <a:prstGeom prst="line">
                  <a:avLst/>
                </a:prstGeom>
                <a:noFill/>
                <a:ln w="9525">
                  <a:solidFill>
                    <a:srgbClr val="000000"/>
                  </a:solidFill>
                  <a:round/>
                  <a:headEnd/>
                  <a:tailEnd/>
                </a:ln>
              </p:spPr>
              <p:txBody>
                <a:bodyPr/>
                <a:lstStyle/>
                <a:p>
                  <a:endParaRPr lang="zh-CN" altLang="en-US"/>
                </a:p>
              </p:txBody>
            </p:sp>
            <p:sp>
              <p:nvSpPr>
                <p:cNvPr id="16441" name="Line 62"/>
                <p:cNvSpPr>
                  <a:spLocks noChangeShapeType="1"/>
                </p:cNvSpPr>
                <p:nvPr/>
              </p:nvSpPr>
              <p:spPr bwMode="auto">
                <a:xfrm flipH="1">
                  <a:off x="5748" y="4012"/>
                  <a:ext cx="140" cy="0"/>
                </a:xfrm>
                <a:prstGeom prst="line">
                  <a:avLst/>
                </a:prstGeom>
                <a:noFill/>
                <a:ln w="9525">
                  <a:solidFill>
                    <a:srgbClr val="000000"/>
                  </a:solidFill>
                  <a:round/>
                  <a:headEnd/>
                  <a:tailEnd/>
                </a:ln>
              </p:spPr>
              <p:txBody>
                <a:bodyPr/>
                <a:lstStyle/>
                <a:p>
                  <a:endParaRPr lang="zh-CN" altLang="en-US"/>
                </a:p>
              </p:txBody>
            </p:sp>
            <p:sp>
              <p:nvSpPr>
                <p:cNvPr id="16442" name="Line 63"/>
                <p:cNvSpPr>
                  <a:spLocks noChangeShapeType="1"/>
                </p:cNvSpPr>
                <p:nvPr/>
              </p:nvSpPr>
              <p:spPr bwMode="auto">
                <a:xfrm flipV="1">
                  <a:off x="5748" y="3292"/>
                  <a:ext cx="0" cy="720"/>
                </a:xfrm>
                <a:prstGeom prst="line">
                  <a:avLst/>
                </a:prstGeom>
                <a:noFill/>
                <a:ln w="9525">
                  <a:solidFill>
                    <a:srgbClr val="000000"/>
                  </a:solidFill>
                  <a:round/>
                  <a:headEnd/>
                  <a:tailEnd/>
                </a:ln>
              </p:spPr>
              <p:txBody>
                <a:bodyPr/>
                <a:lstStyle/>
                <a:p>
                  <a:endParaRPr lang="zh-CN" altLang="en-US"/>
                </a:p>
              </p:txBody>
            </p:sp>
            <p:sp>
              <p:nvSpPr>
                <p:cNvPr id="16443" name="Line 64"/>
                <p:cNvSpPr>
                  <a:spLocks noChangeShapeType="1"/>
                </p:cNvSpPr>
                <p:nvPr/>
              </p:nvSpPr>
              <p:spPr bwMode="auto">
                <a:xfrm>
                  <a:off x="3068" y="3192"/>
                  <a:ext cx="1920" cy="0"/>
                </a:xfrm>
                <a:prstGeom prst="line">
                  <a:avLst/>
                </a:prstGeom>
                <a:noFill/>
                <a:ln w="9525">
                  <a:solidFill>
                    <a:srgbClr val="000000"/>
                  </a:solidFill>
                  <a:round/>
                  <a:headEnd/>
                  <a:tailEnd/>
                </a:ln>
              </p:spPr>
              <p:txBody>
                <a:bodyPr/>
                <a:lstStyle/>
                <a:p>
                  <a:endParaRPr lang="zh-CN" altLang="en-US"/>
                </a:p>
              </p:txBody>
            </p:sp>
            <p:sp>
              <p:nvSpPr>
                <p:cNvPr id="16444" name="Rectangle 65"/>
                <p:cNvSpPr>
                  <a:spLocks noChangeArrowheads="1"/>
                </p:cNvSpPr>
                <p:nvPr/>
              </p:nvSpPr>
              <p:spPr bwMode="auto">
                <a:xfrm>
                  <a:off x="5008" y="3112"/>
                  <a:ext cx="220" cy="40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6445" name="Line 66"/>
                <p:cNvSpPr>
                  <a:spLocks noChangeShapeType="1"/>
                </p:cNvSpPr>
                <p:nvPr/>
              </p:nvSpPr>
              <p:spPr bwMode="auto">
                <a:xfrm flipV="1">
                  <a:off x="4788" y="3052"/>
                  <a:ext cx="0" cy="440"/>
                </a:xfrm>
                <a:prstGeom prst="line">
                  <a:avLst/>
                </a:prstGeom>
                <a:noFill/>
                <a:ln w="9525">
                  <a:solidFill>
                    <a:srgbClr val="000000"/>
                  </a:solidFill>
                  <a:round/>
                  <a:headEnd/>
                  <a:tailEnd/>
                </a:ln>
              </p:spPr>
              <p:txBody>
                <a:bodyPr/>
                <a:lstStyle/>
                <a:p>
                  <a:endParaRPr lang="zh-CN" altLang="en-US"/>
                </a:p>
              </p:txBody>
            </p:sp>
            <p:sp>
              <p:nvSpPr>
                <p:cNvPr id="16446" name="Line 67"/>
                <p:cNvSpPr>
                  <a:spLocks noChangeShapeType="1"/>
                </p:cNvSpPr>
                <p:nvPr/>
              </p:nvSpPr>
              <p:spPr bwMode="auto">
                <a:xfrm>
                  <a:off x="4788" y="3052"/>
                  <a:ext cx="2420" cy="0"/>
                </a:xfrm>
                <a:prstGeom prst="line">
                  <a:avLst/>
                </a:prstGeom>
                <a:noFill/>
                <a:ln w="9525">
                  <a:solidFill>
                    <a:srgbClr val="000000"/>
                  </a:solidFill>
                  <a:round/>
                  <a:headEnd/>
                  <a:tailEnd/>
                </a:ln>
              </p:spPr>
              <p:txBody>
                <a:bodyPr/>
                <a:lstStyle/>
                <a:p>
                  <a:endParaRPr lang="zh-CN" altLang="en-US"/>
                </a:p>
              </p:txBody>
            </p:sp>
            <p:sp>
              <p:nvSpPr>
                <p:cNvPr id="16447" name="Line 68"/>
                <p:cNvSpPr>
                  <a:spLocks noChangeShapeType="1"/>
                </p:cNvSpPr>
                <p:nvPr/>
              </p:nvSpPr>
              <p:spPr bwMode="auto">
                <a:xfrm flipV="1">
                  <a:off x="4568" y="2932"/>
                  <a:ext cx="0" cy="260"/>
                </a:xfrm>
                <a:prstGeom prst="line">
                  <a:avLst/>
                </a:prstGeom>
                <a:noFill/>
                <a:ln w="9525">
                  <a:solidFill>
                    <a:srgbClr val="000000"/>
                  </a:solidFill>
                  <a:round/>
                  <a:headEnd/>
                  <a:tailEnd/>
                </a:ln>
              </p:spPr>
              <p:txBody>
                <a:bodyPr/>
                <a:lstStyle/>
                <a:p>
                  <a:endParaRPr lang="zh-CN" altLang="en-US"/>
                </a:p>
              </p:txBody>
            </p:sp>
            <p:sp>
              <p:nvSpPr>
                <p:cNvPr id="16448" name="Line 69"/>
                <p:cNvSpPr>
                  <a:spLocks noChangeShapeType="1"/>
                </p:cNvSpPr>
                <p:nvPr/>
              </p:nvSpPr>
              <p:spPr bwMode="auto">
                <a:xfrm>
                  <a:off x="4568" y="2932"/>
                  <a:ext cx="2640" cy="0"/>
                </a:xfrm>
                <a:prstGeom prst="line">
                  <a:avLst/>
                </a:prstGeom>
                <a:noFill/>
                <a:ln w="9525">
                  <a:solidFill>
                    <a:srgbClr val="000000"/>
                  </a:solidFill>
                  <a:round/>
                  <a:headEnd/>
                  <a:tailEnd/>
                </a:ln>
              </p:spPr>
              <p:txBody>
                <a:bodyPr/>
                <a:lstStyle/>
                <a:p>
                  <a:endParaRPr lang="zh-CN" altLang="en-US"/>
                </a:p>
              </p:txBody>
            </p:sp>
            <p:sp>
              <p:nvSpPr>
                <p:cNvPr id="16449" name="Line 70"/>
                <p:cNvSpPr>
                  <a:spLocks noChangeShapeType="1"/>
                </p:cNvSpPr>
                <p:nvPr/>
              </p:nvSpPr>
              <p:spPr bwMode="auto">
                <a:xfrm flipV="1">
                  <a:off x="6868" y="3172"/>
                  <a:ext cx="0" cy="380"/>
                </a:xfrm>
                <a:prstGeom prst="line">
                  <a:avLst/>
                </a:prstGeom>
                <a:noFill/>
                <a:ln w="9525">
                  <a:solidFill>
                    <a:srgbClr val="000000"/>
                  </a:solidFill>
                  <a:round/>
                  <a:headEnd/>
                  <a:tailEnd/>
                </a:ln>
              </p:spPr>
              <p:txBody>
                <a:bodyPr/>
                <a:lstStyle/>
                <a:p>
                  <a:endParaRPr lang="zh-CN" altLang="en-US"/>
                </a:p>
              </p:txBody>
            </p:sp>
            <p:sp>
              <p:nvSpPr>
                <p:cNvPr id="16450" name="Line 71"/>
                <p:cNvSpPr>
                  <a:spLocks noChangeShapeType="1"/>
                </p:cNvSpPr>
                <p:nvPr/>
              </p:nvSpPr>
              <p:spPr bwMode="auto">
                <a:xfrm>
                  <a:off x="6868" y="3172"/>
                  <a:ext cx="340" cy="0"/>
                </a:xfrm>
                <a:prstGeom prst="line">
                  <a:avLst/>
                </a:prstGeom>
                <a:noFill/>
                <a:ln w="9525">
                  <a:solidFill>
                    <a:srgbClr val="000000"/>
                  </a:solidFill>
                  <a:round/>
                  <a:headEnd/>
                  <a:tailEnd/>
                </a:ln>
              </p:spPr>
              <p:txBody>
                <a:bodyPr/>
                <a:lstStyle/>
                <a:p>
                  <a:endParaRPr lang="zh-CN" altLang="en-US"/>
                </a:p>
              </p:txBody>
            </p:sp>
            <p:sp>
              <p:nvSpPr>
                <p:cNvPr id="16451" name="Rectangle 72"/>
                <p:cNvSpPr>
                  <a:spLocks noChangeArrowheads="1"/>
                </p:cNvSpPr>
                <p:nvPr/>
              </p:nvSpPr>
              <p:spPr bwMode="auto">
                <a:xfrm>
                  <a:off x="7108" y="2832"/>
                  <a:ext cx="220" cy="42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6452" name="Line 73"/>
                <p:cNvSpPr>
                  <a:spLocks noChangeShapeType="1"/>
                </p:cNvSpPr>
                <p:nvPr/>
              </p:nvSpPr>
              <p:spPr bwMode="auto">
                <a:xfrm>
                  <a:off x="7328" y="3052"/>
                  <a:ext cx="240" cy="0"/>
                </a:xfrm>
                <a:prstGeom prst="line">
                  <a:avLst/>
                </a:prstGeom>
                <a:noFill/>
                <a:ln w="9525">
                  <a:solidFill>
                    <a:srgbClr val="000000"/>
                  </a:solidFill>
                  <a:round/>
                  <a:headEnd/>
                  <a:tailEnd/>
                </a:ln>
              </p:spPr>
              <p:txBody>
                <a:bodyPr/>
                <a:lstStyle/>
                <a:p>
                  <a:endParaRPr lang="zh-CN" altLang="en-US"/>
                </a:p>
              </p:txBody>
            </p:sp>
            <p:sp>
              <p:nvSpPr>
                <p:cNvPr id="16453" name="Text Box 74"/>
                <p:cNvSpPr txBox="1">
                  <a:spLocks noChangeArrowheads="1"/>
                </p:cNvSpPr>
                <p:nvPr/>
              </p:nvSpPr>
              <p:spPr bwMode="auto">
                <a:xfrm>
                  <a:off x="4348" y="3332"/>
                  <a:ext cx="240" cy="300"/>
                </a:xfrm>
                <a:prstGeom prst="rect">
                  <a:avLst/>
                </a:prstGeom>
                <a:noFill/>
                <a:ln w="9525">
                  <a:noFill/>
                  <a:miter lim="800000"/>
                  <a:headEnd/>
                  <a:tailEnd/>
                </a:ln>
              </p:spPr>
              <p:txBody>
                <a:bodyPr lIns="0" tIns="0" rIns="0" bIns="0"/>
                <a:lstStyle/>
                <a:p>
                  <a:pPr algn="just"/>
                  <a:r>
                    <a:rPr lang="en-US" altLang="zh-CN" sz="2000"/>
                    <a:t>Q</a:t>
                  </a:r>
                  <a:r>
                    <a:rPr lang="en-US" altLang="zh-CN" sz="2000" baseline="-30000"/>
                    <a:t>0</a:t>
                  </a:r>
                  <a:endParaRPr lang="en-US" altLang="zh-CN" sz="2000"/>
                </a:p>
              </p:txBody>
            </p:sp>
            <p:sp>
              <p:nvSpPr>
                <p:cNvPr id="16454" name="Text Box 75"/>
                <p:cNvSpPr txBox="1">
                  <a:spLocks noChangeArrowheads="1"/>
                </p:cNvSpPr>
                <p:nvPr/>
              </p:nvSpPr>
              <p:spPr bwMode="auto">
                <a:xfrm>
                  <a:off x="6508" y="3412"/>
                  <a:ext cx="240" cy="300"/>
                </a:xfrm>
                <a:prstGeom prst="rect">
                  <a:avLst/>
                </a:prstGeom>
                <a:noFill/>
                <a:ln w="9525">
                  <a:noFill/>
                  <a:miter lim="800000"/>
                  <a:headEnd/>
                  <a:tailEnd/>
                </a:ln>
              </p:spPr>
              <p:txBody>
                <a:bodyPr lIns="0" tIns="0" rIns="0" bIns="0"/>
                <a:lstStyle/>
                <a:p>
                  <a:pPr algn="just" eaLnBrk="1" hangingPunct="1">
                    <a:spcBef>
                      <a:spcPct val="50000"/>
                    </a:spcBef>
                  </a:pPr>
                  <a:r>
                    <a:rPr lang="en-US" altLang="zh-CN" sz="2000"/>
                    <a:t>Q</a:t>
                  </a:r>
                  <a:r>
                    <a:rPr lang="en-US" altLang="zh-CN" sz="2000" baseline="-30000"/>
                    <a:t>1</a:t>
                  </a:r>
                  <a:endParaRPr lang="en-US" altLang="zh-CN" sz="2000" baseline="-30000">
                    <a:cs typeface="Times New Roman" pitchFamily="18" charset="0"/>
                  </a:endParaRPr>
                </a:p>
              </p:txBody>
            </p:sp>
            <p:sp>
              <p:nvSpPr>
                <p:cNvPr id="16455" name="Text Box 76"/>
                <p:cNvSpPr txBox="1">
                  <a:spLocks noChangeArrowheads="1"/>
                </p:cNvSpPr>
                <p:nvPr/>
              </p:nvSpPr>
              <p:spPr bwMode="auto">
                <a:xfrm>
                  <a:off x="6208" y="3652"/>
                  <a:ext cx="240" cy="300"/>
                </a:xfrm>
                <a:prstGeom prst="rect">
                  <a:avLst/>
                </a:prstGeom>
                <a:noFill/>
                <a:ln w="9525">
                  <a:noFill/>
                  <a:miter lim="800000"/>
                  <a:headEnd/>
                  <a:tailEnd/>
                </a:ln>
              </p:spPr>
              <p:txBody>
                <a:bodyPr lIns="0" tIns="0" rIns="0" bIns="0"/>
                <a:lstStyle/>
                <a:p>
                  <a:pPr algn="just"/>
                  <a:r>
                    <a:rPr lang="en-US" altLang="zh-CN" sz="2000"/>
                    <a:t>F</a:t>
                  </a:r>
                  <a:r>
                    <a:rPr lang="en-US" altLang="zh-CN" sz="2000" baseline="-25000"/>
                    <a:t>1</a:t>
                  </a:r>
                  <a:endParaRPr lang="en-US" altLang="zh-CN" sz="2000"/>
                </a:p>
              </p:txBody>
            </p:sp>
            <p:sp>
              <p:nvSpPr>
                <p:cNvPr id="16456" name="Text Box 77"/>
                <p:cNvSpPr txBox="1">
                  <a:spLocks noChangeArrowheads="1"/>
                </p:cNvSpPr>
                <p:nvPr/>
              </p:nvSpPr>
              <p:spPr bwMode="auto">
                <a:xfrm>
                  <a:off x="4068" y="3592"/>
                  <a:ext cx="240" cy="300"/>
                </a:xfrm>
                <a:prstGeom prst="rect">
                  <a:avLst/>
                </a:prstGeom>
                <a:noFill/>
                <a:ln w="9525">
                  <a:noFill/>
                  <a:miter lim="800000"/>
                  <a:headEnd/>
                  <a:tailEnd/>
                </a:ln>
              </p:spPr>
              <p:txBody>
                <a:bodyPr lIns="0" tIns="0" rIns="0" bIns="0"/>
                <a:lstStyle/>
                <a:p>
                  <a:pPr algn="just"/>
                  <a:r>
                    <a:rPr lang="en-US" altLang="zh-CN" sz="2000"/>
                    <a:t>F</a:t>
                  </a:r>
                  <a:r>
                    <a:rPr lang="en-US" altLang="zh-CN" sz="2000" baseline="-25000"/>
                    <a:t>0</a:t>
                  </a:r>
                  <a:endParaRPr lang="en-US" altLang="zh-CN" sz="2000"/>
                </a:p>
              </p:txBody>
            </p:sp>
            <p:sp>
              <p:nvSpPr>
                <p:cNvPr id="16457" name="Text Box 78"/>
                <p:cNvSpPr txBox="1">
                  <a:spLocks noChangeArrowheads="1"/>
                </p:cNvSpPr>
                <p:nvPr/>
              </p:nvSpPr>
              <p:spPr bwMode="auto">
                <a:xfrm>
                  <a:off x="2808" y="3012"/>
                  <a:ext cx="240" cy="300"/>
                </a:xfrm>
                <a:prstGeom prst="rect">
                  <a:avLst/>
                </a:prstGeom>
                <a:noFill/>
                <a:ln w="9525">
                  <a:noFill/>
                  <a:miter lim="800000"/>
                  <a:headEnd/>
                  <a:tailEnd/>
                </a:ln>
              </p:spPr>
              <p:txBody>
                <a:bodyPr lIns="0" tIns="0" rIns="0" bIns="0"/>
                <a:lstStyle/>
                <a:p>
                  <a:pPr algn="just"/>
                  <a:r>
                    <a:rPr lang="en-US" altLang="zh-CN" sz="2000"/>
                    <a:t>X</a:t>
                  </a:r>
                </a:p>
              </p:txBody>
            </p:sp>
            <p:sp>
              <p:nvSpPr>
                <p:cNvPr id="16458" name="Text Box 79"/>
                <p:cNvSpPr txBox="1">
                  <a:spLocks noChangeArrowheads="1"/>
                </p:cNvSpPr>
                <p:nvPr/>
              </p:nvSpPr>
              <p:spPr bwMode="auto">
                <a:xfrm>
                  <a:off x="7648" y="2872"/>
                  <a:ext cx="240" cy="300"/>
                </a:xfrm>
                <a:prstGeom prst="rect">
                  <a:avLst/>
                </a:prstGeom>
                <a:noFill/>
                <a:ln w="9525">
                  <a:noFill/>
                  <a:miter lim="800000"/>
                  <a:headEnd/>
                  <a:tailEnd/>
                </a:ln>
              </p:spPr>
              <p:txBody>
                <a:bodyPr lIns="0" tIns="0" rIns="0" bIns="0"/>
                <a:lstStyle/>
                <a:p>
                  <a:pPr algn="just"/>
                  <a:r>
                    <a:rPr lang="en-US" altLang="zh-CN" sz="2000"/>
                    <a:t>Z</a:t>
                  </a:r>
                </a:p>
              </p:txBody>
            </p:sp>
          </p:grpSp>
          <p:sp>
            <p:nvSpPr>
              <p:cNvPr id="16415" name="Line 80"/>
              <p:cNvSpPr>
                <a:spLocks noChangeShapeType="1"/>
              </p:cNvSpPr>
              <p:nvPr/>
            </p:nvSpPr>
            <p:spPr bwMode="auto">
              <a:xfrm>
                <a:off x="4788" y="3412"/>
                <a:ext cx="220" cy="0"/>
              </a:xfrm>
              <a:prstGeom prst="line">
                <a:avLst/>
              </a:prstGeom>
              <a:noFill/>
              <a:ln w="9525">
                <a:solidFill>
                  <a:srgbClr val="000000"/>
                </a:solidFill>
                <a:round/>
                <a:headEnd/>
                <a:tailEnd/>
              </a:ln>
            </p:spPr>
            <p:txBody>
              <a:bodyPr/>
              <a:lstStyle/>
              <a:p>
                <a:endParaRPr lang="zh-CN" altLang="en-US"/>
              </a:p>
            </p:txBody>
          </p:sp>
        </p:grpSp>
        <p:sp>
          <p:nvSpPr>
            <p:cNvPr id="16412" name="Text Box 81"/>
            <p:cNvSpPr txBox="1">
              <a:spLocks noChangeArrowheads="1"/>
            </p:cNvSpPr>
            <p:nvPr/>
          </p:nvSpPr>
          <p:spPr bwMode="auto">
            <a:xfrm>
              <a:off x="4464" y="528"/>
              <a:ext cx="240" cy="250"/>
            </a:xfrm>
            <a:prstGeom prst="rect">
              <a:avLst/>
            </a:prstGeom>
            <a:noFill/>
            <a:ln w="9525">
              <a:noFill/>
              <a:miter lim="800000"/>
              <a:headEnd/>
              <a:tailEnd/>
            </a:ln>
          </p:spPr>
          <p:txBody>
            <a:bodyPr>
              <a:spAutoFit/>
            </a:bodyPr>
            <a:lstStyle/>
            <a:p>
              <a:pPr eaLnBrk="1" hangingPunct="1">
                <a:spcBef>
                  <a:spcPct val="50000"/>
                </a:spcBef>
              </a:pPr>
              <a:r>
                <a:rPr lang="en-US" altLang="zh-CN" sz="2000"/>
                <a:t>&amp;</a:t>
              </a:r>
            </a:p>
          </p:txBody>
        </p:sp>
        <p:sp>
          <p:nvSpPr>
            <p:cNvPr id="16413" name="Text Box 82"/>
            <p:cNvSpPr txBox="1">
              <a:spLocks noChangeArrowheads="1"/>
            </p:cNvSpPr>
            <p:nvPr/>
          </p:nvSpPr>
          <p:spPr bwMode="auto">
            <a:xfrm>
              <a:off x="2832" y="720"/>
              <a:ext cx="240" cy="250"/>
            </a:xfrm>
            <a:prstGeom prst="rect">
              <a:avLst/>
            </a:prstGeom>
            <a:noFill/>
            <a:ln w="9525">
              <a:noFill/>
              <a:miter lim="800000"/>
              <a:headEnd/>
              <a:tailEnd/>
            </a:ln>
          </p:spPr>
          <p:txBody>
            <a:bodyPr>
              <a:spAutoFit/>
            </a:bodyPr>
            <a:lstStyle/>
            <a:p>
              <a:pPr eaLnBrk="1" hangingPunct="1">
                <a:spcBef>
                  <a:spcPct val="50000"/>
                </a:spcBef>
              </a:pPr>
              <a:r>
                <a:rPr lang="en-US" altLang="zh-CN" sz="2000"/>
                <a:t>&amp;</a:t>
              </a:r>
            </a:p>
          </p:txBody>
        </p:sp>
      </p:grpSp>
      <p:sp>
        <p:nvSpPr>
          <p:cNvPr id="97364" name="Text Box 84"/>
          <p:cNvSpPr txBox="1">
            <a:spLocks noChangeArrowheads="1"/>
          </p:cNvSpPr>
          <p:nvPr/>
        </p:nvSpPr>
        <p:spPr bwMode="auto">
          <a:xfrm>
            <a:off x="533400" y="2819400"/>
            <a:ext cx="7924800" cy="2647950"/>
          </a:xfrm>
          <a:prstGeom prst="rect">
            <a:avLst/>
          </a:prstGeom>
          <a:noFill/>
          <a:ln w="9525">
            <a:noFill/>
            <a:miter lim="800000"/>
            <a:headEnd/>
            <a:tailEnd/>
          </a:ln>
        </p:spPr>
        <p:txBody>
          <a:bodyPr>
            <a:spAutoFit/>
          </a:bodyPr>
          <a:lstStyle/>
          <a:p>
            <a:pPr algn="just" eaLnBrk="1" hangingPunct="1">
              <a:spcBef>
                <a:spcPct val="50000"/>
              </a:spcBef>
            </a:pPr>
            <a:r>
              <a:rPr lang="en-US" altLang="zh-CN"/>
              <a:t>1</a:t>
            </a:r>
            <a:r>
              <a:rPr lang="zh-CN" altLang="en-US"/>
              <a:t>、电路分析</a:t>
            </a:r>
          </a:p>
          <a:p>
            <a:pPr algn="just" eaLnBrk="1" hangingPunct="1">
              <a:spcBef>
                <a:spcPct val="50000"/>
              </a:spcBef>
            </a:pPr>
            <a:r>
              <a:rPr lang="en-US" altLang="zh-CN"/>
              <a:t>2</a:t>
            </a:r>
            <a:r>
              <a:rPr lang="zh-CN" altLang="en-US"/>
              <a:t>、输出方程：</a:t>
            </a:r>
            <a:r>
              <a:rPr lang="en-US" altLang="zh-CN"/>
              <a:t>Z=XQ</a:t>
            </a:r>
            <a:r>
              <a:rPr lang="en-US" altLang="zh-CN" baseline="-30000"/>
              <a:t>0</a:t>
            </a:r>
            <a:r>
              <a:rPr lang="en-US" altLang="zh-CN"/>
              <a:t>Q</a:t>
            </a:r>
            <a:r>
              <a:rPr lang="en-US" altLang="zh-CN" baseline="-30000"/>
              <a:t>1</a:t>
            </a:r>
          </a:p>
          <a:p>
            <a:pPr algn="just" eaLnBrk="1" hangingPunct="1">
              <a:spcBef>
                <a:spcPct val="50000"/>
              </a:spcBef>
            </a:pPr>
            <a:r>
              <a:rPr lang="en-US" altLang="zh-CN"/>
              <a:t>      </a:t>
            </a:r>
            <a:r>
              <a:rPr lang="zh-CN" altLang="en-US"/>
              <a:t>驱动方程：</a:t>
            </a:r>
            <a:r>
              <a:rPr lang="en-US" altLang="zh-CN"/>
              <a:t>J</a:t>
            </a:r>
            <a:r>
              <a:rPr lang="en-US" altLang="zh-CN" baseline="-30000"/>
              <a:t>0</a:t>
            </a:r>
            <a:r>
              <a:rPr lang="en-US" altLang="zh-CN"/>
              <a:t>=K</a:t>
            </a:r>
            <a:r>
              <a:rPr lang="en-US" altLang="zh-CN" baseline="-30000"/>
              <a:t>0</a:t>
            </a:r>
            <a:r>
              <a:rPr lang="en-US" altLang="zh-CN"/>
              <a:t>=X</a:t>
            </a:r>
            <a:r>
              <a:rPr lang="zh-CN" altLang="en-US"/>
              <a:t>，</a:t>
            </a:r>
          </a:p>
          <a:p>
            <a:pPr algn="just" eaLnBrk="1" hangingPunct="1">
              <a:spcBef>
                <a:spcPct val="50000"/>
              </a:spcBef>
            </a:pPr>
            <a:r>
              <a:rPr lang="zh-CN" altLang="en-US"/>
              <a:t>                         </a:t>
            </a:r>
            <a:r>
              <a:rPr lang="en-US" altLang="zh-CN"/>
              <a:t>J</a:t>
            </a:r>
            <a:r>
              <a:rPr lang="en-US" altLang="zh-CN" baseline="-30000"/>
              <a:t>1</a:t>
            </a:r>
            <a:r>
              <a:rPr lang="en-US" altLang="zh-CN"/>
              <a:t>=K</a:t>
            </a:r>
            <a:r>
              <a:rPr lang="en-US" altLang="zh-CN" baseline="-30000"/>
              <a:t>1</a:t>
            </a:r>
            <a:r>
              <a:rPr lang="en-US" altLang="zh-CN"/>
              <a:t>=XQ</a:t>
            </a:r>
            <a:r>
              <a:rPr lang="en-US" altLang="zh-CN" baseline="-30000"/>
              <a:t>0</a:t>
            </a:r>
          </a:p>
          <a:p>
            <a:pPr algn="just" eaLnBrk="1" hangingPunct="1">
              <a:spcBef>
                <a:spcPct val="50000"/>
              </a:spcBef>
            </a:pPr>
            <a:r>
              <a:rPr lang="en-US" altLang="zh-CN"/>
              <a:t>3</a:t>
            </a:r>
            <a:r>
              <a:rPr lang="zh-CN" altLang="en-US"/>
              <a:t>、状态方程： </a:t>
            </a:r>
          </a:p>
        </p:txBody>
      </p:sp>
      <p:graphicFrame>
        <p:nvGraphicFramePr>
          <p:cNvPr id="97365" name="Object 85"/>
          <p:cNvGraphicFramePr>
            <a:graphicFrameLocks noChangeAspect="1"/>
          </p:cNvGraphicFramePr>
          <p:nvPr/>
        </p:nvGraphicFramePr>
        <p:xfrm>
          <a:off x="533400" y="5553075"/>
          <a:ext cx="3505200" cy="452438"/>
        </p:xfrm>
        <a:graphic>
          <a:graphicData uri="http://schemas.openxmlformats.org/presentationml/2006/ole">
            <mc:AlternateContent xmlns:mc="http://schemas.openxmlformats.org/markup-compatibility/2006">
              <mc:Choice xmlns:v="urn:schemas-microsoft-com:vml" Requires="v">
                <p:oleObj spid="_x0000_s16428" r:id="rId3" imgW="1841500" imgH="241300" progId="Equation.3">
                  <p:embed/>
                </p:oleObj>
              </mc:Choice>
              <mc:Fallback>
                <p:oleObj r:id="rId3" imgW="1841500" imgH="241300" progId="Equation.3">
                  <p:embed/>
                  <p:pic>
                    <p:nvPicPr>
                      <p:cNvPr id="0" name="Object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553075"/>
                        <a:ext cx="35052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7367" name="Object 87"/>
          <p:cNvGraphicFramePr>
            <a:graphicFrameLocks noChangeAspect="1"/>
          </p:cNvGraphicFramePr>
          <p:nvPr/>
        </p:nvGraphicFramePr>
        <p:xfrm>
          <a:off x="533400" y="6086475"/>
          <a:ext cx="4419600" cy="466725"/>
        </p:xfrm>
        <a:graphic>
          <a:graphicData uri="http://schemas.openxmlformats.org/presentationml/2006/ole">
            <mc:AlternateContent xmlns:mc="http://schemas.openxmlformats.org/markup-compatibility/2006">
              <mc:Choice xmlns:v="urn:schemas-microsoft-com:vml" Requires="v">
                <p:oleObj spid="_x0000_s16429" r:id="rId5" imgW="2438400" imgH="254000" progId="Equation.3">
                  <p:embed/>
                </p:oleObj>
              </mc:Choice>
              <mc:Fallback>
                <p:oleObj r:id="rId5" imgW="2438400" imgH="254000" progId="Equation.3">
                  <p:embed/>
                  <p:pic>
                    <p:nvPicPr>
                      <p:cNvPr id="0" name="Object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6086475"/>
                        <a:ext cx="44196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7369" name="Object 89"/>
          <p:cNvGraphicFramePr>
            <a:graphicFrameLocks noChangeAspect="1"/>
          </p:cNvGraphicFramePr>
          <p:nvPr/>
        </p:nvGraphicFramePr>
        <p:xfrm>
          <a:off x="2503488" y="4970463"/>
          <a:ext cx="2614612" cy="496887"/>
        </p:xfrm>
        <a:graphic>
          <a:graphicData uri="http://schemas.openxmlformats.org/presentationml/2006/ole">
            <mc:AlternateContent xmlns:mc="http://schemas.openxmlformats.org/markup-compatibility/2006">
              <mc:Choice xmlns:v="urn:schemas-microsoft-com:vml" Requires="v">
                <p:oleObj spid="_x0000_s16430" r:id="rId7" imgW="1269449" imgH="241195" progId="Equation.3">
                  <p:embed/>
                </p:oleObj>
              </mc:Choice>
              <mc:Fallback>
                <p:oleObj r:id="rId7" imgW="1269449" imgH="241195" progId="Equation.3">
                  <p:embed/>
                  <p:pic>
                    <p:nvPicPr>
                      <p:cNvPr id="0" name="Object 8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3488" y="4970463"/>
                        <a:ext cx="2614612"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7370" name="Text Box 90"/>
          <p:cNvSpPr txBox="1">
            <a:spLocks noChangeArrowheads="1"/>
          </p:cNvSpPr>
          <p:nvPr/>
        </p:nvSpPr>
        <p:spPr bwMode="auto">
          <a:xfrm>
            <a:off x="5486400" y="2667000"/>
            <a:ext cx="2819400" cy="457200"/>
          </a:xfrm>
          <a:prstGeom prst="rect">
            <a:avLst/>
          </a:prstGeom>
          <a:noFill/>
          <a:ln w="9525">
            <a:noFill/>
            <a:miter lim="800000"/>
            <a:headEnd/>
            <a:tailEnd/>
          </a:ln>
        </p:spPr>
        <p:txBody>
          <a:bodyPr>
            <a:spAutoFit/>
          </a:bodyPr>
          <a:lstStyle/>
          <a:p>
            <a:pPr eaLnBrk="1" hangingPunct="1">
              <a:spcBef>
                <a:spcPct val="50000"/>
              </a:spcBef>
            </a:pPr>
            <a:r>
              <a:rPr lang="en-US" altLang="zh-CN"/>
              <a:t>4</a:t>
            </a:r>
            <a:r>
              <a:rPr lang="zh-CN" altLang="en-US"/>
              <a:t>、转换表、转换图 </a:t>
            </a:r>
          </a:p>
        </p:txBody>
      </p:sp>
      <p:graphicFrame>
        <p:nvGraphicFramePr>
          <p:cNvPr id="97407" name="Group 127"/>
          <p:cNvGraphicFramePr>
            <a:graphicFrameLocks noGrp="1"/>
          </p:cNvGraphicFramePr>
          <p:nvPr/>
        </p:nvGraphicFramePr>
        <p:xfrm>
          <a:off x="5181600" y="3276600"/>
          <a:ext cx="3733800" cy="3402013"/>
        </p:xfrm>
        <a:graphic>
          <a:graphicData uri="http://schemas.openxmlformats.org/drawingml/2006/table">
            <a:tbl>
              <a:tblPr/>
              <a:tblGrid>
                <a:gridCol w="533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X</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0</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400" b="0" i="0" u="none" strike="noStrike" cap="none" normalizeH="0" baseline="30000" smtClean="0">
                          <a:ln>
                            <a:noFill/>
                          </a:ln>
                          <a:solidFill>
                            <a:schemeClr val="tx1"/>
                          </a:solidFill>
                          <a:effectLst/>
                          <a:latin typeface="Times New Roman" pitchFamily="18" charset="0"/>
                          <a:ea typeface="宋体" pitchFamily="2" charset="-122"/>
                        </a:rPr>
                        <a:t>n+1 </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0</a:t>
                      </a:r>
                      <a:r>
                        <a:rPr kumimoji="1" lang="en-US" altLang="zh-CN" sz="2400" b="0" i="0" u="none" strike="noStrike" cap="none" normalizeH="0" baseline="30000" smtClean="0">
                          <a:ln>
                            <a:noFill/>
                          </a:ln>
                          <a:solidFill>
                            <a:schemeClr val="tx1"/>
                          </a:solidFill>
                          <a:effectLst/>
                          <a:latin typeface="Times New Roman" pitchFamily="18" charset="0"/>
                          <a:ea typeface="宋体" pitchFamily="2" charset="-122"/>
                        </a:rPr>
                        <a:t>n+1</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Z</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4481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7408" name="Text Box 128"/>
          <p:cNvSpPr txBox="1">
            <a:spLocks noChangeArrowheads="1"/>
          </p:cNvSpPr>
          <p:nvPr/>
        </p:nvSpPr>
        <p:spPr bwMode="auto">
          <a:xfrm>
            <a:off x="6781800" y="3798888"/>
            <a:ext cx="1981200" cy="2830512"/>
          </a:xfrm>
          <a:prstGeom prst="rect">
            <a:avLst/>
          </a:prstGeom>
          <a:noFill/>
          <a:ln w="9525">
            <a:noFill/>
            <a:miter lim="800000"/>
            <a:headEnd/>
            <a:tailEnd/>
          </a:ln>
        </p:spPr>
        <p:txBody>
          <a:bodyPr>
            <a:spAutoFit/>
          </a:bodyPr>
          <a:lstStyle/>
          <a:p>
            <a:pPr eaLnBrk="1" hangingPunct="1">
              <a:lnSpc>
                <a:spcPct val="50000"/>
              </a:lnSpc>
              <a:spcBef>
                <a:spcPct val="50000"/>
              </a:spcBef>
            </a:pPr>
            <a:r>
              <a:rPr lang="en-US" altLang="zh-CN"/>
              <a:t>0        1         0</a:t>
            </a:r>
          </a:p>
          <a:p>
            <a:pPr eaLnBrk="1" hangingPunct="1">
              <a:lnSpc>
                <a:spcPct val="50000"/>
              </a:lnSpc>
              <a:spcBef>
                <a:spcPct val="50000"/>
              </a:spcBef>
            </a:pPr>
            <a:r>
              <a:rPr lang="en-US" altLang="zh-CN"/>
              <a:t>1        0         0</a:t>
            </a:r>
          </a:p>
          <a:p>
            <a:pPr eaLnBrk="1" hangingPunct="1">
              <a:lnSpc>
                <a:spcPct val="50000"/>
              </a:lnSpc>
              <a:spcBef>
                <a:spcPct val="50000"/>
              </a:spcBef>
            </a:pPr>
            <a:r>
              <a:rPr lang="en-US" altLang="zh-CN"/>
              <a:t>1        1         0</a:t>
            </a:r>
          </a:p>
          <a:p>
            <a:pPr eaLnBrk="1" hangingPunct="1">
              <a:lnSpc>
                <a:spcPct val="50000"/>
              </a:lnSpc>
              <a:spcBef>
                <a:spcPct val="50000"/>
              </a:spcBef>
            </a:pPr>
            <a:r>
              <a:rPr lang="en-US" altLang="zh-CN"/>
              <a:t>0        0         1</a:t>
            </a:r>
          </a:p>
          <a:p>
            <a:pPr eaLnBrk="1" hangingPunct="1">
              <a:lnSpc>
                <a:spcPct val="50000"/>
              </a:lnSpc>
              <a:spcBef>
                <a:spcPct val="50000"/>
              </a:spcBef>
            </a:pPr>
            <a:r>
              <a:rPr lang="en-US" altLang="zh-CN"/>
              <a:t>0        0         0</a:t>
            </a:r>
          </a:p>
          <a:p>
            <a:pPr eaLnBrk="1" hangingPunct="1">
              <a:lnSpc>
                <a:spcPct val="50000"/>
              </a:lnSpc>
              <a:spcBef>
                <a:spcPct val="50000"/>
              </a:spcBef>
            </a:pPr>
            <a:r>
              <a:rPr lang="en-US" altLang="zh-CN"/>
              <a:t>0        1         0</a:t>
            </a:r>
          </a:p>
          <a:p>
            <a:pPr eaLnBrk="1" hangingPunct="1">
              <a:lnSpc>
                <a:spcPct val="50000"/>
              </a:lnSpc>
              <a:spcBef>
                <a:spcPct val="50000"/>
              </a:spcBef>
            </a:pPr>
            <a:r>
              <a:rPr lang="en-US" altLang="zh-CN"/>
              <a:t>1        0         0</a:t>
            </a:r>
          </a:p>
          <a:p>
            <a:pPr eaLnBrk="1" hangingPunct="1">
              <a:lnSpc>
                <a:spcPct val="50000"/>
              </a:lnSpc>
              <a:spcBef>
                <a:spcPct val="50000"/>
              </a:spcBef>
            </a:pPr>
            <a:r>
              <a:rPr lang="en-US" altLang="zh-CN"/>
              <a:t>1        1         0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wipe(left)">
                                      <p:cBhvr>
                                        <p:cTn id="7" dur="500"/>
                                        <p:tgtEl>
                                          <p:spTgt spid="97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97363"/>
                                        </p:tgtEl>
                                        <p:attrNameLst>
                                          <p:attrName>style.visibility</p:attrName>
                                        </p:attrNameLst>
                                      </p:cBhvr>
                                      <p:to>
                                        <p:strVal val="visible"/>
                                      </p:to>
                                    </p:set>
                                    <p:animEffect transition="in" filter="box(out)">
                                      <p:cBhvr>
                                        <p:cTn id="12" dur="500"/>
                                        <p:tgtEl>
                                          <p:spTgt spid="97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364">
                                            <p:txEl>
                                              <p:pRg st="0" end="0"/>
                                            </p:txEl>
                                          </p:spTgt>
                                        </p:tgtEl>
                                        <p:attrNameLst>
                                          <p:attrName>style.visibility</p:attrName>
                                        </p:attrNameLst>
                                      </p:cBhvr>
                                      <p:to>
                                        <p:strVal val="visible"/>
                                      </p:to>
                                    </p:set>
                                    <p:animEffect transition="in" filter="wipe(left)">
                                      <p:cBhvr>
                                        <p:cTn id="17" dur="500"/>
                                        <p:tgtEl>
                                          <p:spTgt spid="9736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364">
                                            <p:txEl>
                                              <p:pRg st="1" end="1"/>
                                            </p:txEl>
                                          </p:spTgt>
                                        </p:tgtEl>
                                        <p:attrNameLst>
                                          <p:attrName>style.visibility</p:attrName>
                                        </p:attrNameLst>
                                      </p:cBhvr>
                                      <p:to>
                                        <p:strVal val="visible"/>
                                      </p:to>
                                    </p:set>
                                    <p:animEffect transition="in" filter="wipe(left)">
                                      <p:cBhvr>
                                        <p:cTn id="22" dur="500"/>
                                        <p:tgtEl>
                                          <p:spTgt spid="9736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364">
                                            <p:txEl>
                                              <p:pRg st="2" end="2"/>
                                            </p:txEl>
                                          </p:spTgt>
                                        </p:tgtEl>
                                        <p:attrNameLst>
                                          <p:attrName>style.visibility</p:attrName>
                                        </p:attrNameLst>
                                      </p:cBhvr>
                                      <p:to>
                                        <p:strVal val="visible"/>
                                      </p:to>
                                    </p:set>
                                    <p:animEffect transition="in" filter="wipe(left)">
                                      <p:cBhvr>
                                        <p:cTn id="27" dur="500"/>
                                        <p:tgtEl>
                                          <p:spTgt spid="9736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7364">
                                            <p:txEl>
                                              <p:pRg st="3" end="3"/>
                                            </p:txEl>
                                          </p:spTgt>
                                        </p:tgtEl>
                                        <p:attrNameLst>
                                          <p:attrName>style.visibility</p:attrName>
                                        </p:attrNameLst>
                                      </p:cBhvr>
                                      <p:to>
                                        <p:strVal val="visible"/>
                                      </p:to>
                                    </p:set>
                                    <p:animEffect transition="in" filter="wipe(left)">
                                      <p:cBhvr>
                                        <p:cTn id="32" dur="500"/>
                                        <p:tgtEl>
                                          <p:spTgt spid="97364">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7364">
                                            <p:txEl>
                                              <p:pRg st="4" end="4"/>
                                            </p:txEl>
                                          </p:spTgt>
                                        </p:tgtEl>
                                        <p:attrNameLst>
                                          <p:attrName>style.visibility</p:attrName>
                                        </p:attrNameLst>
                                      </p:cBhvr>
                                      <p:to>
                                        <p:strVal val="visible"/>
                                      </p:to>
                                    </p:set>
                                    <p:animEffect transition="in" filter="wipe(left)">
                                      <p:cBhvr>
                                        <p:cTn id="37" dur="500"/>
                                        <p:tgtEl>
                                          <p:spTgt spid="97364">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7369"/>
                                        </p:tgtEl>
                                        <p:attrNameLst>
                                          <p:attrName>style.visibility</p:attrName>
                                        </p:attrNameLst>
                                      </p:cBhvr>
                                      <p:to>
                                        <p:strVal val="visible"/>
                                      </p:to>
                                    </p:set>
                                    <p:animEffect transition="in" filter="wipe(left)">
                                      <p:cBhvr>
                                        <p:cTn id="42" dur="500"/>
                                        <p:tgtEl>
                                          <p:spTgt spid="973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7365"/>
                                        </p:tgtEl>
                                        <p:attrNameLst>
                                          <p:attrName>style.visibility</p:attrName>
                                        </p:attrNameLst>
                                      </p:cBhvr>
                                      <p:to>
                                        <p:strVal val="visible"/>
                                      </p:to>
                                    </p:set>
                                    <p:animEffect transition="in" filter="wipe(left)">
                                      <p:cBhvr>
                                        <p:cTn id="47" dur="500"/>
                                        <p:tgtEl>
                                          <p:spTgt spid="9736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7367"/>
                                        </p:tgtEl>
                                        <p:attrNameLst>
                                          <p:attrName>style.visibility</p:attrName>
                                        </p:attrNameLst>
                                      </p:cBhvr>
                                      <p:to>
                                        <p:strVal val="visible"/>
                                      </p:to>
                                    </p:set>
                                    <p:animEffect transition="in" filter="wipe(left)">
                                      <p:cBhvr>
                                        <p:cTn id="52" dur="500"/>
                                        <p:tgtEl>
                                          <p:spTgt spid="9736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7370">
                                            <p:txEl>
                                              <p:pRg st="0" end="0"/>
                                            </p:txEl>
                                          </p:spTgt>
                                        </p:tgtEl>
                                        <p:attrNameLst>
                                          <p:attrName>style.visibility</p:attrName>
                                        </p:attrNameLst>
                                      </p:cBhvr>
                                      <p:to>
                                        <p:strVal val="visible"/>
                                      </p:to>
                                    </p:set>
                                    <p:animEffect transition="in" filter="wipe(left)">
                                      <p:cBhvr>
                                        <p:cTn id="57" dur="500"/>
                                        <p:tgtEl>
                                          <p:spTgt spid="97370">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97407"/>
                                        </p:tgtEl>
                                        <p:attrNameLst>
                                          <p:attrName>style.visibility</p:attrName>
                                        </p:attrNameLst>
                                      </p:cBhvr>
                                      <p:to>
                                        <p:strVal val="visible"/>
                                      </p:to>
                                    </p:set>
                                    <p:animEffect transition="in" filter="dissolve">
                                      <p:cBhvr>
                                        <p:cTn id="62" dur="500"/>
                                        <p:tgtEl>
                                          <p:spTgt spid="9740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97408">
                                            <p:txEl>
                                              <p:pRg st="0" end="0"/>
                                            </p:txEl>
                                          </p:spTgt>
                                        </p:tgtEl>
                                        <p:attrNameLst>
                                          <p:attrName>style.visibility</p:attrName>
                                        </p:attrNameLst>
                                      </p:cBhvr>
                                      <p:to>
                                        <p:strVal val="visible"/>
                                      </p:to>
                                    </p:set>
                                    <p:anim calcmode="lin" valueType="num">
                                      <p:cBhvr additive="base">
                                        <p:cTn id="67" dur="500" fill="hold"/>
                                        <p:tgtEl>
                                          <p:spTgt spid="97408">
                                            <p:txEl>
                                              <p:pRg st="0" end="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74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97408">
                                            <p:txEl>
                                              <p:pRg st="1" end="1"/>
                                            </p:txEl>
                                          </p:spTgt>
                                        </p:tgtEl>
                                        <p:attrNameLst>
                                          <p:attrName>style.visibility</p:attrName>
                                        </p:attrNameLst>
                                      </p:cBhvr>
                                      <p:to>
                                        <p:strVal val="visible"/>
                                      </p:to>
                                    </p:set>
                                    <p:anim calcmode="lin" valueType="num">
                                      <p:cBhvr additive="base">
                                        <p:cTn id="73" dur="500" fill="hold"/>
                                        <p:tgtEl>
                                          <p:spTgt spid="97408">
                                            <p:txEl>
                                              <p:pRg st="1" end="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974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97408">
                                            <p:txEl>
                                              <p:pRg st="2" end="2"/>
                                            </p:txEl>
                                          </p:spTgt>
                                        </p:tgtEl>
                                        <p:attrNameLst>
                                          <p:attrName>style.visibility</p:attrName>
                                        </p:attrNameLst>
                                      </p:cBhvr>
                                      <p:to>
                                        <p:strVal val="visible"/>
                                      </p:to>
                                    </p:set>
                                    <p:anim calcmode="lin" valueType="num">
                                      <p:cBhvr additive="base">
                                        <p:cTn id="79" dur="500" fill="hold"/>
                                        <p:tgtEl>
                                          <p:spTgt spid="97408">
                                            <p:txEl>
                                              <p:pRg st="2" end="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974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97408">
                                            <p:txEl>
                                              <p:pRg st="3" end="3"/>
                                            </p:txEl>
                                          </p:spTgt>
                                        </p:tgtEl>
                                        <p:attrNameLst>
                                          <p:attrName>style.visibility</p:attrName>
                                        </p:attrNameLst>
                                      </p:cBhvr>
                                      <p:to>
                                        <p:strVal val="visible"/>
                                      </p:to>
                                    </p:set>
                                    <p:anim calcmode="lin" valueType="num">
                                      <p:cBhvr additive="base">
                                        <p:cTn id="85" dur="500" fill="hold"/>
                                        <p:tgtEl>
                                          <p:spTgt spid="97408">
                                            <p:txEl>
                                              <p:pRg st="3" end="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9740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97408">
                                            <p:txEl>
                                              <p:pRg st="4" end="4"/>
                                            </p:txEl>
                                          </p:spTgt>
                                        </p:tgtEl>
                                        <p:attrNameLst>
                                          <p:attrName>style.visibility</p:attrName>
                                        </p:attrNameLst>
                                      </p:cBhvr>
                                      <p:to>
                                        <p:strVal val="visible"/>
                                      </p:to>
                                    </p:set>
                                    <p:anim calcmode="lin" valueType="num">
                                      <p:cBhvr additive="base">
                                        <p:cTn id="91" dur="500" fill="hold"/>
                                        <p:tgtEl>
                                          <p:spTgt spid="97408">
                                            <p:txEl>
                                              <p:pRg st="4" end="4"/>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9740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97408">
                                            <p:txEl>
                                              <p:pRg st="5" end="5"/>
                                            </p:txEl>
                                          </p:spTgt>
                                        </p:tgtEl>
                                        <p:attrNameLst>
                                          <p:attrName>style.visibility</p:attrName>
                                        </p:attrNameLst>
                                      </p:cBhvr>
                                      <p:to>
                                        <p:strVal val="visible"/>
                                      </p:to>
                                    </p:set>
                                    <p:anim calcmode="lin" valueType="num">
                                      <p:cBhvr additive="base">
                                        <p:cTn id="97" dur="500" fill="hold"/>
                                        <p:tgtEl>
                                          <p:spTgt spid="97408">
                                            <p:txEl>
                                              <p:pRg st="5" end="5"/>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9740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97408">
                                            <p:txEl>
                                              <p:pRg st="6" end="6"/>
                                            </p:txEl>
                                          </p:spTgt>
                                        </p:tgtEl>
                                        <p:attrNameLst>
                                          <p:attrName>style.visibility</p:attrName>
                                        </p:attrNameLst>
                                      </p:cBhvr>
                                      <p:to>
                                        <p:strVal val="visible"/>
                                      </p:to>
                                    </p:set>
                                    <p:anim calcmode="lin" valueType="num">
                                      <p:cBhvr additive="base">
                                        <p:cTn id="103" dur="500" fill="hold"/>
                                        <p:tgtEl>
                                          <p:spTgt spid="97408">
                                            <p:txEl>
                                              <p:pRg st="6" end="6"/>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9740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97408">
                                            <p:txEl>
                                              <p:pRg st="7" end="7"/>
                                            </p:txEl>
                                          </p:spTgt>
                                        </p:tgtEl>
                                        <p:attrNameLst>
                                          <p:attrName>style.visibility</p:attrName>
                                        </p:attrNameLst>
                                      </p:cBhvr>
                                      <p:to>
                                        <p:strVal val="visible"/>
                                      </p:to>
                                    </p:set>
                                    <p:anim calcmode="lin" valueType="num">
                                      <p:cBhvr additive="base">
                                        <p:cTn id="109" dur="500" fill="hold"/>
                                        <p:tgtEl>
                                          <p:spTgt spid="97408">
                                            <p:txEl>
                                              <p:pRg st="7" end="7"/>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97408">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P spid="97364" grpId="0" uiExpand="1" build="p"/>
      <p:bldP spid="97370" grpId="0" build="p"/>
      <p:bldP spid="9740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57200" y="304800"/>
            <a:ext cx="7162800" cy="519113"/>
          </a:xfrm>
          <a:prstGeom prst="rect">
            <a:avLst/>
          </a:prstGeom>
          <a:noFill/>
          <a:ln w="9525">
            <a:noFill/>
            <a:miter lim="800000"/>
            <a:headEnd/>
            <a:tailEnd/>
          </a:ln>
        </p:spPr>
        <p:txBody>
          <a:bodyPr>
            <a:spAutoFit/>
          </a:bodyPr>
          <a:lstStyle/>
          <a:p>
            <a:pPr eaLnBrk="1" hangingPunct="1">
              <a:spcBef>
                <a:spcPct val="50000"/>
              </a:spcBef>
            </a:pPr>
            <a:r>
              <a:rPr lang="zh-CN" altLang="en-US" sz="2800" b="1"/>
              <a:t>例</a:t>
            </a:r>
            <a:r>
              <a:rPr lang="en-US" altLang="zh-CN" sz="2800" b="1"/>
              <a:t>1</a:t>
            </a:r>
            <a:r>
              <a:rPr lang="zh-CN" altLang="en-US" sz="2800" b="1"/>
              <a:t>：分析图示电路的逻辑功能 </a:t>
            </a:r>
          </a:p>
        </p:txBody>
      </p:sp>
      <p:sp>
        <p:nvSpPr>
          <p:cNvPr id="98356" name="Text Box 52"/>
          <p:cNvSpPr txBox="1">
            <a:spLocks noChangeArrowheads="1"/>
          </p:cNvSpPr>
          <p:nvPr/>
        </p:nvSpPr>
        <p:spPr bwMode="auto">
          <a:xfrm>
            <a:off x="533400" y="5153025"/>
            <a:ext cx="4343400" cy="1552575"/>
          </a:xfrm>
          <a:prstGeom prst="rect">
            <a:avLst/>
          </a:prstGeom>
          <a:noFill/>
          <a:ln w="9525">
            <a:noFill/>
            <a:miter lim="800000"/>
            <a:headEnd/>
            <a:tailEnd/>
          </a:ln>
        </p:spPr>
        <p:txBody>
          <a:bodyPr>
            <a:spAutoFit/>
          </a:bodyPr>
          <a:lstStyle/>
          <a:p>
            <a:pPr algn="just" eaLnBrk="1" hangingPunct="1">
              <a:spcBef>
                <a:spcPct val="50000"/>
              </a:spcBef>
            </a:pPr>
            <a:r>
              <a:rPr lang="en-US" altLang="zh-CN"/>
              <a:t>5</a:t>
            </a:r>
            <a:r>
              <a:rPr lang="zh-CN" altLang="en-US"/>
              <a:t>、逻辑功能分析：此电路为一个受</a:t>
            </a:r>
            <a:r>
              <a:rPr lang="en-US" altLang="zh-CN"/>
              <a:t>X</a:t>
            </a:r>
            <a:r>
              <a:rPr lang="zh-CN" altLang="en-US"/>
              <a:t>控制的两位二进制计数器，当</a:t>
            </a:r>
            <a:r>
              <a:rPr lang="en-US" altLang="zh-CN"/>
              <a:t>X=1</a:t>
            </a:r>
            <a:r>
              <a:rPr lang="zh-CN" altLang="en-US"/>
              <a:t>时，计数器工作；当</a:t>
            </a:r>
            <a:r>
              <a:rPr lang="en-US" altLang="zh-CN"/>
              <a:t>X=0</a:t>
            </a:r>
            <a:r>
              <a:rPr lang="zh-CN" altLang="en-US"/>
              <a:t>时，计数器不工作。 </a:t>
            </a:r>
          </a:p>
        </p:txBody>
      </p:sp>
      <p:sp>
        <p:nvSpPr>
          <p:cNvPr id="17412" name="Text Box 56"/>
          <p:cNvSpPr txBox="1">
            <a:spLocks noChangeArrowheads="1"/>
          </p:cNvSpPr>
          <p:nvPr/>
        </p:nvSpPr>
        <p:spPr bwMode="auto">
          <a:xfrm>
            <a:off x="5486400" y="2667000"/>
            <a:ext cx="2819400" cy="457200"/>
          </a:xfrm>
          <a:prstGeom prst="rect">
            <a:avLst/>
          </a:prstGeom>
          <a:noFill/>
          <a:ln w="9525">
            <a:noFill/>
            <a:miter lim="800000"/>
            <a:headEnd/>
            <a:tailEnd/>
          </a:ln>
        </p:spPr>
        <p:txBody>
          <a:bodyPr>
            <a:spAutoFit/>
          </a:bodyPr>
          <a:lstStyle/>
          <a:p>
            <a:pPr eaLnBrk="1" hangingPunct="1">
              <a:spcBef>
                <a:spcPct val="50000"/>
              </a:spcBef>
            </a:pPr>
            <a:r>
              <a:rPr lang="en-US" altLang="zh-CN"/>
              <a:t>4</a:t>
            </a:r>
            <a:r>
              <a:rPr lang="zh-CN" altLang="en-US"/>
              <a:t>、转换表、转换图 </a:t>
            </a:r>
          </a:p>
        </p:txBody>
      </p:sp>
      <p:graphicFrame>
        <p:nvGraphicFramePr>
          <p:cNvPr id="98361" name="Group 57"/>
          <p:cNvGraphicFramePr>
            <a:graphicFrameLocks noGrp="1"/>
          </p:cNvGraphicFramePr>
          <p:nvPr/>
        </p:nvGraphicFramePr>
        <p:xfrm>
          <a:off x="5181600" y="3276600"/>
          <a:ext cx="3733800" cy="3402013"/>
        </p:xfrm>
        <a:graphic>
          <a:graphicData uri="http://schemas.openxmlformats.org/drawingml/2006/table">
            <a:tbl>
              <a:tblPr/>
              <a:tblGrid>
                <a:gridCol w="533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X</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0</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400" b="0" i="0" u="none" strike="noStrike" cap="none" normalizeH="0" baseline="30000" smtClean="0">
                          <a:ln>
                            <a:noFill/>
                          </a:ln>
                          <a:solidFill>
                            <a:schemeClr val="tx1"/>
                          </a:solidFill>
                          <a:effectLst/>
                          <a:latin typeface="Times New Roman" pitchFamily="18" charset="0"/>
                          <a:ea typeface="宋体" pitchFamily="2" charset="-122"/>
                        </a:rPr>
                        <a:t>n+1 </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0</a:t>
                      </a:r>
                      <a:r>
                        <a:rPr kumimoji="1" lang="en-US" altLang="zh-CN" sz="2400" b="0" i="0" u="none" strike="noStrike" cap="none" normalizeH="0" baseline="30000" smtClean="0">
                          <a:ln>
                            <a:noFill/>
                          </a:ln>
                          <a:solidFill>
                            <a:schemeClr val="tx1"/>
                          </a:solidFill>
                          <a:effectLst/>
                          <a:latin typeface="Times New Roman" pitchFamily="18" charset="0"/>
                          <a:ea typeface="宋体" pitchFamily="2" charset="-122"/>
                        </a:rPr>
                        <a:t>n+1</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Z</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4481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430" name="Text Box 74"/>
          <p:cNvSpPr txBox="1">
            <a:spLocks noChangeArrowheads="1"/>
          </p:cNvSpPr>
          <p:nvPr/>
        </p:nvSpPr>
        <p:spPr bwMode="auto">
          <a:xfrm>
            <a:off x="6781800" y="3798888"/>
            <a:ext cx="1981200" cy="2830512"/>
          </a:xfrm>
          <a:prstGeom prst="rect">
            <a:avLst/>
          </a:prstGeom>
          <a:noFill/>
          <a:ln w="9525">
            <a:noFill/>
            <a:miter lim="800000"/>
            <a:headEnd/>
            <a:tailEnd/>
          </a:ln>
        </p:spPr>
        <p:txBody>
          <a:bodyPr>
            <a:spAutoFit/>
          </a:bodyPr>
          <a:lstStyle/>
          <a:p>
            <a:pPr eaLnBrk="1" hangingPunct="1">
              <a:lnSpc>
                <a:spcPct val="50000"/>
              </a:lnSpc>
              <a:spcBef>
                <a:spcPct val="50000"/>
              </a:spcBef>
            </a:pPr>
            <a:r>
              <a:rPr lang="en-US" altLang="zh-CN"/>
              <a:t>0        1         0</a:t>
            </a:r>
          </a:p>
          <a:p>
            <a:pPr eaLnBrk="1" hangingPunct="1">
              <a:lnSpc>
                <a:spcPct val="50000"/>
              </a:lnSpc>
              <a:spcBef>
                <a:spcPct val="50000"/>
              </a:spcBef>
            </a:pPr>
            <a:r>
              <a:rPr lang="en-US" altLang="zh-CN"/>
              <a:t>1        0         0</a:t>
            </a:r>
          </a:p>
          <a:p>
            <a:pPr eaLnBrk="1" hangingPunct="1">
              <a:lnSpc>
                <a:spcPct val="50000"/>
              </a:lnSpc>
              <a:spcBef>
                <a:spcPct val="50000"/>
              </a:spcBef>
            </a:pPr>
            <a:r>
              <a:rPr lang="en-US" altLang="zh-CN"/>
              <a:t>1        1         0</a:t>
            </a:r>
          </a:p>
          <a:p>
            <a:pPr eaLnBrk="1" hangingPunct="1">
              <a:lnSpc>
                <a:spcPct val="50000"/>
              </a:lnSpc>
              <a:spcBef>
                <a:spcPct val="50000"/>
              </a:spcBef>
            </a:pPr>
            <a:r>
              <a:rPr lang="en-US" altLang="zh-CN"/>
              <a:t>0        0         1</a:t>
            </a:r>
          </a:p>
          <a:p>
            <a:pPr eaLnBrk="1" hangingPunct="1">
              <a:lnSpc>
                <a:spcPct val="50000"/>
              </a:lnSpc>
              <a:spcBef>
                <a:spcPct val="50000"/>
              </a:spcBef>
            </a:pPr>
            <a:r>
              <a:rPr lang="en-US" altLang="zh-CN"/>
              <a:t>0        0         0</a:t>
            </a:r>
          </a:p>
          <a:p>
            <a:pPr eaLnBrk="1" hangingPunct="1">
              <a:lnSpc>
                <a:spcPct val="50000"/>
              </a:lnSpc>
              <a:spcBef>
                <a:spcPct val="50000"/>
              </a:spcBef>
            </a:pPr>
            <a:r>
              <a:rPr lang="en-US" altLang="zh-CN"/>
              <a:t>0        1         0</a:t>
            </a:r>
          </a:p>
          <a:p>
            <a:pPr eaLnBrk="1" hangingPunct="1">
              <a:lnSpc>
                <a:spcPct val="50000"/>
              </a:lnSpc>
              <a:spcBef>
                <a:spcPct val="50000"/>
              </a:spcBef>
            </a:pPr>
            <a:r>
              <a:rPr lang="en-US" altLang="zh-CN"/>
              <a:t>1        0         0</a:t>
            </a:r>
          </a:p>
          <a:p>
            <a:pPr eaLnBrk="1" hangingPunct="1">
              <a:lnSpc>
                <a:spcPct val="50000"/>
              </a:lnSpc>
              <a:spcBef>
                <a:spcPct val="50000"/>
              </a:spcBef>
            </a:pPr>
            <a:r>
              <a:rPr lang="en-US" altLang="zh-CN"/>
              <a:t>1        1         0</a:t>
            </a:r>
          </a:p>
        </p:txBody>
      </p:sp>
      <p:sp>
        <p:nvSpPr>
          <p:cNvPr id="98393" name="Text Box 89"/>
          <p:cNvSpPr txBox="1">
            <a:spLocks noChangeArrowheads="1"/>
          </p:cNvSpPr>
          <p:nvPr/>
        </p:nvSpPr>
        <p:spPr bwMode="auto">
          <a:xfrm>
            <a:off x="381000" y="3581400"/>
            <a:ext cx="1052513" cy="404813"/>
          </a:xfrm>
          <a:prstGeom prst="rect">
            <a:avLst/>
          </a:prstGeom>
          <a:noFill/>
          <a:ln w="9525">
            <a:noFill/>
            <a:miter lim="800000"/>
            <a:headEnd/>
            <a:tailEnd/>
          </a:ln>
        </p:spPr>
        <p:txBody>
          <a:bodyPr lIns="0" tIns="0" rIns="0" bIns="0"/>
          <a:lstStyle/>
          <a:p>
            <a:pPr algn="just"/>
            <a:r>
              <a:rPr lang="en-US" altLang="zh-CN" sz="2000"/>
              <a:t>Q</a:t>
            </a:r>
            <a:r>
              <a:rPr lang="en-US" altLang="zh-CN" sz="2000" baseline="-25000"/>
              <a:t>1</a:t>
            </a:r>
            <a:r>
              <a:rPr lang="en-US" altLang="zh-CN" sz="2000"/>
              <a:t>Q</a:t>
            </a:r>
            <a:r>
              <a:rPr lang="en-US" altLang="zh-CN" sz="2000" baseline="-25000"/>
              <a:t>0</a:t>
            </a:r>
            <a:r>
              <a:rPr lang="en-US" altLang="zh-CN" sz="2000"/>
              <a:t>,X/Z</a:t>
            </a:r>
          </a:p>
        </p:txBody>
      </p:sp>
      <p:grpSp>
        <p:nvGrpSpPr>
          <p:cNvPr id="98401" name="Group 97"/>
          <p:cNvGrpSpPr>
            <a:grpSpLocks/>
          </p:cNvGrpSpPr>
          <p:nvPr/>
        </p:nvGrpSpPr>
        <p:grpSpPr bwMode="auto">
          <a:xfrm>
            <a:off x="1143000" y="2667000"/>
            <a:ext cx="3810000" cy="2449513"/>
            <a:chOff x="624" y="2057"/>
            <a:chExt cx="2400" cy="1543"/>
          </a:xfrm>
        </p:grpSpPr>
        <p:sp>
          <p:nvSpPr>
            <p:cNvPr id="17482" name="Text Box 76"/>
            <p:cNvSpPr txBox="1">
              <a:spLocks noChangeArrowheads="1"/>
            </p:cNvSpPr>
            <p:nvPr/>
          </p:nvSpPr>
          <p:spPr bwMode="auto">
            <a:xfrm>
              <a:off x="653" y="3360"/>
              <a:ext cx="207" cy="240"/>
            </a:xfrm>
            <a:prstGeom prst="rect">
              <a:avLst/>
            </a:prstGeom>
            <a:noFill/>
            <a:ln w="9525">
              <a:noFill/>
              <a:miter lim="800000"/>
              <a:headEnd/>
              <a:tailEnd/>
            </a:ln>
          </p:spPr>
          <p:txBody>
            <a:bodyPr lIns="0" tIns="0" rIns="0" bIns="0"/>
            <a:lstStyle/>
            <a:p>
              <a:pPr algn="just"/>
              <a:r>
                <a:rPr lang="en-US" altLang="zh-CN" sz="2000"/>
                <a:t>0/0</a:t>
              </a:r>
            </a:p>
          </p:txBody>
        </p:sp>
        <p:sp>
          <p:nvSpPr>
            <p:cNvPr id="17483" name="Oval 77"/>
            <p:cNvSpPr>
              <a:spLocks noChangeArrowheads="1"/>
            </p:cNvSpPr>
            <p:nvPr/>
          </p:nvSpPr>
          <p:spPr bwMode="auto">
            <a:xfrm>
              <a:off x="1139" y="2237"/>
              <a:ext cx="354" cy="360"/>
            </a:xfrm>
            <a:prstGeom prst="ellipse">
              <a:avLst/>
            </a:prstGeom>
            <a:noFill/>
            <a:ln w="9525">
              <a:solidFill>
                <a:srgbClr val="000000"/>
              </a:solidFill>
              <a:round/>
              <a:headEnd/>
              <a:tailEnd/>
            </a:ln>
          </p:spPr>
          <p:txBody>
            <a:bodyPr lIns="0" tIns="0" rIns="0" bIns="0"/>
            <a:lstStyle/>
            <a:p>
              <a:pPr algn="ctr"/>
              <a:r>
                <a:rPr lang="en-US" altLang="zh-CN" sz="2000"/>
                <a:t>00</a:t>
              </a:r>
            </a:p>
          </p:txBody>
        </p:sp>
        <p:sp>
          <p:nvSpPr>
            <p:cNvPr id="17484" name="Oval 78"/>
            <p:cNvSpPr>
              <a:spLocks noChangeArrowheads="1"/>
            </p:cNvSpPr>
            <p:nvPr/>
          </p:nvSpPr>
          <p:spPr bwMode="auto">
            <a:xfrm>
              <a:off x="1139" y="3076"/>
              <a:ext cx="354" cy="359"/>
            </a:xfrm>
            <a:prstGeom prst="ellipse">
              <a:avLst/>
            </a:prstGeom>
            <a:noFill/>
            <a:ln w="9525">
              <a:solidFill>
                <a:srgbClr val="000000"/>
              </a:solidFill>
              <a:round/>
              <a:headEnd/>
              <a:tailEnd/>
            </a:ln>
          </p:spPr>
          <p:txBody>
            <a:bodyPr lIns="0" tIns="0" rIns="0" bIns="0"/>
            <a:lstStyle/>
            <a:p>
              <a:pPr algn="ctr"/>
              <a:r>
                <a:rPr lang="en-US" altLang="zh-CN" sz="2000"/>
                <a:t>11</a:t>
              </a:r>
            </a:p>
          </p:txBody>
        </p:sp>
        <p:sp>
          <p:nvSpPr>
            <p:cNvPr id="17485" name="Oval 79"/>
            <p:cNvSpPr>
              <a:spLocks noChangeArrowheads="1"/>
            </p:cNvSpPr>
            <p:nvPr/>
          </p:nvSpPr>
          <p:spPr bwMode="auto">
            <a:xfrm>
              <a:off x="2111" y="3076"/>
              <a:ext cx="353" cy="359"/>
            </a:xfrm>
            <a:prstGeom prst="ellipse">
              <a:avLst/>
            </a:prstGeom>
            <a:noFill/>
            <a:ln w="9525">
              <a:solidFill>
                <a:srgbClr val="000000"/>
              </a:solidFill>
              <a:round/>
              <a:headEnd/>
              <a:tailEnd/>
            </a:ln>
          </p:spPr>
          <p:txBody>
            <a:bodyPr lIns="0" tIns="0" rIns="0" bIns="0"/>
            <a:lstStyle/>
            <a:p>
              <a:pPr algn="ctr"/>
              <a:r>
                <a:rPr lang="en-US" altLang="zh-CN" sz="2000"/>
                <a:t>10</a:t>
              </a:r>
            </a:p>
          </p:txBody>
        </p:sp>
        <p:sp>
          <p:nvSpPr>
            <p:cNvPr id="17486" name="Oval 80"/>
            <p:cNvSpPr>
              <a:spLocks noChangeArrowheads="1"/>
            </p:cNvSpPr>
            <p:nvPr/>
          </p:nvSpPr>
          <p:spPr bwMode="auto">
            <a:xfrm>
              <a:off x="2096" y="2237"/>
              <a:ext cx="354" cy="360"/>
            </a:xfrm>
            <a:prstGeom prst="ellipse">
              <a:avLst/>
            </a:prstGeom>
            <a:noFill/>
            <a:ln w="9525">
              <a:solidFill>
                <a:srgbClr val="000000"/>
              </a:solidFill>
              <a:round/>
              <a:headEnd/>
              <a:tailEnd/>
            </a:ln>
          </p:spPr>
          <p:txBody>
            <a:bodyPr lIns="0" tIns="0" rIns="0" bIns="0"/>
            <a:lstStyle/>
            <a:p>
              <a:pPr algn="ctr"/>
              <a:r>
                <a:rPr lang="en-US" altLang="zh-CN" sz="2000"/>
                <a:t>01</a:t>
              </a:r>
            </a:p>
          </p:txBody>
        </p:sp>
        <p:sp>
          <p:nvSpPr>
            <p:cNvPr id="17487" name="Arc 81"/>
            <p:cNvSpPr>
              <a:spLocks noChangeArrowheads="1"/>
            </p:cNvSpPr>
            <p:nvPr/>
          </p:nvSpPr>
          <p:spPr bwMode="auto">
            <a:xfrm flipH="1">
              <a:off x="889" y="3121"/>
              <a:ext cx="367" cy="388"/>
            </a:xfrm>
            <a:custGeom>
              <a:avLst/>
              <a:gdLst>
                <a:gd name="T0" fmla="*/ 0 w 41440"/>
                <a:gd name="T1" fmla="*/ 0 h 43200"/>
                <a:gd name="T2" fmla="*/ 0 w 41440"/>
                <a:gd name="T3" fmla="*/ 0 h 43200"/>
                <a:gd name="T4" fmla="*/ 0 w 41440"/>
                <a:gd name="T5" fmla="*/ 0 h 43200"/>
                <a:gd name="T6" fmla="*/ 0 w 41440"/>
                <a:gd name="T7" fmla="*/ 0 h 43200"/>
                <a:gd name="T8" fmla="*/ 0 w 41440"/>
                <a:gd name="T9" fmla="*/ 0 h 43200"/>
                <a:gd name="T10" fmla="*/ 0 w 41440"/>
                <a:gd name="T11" fmla="*/ 0 h 43200"/>
                <a:gd name="T12" fmla="*/ 0 w 41440"/>
                <a:gd name="T13" fmla="*/ 0 h 43200"/>
                <a:gd name="T14" fmla="*/ 0 w 41440"/>
                <a:gd name="T15" fmla="*/ 0 h 43200"/>
                <a:gd name="T16" fmla="*/ 0 w 41440"/>
                <a:gd name="T17" fmla="*/ 0 h 43200"/>
                <a:gd name="T18" fmla="*/ 0 w 41440"/>
                <a:gd name="T19" fmla="*/ 0 h 43200"/>
                <a:gd name="T20" fmla="*/ 0 w 41440"/>
                <a:gd name="T21" fmla="*/ 0 h 43200"/>
                <a:gd name="T22" fmla="*/ 0 w 41440"/>
                <a:gd name="T23" fmla="*/ 0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40" h="43200" fill="none">
                  <a:moveTo>
                    <a:pt x="11726" y="1581"/>
                  </a:moveTo>
                  <a:cubicBezTo>
                    <a:pt x="14304" y="537"/>
                    <a:pt x="17059" y="-1"/>
                    <a:pt x="19840" y="0"/>
                  </a:cubicBezTo>
                  <a:cubicBezTo>
                    <a:pt x="31769" y="0"/>
                    <a:pt x="41440" y="9670"/>
                    <a:pt x="41440" y="21600"/>
                  </a:cubicBezTo>
                  <a:cubicBezTo>
                    <a:pt x="41440" y="33529"/>
                    <a:pt x="31769" y="43200"/>
                    <a:pt x="19840" y="43200"/>
                  </a:cubicBezTo>
                  <a:cubicBezTo>
                    <a:pt x="11212" y="43200"/>
                    <a:pt x="3411" y="38065"/>
                    <a:pt x="0" y="30140"/>
                  </a:cubicBezTo>
                </a:path>
                <a:path w="41440" h="43200" stroke="0">
                  <a:moveTo>
                    <a:pt x="11726" y="1581"/>
                  </a:moveTo>
                  <a:cubicBezTo>
                    <a:pt x="14304" y="537"/>
                    <a:pt x="17059" y="-1"/>
                    <a:pt x="19840" y="0"/>
                  </a:cubicBezTo>
                  <a:cubicBezTo>
                    <a:pt x="31769" y="0"/>
                    <a:pt x="41440" y="9670"/>
                    <a:pt x="41440" y="21600"/>
                  </a:cubicBezTo>
                  <a:cubicBezTo>
                    <a:pt x="41440" y="33529"/>
                    <a:pt x="31769" y="43200"/>
                    <a:pt x="19840" y="43200"/>
                  </a:cubicBezTo>
                  <a:cubicBezTo>
                    <a:pt x="11212" y="43200"/>
                    <a:pt x="3411" y="38065"/>
                    <a:pt x="0" y="30140"/>
                  </a:cubicBezTo>
                  <a:lnTo>
                    <a:pt x="19840" y="21600"/>
                  </a:lnTo>
                  <a:lnTo>
                    <a:pt x="11726" y="1581"/>
                  </a:lnTo>
                  <a:close/>
                </a:path>
              </a:pathLst>
            </a:custGeom>
            <a:noFill/>
            <a:ln w="9525">
              <a:solidFill>
                <a:srgbClr val="000000"/>
              </a:solidFill>
              <a:round/>
              <a:headEnd/>
              <a:tailEnd type="triangle" w="sm" len="med"/>
            </a:ln>
          </p:spPr>
          <p:txBody>
            <a:bodyPr/>
            <a:lstStyle/>
            <a:p>
              <a:endParaRPr lang="zh-CN" altLang="en-US"/>
            </a:p>
          </p:txBody>
        </p:sp>
        <p:sp>
          <p:nvSpPr>
            <p:cNvPr id="17488" name="Arc 82"/>
            <p:cNvSpPr>
              <a:spLocks noChangeArrowheads="1"/>
            </p:cNvSpPr>
            <p:nvPr/>
          </p:nvSpPr>
          <p:spPr bwMode="auto">
            <a:xfrm>
              <a:off x="2361" y="3122"/>
              <a:ext cx="367" cy="389"/>
            </a:xfrm>
            <a:custGeom>
              <a:avLst/>
              <a:gdLst>
                <a:gd name="T0" fmla="*/ 0 w 41440"/>
                <a:gd name="T1" fmla="*/ 0 h 43200"/>
                <a:gd name="T2" fmla="*/ 0 w 41440"/>
                <a:gd name="T3" fmla="*/ 0 h 43200"/>
                <a:gd name="T4" fmla="*/ 0 w 41440"/>
                <a:gd name="T5" fmla="*/ 0 h 43200"/>
                <a:gd name="T6" fmla="*/ 0 w 41440"/>
                <a:gd name="T7" fmla="*/ 0 h 43200"/>
                <a:gd name="T8" fmla="*/ 0 w 41440"/>
                <a:gd name="T9" fmla="*/ 0 h 43200"/>
                <a:gd name="T10" fmla="*/ 0 w 41440"/>
                <a:gd name="T11" fmla="*/ 0 h 43200"/>
                <a:gd name="T12" fmla="*/ 0 w 41440"/>
                <a:gd name="T13" fmla="*/ 0 h 43200"/>
                <a:gd name="T14" fmla="*/ 0 w 41440"/>
                <a:gd name="T15" fmla="*/ 0 h 43200"/>
                <a:gd name="T16" fmla="*/ 0 w 41440"/>
                <a:gd name="T17" fmla="*/ 0 h 43200"/>
                <a:gd name="T18" fmla="*/ 0 w 41440"/>
                <a:gd name="T19" fmla="*/ 0 h 43200"/>
                <a:gd name="T20" fmla="*/ 0 w 41440"/>
                <a:gd name="T21" fmla="*/ 0 h 43200"/>
                <a:gd name="T22" fmla="*/ 0 w 41440"/>
                <a:gd name="T23" fmla="*/ 0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40" h="43200" fill="none">
                  <a:moveTo>
                    <a:pt x="9781" y="2484"/>
                  </a:moveTo>
                  <a:cubicBezTo>
                    <a:pt x="12883" y="852"/>
                    <a:pt x="16335" y="-1"/>
                    <a:pt x="19840" y="0"/>
                  </a:cubicBezTo>
                  <a:cubicBezTo>
                    <a:pt x="31769" y="0"/>
                    <a:pt x="41440" y="9670"/>
                    <a:pt x="41440" y="21600"/>
                  </a:cubicBezTo>
                  <a:cubicBezTo>
                    <a:pt x="41440" y="33529"/>
                    <a:pt x="31769" y="43200"/>
                    <a:pt x="19840" y="43200"/>
                  </a:cubicBezTo>
                  <a:cubicBezTo>
                    <a:pt x="11212" y="43200"/>
                    <a:pt x="3411" y="38065"/>
                    <a:pt x="0" y="30140"/>
                  </a:cubicBezTo>
                </a:path>
                <a:path w="41440" h="43200" stroke="0">
                  <a:moveTo>
                    <a:pt x="9781" y="2484"/>
                  </a:moveTo>
                  <a:cubicBezTo>
                    <a:pt x="12883" y="852"/>
                    <a:pt x="16335" y="-1"/>
                    <a:pt x="19840" y="0"/>
                  </a:cubicBezTo>
                  <a:cubicBezTo>
                    <a:pt x="31769" y="0"/>
                    <a:pt x="41440" y="9670"/>
                    <a:pt x="41440" y="21600"/>
                  </a:cubicBezTo>
                  <a:cubicBezTo>
                    <a:pt x="41440" y="33529"/>
                    <a:pt x="31769" y="43200"/>
                    <a:pt x="19840" y="43200"/>
                  </a:cubicBezTo>
                  <a:cubicBezTo>
                    <a:pt x="11212" y="43200"/>
                    <a:pt x="3411" y="38065"/>
                    <a:pt x="0" y="30140"/>
                  </a:cubicBezTo>
                  <a:lnTo>
                    <a:pt x="19840" y="21600"/>
                  </a:lnTo>
                  <a:lnTo>
                    <a:pt x="9781" y="2484"/>
                  </a:lnTo>
                  <a:close/>
                </a:path>
              </a:pathLst>
            </a:custGeom>
            <a:noFill/>
            <a:ln w="9525">
              <a:solidFill>
                <a:srgbClr val="000000"/>
              </a:solidFill>
              <a:round/>
              <a:headEnd/>
              <a:tailEnd type="triangle" w="sm" len="med"/>
            </a:ln>
          </p:spPr>
          <p:txBody>
            <a:bodyPr/>
            <a:lstStyle/>
            <a:p>
              <a:endParaRPr lang="zh-CN" altLang="en-US"/>
            </a:p>
          </p:txBody>
        </p:sp>
        <p:sp>
          <p:nvSpPr>
            <p:cNvPr id="17489" name="Arc 83"/>
            <p:cNvSpPr>
              <a:spLocks noChangeArrowheads="1"/>
            </p:cNvSpPr>
            <p:nvPr/>
          </p:nvSpPr>
          <p:spPr bwMode="auto">
            <a:xfrm flipH="1" flipV="1">
              <a:off x="889" y="2132"/>
              <a:ext cx="367" cy="389"/>
            </a:xfrm>
            <a:custGeom>
              <a:avLst/>
              <a:gdLst>
                <a:gd name="T0" fmla="*/ 0 w 41440"/>
                <a:gd name="T1" fmla="*/ 0 h 43200"/>
                <a:gd name="T2" fmla="*/ 0 w 41440"/>
                <a:gd name="T3" fmla="*/ 0 h 43200"/>
                <a:gd name="T4" fmla="*/ 0 w 41440"/>
                <a:gd name="T5" fmla="*/ 0 h 43200"/>
                <a:gd name="T6" fmla="*/ 0 w 41440"/>
                <a:gd name="T7" fmla="*/ 0 h 43200"/>
                <a:gd name="T8" fmla="*/ 0 w 41440"/>
                <a:gd name="T9" fmla="*/ 0 h 43200"/>
                <a:gd name="T10" fmla="*/ 0 w 41440"/>
                <a:gd name="T11" fmla="*/ 0 h 43200"/>
                <a:gd name="T12" fmla="*/ 0 w 41440"/>
                <a:gd name="T13" fmla="*/ 0 h 43200"/>
                <a:gd name="T14" fmla="*/ 0 w 41440"/>
                <a:gd name="T15" fmla="*/ 0 h 43200"/>
                <a:gd name="T16" fmla="*/ 0 w 41440"/>
                <a:gd name="T17" fmla="*/ 0 h 43200"/>
                <a:gd name="T18" fmla="*/ 0 w 41440"/>
                <a:gd name="T19" fmla="*/ 0 h 43200"/>
                <a:gd name="T20" fmla="*/ 0 w 41440"/>
                <a:gd name="T21" fmla="*/ 0 h 43200"/>
                <a:gd name="T22" fmla="*/ 0 w 41440"/>
                <a:gd name="T23" fmla="*/ 0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40" h="43200" fill="none">
                  <a:moveTo>
                    <a:pt x="11726" y="1581"/>
                  </a:moveTo>
                  <a:cubicBezTo>
                    <a:pt x="14304" y="537"/>
                    <a:pt x="17059" y="-1"/>
                    <a:pt x="19840" y="0"/>
                  </a:cubicBezTo>
                  <a:cubicBezTo>
                    <a:pt x="31769" y="0"/>
                    <a:pt x="41440" y="9670"/>
                    <a:pt x="41440" y="21600"/>
                  </a:cubicBezTo>
                  <a:cubicBezTo>
                    <a:pt x="41440" y="33529"/>
                    <a:pt x="31769" y="43200"/>
                    <a:pt x="19840" y="43200"/>
                  </a:cubicBezTo>
                  <a:cubicBezTo>
                    <a:pt x="11212" y="43200"/>
                    <a:pt x="3411" y="38065"/>
                    <a:pt x="0" y="30140"/>
                  </a:cubicBezTo>
                </a:path>
                <a:path w="41440" h="43200" stroke="0">
                  <a:moveTo>
                    <a:pt x="11726" y="1581"/>
                  </a:moveTo>
                  <a:cubicBezTo>
                    <a:pt x="14304" y="537"/>
                    <a:pt x="17059" y="-1"/>
                    <a:pt x="19840" y="0"/>
                  </a:cubicBezTo>
                  <a:cubicBezTo>
                    <a:pt x="31769" y="0"/>
                    <a:pt x="41440" y="9670"/>
                    <a:pt x="41440" y="21600"/>
                  </a:cubicBezTo>
                  <a:cubicBezTo>
                    <a:pt x="41440" y="33529"/>
                    <a:pt x="31769" y="43200"/>
                    <a:pt x="19840" y="43200"/>
                  </a:cubicBezTo>
                  <a:cubicBezTo>
                    <a:pt x="11212" y="43200"/>
                    <a:pt x="3411" y="38065"/>
                    <a:pt x="0" y="30140"/>
                  </a:cubicBezTo>
                  <a:lnTo>
                    <a:pt x="19840" y="21600"/>
                  </a:lnTo>
                  <a:lnTo>
                    <a:pt x="11726" y="1581"/>
                  </a:lnTo>
                  <a:close/>
                </a:path>
              </a:pathLst>
            </a:custGeom>
            <a:noFill/>
            <a:ln w="9525">
              <a:solidFill>
                <a:srgbClr val="000000"/>
              </a:solidFill>
              <a:round/>
              <a:headEnd/>
              <a:tailEnd type="triangle" w="sm" len="med"/>
            </a:ln>
          </p:spPr>
          <p:txBody>
            <a:bodyPr/>
            <a:lstStyle/>
            <a:p>
              <a:endParaRPr lang="zh-CN" altLang="en-US"/>
            </a:p>
          </p:txBody>
        </p:sp>
        <p:sp>
          <p:nvSpPr>
            <p:cNvPr id="17490" name="Arc 84"/>
            <p:cNvSpPr>
              <a:spLocks noChangeArrowheads="1"/>
            </p:cNvSpPr>
            <p:nvPr/>
          </p:nvSpPr>
          <p:spPr bwMode="auto">
            <a:xfrm flipV="1">
              <a:off x="2317" y="2147"/>
              <a:ext cx="367" cy="389"/>
            </a:xfrm>
            <a:custGeom>
              <a:avLst/>
              <a:gdLst>
                <a:gd name="T0" fmla="*/ 0 w 41440"/>
                <a:gd name="T1" fmla="*/ 0 h 43200"/>
                <a:gd name="T2" fmla="*/ 0 w 41440"/>
                <a:gd name="T3" fmla="*/ 0 h 43200"/>
                <a:gd name="T4" fmla="*/ 0 w 41440"/>
                <a:gd name="T5" fmla="*/ 0 h 43200"/>
                <a:gd name="T6" fmla="*/ 0 w 41440"/>
                <a:gd name="T7" fmla="*/ 0 h 43200"/>
                <a:gd name="T8" fmla="*/ 0 w 41440"/>
                <a:gd name="T9" fmla="*/ 0 h 43200"/>
                <a:gd name="T10" fmla="*/ 0 w 41440"/>
                <a:gd name="T11" fmla="*/ 0 h 43200"/>
                <a:gd name="T12" fmla="*/ 0 w 41440"/>
                <a:gd name="T13" fmla="*/ 0 h 43200"/>
                <a:gd name="T14" fmla="*/ 0 w 41440"/>
                <a:gd name="T15" fmla="*/ 0 h 43200"/>
                <a:gd name="T16" fmla="*/ 0 w 41440"/>
                <a:gd name="T17" fmla="*/ 0 h 43200"/>
                <a:gd name="T18" fmla="*/ 0 w 41440"/>
                <a:gd name="T19" fmla="*/ 0 h 43200"/>
                <a:gd name="T20" fmla="*/ 0 w 41440"/>
                <a:gd name="T21" fmla="*/ 0 h 43200"/>
                <a:gd name="T22" fmla="*/ 0 w 41440"/>
                <a:gd name="T23" fmla="*/ 0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40" h="43200" fill="none">
                  <a:moveTo>
                    <a:pt x="11726" y="1581"/>
                  </a:moveTo>
                  <a:cubicBezTo>
                    <a:pt x="14304" y="537"/>
                    <a:pt x="17059" y="-1"/>
                    <a:pt x="19840" y="0"/>
                  </a:cubicBezTo>
                  <a:cubicBezTo>
                    <a:pt x="31769" y="0"/>
                    <a:pt x="41440" y="9670"/>
                    <a:pt x="41440" y="21600"/>
                  </a:cubicBezTo>
                  <a:cubicBezTo>
                    <a:pt x="41440" y="33529"/>
                    <a:pt x="31769" y="43200"/>
                    <a:pt x="19840" y="43200"/>
                  </a:cubicBezTo>
                  <a:cubicBezTo>
                    <a:pt x="11212" y="43200"/>
                    <a:pt x="3411" y="38065"/>
                    <a:pt x="0" y="30140"/>
                  </a:cubicBezTo>
                </a:path>
                <a:path w="41440" h="43200" stroke="0">
                  <a:moveTo>
                    <a:pt x="11726" y="1581"/>
                  </a:moveTo>
                  <a:cubicBezTo>
                    <a:pt x="14304" y="537"/>
                    <a:pt x="17059" y="-1"/>
                    <a:pt x="19840" y="0"/>
                  </a:cubicBezTo>
                  <a:cubicBezTo>
                    <a:pt x="31769" y="0"/>
                    <a:pt x="41440" y="9670"/>
                    <a:pt x="41440" y="21600"/>
                  </a:cubicBezTo>
                  <a:cubicBezTo>
                    <a:pt x="41440" y="33529"/>
                    <a:pt x="31769" y="43200"/>
                    <a:pt x="19840" y="43200"/>
                  </a:cubicBezTo>
                  <a:cubicBezTo>
                    <a:pt x="11212" y="43200"/>
                    <a:pt x="3411" y="38065"/>
                    <a:pt x="0" y="30140"/>
                  </a:cubicBezTo>
                  <a:lnTo>
                    <a:pt x="19840" y="21600"/>
                  </a:lnTo>
                  <a:lnTo>
                    <a:pt x="11726" y="1581"/>
                  </a:lnTo>
                  <a:close/>
                </a:path>
              </a:pathLst>
            </a:custGeom>
            <a:noFill/>
            <a:ln w="9525">
              <a:solidFill>
                <a:srgbClr val="000000"/>
              </a:solidFill>
              <a:round/>
              <a:headEnd/>
              <a:tailEnd type="triangle" w="sm" len="med"/>
            </a:ln>
          </p:spPr>
          <p:txBody>
            <a:bodyPr/>
            <a:lstStyle/>
            <a:p>
              <a:endParaRPr lang="zh-CN" altLang="en-US"/>
            </a:p>
          </p:txBody>
        </p:sp>
        <p:sp>
          <p:nvSpPr>
            <p:cNvPr id="17491" name="Line 85"/>
            <p:cNvSpPr>
              <a:spLocks noChangeShapeType="1"/>
            </p:cNvSpPr>
            <p:nvPr/>
          </p:nvSpPr>
          <p:spPr bwMode="auto">
            <a:xfrm>
              <a:off x="1507" y="2432"/>
              <a:ext cx="589" cy="0"/>
            </a:xfrm>
            <a:prstGeom prst="line">
              <a:avLst/>
            </a:prstGeom>
            <a:noFill/>
            <a:ln w="9525">
              <a:solidFill>
                <a:srgbClr val="000000"/>
              </a:solidFill>
              <a:round/>
              <a:headEnd/>
              <a:tailEnd type="triangle" w="sm" len="med"/>
            </a:ln>
          </p:spPr>
          <p:txBody>
            <a:bodyPr/>
            <a:lstStyle/>
            <a:p>
              <a:endParaRPr lang="zh-CN" altLang="en-US"/>
            </a:p>
          </p:txBody>
        </p:sp>
        <p:sp>
          <p:nvSpPr>
            <p:cNvPr id="17492" name="Line 86"/>
            <p:cNvSpPr>
              <a:spLocks noChangeShapeType="1"/>
            </p:cNvSpPr>
            <p:nvPr/>
          </p:nvSpPr>
          <p:spPr bwMode="auto">
            <a:xfrm>
              <a:off x="2273" y="2612"/>
              <a:ext cx="0" cy="479"/>
            </a:xfrm>
            <a:prstGeom prst="line">
              <a:avLst/>
            </a:prstGeom>
            <a:noFill/>
            <a:ln w="9525">
              <a:solidFill>
                <a:srgbClr val="000000"/>
              </a:solidFill>
              <a:round/>
              <a:headEnd/>
              <a:tailEnd type="triangle" w="sm" len="med"/>
            </a:ln>
          </p:spPr>
          <p:txBody>
            <a:bodyPr/>
            <a:lstStyle/>
            <a:p>
              <a:endParaRPr lang="zh-CN" altLang="en-US"/>
            </a:p>
          </p:txBody>
        </p:sp>
        <p:sp>
          <p:nvSpPr>
            <p:cNvPr id="17493" name="Line 87"/>
            <p:cNvSpPr>
              <a:spLocks noChangeShapeType="1"/>
            </p:cNvSpPr>
            <p:nvPr/>
          </p:nvSpPr>
          <p:spPr bwMode="auto">
            <a:xfrm flipH="1">
              <a:off x="1507" y="3271"/>
              <a:ext cx="604" cy="0"/>
            </a:xfrm>
            <a:prstGeom prst="line">
              <a:avLst/>
            </a:prstGeom>
            <a:noFill/>
            <a:ln w="9525">
              <a:solidFill>
                <a:srgbClr val="000000"/>
              </a:solidFill>
              <a:round/>
              <a:headEnd/>
              <a:tailEnd type="triangle" w="sm" len="med"/>
            </a:ln>
          </p:spPr>
          <p:txBody>
            <a:bodyPr/>
            <a:lstStyle/>
            <a:p>
              <a:endParaRPr lang="zh-CN" altLang="en-US"/>
            </a:p>
          </p:txBody>
        </p:sp>
        <p:sp>
          <p:nvSpPr>
            <p:cNvPr id="17494" name="Line 88"/>
            <p:cNvSpPr>
              <a:spLocks noChangeShapeType="1"/>
            </p:cNvSpPr>
            <p:nvPr/>
          </p:nvSpPr>
          <p:spPr bwMode="auto">
            <a:xfrm flipV="1">
              <a:off x="1316" y="2597"/>
              <a:ext cx="0" cy="464"/>
            </a:xfrm>
            <a:prstGeom prst="line">
              <a:avLst/>
            </a:prstGeom>
            <a:noFill/>
            <a:ln w="9525">
              <a:solidFill>
                <a:srgbClr val="000000"/>
              </a:solidFill>
              <a:round/>
              <a:headEnd/>
              <a:tailEnd type="triangle" w="sm" len="med"/>
            </a:ln>
          </p:spPr>
          <p:txBody>
            <a:bodyPr/>
            <a:lstStyle/>
            <a:p>
              <a:endParaRPr lang="zh-CN" altLang="en-US"/>
            </a:p>
          </p:txBody>
        </p:sp>
        <p:sp>
          <p:nvSpPr>
            <p:cNvPr id="17495" name="Text Box 90"/>
            <p:cNvSpPr txBox="1">
              <a:spLocks noChangeArrowheads="1"/>
            </p:cNvSpPr>
            <p:nvPr/>
          </p:nvSpPr>
          <p:spPr bwMode="auto">
            <a:xfrm>
              <a:off x="1655" y="2147"/>
              <a:ext cx="250" cy="210"/>
            </a:xfrm>
            <a:prstGeom prst="rect">
              <a:avLst/>
            </a:prstGeom>
            <a:noFill/>
            <a:ln w="9525">
              <a:noFill/>
              <a:miter lim="800000"/>
              <a:headEnd/>
              <a:tailEnd/>
            </a:ln>
          </p:spPr>
          <p:txBody>
            <a:bodyPr lIns="0" tIns="0" rIns="0" bIns="0"/>
            <a:lstStyle/>
            <a:p>
              <a:pPr algn="just"/>
              <a:r>
                <a:rPr lang="en-US" altLang="zh-CN" sz="2000"/>
                <a:t>1/0</a:t>
              </a:r>
            </a:p>
          </p:txBody>
        </p:sp>
        <p:sp>
          <p:nvSpPr>
            <p:cNvPr id="17496" name="Text Box 91"/>
            <p:cNvSpPr txBox="1">
              <a:spLocks noChangeArrowheads="1"/>
            </p:cNvSpPr>
            <p:nvPr/>
          </p:nvSpPr>
          <p:spPr bwMode="auto">
            <a:xfrm>
              <a:off x="624" y="2072"/>
              <a:ext cx="236" cy="225"/>
            </a:xfrm>
            <a:prstGeom prst="rect">
              <a:avLst/>
            </a:prstGeom>
            <a:noFill/>
            <a:ln w="9525">
              <a:noFill/>
              <a:miter lim="800000"/>
              <a:headEnd/>
              <a:tailEnd/>
            </a:ln>
          </p:spPr>
          <p:txBody>
            <a:bodyPr lIns="0" tIns="0" rIns="0" bIns="0"/>
            <a:lstStyle/>
            <a:p>
              <a:pPr algn="just"/>
              <a:r>
                <a:rPr lang="en-US" altLang="zh-CN" sz="2000"/>
                <a:t>0/0</a:t>
              </a:r>
            </a:p>
          </p:txBody>
        </p:sp>
        <p:sp>
          <p:nvSpPr>
            <p:cNvPr id="17497" name="Text Box 92"/>
            <p:cNvSpPr txBox="1">
              <a:spLocks noChangeArrowheads="1"/>
            </p:cNvSpPr>
            <p:nvPr/>
          </p:nvSpPr>
          <p:spPr bwMode="auto">
            <a:xfrm>
              <a:off x="1007" y="2731"/>
              <a:ext cx="235" cy="225"/>
            </a:xfrm>
            <a:prstGeom prst="rect">
              <a:avLst/>
            </a:prstGeom>
            <a:noFill/>
            <a:ln w="9525">
              <a:noFill/>
              <a:miter lim="800000"/>
              <a:headEnd/>
              <a:tailEnd/>
            </a:ln>
          </p:spPr>
          <p:txBody>
            <a:bodyPr lIns="0" tIns="0" rIns="0" bIns="0"/>
            <a:lstStyle/>
            <a:p>
              <a:pPr algn="just"/>
              <a:r>
                <a:rPr lang="en-US" altLang="zh-CN" sz="2000"/>
                <a:t>1/1</a:t>
              </a:r>
            </a:p>
          </p:txBody>
        </p:sp>
        <p:sp>
          <p:nvSpPr>
            <p:cNvPr id="17498" name="Text Box 93"/>
            <p:cNvSpPr txBox="1">
              <a:spLocks noChangeArrowheads="1"/>
            </p:cNvSpPr>
            <p:nvPr/>
          </p:nvSpPr>
          <p:spPr bwMode="auto">
            <a:xfrm>
              <a:off x="2700" y="2057"/>
              <a:ext cx="221" cy="225"/>
            </a:xfrm>
            <a:prstGeom prst="rect">
              <a:avLst/>
            </a:prstGeom>
            <a:noFill/>
            <a:ln w="9525">
              <a:noFill/>
              <a:miter lim="800000"/>
              <a:headEnd/>
              <a:tailEnd/>
            </a:ln>
          </p:spPr>
          <p:txBody>
            <a:bodyPr lIns="0" tIns="0" rIns="0" bIns="0"/>
            <a:lstStyle/>
            <a:p>
              <a:pPr algn="just"/>
              <a:r>
                <a:rPr lang="en-US" altLang="zh-CN" sz="2000"/>
                <a:t>0/0</a:t>
              </a:r>
            </a:p>
          </p:txBody>
        </p:sp>
        <p:sp>
          <p:nvSpPr>
            <p:cNvPr id="17499" name="Text Box 94"/>
            <p:cNvSpPr txBox="1">
              <a:spLocks noChangeArrowheads="1"/>
            </p:cNvSpPr>
            <p:nvPr/>
          </p:nvSpPr>
          <p:spPr bwMode="auto">
            <a:xfrm>
              <a:off x="2332" y="2701"/>
              <a:ext cx="236" cy="195"/>
            </a:xfrm>
            <a:prstGeom prst="rect">
              <a:avLst/>
            </a:prstGeom>
            <a:noFill/>
            <a:ln w="9525">
              <a:noFill/>
              <a:miter lim="800000"/>
              <a:headEnd/>
              <a:tailEnd/>
            </a:ln>
          </p:spPr>
          <p:txBody>
            <a:bodyPr lIns="0" tIns="0" rIns="0" bIns="0"/>
            <a:lstStyle/>
            <a:p>
              <a:pPr algn="just"/>
              <a:r>
                <a:rPr lang="en-US" altLang="zh-CN" sz="2000"/>
                <a:t>1/0</a:t>
              </a:r>
            </a:p>
          </p:txBody>
        </p:sp>
        <p:sp>
          <p:nvSpPr>
            <p:cNvPr id="17500" name="Text Box 95"/>
            <p:cNvSpPr txBox="1">
              <a:spLocks noChangeArrowheads="1"/>
            </p:cNvSpPr>
            <p:nvPr/>
          </p:nvSpPr>
          <p:spPr bwMode="auto">
            <a:xfrm>
              <a:off x="1714" y="3300"/>
              <a:ext cx="235" cy="225"/>
            </a:xfrm>
            <a:prstGeom prst="rect">
              <a:avLst/>
            </a:prstGeom>
            <a:noFill/>
            <a:ln w="9525">
              <a:noFill/>
              <a:miter lim="800000"/>
              <a:headEnd/>
              <a:tailEnd/>
            </a:ln>
          </p:spPr>
          <p:txBody>
            <a:bodyPr lIns="0" tIns="0" rIns="0" bIns="0"/>
            <a:lstStyle/>
            <a:p>
              <a:pPr algn="just"/>
              <a:r>
                <a:rPr lang="en-US" altLang="zh-CN" sz="2000"/>
                <a:t>1/0</a:t>
              </a:r>
            </a:p>
          </p:txBody>
        </p:sp>
        <p:sp>
          <p:nvSpPr>
            <p:cNvPr id="17501" name="Text Box 96"/>
            <p:cNvSpPr txBox="1">
              <a:spLocks noChangeArrowheads="1"/>
            </p:cNvSpPr>
            <p:nvPr/>
          </p:nvSpPr>
          <p:spPr bwMode="auto">
            <a:xfrm>
              <a:off x="2759" y="3360"/>
              <a:ext cx="265" cy="240"/>
            </a:xfrm>
            <a:prstGeom prst="rect">
              <a:avLst/>
            </a:prstGeom>
            <a:noFill/>
            <a:ln w="9525">
              <a:noFill/>
              <a:miter lim="800000"/>
              <a:headEnd/>
              <a:tailEnd/>
            </a:ln>
          </p:spPr>
          <p:txBody>
            <a:bodyPr lIns="0" tIns="0" rIns="0" bIns="0"/>
            <a:lstStyle/>
            <a:p>
              <a:pPr algn="just"/>
              <a:r>
                <a:rPr lang="en-US" altLang="zh-CN" sz="2000"/>
                <a:t>0/0</a:t>
              </a:r>
            </a:p>
          </p:txBody>
        </p:sp>
      </p:grpSp>
      <p:grpSp>
        <p:nvGrpSpPr>
          <p:cNvPr id="96" name="Group 83"/>
          <p:cNvGrpSpPr>
            <a:grpSpLocks/>
          </p:cNvGrpSpPr>
          <p:nvPr/>
        </p:nvGrpSpPr>
        <p:grpSpPr bwMode="auto">
          <a:xfrm>
            <a:off x="1801813" y="719138"/>
            <a:ext cx="6396037" cy="1903412"/>
            <a:chOff x="1059" y="480"/>
            <a:chExt cx="4029" cy="1199"/>
          </a:xfrm>
        </p:grpSpPr>
        <p:grpSp>
          <p:nvGrpSpPr>
            <p:cNvPr id="17434" name="Group 35"/>
            <p:cNvGrpSpPr>
              <a:grpSpLocks/>
            </p:cNvGrpSpPr>
            <p:nvPr/>
          </p:nvGrpSpPr>
          <p:grpSpPr bwMode="auto">
            <a:xfrm>
              <a:off x="1059" y="480"/>
              <a:ext cx="4029" cy="1199"/>
              <a:chOff x="2648" y="2832"/>
              <a:chExt cx="5240" cy="1560"/>
            </a:xfrm>
          </p:grpSpPr>
          <p:grpSp>
            <p:nvGrpSpPr>
              <p:cNvPr id="17437" name="Group 36"/>
              <p:cNvGrpSpPr>
                <a:grpSpLocks/>
              </p:cNvGrpSpPr>
              <p:nvPr/>
            </p:nvGrpSpPr>
            <p:grpSpPr bwMode="auto">
              <a:xfrm>
                <a:off x="2648" y="2832"/>
                <a:ext cx="5240" cy="1560"/>
                <a:chOff x="2648" y="2832"/>
                <a:chExt cx="5240" cy="1560"/>
              </a:xfrm>
            </p:grpSpPr>
            <p:sp>
              <p:nvSpPr>
                <p:cNvPr id="17439" name="Oval 37"/>
                <p:cNvSpPr>
                  <a:spLocks noChangeArrowheads="1"/>
                </p:cNvSpPr>
                <p:nvPr/>
              </p:nvSpPr>
              <p:spPr bwMode="auto">
                <a:xfrm>
                  <a:off x="3668" y="36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17440" name="Line 38"/>
                <p:cNvSpPr>
                  <a:spLocks noChangeShapeType="1"/>
                </p:cNvSpPr>
                <p:nvPr/>
              </p:nvSpPr>
              <p:spPr bwMode="auto">
                <a:xfrm>
                  <a:off x="4608" y="3492"/>
                  <a:ext cx="200" cy="0"/>
                </a:xfrm>
                <a:prstGeom prst="line">
                  <a:avLst/>
                </a:prstGeom>
                <a:noFill/>
                <a:ln w="9525">
                  <a:solidFill>
                    <a:srgbClr val="000000"/>
                  </a:solidFill>
                  <a:round/>
                  <a:headEnd/>
                  <a:tailEnd/>
                </a:ln>
              </p:spPr>
              <p:txBody>
                <a:bodyPr/>
                <a:lstStyle/>
                <a:p>
                  <a:endParaRPr lang="zh-CN" altLang="en-US"/>
                </a:p>
              </p:txBody>
            </p:sp>
            <p:sp>
              <p:nvSpPr>
                <p:cNvPr id="17441" name="Line 39"/>
                <p:cNvSpPr>
                  <a:spLocks noChangeShapeType="1"/>
                </p:cNvSpPr>
                <p:nvPr/>
              </p:nvSpPr>
              <p:spPr bwMode="auto">
                <a:xfrm>
                  <a:off x="3548" y="3492"/>
                  <a:ext cx="200" cy="0"/>
                </a:xfrm>
                <a:prstGeom prst="line">
                  <a:avLst/>
                </a:prstGeom>
                <a:noFill/>
                <a:ln w="9525">
                  <a:solidFill>
                    <a:srgbClr val="000000"/>
                  </a:solidFill>
                  <a:round/>
                  <a:headEnd/>
                  <a:tailEnd/>
                </a:ln>
              </p:spPr>
              <p:txBody>
                <a:bodyPr/>
                <a:lstStyle/>
                <a:p>
                  <a:endParaRPr lang="zh-CN" altLang="en-US"/>
                </a:p>
              </p:txBody>
            </p:sp>
            <p:sp>
              <p:nvSpPr>
                <p:cNvPr id="17442" name="Line 40"/>
                <p:cNvSpPr>
                  <a:spLocks noChangeShapeType="1"/>
                </p:cNvSpPr>
                <p:nvPr/>
              </p:nvSpPr>
              <p:spPr bwMode="auto">
                <a:xfrm>
                  <a:off x="5268" y="3312"/>
                  <a:ext cx="500" cy="0"/>
                </a:xfrm>
                <a:prstGeom prst="line">
                  <a:avLst/>
                </a:prstGeom>
                <a:noFill/>
                <a:ln w="9525">
                  <a:solidFill>
                    <a:srgbClr val="000000"/>
                  </a:solidFill>
                  <a:round/>
                  <a:headEnd/>
                  <a:tailEnd/>
                </a:ln>
              </p:spPr>
              <p:txBody>
                <a:bodyPr/>
                <a:lstStyle/>
                <a:p>
                  <a:endParaRPr lang="zh-CN" altLang="en-US"/>
                </a:p>
              </p:txBody>
            </p:sp>
            <p:sp>
              <p:nvSpPr>
                <p:cNvPr id="17443" name="Rectangle 41"/>
                <p:cNvSpPr>
                  <a:spLocks noChangeArrowheads="1"/>
                </p:cNvSpPr>
                <p:nvPr/>
              </p:nvSpPr>
              <p:spPr bwMode="auto">
                <a:xfrm flipV="1">
                  <a:off x="3728" y="3292"/>
                  <a:ext cx="880" cy="84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7444" name="Line 42"/>
                <p:cNvSpPr>
                  <a:spLocks noChangeShapeType="1"/>
                </p:cNvSpPr>
                <p:nvPr/>
              </p:nvSpPr>
              <p:spPr bwMode="auto">
                <a:xfrm flipH="1" flipV="1">
                  <a:off x="3408" y="3732"/>
                  <a:ext cx="320" cy="0"/>
                </a:xfrm>
                <a:prstGeom prst="line">
                  <a:avLst/>
                </a:prstGeom>
                <a:noFill/>
                <a:ln w="9525">
                  <a:solidFill>
                    <a:srgbClr val="000000"/>
                  </a:solidFill>
                  <a:round/>
                  <a:headEnd/>
                  <a:tailEnd/>
                </a:ln>
              </p:spPr>
              <p:txBody>
                <a:bodyPr/>
                <a:lstStyle/>
                <a:p>
                  <a:endParaRPr lang="zh-CN" altLang="en-US"/>
                </a:p>
              </p:txBody>
            </p:sp>
            <p:sp>
              <p:nvSpPr>
                <p:cNvPr id="17445" name="Line 43"/>
                <p:cNvSpPr>
                  <a:spLocks noChangeShapeType="1"/>
                </p:cNvSpPr>
                <p:nvPr/>
              </p:nvSpPr>
              <p:spPr bwMode="auto">
                <a:xfrm flipV="1">
                  <a:off x="3728" y="3712"/>
                  <a:ext cx="100" cy="80"/>
                </a:xfrm>
                <a:prstGeom prst="line">
                  <a:avLst/>
                </a:prstGeom>
                <a:noFill/>
                <a:ln w="9525">
                  <a:solidFill>
                    <a:srgbClr val="000000"/>
                  </a:solidFill>
                  <a:round/>
                  <a:headEnd/>
                  <a:tailEnd/>
                </a:ln>
              </p:spPr>
              <p:txBody>
                <a:bodyPr/>
                <a:lstStyle/>
                <a:p>
                  <a:endParaRPr lang="zh-CN" altLang="en-US"/>
                </a:p>
              </p:txBody>
            </p:sp>
            <p:sp>
              <p:nvSpPr>
                <p:cNvPr id="17446" name="Line 44"/>
                <p:cNvSpPr>
                  <a:spLocks noChangeShapeType="1"/>
                </p:cNvSpPr>
                <p:nvPr/>
              </p:nvSpPr>
              <p:spPr bwMode="auto">
                <a:xfrm flipH="1" flipV="1">
                  <a:off x="3728" y="3632"/>
                  <a:ext cx="100" cy="80"/>
                </a:xfrm>
                <a:prstGeom prst="line">
                  <a:avLst/>
                </a:prstGeom>
                <a:noFill/>
                <a:ln w="9525">
                  <a:solidFill>
                    <a:srgbClr val="000000"/>
                  </a:solidFill>
                  <a:round/>
                  <a:headEnd/>
                  <a:tailEnd/>
                </a:ln>
              </p:spPr>
              <p:txBody>
                <a:bodyPr/>
                <a:lstStyle/>
                <a:p>
                  <a:endParaRPr lang="zh-CN" altLang="en-US"/>
                </a:p>
              </p:txBody>
            </p:sp>
            <p:sp>
              <p:nvSpPr>
                <p:cNvPr id="17447" name="Text Box 45"/>
                <p:cNvSpPr txBox="1">
                  <a:spLocks noChangeArrowheads="1"/>
                </p:cNvSpPr>
                <p:nvPr/>
              </p:nvSpPr>
              <p:spPr bwMode="auto">
                <a:xfrm>
                  <a:off x="3788" y="3352"/>
                  <a:ext cx="200" cy="260"/>
                </a:xfrm>
                <a:prstGeom prst="rect">
                  <a:avLst/>
                </a:prstGeom>
                <a:noFill/>
                <a:ln w="9525">
                  <a:noFill/>
                  <a:miter lim="800000"/>
                  <a:headEnd/>
                  <a:tailEnd/>
                </a:ln>
              </p:spPr>
              <p:txBody>
                <a:bodyPr lIns="0" tIns="0" rIns="0" bIns="0"/>
                <a:lstStyle/>
                <a:p>
                  <a:pPr algn="just"/>
                  <a:r>
                    <a:rPr lang="en-US" altLang="zh-CN" sz="2000"/>
                    <a:t>J</a:t>
                  </a:r>
                </a:p>
              </p:txBody>
            </p:sp>
            <p:sp>
              <p:nvSpPr>
                <p:cNvPr id="17448" name="Text Box 46"/>
                <p:cNvSpPr txBox="1">
                  <a:spLocks noChangeArrowheads="1"/>
                </p:cNvSpPr>
                <p:nvPr/>
              </p:nvSpPr>
              <p:spPr bwMode="auto">
                <a:xfrm>
                  <a:off x="2648" y="4132"/>
                  <a:ext cx="320" cy="260"/>
                </a:xfrm>
                <a:prstGeom prst="rect">
                  <a:avLst/>
                </a:prstGeom>
                <a:noFill/>
                <a:ln w="9525">
                  <a:noFill/>
                  <a:miter lim="800000"/>
                  <a:headEnd/>
                  <a:tailEnd/>
                </a:ln>
              </p:spPr>
              <p:txBody>
                <a:bodyPr lIns="0" tIns="0" rIns="0" bIns="0"/>
                <a:lstStyle/>
                <a:p>
                  <a:pPr algn="just"/>
                  <a:r>
                    <a:rPr lang="en-US" altLang="zh-CN" sz="2000"/>
                    <a:t>CP</a:t>
                  </a:r>
                </a:p>
              </p:txBody>
            </p:sp>
            <p:sp>
              <p:nvSpPr>
                <p:cNvPr id="17449" name="Text Box 47"/>
                <p:cNvSpPr txBox="1">
                  <a:spLocks noChangeArrowheads="1"/>
                </p:cNvSpPr>
                <p:nvPr/>
              </p:nvSpPr>
              <p:spPr bwMode="auto">
                <a:xfrm>
                  <a:off x="3788" y="3812"/>
                  <a:ext cx="200" cy="260"/>
                </a:xfrm>
                <a:prstGeom prst="rect">
                  <a:avLst/>
                </a:prstGeom>
                <a:noFill/>
                <a:ln w="9525">
                  <a:noFill/>
                  <a:miter lim="800000"/>
                  <a:headEnd/>
                  <a:tailEnd/>
                </a:ln>
              </p:spPr>
              <p:txBody>
                <a:bodyPr lIns="0" tIns="0" rIns="0" bIns="0"/>
                <a:lstStyle/>
                <a:p>
                  <a:pPr algn="just"/>
                  <a:r>
                    <a:rPr lang="en-US" altLang="zh-CN" sz="2000"/>
                    <a:t>K</a:t>
                  </a:r>
                </a:p>
              </p:txBody>
            </p:sp>
            <p:sp>
              <p:nvSpPr>
                <p:cNvPr id="17450" name="Oval 48"/>
                <p:cNvSpPr>
                  <a:spLocks noChangeArrowheads="1"/>
                </p:cNvSpPr>
                <p:nvPr/>
              </p:nvSpPr>
              <p:spPr bwMode="auto">
                <a:xfrm>
                  <a:off x="5828" y="375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17451" name="Line 49"/>
                <p:cNvSpPr>
                  <a:spLocks noChangeShapeType="1"/>
                </p:cNvSpPr>
                <p:nvPr/>
              </p:nvSpPr>
              <p:spPr bwMode="auto">
                <a:xfrm>
                  <a:off x="6768" y="3552"/>
                  <a:ext cx="120" cy="0"/>
                </a:xfrm>
                <a:prstGeom prst="line">
                  <a:avLst/>
                </a:prstGeom>
                <a:noFill/>
                <a:ln w="9525">
                  <a:solidFill>
                    <a:srgbClr val="000000"/>
                  </a:solidFill>
                  <a:round/>
                  <a:headEnd/>
                  <a:tailEnd/>
                </a:ln>
              </p:spPr>
              <p:txBody>
                <a:bodyPr/>
                <a:lstStyle/>
                <a:p>
                  <a:endParaRPr lang="zh-CN" altLang="en-US"/>
                </a:p>
              </p:txBody>
            </p:sp>
            <p:sp>
              <p:nvSpPr>
                <p:cNvPr id="17452" name="Line 50"/>
                <p:cNvSpPr>
                  <a:spLocks noChangeShapeType="1"/>
                </p:cNvSpPr>
                <p:nvPr/>
              </p:nvSpPr>
              <p:spPr bwMode="auto">
                <a:xfrm>
                  <a:off x="5728" y="3552"/>
                  <a:ext cx="180" cy="0"/>
                </a:xfrm>
                <a:prstGeom prst="line">
                  <a:avLst/>
                </a:prstGeom>
                <a:noFill/>
                <a:ln w="9525">
                  <a:solidFill>
                    <a:srgbClr val="000000"/>
                  </a:solidFill>
                  <a:round/>
                  <a:headEnd/>
                  <a:tailEnd/>
                </a:ln>
              </p:spPr>
              <p:txBody>
                <a:bodyPr/>
                <a:lstStyle/>
                <a:p>
                  <a:endParaRPr lang="zh-CN" altLang="en-US"/>
                </a:p>
              </p:txBody>
            </p:sp>
            <p:sp>
              <p:nvSpPr>
                <p:cNvPr id="17453" name="Rectangle 51"/>
                <p:cNvSpPr>
                  <a:spLocks noChangeArrowheads="1"/>
                </p:cNvSpPr>
                <p:nvPr/>
              </p:nvSpPr>
              <p:spPr bwMode="auto">
                <a:xfrm flipV="1">
                  <a:off x="5888" y="3352"/>
                  <a:ext cx="880" cy="84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7454" name="Line 52"/>
                <p:cNvSpPr>
                  <a:spLocks noChangeShapeType="1"/>
                </p:cNvSpPr>
                <p:nvPr/>
              </p:nvSpPr>
              <p:spPr bwMode="auto">
                <a:xfrm flipH="1" flipV="1">
                  <a:off x="5568" y="3792"/>
                  <a:ext cx="320" cy="0"/>
                </a:xfrm>
                <a:prstGeom prst="line">
                  <a:avLst/>
                </a:prstGeom>
                <a:noFill/>
                <a:ln w="9525">
                  <a:solidFill>
                    <a:srgbClr val="000000"/>
                  </a:solidFill>
                  <a:round/>
                  <a:headEnd/>
                  <a:tailEnd/>
                </a:ln>
              </p:spPr>
              <p:txBody>
                <a:bodyPr/>
                <a:lstStyle/>
                <a:p>
                  <a:endParaRPr lang="zh-CN" altLang="en-US"/>
                </a:p>
              </p:txBody>
            </p:sp>
            <p:sp>
              <p:nvSpPr>
                <p:cNvPr id="17455" name="Line 53"/>
                <p:cNvSpPr>
                  <a:spLocks noChangeShapeType="1"/>
                </p:cNvSpPr>
                <p:nvPr/>
              </p:nvSpPr>
              <p:spPr bwMode="auto">
                <a:xfrm flipV="1">
                  <a:off x="5888" y="3772"/>
                  <a:ext cx="100" cy="80"/>
                </a:xfrm>
                <a:prstGeom prst="line">
                  <a:avLst/>
                </a:prstGeom>
                <a:noFill/>
                <a:ln w="9525">
                  <a:solidFill>
                    <a:srgbClr val="000000"/>
                  </a:solidFill>
                  <a:round/>
                  <a:headEnd/>
                  <a:tailEnd/>
                </a:ln>
              </p:spPr>
              <p:txBody>
                <a:bodyPr/>
                <a:lstStyle/>
                <a:p>
                  <a:endParaRPr lang="zh-CN" altLang="en-US"/>
                </a:p>
              </p:txBody>
            </p:sp>
            <p:sp>
              <p:nvSpPr>
                <p:cNvPr id="17456" name="Line 54"/>
                <p:cNvSpPr>
                  <a:spLocks noChangeShapeType="1"/>
                </p:cNvSpPr>
                <p:nvPr/>
              </p:nvSpPr>
              <p:spPr bwMode="auto">
                <a:xfrm flipH="1" flipV="1">
                  <a:off x="5888" y="3692"/>
                  <a:ext cx="100" cy="80"/>
                </a:xfrm>
                <a:prstGeom prst="line">
                  <a:avLst/>
                </a:prstGeom>
                <a:noFill/>
                <a:ln w="9525">
                  <a:solidFill>
                    <a:srgbClr val="000000"/>
                  </a:solidFill>
                  <a:round/>
                  <a:headEnd/>
                  <a:tailEnd/>
                </a:ln>
              </p:spPr>
              <p:txBody>
                <a:bodyPr/>
                <a:lstStyle/>
                <a:p>
                  <a:endParaRPr lang="zh-CN" altLang="en-US"/>
                </a:p>
              </p:txBody>
            </p:sp>
            <p:sp>
              <p:nvSpPr>
                <p:cNvPr id="17457" name="Text Box 55"/>
                <p:cNvSpPr txBox="1">
                  <a:spLocks noChangeArrowheads="1"/>
                </p:cNvSpPr>
                <p:nvPr/>
              </p:nvSpPr>
              <p:spPr bwMode="auto">
                <a:xfrm>
                  <a:off x="5948" y="3412"/>
                  <a:ext cx="200" cy="260"/>
                </a:xfrm>
                <a:prstGeom prst="rect">
                  <a:avLst/>
                </a:prstGeom>
                <a:noFill/>
                <a:ln w="9525">
                  <a:noFill/>
                  <a:miter lim="800000"/>
                  <a:headEnd/>
                  <a:tailEnd/>
                </a:ln>
              </p:spPr>
              <p:txBody>
                <a:bodyPr lIns="0" tIns="0" rIns="0" bIns="0"/>
                <a:lstStyle/>
                <a:p>
                  <a:pPr algn="just"/>
                  <a:r>
                    <a:rPr lang="en-US" altLang="zh-CN" sz="2000"/>
                    <a:t>J</a:t>
                  </a:r>
                </a:p>
              </p:txBody>
            </p:sp>
            <p:sp>
              <p:nvSpPr>
                <p:cNvPr id="17458" name="Text Box 56"/>
                <p:cNvSpPr txBox="1">
                  <a:spLocks noChangeArrowheads="1"/>
                </p:cNvSpPr>
                <p:nvPr/>
              </p:nvSpPr>
              <p:spPr bwMode="auto">
                <a:xfrm>
                  <a:off x="5948" y="3872"/>
                  <a:ext cx="200" cy="260"/>
                </a:xfrm>
                <a:prstGeom prst="rect">
                  <a:avLst/>
                </a:prstGeom>
                <a:noFill/>
                <a:ln w="9525">
                  <a:noFill/>
                  <a:miter lim="800000"/>
                  <a:headEnd/>
                  <a:tailEnd/>
                </a:ln>
              </p:spPr>
              <p:txBody>
                <a:bodyPr lIns="0" tIns="0" rIns="0" bIns="0"/>
                <a:lstStyle/>
                <a:p>
                  <a:pPr algn="just"/>
                  <a:r>
                    <a:rPr lang="en-US" altLang="zh-CN" sz="2000"/>
                    <a:t>K</a:t>
                  </a:r>
                </a:p>
              </p:txBody>
            </p:sp>
            <p:sp>
              <p:nvSpPr>
                <p:cNvPr id="17459" name="Line 57"/>
                <p:cNvSpPr>
                  <a:spLocks noChangeShapeType="1"/>
                </p:cNvSpPr>
                <p:nvPr/>
              </p:nvSpPr>
              <p:spPr bwMode="auto">
                <a:xfrm>
                  <a:off x="3568" y="3192"/>
                  <a:ext cx="0" cy="760"/>
                </a:xfrm>
                <a:prstGeom prst="line">
                  <a:avLst/>
                </a:prstGeom>
                <a:noFill/>
                <a:ln w="9525">
                  <a:solidFill>
                    <a:srgbClr val="000000"/>
                  </a:solidFill>
                  <a:round/>
                  <a:headEnd/>
                  <a:tailEnd/>
                </a:ln>
              </p:spPr>
              <p:txBody>
                <a:bodyPr/>
                <a:lstStyle/>
                <a:p>
                  <a:endParaRPr lang="zh-CN" altLang="en-US"/>
                </a:p>
              </p:txBody>
            </p:sp>
            <p:sp>
              <p:nvSpPr>
                <p:cNvPr id="17460" name="Line 58"/>
                <p:cNvSpPr>
                  <a:spLocks noChangeShapeType="1"/>
                </p:cNvSpPr>
                <p:nvPr/>
              </p:nvSpPr>
              <p:spPr bwMode="auto">
                <a:xfrm>
                  <a:off x="3568" y="3952"/>
                  <a:ext cx="160" cy="0"/>
                </a:xfrm>
                <a:prstGeom prst="line">
                  <a:avLst/>
                </a:prstGeom>
                <a:noFill/>
                <a:ln w="9525">
                  <a:solidFill>
                    <a:srgbClr val="000000"/>
                  </a:solidFill>
                  <a:round/>
                  <a:headEnd/>
                  <a:tailEnd/>
                </a:ln>
              </p:spPr>
              <p:txBody>
                <a:bodyPr/>
                <a:lstStyle/>
                <a:p>
                  <a:endParaRPr lang="zh-CN" altLang="en-US"/>
                </a:p>
              </p:txBody>
            </p:sp>
            <p:sp>
              <p:nvSpPr>
                <p:cNvPr id="17461" name="Line 59"/>
                <p:cNvSpPr>
                  <a:spLocks noChangeShapeType="1"/>
                </p:cNvSpPr>
                <p:nvPr/>
              </p:nvSpPr>
              <p:spPr bwMode="auto">
                <a:xfrm>
                  <a:off x="3428" y="3732"/>
                  <a:ext cx="0" cy="500"/>
                </a:xfrm>
                <a:prstGeom prst="line">
                  <a:avLst/>
                </a:prstGeom>
                <a:noFill/>
                <a:ln w="9525">
                  <a:solidFill>
                    <a:srgbClr val="000000"/>
                  </a:solidFill>
                  <a:round/>
                  <a:headEnd/>
                  <a:tailEnd/>
                </a:ln>
              </p:spPr>
              <p:txBody>
                <a:bodyPr/>
                <a:lstStyle/>
                <a:p>
                  <a:endParaRPr lang="zh-CN" altLang="en-US"/>
                </a:p>
              </p:txBody>
            </p:sp>
            <p:sp>
              <p:nvSpPr>
                <p:cNvPr id="17462" name="Line 60"/>
                <p:cNvSpPr>
                  <a:spLocks noChangeShapeType="1"/>
                </p:cNvSpPr>
                <p:nvPr/>
              </p:nvSpPr>
              <p:spPr bwMode="auto">
                <a:xfrm>
                  <a:off x="3008" y="4232"/>
                  <a:ext cx="2580" cy="0"/>
                </a:xfrm>
                <a:prstGeom prst="line">
                  <a:avLst/>
                </a:prstGeom>
                <a:noFill/>
                <a:ln w="9525">
                  <a:solidFill>
                    <a:srgbClr val="000000"/>
                  </a:solidFill>
                  <a:round/>
                  <a:headEnd/>
                  <a:tailEnd/>
                </a:ln>
              </p:spPr>
              <p:txBody>
                <a:bodyPr/>
                <a:lstStyle/>
                <a:p>
                  <a:endParaRPr lang="zh-CN" altLang="en-US"/>
                </a:p>
              </p:txBody>
            </p:sp>
            <p:sp>
              <p:nvSpPr>
                <p:cNvPr id="17463" name="Line 61"/>
                <p:cNvSpPr>
                  <a:spLocks noChangeShapeType="1"/>
                </p:cNvSpPr>
                <p:nvPr/>
              </p:nvSpPr>
              <p:spPr bwMode="auto">
                <a:xfrm flipV="1">
                  <a:off x="5568" y="3792"/>
                  <a:ext cx="0" cy="420"/>
                </a:xfrm>
                <a:prstGeom prst="line">
                  <a:avLst/>
                </a:prstGeom>
                <a:noFill/>
                <a:ln w="9525">
                  <a:solidFill>
                    <a:srgbClr val="000000"/>
                  </a:solidFill>
                  <a:round/>
                  <a:headEnd/>
                  <a:tailEnd/>
                </a:ln>
              </p:spPr>
              <p:txBody>
                <a:bodyPr/>
                <a:lstStyle/>
                <a:p>
                  <a:endParaRPr lang="zh-CN" altLang="en-US"/>
                </a:p>
              </p:txBody>
            </p:sp>
            <p:sp>
              <p:nvSpPr>
                <p:cNvPr id="17464" name="Line 62"/>
                <p:cNvSpPr>
                  <a:spLocks noChangeShapeType="1"/>
                </p:cNvSpPr>
                <p:nvPr/>
              </p:nvSpPr>
              <p:spPr bwMode="auto">
                <a:xfrm flipH="1">
                  <a:off x="5748" y="4012"/>
                  <a:ext cx="140" cy="0"/>
                </a:xfrm>
                <a:prstGeom prst="line">
                  <a:avLst/>
                </a:prstGeom>
                <a:noFill/>
                <a:ln w="9525">
                  <a:solidFill>
                    <a:srgbClr val="000000"/>
                  </a:solidFill>
                  <a:round/>
                  <a:headEnd/>
                  <a:tailEnd/>
                </a:ln>
              </p:spPr>
              <p:txBody>
                <a:bodyPr/>
                <a:lstStyle/>
                <a:p>
                  <a:endParaRPr lang="zh-CN" altLang="en-US"/>
                </a:p>
              </p:txBody>
            </p:sp>
            <p:sp>
              <p:nvSpPr>
                <p:cNvPr id="17465" name="Line 63"/>
                <p:cNvSpPr>
                  <a:spLocks noChangeShapeType="1"/>
                </p:cNvSpPr>
                <p:nvPr/>
              </p:nvSpPr>
              <p:spPr bwMode="auto">
                <a:xfrm flipV="1">
                  <a:off x="5748" y="3292"/>
                  <a:ext cx="0" cy="720"/>
                </a:xfrm>
                <a:prstGeom prst="line">
                  <a:avLst/>
                </a:prstGeom>
                <a:noFill/>
                <a:ln w="9525">
                  <a:solidFill>
                    <a:srgbClr val="000000"/>
                  </a:solidFill>
                  <a:round/>
                  <a:headEnd/>
                  <a:tailEnd/>
                </a:ln>
              </p:spPr>
              <p:txBody>
                <a:bodyPr/>
                <a:lstStyle/>
                <a:p>
                  <a:endParaRPr lang="zh-CN" altLang="en-US"/>
                </a:p>
              </p:txBody>
            </p:sp>
            <p:sp>
              <p:nvSpPr>
                <p:cNvPr id="17466" name="Line 64"/>
                <p:cNvSpPr>
                  <a:spLocks noChangeShapeType="1"/>
                </p:cNvSpPr>
                <p:nvPr/>
              </p:nvSpPr>
              <p:spPr bwMode="auto">
                <a:xfrm>
                  <a:off x="3068" y="3192"/>
                  <a:ext cx="1920" cy="0"/>
                </a:xfrm>
                <a:prstGeom prst="line">
                  <a:avLst/>
                </a:prstGeom>
                <a:noFill/>
                <a:ln w="9525">
                  <a:solidFill>
                    <a:srgbClr val="000000"/>
                  </a:solidFill>
                  <a:round/>
                  <a:headEnd/>
                  <a:tailEnd/>
                </a:ln>
              </p:spPr>
              <p:txBody>
                <a:bodyPr/>
                <a:lstStyle/>
                <a:p>
                  <a:endParaRPr lang="zh-CN" altLang="en-US"/>
                </a:p>
              </p:txBody>
            </p:sp>
            <p:sp>
              <p:nvSpPr>
                <p:cNvPr id="17467" name="Rectangle 65"/>
                <p:cNvSpPr>
                  <a:spLocks noChangeArrowheads="1"/>
                </p:cNvSpPr>
                <p:nvPr/>
              </p:nvSpPr>
              <p:spPr bwMode="auto">
                <a:xfrm>
                  <a:off x="5008" y="3112"/>
                  <a:ext cx="220" cy="40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7468" name="Line 66"/>
                <p:cNvSpPr>
                  <a:spLocks noChangeShapeType="1"/>
                </p:cNvSpPr>
                <p:nvPr/>
              </p:nvSpPr>
              <p:spPr bwMode="auto">
                <a:xfrm flipV="1">
                  <a:off x="4788" y="3052"/>
                  <a:ext cx="0" cy="440"/>
                </a:xfrm>
                <a:prstGeom prst="line">
                  <a:avLst/>
                </a:prstGeom>
                <a:noFill/>
                <a:ln w="9525">
                  <a:solidFill>
                    <a:srgbClr val="000000"/>
                  </a:solidFill>
                  <a:round/>
                  <a:headEnd/>
                  <a:tailEnd/>
                </a:ln>
              </p:spPr>
              <p:txBody>
                <a:bodyPr/>
                <a:lstStyle/>
                <a:p>
                  <a:endParaRPr lang="zh-CN" altLang="en-US"/>
                </a:p>
              </p:txBody>
            </p:sp>
            <p:sp>
              <p:nvSpPr>
                <p:cNvPr id="17469" name="Line 67"/>
                <p:cNvSpPr>
                  <a:spLocks noChangeShapeType="1"/>
                </p:cNvSpPr>
                <p:nvPr/>
              </p:nvSpPr>
              <p:spPr bwMode="auto">
                <a:xfrm>
                  <a:off x="4788" y="3052"/>
                  <a:ext cx="2420" cy="0"/>
                </a:xfrm>
                <a:prstGeom prst="line">
                  <a:avLst/>
                </a:prstGeom>
                <a:noFill/>
                <a:ln w="9525">
                  <a:solidFill>
                    <a:srgbClr val="000000"/>
                  </a:solidFill>
                  <a:round/>
                  <a:headEnd/>
                  <a:tailEnd/>
                </a:ln>
              </p:spPr>
              <p:txBody>
                <a:bodyPr/>
                <a:lstStyle/>
                <a:p>
                  <a:endParaRPr lang="zh-CN" altLang="en-US"/>
                </a:p>
              </p:txBody>
            </p:sp>
            <p:sp>
              <p:nvSpPr>
                <p:cNvPr id="17470" name="Line 68"/>
                <p:cNvSpPr>
                  <a:spLocks noChangeShapeType="1"/>
                </p:cNvSpPr>
                <p:nvPr/>
              </p:nvSpPr>
              <p:spPr bwMode="auto">
                <a:xfrm flipV="1">
                  <a:off x="4568" y="2932"/>
                  <a:ext cx="0" cy="260"/>
                </a:xfrm>
                <a:prstGeom prst="line">
                  <a:avLst/>
                </a:prstGeom>
                <a:noFill/>
                <a:ln w="9525">
                  <a:solidFill>
                    <a:srgbClr val="000000"/>
                  </a:solidFill>
                  <a:round/>
                  <a:headEnd/>
                  <a:tailEnd/>
                </a:ln>
              </p:spPr>
              <p:txBody>
                <a:bodyPr/>
                <a:lstStyle/>
                <a:p>
                  <a:endParaRPr lang="zh-CN" altLang="en-US"/>
                </a:p>
              </p:txBody>
            </p:sp>
            <p:sp>
              <p:nvSpPr>
                <p:cNvPr id="17471" name="Line 69"/>
                <p:cNvSpPr>
                  <a:spLocks noChangeShapeType="1"/>
                </p:cNvSpPr>
                <p:nvPr/>
              </p:nvSpPr>
              <p:spPr bwMode="auto">
                <a:xfrm>
                  <a:off x="4568" y="2932"/>
                  <a:ext cx="2640" cy="0"/>
                </a:xfrm>
                <a:prstGeom prst="line">
                  <a:avLst/>
                </a:prstGeom>
                <a:noFill/>
                <a:ln w="9525">
                  <a:solidFill>
                    <a:srgbClr val="000000"/>
                  </a:solidFill>
                  <a:round/>
                  <a:headEnd/>
                  <a:tailEnd/>
                </a:ln>
              </p:spPr>
              <p:txBody>
                <a:bodyPr/>
                <a:lstStyle/>
                <a:p>
                  <a:endParaRPr lang="zh-CN" altLang="en-US"/>
                </a:p>
              </p:txBody>
            </p:sp>
            <p:sp>
              <p:nvSpPr>
                <p:cNvPr id="17472" name="Line 70"/>
                <p:cNvSpPr>
                  <a:spLocks noChangeShapeType="1"/>
                </p:cNvSpPr>
                <p:nvPr/>
              </p:nvSpPr>
              <p:spPr bwMode="auto">
                <a:xfrm flipV="1">
                  <a:off x="6868" y="3172"/>
                  <a:ext cx="0" cy="380"/>
                </a:xfrm>
                <a:prstGeom prst="line">
                  <a:avLst/>
                </a:prstGeom>
                <a:noFill/>
                <a:ln w="9525">
                  <a:solidFill>
                    <a:srgbClr val="000000"/>
                  </a:solidFill>
                  <a:round/>
                  <a:headEnd/>
                  <a:tailEnd/>
                </a:ln>
              </p:spPr>
              <p:txBody>
                <a:bodyPr/>
                <a:lstStyle/>
                <a:p>
                  <a:endParaRPr lang="zh-CN" altLang="en-US"/>
                </a:p>
              </p:txBody>
            </p:sp>
            <p:sp>
              <p:nvSpPr>
                <p:cNvPr id="17473" name="Line 71"/>
                <p:cNvSpPr>
                  <a:spLocks noChangeShapeType="1"/>
                </p:cNvSpPr>
                <p:nvPr/>
              </p:nvSpPr>
              <p:spPr bwMode="auto">
                <a:xfrm>
                  <a:off x="6868" y="3172"/>
                  <a:ext cx="340" cy="0"/>
                </a:xfrm>
                <a:prstGeom prst="line">
                  <a:avLst/>
                </a:prstGeom>
                <a:noFill/>
                <a:ln w="9525">
                  <a:solidFill>
                    <a:srgbClr val="000000"/>
                  </a:solidFill>
                  <a:round/>
                  <a:headEnd/>
                  <a:tailEnd/>
                </a:ln>
              </p:spPr>
              <p:txBody>
                <a:bodyPr/>
                <a:lstStyle/>
                <a:p>
                  <a:endParaRPr lang="zh-CN" altLang="en-US"/>
                </a:p>
              </p:txBody>
            </p:sp>
            <p:sp>
              <p:nvSpPr>
                <p:cNvPr id="17474" name="Rectangle 72"/>
                <p:cNvSpPr>
                  <a:spLocks noChangeArrowheads="1"/>
                </p:cNvSpPr>
                <p:nvPr/>
              </p:nvSpPr>
              <p:spPr bwMode="auto">
                <a:xfrm>
                  <a:off x="7108" y="2832"/>
                  <a:ext cx="220" cy="42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7475" name="Line 73"/>
                <p:cNvSpPr>
                  <a:spLocks noChangeShapeType="1"/>
                </p:cNvSpPr>
                <p:nvPr/>
              </p:nvSpPr>
              <p:spPr bwMode="auto">
                <a:xfrm>
                  <a:off x="7328" y="3052"/>
                  <a:ext cx="240" cy="0"/>
                </a:xfrm>
                <a:prstGeom prst="line">
                  <a:avLst/>
                </a:prstGeom>
                <a:noFill/>
                <a:ln w="9525">
                  <a:solidFill>
                    <a:srgbClr val="000000"/>
                  </a:solidFill>
                  <a:round/>
                  <a:headEnd/>
                  <a:tailEnd/>
                </a:ln>
              </p:spPr>
              <p:txBody>
                <a:bodyPr/>
                <a:lstStyle/>
                <a:p>
                  <a:endParaRPr lang="zh-CN" altLang="en-US"/>
                </a:p>
              </p:txBody>
            </p:sp>
            <p:sp>
              <p:nvSpPr>
                <p:cNvPr id="17476" name="Text Box 74"/>
                <p:cNvSpPr txBox="1">
                  <a:spLocks noChangeArrowheads="1"/>
                </p:cNvSpPr>
                <p:nvPr/>
              </p:nvSpPr>
              <p:spPr bwMode="auto">
                <a:xfrm>
                  <a:off x="4348" y="3332"/>
                  <a:ext cx="240" cy="300"/>
                </a:xfrm>
                <a:prstGeom prst="rect">
                  <a:avLst/>
                </a:prstGeom>
                <a:noFill/>
                <a:ln w="9525">
                  <a:noFill/>
                  <a:miter lim="800000"/>
                  <a:headEnd/>
                  <a:tailEnd/>
                </a:ln>
              </p:spPr>
              <p:txBody>
                <a:bodyPr lIns="0" tIns="0" rIns="0" bIns="0"/>
                <a:lstStyle/>
                <a:p>
                  <a:pPr algn="just"/>
                  <a:r>
                    <a:rPr lang="en-US" altLang="zh-CN" sz="2000"/>
                    <a:t>Q</a:t>
                  </a:r>
                  <a:r>
                    <a:rPr lang="en-US" altLang="zh-CN" sz="2000" baseline="-30000"/>
                    <a:t>0</a:t>
                  </a:r>
                  <a:endParaRPr lang="en-US" altLang="zh-CN" sz="2000"/>
                </a:p>
              </p:txBody>
            </p:sp>
            <p:sp>
              <p:nvSpPr>
                <p:cNvPr id="17477" name="Text Box 75"/>
                <p:cNvSpPr txBox="1">
                  <a:spLocks noChangeArrowheads="1"/>
                </p:cNvSpPr>
                <p:nvPr/>
              </p:nvSpPr>
              <p:spPr bwMode="auto">
                <a:xfrm>
                  <a:off x="6508" y="3412"/>
                  <a:ext cx="240" cy="300"/>
                </a:xfrm>
                <a:prstGeom prst="rect">
                  <a:avLst/>
                </a:prstGeom>
                <a:noFill/>
                <a:ln w="9525">
                  <a:noFill/>
                  <a:miter lim="800000"/>
                  <a:headEnd/>
                  <a:tailEnd/>
                </a:ln>
              </p:spPr>
              <p:txBody>
                <a:bodyPr lIns="0" tIns="0" rIns="0" bIns="0"/>
                <a:lstStyle/>
                <a:p>
                  <a:pPr algn="just" eaLnBrk="1" hangingPunct="1">
                    <a:spcBef>
                      <a:spcPct val="50000"/>
                    </a:spcBef>
                  </a:pPr>
                  <a:r>
                    <a:rPr lang="en-US" altLang="zh-CN" sz="2000"/>
                    <a:t>Q</a:t>
                  </a:r>
                  <a:r>
                    <a:rPr lang="en-US" altLang="zh-CN" sz="2000" baseline="-30000"/>
                    <a:t>1</a:t>
                  </a:r>
                  <a:endParaRPr lang="en-US" altLang="zh-CN" sz="2000" baseline="-30000">
                    <a:cs typeface="Times New Roman" pitchFamily="18" charset="0"/>
                  </a:endParaRPr>
                </a:p>
              </p:txBody>
            </p:sp>
            <p:sp>
              <p:nvSpPr>
                <p:cNvPr id="17478" name="Text Box 76"/>
                <p:cNvSpPr txBox="1">
                  <a:spLocks noChangeArrowheads="1"/>
                </p:cNvSpPr>
                <p:nvPr/>
              </p:nvSpPr>
              <p:spPr bwMode="auto">
                <a:xfrm>
                  <a:off x="6208" y="3652"/>
                  <a:ext cx="240" cy="300"/>
                </a:xfrm>
                <a:prstGeom prst="rect">
                  <a:avLst/>
                </a:prstGeom>
                <a:noFill/>
                <a:ln w="9525">
                  <a:noFill/>
                  <a:miter lim="800000"/>
                  <a:headEnd/>
                  <a:tailEnd/>
                </a:ln>
              </p:spPr>
              <p:txBody>
                <a:bodyPr lIns="0" tIns="0" rIns="0" bIns="0"/>
                <a:lstStyle/>
                <a:p>
                  <a:pPr algn="just"/>
                  <a:r>
                    <a:rPr lang="en-US" altLang="zh-CN" sz="2000"/>
                    <a:t>F</a:t>
                  </a:r>
                  <a:r>
                    <a:rPr lang="en-US" altLang="zh-CN" sz="2000" baseline="-25000"/>
                    <a:t>1</a:t>
                  </a:r>
                  <a:endParaRPr lang="en-US" altLang="zh-CN" sz="2000"/>
                </a:p>
              </p:txBody>
            </p:sp>
            <p:sp>
              <p:nvSpPr>
                <p:cNvPr id="17479" name="Text Box 77"/>
                <p:cNvSpPr txBox="1">
                  <a:spLocks noChangeArrowheads="1"/>
                </p:cNvSpPr>
                <p:nvPr/>
              </p:nvSpPr>
              <p:spPr bwMode="auto">
                <a:xfrm>
                  <a:off x="4068" y="3592"/>
                  <a:ext cx="240" cy="300"/>
                </a:xfrm>
                <a:prstGeom prst="rect">
                  <a:avLst/>
                </a:prstGeom>
                <a:noFill/>
                <a:ln w="9525">
                  <a:noFill/>
                  <a:miter lim="800000"/>
                  <a:headEnd/>
                  <a:tailEnd/>
                </a:ln>
              </p:spPr>
              <p:txBody>
                <a:bodyPr lIns="0" tIns="0" rIns="0" bIns="0"/>
                <a:lstStyle/>
                <a:p>
                  <a:pPr algn="just"/>
                  <a:r>
                    <a:rPr lang="en-US" altLang="zh-CN" sz="2000"/>
                    <a:t>F</a:t>
                  </a:r>
                  <a:r>
                    <a:rPr lang="en-US" altLang="zh-CN" sz="2000" baseline="-25000"/>
                    <a:t>0</a:t>
                  </a:r>
                  <a:endParaRPr lang="en-US" altLang="zh-CN" sz="2000"/>
                </a:p>
              </p:txBody>
            </p:sp>
            <p:sp>
              <p:nvSpPr>
                <p:cNvPr id="17480" name="Text Box 78"/>
                <p:cNvSpPr txBox="1">
                  <a:spLocks noChangeArrowheads="1"/>
                </p:cNvSpPr>
                <p:nvPr/>
              </p:nvSpPr>
              <p:spPr bwMode="auto">
                <a:xfrm>
                  <a:off x="2808" y="3012"/>
                  <a:ext cx="240" cy="300"/>
                </a:xfrm>
                <a:prstGeom prst="rect">
                  <a:avLst/>
                </a:prstGeom>
                <a:noFill/>
                <a:ln w="9525">
                  <a:noFill/>
                  <a:miter lim="800000"/>
                  <a:headEnd/>
                  <a:tailEnd/>
                </a:ln>
              </p:spPr>
              <p:txBody>
                <a:bodyPr lIns="0" tIns="0" rIns="0" bIns="0"/>
                <a:lstStyle/>
                <a:p>
                  <a:pPr algn="just"/>
                  <a:r>
                    <a:rPr lang="en-US" altLang="zh-CN" sz="2000"/>
                    <a:t>X</a:t>
                  </a:r>
                </a:p>
              </p:txBody>
            </p:sp>
            <p:sp>
              <p:nvSpPr>
                <p:cNvPr id="17481" name="Text Box 79"/>
                <p:cNvSpPr txBox="1">
                  <a:spLocks noChangeArrowheads="1"/>
                </p:cNvSpPr>
                <p:nvPr/>
              </p:nvSpPr>
              <p:spPr bwMode="auto">
                <a:xfrm>
                  <a:off x="7648" y="2872"/>
                  <a:ext cx="240" cy="300"/>
                </a:xfrm>
                <a:prstGeom prst="rect">
                  <a:avLst/>
                </a:prstGeom>
                <a:noFill/>
                <a:ln w="9525">
                  <a:noFill/>
                  <a:miter lim="800000"/>
                  <a:headEnd/>
                  <a:tailEnd/>
                </a:ln>
              </p:spPr>
              <p:txBody>
                <a:bodyPr lIns="0" tIns="0" rIns="0" bIns="0"/>
                <a:lstStyle/>
                <a:p>
                  <a:pPr algn="just"/>
                  <a:r>
                    <a:rPr lang="en-US" altLang="zh-CN" sz="2000"/>
                    <a:t>Z</a:t>
                  </a:r>
                </a:p>
              </p:txBody>
            </p:sp>
          </p:grpSp>
          <p:sp>
            <p:nvSpPr>
              <p:cNvPr id="17438" name="Line 80"/>
              <p:cNvSpPr>
                <a:spLocks noChangeShapeType="1"/>
              </p:cNvSpPr>
              <p:nvPr/>
            </p:nvSpPr>
            <p:spPr bwMode="auto">
              <a:xfrm>
                <a:off x="4788" y="3412"/>
                <a:ext cx="220" cy="0"/>
              </a:xfrm>
              <a:prstGeom prst="line">
                <a:avLst/>
              </a:prstGeom>
              <a:noFill/>
              <a:ln w="9525">
                <a:solidFill>
                  <a:srgbClr val="000000"/>
                </a:solidFill>
                <a:round/>
                <a:headEnd/>
                <a:tailEnd/>
              </a:ln>
            </p:spPr>
            <p:txBody>
              <a:bodyPr/>
              <a:lstStyle/>
              <a:p>
                <a:endParaRPr lang="zh-CN" altLang="en-US"/>
              </a:p>
            </p:txBody>
          </p:sp>
        </p:grpSp>
        <p:sp>
          <p:nvSpPr>
            <p:cNvPr id="17435" name="Text Box 81"/>
            <p:cNvSpPr txBox="1">
              <a:spLocks noChangeArrowheads="1"/>
            </p:cNvSpPr>
            <p:nvPr/>
          </p:nvSpPr>
          <p:spPr bwMode="auto">
            <a:xfrm>
              <a:off x="4464" y="528"/>
              <a:ext cx="240" cy="250"/>
            </a:xfrm>
            <a:prstGeom prst="rect">
              <a:avLst/>
            </a:prstGeom>
            <a:noFill/>
            <a:ln w="9525">
              <a:noFill/>
              <a:miter lim="800000"/>
              <a:headEnd/>
              <a:tailEnd/>
            </a:ln>
          </p:spPr>
          <p:txBody>
            <a:bodyPr>
              <a:spAutoFit/>
            </a:bodyPr>
            <a:lstStyle/>
            <a:p>
              <a:pPr eaLnBrk="1" hangingPunct="1">
                <a:spcBef>
                  <a:spcPct val="50000"/>
                </a:spcBef>
              </a:pPr>
              <a:r>
                <a:rPr lang="en-US" altLang="zh-CN" sz="2000"/>
                <a:t>&amp;</a:t>
              </a:r>
            </a:p>
          </p:txBody>
        </p:sp>
        <p:sp>
          <p:nvSpPr>
            <p:cNvPr id="17436" name="Text Box 82"/>
            <p:cNvSpPr txBox="1">
              <a:spLocks noChangeArrowheads="1"/>
            </p:cNvSpPr>
            <p:nvPr/>
          </p:nvSpPr>
          <p:spPr bwMode="auto">
            <a:xfrm>
              <a:off x="2832" y="720"/>
              <a:ext cx="240" cy="250"/>
            </a:xfrm>
            <a:prstGeom prst="rect">
              <a:avLst/>
            </a:prstGeom>
            <a:noFill/>
            <a:ln w="9525">
              <a:noFill/>
              <a:miter lim="800000"/>
              <a:headEnd/>
              <a:tailEnd/>
            </a:ln>
          </p:spPr>
          <p:txBody>
            <a:bodyPr>
              <a:spAutoFit/>
            </a:bodyPr>
            <a:lstStyle/>
            <a:p>
              <a:pPr eaLnBrk="1" hangingPunct="1">
                <a:spcBef>
                  <a:spcPct val="50000"/>
                </a:spcBef>
              </a:pPr>
              <a:r>
                <a:rPr lang="en-US" altLang="zh-CN" sz="2000"/>
                <a:t>&amp;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93">
                                            <p:txEl>
                                              <p:pRg st="0" end="0"/>
                                            </p:txEl>
                                          </p:spTgt>
                                        </p:tgtEl>
                                        <p:attrNameLst>
                                          <p:attrName>style.visibility</p:attrName>
                                        </p:attrNameLst>
                                      </p:cBhvr>
                                      <p:to>
                                        <p:strVal val="visible"/>
                                      </p:to>
                                    </p:set>
                                    <p:animEffect transition="in" filter="wipe(left)">
                                      <p:cBhvr>
                                        <p:cTn id="7" dur="500"/>
                                        <p:tgtEl>
                                          <p:spTgt spid="983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8401"/>
                                        </p:tgtEl>
                                        <p:attrNameLst>
                                          <p:attrName>style.visibility</p:attrName>
                                        </p:attrNameLst>
                                      </p:cBhvr>
                                      <p:to>
                                        <p:strVal val="visible"/>
                                      </p:to>
                                    </p:set>
                                    <p:animEffect transition="in" filter="dissolve">
                                      <p:cBhvr>
                                        <p:cTn id="12" dur="500"/>
                                        <p:tgtEl>
                                          <p:spTgt spid="984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56">
                                            <p:txEl>
                                              <p:pRg st="0" end="0"/>
                                            </p:txEl>
                                          </p:spTgt>
                                        </p:tgtEl>
                                        <p:attrNameLst>
                                          <p:attrName>style.visibility</p:attrName>
                                        </p:attrNameLst>
                                      </p:cBhvr>
                                      <p:to>
                                        <p:strVal val="visible"/>
                                      </p:to>
                                    </p:set>
                                    <p:animEffect transition="in" filter="wipe(left)">
                                      <p:cBhvr>
                                        <p:cTn id="17" dur="500"/>
                                        <p:tgtEl>
                                          <p:spTgt spid="9835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box(out)">
                                      <p:cBhvr>
                                        <p:cTn id="2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56" grpId="0" build="p"/>
      <p:bldP spid="9839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228600" y="304800"/>
            <a:ext cx="8686800" cy="5862638"/>
          </a:xfrm>
          <a:prstGeom prst="rect">
            <a:avLst/>
          </a:prstGeom>
          <a:noFill/>
          <a:ln w="9525">
            <a:noFill/>
            <a:miter lim="800000"/>
            <a:headEnd/>
            <a:tailEnd/>
          </a:ln>
        </p:spPr>
        <p:txBody>
          <a:bodyPr>
            <a:spAutoFit/>
          </a:bodyPr>
          <a:lstStyle/>
          <a:p>
            <a:pPr algn="just" eaLnBrk="1" hangingPunct="1">
              <a:spcBef>
                <a:spcPct val="50000"/>
              </a:spcBef>
            </a:pPr>
            <a:r>
              <a:rPr lang="zh-CN" altLang="en-US" sz="2800" b="1"/>
              <a:t>注意</a:t>
            </a:r>
          </a:p>
          <a:p>
            <a:pPr algn="just" eaLnBrk="1" hangingPunct="1">
              <a:spcBef>
                <a:spcPct val="50000"/>
              </a:spcBef>
            </a:pPr>
            <a:r>
              <a:rPr lang="zh-CN" altLang="en-US" sz="2800" b="1"/>
              <a:t>（</a:t>
            </a:r>
            <a:r>
              <a:rPr lang="en-US" altLang="zh-CN" sz="2800" b="1"/>
              <a:t>1</a:t>
            </a:r>
            <a:r>
              <a:rPr lang="zh-CN" altLang="en-US" sz="2800" b="1"/>
              <a:t>）组成该电路的状态是各个触发器的组合；</a:t>
            </a:r>
          </a:p>
          <a:p>
            <a:pPr algn="just" eaLnBrk="1" hangingPunct="1">
              <a:spcBef>
                <a:spcPct val="50000"/>
              </a:spcBef>
            </a:pPr>
            <a:r>
              <a:rPr lang="zh-CN" altLang="en-US" sz="2800" b="1"/>
              <a:t>（</a:t>
            </a:r>
            <a:r>
              <a:rPr lang="en-US" altLang="zh-CN" sz="2800" b="1"/>
              <a:t>2</a:t>
            </a:r>
            <a:r>
              <a:rPr lang="zh-CN" altLang="en-US" sz="2800" b="1"/>
              <a:t>）不能漏掉任何可能的输入和现态的取值组合；</a:t>
            </a:r>
          </a:p>
          <a:p>
            <a:pPr algn="just" eaLnBrk="1" hangingPunct="1">
              <a:spcBef>
                <a:spcPct val="50000"/>
              </a:spcBef>
            </a:pPr>
            <a:r>
              <a:rPr lang="zh-CN" altLang="en-US" sz="2800" b="1"/>
              <a:t>（</a:t>
            </a:r>
            <a:r>
              <a:rPr lang="en-US" altLang="zh-CN" sz="2800" b="1"/>
              <a:t>3</a:t>
            </a:r>
            <a:r>
              <a:rPr lang="zh-CN" altLang="en-US" sz="2800" b="1"/>
              <a:t>）输入和现态的起始值如果给定了，则可以从给定的值依次计算，如果未给定，则可以自己设定起始值。</a:t>
            </a:r>
          </a:p>
          <a:p>
            <a:pPr algn="just" eaLnBrk="1" hangingPunct="1">
              <a:spcBef>
                <a:spcPct val="50000"/>
              </a:spcBef>
            </a:pPr>
            <a:r>
              <a:rPr lang="zh-CN" altLang="en-US" sz="2800" b="1"/>
              <a:t>画状态转换图：</a:t>
            </a:r>
          </a:p>
          <a:p>
            <a:pPr algn="just" eaLnBrk="1" hangingPunct="1">
              <a:spcBef>
                <a:spcPct val="50000"/>
              </a:spcBef>
            </a:pPr>
            <a:r>
              <a:rPr lang="zh-CN" altLang="en-US" sz="2800" b="1"/>
              <a:t>（</a:t>
            </a:r>
            <a:r>
              <a:rPr lang="en-US" altLang="zh-CN" sz="2800" b="1"/>
              <a:t>1</a:t>
            </a:r>
            <a:r>
              <a:rPr lang="zh-CN" altLang="en-US" sz="2800" b="1"/>
              <a:t>）状态转换是现态到次态；</a:t>
            </a:r>
          </a:p>
          <a:p>
            <a:pPr algn="just" eaLnBrk="1" hangingPunct="1">
              <a:spcBef>
                <a:spcPct val="50000"/>
              </a:spcBef>
            </a:pPr>
            <a:r>
              <a:rPr lang="zh-CN" altLang="en-US" sz="2800" b="1"/>
              <a:t>（</a:t>
            </a:r>
            <a:r>
              <a:rPr lang="en-US" altLang="zh-CN" sz="2800" b="1"/>
              <a:t>2</a:t>
            </a:r>
            <a:r>
              <a:rPr lang="zh-CN" altLang="en-US" sz="2800" b="1"/>
              <a:t>）输出是现态的函数，不是次态的函数；</a:t>
            </a:r>
          </a:p>
          <a:p>
            <a:pPr eaLnBrk="1" hangingPunct="1">
              <a:spcBef>
                <a:spcPct val="50000"/>
              </a:spcBef>
            </a:pPr>
            <a:r>
              <a:rPr lang="zh-CN" altLang="en-US" sz="2800" b="1"/>
              <a:t>（</a:t>
            </a:r>
            <a:r>
              <a:rPr lang="en-US" altLang="zh-CN" sz="2800" b="1"/>
              <a:t>3</a:t>
            </a:r>
            <a:r>
              <a:rPr lang="zh-CN" altLang="en-US" sz="2800" b="1"/>
              <a:t>）只有当时钟脉冲的触发沿到来时，相应触发器才会更新状态。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30">
                                            <p:txEl>
                                              <p:pRg st="0" end="0"/>
                                            </p:txEl>
                                          </p:spTgt>
                                        </p:tgtEl>
                                        <p:attrNameLst>
                                          <p:attrName>style.visibility</p:attrName>
                                        </p:attrNameLst>
                                      </p:cBhvr>
                                      <p:to>
                                        <p:strVal val="visible"/>
                                      </p:to>
                                    </p:set>
                                    <p:animEffect transition="in" filter="wipe(left)">
                                      <p:cBhvr>
                                        <p:cTn id="7" dur="500"/>
                                        <p:tgtEl>
                                          <p:spTgt spid="993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330">
                                            <p:txEl>
                                              <p:pRg st="1" end="1"/>
                                            </p:txEl>
                                          </p:spTgt>
                                        </p:tgtEl>
                                        <p:attrNameLst>
                                          <p:attrName>style.visibility</p:attrName>
                                        </p:attrNameLst>
                                      </p:cBhvr>
                                      <p:to>
                                        <p:strVal val="visible"/>
                                      </p:to>
                                    </p:set>
                                    <p:animEffect transition="in" filter="wipe(left)">
                                      <p:cBhvr>
                                        <p:cTn id="12" dur="500"/>
                                        <p:tgtEl>
                                          <p:spTgt spid="993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330">
                                            <p:txEl>
                                              <p:pRg st="2" end="2"/>
                                            </p:txEl>
                                          </p:spTgt>
                                        </p:tgtEl>
                                        <p:attrNameLst>
                                          <p:attrName>style.visibility</p:attrName>
                                        </p:attrNameLst>
                                      </p:cBhvr>
                                      <p:to>
                                        <p:strVal val="visible"/>
                                      </p:to>
                                    </p:set>
                                    <p:animEffect transition="in" filter="wipe(left)">
                                      <p:cBhvr>
                                        <p:cTn id="17" dur="500"/>
                                        <p:tgtEl>
                                          <p:spTgt spid="993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9330">
                                            <p:txEl>
                                              <p:pRg st="3" end="3"/>
                                            </p:txEl>
                                          </p:spTgt>
                                        </p:tgtEl>
                                        <p:attrNameLst>
                                          <p:attrName>style.visibility</p:attrName>
                                        </p:attrNameLst>
                                      </p:cBhvr>
                                      <p:to>
                                        <p:strVal val="visible"/>
                                      </p:to>
                                    </p:set>
                                    <p:animEffect transition="in" filter="wipe(left)">
                                      <p:cBhvr>
                                        <p:cTn id="22" dur="500"/>
                                        <p:tgtEl>
                                          <p:spTgt spid="993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9330">
                                            <p:txEl>
                                              <p:pRg st="4" end="4"/>
                                            </p:txEl>
                                          </p:spTgt>
                                        </p:tgtEl>
                                        <p:attrNameLst>
                                          <p:attrName>style.visibility</p:attrName>
                                        </p:attrNameLst>
                                      </p:cBhvr>
                                      <p:to>
                                        <p:strVal val="visible"/>
                                      </p:to>
                                    </p:set>
                                    <p:animEffect transition="in" filter="wipe(left)">
                                      <p:cBhvr>
                                        <p:cTn id="27" dur="500"/>
                                        <p:tgtEl>
                                          <p:spTgt spid="993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9330">
                                            <p:txEl>
                                              <p:pRg st="5" end="5"/>
                                            </p:txEl>
                                          </p:spTgt>
                                        </p:tgtEl>
                                        <p:attrNameLst>
                                          <p:attrName>style.visibility</p:attrName>
                                        </p:attrNameLst>
                                      </p:cBhvr>
                                      <p:to>
                                        <p:strVal val="visible"/>
                                      </p:to>
                                    </p:set>
                                    <p:animEffect transition="in" filter="wipe(left)">
                                      <p:cBhvr>
                                        <p:cTn id="32" dur="500"/>
                                        <p:tgtEl>
                                          <p:spTgt spid="9933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9330">
                                            <p:txEl>
                                              <p:pRg st="6" end="6"/>
                                            </p:txEl>
                                          </p:spTgt>
                                        </p:tgtEl>
                                        <p:attrNameLst>
                                          <p:attrName>style.visibility</p:attrName>
                                        </p:attrNameLst>
                                      </p:cBhvr>
                                      <p:to>
                                        <p:strVal val="visible"/>
                                      </p:to>
                                    </p:set>
                                    <p:animEffect transition="in" filter="wipe(left)">
                                      <p:cBhvr>
                                        <p:cTn id="37" dur="500"/>
                                        <p:tgtEl>
                                          <p:spTgt spid="9933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9330">
                                            <p:txEl>
                                              <p:pRg st="7" end="7"/>
                                            </p:txEl>
                                          </p:spTgt>
                                        </p:tgtEl>
                                        <p:attrNameLst>
                                          <p:attrName>style.visibility</p:attrName>
                                        </p:attrNameLst>
                                      </p:cBhvr>
                                      <p:to>
                                        <p:strVal val="visible"/>
                                      </p:to>
                                    </p:set>
                                    <p:animEffect transition="in" filter="wipe(left)">
                                      <p:cBhvr>
                                        <p:cTn id="42" dur="500"/>
                                        <p:tgtEl>
                                          <p:spTgt spid="993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457200" y="304800"/>
            <a:ext cx="8001000" cy="946150"/>
          </a:xfrm>
          <a:prstGeom prst="rect">
            <a:avLst/>
          </a:prstGeom>
          <a:noFill/>
          <a:ln w="9525">
            <a:noFill/>
            <a:miter lim="800000"/>
            <a:headEnd/>
            <a:tailEnd/>
          </a:ln>
        </p:spPr>
        <p:txBody>
          <a:bodyPr>
            <a:spAutoFit/>
          </a:bodyPr>
          <a:lstStyle/>
          <a:p>
            <a:pPr eaLnBrk="1" hangingPunct="1">
              <a:spcBef>
                <a:spcPct val="50000"/>
              </a:spcBef>
            </a:pPr>
            <a:r>
              <a:rPr lang="zh-CN" altLang="en-US" sz="2800" b="1"/>
              <a:t>例</a:t>
            </a:r>
            <a:r>
              <a:rPr lang="en-US" altLang="zh-CN" sz="2800" b="1"/>
              <a:t>2</a:t>
            </a:r>
            <a:r>
              <a:rPr lang="zh-CN" altLang="en-US" sz="2800" b="1"/>
              <a:t>：分析图示电路，各触发器的初始状态为</a:t>
            </a:r>
            <a:r>
              <a:rPr lang="en-US" altLang="zh-CN" sz="2800" b="1"/>
              <a:t>Q</a:t>
            </a:r>
            <a:r>
              <a:rPr lang="en-US" altLang="zh-CN" sz="2800" b="1" baseline="-30000"/>
              <a:t>0</a:t>
            </a:r>
            <a:r>
              <a:rPr lang="en-US" altLang="zh-CN" sz="2800" b="1"/>
              <a:t>Q</a:t>
            </a:r>
            <a:r>
              <a:rPr lang="en-US" altLang="zh-CN" sz="2800" b="1" baseline="-30000"/>
              <a:t>1</a:t>
            </a:r>
            <a:r>
              <a:rPr lang="en-US" altLang="zh-CN" sz="2800" b="1"/>
              <a:t>Q</a:t>
            </a:r>
            <a:r>
              <a:rPr lang="en-US" altLang="zh-CN" sz="2800" b="1" baseline="-30000"/>
              <a:t>2</a:t>
            </a:r>
            <a:r>
              <a:rPr lang="en-US" altLang="zh-CN" sz="2800" b="1"/>
              <a:t>=001  </a:t>
            </a:r>
          </a:p>
        </p:txBody>
      </p:sp>
      <p:sp>
        <p:nvSpPr>
          <p:cNvPr id="101379" name="Text Box 3"/>
          <p:cNvSpPr txBox="1">
            <a:spLocks noChangeArrowheads="1"/>
          </p:cNvSpPr>
          <p:nvPr/>
        </p:nvSpPr>
        <p:spPr bwMode="auto">
          <a:xfrm>
            <a:off x="533400" y="2819400"/>
            <a:ext cx="7924800" cy="2100263"/>
          </a:xfrm>
          <a:prstGeom prst="rect">
            <a:avLst/>
          </a:prstGeom>
          <a:noFill/>
          <a:ln w="9525">
            <a:noFill/>
            <a:miter lim="800000"/>
            <a:headEnd/>
            <a:tailEnd/>
          </a:ln>
        </p:spPr>
        <p:txBody>
          <a:bodyPr>
            <a:spAutoFit/>
          </a:bodyPr>
          <a:lstStyle/>
          <a:p>
            <a:pPr algn="just" eaLnBrk="1" hangingPunct="1">
              <a:spcBef>
                <a:spcPct val="50000"/>
              </a:spcBef>
            </a:pPr>
            <a:r>
              <a:rPr lang="en-US" altLang="zh-CN"/>
              <a:t>1</a:t>
            </a:r>
            <a:r>
              <a:rPr lang="zh-CN" altLang="en-US"/>
              <a:t>、电路分析</a:t>
            </a:r>
          </a:p>
          <a:p>
            <a:pPr algn="just" eaLnBrk="1" hangingPunct="1">
              <a:spcBef>
                <a:spcPct val="50000"/>
              </a:spcBef>
            </a:pPr>
            <a:r>
              <a:rPr lang="en-US" altLang="zh-CN"/>
              <a:t>2</a:t>
            </a:r>
            <a:r>
              <a:rPr lang="zh-CN" altLang="en-US"/>
              <a:t>、 驱动方程：</a:t>
            </a:r>
            <a:r>
              <a:rPr lang="en-US" altLang="zh-CN"/>
              <a:t>D</a:t>
            </a:r>
            <a:r>
              <a:rPr lang="en-US" altLang="zh-CN" baseline="-30000"/>
              <a:t>0</a:t>
            </a:r>
            <a:r>
              <a:rPr lang="en-US" altLang="zh-CN"/>
              <a:t>= Q</a:t>
            </a:r>
            <a:r>
              <a:rPr lang="en-US" altLang="zh-CN" baseline="-30000"/>
              <a:t>2</a:t>
            </a:r>
            <a:r>
              <a:rPr lang="en-US" altLang="zh-CN"/>
              <a:t> </a:t>
            </a:r>
          </a:p>
          <a:p>
            <a:pPr algn="just" eaLnBrk="1" hangingPunct="1">
              <a:spcBef>
                <a:spcPct val="50000"/>
              </a:spcBef>
            </a:pPr>
            <a:r>
              <a:rPr lang="en-US" altLang="zh-CN"/>
              <a:t>        D</a:t>
            </a:r>
            <a:r>
              <a:rPr lang="en-US" altLang="zh-CN" baseline="-30000"/>
              <a:t>1</a:t>
            </a:r>
            <a:r>
              <a:rPr lang="en-US" altLang="zh-CN"/>
              <a:t>=Q</a:t>
            </a:r>
            <a:r>
              <a:rPr lang="en-US" altLang="zh-CN" baseline="-30000"/>
              <a:t>0</a:t>
            </a:r>
            <a:r>
              <a:rPr lang="en-US" altLang="zh-CN"/>
              <a:t>           D</a:t>
            </a:r>
            <a:r>
              <a:rPr lang="en-US" altLang="zh-CN" baseline="-30000"/>
              <a:t>2</a:t>
            </a:r>
            <a:r>
              <a:rPr lang="en-US" altLang="zh-CN"/>
              <a:t>=Q</a:t>
            </a:r>
            <a:r>
              <a:rPr lang="en-US" altLang="zh-CN" baseline="-30000"/>
              <a:t>1</a:t>
            </a:r>
            <a:r>
              <a:rPr lang="en-US" altLang="zh-CN"/>
              <a:t> </a:t>
            </a:r>
          </a:p>
          <a:p>
            <a:pPr algn="just" eaLnBrk="1" hangingPunct="1">
              <a:spcBef>
                <a:spcPct val="50000"/>
              </a:spcBef>
            </a:pPr>
            <a:r>
              <a:rPr lang="en-US" altLang="zh-CN"/>
              <a:t>3</a:t>
            </a:r>
            <a:r>
              <a:rPr lang="zh-CN" altLang="en-US"/>
              <a:t>、状态方程： </a:t>
            </a:r>
          </a:p>
        </p:txBody>
      </p:sp>
      <p:graphicFrame>
        <p:nvGraphicFramePr>
          <p:cNvPr id="101382" name="Object 6"/>
          <p:cNvGraphicFramePr>
            <a:graphicFrameLocks noChangeAspect="1"/>
          </p:cNvGraphicFramePr>
          <p:nvPr/>
        </p:nvGraphicFramePr>
        <p:xfrm>
          <a:off x="974725" y="4953000"/>
          <a:ext cx="1935163" cy="496888"/>
        </p:xfrm>
        <a:graphic>
          <a:graphicData uri="http://schemas.openxmlformats.org/presentationml/2006/ole">
            <mc:AlternateContent xmlns:mc="http://schemas.openxmlformats.org/markup-compatibility/2006">
              <mc:Choice xmlns:v="urn:schemas-microsoft-com:vml" Requires="v">
                <p:oleObj spid="_x0000_s19513" r:id="rId3" imgW="939392" imgH="241195" progId="Equation.3">
                  <p:embed/>
                </p:oleObj>
              </mc:Choice>
              <mc:Fallback>
                <p:oleObj r:id="rId3" imgW="939392" imgH="2411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4725" y="4953000"/>
                        <a:ext cx="19351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1383" name="Text Box 7"/>
          <p:cNvSpPr txBox="1">
            <a:spLocks noChangeArrowheads="1"/>
          </p:cNvSpPr>
          <p:nvPr/>
        </p:nvSpPr>
        <p:spPr bwMode="auto">
          <a:xfrm>
            <a:off x="4724400" y="3048000"/>
            <a:ext cx="2819400" cy="457200"/>
          </a:xfrm>
          <a:prstGeom prst="rect">
            <a:avLst/>
          </a:prstGeom>
          <a:noFill/>
          <a:ln w="9525">
            <a:noFill/>
            <a:miter lim="800000"/>
            <a:headEnd/>
            <a:tailEnd/>
          </a:ln>
        </p:spPr>
        <p:txBody>
          <a:bodyPr>
            <a:spAutoFit/>
          </a:bodyPr>
          <a:lstStyle/>
          <a:p>
            <a:pPr eaLnBrk="1" hangingPunct="1">
              <a:spcBef>
                <a:spcPct val="50000"/>
              </a:spcBef>
            </a:pPr>
            <a:r>
              <a:rPr lang="en-US" altLang="zh-CN"/>
              <a:t>4</a:t>
            </a:r>
            <a:r>
              <a:rPr lang="zh-CN" altLang="en-US"/>
              <a:t>、转换表、转换图 </a:t>
            </a:r>
          </a:p>
        </p:txBody>
      </p:sp>
      <p:graphicFrame>
        <p:nvGraphicFramePr>
          <p:cNvPr id="101455" name="Group 79"/>
          <p:cNvGraphicFramePr>
            <a:graphicFrameLocks noGrp="1"/>
          </p:cNvGraphicFramePr>
          <p:nvPr/>
        </p:nvGraphicFramePr>
        <p:xfrm>
          <a:off x="4495800" y="3784600"/>
          <a:ext cx="4038600" cy="2235200"/>
        </p:xfrm>
        <a:graphic>
          <a:graphicData uri="http://schemas.openxmlformats.org/drawingml/2006/table">
            <a:tbl>
              <a:tblPr/>
              <a:tblGrid>
                <a:gridCol w="12954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r>
                        <a:rPr kumimoji="1" lang="en-US" altLang="zh-CN" sz="24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 </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 </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800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0 0 1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1 0 0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0 0 1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1401" name="Text Box 25"/>
          <p:cNvSpPr txBox="1">
            <a:spLocks noChangeArrowheads="1"/>
          </p:cNvSpPr>
          <p:nvPr/>
        </p:nvSpPr>
        <p:spPr bwMode="auto">
          <a:xfrm>
            <a:off x="6096000" y="4497388"/>
            <a:ext cx="1981200" cy="1370012"/>
          </a:xfrm>
          <a:prstGeom prst="rect">
            <a:avLst/>
          </a:prstGeom>
          <a:noFill/>
          <a:ln w="9525">
            <a:noFill/>
            <a:miter lim="800000"/>
            <a:headEnd/>
            <a:tailEnd/>
          </a:ln>
        </p:spPr>
        <p:txBody>
          <a:bodyPr>
            <a:spAutoFit/>
          </a:bodyPr>
          <a:lstStyle/>
          <a:p>
            <a:pPr eaLnBrk="1" hangingPunct="1">
              <a:lnSpc>
                <a:spcPct val="50000"/>
              </a:lnSpc>
              <a:spcBef>
                <a:spcPct val="50000"/>
              </a:spcBef>
            </a:pPr>
            <a:r>
              <a:rPr lang="en-US" altLang="zh-CN" dirty="0"/>
              <a:t>1        0         0</a:t>
            </a:r>
          </a:p>
          <a:p>
            <a:pPr eaLnBrk="1" hangingPunct="1">
              <a:lnSpc>
                <a:spcPct val="50000"/>
              </a:lnSpc>
              <a:spcBef>
                <a:spcPct val="50000"/>
              </a:spcBef>
            </a:pPr>
            <a:r>
              <a:rPr lang="en-US" altLang="zh-CN" dirty="0"/>
              <a:t>0        1         0</a:t>
            </a:r>
          </a:p>
          <a:p>
            <a:pPr eaLnBrk="1" hangingPunct="1">
              <a:lnSpc>
                <a:spcPct val="50000"/>
              </a:lnSpc>
              <a:spcBef>
                <a:spcPct val="50000"/>
              </a:spcBef>
            </a:pPr>
            <a:r>
              <a:rPr lang="en-US" altLang="zh-CN" dirty="0"/>
              <a:t>0        0         1</a:t>
            </a:r>
          </a:p>
          <a:p>
            <a:pPr eaLnBrk="1" hangingPunct="1">
              <a:lnSpc>
                <a:spcPct val="50000"/>
              </a:lnSpc>
              <a:spcBef>
                <a:spcPct val="50000"/>
              </a:spcBef>
            </a:pPr>
            <a:r>
              <a:rPr lang="en-US" altLang="zh-CN" dirty="0"/>
              <a:t>1        0         0</a:t>
            </a:r>
          </a:p>
        </p:txBody>
      </p:sp>
      <p:grpSp>
        <p:nvGrpSpPr>
          <p:cNvPr id="101402" name="Group 26"/>
          <p:cNvGrpSpPr>
            <a:grpSpLocks/>
          </p:cNvGrpSpPr>
          <p:nvPr/>
        </p:nvGrpSpPr>
        <p:grpSpPr bwMode="auto">
          <a:xfrm>
            <a:off x="1219200" y="1143000"/>
            <a:ext cx="6248400" cy="1736725"/>
            <a:chOff x="3008" y="9392"/>
            <a:chExt cx="5180" cy="1440"/>
          </a:xfrm>
        </p:grpSpPr>
        <p:sp>
          <p:nvSpPr>
            <p:cNvPr id="19477" name="Oval 27"/>
            <p:cNvSpPr>
              <a:spLocks noChangeArrowheads="1"/>
            </p:cNvSpPr>
            <p:nvPr/>
          </p:nvSpPr>
          <p:spPr bwMode="auto">
            <a:xfrm>
              <a:off x="3897" y="10151"/>
              <a:ext cx="53"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19478" name="Line 28"/>
            <p:cNvSpPr>
              <a:spLocks noChangeShapeType="1"/>
            </p:cNvSpPr>
            <p:nvPr/>
          </p:nvSpPr>
          <p:spPr bwMode="auto">
            <a:xfrm>
              <a:off x="4717" y="9957"/>
              <a:ext cx="855" cy="0"/>
            </a:xfrm>
            <a:prstGeom prst="line">
              <a:avLst/>
            </a:prstGeom>
            <a:noFill/>
            <a:ln w="9525">
              <a:solidFill>
                <a:srgbClr val="000000"/>
              </a:solidFill>
              <a:round/>
              <a:headEnd/>
              <a:tailEnd/>
            </a:ln>
          </p:spPr>
          <p:txBody>
            <a:bodyPr/>
            <a:lstStyle/>
            <a:p>
              <a:endParaRPr lang="zh-CN" altLang="en-US"/>
            </a:p>
          </p:txBody>
        </p:sp>
        <p:sp>
          <p:nvSpPr>
            <p:cNvPr id="19479" name="Line 29"/>
            <p:cNvSpPr>
              <a:spLocks noChangeShapeType="1"/>
            </p:cNvSpPr>
            <p:nvPr/>
          </p:nvSpPr>
          <p:spPr bwMode="auto">
            <a:xfrm>
              <a:off x="3648" y="9957"/>
              <a:ext cx="319" cy="0"/>
            </a:xfrm>
            <a:prstGeom prst="line">
              <a:avLst/>
            </a:prstGeom>
            <a:noFill/>
            <a:ln w="9525">
              <a:solidFill>
                <a:srgbClr val="000000"/>
              </a:solidFill>
              <a:round/>
              <a:headEnd/>
              <a:tailEnd/>
            </a:ln>
          </p:spPr>
          <p:txBody>
            <a:bodyPr/>
            <a:lstStyle/>
            <a:p>
              <a:endParaRPr lang="zh-CN" altLang="en-US"/>
            </a:p>
          </p:txBody>
        </p:sp>
        <p:sp>
          <p:nvSpPr>
            <p:cNvPr id="19480" name="Rectangle 30"/>
            <p:cNvSpPr>
              <a:spLocks noChangeArrowheads="1"/>
            </p:cNvSpPr>
            <p:nvPr/>
          </p:nvSpPr>
          <p:spPr bwMode="auto">
            <a:xfrm flipV="1">
              <a:off x="3950" y="9762"/>
              <a:ext cx="767" cy="817"/>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9481" name="Line 31"/>
            <p:cNvSpPr>
              <a:spLocks noChangeShapeType="1"/>
            </p:cNvSpPr>
            <p:nvPr/>
          </p:nvSpPr>
          <p:spPr bwMode="auto">
            <a:xfrm flipH="1" flipV="1">
              <a:off x="3671" y="10190"/>
              <a:ext cx="279" cy="0"/>
            </a:xfrm>
            <a:prstGeom prst="line">
              <a:avLst/>
            </a:prstGeom>
            <a:noFill/>
            <a:ln w="9525">
              <a:solidFill>
                <a:srgbClr val="000000"/>
              </a:solidFill>
              <a:round/>
              <a:headEnd/>
              <a:tailEnd/>
            </a:ln>
          </p:spPr>
          <p:txBody>
            <a:bodyPr/>
            <a:lstStyle/>
            <a:p>
              <a:endParaRPr lang="zh-CN" altLang="en-US"/>
            </a:p>
          </p:txBody>
        </p:sp>
        <p:sp>
          <p:nvSpPr>
            <p:cNvPr id="19482" name="Line 32"/>
            <p:cNvSpPr>
              <a:spLocks noChangeShapeType="1"/>
            </p:cNvSpPr>
            <p:nvPr/>
          </p:nvSpPr>
          <p:spPr bwMode="auto">
            <a:xfrm flipV="1">
              <a:off x="3950" y="10171"/>
              <a:ext cx="87" cy="77"/>
            </a:xfrm>
            <a:prstGeom prst="line">
              <a:avLst/>
            </a:prstGeom>
            <a:noFill/>
            <a:ln w="9525">
              <a:solidFill>
                <a:srgbClr val="000000"/>
              </a:solidFill>
              <a:round/>
              <a:headEnd/>
              <a:tailEnd/>
            </a:ln>
          </p:spPr>
          <p:txBody>
            <a:bodyPr/>
            <a:lstStyle/>
            <a:p>
              <a:endParaRPr lang="zh-CN" altLang="en-US"/>
            </a:p>
          </p:txBody>
        </p:sp>
        <p:sp>
          <p:nvSpPr>
            <p:cNvPr id="19483" name="Line 33"/>
            <p:cNvSpPr>
              <a:spLocks noChangeShapeType="1"/>
            </p:cNvSpPr>
            <p:nvPr/>
          </p:nvSpPr>
          <p:spPr bwMode="auto">
            <a:xfrm flipH="1" flipV="1">
              <a:off x="3950" y="10093"/>
              <a:ext cx="87" cy="78"/>
            </a:xfrm>
            <a:prstGeom prst="line">
              <a:avLst/>
            </a:prstGeom>
            <a:noFill/>
            <a:ln w="9525">
              <a:solidFill>
                <a:srgbClr val="000000"/>
              </a:solidFill>
              <a:round/>
              <a:headEnd/>
              <a:tailEnd/>
            </a:ln>
          </p:spPr>
          <p:txBody>
            <a:bodyPr/>
            <a:lstStyle/>
            <a:p>
              <a:endParaRPr lang="zh-CN" altLang="en-US"/>
            </a:p>
          </p:txBody>
        </p:sp>
        <p:sp>
          <p:nvSpPr>
            <p:cNvPr id="19484" name="Text Box 34"/>
            <p:cNvSpPr txBox="1">
              <a:spLocks noChangeArrowheads="1"/>
            </p:cNvSpPr>
            <p:nvPr/>
          </p:nvSpPr>
          <p:spPr bwMode="auto">
            <a:xfrm>
              <a:off x="4002" y="9820"/>
              <a:ext cx="175" cy="253"/>
            </a:xfrm>
            <a:prstGeom prst="rect">
              <a:avLst/>
            </a:prstGeom>
            <a:noFill/>
            <a:ln w="9525">
              <a:noFill/>
              <a:miter lim="800000"/>
              <a:headEnd/>
              <a:tailEnd/>
            </a:ln>
          </p:spPr>
          <p:txBody>
            <a:bodyPr lIns="0" tIns="0" rIns="0" bIns="0"/>
            <a:lstStyle/>
            <a:p>
              <a:pPr algn="just"/>
              <a:r>
                <a:rPr lang="en-US" altLang="zh-CN" sz="2000"/>
                <a:t>D</a:t>
              </a:r>
            </a:p>
          </p:txBody>
        </p:sp>
        <p:sp>
          <p:nvSpPr>
            <p:cNvPr id="19485" name="Text Box 35"/>
            <p:cNvSpPr txBox="1">
              <a:spLocks noChangeArrowheads="1"/>
            </p:cNvSpPr>
            <p:nvPr/>
          </p:nvSpPr>
          <p:spPr bwMode="auto">
            <a:xfrm>
              <a:off x="3008" y="10579"/>
              <a:ext cx="279" cy="253"/>
            </a:xfrm>
            <a:prstGeom prst="rect">
              <a:avLst/>
            </a:prstGeom>
            <a:noFill/>
            <a:ln w="9525">
              <a:noFill/>
              <a:miter lim="800000"/>
              <a:headEnd/>
              <a:tailEnd/>
            </a:ln>
          </p:spPr>
          <p:txBody>
            <a:bodyPr lIns="0" tIns="0" rIns="0" bIns="0"/>
            <a:lstStyle/>
            <a:p>
              <a:pPr algn="just"/>
              <a:r>
                <a:rPr lang="en-US" altLang="zh-CN" sz="2000"/>
                <a:t>CP</a:t>
              </a:r>
            </a:p>
          </p:txBody>
        </p:sp>
        <p:sp>
          <p:nvSpPr>
            <p:cNvPr id="19486" name="Line 36"/>
            <p:cNvSpPr>
              <a:spLocks noChangeShapeType="1"/>
            </p:cNvSpPr>
            <p:nvPr/>
          </p:nvSpPr>
          <p:spPr bwMode="auto">
            <a:xfrm>
              <a:off x="3688" y="10190"/>
              <a:ext cx="0" cy="486"/>
            </a:xfrm>
            <a:prstGeom prst="line">
              <a:avLst/>
            </a:prstGeom>
            <a:noFill/>
            <a:ln w="9525">
              <a:solidFill>
                <a:srgbClr val="000000"/>
              </a:solidFill>
              <a:round/>
              <a:headEnd/>
              <a:tailEnd/>
            </a:ln>
          </p:spPr>
          <p:txBody>
            <a:bodyPr/>
            <a:lstStyle/>
            <a:p>
              <a:endParaRPr lang="zh-CN" altLang="en-US"/>
            </a:p>
          </p:txBody>
        </p:sp>
        <p:sp>
          <p:nvSpPr>
            <p:cNvPr id="19487" name="Line 37"/>
            <p:cNvSpPr>
              <a:spLocks noChangeShapeType="1"/>
            </p:cNvSpPr>
            <p:nvPr/>
          </p:nvSpPr>
          <p:spPr bwMode="auto">
            <a:xfrm>
              <a:off x="3322" y="10676"/>
              <a:ext cx="3715" cy="0"/>
            </a:xfrm>
            <a:prstGeom prst="line">
              <a:avLst/>
            </a:prstGeom>
            <a:noFill/>
            <a:ln w="9525">
              <a:solidFill>
                <a:srgbClr val="000000"/>
              </a:solidFill>
              <a:round/>
              <a:headEnd/>
              <a:tailEnd/>
            </a:ln>
          </p:spPr>
          <p:txBody>
            <a:bodyPr/>
            <a:lstStyle/>
            <a:p>
              <a:endParaRPr lang="zh-CN" altLang="en-US"/>
            </a:p>
          </p:txBody>
        </p:sp>
        <p:sp>
          <p:nvSpPr>
            <p:cNvPr id="19488" name="Line 38"/>
            <p:cNvSpPr>
              <a:spLocks noChangeShapeType="1"/>
            </p:cNvSpPr>
            <p:nvPr/>
          </p:nvSpPr>
          <p:spPr bwMode="auto">
            <a:xfrm flipV="1">
              <a:off x="3628" y="9392"/>
              <a:ext cx="0" cy="600"/>
            </a:xfrm>
            <a:prstGeom prst="line">
              <a:avLst/>
            </a:prstGeom>
            <a:noFill/>
            <a:ln w="9525">
              <a:solidFill>
                <a:srgbClr val="000000"/>
              </a:solidFill>
              <a:round/>
              <a:headEnd/>
              <a:tailEnd/>
            </a:ln>
          </p:spPr>
          <p:txBody>
            <a:bodyPr/>
            <a:lstStyle/>
            <a:p>
              <a:endParaRPr lang="zh-CN" altLang="en-US"/>
            </a:p>
          </p:txBody>
        </p:sp>
        <p:sp>
          <p:nvSpPr>
            <p:cNvPr id="19489" name="Line 39"/>
            <p:cNvSpPr>
              <a:spLocks noChangeShapeType="1"/>
            </p:cNvSpPr>
            <p:nvPr/>
          </p:nvSpPr>
          <p:spPr bwMode="auto">
            <a:xfrm>
              <a:off x="3608" y="9431"/>
              <a:ext cx="4545" cy="0"/>
            </a:xfrm>
            <a:prstGeom prst="line">
              <a:avLst/>
            </a:prstGeom>
            <a:noFill/>
            <a:ln w="9525">
              <a:solidFill>
                <a:srgbClr val="000000"/>
              </a:solidFill>
              <a:round/>
              <a:headEnd/>
              <a:tailEnd/>
            </a:ln>
          </p:spPr>
          <p:txBody>
            <a:bodyPr/>
            <a:lstStyle/>
            <a:p>
              <a:endParaRPr lang="zh-CN" altLang="en-US"/>
            </a:p>
          </p:txBody>
        </p:sp>
        <p:sp>
          <p:nvSpPr>
            <p:cNvPr id="19490" name="Line 40"/>
            <p:cNvSpPr>
              <a:spLocks noChangeShapeType="1"/>
            </p:cNvSpPr>
            <p:nvPr/>
          </p:nvSpPr>
          <p:spPr bwMode="auto">
            <a:xfrm flipV="1">
              <a:off x="8153" y="9412"/>
              <a:ext cx="0" cy="540"/>
            </a:xfrm>
            <a:prstGeom prst="line">
              <a:avLst/>
            </a:prstGeom>
            <a:noFill/>
            <a:ln w="9525">
              <a:solidFill>
                <a:srgbClr val="000000"/>
              </a:solidFill>
              <a:round/>
              <a:headEnd/>
              <a:tailEnd/>
            </a:ln>
          </p:spPr>
          <p:txBody>
            <a:bodyPr/>
            <a:lstStyle/>
            <a:p>
              <a:endParaRPr lang="zh-CN" altLang="en-US"/>
            </a:p>
          </p:txBody>
        </p:sp>
        <p:sp>
          <p:nvSpPr>
            <p:cNvPr id="19491" name="Text Box 41"/>
            <p:cNvSpPr txBox="1">
              <a:spLocks noChangeArrowheads="1"/>
            </p:cNvSpPr>
            <p:nvPr/>
          </p:nvSpPr>
          <p:spPr bwMode="auto">
            <a:xfrm>
              <a:off x="4490" y="9801"/>
              <a:ext cx="210" cy="292"/>
            </a:xfrm>
            <a:prstGeom prst="rect">
              <a:avLst/>
            </a:prstGeom>
            <a:noFill/>
            <a:ln w="9525">
              <a:noFill/>
              <a:miter lim="800000"/>
              <a:headEnd/>
              <a:tailEnd/>
            </a:ln>
          </p:spPr>
          <p:txBody>
            <a:bodyPr lIns="0" tIns="0" rIns="0" bIns="0"/>
            <a:lstStyle/>
            <a:p>
              <a:pPr algn="just"/>
              <a:r>
                <a:rPr lang="en-US" altLang="zh-CN" sz="2000"/>
                <a:t>Q</a:t>
              </a:r>
            </a:p>
          </p:txBody>
        </p:sp>
        <p:sp>
          <p:nvSpPr>
            <p:cNvPr id="19492" name="Oval 42"/>
            <p:cNvSpPr>
              <a:spLocks noChangeArrowheads="1"/>
            </p:cNvSpPr>
            <p:nvPr/>
          </p:nvSpPr>
          <p:spPr bwMode="auto">
            <a:xfrm>
              <a:off x="7246" y="10151"/>
              <a:ext cx="53"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19493" name="Line 43"/>
            <p:cNvSpPr>
              <a:spLocks noChangeShapeType="1"/>
            </p:cNvSpPr>
            <p:nvPr/>
          </p:nvSpPr>
          <p:spPr bwMode="auto">
            <a:xfrm>
              <a:off x="8083" y="9952"/>
              <a:ext cx="105" cy="0"/>
            </a:xfrm>
            <a:prstGeom prst="line">
              <a:avLst/>
            </a:prstGeom>
            <a:noFill/>
            <a:ln w="9525">
              <a:solidFill>
                <a:srgbClr val="000000"/>
              </a:solidFill>
              <a:round/>
              <a:headEnd/>
              <a:tailEnd/>
            </a:ln>
          </p:spPr>
          <p:txBody>
            <a:bodyPr/>
            <a:lstStyle/>
            <a:p>
              <a:endParaRPr lang="zh-CN" altLang="en-US"/>
            </a:p>
          </p:txBody>
        </p:sp>
        <p:sp>
          <p:nvSpPr>
            <p:cNvPr id="19494" name="Rectangle 44"/>
            <p:cNvSpPr>
              <a:spLocks noChangeArrowheads="1"/>
            </p:cNvSpPr>
            <p:nvPr/>
          </p:nvSpPr>
          <p:spPr bwMode="auto">
            <a:xfrm flipV="1">
              <a:off x="7299" y="9762"/>
              <a:ext cx="767" cy="817"/>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9495" name="Line 45"/>
            <p:cNvSpPr>
              <a:spLocks noChangeShapeType="1"/>
            </p:cNvSpPr>
            <p:nvPr/>
          </p:nvSpPr>
          <p:spPr bwMode="auto">
            <a:xfrm flipH="1" flipV="1">
              <a:off x="7019" y="10190"/>
              <a:ext cx="280" cy="0"/>
            </a:xfrm>
            <a:prstGeom prst="line">
              <a:avLst/>
            </a:prstGeom>
            <a:noFill/>
            <a:ln w="9525">
              <a:solidFill>
                <a:srgbClr val="000000"/>
              </a:solidFill>
              <a:round/>
              <a:headEnd/>
              <a:tailEnd/>
            </a:ln>
          </p:spPr>
          <p:txBody>
            <a:bodyPr/>
            <a:lstStyle/>
            <a:p>
              <a:endParaRPr lang="zh-CN" altLang="en-US"/>
            </a:p>
          </p:txBody>
        </p:sp>
        <p:sp>
          <p:nvSpPr>
            <p:cNvPr id="19496" name="Line 46"/>
            <p:cNvSpPr>
              <a:spLocks noChangeShapeType="1"/>
            </p:cNvSpPr>
            <p:nvPr/>
          </p:nvSpPr>
          <p:spPr bwMode="auto">
            <a:xfrm flipV="1">
              <a:off x="7299" y="10171"/>
              <a:ext cx="87" cy="77"/>
            </a:xfrm>
            <a:prstGeom prst="line">
              <a:avLst/>
            </a:prstGeom>
            <a:noFill/>
            <a:ln w="9525">
              <a:solidFill>
                <a:srgbClr val="000000"/>
              </a:solidFill>
              <a:round/>
              <a:headEnd/>
              <a:tailEnd/>
            </a:ln>
          </p:spPr>
          <p:txBody>
            <a:bodyPr/>
            <a:lstStyle/>
            <a:p>
              <a:endParaRPr lang="zh-CN" altLang="en-US"/>
            </a:p>
          </p:txBody>
        </p:sp>
        <p:sp>
          <p:nvSpPr>
            <p:cNvPr id="19497" name="Line 47"/>
            <p:cNvSpPr>
              <a:spLocks noChangeShapeType="1"/>
            </p:cNvSpPr>
            <p:nvPr/>
          </p:nvSpPr>
          <p:spPr bwMode="auto">
            <a:xfrm flipH="1" flipV="1">
              <a:off x="7299" y="10093"/>
              <a:ext cx="87" cy="78"/>
            </a:xfrm>
            <a:prstGeom prst="line">
              <a:avLst/>
            </a:prstGeom>
            <a:noFill/>
            <a:ln w="9525">
              <a:solidFill>
                <a:srgbClr val="000000"/>
              </a:solidFill>
              <a:round/>
              <a:headEnd/>
              <a:tailEnd/>
            </a:ln>
          </p:spPr>
          <p:txBody>
            <a:bodyPr/>
            <a:lstStyle/>
            <a:p>
              <a:endParaRPr lang="zh-CN" altLang="en-US"/>
            </a:p>
          </p:txBody>
        </p:sp>
        <p:sp>
          <p:nvSpPr>
            <p:cNvPr id="19498" name="Text Box 48"/>
            <p:cNvSpPr txBox="1">
              <a:spLocks noChangeArrowheads="1"/>
            </p:cNvSpPr>
            <p:nvPr/>
          </p:nvSpPr>
          <p:spPr bwMode="auto">
            <a:xfrm>
              <a:off x="7351" y="9820"/>
              <a:ext cx="174" cy="253"/>
            </a:xfrm>
            <a:prstGeom prst="rect">
              <a:avLst/>
            </a:prstGeom>
            <a:noFill/>
            <a:ln w="9525">
              <a:noFill/>
              <a:miter lim="800000"/>
              <a:headEnd/>
              <a:tailEnd/>
            </a:ln>
          </p:spPr>
          <p:txBody>
            <a:bodyPr lIns="0" tIns="0" rIns="0" bIns="0"/>
            <a:lstStyle/>
            <a:p>
              <a:pPr algn="just"/>
              <a:r>
                <a:rPr lang="en-US" altLang="zh-CN" sz="2000"/>
                <a:t>D</a:t>
              </a:r>
            </a:p>
          </p:txBody>
        </p:sp>
        <p:sp>
          <p:nvSpPr>
            <p:cNvPr id="19499" name="Line 49"/>
            <p:cNvSpPr>
              <a:spLocks noChangeShapeType="1"/>
            </p:cNvSpPr>
            <p:nvPr/>
          </p:nvSpPr>
          <p:spPr bwMode="auto">
            <a:xfrm flipV="1">
              <a:off x="7037" y="10190"/>
              <a:ext cx="0" cy="486"/>
            </a:xfrm>
            <a:prstGeom prst="line">
              <a:avLst/>
            </a:prstGeom>
            <a:noFill/>
            <a:ln w="9525">
              <a:solidFill>
                <a:srgbClr val="000000"/>
              </a:solidFill>
              <a:round/>
              <a:headEnd/>
              <a:tailEnd/>
            </a:ln>
          </p:spPr>
          <p:txBody>
            <a:bodyPr/>
            <a:lstStyle/>
            <a:p>
              <a:endParaRPr lang="zh-CN" altLang="en-US"/>
            </a:p>
          </p:txBody>
        </p:sp>
        <p:sp>
          <p:nvSpPr>
            <p:cNvPr id="19500" name="Text Box 50"/>
            <p:cNvSpPr txBox="1">
              <a:spLocks noChangeArrowheads="1"/>
            </p:cNvSpPr>
            <p:nvPr/>
          </p:nvSpPr>
          <p:spPr bwMode="auto">
            <a:xfrm>
              <a:off x="7839" y="9820"/>
              <a:ext cx="209" cy="292"/>
            </a:xfrm>
            <a:prstGeom prst="rect">
              <a:avLst/>
            </a:prstGeom>
            <a:noFill/>
            <a:ln w="9525">
              <a:noFill/>
              <a:miter lim="800000"/>
              <a:headEnd/>
              <a:tailEnd/>
            </a:ln>
          </p:spPr>
          <p:txBody>
            <a:bodyPr lIns="0" tIns="0" rIns="0" bIns="0"/>
            <a:lstStyle/>
            <a:p>
              <a:pPr algn="just"/>
              <a:r>
                <a:rPr lang="en-US" altLang="zh-CN" sz="2000"/>
                <a:t>Q</a:t>
              </a:r>
            </a:p>
          </p:txBody>
        </p:sp>
        <p:sp>
          <p:nvSpPr>
            <p:cNvPr id="19501" name="Text Box 51"/>
            <p:cNvSpPr txBox="1">
              <a:spLocks noChangeArrowheads="1"/>
            </p:cNvSpPr>
            <p:nvPr/>
          </p:nvSpPr>
          <p:spPr bwMode="auto">
            <a:xfrm>
              <a:off x="7578" y="10054"/>
              <a:ext cx="209" cy="292"/>
            </a:xfrm>
            <a:prstGeom prst="rect">
              <a:avLst/>
            </a:prstGeom>
            <a:noFill/>
            <a:ln w="9525">
              <a:noFill/>
              <a:miter lim="800000"/>
              <a:headEnd/>
              <a:tailEnd/>
            </a:ln>
          </p:spPr>
          <p:txBody>
            <a:bodyPr lIns="0" tIns="0" rIns="0" bIns="0"/>
            <a:lstStyle/>
            <a:p>
              <a:pPr algn="just"/>
              <a:r>
                <a:rPr lang="en-US" altLang="zh-CN" sz="2000"/>
                <a:t>F</a:t>
              </a:r>
              <a:r>
                <a:rPr lang="en-US" altLang="zh-CN" sz="2000" baseline="-25000"/>
                <a:t>2</a:t>
              </a:r>
              <a:endParaRPr lang="en-US" altLang="zh-CN" sz="2000"/>
            </a:p>
          </p:txBody>
        </p:sp>
        <p:sp>
          <p:nvSpPr>
            <p:cNvPr id="19502" name="Text Box 52"/>
            <p:cNvSpPr txBox="1">
              <a:spLocks noChangeArrowheads="1"/>
            </p:cNvSpPr>
            <p:nvPr/>
          </p:nvSpPr>
          <p:spPr bwMode="auto">
            <a:xfrm>
              <a:off x="4246" y="10054"/>
              <a:ext cx="210" cy="292"/>
            </a:xfrm>
            <a:prstGeom prst="rect">
              <a:avLst/>
            </a:prstGeom>
            <a:noFill/>
            <a:ln w="9525">
              <a:noFill/>
              <a:miter lim="800000"/>
              <a:headEnd/>
              <a:tailEnd/>
            </a:ln>
          </p:spPr>
          <p:txBody>
            <a:bodyPr lIns="0" tIns="0" rIns="0" bIns="0"/>
            <a:lstStyle/>
            <a:p>
              <a:pPr algn="just"/>
              <a:r>
                <a:rPr lang="en-US" altLang="zh-CN" sz="2000"/>
                <a:t>F</a:t>
              </a:r>
              <a:r>
                <a:rPr lang="en-US" altLang="zh-CN" sz="2000" baseline="-25000"/>
                <a:t>0</a:t>
              </a:r>
              <a:endParaRPr lang="en-US" altLang="zh-CN" sz="2000"/>
            </a:p>
          </p:txBody>
        </p:sp>
        <p:sp>
          <p:nvSpPr>
            <p:cNvPr id="19503" name="Oval 53"/>
            <p:cNvSpPr>
              <a:spLocks noChangeArrowheads="1"/>
            </p:cNvSpPr>
            <p:nvPr/>
          </p:nvSpPr>
          <p:spPr bwMode="auto">
            <a:xfrm>
              <a:off x="5520" y="10132"/>
              <a:ext cx="52"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19504" name="Line 54"/>
            <p:cNvSpPr>
              <a:spLocks noChangeShapeType="1"/>
            </p:cNvSpPr>
            <p:nvPr/>
          </p:nvSpPr>
          <p:spPr bwMode="auto">
            <a:xfrm>
              <a:off x="6339" y="9937"/>
              <a:ext cx="942" cy="0"/>
            </a:xfrm>
            <a:prstGeom prst="line">
              <a:avLst/>
            </a:prstGeom>
            <a:noFill/>
            <a:ln w="9525">
              <a:solidFill>
                <a:srgbClr val="000000"/>
              </a:solidFill>
              <a:round/>
              <a:headEnd/>
              <a:tailEnd/>
            </a:ln>
          </p:spPr>
          <p:txBody>
            <a:bodyPr/>
            <a:lstStyle/>
            <a:p>
              <a:endParaRPr lang="zh-CN" altLang="en-US"/>
            </a:p>
          </p:txBody>
        </p:sp>
        <p:sp>
          <p:nvSpPr>
            <p:cNvPr id="19505" name="Rectangle 55"/>
            <p:cNvSpPr>
              <a:spLocks noChangeArrowheads="1"/>
            </p:cNvSpPr>
            <p:nvPr/>
          </p:nvSpPr>
          <p:spPr bwMode="auto">
            <a:xfrm flipV="1">
              <a:off x="5572" y="9743"/>
              <a:ext cx="767" cy="817"/>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9506" name="Line 56"/>
            <p:cNvSpPr>
              <a:spLocks noChangeShapeType="1"/>
            </p:cNvSpPr>
            <p:nvPr/>
          </p:nvSpPr>
          <p:spPr bwMode="auto">
            <a:xfrm flipH="1" flipV="1">
              <a:off x="5293" y="10171"/>
              <a:ext cx="279" cy="0"/>
            </a:xfrm>
            <a:prstGeom prst="line">
              <a:avLst/>
            </a:prstGeom>
            <a:noFill/>
            <a:ln w="9525">
              <a:solidFill>
                <a:srgbClr val="000000"/>
              </a:solidFill>
              <a:round/>
              <a:headEnd/>
              <a:tailEnd/>
            </a:ln>
          </p:spPr>
          <p:txBody>
            <a:bodyPr/>
            <a:lstStyle/>
            <a:p>
              <a:endParaRPr lang="zh-CN" altLang="en-US"/>
            </a:p>
          </p:txBody>
        </p:sp>
        <p:sp>
          <p:nvSpPr>
            <p:cNvPr id="19507" name="Line 57"/>
            <p:cNvSpPr>
              <a:spLocks noChangeShapeType="1"/>
            </p:cNvSpPr>
            <p:nvPr/>
          </p:nvSpPr>
          <p:spPr bwMode="auto">
            <a:xfrm flipV="1">
              <a:off x="5572" y="10151"/>
              <a:ext cx="87" cy="78"/>
            </a:xfrm>
            <a:prstGeom prst="line">
              <a:avLst/>
            </a:prstGeom>
            <a:noFill/>
            <a:ln w="9525">
              <a:solidFill>
                <a:srgbClr val="000000"/>
              </a:solidFill>
              <a:round/>
              <a:headEnd/>
              <a:tailEnd/>
            </a:ln>
          </p:spPr>
          <p:txBody>
            <a:bodyPr/>
            <a:lstStyle/>
            <a:p>
              <a:endParaRPr lang="zh-CN" altLang="en-US"/>
            </a:p>
          </p:txBody>
        </p:sp>
        <p:sp>
          <p:nvSpPr>
            <p:cNvPr id="19508" name="Line 58"/>
            <p:cNvSpPr>
              <a:spLocks noChangeShapeType="1"/>
            </p:cNvSpPr>
            <p:nvPr/>
          </p:nvSpPr>
          <p:spPr bwMode="auto">
            <a:xfrm flipH="1" flipV="1">
              <a:off x="5572" y="10073"/>
              <a:ext cx="87" cy="78"/>
            </a:xfrm>
            <a:prstGeom prst="line">
              <a:avLst/>
            </a:prstGeom>
            <a:noFill/>
            <a:ln w="9525">
              <a:solidFill>
                <a:srgbClr val="000000"/>
              </a:solidFill>
              <a:round/>
              <a:headEnd/>
              <a:tailEnd/>
            </a:ln>
          </p:spPr>
          <p:txBody>
            <a:bodyPr/>
            <a:lstStyle/>
            <a:p>
              <a:endParaRPr lang="zh-CN" altLang="en-US"/>
            </a:p>
          </p:txBody>
        </p:sp>
        <p:sp>
          <p:nvSpPr>
            <p:cNvPr id="19509" name="Text Box 59"/>
            <p:cNvSpPr txBox="1">
              <a:spLocks noChangeArrowheads="1"/>
            </p:cNvSpPr>
            <p:nvPr/>
          </p:nvSpPr>
          <p:spPr bwMode="auto">
            <a:xfrm>
              <a:off x="5624" y="9801"/>
              <a:ext cx="175" cy="253"/>
            </a:xfrm>
            <a:prstGeom prst="rect">
              <a:avLst/>
            </a:prstGeom>
            <a:noFill/>
            <a:ln w="9525">
              <a:noFill/>
              <a:miter lim="800000"/>
              <a:headEnd/>
              <a:tailEnd/>
            </a:ln>
          </p:spPr>
          <p:txBody>
            <a:bodyPr lIns="0" tIns="0" rIns="0" bIns="0"/>
            <a:lstStyle/>
            <a:p>
              <a:pPr algn="just"/>
              <a:r>
                <a:rPr lang="en-US" altLang="zh-CN" sz="2000"/>
                <a:t>D</a:t>
              </a:r>
            </a:p>
          </p:txBody>
        </p:sp>
        <p:sp>
          <p:nvSpPr>
            <p:cNvPr id="19510" name="Line 60"/>
            <p:cNvSpPr>
              <a:spLocks noChangeShapeType="1"/>
            </p:cNvSpPr>
            <p:nvPr/>
          </p:nvSpPr>
          <p:spPr bwMode="auto">
            <a:xfrm flipV="1">
              <a:off x="5310" y="10171"/>
              <a:ext cx="0" cy="505"/>
            </a:xfrm>
            <a:prstGeom prst="line">
              <a:avLst/>
            </a:prstGeom>
            <a:noFill/>
            <a:ln w="9525">
              <a:solidFill>
                <a:srgbClr val="000000"/>
              </a:solidFill>
              <a:round/>
              <a:headEnd/>
              <a:tailEnd/>
            </a:ln>
          </p:spPr>
          <p:txBody>
            <a:bodyPr/>
            <a:lstStyle/>
            <a:p>
              <a:endParaRPr lang="zh-CN" altLang="en-US"/>
            </a:p>
          </p:txBody>
        </p:sp>
        <p:sp>
          <p:nvSpPr>
            <p:cNvPr id="19511" name="Text Box 61"/>
            <p:cNvSpPr txBox="1">
              <a:spLocks noChangeArrowheads="1"/>
            </p:cNvSpPr>
            <p:nvPr/>
          </p:nvSpPr>
          <p:spPr bwMode="auto">
            <a:xfrm>
              <a:off x="6113" y="9801"/>
              <a:ext cx="209" cy="292"/>
            </a:xfrm>
            <a:prstGeom prst="rect">
              <a:avLst/>
            </a:prstGeom>
            <a:noFill/>
            <a:ln w="9525">
              <a:noFill/>
              <a:miter lim="800000"/>
              <a:headEnd/>
              <a:tailEnd/>
            </a:ln>
          </p:spPr>
          <p:txBody>
            <a:bodyPr lIns="0" tIns="0" rIns="0" bIns="0"/>
            <a:lstStyle/>
            <a:p>
              <a:pPr algn="just"/>
              <a:r>
                <a:rPr lang="en-US" altLang="zh-CN" sz="2000"/>
                <a:t>Q</a:t>
              </a:r>
            </a:p>
          </p:txBody>
        </p:sp>
        <p:sp>
          <p:nvSpPr>
            <p:cNvPr id="19512" name="Text Box 62"/>
            <p:cNvSpPr txBox="1">
              <a:spLocks noChangeArrowheads="1"/>
            </p:cNvSpPr>
            <p:nvPr/>
          </p:nvSpPr>
          <p:spPr bwMode="auto">
            <a:xfrm>
              <a:off x="5851" y="10034"/>
              <a:ext cx="209" cy="292"/>
            </a:xfrm>
            <a:prstGeom prst="rect">
              <a:avLst/>
            </a:prstGeom>
            <a:noFill/>
            <a:ln w="9525">
              <a:noFill/>
              <a:miter lim="800000"/>
              <a:headEnd/>
              <a:tailEnd/>
            </a:ln>
          </p:spPr>
          <p:txBody>
            <a:bodyPr lIns="0" tIns="0" rIns="0" bIns="0"/>
            <a:lstStyle/>
            <a:p>
              <a:pPr algn="just"/>
              <a:r>
                <a:rPr lang="en-US" altLang="zh-CN" sz="2000"/>
                <a:t>F</a:t>
              </a:r>
              <a:r>
                <a:rPr lang="en-US" altLang="zh-CN" sz="2000" baseline="-25000"/>
                <a:t>1</a:t>
              </a:r>
              <a:endParaRPr lang="en-US" altLang="zh-CN" sz="2000"/>
            </a:p>
          </p:txBody>
        </p:sp>
      </p:grpSp>
      <p:graphicFrame>
        <p:nvGraphicFramePr>
          <p:cNvPr id="101439" name="Object 63"/>
          <p:cNvGraphicFramePr>
            <a:graphicFrameLocks noChangeAspect="1"/>
          </p:cNvGraphicFramePr>
          <p:nvPr/>
        </p:nvGraphicFramePr>
        <p:xfrm>
          <a:off x="1003300" y="5522913"/>
          <a:ext cx="1908175" cy="496887"/>
        </p:xfrm>
        <a:graphic>
          <a:graphicData uri="http://schemas.openxmlformats.org/presentationml/2006/ole">
            <mc:AlternateContent xmlns:mc="http://schemas.openxmlformats.org/markup-compatibility/2006">
              <mc:Choice xmlns:v="urn:schemas-microsoft-com:vml" Requires="v">
                <p:oleObj spid="_x0000_s19514" r:id="rId5" imgW="927100" imgH="241300" progId="Equation.3">
                  <p:embed/>
                </p:oleObj>
              </mc:Choice>
              <mc:Fallback>
                <p:oleObj r:id="rId5" imgW="927100" imgH="241300" progId="Equation.3">
                  <p:embed/>
                  <p:pic>
                    <p:nvPicPr>
                      <p:cNvPr id="0" name="Object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3300" y="5522913"/>
                        <a:ext cx="190817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1440" name="Object 64"/>
          <p:cNvGraphicFramePr>
            <a:graphicFrameLocks noChangeAspect="1"/>
          </p:cNvGraphicFramePr>
          <p:nvPr/>
        </p:nvGraphicFramePr>
        <p:xfrm>
          <a:off x="1003300" y="6069013"/>
          <a:ext cx="1908175" cy="471487"/>
        </p:xfrm>
        <a:graphic>
          <a:graphicData uri="http://schemas.openxmlformats.org/presentationml/2006/ole">
            <mc:AlternateContent xmlns:mc="http://schemas.openxmlformats.org/markup-compatibility/2006">
              <mc:Choice xmlns:v="urn:schemas-microsoft-com:vml" Requires="v">
                <p:oleObj spid="_x0000_s19515" r:id="rId7" imgW="927100" imgH="228600" progId="Equation.3">
                  <p:embed/>
                </p:oleObj>
              </mc:Choice>
              <mc:Fallback>
                <p:oleObj r:id="rId7" imgW="927100" imgH="228600" progId="Equation.3">
                  <p:embed/>
                  <p:pic>
                    <p:nvPicPr>
                      <p:cNvPr id="0" name="Object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3300" y="6069013"/>
                        <a:ext cx="1908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8">
                                            <p:txEl>
                                              <p:pRg st="0" end="0"/>
                                            </p:txEl>
                                          </p:spTgt>
                                        </p:tgtEl>
                                        <p:attrNameLst>
                                          <p:attrName>style.visibility</p:attrName>
                                        </p:attrNameLst>
                                      </p:cBhvr>
                                      <p:to>
                                        <p:strVal val="visible"/>
                                      </p:to>
                                    </p:set>
                                    <p:animEffect transition="in" filter="wipe(left)">
                                      <p:cBhvr>
                                        <p:cTn id="7" dur="500"/>
                                        <p:tgtEl>
                                          <p:spTgt spid="1013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1402"/>
                                        </p:tgtEl>
                                        <p:attrNameLst>
                                          <p:attrName>style.visibility</p:attrName>
                                        </p:attrNameLst>
                                      </p:cBhvr>
                                      <p:to>
                                        <p:strVal val="visible"/>
                                      </p:to>
                                    </p:set>
                                    <p:animEffect transition="in" filter="dissolve">
                                      <p:cBhvr>
                                        <p:cTn id="12" dur="500"/>
                                        <p:tgtEl>
                                          <p:spTgt spid="1014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379">
                                            <p:txEl>
                                              <p:pRg st="0" end="0"/>
                                            </p:txEl>
                                          </p:spTgt>
                                        </p:tgtEl>
                                        <p:attrNameLst>
                                          <p:attrName>style.visibility</p:attrName>
                                        </p:attrNameLst>
                                      </p:cBhvr>
                                      <p:to>
                                        <p:strVal val="visible"/>
                                      </p:to>
                                    </p:set>
                                    <p:animEffect transition="in" filter="wipe(left)">
                                      <p:cBhvr>
                                        <p:cTn id="17" dur="500"/>
                                        <p:tgtEl>
                                          <p:spTgt spid="10137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379">
                                            <p:txEl>
                                              <p:pRg st="1" end="1"/>
                                            </p:txEl>
                                          </p:spTgt>
                                        </p:tgtEl>
                                        <p:attrNameLst>
                                          <p:attrName>style.visibility</p:attrName>
                                        </p:attrNameLst>
                                      </p:cBhvr>
                                      <p:to>
                                        <p:strVal val="visible"/>
                                      </p:to>
                                    </p:set>
                                    <p:animEffect transition="in" filter="wipe(left)">
                                      <p:cBhvr>
                                        <p:cTn id="22" dur="500"/>
                                        <p:tgtEl>
                                          <p:spTgt spid="10137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1379">
                                            <p:txEl>
                                              <p:pRg st="2" end="2"/>
                                            </p:txEl>
                                          </p:spTgt>
                                        </p:tgtEl>
                                        <p:attrNameLst>
                                          <p:attrName>style.visibility</p:attrName>
                                        </p:attrNameLst>
                                      </p:cBhvr>
                                      <p:to>
                                        <p:strVal val="visible"/>
                                      </p:to>
                                    </p:set>
                                    <p:animEffect transition="in" filter="wipe(left)">
                                      <p:cBhvr>
                                        <p:cTn id="27" dur="500"/>
                                        <p:tgtEl>
                                          <p:spTgt spid="10137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1379">
                                            <p:txEl>
                                              <p:pRg st="3" end="3"/>
                                            </p:txEl>
                                          </p:spTgt>
                                        </p:tgtEl>
                                        <p:attrNameLst>
                                          <p:attrName>style.visibility</p:attrName>
                                        </p:attrNameLst>
                                      </p:cBhvr>
                                      <p:to>
                                        <p:strVal val="visible"/>
                                      </p:to>
                                    </p:set>
                                    <p:animEffect transition="in" filter="wipe(left)">
                                      <p:cBhvr>
                                        <p:cTn id="32" dur="500"/>
                                        <p:tgtEl>
                                          <p:spTgt spid="10137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1382"/>
                                        </p:tgtEl>
                                        <p:attrNameLst>
                                          <p:attrName>style.visibility</p:attrName>
                                        </p:attrNameLst>
                                      </p:cBhvr>
                                      <p:to>
                                        <p:strVal val="visible"/>
                                      </p:to>
                                    </p:set>
                                    <p:animEffect transition="in" filter="wipe(left)">
                                      <p:cBhvr>
                                        <p:cTn id="37" dur="500"/>
                                        <p:tgtEl>
                                          <p:spTgt spid="10138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1439"/>
                                        </p:tgtEl>
                                        <p:attrNameLst>
                                          <p:attrName>style.visibility</p:attrName>
                                        </p:attrNameLst>
                                      </p:cBhvr>
                                      <p:to>
                                        <p:strVal val="visible"/>
                                      </p:to>
                                    </p:set>
                                    <p:animEffect transition="in" filter="wipe(left)">
                                      <p:cBhvr>
                                        <p:cTn id="42" dur="500"/>
                                        <p:tgtEl>
                                          <p:spTgt spid="10143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01440"/>
                                        </p:tgtEl>
                                        <p:attrNameLst>
                                          <p:attrName>style.visibility</p:attrName>
                                        </p:attrNameLst>
                                      </p:cBhvr>
                                      <p:to>
                                        <p:strVal val="visible"/>
                                      </p:to>
                                    </p:set>
                                    <p:animEffect transition="in" filter="wipe(left)">
                                      <p:cBhvr>
                                        <p:cTn id="47" dur="500"/>
                                        <p:tgtEl>
                                          <p:spTgt spid="10144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1383">
                                            <p:txEl>
                                              <p:pRg st="0" end="0"/>
                                            </p:txEl>
                                          </p:spTgt>
                                        </p:tgtEl>
                                        <p:attrNameLst>
                                          <p:attrName>style.visibility</p:attrName>
                                        </p:attrNameLst>
                                      </p:cBhvr>
                                      <p:to>
                                        <p:strVal val="visible"/>
                                      </p:to>
                                    </p:set>
                                    <p:animEffect transition="in" filter="wipe(left)">
                                      <p:cBhvr>
                                        <p:cTn id="52" dur="500"/>
                                        <p:tgtEl>
                                          <p:spTgt spid="101383">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01455"/>
                                        </p:tgtEl>
                                        <p:attrNameLst>
                                          <p:attrName>style.visibility</p:attrName>
                                        </p:attrNameLst>
                                      </p:cBhvr>
                                      <p:to>
                                        <p:strVal val="visible"/>
                                      </p:to>
                                    </p:set>
                                    <p:animEffect transition="in" filter="dissolve">
                                      <p:cBhvr>
                                        <p:cTn id="57" dur="500"/>
                                        <p:tgtEl>
                                          <p:spTgt spid="10145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101401">
                                            <p:txEl>
                                              <p:pRg st="0" end="0"/>
                                            </p:txEl>
                                          </p:spTgt>
                                        </p:tgtEl>
                                        <p:attrNameLst>
                                          <p:attrName>style.visibility</p:attrName>
                                        </p:attrNameLst>
                                      </p:cBhvr>
                                      <p:to>
                                        <p:strVal val="visible"/>
                                      </p:to>
                                    </p:set>
                                    <p:anim calcmode="lin" valueType="num">
                                      <p:cBhvr additive="base">
                                        <p:cTn id="62" dur="500" fill="hold"/>
                                        <p:tgtEl>
                                          <p:spTgt spid="101401">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1014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101401">
                                            <p:txEl>
                                              <p:pRg st="1" end="1"/>
                                            </p:txEl>
                                          </p:spTgt>
                                        </p:tgtEl>
                                        <p:attrNameLst>
                                          <p:attrName>style.visibility</p:attrName>
                                        </p:attrNameLst>
                                      </p:cBhvr>
                                      <p:to>
                                        <p:strVal val="visible"/>
                                      </p:to>
                                    </p:set>
                                    <p:anim calcmode="lin" valueType="num">
                                      <p:cBhvr additive="base">
                                        <p:cTn id="68" dur="500" fill="hold"/>
                                        <p:tgtEl>
                                          <p:spTgt spid="101401">
                                            <p:txEl>
                                              <p:pRg st="1" end="1"/>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10140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101401">
                                            <p:txEl>
                                              <p:pRg st="2" end="2"/>
                                            </p:txEl>
                                          </p:spTgt>
                                        </p:tgtEl>
                                        <p:attrNameLst>
                                          <p:attrName>style.visibility</p:attrName>
                                        </p:attrNameLst>
                                      </p:cBhvr>
                                      <p:to>
                                        <p:strVal val="visible"/>
                                      </p:to>
                                    </p:set>
                                    <p:anim calcmode="lin" valueType="num">
                                      <p:cBhvr additive="base">
                                        <p:cTn id="74" dur="500" fill="hold"/>
                                        <p:tgtEl>
                                          <p:spTgt spid="101401">
                                            <p:txEl>
                                              <p:pRg st="2" end="2"/>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10140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2" fill="hold" grpId="0" nodeType="clickEffect">
                                  <p:stCondLst>
                                    <p:cond delay="0"/>
                                  </p:stCondLst>
                                  <p:childTnLst>
                                    <p:set>
                                      <p:cBhvr>
                                        <p:cTn id="79" dur="1" fill="hold">
                                          <p:stCondLst>
                                            <p:cond delay="0"/>
                                          </p:stCondLst>
                                        </p:cTn>
                                        <p:tgtEl>
                                          <p:spTgt spid="101401">
                                            <p:txEl>
                                              <p:pRg st="3" end="3"/>
                                            </p:txEl>
                                          </p:spTgt>
                                        </p:tgtEl>
                                        <p:attrNameLst>
                                          <p:attrName>style.visibility</p:attrName>
                                        </p:attrNameLst>
                                      </p:cBhvr>
                                      <p:to>
                                        <p:strVal val="visible"/>
                                      </p:to>
                                    </p:set>
                                    <p:anim calcmode="lin" valueType="num">
                                      <p:cBhvr additive="base">
                                        <p:cTn id="80" dur="500" fill="hold"/>
                                        <p:tgtEl>
                                          <p:spTgt spid="101401">
                                            <p:txEl>
                                              <p:pRg st="3" end="3"/>
                                            </p:txEl>
                                          </p:spTgt>
                                        </p:tgtEl>
                                        <p:attrNameLst>
                                          <p:attrName>ppt_x</p:attrName>
                                        </p:attrNameLst>
                                      </p:cBhvr>
                                      <p:tavLst>
                                        <p:tav tm="0">
                                          <p:val>
                                            <p:strVal val="1+#ppt_w/2"/>
                                          </p:val>
                                        </p:tav>
                                        <p:tav tm="100000">
                                          <p:val>
                                            <p:strVal val="#ppt_x"/>
                                          </p:val>
                                        </p:tav>
                                      </p:tavLst>
                                    </p:anim>
                                    <p:anim calcmode="lin" valueType="num">
                                      <p:cBhvr additive="base">
                                        <p:cTn id="81" dur="500" fill="hold"/>
                                        <p:tgtEl>
                                          <p:spTgt spid="10140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build="p"/>
      <p:bldP spid="101379" grpId="0" build="p"/>
      <p:bldP spid="101383" grpId="0" build="p"/>
      <p:bldP spid="10140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609600" y="1524000"/>
            <a:ext cx="7924800"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620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buFont typeface="Arial" panose="020B0604020202020204" pitchFamily="34" charset="0"/>
              <a:buNone/>
              <a:defRPr/>
            </a:pPr>
            <a:r>
              <a:rPr lang="en-US" altLang="zh-CN" sz="2800" b="1" dirty="0" smtClean="0">
                <a:solidFill>
                  <a:schemeClr val="accent6"/>
                </a:solidFill>
              </a:rPr>
              <a:t>1</a:t>
            </a:r>
            <a:r>
              <a:rPr lang="zh-CN" altLang="en-US" sz="2800" b="1" dirty="0" smtClean="0">
                <a:solidFill>
                  <a:schemeClr val="accent6"/>
                </a:solidFill>
              </a:rPr>
              <a:t>、定义</a:t>
            </a:r>
          </a:p>
          <a:p>
            <a:pPr eaLnBrk="1" hangingPunct="1">
              <a:lnSpc>
                <a:spcPct val="120000"/>
              </a:lnSpc>
              <a:spcBef>
                <a:spcPct val="50000"/>
              </a:spcBef>
              <a:buFont typeface="Arial" panose="020B0604020202020204" pitchFamily="34" charset="0"/>
              <a:buNone/>
              <a:defRPr/>
            </a:pPr>
            <a:r>
              <a:rPr lang="zh-CN" altLang="en-US" b="1" dirty="0" smtClean="0"/>
              <a:t>在数字电路中，凡是任一时刻的稳定输出不仅决定于该时刻的输入，而且</a:t>
            </a:r>
            <a:r>
              <a:rPr lang="zh-CN" altLang="en-US" b="1" dirty="0" smtClean="0">
                <a:solidFill>
                  <a:srgbClr val="FF0000"/>
                </a:solidFill>
              </a:rPr>
              <a:t>还和电路原来的状态有关</a:t>
            </a:r>
            <a:r>
              <a:rPr lang="zh-CN" altLang="en-US" b="1" dirty="0" smtClean="0"/>
              <a:t>者，都叫做时序逻辑电路，简称</a:t>
            </a:r>
            <a:r>
              <a:rPr lang="zh-CN" altLang="en-US" b="1" dirty="0" smtClean="0">
                <a:solidFill>
                  <a:srgbClr val="FF0000"/>
                </a:solidFill>
              </a:rPr>
              <a:t>时序电路</a:t>
            </a:r>
            <a:r>
              <a:rPr lang="zh-CN" altLang="en-US" b="1" dirty="0" smtClean="0"/>
              <a:t>。</a:t>
            </a:r>
          </a:p>
        </p:txBody>
      </p:sp>
      <p:sp>
        <p:nvSpPr>
          <p:cNvPr id="3075" name="Text Box 43"/>
          <p:cNvSpPr txBox="1">
            <a:spLocks noChangeArrowheads="1"/>
          </p:cNvSpPr>
          <p:nvPr/>
        </p:nvSpPr>
        <p:spPr bwMode="auto">
          <a:xfrm>
            <a:off x="228600" y="196850"/>
            <a:ext cx="5357813" cy="701675"/>
          </a:xfrm>
          <a:prstGeom prst="rect">
            <a:avLst/>
          </a:prstGeom>
          <a:noFill/>
          <a:ln w="9525">
            <a:noFill/>
            <a:miter lim="800000"/>
            <a:headEnd/>
            <a:tailEnd/>
          </a:ln>
        </p:spPr>
        <p:txBody>
          <a:bodyPr>
            <a:spAutoFit/>
          </a:bodyPr>
          <a:lstStyle/>
          <a:p>
            <a:pPr eaLnBrk="1" hangingPunct="1">
              <a:spcBef>
                <a:spcPct val="50000"/>
              </a:spcBef>
            </a:pPr>
            <a:r>
              <a:rPr lang="en-US" altLang="zh-CN" sz="4000" b="1">
                <a:solidFill>
                  <a:srgbClr val="FF0000"/>
                </a:solidFill>
                <a:ea typeface="隶书" pitchFamily="49" charset="-122"/>
              </a:rPr>
              <a:t>6.1  </a:t>
            </a:r>
            <a:r>
              <a:rPr lang="zh-CN" altLang="en-US" sz="4000" b="1">
                <a:solidFill>
                  <a:srgbClr val="FF0000"/>
                </a:solidFill>
                <a:ea typeface="隶书" pitchFamily="49" charset="-122"/>
              </a:rPr>
              <a:t>概述</a:t>
            </a:r>
          </a:p>
        </p:txBody>
      </p:sp>
      <p:sp>
        <p:nvSpPr>
          <p:cNvPr id="4142" name="Text Box 46"/>
          <p:cNvSpPr txBox="1">
            <a:spLocks noChangeArrowheads="1"/>
          </p:cNvSpPr>
          <p:nvPr/>
        </p:nvSpPr>
        <p:spPr bwMode="auto">
          <a:xfrm>
            <a:off x="457200" y="1004888"/>
            <a:ext cx="7162800" cy="519112"/>
          </a:xfrm>
          <a:prstGeom prst="rect">
            <a:avLst/>
          </a:prstGeom>
          <a:noFill/>
          <a:ln w="9525">
            <a:noFill/>
            <a:miter lim="800000"/>
            <a:headEnd/>
            <a:tailEnd/>
          </a:ln>
        </p:spPr>
        <p:txBody>
          <a:bodyPr>
            <a:spAutoFit/>
          </a:bodyPr>
          <a:lstStyle/>
          <a:p>
            <a:pPr eaLnBrk="1" hangingPunct="1">
              <a:spcBef>
                <a:spcPct val="50000"/>
              </a:spcBef>
            </a:pPr>
            <a:r>
              <a:rPr lang="zh-CN" altLang="en-US" sz="2800" b="1"/>
              <a:t>一、时序逻辑电路的基本概念</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42">
                                            <p:txEl>
                                              <p:pRg st="0" end="0"/>
                                            </p:txEl>
                                          </p:spTgt>
                                        </p:tgtEl>
                                        <p:attrNameLst>
                                          <p:attrName>style.visibility</p:attrName>
                                        </p:attrNameLst>
                                      </p:cBhvr>
                                      <p:to>
                                        <p:strVal val="visible"/>
                                      </p:to>
                                    </p:set>
                                    <p:animEffect transition="in" filter="wipe(left)">
                                      <p:cBhvr>
                                        <p:cTn id="7" dur="500"/>
                                        <p:tgtEl>
                                          <p:spTgt spid="41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Effect transition="in" filter="dissolve">
                                      <p:cBhvr>
                                        <p:cTn id="12" dur="500"/>
                                        <p:tgtEl>
                                          <p:spTgt spid="40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99">
                                            <p:txEl>
                                              <p:pRg st="1" end="1"/>
                                            </p:txEl>
                                          </p:spTgt>
                                        </p:tgtEl>
                                        <p:attrNameLst>
                                          <p:attrName>style.visibility</p:attrName>
                                        </p:attrNameLst>
                                      </p:cBhvr>
                                      <p:to>
                                        <p:strVal val="visible"/>
                                      </p:to>
                                    </p:set>
                                    <p:animEffect transition="in" filter="dissolve">
                                      <p:cBhvr>
                                        <p:cTn id="17"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414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94"/>
          <p:cNvSpPr txBox="1">
            <a:spLocks noChangeArrowheads="1"/>
          </p:cNvSpPr>
          <p:nvPr/>
        </p:nvSpPr>
        <p:spPr bwMode="auto">
          <a:xfrm>
            <a:off x="4724400" y="3048000"/>
            <a:ext cx="2819400" cy="457200"/>
          </a:xfrm>
          <a:prstGeom prst="rect">
            <a:avLst/>
          </a:prstGeom>
          <a:noFill/>
          <a:ln w="9525">
            <a:noFill/>
            <a:miter lim="800000"/>
            <a:headEnd/>
            <a:tailEnd/>
          </a:ln>
        </p:spPr>
        <p:txBody>
          <a:bodyPr>
            <a:spAutoFit/>
          </a:bodyPr>
          <a:lstStyle/>
          <a:p>
            <a:pPr eaLnBrk="1" hangingPunct="1">
              <a:spcBef>
                <a:spcPct val="50000"/>
              </a:spcBef>
            </a:pPr>
            <a:r>
              <a:rPr lang="en-US" altLang="zh-CN"/>
              <a:t>4</a:t>
            </a:r>
            <a:r>
              <a:rPr lang="zh-CN" altLang="en-US"/>
              <a:t>、转换表、转换图 </a:t>
            </a:r>
          </a:p>
        </p:txBody>
      </p:sp>
      <p:graphicFrame>
        <p:nvGraphicFramePr>
          <p:cNvPr id="100447" name="Group 95"/>
          <p:cNvGraphicFramePr>
            <a:graphicFrameLocks noGrp="1"/>
          </p:cNvGraphicFramePr>
          <p:nvPr/>
        </p:nvGraphicFramePr>
        <p:xfrm>
          <a:off x="4495800" y="3784600"/>
          <a:ext cx="4038600" cy="2235200"/>
        </p:xfrm>
        <a:graphic>
          <a:graphicData uri="http://schemas.openxmlformats.org/drawingml/2006/table">
            <a:tbl>
              <a:tblPr/>
              <a:tblGrid>
                <a:gridCol w="12954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r>
                        <a:rPr kumimoji="1" lang="en-US" altLang="zh-CN" sz="24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 </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4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 </a:t>
                      </a: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4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4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8000">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0 0 1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1 0 0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0 0 1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endParaRPr kumimoji="1" lang="zh-CN"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494" name="Text Box 106"/>
          <p:cNvSpPr txBox="1">
            <a:spLocks noChangeArrowheads="1"/>
          </p:cNvSpPr>
          <p:nvPr/>
        </p:nvSpPr>
        <p:spPr bwMode="auto">
          <a:xfrm>
            <a:off x="6096000" y="4497388"/>
            <a:ext cx="1981200" cy="1370012"/>
          </a:xfrm>
          <a:prstGeom prst="rect">
            <a:avLst/>
          </a:prstGeom>
          <a:noFill/>
          <a:ln w="9525">
            <a:noFill/>
            <a:miter lim="800000"/>
            <a:headEnd/>
            <a:tailEnd/>
          </a:ln>
        </p:spPr>
        <p:txBody>
          <a:bodyPr>
            <a:spAutoFit/>
          </a:bodyPr>
          <a:lstStyle/>
          <a:p>
            <a:pPr eaLnBrk="1" hangingPunct="1">
              <a:lnSpc>
                <a:spcPct val="50000"/>
              </a:lnSpc>
              <a:spcBef>
                <a:spcPct val="50000"/>
              </a:spcBef>
            </a:pPr>
            <a:r>
              <a:rPr lang="en-US" altLang="zh-CN"/>
              <a:t>1        0         0</a:t>
            </a:r>
          </a:p>
          <a:p>
            <a:pPr eaLnBrk="1" hangingPunct="1">
              <a:lnSpc>
                <a:spcPct val="50000"/>
              </a:lnSpc>
              <a:spcBef>
                <a:spcPct val="50000"/>
              </a:spcBef>
            </a:pPr>
            <a:r>
              <a:rPr lang="en-US" altLang="zh-CN"/>
              <a:t>0        1         0</a:t>
            </a:r>
          </a:p>
          <a:p>
            <a:pPr eaLnBrk="1" hangingPunct="1">
              <a:lnSpc>
                <a:spcPct val="50000"/>
              </a:lnSpc>
              <a:spcBef>
                <a:spcPct val="50000"/>
              </a:spcBef>
            </a:pPr>
            <a:r>
              <a:rPr lang="en-US" altLang="zh-CN"/>
              <a:t>0        0         1</a:t>
            </a:r>
          </a:p>
          <a:p>
            <a:pPr eaLnBrk="1" hangingPunct="1">
              <a:lnSpc>
                <a:spcPct val="50000"/>
              </a:lnSpc>
              <a:spcBef>
                <a:spcPct val="50000"/>
              </a:spcBef>
            </a:pPr>
            <a:r>
              <a:rPr lang="en-US" altLang="zh-CN"/>
              <a:t>1        0         0</a:t>
            </a:r>
          </a:p>
        </p:txBody>
      </p:sp>
      <p:sp>
        <p:nvSpPr>
          <p:cNvPr id="20495" name="Text Box 107"/>
          <p:cNvSpPr txBox="1">
            <a:spLocks noChangeArrowheads="1"/>
          </p:cNvSpPr>
          <p:nvPr/>
        </p:nvSpPr>
        <p:spPr bwMode="auto">
          <a:xfrm>
            <a:off x="457200" y="304800"/>
            <a:ext cx="8001000" cy="946150"/>
          </a:xfrm>
          <a:prstGeom prst="rect">
            <a:avLst/>
          </a:prstGeom>
          <a:noFill/>
          <a:ln w="9525">
            <a:noFill/>
            <a:miter lim="800000"/>
            <a:headEnd/>
            <a:tailEnd/>
          </a:ln>
        </p:spPr>
        <p:txBody>
          <a:bodyPr>
            <a:spAutoFit/>
          </a:bodyPr>
          <a:lstStyle/>
          <a:p>
            <a:pPr eaLnBrk="1" hangingPunct="1">
              <a:spcBef>
                <a:spcPct val="50000"/>
              </a:spcBef>
            </a:pPr>
            <a:r>
              <a:rPr lang="zh-CN" altLang="en-US" sz="2800" b="1"/>
              <a:t>例</a:t>
            </a:r>
            <a:r>
              <a:rPr lang="en-US" altLang="zh-CN" sz="2800" b="1"/>
              <a:t>2</a:t>
            </a:r>
            <a:r>
              <a:rPr lang="zh-CN" altLang="en-US" sz="2800" b="1"/>
              <a:t>：分析图示电路，各触发器的初始状态为</a:t>
            </a:r>
            <a:r>
              <a:rPr lang="en-US" altLang="zh-CN" sz="2800" b="1"/>
              <a:t>Q</a:t>
            </a:r>
            <a:r>
              <a:rPr lang="en-US" altLang="zh-CN" sz="2800" b="1" baseline="-30000"/>
              <a:t>0</a:t>
            </a:r>
            <a:r>
              <a:rPr lang="en-US" altLang="zh-CN" sz="2800" b="1"/>
              <a:t>Q</a:t>
            </a:r>
            <a:r>
              <a:rPr lang="en-US" altLang="zh-CN" sz="2800" b="1" baseline="-30000"/>
              <a:t>1</a:t>
            </a:r>
            <a:r>
              <a:rPr lang="en-US" altLang="zh-CN" sz="2800" b="1"/>
              <a:t>Q</a:t>
            </a:r>
            <a:r>
              <a:rPr lang="en-US" altLang="zh-CN" sz="2800" b="1" baseline="-30000"/>
              <a:t>2</a:t>
            </a:r>
            <a:r>
              <a:rPr lang="en-US" altLang="zh-CN" sz="2800" b="1"/>
              <a:t>=001  </a:t>
            </a:r>
          </a:p>
        </p:txBody>
      </p:sp>
      <p:grpSp>
        <p:nvGrpSpPr>
          <p:cNvPr id="20496" name="Group 108"/>
          <p:cNvGrpSpPr>
            <a:grpSpLocks/>
          </p:cNvGrpSpPr>
          <p:nvPr/>
        </p:nvGrpSpPr>
        <p:grpSpPr bwMode="auto">
          <a:xfrm>
            <a:off x="1219200" y="1143000"/>
            <a:ext cx="6248400" cy="1736725"/>
            <a:chOff x="3008" y="9392"/>
            <a:chExt cx="5180" cy="1440"/>
          </a:xfrm>
        </p:grpSpPr>
        <p:sp>
          <p:nvSpPr>
            <p:cNvPr id="20506" name="Oval 109"/>
            <p:cNvSpPr>
              <a:spLocks noChangeArrowheads="1"/>
            </p:cNvSpPr>
            <p:nvPr/>
          </p:nvSpPr>
          <p:spPr bwMode="auto">
            <a:xfrm>
              <a:off x="3897" y="10151"/>
              <a:ext cx="53"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0507" name="Line 110"/>
            <p:cNvSpPr>
              <a:spLocks noChangeShapeType="1"/>
            </p:cNvSpPr>
            <p:nvPr/>
          </p:nvSpPr>
          <p:spPr bwMode="auto">
            <a:xfrm>
              <a:off x="4717" y="9957"/>
              <a:ext cx="855" cy="0"/>
            </a:xfrm>
            <a:prstGeom prst="line">
              <a:avLst/>
            </a:prstGeom>
            <a:noFill/>
            <a:ln w="9525">
              <a:solidFill>
                <a:srgbClr val="000000"/>
              </a:solidFill>
              <a:round/>
              <a:headEnd/>
              <a:tailEnd/>
            </a:ln>
          </p:spPr>
          <p:txBody>
            <a:bodyPr/>
            <a:lstStyle/>
            <a:p>
              <a:endParaRPr lang="zh-CN" altLang="en-US"/>
            </a:p>
          </p:txBody>
        </p:sp>
        <p:sp>
          <p:nvSpPr>
            <p:cNvPr id="20508" name="Line 111"/>
            <p:cNvSpPr>
              <a:spLocks noChangeShapeType="1"/>
            </p:cNvSpPr>
            <p:nvPr/>
          </p:nvSpPr>
          <p:spPr bwMode="auto">
            <a:xfrm>
              <a:off x="3648" y="9957"/>
              <a:ext cx="319" cy="0"/>
            </a:xfrm>
            <a:prstGeom prst="line">
              <a:avLst/>
            </a:prstGeom>
            <a:noFill/>
            <a:ln w="9525">
              <a:solidFill>
                <a:srgbClr val="000000"/>
              </a:solidFill>
              <a:round/>
              <a:headEnd/>
              <a:tailEnd/>
            </a:ln>
          </p:spPr>
          <p:txBody>
            <a:bodyPr/>
            <a:lstStyle/>
            <a:p>
              <a:endParaRPr lang="zh-CN" altLang="en-US"/>
            </a:p>
          </p:txBody>
        </p:sp>
        <p:sp>
          <p:nvSpPr>
            <p:cNvPr id="20509" name="Rectangle 112"/>
            <p:cNvSpPr>
              <a:spLocks noChangeArrowheads="1"/>
            </p:cNvSpPr>
            <p:nvPr/>
          </p:nvSpPr>
          <p:spPr bwMode="auto">
            <a:xfrm flipV="1">
              <a:off x="3950" y="9762"/>
              <a:ext cx="767" cy="817"/>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0510" name="Line 113"/>
            <p:cNvSpPr>
              <a:spLocks noChangeShapeType="1"/>
            </p:cNvSpPr>
            <p:nvPr/>
          </p:nvSpPr>
          <p:spPr bwMode="auto">
            <a:xfrm flipH="1" flipV="1">
              <a:off x="3671" y="10190"/>
              <a:ext cx="279" cy="0"/>
            </a:xfrm>
            <a:prstGeom prst="line">
              <a:avLst/>
            </a:prstGeom>
            <a:noFill/>
            <a:ln w="9525">
              <a:solidFill>
                <a:srgbClr val="000000"/>
              </a:solidFill>
              <a:round/>
              <a:headEnd/>
              <a:tailEnd/>
            </a:ln>
          </p:spPr>
          <p:txBody>
            <a:bodyPr/>
            <a:lstStyle/>
            <a:p>
              <a:endParaRPr lang="zh-CN" altLang="en-US"/>
            </a:p>
          </p:txBody>
        </p:sp>
        <p:sp>
          <p:nvSpPr>
            <p:cNvPr id="20511" name="Line 114"/>
            <p:cNvSpPr>
              <a:spLocks noChangeShapeType="1"/>
            </p:cNvSpPr>
            <p:nvPr/>
          </p:nvSpPr>
          <p:spPr bwMode="auto">
            <a:xfrm flipV="1">
              <a:off x="3950" y="10171"/>
              <a:ext cx="87" cy="77"/>
            </a:xfrm>
            <a:prstGeom prst="line">
              <a:avLst/>
            </a:prstGeom>
            <a:noFill/>
            <a:ln w="9525">
              <a:solidFill>
                <a:srgbClr val="000000"/>
              </a:solidFill>
              <a:round/>
              <a:headEnd/>
              <a:tailEnd/>
            </a:ln>
          </p:spPr>
          <p:txBody>
            <a:bodyPr/>
            <a:lstStyle/>
            <a:p>
              <a:endParaRPr lang="zh-CN" altLang="en-US"/>
            </a:p>
          </p:txBody>
        </p:sp>
        <p:sp>
          <p:nvSpPr>
            <p:cNvPr id="20512" name="Line 115"/>
            <p:cNvSpPr>
              <a:spLocks noChangeShapeType="1"/>
            </p:cNvSpPr>
            <p:nvPr/>
          </p:nvSpPr>
          <p:spPr bwMode="auto">
            <a:xfrm flipH="1" flipV="1">
              <a:off x="3950" y="10093"/>
              <a:ext cx="87" cy="78"/>
            </a:xfrm>
            <a:prstGeom prst="line">
              <a:avLst/>
            </a:prstGeom>
            <a:noFill/>
            <a:ln w="9525">
              <a:solidFill>
                <a:srgbClr val="000000"/>
              </a:solidFill>
              <a:round/>
              <a:headEnd/>
              <a:tailEnd/>
            </a:ln>
          </p:spPr>
          <p:txBody>
            <a:bodyPr/>
            <a:lstStyle/>
            <a:p>
              <a:endParaRPr lang="zh-CN" altLang="en-US"/>
            </a:p>
          </p:txBody>
        </p:sp>
        <p:sp>
          <p:nvSpPr>
            <p:cNvPr id="20513" name="Text Box 116"/>
            <p:cNvSpPr txBox="1">
              <a:spLocks noChangeArrowheads="1"/>
            </p:cNvSpPr>
            <p:nvPr/>
          </p:nvSpPr>
          <p:spPr bwMode="auto">
            <a:xfrm>
              <a:off x="4002" y="9820"/>
              <a:ext cx="175" cy="253"/>
            </a:xfrm>
            <a:prstGeom prst="rect">
              <a:avLst/>
            </a:prstGeom>
            <a:noFill/>
            <a:ln w="9525">
              <a:noFill/>
              <a:miter lim="800000"/>
              <a:headEnd/>
              <a:tailEnd/>
            </a:ln>
          </p:spPr>
          <p:txBody>
            <a:bodyPr lIns="0" tIns="0" rIns="0" bIns="0"/>
            <a:lstStyle/>
            <a:p>
              <a:pPr algn="just"/>
              <a:r>
                <a:rPr lang="en-US" altLang="zh-CN" sz="2000"/>
                <a:t>D</a:t>
              </a:r>
            </a:p>
          </p:txBody>
        </p:sp>
        <p:sp>
          <p:nvSpPr>
            <p:cNvPr id="20514" name="Text Box 117"/>
            <p:cNvSpPr txBox="1">
              <a:spLocks noChangeArrowheads="1"/>
            </p:cNvSpPr>
            <p:nvPr/>
          </p:nvSpPr>
          <p:spPr bwMode="auto">
            <a:xfrm>
              <a:off x="3008" y="10579"/>
              <a:ext cx="279" cy="253"/>
            </a:xfrm>
            <a:prstGeom prst="rect">
              <a:avLst/>
            </a:prstGeom>
            <a:noFill/>
            <a:ln w="9525">
              <a:noFill/>
              <a:miter lim="800000"/>
              <a:headEnd/>
              <a:tailEnd/>
            </a:ln>
          </p:spPr>
          <p:txBody>
            <a:bodyPr lIns="0" tIns="0" rIns="0" bIns="0"/>
            <a:lstStyle/>
            <a:p>
              <a:pPr algn="just"/>
              <a:r>
                <a:rPr lang="en-US" altLang="zh-CN" sz="2000"/>
                <a:t>CP</a:t>
              </a:r>
            </a:p>
          </p:txBody>
        </p:sp>
        <p:sp>
          <p:nvSpPr>
            <p:cNvPr id="20515" name="Line 118"/>
            <p:cNvSpPr>
              <a:spLocks noChangeShapeType="1"/>
            </p:cNvSpPr>
            <p:nvPr/>
          </p:nvSpPr>
          <p:spPr bwMode="auto">
            <a:xfrm>
              <a:off x="3688" y="10190"/>
              <a:ext cx="0" cy="486"/>
            </a:xfrm>
            <a:prstGeom prst="line">
              <a:avLst/>
            </a:prstGeom>
            <a:noFill/>
            <a:ln w="9525">
              <a:solidFill>
                <a:srgbClr val="000000"/>
              </a:solidFill>
              <a:round/>
              <a:headEnd/>
              <a:tailEnd/>
            </a:ln>
          </p:spPr>
          <p:txBody>
            <a:bodyPr/>
            <a:lstStyle/>
            <a:p>
              <a:endParaRPr lang="zh-CN" altLang="en-US"/>
            </a:p>
          </p:txBody>
        </p:sp>
        <p:sp>
          <p:nvSpPr>
            <p:cNvPr id="20516" name="Line 119"/>
            <p:cNvSpPr>
              <a:spLocks noChangeShapeType="1"/>
            </p:cNvSpPr>
            <p:nvPr/>
          </p:nvSpPr>
          <p:spPr bwMode="auto">
            <a:xfrm>
              <a:off x="3322" y="10676"/>
              <a:ext cx="3715" cy="0"/>
            </a:xfrm>
            <a:prstGeom prst="line">
              <a:avLst/>
            </a:prstGeom>
            <a:noFill/>
            <a:ln w="9525">
              <a:solidFill>
                <a:srgbClr val="000000"/>
              </a:solidFill>
              <a:round/>
              <a:headEnd/>
              <a:tailEnd/>
            </a:ln>
          </p:spPr>
          <p:txBody>
            <a:bodyPr/>
            <a:lstStyle/>
            <a:p>
              <a:endParaRPr lang="zh-CN" altLang="en-US"/>
            </a:p>
          </p:txBody>
        </p:sp>
        <p:sp>
          <p:nvSpPr>
            <p:cNvPr id="20517" name="Line 120"/>
            <p:cNvSpPr>
              <a:spLocks noChangeShapeType="1"/>
            </p:cNvSpPr>
            <p:nvPr/>
          </p:nvSpPr>
          <p:spPr bwMode="auto">
            <a:xfrm flipV="1">
              <a:off x="3628" y="9392"/>
              <a:ext cx="0" cy="600"/>
            </a:xfrm>
            <a:prstGeom prst="line">
              <a:avLst/>
            </a:prstGeom>
            <a:noFill/>
            <a:ln w="9525">
              <a:solidFill>
                <a:srgbClr val="000000"/>
              </a:solidFill>
              <a:round/>
              <a:headEnd/>
              <a:tailEnd/>
            </a:ln>
          </p:spPr>
          <p:txBody>
            <a:bodyPr/>
            <a:lstStyle/>
            <a:p>
              <a:endParaRPr lang="zh-CN" altLang="en-US"/>
            </a:p>
          </p:txBody>
        </p:sp>
        <p:sp>
          <p:nvSpPr>
            <p:cNvPr id="20518" name="Line 121"/>
            <p:cNvSpPr>
              <a:spLocks noChangeShapeType="1"/>
            </p:cNvSpPr>
            <p:nvPr/>
          </p:nvSpPr>
          <p:spPr bwMode="auto">
            <a:xfrm>
              <a:off x="3608" y="9431"/>
              <a:ext cx="4545" cy="0"/>
            </a:xfrm>
            <a:prstGeom prst="line">
              <a:avLst/>
            </a:prstGeom>
            <a:noFill/>
            <a:ln w="9525">
              <a:solidFill>
                <a:srgbClr val="000000"/>
              </a:solidFill>
              <a:round/>
              <a:headEnd/>
              <a:tailEnd/>
            </a:ln>
          </p:spPr>
          <p:txBody>
            <a:bodyPr/>
            <a:lstStyle/>
            <a:p>
              <a:endParaRPr lang="zh-CN" altLang="en-US"/>
            </a:p>
          </p:txBody>
        </p:sp>
        <p:sp>
          <p:nvSpPr>
            <p:cNvPr id="20519" name="Line 122"/>
            <p:cNvSpPr>
              <a:spLocks noChangeShapeType="1"/>
            </p:cNvSpPr>
            <p:nvPr/>
          </p:nvSpPr>
          <p:spPr bwMode="auto">
            <a:xfrm flipV="1">
              <a:off x="8153" y="9412"/>
              <a:ext cx="0" cy="540"/>
            </a:xfrm>
            <a:prstGeom prst="line">
              <a:avLst/>
            </a:prstGeom>
            <a:noFill/>
            <a:ln w="9525">
              <a:solidFill>
                <a:srgbClr val="000000"/>
              </a:solidFill>
              <a:round/>
              <a:headEnd/>
              <a:tailEnd/>
            </a:ln>
          </p:spPr>
          <p:txBody>
            <a:bodyPr/>
            <a:lstStyle/>
            <a:p>
              <a:endParaRPr lang="zh-CN" altLang="en-US"/>
            </a:p>
          </p:txBody>
        </p:sp>
        <p:sp>
          <p:nvSpPr>
            <p:cNvPr id="20520" name="Text Box 123"/>
            <p:cNvSpPr txBox="1">
              <a:spLocks noChangeArrowheads="1"/>
            </p:cNvSpPr>
            <p:nvPr/>
          </p:nvSpPr>
          <p:spPr bwMode="auto">
            <a:xfrm>
              <a:off x="4490" y="9801"/>
              <a:ext cx="210" cy="292"/>
            </a:xfrm>
            <a:prstGeom prst="rect">
              <a:avLst/>
            </a:prstGeom>
            <a:noFill/>
            <a:ln w="9525">
              <a:noFill/>
              <a:miter lim="800000"/>
              <a:headEnd/>
              <a:tailEnd/>
            </a:ln>
          </p:spPr>
          <p:txBody>
            <a:bodyPr lIns="0" tIns="0" rIns="0" bIns="0"/>
            <a:lstStyle/>
            <a:p>
              <a:pPr algn="just"/>
              <a:r>
                <a:rPr lang="en-US" altLang="zh-CN" sz="2000"/>
                <a:t>Q</a:t>
              </a:r>
            </a:p>
          </p:txBody>
        </p:sp>
        <p:sp>
          <p:nvSpPr>
            <p:cNvPr id="20521" name="Oval 124"/>
            <p:cNvSpPr>
              <a:spLocks noChangeArrowheads="1"/>
            </p:cNvSpPr>
            <p:nvPr/>
          </p:nvSpPr>
          <p:spPr bwMode="auto">
            <a:xfrm>
              <a:off x="7246" y="10151"/>
              <a:ext cx="53"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0522" name="Line 125"/>
            <p:cNvSpPr>
              <a:spLocks noChangeShapeType="1"/>
            </p:cNvSpPr>
            <p:nvPr/>
          </p:nvSpPr>
          <p:spPr bwMode="auto">
            <a:xfrm>
              <a:off x="8083" y="9952"/>
              <a:ext cx="105" cy="0"/>
            </a:xfrm>
            <a:prstGeom prst="line">
              <a:avLst/>
            </a:prstGeom>
            <a:noFill/>
            <a:ln w="9525">
              <a:solidFill>
                <a:srgbClr val="000000"/>
              </a:solidFill>
              <a:round/>
              <a:headEnd/>
              <a:tailEnd/>
            </a:ln>
          </p:spPr>
          <p:txBody>
            <a:bodyPr/>
            <a:lstStyle/>
            <a:p>
              <a:endParaRPr lang="zh-CN" altLang="en-US"/>
            </a:p>
          </p:txBody>
        </p:sp>
        <p:sp>
          <p:nvSpPr>
            <p:cNvPr id="20523" name="Rectangle 126"/>
            <p:cNvSpPr>
              <a:spLocks noChangeArrowheads="1"/>
            </p:cNvSpPr>
            <p:nvPr/>
          </p:nvSpPr>
          <p:spPr bwMode="auto">
            <a:xfrm flipV="1">
              <a:off x="7299" y="9762"/>
              <a:ext cx="767" cy="817"/>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0524" name="Line 127"/>
            <p:cNvSpPr>
              <a:spLocks noChangeShapeType="1"/>
            </p:cNvSpPr>
            <p:nvPr/>
          </p:nvSpPr>
          <p:spPr bwMode="auto">
            <a:xfrm flipH="1" flipV="1">
              <a:off x="7019" y="10190"/>
              <a:ext cx="280" cy="0"/>
            </a:xfrm>
            <a:prstGeom prst="line">
              <a:avLst/>
            </a:prstGeom>
            <a:noFill/>
            <a:ln w="9525">
              <a:solidFill>
                <a:srgbClr val="000000"/>
              </a:solidFill>
              <a:round/>
              <a:headEnd/>
              <a:tailEnd/>
            </a:ln>
          </p:spPr>
          <p:txBody>
            <a:bodyPr/>
            <a:lstStyle/>
            <a:p>
              <a:endParaRPr lang="zh-CN" altLang="en-US"/>
            </a:p>
          </p:txBody>
        </p:sp>
        <p:sp>
          <p:nvSpPr>
            <p:cNvPr id="20525" name="Line 128"/>
            <p:cNvSpPr>
              <a:spLocks noChangeShapeType="1"/>
            </p:cNvSpPr>
            <p:nvPr/>
          </p:nvSpPr>
          <p:spPr bwMode="auto">
            <a:xfrm flipV="1">
              <a:off x="7299" y="10171"/>
              <a:ext cx="87" cy="77"/>
            </a:xfrm>
            <a:prstGeom prst="line">
              <a:avLst/>
            </a:prstGeom>
            <a:noFill/>
            <a:ln w="9525">
              <a:solidFill>
                <a:srgbClr val="000000"/>
              </a:solidFill>
              <a:round/>
              <a:headEnd/>
              <a:tailEnd/>
            </a:ln>
          </p:spPr>
          <p:txBody>
            <a:bodyPr/>
            <a:lstStyle/>
            <a:p>
              <a:endParaRPr lang="zh-CN" altLang="en-US"/>
            </a:p>
          </p:txBody>
        </p:sp>
        <p:sp>
          <p:nvSpPr>
            <p:cNvPr id="20526" name="Line 129"/>
            <p:cNvSpPr>
              <a:spLocks noChangeShapeType="1"/>
            </p:cNvSpPr>
            <p:nvPr/>
          </p:nvSpPr>
          <p:spPr bwMode="auto">
            <a:xfrm flipH="1" flipV="1">
              <a:off x="7299" y="10093"/>
              <a:ext cx="87" cy="78"/>
            </a:xfrm>
            <a:prstGeom prst="line">
              <a:avLst/>
            </a:prstGeom>
            <a:noFill/>
            <a:ln w="9525">
              <a:solidFill>
                <a:srgbClr val="000000"/>
              </a:solidFill>
              <a:round/>
              <a:headEnd/>
              <a:tailEnd/>
            </a:ln>
          </p:spPr>
          <p:txBody>
            <a:bodyPr/>
            <a:lstStyle/>
            <a:p>
              <a:endParaRPr lang="zh-CN" altLang="en-US"/>
            </a:p>
          </p:txBody>
        </p:sp>
        <p:sp>
          <p:nvSpPr>
            <p:cNvPr id="20527" name="Text Box 130"/>
            <p:cNvSpPr txBox="1">
              <a:spLocks noChangeArrowheads="1"/>
            </p:cNvSpPr>
            <p:nvPr/>
          </p:nvSpPr>
          <p:spPr bwMode="auto">
            <a:xfrm>
              <a:off x="7351" y="9820"/>
              <a:ext cx="174" cy="253"/>
            </a:xfrm>
            <a:prstGeom prst="rect">
              <a:avLst/>
            </a:prstGeom>
            <a:noFill/>
            <a:ln w="9525">
              <a:noFill/>
              <a:miter lim="800000"/>
              <a:headEnd/>
              <a:tailEnd/>
            </a:ln>
          </p:spPr>
          <p:txBody>
            <a:bodyPr lIns="0" tIns="0" rIns="0" bIns="0"/>
            <a:lstStyle/>
            <a:p>
              <a:pPr algn="just"/>
              <a:r>
                <a:rPr lang="en-US" altLang="zh-CN" sz="2000"/>
                <a:t>D</a:t>
              </a:r>
            </a:p>
          </p:txBody>
        </p:sp>
        <p:sp>
          <p:nvSpPr>
            <p:cNvPr id="20528" name="Line 131"/>
            <p:cNvSpPr>
              <a:spLocks noChangeShapeType="1"/>
            </p:cNvSpPr>
            <p:nvPr/>
          </p:nvSpPr>
          <p:spPr bwMode="auto">
            <a:xfrm flipV="1">
              <a:off x="7037" y="10190"/>
              <a:ext cx="0" cy="486"/>
            </a:xfrm>
            <a:prstGeom prst="line">
              <a:avLst/>
            </a:prstGeom>
            <a:noFill/>
            <a:ln w="9525">
              <a:solidFill>
                <a:srgbClr val="000000"/>
              </a:solidFill>
              <a:round/>
              <a:headEnd/>
              <a:tailEnd/>
            </a:ln>
          </p:spPr>
          <p:txBody>
            <a:bodyPr/>
            <a:lstStyle/>
            <a:p>
              <a:endParaRPr lang="zh-CN" altLang="en-US"/>
            </a:p>
          </p:txBody>
        </p:sp>
        <p:sp>
          <p:nvSpPr>
            <p:cNvPr id="20529" name="Text Box 132"/>
            <p:cNvSpPr txBox="1">
              <a:spLocks noChangeArrowheads="1"/>
            </p:cNvSpPr>
            <p:nvPr/>
          </p:nvSpPr>
          <p:spPr bwMode="auto">
            <a:xfrm>
              <a:off x="7839" y="9820"/>
              <a:ext cx="209" cy="292"/>
            </a:xfrm>
            <a:prstGeom prst="rect">
              <a:avLst/>
            </a:prstGeom>
            <a:noFill/>
            <a:ln w="9525">
              <a:noFill/>
              <a:miter lim="800000"/>
              <a:headEnd/>
              <a:tailEnd/>
            </a:ln>
          </p:spPr>
          <p:txBody>
            <a:bodyPr lIns="0" tIns="0" rIns="0" bIns="0"/>
            <a:lstStyle/>
            <a:p>
              <a:pPr algn="just"/>
              <a:r>
                <a:rPr lang="en-US" altLang="zh-CN" sz="2000"/>
                <a:t>Q</a:t>
              </a:r>
            </a:p>
          </p:txBody>
        </p:sp>
        <p:sp>
          <p:nvSpPr>
            <p:cNvPr id="20530" name="Text Box 133"/>
            <p:cNvSpPr txBox="1">
              <a:spLocks noChangeArrowheads="1"/>
            </p:cNvSpPr>
            <p:nvPr/>
          </p:nvSpPr>
          <p:spPr bwMode="auto">
            <a:xfrm>
              <a:off x="7578" y="10054"/>
              <a:ext cx="209" cy="292"/>
            </a:xfrm>
            <a:prstGeom prst="rect">
              <a:avLst/>
            </a:prstGeom>
            <a:noFill/>
            <a:ln w="9525">
              <a:noFill/>
              <a:miter lim="800000"/>
              <a:headEnd/>
              <a:tailEnd/>
            </a:ln>
          </p:spPr>
          <p:txBody>
            <a:bodyPr lIns="0" tIns="0" rIns="0" bIns="0"/>
            <a:lstStyle/>
            <a:p>
              <a:pPr algn="just"/>
              <a:r>
                <a:rPr lang="en-US" altLang="zh-CN" sz="2000"/>
                <a:t>F</a:t>
              </a:r>
              <a:r>
                <a:rPr lang="en-US" altLang="zh-CN" sz="2000" baseline="-25000"/>
                <a:t>2</a:t>
              </a:r>
              <a:endParaRPr lang="en-US" altLang="zh-CN" sz="2000"/>
            </a:p>
          </p:txBody>
        </p:sp>
        <p:sp>
          <p:nvSpPr>
            <p:cNvPr id="20531" name="Text Box 134"/>
            <p:cNvSpPr txBox="1">
              <a:spLocks noChangeArrowheads="1"/>
            </p:cNvSpPr>
            <p:nvPr/>
          </p:nvSpPr>
          <p:spPr bwMode="auto">
            <a:xfrm>
              <a:off x="4246" y="10054"/>
              <a:ext cx="210" cy="292"/>
            </a:xfrm>
            <a:prstGeom prst="rect">
              <a:avLst/>
            </a:prstGeom>
            <a:noFill/>
            <a:ln w="9525">
              <a:noFill/>
              <a:miter lim="800000"/>
              <a:headEnd/>
              <a:tailEnd/>
            </a:ln>
          </p:spPr>
          <p:txBody>
            <a:bodyPr lIns="0" tIns="0" rIns="0" bIns="0"/>
            <a:lstStyle/>
            <a:p>
              <a:pPr algn="just"/>
              <a:r>
                <a:rPr lang="en-US" altLang="zh-CN" sz="2000"/>
                <a:t>F</a:t>
              </a:r>
              <a:r>
                <a:rPr lang="en-US" altLang="zh-CN" sz="2000" baseline="-25000"/>
                <a:t>0</a:t>
              </a:r>
              <a:endParaRPr lang="en-US" altLang="zh-CN" sz="2000"/>
            </a:p>
          </p:txBody>
        </p:sp>
        <p:sp>
          <p:nvSpPr>
            <p:cNvPr id="20532" name="Oval 135"/>
            <p:cNvSpPr>
              <a:spLocks noChangeArrowheads="1"/>
            </p:cNvSpPr>
            <p:nvPr/>
          </p:nvSpPr>
          <p:spPr bwMode="auto">
            <a:xfrm>
              <a:off x="5520" y="10132"/>
              <a:ext cx="52"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0533" name="Line 136"/>
            <p:cNvSpPr>
              <a:spLocks noChangeShapeType="1"/>
            </p:cNvSpPr>
            <p:nvPr/>
          </p:nvSpPr>
          <p:spPr bwMode="auto">
            <a:xfrm>
              <a:off x="6339" y="9937"/>
              <a:ext cx="942" cy="0"/>
            </a:xfrm>
            <a:prstGeom prst="line">
              <a:avLst/>
            </a:prstGeom>
            <a:noFill/>
            <a:ln w="9525">
              <a:solidFill>
                <a:srgbClr val="000000"/>
              </a:solidFill>
              <a:round/>
              <a:headEnd/>
              <a:tailEnd/>
            </a:ln>
          </p:spPr>
          <p:txBody>
            <a:bodyPr/>
            <a:lstStyle/>
            <a:p>
              <a:endParaRPr lang="zh-CN" altLang="en-US"/>
            </a:p>
          </p:txBody>
        </p:sp>
        <p:sp>
          <p:nvSpPr>
            <p:cNvPr id="20534" name="Rectangle 137"/>
            <p:cNvSpPr>
              <a:spLocks noChangeArrowheads="1"/>
            </p:cNvSpPr>
            <p:nvPr/>
          </p:nvSpPr>
          <p:spPr bwMode="auto">
            <a:xfrm flipV="1">
              <a:off x="5572" y="9743"/>
              <a:ext cx="767" cy="817"/>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0535" name="Line 138"/>
            <p:cNvSpPr>
              <a:spLocks noChangeShapeType="1"/>
            </p:cNvSpPr>
            <p:nvPr/>
          </p:nvSpPr>
          <p:spPr bwMode="auto">
            <a:xfrm flipH="1" flipV="1">
              <a:off x="5293" y="10171"/>
              <a:ext cx="279" cy="0"/>
            </a:xfrm>
            <a:prstGeom prst="line">
              <a:avLst/>
            </a:prstGeom>
            <a:noFill/>
            <a:ln w="9525">
              <a:solidFill>
                <a:srgbClr val="000000"/>
              </a:solidFill>
              <a:round/>
              <a:headEnd/>
              <a:tailEnd/>
            </a:ln>
          </p:spPr>
          <p:txBody>
            <a:bodyPr/>
            <a:lstStyle/>
            <a:p>
              <a:endParaRPr lang="zh-CN" altLang="en-US"/>
            </a:p>
          </p:txBody>
        </p:sp>
        <p:sp>
          <p:nvSpPr>
            <p:cNvPr id="20536" name="Line 139"/>
            <p:cNvSpPr>
              <a:spLocks noChangeShapeType="1"/>
            </p:cNvSpPr>
            <p:nvPr/>
          </p:nvSpPr>
          <p:spPr bwMode="auto">
            <a:xfrm flipV="1">
              <a:off x="5572" y="10151"/>
              <a:ext cx="87" cy="78"/>
            </a:xfrm>
            <a:prstGeom prst="line">
              <a:avLst/>
            </a:prstGeom>
            <a:noFill/>
            <a:ln w="9525">
              <a:solidFill>
                <a:srgbClr val="000000"/>
              </a:solidFill>
              <a:round/>
              <a:headEnd/>
              <a:tailEnd/>
            </a:ln>
          </p:spPr>
          <p:txBody>
            <a:bodyPr/>
            <a:lstStyle/>
            <a:p>
              <a:endParaRPr lang="zh-CN" altLang="en-US"/>
            </a:p>
          </p:txBody>
        </p:sp>
        <p:sp>
          <p:nvSpPr>
            <p:cNvPr id="20537" name="Line 140"/>
            <p:cNvSpPr>
              <a:spLocks noChangeShapeType="1"/>
            </p:cNvSpPr>
            <p:nvPr/>
          </p:nvSpPr>
          <p:spPr bwMode="auto">
            <a:xfrm flipH="1" flipV="1">
              <a:off x="5572" y="10073"/>
              <a:ext cx="87" cy="78"/>
            </a:xfrm>
            <a:prstGeom prst="line">
              <a:avLst/>
            </a:prstGeom>
            <a:noFill/>
            <a:ln w="9525">
              <a:solidFill>
                <a:srgbClr val="000000"/>
              </a:solidFill>
              <a:round/>
              <a:headEnd/>
              <a:tailEnd/>
            </a:ln>
          </p:spPr>
          <p:txBody>
            <a:bodyPr/>
            <a:lstStyle/>
            <a:p>
              <a:endParaRPr lang="zh-CN" altLang="en-US"/>
            </a:p>
          </p:txBody>
        </p:sp>
        <p:sp>
          <p:nvSpPr>
            <p:cNvPr id="20538" name="Text Box 141"/>
            <p:cNvSpPr txBox="1">
              <a:spLocks noChangeArrowheads="1"/>
            </p:cNvSpPr>
            <p:nvPr/>
          </p:nvSpPr>
          <p:spPr bwMode="auto">
            <a:xfrm>
              <a:off x="5624" y="9801"/>
              <a:ext cx="175" cy="253"/>
            </a:xfrm>
            <a:prstGeom prst="rect">
              <a:avLst/>
            </a:prstGeom>
            <a:noFill/>
            <a:ln w="9525">
              <a:noFill/>
              <a:miter lim="800000"/>
              <a:headEnd/>
              <a:tailEnd/>
            </a:ln>
          </p:spPr>
          <p:txBody>
            <a:bodyPr lIns="0" tIns="0" rIns="0" bIns="0"/>
            <a:lstStyle/>
            <a:p>
              <a:pPr algn="just"/>
              <a:r>
                <a:rPr lang="en-US" altLang="zh-CN" sz="2000"/>
                <a:t>D</a:t>
              </a:r>
            </a:p>
          </p:txBody>
        </p:sp>
        <p:sp>
          <p:nvSpPr>
            <p:cNvPr id="20539" name="Line 142"/>
            <p:cNvSpPr>
              <a:spLocks noChangeShapeType="1"/>
            </p:cNvSpPr>
            <p:nvPr/>
          </p:nvSpPr>
          <p:spPr bwMode="auto">
            <a:xfrm flipV="1">
              <a:off x="5310" y="10171"/>
              <a:ext cx="0" cy="505"/>
            </a:xfrm>
            <a:prstGeom prst="line">
              <a:avLst/>
            </a:prstGeom>
            <a:noFill/>
            <a:ln w="9525">
              <a:solidFill>
                <a:srgbClr val="000000"/>
              </a:solidFill>
              <a:round/>
              <a:headEnd/>
              <a:tailEnd/>
            </a:ln>
          </p:spPr>
          <p:txBody>
            <a:bodyPr/>
            <a:lstStyle/>
            <a:p>
              <a:endParaRPr lang="zh-CN" altLang="en-US"/>
            </a:p>
          </p:txBody>
        </p:sp>
        <p:sp>
          <p:nvSpPr>
            <p:cNvPr id="20540" name="Text Box 143"/>
            <p:cNvSpPr txBox="1">
              <a:spLocks noChangeArrowheads="1"/>
            </p:cNvSpPr>
            <p:nvPr/>
          </p:nvSpPr>
          <p:spPr bwMode="auto">
            <a:xfrm>
              <a:off x="6113" y="9801"/>
              <a:ext cx="209" cy="292"/>
            </a:xfrm>
            <a:prstGeom prst="rect">
              <a:avLst/>
            </a:prstGeom>
            <a:noFill/>
            <a:ln w="9525">
              <a:noFill/>
              <a:miter lim="800000"/>
              <a:headEnd/>
              <a:tailEnd/>
            </a:ln>
          </p:spPr>
          <p:txBody>
            <a:bodyPr lIns="0" tIns="0" rIns="0" bIns="0"/>
            <a:lstStyle/>
            <a:p>
              <a:pPr algn="just"/>
              <a:r>
                <a:rPr lang="en-US" altLang="zh-CN" sz="2000"/>
                <a:t>Q</a:t>
              </a:r>
            </a:p>
          </p:txBody>
        </p:sp>
        <p:sp>
          <p:nvSpPr>
            <p:cNvPr id="20541" name="Text Box 144"/>
            <p:cNvSpPr txBox="1">
              <a:spLocks noChangeArrowheads="1"/>
            </p:cNvSpPr>
            <p:nvPr/>
          </p:nvSpPr>
          <p:spPr bwMode="auto">
            <a:xfrm>
              <a:off x="5851" y="10034"/>
              <a:ext cx="209" cy="292"/>
            </a:xfrm>
            <a:prstGeom prst="rect">
              <a:avLst/>
            </a:prstGeom>
            <a:noFill/>
            <a:ln w="9525">
              <a:noFill/>
              <a:miter lim="800000"/>
              <a:headEnd/>
              <a:tailEnd/>
            </a:ln>
          </p:spPr>
          <p:txBody>
            <a:bodyPr lIns="0" tIns="0" rIns="0" bIns="0"/>
            <a:lstStyle/>
            <a:p>
              <a:pPr algn="just"/>
              <a:r>
                <a:rPr lang="en-US" altLang="zh-CN" sz="2000"/>
                <a:t>F</a:t>
              </a:r>
              <a:r>
                <a:rPr lang="en-US" altLang="zh-CN" sz="2000" baseline="-25000"/>
                <a:t>1</a:t>
              </a:r>
              <a:endParaRPr lang="en-US" altLang="zh-CN" sz="2000"/>
            </a:p>
          </p:txBody>
        </p:sp>
      </p:grpSp>
      <p:grpSp>
        <p:nvGrpSpPr>
          <p:cNvPr id="100497" name="Group 145"/>
          <p:cNvGrpSpPr>
            <a:grpSpLocks/>
          </p:cNvGrpSpPr>
          <p:nvPr/>
        </p:nvGrpSpPr>
        <p:grpSpPr bwMode="auto">
          <a:xfrm>
            <a:off x="1676400" y="2895600"/>
            <a:ext cx="2514600" cy="1892300"/>
            <a:chOff x="6308" y="12052"/>
            <a:chExt cx="2100" cy="1580"/>
          </a:xfrm>
        </p:grpSpPr>
        <p:sp>
          <p:nvSpPr>
            <p:cNvPr id="20500" name="Oval 146"/>
            <p:cNvSpPr>
              <a:spLocks noChangeArrowheads="1"/>
            </p:cNvSpPr>
            <p:nvPr/>
          </p:nvSpPr>
          <p:spPr bwMode="auto">
            <a:xfrm>
              <a:off x="7088" y="12052"/>
              <a:ext cx="540" cy="540"/>
            </a:xfrm>
            <a:prstGeom prst="ellipse">
              <a:avLst/>
            </a:prstGeom>
            <a:noFill/>
            <a:ln w="9525">
              <a:solidFill>
                <a:srgbClr val="000000"/>
              </a:solidFill>
              <a:round/>
              <a:headEnd/>
              <a:tailEnd/>
            </a:ln>
          </p:spPr>
          <p:txBody>
            <a:bodyPr lIns="18000" rIns="18000"/>
            <a:lstStyle/>
            <a:p>
              <a:pPr algn="just"/>
              <a:r>
                <a:rPr lang="en-US" altLang="zh-CN" sz="2000"/>
                <a:t>001</a:t>
              </a:r>
            </a:p>
          </p:txBody>
        </p:sp>
        <p:sp>
          <p:nvSpPr>
            <p:cNvPr id="20501" name="Oval 147"/>
            <p:cNvSpPr>
              <a:spLocks noChangeArrowheads="1"/>
            </p:cNvSpPr>
            <p:nvPr/>
          </p:nvSpPr>
          <p:spPr bwMode="auto">
            <a:xfrm>
              <a:off x="7868" y="13092"/>
              <a:ext cx="540" cy="540"/>
            </a:xfrm>
            <a:prstGeom prst="ellipse">
              <a:avLst/>
            </a:prstGeom>
            <a:noFill/>
            <a:ln w="9525">
              <a:solidFill>
                <a:srgbClr val="000000"/>
              </a:solidFill>
              <a:round/>
              <a:headEnd/>
              <a:tailEnd/>
            </a:ln>
          </p:spPr>
          <p:txBody>
            <a:bodyPr lIns="18000" rIns="18000"/>
            <a:lstStyle/>
            <a:p>
              <a:pPr algn="just"/>
              <a:r>
                <a:rPr lang="en-US" altLang="zh-CN" sz="2000"/>
                <a:t>100</a:t>
              </a:r>
            </a:p>
          </p:txBody>
        </p:sp>
        <p:sp>
          <p:nvSpPr>
            <p:cNvPr id="20502" name="Oval 148"/>
            <p:cNvSpPr>
              <a:spLocks noChangeArrowheads="1"/>
            </p:cNvSpPr>
            <p:nvPr/>
          </p:nvSpPr>
          <p:spPr bwMode="auto">
            <a:xfrm>
              <a:off x="6308" y="13072"/>
              <a:ext cx="540" cy="540"/>
            </a:xfrm>
            <a:prstGeom prst="ellipse">
              <a:avLst/>
            </a:prstGeom>
            <a:noFill/>
            <a:ln w="9525">
              <a:solidFill>
                <a:srgbClr val="000000"/>
              </a:solidFill>
              <a:round/>
              <a:headEnd/>
              <a:tailEnd/>
            </a:ln>
          </p:spPr>
          <p:txBody>
            <a:bodyPr lIns="18000" rIns="18000"/>
            <a:lstStyle/>
            <a:p>
              <a:pPr algn="just"/>
              <a:r>
                <a:rPr lang="en-US" altLang="zh-CN" sz="2000"/>
                <a:t>010</a:t>
              </a:r>
            </a:p>
          </p:txBody>
        </p:sp>
        <p:sp>
          <p:nvSpPr>
            <p:cNvPr id="20503" name="Line 149"/>
            <p:cNvSpPr>
              <a:spLocks noChangeShapeType="1"/>
            </p:cNvSpPr>
            <p:nvPr/>
          </p:nvSpPr>
          <p:spPr bwMode="auto">
            <a:xfrm flipH="1">
              <a:off x="6868" y="13352"/>
              <a:ext cx="1000" cy="0"/>
            </a:xfrm>
            <a:prstGeom prst="line">
              <a:avLst/>
            </a:prstGeom>
            <a:noFill/>
            <a:ln w="9525">
              <a:solidFill>
                <a:srgbClr val="000000"/>
              </a:solidFill>
              <a:round/>
              <a:headEnd/>
              <a:tailEnd type="triangle" w="med" len="med"/>
            </a:ln>
          </p:spPr>
          <p:txBody>
            <a:bodyPr/>
            <a:lstStyle/>
            <a:p>
              <a:endParaRPr lang="zh-CN" altLang="en-US"/>
            </a:p>
          </p:txBody>
        </p:sp>
        <p:sp>
          <p:nvSpPr>
            <p:cNvPr id="20504" name="Line 150"/>
            <p:cNvSpPr>
              <a:spLocks noChangeShapeType="1"/>
            </p:cNvSpPr>
            <p:nvPr/>
          </p:nvSpPr>
          <p:spPr bwMode="auto">
            <a:xfrm>
              <a:off x="7608" y="12492"/>
              <a:ext cx="500" cy="640"/>
            </a:xfrm>
            <a:prstGeom prst="line">
              <a:avLst/>
            </a:prstGeom>
            <a:noFill/>
            <a:ln w="9525">
              <a:solidFill>
                <a:srgbClr val="000000"/>
              </a:solidFill>
              <a:round/>
              <a:headEnd/>
              <a:tailEnd type="triangle" w="med" len="med"/>
            </a:ln>
          </p:spPr>
          <p:txBody>
            <a:bodyPr/>
            <a:lstStyle/>
            <a:p>
              <a:endParaRPr lang="zh-CN" altLang="en-US"/>
            </a:p>
          </p:txBody>
        </p:sp>
        <p:sp>
          <p:nvSpPr>
            <p:cNvPr id="20505" name="Line 151"/>
            <p:cNvSpPr>
              <a:spLocks noChangeShapeType="1"/>
            </p:cNvSpPr>
            <p:nvPr/>
          </p:nvSpPr>
          <p:spPr bwMode="auto">
            <a:xfrm flipV="1">
              <a:off x="6608" y="12452"/>
              <a:ext cx="500" cy="620"/>
            </a:xfrm>
            <a:prstGeom prst="line">
              <a:avLst/>
            </a:prstGeom>
            <a:noFill/>
            <a:ln w="9525">
              <a:solidFill>
                <a:srgbClr val="000000"/>
              </a:solidFill>
              <a:round/>
              <a:headEnd/>
              <a:tailEnd type="triangle" w="med" len="med"/>
            </a:ln>
          </p:spPr>
          <p:txBody>
            <a:bodyPr/>
            <a:lstStyle/>
            <a:p>
              <a:endParaRPr lang="zh-CN" altLang="en-US"/>
            </a:p>
          </p:txBody>
        </p:sp>
      </p:grpSp>
      <p:sp>
        <p:nvSpPr>
          <p:cNvPr id="100504" name="Text Box 152"/>
          <p:cNvSpPr txBox="1">
            <a:spLocks noChangeArrowheads="1"/>
          </p:cNvSpPr>
          <p:nvPr/>
        </p:nvSpPr>
        <p:spPr bwMode="auto">
          <a:xfrm>
            <a:off x="457200" y="3505200"/>
            <a:ext cx="2286000" cy="457200"/>
          </a:xfrm>
          <a:prstGeom prst="rect">
            <a:avLst/>
          </a:prstGeom>
          <a:noFill/>
          <a:ln w="9525">
            <a:noFill/>
            <a:miter lim="800000"/>
            <a:headEnd/>
            <a:tailEnd/>
          </a:ln>
        </p:spPr>
        <p:txBody>
          <a:bodyPr>
            <a:spAutoFit/>
          </a:bodyPr>
          <a:lstStyle/>
          <a:p>
            <a:pPr eaLnBrk="1" hangingPunct="1">
              <a:spcBef>
                <a:spcPct val="50000"/>
              </a:spcBef>
            </a:pPr>
            <a:r>
              <a:rPr lang="zh-CN" altLang="en-US"/>
              <a:t>状态图 </a:t>
            </a:r>
          </a:p>
        </p:txBody>
      </p:sp>
      <p:sp>
        <p:nvSpPr>
          <p:cNvPr id="100505" name="Text Box 153"/>
          <p:cNvSpPr txBox="1">
            <a:spLocks noChangeArrowheads="1"/>
          </p:cNvSpPr>
          <p:nvPr/>
        </p:nvSpPr>
        <p:spPr bwMode="auto">
          <a:xfrm>
            <a:off x="381000" y="4940300"/>
            <a:ext cx="4038600" cy="1552575"/>
          </a:xfrm>
          <a:prstGeom prst="rect">
            <a:avLst/>
          </a:prstGeom>
          <a:noFill/>
          <a:ln w="9525">
            <a:noFill/>
            <a:miter lim="800000"/>
            <a:headEnd/>
            <a:tailEnd/>
          </a:ln>
        </p:spPr>
        <p:txBody>
          <a:bodyPr>
            <a:spAutoFit/>
          </a:bodyPr>
          <a:lstStyle/>
          <a:p>
            <a:pPr eaLnBrk="1" hangingPunct="1">
              <a:spcBef>
                <a:spcPct val="50000"/>
              </a:spcBef>
            </a:pPr>
            <a:r>
              <a:rPr lang="zh-CN" altLang="en-US"/>
              <a:t>功能说明：此电路三个触发器的</a:t>
            </a:r>
            <a:r>
              <a:rPr lang="en-US" altLang="zh-CN"/>
              <a:t>Q</a:t>
            </a:r>
            <a:r>
              <a:rPr lang="en-US" altLang="zh-CN" baseline="-25000"/>
              <a:t>0</a:t>
            </a:r>
            <a:r>
              <a:rPr lang="en-US" altLang="zh-CN"/>
              <a:t>Q</a:t>
            </a:r>
            <a:r>
              <a:rPr lang="en-US" altLang="zh-CN" baseline="-25000"/>
              <a:t>1</a:t>
            </a:r>
            <a:r>
              <a:rPr lang="en-US" altLang="zh-CN"/>
              <a:t>Q</a:t>
            </a:r>
            <a:r>
              <a:rPr lang="en-US" altLang="zh-CN" baseline="-25000"/>
              <a:t>2</a:t>
            </a:r>
            <a:r>
              <a:rPr lang="zh-CN" altLang="en-US"/>
              <a:t>的组态为</a:t>
            </a:r>
            <a:r>
              <a:rPr lang="en-US" altLang="zh-CN"/>
              <a:t>001</a:t>
            </a:r>
            <a:r>
              <a:rPr lang="zh-CN" altLang="en-US"/>
              <a:t>、</a:t>
            </a:r>
            <a:r>
              <a:rPr lang="en-US" altLang="zh-CN"/>
              <a:t>100</a:t>
            </a:r>
            <a:r>
              <a:rPr lang="zh-CN" altLang="en-US"/>
              <a:t>、</a:t>
            </a:r>
            <a:r>
              <a:rPr lang="en-US" altLang="zh-CN"/>
              <a:t>010</a:t>
            </a:r>
            <a:r>
              <a:rPr lang="zh-CN" altLang="en-US"/>
              <a:t>三种，在</a:t>
            </a:r>
            <a:r>
              <a:rPr lang="en-US" altLang="zh-CN"/>
              <a:t>CP</a:t>
            </a:r>
            <a:r>
              <a:rPr lang="zh-CN" altLang="en-US"/>
              <a:t>的作用下，循环变化。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504">
                                            <p:txEl>
                                              <p:pRg st="0" end="0"/>
                                            </p:txEl>
                                          </p:spTgt>
                                        </p:tgtEl>
                                        <p:attrNameLst>
                                          <p:attrName>style.visibility</p:attrName>
                                        </p:attrNameLst>
                                      </p:cBhvr>
                                      <p:to>
                                        <p:strVal val="visible"/>
                                      </p:to>
                                    </p:set>
                                    <p:animEffect transition="in" filter="wipe(left)">
                                      <p:cBhvr>
                                        <p:cTn id="7" dur="500"/>
                                        <p:tgtEl>
                                          <p:spTgt spid="1005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0497"/>
                                        </p:tgtEl>
                                        <p:attrNameLst>
                                          <p:attrName>style.visibility</p:attrName>
                                        </p:attrNameLst>
                                      </p:cBhvr>
                                      <p:to>
                                        <p:strVal val="visible"/>
                                      </p:to>
                                    </p:set>
                                    <p:animEffect transition="in" filter="dissolve">
                                      <p:cBhvr>
                                        <p:cTn id="12" dur="500"/>
                                        <p:tgtEl>
                                          <p:spTgt spid="1004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0505">
                                            <p:txEl>
                                              <p:pRg st="0" end="0"/>
                                            </p:txEl>
                                          </p:spTgt>
                                        </p:tgtEl>
                                        <p:attrNameLst>
                                          <p:attrName>style.visibility</p:attrName>
                                        </p:attrNameLst>
                                      </p:cBhvr>
                                      <p:to>
                                        <p:strVal val="visible"/>
                                      </p:to>
                                    </p:set>
                                    <p:anim calcmode="lin" valueType="num">
                                      <p:cBhvr additive="base">
                                        <p:cTn id="17" dur="500" fill="hold"/>
                                        <p:tgtEl>
                                          <p:spTgt spid="10050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050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04" grpId="0" build="p"/>
      <p:bldP spid="10050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457200" y="304800"/>
            <a:ext cx="8001000" cy="519113"/>
          </a:xfrm>
          <a:prstGeom prst="rect">
            <a:avLst/>
          </a:prstGeom>
          <a:noFill/>
          <a:ln w="9525">
            <a:noFill/>
            <a:miter lim="800000"/>
            <a:headEnd/>
            <a:tailEnd/>
          </a:ln>
        </p:spPr>
        <p:txBody>
          <a:bodyPr>
            <a:spAutoFit/>
          </a:bodyPr>
          <a:lstStyle/>
          <a:p>
            <a:pPr eaLnBrk="1" hangingPunct="1">
              <a:spcBef>
                <a:spcPct val="50000"/>
              </a:spcBef>
            </a:pPr>
            <a:r>
              <a:rPr lang="zh-CN" altLang="en-US" sz="2800" b="1"/>
              <a:t>例</a:t>
            </a:r>
            <a:r>
              <a:rPr lang="en-US" altLang="zh-CN" sz="2800" b="1"/>
              <a:t>3</a:t>
            </a:r>
            <a:r>
              <a:rPr lang="zh-CN" altLang="en-US" sz="2800" b="1"/>
              <a:t>：分析图示电路</a:t>
            </a:r>
          </a:p>
        </p:txBody>
      </p:sp>
      <p:sp>
        <p:nvSpPr>
          <p:cNvPr id="102403" name="Text Box 3"/>
          <p:cNvSpPr txBox="1">
            <a:spLocks noChangeArrowheads="1"/>
          </p:cNvSpPr>
          <p:nvPr/>
        </p:nvSpPr>
        <p:spPr bwMode="auto">
          <a:xfrm>
            <a:off x="533400" y="2819400"/>
            <a:ext cx="3733800" cy="1552575"/>
          </a:xfrm>
          <a:prstGeom prst="rect">
            <a:avLst/>
          </a:prstGeom>
          <a:noFill/>
          <a:ln w="9525">
            <a:noFill/>
            <a:miter lim="800000"/>
            <a:headEnd/>
            <a:tailEnd/>
          </a:ln>
        </p:spPr>
        <p:txBody>
          <a:bodyPr>
            <a:spAutoFit/>
          </a:bodyPr>
          <a:lstStyle/>
          <a:p>
            <a:pPr algn="just" eaLnBrk="1" hangingPunct="1">
              <a:spcBef>
                <a:spcPct val="50000"/>
              </a:spcBef>
            </a:pPr>
            <a:r>
              <a:rPr lang="en-US" altLang="zh-CN"/>
              <a:t>1</a:t>
            </a:r>
            <a:r>
              <a:rPr lang="zh-CN" altLang="en-US"/>
              <a:t>、电路分析</a:t>
            </a:r>
          </a:p>
          <a:p>
            <a:pPr algn="just" eaLnBrk="1" hangingPunct="1">
              <a:spcBef>
                <a:spcPct val="50000"/>
              </a:spcBef>
            </a:pPr>
            <a:r>
              <a:rPr lang="en-US" altLang="zh-CN"/>
              <a:t>2</a:t>
            </a:r>
            <a:r>
              <a:rPr lang="zh-CN" altLang="en-US"/>
              <a:t>、 输出方程和驱动方程：</a:t>
            </a:r>
          </a:p>
          <a:p>
            <a:pPr algn="just" eaLnBrk="1" hangingPunct="1">
              <a:spcBef>
                <a:spcPct val="50000"/>
              </a:spcBef>
            </a:pPr>
            <a:r>
              <a:rPr lang="zh-CN" altLang="en-US"/>
              <a:t>       </a:t>
            </a:r>
            <a:r>
              <a:rPr lang="en-US" altLang="zh-CN"/>
              <a:t>Z=XQ</a:t>
            </a:r>
            <a:r>
              <a:rPr lang="en-US" altLang="zh-CN" baseline="-25000"/>
              <a:t>2</a:t>
            </a:r>
            <a:r>
              <a:rPr lang="en-US" altLang="zh-CN"/>
              <a:t> </a:t>
            </a:r>
          </a:p>
        </p:txBody>
      </p:sp>
      <p:sp>
        <p:nvSpPr>
          <p:cNvPr id="102405" name="Text Box 5"/>
          <p:cNvSpPr txBox="1">
            <a:spLocks noChangeArrowheads="1"/>
          </p:cNvSpPr>
          <p:nvPr/>
        </p:nvSpPr>
        <p:spPr bwMode="auto">
          <a:xfrm>
            <a:off x="4724400" y="2819400"/>
            <a:ext cx="2819400" cy="457200"/>
          </a:xfrm>
          <a:prstGeom prst="rect">
            <a:avLst/>
          </a:prstGeom>
          <a:noFill/>
          <a:ln w="9525">
            <a:noFill/>
            <a:miter lim="800000"/>
            <a:headEnd/>
            <a:tailEnd/>
          </a:ln>
        </p:spPr>
        <p:txBody>
          <a:bodyPr>
            <a:spAutoFit/>
          </a:bodyPr>
          <a:lstStyle/>
          <a:p>
            <a:pPr eaLnBrk="1" hangingPunct="1">
              <a:spcBef>
                <a:spcPct val="50000"/>
              </a:spcBef>
            </a:pPr>
            <a:r>
              <a:rPr lang="en-US" altLang="zh-CN"/>
              <a:t>4</a:t>
            </a:r>
            <a:r>
              <a:rPr lang="zh-CN" altLang="en-US"/>
              <a:t>、转换表、转换图 </a:t>
            </a:r>
          </a:p>
        </p:txBody>
      </p:sp>
      <p:graphicFrame>
        <p:nvGraphicFramePr>
          <p:cNvPr id="102526" name="Group 126"/>
          <p:cNvGraphicFramePr>
            <a:graphicFrameLocks noGrp="1"/>
          </p:cNvGraphicFramePr>
          <p:nvPr/>
        </p:nvGraphicFramePr>
        <p:xfrm>
          <a:off x="4800600" y="3200400"/>
          <a:ext cx="3962400" cy="3402013"/>
        </p:xfrm>
        <a:graphic>
          <a:graphicData uri="http://schemas.openxmlformats.org/drawingml/2006/table">
            <a:tbl>
              <a:tblPr/>
              <a:tblGrid>
                <a:gridCol w="1295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XQ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1</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400" b="0" i="0" u="none" strike="noStrike" cap="none" normalizeH="0" baseline="30000" smtClean="0">
                          <a:ln>
                            <a:noFill/>
                          </a:ln>
                          <a:solidFill>
                            <a:schemeClr val="tx1"/>
                          </a:solidFill>
                          <a:effectLst/>
                          <a:latin typeface="Times New Roman" pitchFamily="18" charset="0"/>
                          <a:ea typeface="宋体" pitchFamily="2" charset="-122"/>
                        </a:rPr>
                        <a:t>n+1 </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400" b="0" i="0" u="none" strike="noStrike" cap="none" normalizeH="0" baseline="30000" smtClean="0">
                          <a:ln>
                            <a:noFill/>
                          </a:ln>
                          <a:solidFill>
                            <a:schemeClr val="tx1"/>
                          </a:solidFill>
                          <a:effectLst/>
                          <a:latin typeface="Times New Roman" pitchFamily="18" charset="0"/>
                          <a:ea typeface="宋体" pitchFamily="2" charset="-122"/>
                        </a:rPr>
                        <a:t>n+1</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Z</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4481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1 1 1</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2417" name="Text Box 17"/>
          <p:cNvSpPr txBox="1">
            <a:spLocks noChangeArrowheads="1"/>
          </p:cNvSpPr>
          <p:nvPr/>
        </p:nvSpPr>
        <p:spPr bwMode="auto">
          <a:xfrm>
            <a:off x="6324600" y="3810000"/>
            <a:ext cx="2362200" cy="2830513"/>
          </a:xfrm>
          <a:prstGeom prst="rect">
            <a:avLst/>
          </a:prstGeom>
          <a:noFill/>
          <a:ln w="9525">
            <a:noFill/>
            <a:miter lim="800000"/>
            <a:headEnd/>
            <a:tailEnd/>
          </a:ln>
        </p:spPr>
        <p:txBody>
          <a:bodyPr>
            <a:spAutoFit/>
          </a:bodyPr>
          <a:lstStyle/>
          <a:p>
            <a:pPr eaLnBrk="1" hangingPunct="1">
              <a:lnSpc>
                <a:spcPct val="50000"/>
              </a:lnSpc>
              <a:spcBef>
                <a:spcPct val="50000"/>
              </a:spcBef>
            </a:pPr>
            <a:r>
              <a:rPr lang="en-US" altLang="zh-CN"/>
              <a:t>0        0           0</a:t>
            </a:r>
          </a:p>
          <a:p>
            <a:pPr eaLnBrk="1" hangingPunct="1">
              <a:lnSpc>
                <a:spcPct val="50000"/>
              </a:lnSpc>
              <a:spcBef>
                <a:spcPct val="50000"/>
              </a:spcBef>
            </a:pPr>
            <a:r>
              <a:rPr lang="en-US" altLang="zh-CN"/>
              <a:t>0        0           0</a:t>
            </a:r>
          </a:p>
          <a:p>
            <a:pPr eaLnBrk="1" hangingPunct="1">
              <a:lnSpc>
                <a:spcPct val="50000"/>
              </a:lnSpc>
              <a:spcBef>
                <a:spcPct val="50000"/>
              </a:spcBef>
            </a:pPr>
            <a:r>
              <a:rPr lang="en-US" altLang="zh-CN"/>
              <a:t>0        0           0</a:t>
            </a:r>
          </a:p>
          <a:p>
            <a:pPr eaLnBrk="1" hangingPunct="1">
              <a:lnSpc>
                <a:spcPct val="50000"/>
              </a:lnSpc>
              <a:spcBef>
                <a:spcPct val="50000"/>
              </a:spcBef>
            </a:pPr>
            <a:r>
              <a:rPr lang="en-US" altLang="zh-CN"/>
              <a:t>0        0           0</a:t>
            </a:r>
          </a:p>
          <a:p>
            <a:pPr eaLnBrk="1" hangingPunct="1">
              <a:lnSpc>
                <a:spcPct val="50000"/>
              </a:lnSpc>
              <a:spcBef>
                <a:spcPct val="50000"/>
              </a:spcBef>
            </a:pPr>
            <a:r>
              <a:rPr lang="en-US" altLang="zh-CN"/>
              <a:t>0        1           0</a:t>
            </a:r>
          </a:p>
          <a:p>
            <a:pPr eaLnBrk="1" hangingPunct="1">
              <a:lnSpc>
                <a:spcPct val="50000"/>
              </a:lnSpc>
              <a:spcBef>
                <a:spcPct val="50000"/>
              </a:spcBef>
            </a:pPr>
            <a:r>
              <a:rPr lang="en-US" altLang="zh-CN"/>
              <a:t>1        0           0</a:t>
            </a:r>
          </a:p>
          <a:p>
            <a:pPr eaLnBrk="1" hangingPunct="1">
              <a:lnSpc>
                <a:spcPct val="50000"/>
              </a:lnSpc>
              <a:spcBef>
                <a:spcPct val="50000"/>
              </a:spcBef>
            </a:pPr>
            <a:r>
              <a:rPr lang="en-US" altLang="zh-CN"/>
              <a:t>1        0           1</a:t>
            </a:r>
          </a:p>
          <a:p>
            <a:pPr eaLnBrk="1" hangingPunct="1">
              <a:lnSpc>
                <a:spcPct val="50000"/>
              </a:lnSpc>
              <a:spcBef>
                <a:spcPct val="50000"/>
              </a:spcBef>
            </a:pPr>
            <a:r>
              <a:rPr lang="en-US" altLang="zh-CN"/>
              <a:t>1        0           1</a:t>
            </a:r>
          </a:p>
        </p:txBody>
      </p:sp>
      <p:graphicFrame>
        <p:nvGraphicFramePr>
          <p:cNvPr id="102455" name="Object 55"/>
          <p:cNvGraphicFramePr>
            <a:graphicFrameLocks noChangeAspect="1"/>
          </p:cNvGraphicFramePr>
          <p:nvPr/>
        </p:nvGraphicFramePr>
        <p:xfrm>
          <a:off x="685800" y="5778500"/>
          <a:ext cx="1776413" cy="469900"/>
        </p:xfrm>
        <a:graphic>
          <a:graphicData uri="http://schemas.openxmlformats.org/presentationml/2006/ole">
            <mc:AlternateContent xmlns:mc="http://schemas.openxmlformats.org/markup-compatibility/2006">
              <mc:Choice xmlns:v="urn:schemas-microsoft-com:vml" Requires="v">
                <p:oleObj spid="_x0000_s21550" r:id="rId4" imgW="863225" imgH="228501" progId="Equation.3">
                  <p:embed/>
                </p:oleObj>
              </mc:Choice>
              <mc:Fallback>
                <p:oleObj r:id="rId4" imgW="863225" imgH="228501" progId="Equation.3">
                  <p:embed/>
                  <p:pic>
                    <p:nvPicPr>
                      <p:cNvPr id="0"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5778500"/>
                        <a:ext cx="17764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56" name="Object 56"/>
          <p:cNvGraphicFramePr>
            <a:graphicFrameLocks noChangeAspect="1"/>
          </p:cNvGraphicFramePr>
          <p:nvPr/>
        </p:nvGraphicFramePr>
        <p:xfrm>
          <a:off x="650875" y="6234113"/>
          <a:ext cx="2613025" cy="471487"/>
        </p:xfrm>
        <a:graphic>
          <a:graphicData uri="http://schemas.openxmlformats.org/presentationml/2006/ole">
            <mc:AlternateContent xmlns:mc="http://schemas.openxmlformats.org/markup-compatibility/2006">
              <mc:Choice xmlns:v="urn:schemas-microsoft-com:vml" Requires="v">
                <p:oleObj spid="_x0000_s21551" r:id="rId6" imgW="1270000" imgH="228600" progId="Equation.3">
                  <p:embed/>
                </p:oleObj>
              </mc:Choice>
              <mc:Fallback>
                <p:oleObj r:id="rId6" imgW="1270000" imgH="228600" progId="Equation.3">
                  <p:embed/>
                  <p:pic>
                    <p:nvPicPr>
                      <p:cNvPr id="0"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875" y="6234113"/>
                        <a:ext cx="26130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02510" name="Group 110"/>
          <p:cNvGrpSpPr>
            <a:grpSpLocks/>
          </p:cNvGrpSpPr>
          <p:nvPr/>
        </p:nvGrpSpPr>
        <p:grpSpPr bwMode="auto">
          <a:xfrm>
            <a:off x="990600" y="838200"/>
            <a:ext cx="6934200" cy="1906588"/>
            <a:chOff x="624" y="528"/>
            <a:chExt cx="4368" cy="1201"/>
          </a:xfrm>
        </p:grpSpPr>
        <p:grpSp>
          <p:nvGrpSpPr>
            <p:cNvPr id="21532" name="Group 57"/>
            <p:cNvGrpSpPr>
              <a:grpSpLocks/>
            </p:cNvGrpSpPr>
            <p:nvPr/>
          </p:nvGrpSpPr>
          <p:grpSpPr bwMode="auto">
            <a:xfrm>
              <a:off x="624" y="528"/>
              <a:ext cx="4368" cy="1201"/>
              <a:chOff x="4188" y="3152"/>
              <a:chExt cx="4799" cy="1320"/>
            </a:xfrm>
          </p:grpSpPr>
          <p:sp>
            <p:nvSpPr>
              <p:cNvPr id="21536" name="Line 58"/>
              <p:cNvSpPr>
                <a:spLocks noChangeShapeType="1"/>
              </p:cNvSpPr>
              <p:nvPr/>
            </p:nvSpPr>
            <p:spPr bwMode="auto">
              <a:xfrm>
                <a:off x="6828" y="3572"/>
                <a:ext cx="489" cy="0"/>
              </a:xfrm>
              <a:prstGeom prst="line">
                <a:avLst/>
              </a:prstGeom>
              <a:noFill/>
              <a:ln w="9525">
                <a:solidFill>
                  <a:srgbClr val="000000"/>
                </a:solidFill>
                <a:round/>
                <a:headEnd/>
                <a:tailEnd/>
              </a:ln>
            </p:spPr>
            <p:txBody>
              <a:bodyPr/>
              <a:lstStyle/>
              <a:p>
                <a:endParaRPr lang="zh-CN" altLang="en-US"/>
              </a:p>
            </p:txBody>
          </p:sp>
          <p:sp>
            <p:nvSpPr>
              <p:cNvPr id="21537" name="Line 59"/>
              <p:cNvSpPr>
                <a:spLocks noChangeShapeType="1"/>
              </p:cNvSpPr>
              <p:nvPr/>
            </p:nvSpPr>
            <p:spPr bwMode="auto">
              <a:xfrm>
                <a:off x="6508" y="4052"/>
                <a:ext cx="780" cy="0"/>
              </a:xfrm>
              <a:prstGeom prst="line">
                <a:avLst/>
              </a:prstGeom>
              <a:noFill/>
              <a:ln w="9525">
                <a:solidFill>
                  <a:srgbClr val="000000"/>
                </a:solidFill>
                <a:round/>
                <a:headEnd/>
                <a:tailEnd/>
              </a:ln>
            </p:spPr>
            <p:txBody>
              <a:bodyPr/>
              <a:lstStyle/>
              <a:p>
                <a:endParaRPr lang="zh-CN" altLang="en-US"/>
              </a:p>
            </p:txBody>
          </p:sp>
          <p:sp>
            <p:nvSpPr>
              <p:cNvPr id="21538" name="Text Box 60"/>
              <p:cNvSpPr txBox="1">
                <a:spLocks noChangeArrowheads="1"/>
              </p:cNvSpPr>
              <p:nvPr/>
            </p:nvSpPr>
            <p:spPr bwMode="auto">
              <a:xfrm>
                <a:off x="4188" y="4192"/>
                <a:ext cx="279" cy="253"/>
              </a:xfrm>
              <a:prstGeom prst="rect">
                <a:avLst/>
              </a:prstGeom>
              <a:noFill/>
              <a:ln w="9525">
                <a:noFill/>
                <a:miter lim="800000"/>
                <a:headEnd/>
                <a:tailEnd/>
              </a:ln>
            </p:spPr>
            <p:txBody>
              <a:bodyPr lIns="0" tIns="0" rIns="0" bIns="0"/>
              <a:lstStyle/>
              <a:p>
                <a:pPr algn="just"/>
                <a:r>
                  <a:rPr lang="en-US" altLang="zh-CN"/>
                  <a:t>CP</a:t>
                </a:r>
              </a:p>
            </p:txBody>
          </p:sp>
          <p:sp>
            <p:nvSpPr>
              <p:cNvPr id="21539" name="Line 61"/>
              <p:cNvSpPr>
                <a:spLocks noChangeShapeType="1"/>
              </p:cNvSpPr>
              <p:nvPr/>
            </p:nvSpPr>
            <p:spPr bwMode="auto">
              <a:xfrm>
                <a:off x="4548" y="4326"/>
                <a:ext cx="2489" cy="0"/>
              </a:xfrm>
              <a:prstGeom prst="line">
                <a:avLst/>
              </a:prstGeom>
              <a:noFill/>
              <a:ln w="9525">
                <a:solidFill>
                  <a:srgbClr val="000000"/>
                </a:solidFill>
                <a:round/>
                <a:headEnd/>
                <a:tailEnd/>
              </a:ln>
            </p:spPr>
            <p:txBody>
              <a:bodyPr/>
              <a:lstStyle/>
              <a:p>
                <a:endParaRPr lang="zh-CN" altLang="en-US"/>
              </a:p>
            </p:txBody>
          </p:sp>
          <p:sp>
            <p:nvSpPr>
              <p:cNvPr id="21540" name="Line 62"/>
              <p:cNvSpPr>
                <a:spLocks noChangeShapeType="1"/>
              </p:cNvSpPr>
              <p:nvPr/>
            </p:nvSpPr>
            <p:spPr bwMode="auto">
              <a:xfrm>
                <a:off x="4548" y="3252"/>
                <a:ext cx="3780" cy="0"/>
              </a:xfrm>
              <a:prstGeom prst="line">
                <a:avLst/>
              </a:prstGeom>
              <a:noFill/>
              <a:ln w="9525">
                <a:solidFill>
                  <a:srgbClr val="000000"/>
                </a:solidFill>
                <a:round/>
                <a:headEnd/>
                <a:tailEnd/>
              </a:ln>
            </p:spPr>
            <p:txBody>
              <a:bodyPr/>
              <a:lstStyle/>
              <a:p>
                <a:endParaRPr lang="zh-CN" altLang="en-US"/>
              </a:p>
            </p:txBody>
          </p:sp>
          <p:sp>
            <p:nvSpPr>
              <p:cNvPr id="21541" name="Line 63"/>
              <p:cNvSpPr>
                <a:spLocks noChangeShapeType="1"/>
              </p:cNvSpPr>
              <p:nvPr/>
            </p:nvSpPr>
            <p:spPr bwMode="auto">
              <a:xfrm>
                <a:off x="5128" y="4472"/>
                <a:ext cx="3065" cy="0"/>
              </a:xfrm>
              <a:prstGeom prst="line">
                <a:avLst/>
              </a:prstGeom>
              <a:noFill/>
              <a:ln w="9525">
                <a:solidFill>
                  <a:srgbClr val="000000"/>
                </a:solidFill>
                <a:round/>
                <a:headEnd/>
                <a:tailEnd/>
              </a:ln>
            </p:spPr>
            <p:txBody>
              <a:bodyPr/>
              <a:lstStyle/>
              <a:p>
                <a:endParaRPr lang="zh-CN" altLang="en-US"/>
              </a:p>
            </p:txBody>
          </p:sp>
          <p:sp>
            <p:nvSpPr>
              <p:cNvPr id="21542" name="Line 64"/>
              <p:cNvSpPr>
                <a:spLocks noChangeShapeType="1"/>
              </p:cNvSpPr>
              <p:nvPr/>
            </p:nvSpPr>
            <p:spPr bwMode="auto">
              <a:xfrm flipV="1">
                <a:off x="8168" y="4052"/>
                <a:ext cx="0" cy="400"/>
              </a:xfrm>
              <a:prstGeom prst="line">
                <a:avLst/>
              </a:prstGeom>
              <a:noFill/>
              <a:ln w="9525">
                <a:solidFill>
                  <a:srgbClr val="000000"/>
                </a:solidFill>
                <a:round/>
                <a:headEnd/>
                <a:tailEnd/>
              </a:ln>
            </p:spPr>
            <p:txBody>
              <a:bodyPr/>
              <a:lstStyle/>
              <a:p>
                <a:endParaRPr lang="zh-CN" altLang="en-US"/>
              </a:p>
            </p:txBody>
          </p:sp>
          <p:sp>
            <p:nvSpPr>
              <p:cNvPr id="21543" name="Oval 65"/>
              <p:cNvSpPr>
                <a:spLocks noChangeArrowheads="1"/>
              </p:cNvSpPr>
              <p:nvPr/>
            </p:nvSpPr>
            <p:spPr bwMode="auto">
              <a:xfrm>
                <a:off x="7246" y="3801"/>
                <a:ext cx="53" cy="59"/>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1544" name="Line 66"/>
              <p:cNvSpPr>
                <a:spLocks noChangeShapeType="1"/>
              </p:cNvSpPr>
              <p:nvPr/>
            </p:nvSpPr>
            <p:spPr bwMode="auto">
              <a:xfrm>
                <a:off x="8083" y="4074"/>
                <a:ext cx="105" cy="0"/>
              </a:xfrm>
              <a:prstGeom prst="line">
                <a:avLst/>
              </a:prstGeom>
              <a:noFill/>
              <a:ln w="9525">
                <a:solidFill>
                  <a:srgbClr val="000000"/>
                </a:solidFill>
                <a:round/>
                <a:headEnd/>
                <a:tailEnd/>
              </a:ln>
            </p:spPr>
            <p:txBody>
              <a:bodyPr/>
              <a:lstStyle/>
              <a:p>
                <a:endParaRPr lang="zh-CN" altLang="en-US"/>
              </a:p>
            </p:txBody>
          </p:sp>
          <p:sp>
            <p:nvSpPr>
              <p:cNvPr id="21545" name="Rectangle 67"/>
              <p:cNvSpPr>
                <a:spLocks noChangeArrowheads="1"/>
              </p:cNvSpPr>
              <p:nvPr/>
            </p:nvSpPr>
            <p:spPr bwMode="auto">
              <a:xfrm flipV="1">
                <a:off x="7299" y="3412"/>
                <a:ext cx="767" cy="817"/>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1546" name="Line 68"/>
              <p:cNvSpPr>
                <a:spLocks noChangeShapeType="1"/>
              </p:cNvSpPr>
              <p:nvPr/>
            </p:nvSpPr>
            <p:spPr bwMode="auto">
              <a:xfrm flipH="1" flipV="1">
                <a:off x="7019" y="3840"/>
                <a:ext cx="280" cy="0"/>
              </a:xfrm>
              <a:prstGeom prst="line">
                <a:avLst/>
              </a:prstGeom>
              <a:noFill/>
              <a:ln w="9525">
                <a:solidFill>
                  <a:srgbClr val="000000"/>
                </a:solidFill>
                <a:round/>
                <a:headEnd/>
                <a:tailEnd/>
              </a:ln>
            </p:spPr>
            <p:txBody>
              <a:bodyPr/>
              <a:lstStyle/>
              <a:p>
                <a:endParaRPr lang="zh-CN" altLang="en-US"/>
              </a:p>
            </p:txBody>
          </p:sp>
          <p:sp>
            <p:nvSpPr>
              <p:cNvPr id="21547" name="Line 69"/>
              <p:cNvSpPr>
                <a:spLocks noChangeShapeType="1"/>
              </p:cNvSpPr>
              <p:nvPr/>
            </p:nvSpPr>
            <p:spPr bwMode="auto">
              <a:xfrm flipV="1">
                <a:off x="7299" y="3821"/>
                <a:ext cx="87" cy="77"/>
              </a:xfrm>
              <a:prstGeom prst="line">
                <a:avLst/>
              </a:prstGeom>
              <a:noFill/>
              <a:ln w="9525">
                <a:solidFill>
                  <a:srgbClr val="000000"/>
                </a:solidFill>
                <a:round/>
                <a:headEnd/>
                <a:tailEnd/>
              </a:ln>
            </p:spPr>
            <p:txBody>
              <a:bodyPr/>
              <a:lstStyle/>
              <a:p>
                <a:endParaRPr lang="zh-CN" altLang="en-US"/>
              </a:p>
            </p:txBody>
          </p:sp>
          <p:sp>
            <p:nvSpPr>
              <p:cNvPr id="21548" name="Line 70"/>
              <p:cNvSpPr>
                <a:spLocks noChangeShapeType="1"/>
              </p:cNvSpPr>
              <p:nvPr/>
            </p:nvSpPr>
            <p:spPr bwMode="auto">
              <a:xfrm flipH="1" flipV="1">
                <a:off x="7299" y="3743"/>
                <a:ext cx="87" cy="78"/>
              </a:xfrm>
              <a:prstGeom prst="line">
                <a:avLst/>
              </a:prstGeom>
              <a:noFill/>
              <a:ln w="9525">
                <a:solidFill>
                  <a:srgbClr val="000000"/>
                </a:solidFill>
                <a:round/>
                <a:headEnd/>
                <a:tailEnd/>
              </a:ln>
            </p:spPr>
            <p:txBody>
              <a:bodyPr/>
              <a:lstStyle/>
              <a:p>
                <a:endParaRPr lang="zh-CN" altLang="en-US"/>
              </a:p>
            </p:txBody>
          </p:sp>
          <p:sp>
            <p:nvSpPr>
              <p:cNvPr id="21549" name="Text Box 71"/>
              <p:cNvSpPr txBox="1">
                <a:spLocks noChangeArrowheads="1"/>
              </p:cNvSpPr>
              <p:nvPr/>
            </p:nvSpPr>
            <p:spPr bwMode="auto">
              <a:xfrm>
                <a:off x="7351" y="3470"/>
                <a:ext cx="174" cy="253"/>
              </a:xfrm>
              <a:prstGeom prst="rect">
                <a:avLst/>
              </a:prstGeom>
              <a:noFill/>
              <a:ln w="9525">
                <a:noFill/>
                <a:miter lim="800000"/>
                <a:headEnd/>
                <a:tailEnd/>
              </a:ln>
            </p:spPr>
            <p:txBody>
              <a:bodyPr lIns="0" tIns="0" rIns="0" bIns="0"/>
              <a:lstStyle/>
              <a:p>
                <a:pPr algn="just"/>
                <a:r>
                  <a:rPr lang="en-US" altLang="zh-CN"/>
                  <a:t>J</a:t>
                </a:r>
              </a:p>
            </p:txBody>
          </p:sp>
          <p:sp>
            <p:nvSpPr>
              <p:cNvPr id="21550" name="Text Box 72"/>
              <p:cNvSpPr txBox="1">
                <a:spLocks noChangeArrowheads="1"/>
              </p:cNvSpPr>
              <p:nvPr/>
            </p:nvSpPr>
            <p:spPr bwMode="auto">
              <a:xfrm>
                <a:off x="7351" y="3918"/>
                <a:ext cx="174" cy="253"/>
              </a:xfrm>
              <a:prstGeom prst="rect">
                <a:avLst/>
              </a:prstGeom>
              <a:noFill/>
              <a:ln w="9525">
                <a:noFill/>
                <a:miter lim="800000"/>
                <a:headEnd/>
                <a:tailEnd/>
              </a:ln>
            </p:spPr>
            <p:txBody>
              <a:bodyPr lIns="0" tIns="0" rIns="0" bIns="0"/>
              <a:lstStyle/>
              <a:p>
                <a:pPr algn="just"/>
                <a:r>
                  <a:rPr lang="en-US" altLang="zh-CN"/>
                  <a:t>K</a:t>
                </a:r>
              </a:p>
            </p:txBody>
          </p:sp>
          <p:sp>
            <p:nvSpPr>
              <p:cNvPr id="21551" name="Line 73"/>
              <p:cNvSpPr>
                <a:spLocks noChangeShapeType="1"/>
              </p:cNvSpPr>
              <p:nvPr/>
            </p:nvSpPr>
            <p:spPr bwMode="auto">
              <a:xfrm flipV="1">
                <a:off x="7037" y="3840"/>
                <a:ext cx="0" cy="486"/>
              </a:xfrm>
              <a:prstGeom prst="line">
                <a:avLst/>
              </a:prstGeom>
              <a:noFill/>
              <a:ln w="9525">
                <a:solidFill>
                  <a:srgbClr val="000000"/>
                </a:solidFill>
                <a:round/>
                <a:headEnd/>
                <a:tailEnd/>
              </a:ln>
            </p:spPr>
            <p:txBody>
              <a:bodyPr/>
              <a:lstStyle/>
              <a:p>
                <a:endParaRPr lang="zh-CN" altLang="en-US"/>
              </a:p>
            </p:txBody>
          </p:sp>
          <p:sp>
            <p:nvSpPr>
              <p:cNvPr id="21552" name="Text Box 74"/>
              <p:cNvSpPr txBox="1">
                <a:spLocks noChangeArrowheads="1"/>
              </p:cNvSpPr>
              <p:nvPr/>
            </p:nvSpPr>
            <p:spPr bwMode="auto">
              <a:xfrm>
                <a:off x="7839" y="3470"/>
                <a:ext cx="209" cy="292"/>
              </a:xfrm>
              <a:prstGeom prst="rect">
                <a:avLst/>
              </a:prstGeom>
              <a:noFill/>
              <a:ln w="9525">
                <a:noFill/>
                <a:miter lim="800000"/>
                <a:headEnd/>
                <a:tailEnd/>
              </a:ln>
            </p:spPr>
            <p:txBody>
              <a:bodyPr lIns="0" tIns="0" rIns="0" bIns="0"/>
              <a:lstStyle/>
              <a:p>
                <a:pPr algn="just"/>
                <a:r>
                  <a:rPr lang="en-US" altLang="zh-CN"/>
                  <a:t>Q</a:t>
                </a:r>
              </a:p>
            </p:txBody>
          </p:sp>
          <p:sp>
            <p:nvSpPr>
              <p:cNvPr id="21553" name="Text Box 75"/>
              <p:cNvSpPr txBox="1">
                <a:spLocks noChangeArrowheads="1"/>
              </p:cNvSpPr>
              <p:nvPr/>
            </p:nvSpPr>
            <p:spPr bwMode="auto">
              <a:xfrm>
                <a:off x="7578" y="3704"/>
                <a:ext cx="209" cy="292"/>
              </a:xfrm>
              <a:prstGeom prst="rect">
                <a:avLst/>
              </a:prstGeom>
              <a:noFill/>
              <a:ln w="9525">
                <a:noFill/>
                <a:miter lim="800000"/>
                <a:headEnd/>
                <a:tailEnd/>
              </a:ln>
            </p:spPr>
            <p:txBody>
              <a:bodyPr lIns="0" tIns="0" rIns="0" bIns="0"/>
              <a:lstStyle/>
              <a:p>
                <a:pPr algn="just"/>
                <a:r>
                  <a:rPr lang="en-US" altLang="zh-CN"/>
                  <a:t>F</a:t>
                </a:r>
                <a:r>
                  <a:rPr lang="en-US" altLang="zh-CN" baseline="-25000"/>
                  <a:t>2</a:t>
                </a:r>
                <a:endParaRPr lang="en-US" altLang="zh-CN"/>
              </a:p>
            </p:txBody>
          </p:sp>
          <p:sp>
            <p:nvSpPr>
              <p:cNvPr id="21554" name="Oval 76"/>
              <p:cNvSpPr>
                <a:spLocks noChangeArrowheads="1"/>
              </p:cNvSpPr>
              <p:nvPr/>
            </p:nvSpPr>
            <p:spPr bwMode="auto">
              <a:xfrm>
                <a:off x="5520" y="3782"/>
                <a:ext cx="52" cy="58"/>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1555" name="Line 77"/>
              <p:cNvSpPr>
                <a:spLocks noChangeShapeType="1"/>
              </p:cNvSpPr>
              <p:nvPr/>
            </p:nvSpPr>
            <p:spPr bwMode="auto">
              <a:xfrm>
                <a:off x="6339" y="3587"/>
                <a:ext cx="469" cy="0"/>
              </a:xfrm>
              <a:prstGeom prst="line">
                <a:avLst/>
              </a:prstGeom>
              <a:noFill/>
              <a:ln w="9525">
                <a:solidFill>
                  <a:srgbClr val="000000"/>
                </a:solidFill>
                <a:round/>
                <a:headEnd/>
                <a:tailEnd/>
              </a:ln>
            </p:spPr>
            <p:txBody>
              <a:bodyPr/>
              <a:lstStyle/>
              <a:p>
                <a:endParaRPr lang="zh-CN" altLang="en-US"/>
              </a:p>
            </p:txBody>
          </p:sp>
          <p:sp>
            <p:nvSpPr>
              <p:cNvPr id="21556" name="Rectangle 78"/>
              <p:cNvSpPr>
                <a:spLocks noChangeArrowheads="1"/>
              </p:cNvSpPr>
              <p:nvPr/>
            </p:nvSpPr>
            <p:spPr bwMode="auto">
              <a:xfrm flipV="1">
                <a:off x="5572" y="3393"/>
                <a:ext cx="767" cy="817"/>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1557" name="Line 79"/>
              <p:cNvSpPr>
                <a:spLocks noChangeShapeType="1"/>
              </p:cNvSpPr>
              <p:nvPr/>
            </p:nvSpPr>
            <p:spPr bwMode="auto">
              <a:xfrm flipH="1" flipV="1">
                <a:off x="5293" y="3821"/>
                <a:ext cx="279" cy="0"/>
              </a:xfrm>
              <a:prstGeom prst="line">
                <a:avLst/>
              </a:prstGeom>
              <a:noFill/>
              <a:ln w="9525">
                <a:solidFill>
                  <a:srgbClr val="000000"/>
                </a:solidFill>
                <a:round/>
                <a:headEnd/>
                <a:tailEnd/>
              </a:ln>
            </p:spPr>
            <p:txBody>
              <a:bodyPr/>
              <a:lstStyle/>
              <a:p>
                <a:endParaRPr lang="zh-CN" altLang="en-US"/>
              </a:p>
            </p:txBody>
          </p:sp>
          <p:sp>
            <p:nvSpPr>
              <p:cNvPr id="21558" name="Line 80"/>
              <p:cNvSpPr>
                <a:spLocks noChangeShapeType="1"/>
              </p:cNvSpPr>
              <p:nvPr/>
            </p:nvSpPr>
            <p:spPr bwMode="auto">
              <a:xfrm flipV="1">
                <a:off x="5572" y="3801"/>
                <a:ext cx="87" cy="78"/>
              </a:xfrm>
              <a:prstGeom prst="line">
                <a:avLst/>
              </a:prstGeom>
              <a:noFill/>
              <a:ln w="9525">
                <a:solidFill>
                  <a:srgbClr val="000000"/>
                </a:solidFill>
                <a:round/>
                <a:headEnd/>
                <a:tailEnd/>
              </a:ln>
            </p:spPr>
            <p:txBody>
              <a:bodyPr/>
              <a:lstStyle/>
              <a:p>
                <a:endParaRPr lang="zh-CN" altLang="en-US"/>
              </a:p>
            </p:txBody>
          </p:sp>
          <p:sp>
            <p:nvSpPr>
              <p:cNvPr id="21559" name="Line 81"/>
              <p:cNvSpPr>
                <a:spLocks noChangeShapeType="1"/>
              </p:cNvSpPr>
              <p:nvPr/>
            </p:nvSpPr>
            <p:spPr bwMode="auto">
              <a:xfrm flipH="1" flipV="1">
                <a:off x="5572" y="3723"/>
                <a:ext cx="87" cy="78"/>
              </a:xfrm>
              <a:prstGeom prst="line">
                <a:avLst/>
              </a:prstGeom>
              <a:noFill/>
              <a:ln w="9525">
                <a:solidFill>
                  <a:srgbClr val="000000"/>
                </a:solidFill>
                <a:round/>
                <a:headEnd/>
                <a:tailEnd/>
              </a:ln>
            </p:spPr>
            <p:txBody>
              <a:bodyPr/>
              <a:lstStyle/>
              <a:p>
                <a:endParaRPr lang="zh-CN" altLang="en-US"/>
              </a:p>
            </p:txBody>
          </p:sp>
          <p:sp>
            <p:nvSpPr>
              <p:cNvPr id="21560" name="Text Box 82"/>
              <p:cNvSpPr txBox="1">
                <a:spLocks noChangeArrowheads="1"/>
              </p:cNvSpPr>
              <p:nvPr/>
            </p:nvSpPr>
            <p:spPr bwMode="auto">
              <a:xfrm>
                <a:off x="5624" y="3451"/>
                <a:ext cx="175" cy="253"/>
              </a:xfrm>
              <a:prstGeom prst="rect">
                <a:avLst/>
              </a:prstGeom>
              <a:noFill/>
              <a:ln w="9525">
                <a:noFill/>
                <a:miter lim="800000"/>
                <a:headEnd/>
                <a:tailEnd/>
              </a:ln>
            </p:spPr>
            <p:txBody>
              <a:bodyPr lIns="0" tIns="0" rIns="0" bIns="0"/>
              <a:lstStyle/>
              <a:p>
                <a:pPr algn="just"/>
                <a:r>
                  <a:rPr lang="en-US" altLang="zh-CN"/>
                  <a:t>J</a:t>
                </a:r>
              </a:p>
            </p:txBody>
          </p:sp>
          <p:sp>
            <p:nvSpPr>
              <p:cNvPr id="21561" name="Text Box 83"/>
              <p:cNvSpPr txBox="1">
                <a:spLocks noChangeArrowheads="1"/>
              </p:cNvSpPr>
              <p:nvPr/>
            </p:nvSpPr>
            <p:spPr bwMode="auto">
              <a:xfrm>
                <a:off x="5624" y="3898"/>
                <a:ext cx="175" cy="253"/>
              </a:xfrm>
              <a:prstGeom prst="rect">
                <a:avLst/>
              </a:prstGeom>
              <a:noFill/>
              <a:ln w="9525">
                <a:noFill/>
                <a:miter lim="800000"/>
                <a:headEnd/>
                <a:tailEnd/>
              </a:ln>
            </p:spPr>
            <p:txBody>
              <a:bodyPr lIns="0" tIns="0" rIns="0" bIns="0"/>
              <a:lstStyle/>
              <a:p>
                <a:pPr algn="just"/>
                <a:r>
                  <a:rPr lang="en-US" altLang="zh-CN"/>
                  <a:t>K</a:t>
                </a:r>
              </a:p>
            </p:txBody>
          </p:sp>
          <p:sp>
            <p:nvSpPr>
              <p:cNvPr id="21562" name="Line 84"/>
              <p:cNvSpPr>
                <a:spLocks noChangeShapeType="1"/>
              </p:cNvSpPr>
              <p:nvPr/>
            </p:nvSpPr>
            <p:spPr bwMode="auto">
              <a:xfrm flipV="1">
                <a:off x="5310" y="3821"/>
                <a:ext cx="0" cy="505"/>
              </a:xfrm>
              <a:prstGeom prst="line">
                <a:avLst/>
              </a:prstGeom>
              <a:noFill/>
              <a:ln w="9525">
                <a:solidFill>
                  <a:srgbClr val="000000"/>
                </a:solidFill>
                <a:round/>
                <a:headEnd/>
                <a:tailEnd/>
              </a:ln>
            </p:spPr>
            <p:txBody>
              <a:bodyPr/>
              <a:lstStyle/>
              <a:p>
                <a:endParaRPr lang="zh-CN" altLang="en-US"/>
              </a:p>
            </p:txBody>
          </p:sp>
          <p:sp>
            <p:nvSpPr>
              <p:cNvPr id="21563" name="Line 85"/>
              <p:cNvSpPr>
                <a:spLocks noChangeShapeType="1"/>
              </p:cNvSpPr>
              <p:nvPr/>
            </p:nvSpPr>
            <p:spPr bwMode="auto">
              <a:xfrm flipH="1">
                <a:off x="8068" y="3572"/>
                <a:ext cx="122" cy="0"/>
              </a:xfrm>
              <a:prstGeom prst="line">
                <a:avLst/>
              </a:prstGeom>
              <a:noFill/>
              <a:ln w="9525">
                <a:solidFill>
                  <a:srgbClr val="000000"/>
                </a:solidFill>
                <a:round/>
                <a:headEnd/>
                <a:tailEnd/>
              </a:ln>
            </p:spPr>
            <p:txBody>
              <a:bodyPr/>
              <a:lstStyle/>
              <a:p>
                <a:endParaRPr lang="zh-CN" altLang="en-US"/>
              </a:p>
            </p:txBody>
          </p:sp>
          <p:sp>
            <p:nvSpPr>
              <p:cNvPr id="21564" name="Text Box 86"/>
              <p:cNvSpPr txBox="1">
                <a:spLocks noChangeArrowheads="1"/>
              </p:cNvSpPr>
              <p:nvPr/>
            </p:nvSpPr>
            <p:spPr bwMode="auto">
              <a:xfrm>
                <a:off x="6113" y="3451"/>
                <a:ext cx="209" cy="292"/>
              </a:xfrm>
              <a:prstGeom prst="rect">
                <a:avLst/>
              </a:prstGeom>
              <a:noFill/>
              <a:ln w="9525">
                <a:noFill/>
                <a:miter lim="800000"/>
                <a:headEnd/>
                <a:tailEnd/>
              </a:ln>
            </p:spPr>
            <p:txBody>
              <a:bodyPr lIns="0" tIns="0" rIns="0" bIns="0"/>
              <a:lstStyle/>
              <a:p>
                <a:pPr algn="just"/>
                <a:r>
                  <a:rPr lang="en-US" altLang="zh-CN"/>
                  <a:t>Q</a:t>
                </a:r>
              </a:p>
            </p:txBody>
          </p:sp>
          <p:sp>
            <p:nvSpPr>
              <p:cNvPr id="21565" name="Text Box 87"/>
              <p:cNvSpPr txBox="1">
                <a:spLocks noChangeArrowheads="1"/>
              </p:cNvSpPr>
              <p:nvPr/>
            </p:nvSpPr>
            <p:spPr bwMode="auto">
              <a:xfrm>
                <a:off x="5851" y="3684"/>
                <a:ext cx="209" cy="292"/>
              </a:xfrm>
              <a:prstGeom prst="rect">
                <a:avLst/>
              </a:prstGeom>
              <a:noFill/>
              <a:ln w="9525">
                <a:noFill/>
                <a:miter lim="800000"/>
                <a:headEnd/>
                <a:tailEnd/>
              </a:ln>
            </p:spPr>
            <p:txBody>
              <a:bodyPr lIns="0" tIns="0" rIns="0" bIns="0"/>
              <a:lstStyle/>
              <a:p>
                <a:pPr algn="just"/>
                <a:r>
                  <a:rPr lang="en-US" altLang="zh-CN"/>
                  <a:t>F</a:t>
                </a:r>
                <a:r>
                  <a:rPr lang="en-US" altLang="zh-CN" baseline="-25000"/>
                  <a:t>1</a:t>
                </a:r>
                <a:endParaRPr lang="en-US" altLang="zh-CN"/>
              </a:p>
            </p:txBody>
          </p:sp>
          <p:sp>
            <p:nvSpPr>
              <p:cNvPr id="21566" name="Oval 88"/>
              <p:cNvSpPr>
                <a:spLocks noChangeArrowheads="1"/>
              </p:cNvSpPr>
              <p:nvPr/>
            </p:nvSpPr>
            <p:spPr bwMode="auto">
              <a:xfrm>
                <a:off x="6468" y="3372"/>
                <a:ext cx="53" cy="59"/>
              </a:xfrm>
              <a:prstGeom prst="ellipse">
                <a:avLst/>
              </a:prstGeom>
              <a:solidFill>
                <a:srgbClr val="000000"/>
              </a:solidFill>
              <a:ln w="9525">
                <a:solidFill>
                  <a:srgbClr val="000000"/>
                </a:solidFill>
                <a:round/>
                <a:headEnd/>
                <a:tailEnd/>
              </a:ln>
            </p:spPr>
            <p:txBody>
              <a:bodyPr/>
              <a:lstStyle/>
              <a:p>
                <a:pPr eaLnBrk="1" hangingPunct="1"/>
                <a:endParaRPr lang="zh-CN" altLang="en-US"/>
              </a:p>
            </p:txBody>
          </p:sp>
          <p:sp>
            <p:nvSpPr>
              <p:cNvPr id="21567" name="Oval 89"/>
              <p:cNvSpPr>
                <a:spLocks noChangeArrowheads="1"/>
              </p:cNvSpPr>
              <p:nvPr/>
            </p:nvSpPr>
            <p:spPr bwMode="auto">
              <a:xfrm>
                <a:off x="5288" y="4272"/>
                <a:ext cx="53" cy="58"/>
              </a:xfrm>
              <a:prstGeom prst="ellipse">
                <a:avLst/>
              </a:prstGeom>
              <a:solidFill>
                <a:srgbClr val="000000"/>
              </a:solidFill>
              <a:ln w="9525">
                <a:solidFill>
                  <a:srgbClr val="000000"/>
                </a:solidFill>
                <a:round/>
                <a:headEnd/>
                <a:tailEnd/>
              </a:ln>
            </p:spPr>
            <p:txBody>
              <a:bodyPr/>
              <a:lstStyle/>
              <a:p>
                <a:pPr eaLnBrk="1" hangingPunct="1"/>
                <a:endParaRPr lang="zh-CN" altLang="en-US"/>
              </a:p>
            </p:txBody>
          </p:sp>
          <p:sp>
            <p:nvSpPr>
              <p:cNvPr id="21568" name="Rectangle 90"/>
              <p:cNvSpPr>
                <a:spLocks noChangeArrowheads="1"/>
              </p:cNvSpPr>
              <p:nvPr/>
            </p:nvSpPr>
            <p:spPr bwMode="auto">
              <a:xfrm>
                <a:off x="6768" y="3312"/>
                <a:ext cx="200" cy="36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1569" name="Line 91"/>
              <p:cNvSpPr>
                <a:spLocks noChangeShapeType="1"/>
              </p:cNvSpPr>
              <p:nvPr/>
            </p:nvSpPr>
            <p:spPr bwMode="auto">
              <a:xfrm>
                <a:off x="6488" y="3252"/>
                <a:ext cx="0" cy="820"/>
              </a:xfrm>
              <a:prstGeom prst="line">
                <a:avLst/>
              </a:prstGeom>
              <a:noFill/>
              <a:ln w="9525">
                <a:solidFill>
                  <a:srgbClr val="000000"/>
                </a:solidFill>
                <a:round/>
                <a:headEnd/>
                <a:tailEnd/>
              </a:ln>
            </p:spPr>
            <p:txBody>
              <a:bodyPr/>
              <a:lstStyle/>
              <a:p>
                <a:endParaRPr lang="zh-CN" altLang="en-US"/>
              </a:p>
            </p:txBody>
          </p:sp>
          <p:sp>
            <p:nvSpPr>
              <p:cNvPr id="21570" name="Line 92"/>
              <p:cNvSpPr>
                <a:spLocks noChangeShapeType="1"/>
              </p:cNvSpPr>
              <p:nvPr/>
            </p:nvSpPr>
            <p:spPr bwMode="auto">
              <a:xfrm>
                <a:off x="6488" y="3412"/>
                <a:ext cx="280" cy="0"/>
              </a:xfrm>
              <a:prstGeom prst="line">
                <a:avLst/>
              </a:prstGeom>
              <a:noFill/>
              <a:ln w="9525">
                <a:solidFill>
                  <a:srgbClr val="000000"/>
                </a:solidFill>
                <a:round/>
                <a:headEnd/>
                <a:tailEnd/>
              </a:ln>
            </p:spPr>
            <p:txBody>
              <a:bodyPr/>
              <a:lstStyle/>
              <a:p>
                <a:endParaRPr lang="zh-CN" altLang="en-US"/>
              </a:p>
            </p:txBody>
          </p:sp>
          <p:sp>
            <p:nvSpPr>
              <p:cNvPr id="21571" name="Rectangle 93"/>
              <p:cNvSpPr>
                <a:spLocks noChangeArrowheads="1"/>
              </p:cNvSpPr>
              <p:nvPr/>
            </p:nvSpPr>
            <p:spPr bwMode="auto">
              <a:xfrm>
                <a:off x="6648" y="3912"/>
                <a:ext cx="160" cy="26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1572" name="Oval 94"/>
              <p:cNvSpPr>
                <a:spLocks noChangeArrowheads="1"/>
              </p:cNvSpPr>
              <p:nvPr/>
            </p:nvSpPr>
            <p:spPr bwMode="auto">
              <a:xfrm>
                <a:off x="6808" y="4012"/>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1573" name="Rectangle 95"/>
              <p:cNvSpPr>
                <a:spLocks noChangeArrowheads="1"/>
              </p:cNvSpPr>
              <p:nvPr/>
            </p:nvSpPr>
            <p:spPr bwMode="auto">
              <a:xfrm>
                <a:off x="8328" y="3172"/>
                <a:ext cx="200" cy="32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1574" name="Line 96"/>
              <p:cNvSpPr>
                <a:spLocks noChangeShapeType="1"/>
              </p:cNvSpPr>
              <p:nvPr/>
            </p:nvSpPr>
            <p:spPr bwMode="auto">
              <a:xfrm flipV="1">
                <a:off x="8168" y="3412"/>
                <a:ext cx="0" cy="160"/>
              </a:xfrm>
              <a:prstGeom prst="line">
                <a:avLst/>
              </a:prstGeom>
              <a:noFill/>
              <a:ln w="9525">
                <a:solidFill>
                  <a:srgbClr val="000000"/>
                </a:solidFill>
                <a:round/>
                <a:headEnd/>
                <a:tailEnd/>
              </a:ln>
            </p:spPr>
            <p:txBody>
              <a:bodyPr/>
              <a:lstStyle/>
              <a:p>
                <a:endParaRPr lang="zh-CN" altLang="en-US"/>
              </a:p>
            </p:txBody>
          </p:sp>
          <p:sp>
            <p:nvSpPr>
              <p:cNvPr id="21575" name="Line 97"/>
              <p:cNvSpPr>
                <a:spLocks noChangeShapeType="1"/>
              </p:cNvSpPr>
              <p:nvPr/>
            </p:nvSpPr>
            <p:spPr bwMode="auto">
              <a:xfrm>
                <a:off x="8168" y="3412"/>
                <a:ext cx="160" cy="0"/>
              </a:xfrm>
              <a:prstGeom prst="line">
                <a:avLst/>
              </a:prstGeom>
              <a:noFill/>
              <a:ln w="9525">
                <a:solidFill>
                  <a:srgbClr val="000000"/>
                </a:solidFill>
                <a:round/>
                <a:headEnd/>
                <a:tailEnd/>
              </a:ln>
            </p:spPr>
            <p:txBody>
              <a:bodyPr/>
              <a:lstStyle/>
              <a:p>
                <a:endParaRPr lang="zh-CN" altLang="en-US"/>
              </a:p>
            </p:txBody>
          </p:sp>
          <p:sp>
            <p:nvSpPr>
              <p:cNvPr id="21576" name="Line 98"/>
              <p:cNvSpPr>
                <a:spLocks noChangeShapeType="1"/>
              </p:cNvSpPr>
              <p:nvPr/>
            </p:nvSpPr>
            <p:spPr bwMode="auto">
              <a:xfrm>
                <a:off x="8528" y="3352"/>
                <a:ext cx="180" cy="0"/>
              </a:xfrm>
              <a:prstGeom prst="line">
                <a:avLst/>
              </a:prstGeom>
              <a:noFill/>
              <a:ln w="9525">
                <a:solidFill>
                  <a:srgbClr val="000000"/>
                </a:solidFill>
                <a:round/>
                <a:headEnd/>
                <a:tailEnd/>
              </a:ln>
            </p:spPr>
            <p:txBody>
              <a:bodyPr/>
              <a:lstStyle/>
              <a:p>
                <a:endParaRPr lang="zh-CN" altLang="en-US"/>
              </a:p>
            </p:txBody>
          </p:sp>
          <p:sp>
            <p:nvSpPr>
              <p:cNvPr id="21577" name="Rectangle 99"/>
              <p:cNvSpPr>
                <a:spLocks noChangeArrowheads="1"/>
              </p:cNvSpPr>
              <p:nvPr/>
            </p:nvSpPr>
            <p:spPr bwMode="auto">
              <a:xfrm>
                <a:off x="5228" y="3352"/>
                <a:ext cx="180" cy="30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1578" name="Line 100"/>
              <p:cNvSpPr>
                <a:spLocks noChangeShapeType="1"/>
              </p:cNvSpPr>
              <p:nvPr/>
            </p:nvSpPr>
            <p:spPr bwMode="auto">
              <a:xfrm flipH="1">
                <a:off x="5408" y="3532"/>
                <a:ext cx="160" cy="0"/>
              </a:xfrm>
              <a:prstGeom prst="line">
                <a:avLst/>
              </a:prstGeom>
              <a:noFill/>
              <a:ln w="9525">
                <a:solidFill>
                  <a:srgbClr val="000000"/>
                </a:solidFill>
                <a:round/>
                <a:headEnd/>
                <a:tailEnd/>
              </a:ln>
            </p:spPr>
            <p:txBody>
              <a:bodyPr/>
              <a:lstStyle/>
              <a:p>
                <a:endParaRPr lang="zh-CN" altLang="en-US"/>
              </a:p>
            </p:txBody>
          </p:sp>
          <p:sp>
            <p:nvSpPr>
              <p:cNvPr id="21579" name="Line 101"/>
              <p:cNvSpPr>
                <a:spLocks noChangeShapeType="1"/>
              </p:cNvSpPr>
              <p:nvPr/>
            </p:nvSpPr>
            <p:spPr bwMode="auto">
              <a:xfrm flipH="1">
                <a:off x="5128" y="3432"/>
                <a:ext cx="100" cy="0"/>
              </a:xfrm>
              <a:prstGeom prst="line">
                <a:avLst/>
              </a:prstGeom>
              <a:noFill/>
              <a:ln w="9525">
                <a:solidFill>
                  <a:srgbClr val="000000"/>
                </a:solidFill>
                <a:round/>
                <a:headEnd/>
                <a:tailEnd/>
              </a:ln>
            </p:spPr>
            <p:txBody>
              <a:bodyPr/>
              <a:lstStyle/>
              <a:p>
                <a:endParaRPr lang="zh-CN" altLang="en-US"/>
              </a:p>
            </p:txBody>
          </p:sp>
          <p:sp>
            <p:nvSpPr>
              <p:cNvPr id="21580" name="Line 102"/>
              <p:cNvSpPr>
                <a:spLocks noChangeShapeType="1"/>
              </p:cNvSpPr>
              <p:nvPr/>
            </p:nvSpPr>
            <p:spPr bwMode="auto">
              <a:xfrm flipV="1">
                <a:off x="5128" y="3252"/>
                <a:ext cx="0" cy="180"/>
              </a:xfrm>
              <a:prstGeom prst="line">
                <a:avLst/>
              </a:prstGeom>
              <a:noFill/>
              <a:ln w="9525">
                <a:solidFill>
                  <a:srgbClr val="000000"/>
                </a:solidFill>
                <a:round/>
                <a:headEnd/>
                <a:tailEnd/>
              </a:ln>
            </p:spPr>
            <p:txBody>
              <a:bodyPr/>
              <a:lstStyle/>
              <a:p>
                <a:endParaRPr lang="zh-CN" altLang="en-US"/>
              </a:p>
            </p:txBody>
          </p:sp>
          <p:sp>
            <p:nvSpPr>
              <p:cNvPr id="21581" name="Line 103"/>
              <p:cNvSpPr>
                <a:spLocks noChangeShapeType="1"/>
              </p:cNvSpPr>
              <p:nvPr/>
            </p:nvSpPr>
            <p:spPr bwMode="auto">
              <a:xfrm flipH="1">
                <a:off x="5128" y="3612"/>
                <a:ext cx="100" cy="0"/>
              </a:xfrm>
              <a:prstGeom prst="line">
                <a:avLst/>
              </a:prstGeom>
              <a:noFill/>
              <a:ln w="9525">
                <a:solidFill>
                  <a:srgbClr val="000000"/>
                </a:solidFill>
                <a:round/>
                <a:headEnd/>
                <a:tailEnd/>
              </a:ln>
            </p:spPr>
            <p:txBody>
              <a:bodyPr/>
              <a:lstStyle/>
              <a:p>
                <a:endParaRPr lang="zh-CN" altLang="en-US"/>
              </a:p>
            </p:txBody>
          </p:sp>
          <p:sp>
            <p:nvSpPr>
              <p:cNvPr id="21582" name="Line 104"/>
              <p:cNvSpPr>
                <a:spLocks noChangeShapeType="1"/>
              </p:cNvSpPr>
              <p:nvPr/>
            </p:nvSpPr>
            <p:spPr bwMode="auto">
              <a:xfrm>
                <a:off x="5128" y="3612"/>
                <a:ext cx="0" cy="860"/>
              </a:xfrm>
              <a:prstGeom prst="line">
                <a:avLst/>
              </a:prstGeom>
              <a:noFill/>
              <a:ln w="9525">
                <a:solidFill>
                  <a:srgbClr val="000000"/>
                </a:solidFill>
                <a:round/>
                <a:headEnd/>
                <a:tailEnd/>
              </a:ln>
            </p:spPr>
            <p:txBody>
              <a:bodyPr/>
              <a:lstStyle/>
              <a:p>
                <a:endParaRPr lang="zh-CN" altLang="en-US"/>
              </a:p>
            </p:txBody>
          </p:sp>
          <p:sp>
            <p:nvSpPr>
              <p:cNvPr id="21583" name="Text Box 105"/>
              <p:cNvSpPr txBox="1">
                <a:spLocks noChangeArrowheads="1"/>
              </p:cNvSpPr>
              <p:nvPr/>
            </p:nvSpPr>
            <p:spPr bwMode="auto">
              <a:xfrm>
                <a:off x="4188" y="3152"/>
                <a:ext cx="280" cy="280"/>
              </a:xfrm>
              <a:prstGeom prst="rect">
                <a:avLst/>
              </a:prstGeom>
              <a:noFill/>
              <a:ln w="9525">
                <a:noFill/>
                <a:miter lim="800000"/>
                <a:headEnd/>
                <a:tailEnd/>
              </a:ln>
            </p:spPr>
            <p:txBody>
              <a:bodyPr lIns="0" tIns="0" rIns="0" bIns="0"/>
              <a:lstStyle/>
              <a:p>
                <a:pPr algn="just"/>
                <a:r>
                  <a:rPr lang="en-US" altLang="zh-CN"/>
                  <a:t>X</a:t>
                </a:r>
              </a:p>
            </p:txBody>
          </p:sp>
          <p:sp>
            <p:nvSpPr>
              <p:cNvPr id="21584" name="Text Box 106"/>
              <p:cNvSpPr txBox="1">
                <a:spLocks noChangeArrowheads="1"/>
              </p:cNvSpPr>
              <p:nvPr/>
            </p:nvSpPr>
            <p:spPr bwMode="auto">
              <a:xfrm>
                <a:off x="8708" y="3212"/>
                <a:ext cx="279" cy="253"/>
              </a:xfrm>
              <a:prstGeom prst="rect">
                <a:avLst/>
              </a:prstGeom>
              <a:noFill/>
              <a:ln w="9525">
                <a:noFill/>
                <a:miter lim="800000"/>
                <a:headEnd/>
                <a:tailEnd/>
              </a:ln>
            </p:spPr>
            <p:txBody>
              <a:bodyPr lIns="0" tIns="0" rIns="0" bIns="0"/>
              <a:lstStyle/>
              <a:p>
                <a:pPr algn="just"/>
                <a:r>
                  <a:rPr lang="en-US" altLang="zh-CN"/>
                  <a:t>Z</a:t>
                </a:r>
              </a:p>
            </p:txBody>
          </p:sp>
        </p:grpSp>
        <p:sp>
          <p:nvSpPr>
            <p:cNvPr id="21533" name="Text Box 107"/>
            <p:cNvSpPr txBox="1">
              <a:spLocks noChangeArrowheads="1"/>
            </p:cNvSpPr>
            <p:nvPr/>
          </p:nvSpPr>
          <p:spPr bwMode="auto">
            <a:xfrm>
              <a:off x="1536" y="720"/>
              <a:ext cx="336" cy="250"/>
            </a:xfrm>
            <a:prstGeom prst="rect">
              <a:avLst/>
            </a:prstGeom>
            <a:noFill/>
            <a:ln w="9525">
              <a:noFill/>
              <a:miter lim="800000"/>
              <a:headEnd/>
              <a:tailEnd/>
            </a:ln>
          </p:spPr>
          <p:txBody>
            <a:bodyPr>
              <a:spAutoFit/>
            </a:bodyPr>
            <a:lstStyle/>
            <a:p>
              <a:pPr eaLnBrk="1" hangingPunct="1">
                <a:spcBef>
                  <a:spcPct val="50000"/>
                </a:spcBef>
              </a:pPr>
              <a:r>
                <a:rPr lang="en-US" altLang="zh-CN" sz="2000"/>
                <a:t>&amp;</a:t>
              </a:r>
            </a:p>
          </p:txBody>
        </p:sp>
        <p:sp>
          <p:nvSpPr>
            <p:cNvPr id="21534" name="Text Box 108"/>
            <p:cNvSpPr txBox="1">
              <a:spLocks noChangeArrowheads="1"/>
            </p:cNvSpPr>
            <p:nvPr/>
          </p:nvSpPr>
          <p:spPr bwMode="auto">
            <a:xfrm>
              <a:off x="2976" y="720"/>
              <a:ext cx="336" cy="250"/>
            </a:xfrm>
            <a:prstGeom prst="rect">
              <a:avLst/>
            </a:prstGeom>
            <a:noFill/>
            <a:ln w="9525">
              <a:noFill/>
              <a:miter lim="800000"/>
              <a:headEnd/>
              <a:tailEnd/>
            </a:ln>
          </p:spPr>
          <p:txBody>
            <a:bodyPr>
              <a:spAutoFit/>
            </a:bodyPr>
            <a:lstStyle/>
            <a:p>
              <a:pPr eaLnBrk="1" hangingPunct="1">
                <a:spcBef>
                  <a:spcPct val="50000"/>
                </a:spcBef>
              </a:pPr>
              <a:r>
                <a:rPr lang="en-US" altLang="zh-CN" sz="2000"/>
                <a:t>&amp;</a:t>
              </a:r>
            </a:p>
          </p:txBody>
        </p:sp>
        <p:sp>
          <p:nvSpPr>
            <p:cNvPr id="21535" name="Text Box 109"/>
            <p:cNvSpPr txBox="1">
              <a:spLocks noChangeArrowheads="1"/>
            </p:cNvSpPr>
            <p:nvPr/>
          </p:nvSpPr>
          <p:spPr bwMode="auto">
            <a:xfrm>
              <a:off x="4368" y="528"/>
              <a:ext cx="336" cy="250"/>
            </a:xfrm>
            <a:prstGeom prst="rect">
              <a:avLst/>
            </a:prstGeom>
            <a:noFill/>
            <a:ln w="9525">
              <a:noFill/>
              <a:miter lim="800000"/>
              <a:headEnd/>
              <a:tailEnd/>
            </a:ln>
          </p:spPr>
          <p:txBody>
            <a:bodyPr>
              <a:spAutoFit/>
            </a:bodyPr>
            <a:lstStyle/>
            <a:p>
              <a:pPr eaLnBrk="1" hangingPunct="1">
                <a:spcBef>
                  <a:spcPct val="50000"/>
                </a:spcBef>
              </a:pPr>
              <a:r>
                <a:rPr lang="en-US" altLang="zh-CN" sz="2000"/>
                <a:t>&amp;</a:t>
              </a:r>
            </a:p>
          </p:txBody>
        </p:sp>
      </p:grpSp>
      <p:grpSp>
        <p:nvGrpSpPr>
          <p:cNvPr id="102514" name="Group 114"/>
          <p:cNvGrpSpPr>
            <a:grpSpLocks/>
          </p:cNvGrpSpPr>
          <p:nvPr/>
        </p:nvGrpSpPr>
        <p:grpSpPr bwMode="auto">
          <a:xfrm>
            <a:off x="1066800" y="4343400"/>
            <a:ext cx="3124200" cy="1004888"/>
            <a:chOff x="1968" y="3687"/>
            <a:chExt cx="1968" cy="633"/>
          </a:xfrm>
        </p:grpSpPr>
        <p:sp>
          <p:nvSpPr>
            <p:cNvPr id="21529" name="Text Box 111"/>
            <p:cNvSpPr txBox="1">
              <a:spLocks noChangeArrowheads="1"/>
            </p:cNvSpPr>
            <p:nvPr/>
          </p:nvSpPr>
          <p:spPr bwMode="auto">
            <a:xfrm>
              <a:off x="1968" y="3687"/>
              <a:ext cx="1968" cy="633"/>
            </a:xfrm>
            <a:prstGeom prst="rect">
              <a:avLst/>
            </a:prstGeom>
            <a:noFill/>
            <a:ln w="9525">
              <a:noFill/>
              <a:miter lim="800000"/>
              <a:headEnd/>
              <a:tailEnd/>
            </a:ln>
          </p:spPr>
          <p:txBody>
            <a:bodyPr>
              <a:spAutoFit/>
            </a:bodyPr>
            <a:lstStyle/>
            <a:p>
              <a:pPr algn="just" eaLnBrk="1" hangingPunct="1">
                <a:spcBef>
                  <a:spcPct val="50000"/>
                </a:spcBef>
              </a:pPr>
              <a:r>
                <a:rPr lang="en-US" altLang="zh-CN"/>
                <a:t>J</a:t>
              </a:r>
              <a:r>
                <a:rPr lang="en-US" altLang="zh-CN" baseline="-30000"/>
                <a:t>1</a:t>
              </a:r>
              <a:r>
                <a:rPr lang="en-US" altLang="zh-CN"/>
                <a:t>=X Q</a:t>
              </a:r>
              <a:r>
                <a:rPr lang="en-US" altLang="zh-CN" baseline="-25000"/>
                <a:t>2</a:t>
              </a:r>
              <a:r>
                <a:rPr lang="en-US" altLang="zh-CN"/>
                <a:t>        J</a:t>
              </a:r>
              <a:r>
                <a:rPr lang="en-US" altLang="zh-CN" baseline="-30000"/>
                <a:t>2</a:t>
              </a:r>
              <a:r>
                <a:rPr lang="en-US" altLang="zh-CN"/>
                <a:t>=XQ</a:t>
              </a:r>
              <a:r>
                <a:rPr lang="en-US" altLang="zh-CN" baseline="-30000"/>
                <a:t>1</a:t>
              </a:r>
              <a:r>
                <a:rPr lang="en-US" altLang="zh-CN"/>
                <a:t> </a:t>
              </a:r>
            </a:p>
            <a:p>
              <a:pPr algn="just" eaLnBrk="1" hangingPunct="1">
                <a:spcBef>
                  <a:spcPct val="50000"/>
                </a:spcBef>
              </a:pPr>
              <a:r>
                <a:rPr lang="en-US" altLang="zh-CN"/>
                <a:t> K</a:t>
              </a:r>
              <a:r>
                <a:rPr lang="en-US" altLang="zh-CN" baseline="-30000"/>
                <a:t>1</a:t>
              </a:r>
              <a:r>
                <a:rPr lang="en-US" altLang="zh-CN"/>
                <a:t>=1            K</a:t>
              </a:r>
              <a:r>
                <a:rPr lang="en-US" altLang="zh-CN" baseline="-30000"/>
                <a:t>2</a:t>
              </a:r>
              <a:r>
                <a:rPr lang="en-US" altLang="zh-CN"/>
                <a:t>=X</a:t>
              </a:r>
            </a:p>
          </p:txBody>
        </p:sp>
        <p:sp>
          <p:nvSpPr>
            <p:cNvPr id="21530" name="Line 112"/>
            <p:cNvSpPr>
              <a:spLocks noChangeShapeType="1"/>
            </p:cNvSpPr>
            <p:nvPr/>
          </p:nvSpPr>
          <p:spPr bwMode="auto">
            <a:xfrm flipH="1">
              <a:off x="2448" y="3696"/>
              <a:ext cx="192" cy="0"/>
            </a:xfrm>
            <a:prstGeom prst="line">
              <a:avLst/>
            </a:prstGeom>
            <a:noFill/>
            <a:ln w="9525">
              <a:solidFill>
                <a:schemeClr val="tx1"/>
              </a:solidFill>
              <a:round/>
              <a:headEnd/>
              <a:tailEnd/>
            </a:ln>
          </p:spPr>
          <p:txBody>
            <a:bodyPr/>
            <a:lstStyle/>
            <a:p>
              <a:endParaRPr lang="zh-CN" altLang="en-US"/>
            </a:p>
          </p:txBody>
        </p:sp>
        <p:sp>
          <p:nvSpPr>
            <p:cNvPr id="21531" name="Line 113"/>
            <p:cNvSpPr>
              <a:spLocks noChangeShapeType="1"/>
            </p:cNvSpPr>
            <p:nvPr/>
          </p:nvSpPr>
          <p:spPr bwMode="auto">
            <a:xfrm flipH="1">
              <a:off x="3408" y="4032"/>
              <a:ext cx="144" cy="0"/>
            </a:xfrm>
            <a:prstGeom prst="line">
              <a:avLst/>
            </a:prstGeom>
            <a:noFill/>
            <a:ln w="9525">
              <a:solidFill>
                <a:schemeClr val="tx1"/>
              </a:solidFill>
              <a:round/>
              <a:headEnd/>
              <a:tailEnd/>
            </a:ln>
          </p:spPr>
          <p:txBody>
            <a:bodyPr/>
            <a:lstStyle/>
            <a:p>
              <a:endParaRPr lang="zh-CN" altLang="en-US"/>
            </a:p>
          </p:txBody>
        </p:sp>
      </p:grpSp>
      <p:sp>
        <p:nvSpPr>
          <p:cNvPr id="102515" name="Text Box 115"/>
          <p:cNvSpPr txBox="1">
            <a:spLocks noChangeArrowheads="1"/>
          </p:cNvSpPr>
          <p:nvPr/>
        </p:nvSpPr>
        <p:spPr bwMode="auto">
          <a:xfrm>
            <a:off x="685800" y="5334000"/>
            <a:ext cx="2667000" cy="457200"/>
          </a:xfrm>
          <a:prstGeom prst="rect">
            <a:avLst/>
          </a:prstGeom>
          <a:noFill/>
          <a:ln w="9525">
            <a:noFill/>
            <a:miter lim="800000"/>
            <a:headEnd/>
            <a:tailEnd/>
          </a:ln>
        </p:spPr>
        <p:txBody>
          <a:bodyPr>
            <a:spAutoFit/>
          </a:bodyPr>
          <a:lstStyle/>
          <a:p>
            <a:pPr eaLnBrk="1" hangingPunct="1">
              <a:spcBef>
                <a:spcPct val="50000"/>
              </a:spcBef>
            </a:pPr>
            <a:r>
              <a:rPr lang="en-US" altLang="zh-CN"/>
              <a:t>3</a:t>
            </a:r>
            <a:r>
              <a:rPr lang="zh-CN" altLang="en-US"/>
              <a:t>、状态方程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2">
                                            <p:txEl>
                                              <p:pRg st="0" end="0"/>
                                            </p:txEl>
                                          </p:spTgt>
                                        </p:tgtEl>
                                        <p:attrNameLst>
                                          <p:attrName>style.visibility</p:attrName>
                                        </p:attrNameLst>
                                      </p:cBhvr>
                                      <p:to>
                                        <p:strVal val="visible"/>
                                      </p:to>
                                    </p:set>
                                    <p:animEffect transition="in" filter="wipe(left)">
                                      <p:cBhvr>
                                        <p:cTn id="7" dur="500"/>
                                        <p:tgtEl>
                                          <p:spTgt spid="1024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2510"/>
                                        </p:tgtEl>
                                        <p:attrNameLst>
                                          <p:attrName>style.visibility</p:attrName>
                                        </p:attrNameLst>
                                      </p:cBhvr>
                                      <p:to>
                                        <p:strVal val="visible"/>
                                      </p:to>
                                    </p:set>
                                    <p:animEffect transition="in" filter="dissolve">
                                      <p:cBhvr>
                                        <p:cTn id="12" dur="500"/>
                                        <p:tgtEl>
                                          <p:spTgt spid="1025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03">
                                            <p:txEl>
                                              <p:pRg st="0" end="0"/>
                                            </p:txEl>
                                          </p:spTgt>
                                        </p:tgtEl>
                                        <p:attrNameLst>
                                          <p:attrName>style.visibility</p:attrName>
                                        </p:attrNameLst>
                                      </p:cBhvr>
                                      <p:to>
                                        <p:strVal val="visible"/>
                                      </p:to>
                                    </p:set>
                                    <p:animEffect transition="in" filter="wipe(left)">
                                      <p:cBhvr>
                                        <p:cTn id="17" dur="500"/>
                                        <p:tgtEl>
                                          <p:spTgt spid="10240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03">
                                            <p:txEl>
                                              <p:pRg st="1" end="1"/>
                                            </p:txEl>
                                          </p:spTgt>
                                        </p:tgtEl>
                                        <p:attrNameLst>
                                          <p:attrName>style.visibility</p:attrName>
                                        </p:attrNameLst>
                                      </p:cBhvr>
                                      <p:to>
                                        <p:strVal val="visible"/>
                                      </p:to>
                                    </p:set>
                                    <p:animEffect transition="in" filter="wipe(left)">
                                      <p:cBhvr>
                                        <p:cTn id="22" dur="500"/>
                                        <p:tgtEl>
                                          <p:spTgt spid="10240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03">
                                            <p:txEl>
                                              <p:pRg st="2" end="2"/>
                                            </p:txEl>
                                          </p:spTgt>
                                        </p:tgtEl>
                                        <p:attrNameLst>
                                          <p:attrName>style.visibility</p:attrName>
                                        </p:attrNameLst>
                                      </p:cBhvr>
                                      <p:to>
                                        <p:strVal val="visible"/>
                                      </p:to>
                                    </p:set>
                                    <p:animEffect transition="in" filter="wipe(left)">
                                      <p:cBhvr>
                                        <p:cTn id="27" dur="500"/>
                                        <p:tgtEl>
                                          <p:spTgt spid="10240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2514"/>
                                        </p:tgtEl>
                                        <p:attrNameLst>
                                          <p:attrName>style.visibility</p:attrName>
                                        </p:attrNameLst>
                                      </p:cBhvr>
                                      <p:to>
                                        <p:strVal val="visible"/>
                                      </p:to>
                                    </p:set>
                                    <p:animEffect transition="in" filter="wipe(left)">
                                      <p:cBhvr>
                                        <p:cTn id="32" dur="500"/>
                                        <p:tgtEl>
                                          <p:spTgt spid="1025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2515">
                                            <p:txEl>
                                              <p:pRg st="0" end="0"/>
                                            </p:txEl>
                                          </p:spTgt>
                                        </p:tgtEl>
                                        <p:attrNameLst>
                                          <p:attrName>style.visibility</p:attrName>
                                        </p:attrNameLst>
                                      </p:cBhvr>
                                      <p:to>
                                        <p:strVal val="visible"/>
                                      </p:to>
                                    </p:set>
                                    <p:animEffect transition="in" filter="wipe(left)">
                                      <p:cBhvr>
                                        <p:cTn id="37" dur="500"/>
                                        <p:tgtEl>
                                          <p:spTgt spid="102515">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2455"/>
                                        </p:tgtEl>
                                        <p:attrNameLst>
                                          <p:attrName>style.visibility</p:attrName>
                                        </p:attrNameLst>
                                      </p:cBhvr>
                                      <p:to>
                                        <p:strVal val="visible"/>
                                      </p:to>
                                    </p:set>
                                    <p:animEffect transition="in" filter="wipe(left)">
                                      <p:cBhvr>
                                        <p:cTn id="42" dur="500"/>
                                        <p:tgtEl>
                                          <p:spTgt spid="1024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02456"/>
                                        </p:tgtEl>
                                        <p:attrNameLst>
                                          <p:attrName>style.visibility</p:attrName>
                                        </p:attrNameLst>
                                      </p:cBhvr>
                                      <p:to>
                                        <p:strVal val="visible"/>
                                      </p:to>
                                    </p:set>
                                    <p:animEffect transition="in" filter="wipe(left)">
                                      <p:cBhvr>
                                        <p:cTn id="47" dur="500"/>
                                        <p:tgtEl>
                                          <p:spTgt spid="1024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2405">
                                            <p:txEl>
                                              <p:pRg st="0" end="0"/>
                                            </p:txEl>
                                          </p:spTgt>
                                        </p:tgtEl>
                                        <p:attrNameLst>
                                          <p:attrName>style.visibility</p:attrName>
                                        </p:attrNameLst>
                                      </p:cBhvr>
                                      <p:to>
                                        <p:strVal val="visible"/>
                                      </p:to>
                                    </p:set>
                                    <p:animEffect transition="in" filter="wipe(left)">
                                      <p:cBhvr>
                                        <p:cTn id="52" dur="500"/>
                                        <p:tgtEl>
                                          <p:spTgt spid="102405">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02526"/>
                                        </p:tgtEl>
                                        <p:attrNameLst>
                                          <p:attrName>style.visibility</p:attrName>
                                        </p:attrNameLst>
                                      </p:cBhvr>
                                      <p:to>
                                        <p:strVal val="visible"/>
                                      </p:to>
                                    </p:set>
                                    <p:animEffect transition="in" filter="dissolve">
                                      <p:cBhvr>
                                        <p:cTn id="57" dur="500"/>
                                        <p:tgtEl>
                                          <p:spTgt spid="1025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102417">
                                            <p:txEl>
                                              <p:pRg st="0" end="0"/>
                                            </p:txEl>
                                          </p:spTgt>
                                        </p:tgtEl>
                                        <p:attrNameLst>
                                          <p:attrName>style.visibility</p:attrName>
                                        </p:attrNameLst>
                                      </p:cBhvr>
                                      <p:to>
                                        <p:strVal val="visible"/>
                                      </p:to>
                                    </p:set>
                                    <p:anim calcmode="lin" valueType="num">
                                      <p:cBhvr additive="base">
                                        <p:cTn id="62" dur="500" fill="hold"/>
                                        <p:tgtEl>
                                          <p:spTgt spid="10241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1024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2" fill="hold" grpId="0" nodeType="clickEffect">
                                  <p:stCondLst>
                                    <p:cond delay="0"/>
                                  </p:stCondLst>
                                  <p:childTnLst>
                                    <p:set>
                                      <p:cBhvr>
                                        <p:cTn id="67" dur="1" fill="hold">
                                          <p:stCondLst>
                                            <p:cond delay="0"/>
                                          </p:stCondLst>
                                        </p:cTn>
                                        <p:tgtEl>
                                          <p:spTgt spid="102417">
                                            <p:txEl>
                                              <p:pRg st="1" end="1"/>
                                            </p:txEl>
                                          </p:spTgt>
                                        </p:tgtEl>
                                        <p:attrNameLst>
                                          <p:attrName>style.visibility</p:attrName>
                                        </p:attrNameLst>
                                      </p:cBhvr>
                                      <p:to>
                                        <p:strVal val="visible"/>
                                      </p:to>
                                    </p:set>
                                    <p:anim calcmode="lin" valueType="num">
                                      <p:cBhvr additive="base">
                                        <p:cTn id="68" dur="500" fill="hold"/>
                                        <p:tgtEl>
                                          <p:spTgt spid="102417">
                                            <p:txEl>
                                              <p:pRg st="1" end="1"/>
                                            </p:txEl>
                                          </p:spTgt>
                                        </p:tgtEl>
                                        <p:attrNameLst>
                                          <p:attrName>ppt_x</p:attrName>
                                        </p:attrNameLst>
                                      </p:cBhvr>
                                      <p:tavLst>
                                        <p:tav tm="0">
                                          <p:val>
                                            <p:strVal val="1+#ppt_w/2"/>
                                          </p:val>
                                        </p:tav>
                                        <p:tav tm="100000">
                                          <p:val>
                                            <p:strVal val="#ppt_x"/>
                                          </p:val>
                                        </p:tav>
                                      </p:tavLst>
                                    </p:anim>
                                    <p:anim calcmode="lin" valueType="num">
                                      <p:cBhvr additive="base">
                                        <p:cTn id="69" dur="500" fill="hold"/>
                                        <p:tgtEl>
                                          <p:spTgt spid="10241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2" fill="hold" grpId="0" nodeType="clickEffect">
                                  <p:stCondLst>
                                    <p:cond delay="0"/>
                                  </p:stCondLst>
                                  <p:childTnLst>
                                    <p:set>
                                      <p:cBhvr>
                                        <p:cTn id="73" dur="1" fill="hold">
                                          <p:stCondLst>
                                            <p:cond delay="0"/>
                                          </p:stCondLst>
                                        </p:cTn>
                                        <p:tgtEl>
                                          <p:spTgt spid="102417">
                                            <p:txEl>
                                              <p:pRg st="2" end="2"/>
                                            </p:txEl>
                                          </p:spTgt>
                                        </p:tgtEl>
                                        <p:attrNameLst>
                                          <p:attrName>style.visibility</p:attrName>
                                        </p:attrNameLst>
                                      </p:cBhvr>
                                      <p:to>
                                        <p:strVal val="visible"/>
                                      </p:to>
                                    </p:set>
                                    <p:anim calcmode="lin" valueType="num">
                                      <p:cBhvr additive="base">
                                        <p:cTn id="74" dur="500" fill="hold"/>
                                        <p:tgtEl>
                                          <p:spTgt spid="102417">
                                            <p:txEl>
                                              <p:pRg st="2" end="2"/>
                                            </p:txEl>
                                          </p:spTgt>
                                        </p:tgtEl>
                                        <p:attrNameLst>
                                          <p:attrName>ppt_x</p:attrName>
                                        </p:attrNameLst>
                                      </p:cBhvr>
                                      <p:tavLst>
                                        <p:tav tm="0">
                                          <p:val>
                                            <p:strVal val="1+#ppt_w/2"/>
                                          </p:val>
                                        </p:tav>
                                        <p:tav tm="100000">
                                          <p:val>
                                            <p:strVal val="#ppt_x"/>
                                          </p:val>
                                        </p:tav>
                                      </p:tavLst>
                                    </p:anim>
                                    <p:anim calcmode="lin" valueType="num">
                                      <p:cBhvr additive="base">
                                        <p:cTn id="75" dur="500" fill="hold"/>
                                        <p:tgtEl>
                                          <p:spTgt spid="10241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2" fill="hold" grpId="0" nodeType="clickEffect">
                                  <p:stCondLst>
                                    <p:cond delay="0"/>
                                  </p:stCondLst>
                                  <p:childTnLst>
                                    <p:set>
                                      <p:cBhvr>
                                        <p:cTn id="79" dur="1" fill="hold">
                                          <p:stCondLst>
                                            <p:cond delay="0"/>
                                          </p:stCondLst>
                                        </p:cTn>
                                        <p:tgtEl>
                                          <p:spTgt spid="102417">
                                            <p:txEl>
                                              <p:pRg st="3" end="3"/>
                                            </p:txEl>
                                          </p:spTgt>
                                        </p:tgtEl>
                                        <p:attrNameLst>
                                          <p:attrName>style.visibility</p:attrName>
                                        </p:attrNameLst>
                                      </p:cBhvr>
                                      <p:to>
                                        <p:strVal val="visible"/>
                                      </p:to>
                                    </p:set>
                                    <p:anim calcmode="lin" valueType="num">
                                      <p:cBhvr additive="base">
                                        <p:cTn id="80" dur="500" fill="hold"/>
                                        <p:tgtEl>
                                          <p:spTgt spid="102417">
                                            <p:txEl>
                                              <p:pRg st="3" end="3"/>
                                            </p:txEl>
                                          </p:spTgt>
                                        </p:tgtEl>
                                        <p:attrNameLst>
                                          <p:attrName>ppt_x</p:attrName>
                                        </p:attrNameLst>
                                      </p:cBhvr>
                                      <p:tavLst>
                                        <p:tav tm="0">
                                          <p:val>
                                            <p:strVal val="1+#ppt_w/2"/>
                                          </p:val>
                                        </p:tav>
                                        <p:tav tm="100000">
                                          <p:val>
                                            <p:strVal val="#ppt_x"/>
                                          </p:val>
                                        </p:tav>
                                      </p:tavLst>
                                    </p:anim>
                                    <p:anim calcmode="lin" valueType="num">
                                      <p:cBhvr additive="base">
                                        <p:cTn id="81" dur="500" fill="hold"/>
                                        <p:tgtEl>
                                          <p:spTgt spid="10241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2" fill="hold" grpId="0" nodeType="clickEffect">
                                  <p:stCondLst>
                                    <p:cond delay="0"/>
                                  </p:stCondLst>
                                  <p:childTnLst>
                                    <p:set>
                                      <p:cBhvr>
                                        <p:cTn id="85" dur="1" fill="hold">
                                          <p:stCondLst>
                                            <p:cond delay="0"/>
                                          </p:stCondLst>
                                        </p:cTn>
                                        <p:tgtEl>
                                          <p:spTgt spid="102417">
                                            <p:txEl>
                                              <p:pRg st="4" end="4"/>
                                            </p:txEl>
                                          </p:spTgt>
                                        </p:tgtEl>
                                        <p:attrNameLst>
                                          <p:attrName>style.visibility</p:attrName>
                                        </p:attrNameLst>
                                      </p:cBhvr>
                                      <p:to>
                                        <p:strVal val="visible"/>
                                      </p:to>
                                    </p:set>
                                    <p:anim calcmode="lin" valueType="num">
                                      <p:cBhvr additive="base">
                                        <p:cTn id="86" dur="500" fill="hold"/>
                                        <p:tgtEl>
                                          <p:spTgt spid="102417">
                                            <p:txEl>
                                              <p:pRg st="4" end="4"/>
                                            </p:txEl>
                                          </p:spTgt>
                                        </p:tgtEl>
                                        <p:attrNameLst>
                                          <p:attrName>ppt_x</p:attrName>
                                        </p:attrNameLst>
                                      </p:cBhvr>
                                      <p:tavLst>
                                        <p:tav tm="0">
                                          <p:val>
                                            <p:strVal val="1+#ppt_w/2"/>
                                          </p:val>
                                        </p:tav>
                                        <p:tav tm="100000">
                                          <p:val>
                                            <p:strVal val="#ppt_x"/>
                                          </p:val>
                                        </p:tav>
                                      </p:tavLst>
                                    </p:anim>
                                    <p:anim calcmode="lin" valueType="num">
                                      <p:cBhvr additive="base">
                                        <p:cTn id="87" dur="500" fill="hold"/>
                                        <p:tgtEl>
                                          <p:spTgt spid="10241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102417">
                                            <p:txEl>
                                              <p:pRg st="5" end="5"/>
                                            </p:txEl>
                                          </p:spTgt>
                                        </p:tgtEl>
                                        <p:attrNameLst>
                                          <p:attrName>style.visibility</p:attrName>
                                        </p:attrNameLst>
                                      </p:cBhvr>
                                      <p:to>
                                        <p:strVal val="visible"/>
                                      </p:to>
                                    </p:set>
                                    <p:anim calcmode="lin" valueType="num">
                                      <p:cBhvr additive="base">
                                        <p:cTn id="92" dur="500" fill="hold"/>
                                        <p:tgtEl>
                                          <p:spTgt spid="102417">
                                            <p:txEl>
                                              <p:pRg st="5" end="5"/>
                                            </p:txEl>
                                          </p:spTgt>
                                        </p:tgtEl>
                                        <p:attrNameLst>
                                          <p:attrName>ppt_x</p:attrName>
                                        </p:attrNameLst>
                                      </p:cBhvr>
                                      <p:tavLst>
                                        <p:tav tm="0">
                                          <p:val>
                                            <p:strVal val="1+#ppt_w/2"/>
                                          </p:val>
                                        </p:tav>
                                        <p:tav tm="100000">
                                          <p:val>
                                            <p:strVal val="#ppt_x"/>
                                          </p:val>
                                        </p:tav>
                                      </p:tavLst>
                                    </p:anim>
                                    <p:anim calcmode="lin" valueType="num">
                                      <p:cBhvr additive="base">
                                        <p:cTn id="93" dur="500" fill="hold"/>
                                        <p:tgtEl>
                                          <p:spTgt spid="10241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2" fill="hold" grpId="0" nodeType="clickEffect">
                                  <p:stCondLst>
                                    <p:cond delay="0"/>
                                  </p:stCondLst>
                                  <p:childTnLst>
                                    <p:set>
                                      <p:cBhvr>
                                        <p:cTn id="97" dur="1" fill="hold">
                                          <p:stCondLst>
                                            <p:cond delay="0"/>
                                          </p:stCondLst>
                                        </p:cTn>
                                        <p:tgtEl>
                                          <p:spTgt spid="102417">
                                            <p:txEl>
                                              <p:pRg st="6" end="6"/>
                                            </p:txEl>
                                          </p:spTgt>
                                        </p:tgtEl>
                                        <p:attrNameLst>
                                          <p:attrName>style.visibility</p:attrName>
                                        </p:attrNameLst>
                                      </p:cBhvr>
                                      <p:to>
                                        <p:strVal val="visible"/>
                                      </p:to>
                                    </p:set>
                                    <p:anim calcmode="lin" valueType="num">
                                      <p:cBhvr additive="base">
                                        <p:cTn id="98" dur="500" fill="hold"/>
                                        <p:tgtEl>
                                          <p:spTgt spid="102417">
                                            <p:txEl>
                                              <p:pRg st="6" end="6"/>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10241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2" fill="hold" grpId="0" nodeType="clickEffect">
                                  <p:stCondLst>
                                    <p:cond delay="0"/>
                                  </p:stCondLst>
                                  <p:childTnLst>
                                    <p:set>
                                      <p:cBhvr>
                                        <p:cTn id="103" dur="1" fill="hold">
                                          <p:stCondLst>
                                            <p:cond delay="0"/>
                                          </p:stCondLst>
                                        </p:cTn>
                                        <p:tgtEl>
                                          <p:spTgt spid="102417">
                                            <p:txEl>
                                              <p:pRg st="7" end="7"/>
                                            </p:txEl>
                                          </p:spTgt>
                                        </p:tgtEl>
                                        <p:attrNameLst>
                                          <p:attrName>style.visibility</p:attrName>
                                        </p:attrNameLst>
                                      </p:cBhvr>
                                      <p:to>
                                        <p:strVal val="visible"/>
                                      </p:to>
                                    </p:set>
                                    <p:anim calcmode="lin" valueType="num">
                                      <p:cBhvr additive="base">
                                        <p:cTn id="104" dur="500" fill="hold"/>
                                        <p:tgtEl>
                                          <p:spTgt spid="102417">
                                            <p:txEl>
                                              <p:pRg st="7" end="7"/>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10241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build="p"/>
      <p:bldP spid="102403" grpId="0" build="p"/>
      <p:bldP spid="102405" grpId="0" build="p"/>
      <p:bldP spid="102417" grpId="0" uiExpand="1" build="p"/>
      <p:bldP spid="10251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724400" y="2743200"/>
            <a:ext cx="2819400" cy="457200"/>
          </a:xfrm>
          <a:prstGeom prst="rect">
            <a:avLst/>
          </a:prstGeom>
          <a:noFill/>
          <a:ln w="9525">
            <a:noFill/>
            <a:miter lim="800000"/>
            <a:headEnd/>
            <a:tailEnd/>
          </a:ln>
        </p:spPr>
        <p:txBody>
          <a:bodyPr>
            <a:spAutoFit/>
          </a:bodyPr>
          <a:lstStyle/>
          <a:p>
            <a:pPr eaLnBrk="1" hangingPunct="1">
              <a:spcBef>
                <a:spcPct val="50000"/>
              </a:spcBef>
            </a:pPr>
            <a:r>
              <a:rPr lang="en-US" altLang="zh-CN"/>
              <a:t>4</a:t>
            </a:r>
            <a:r>
              <a:rPr lang="zh-CN" altLang="en-US"/>
              <a:t>、转换表、转换图 </a:t>
            </a:r>
          </a:p>
        </p:txBody>
      </p:sp>
      <p:sp>
        <p:nvSpPr>
          <p:cNvPr id="22531" name="Text Box 15"/>
          <p:cNvSpPr txBox="1">
            <a:spLocks noChangeArrowheads="1"/>
          </p:cNvSpPr>
          <p:nvPr/>
        </p:nvSpPr>
        <p:spPr bwMode="auto">
          <a:xfrm>
            <a:off x="457200" y="304800"/>
            <a:ext cx="8001000" cy="519113"/>
          </a:xfrm>
          <a:prstGeom prst="rect">
            <a:avLst/>
          </a:prstGeom>
          <a:noFill/>
          <a:ln w="9525">
            <a:noFill/>
            <a:miter lim="800000"/>
            <a:headEnd/>
            <a:tailEnd/>
          </a:ln>
        </p:spPr>
        <p:txBody>
          <a:bodyPr>
            <a:spAutoFit/>
          </a:bodyPr>
          <a:lstStyle/>
          <a:p>
            <a:pPr eaLnBrk="1" hangingPunct="1">
              <a:spcBef>
                <a:spcPct val="50000"/>
              </a:spcBef>
            </a:pPr>
            <a:r>
              <a:rPr lang="zh-CN" altLang="en-US" sz="2800" b="1"/>
              <a:t>例</a:t>
            </a:r>
            <a:r>
              <a:rPr lang="en-US" altLang="zh-CN" sz="2800" b="1"/>
              <a:t>3</a:t>
            </a:r>
            <a:r>
              <a:rPr lang="zh-CN" altLang="en-US" sz="2800" b="1"/>
              <a:t>：分析图示电路</a:t>
            </a:r>
          </a:p>
        </p:txBody>
      </p:sp>
      <p:sp>
        <p:nvSpPr>
          <p:cNvPr id="103484" name="Text Box 60"/>
          <p:cNvSpPr txBox="1">
            <a:spLocks noChangeArrowheads="1"/>
          </p:cNvSpPr>
          <p:nvPr/>
        </p:nvSpPr>
        <p:spPr bwMode="auto">
          <a:xfrm>
            <a:off x="457200" y="1371600"/>
            <a:ext cx="2286000" cy="457200"/>
          </a:xfrm>
          <a:prstGeom prst="rect">
            <a:avLst/>
          </a:prstGeom>
          <a:noFill/>
          <a:ln w="9525">
            <a:noFill/>
            <a:miter lim="800000"/>
            <a:headEnd/>
            <a:tailEnd/>
          </a:ln>
        </p:spPr>
        <p:txBody>
          <a:bodyPr>
            <a:spAutoFit/>
          </a:bodyPr>
          <a:lstStyle/>
          <a:p>
            <a:pPr eaLnBrk="1" hangingPunct="1">
              <a:spcBef>
                <a:spcPct val="50000"/>
              </a:spcBef>
            </a:pPr>
            <a:r>
              <a:rPr lang="zh-CN" altLang="en-US"/>
              <a:t>状态图 </a:t>
            </a:r>
          </a:p>
        </p:txBody>
      </p:sp>
      <p:sp>
        <p:nvSpPr>
          <p:cNvPr id="103485" name="Text Box 61"/>
          <p:cNvSpPr txBox="1">
            <a:spLocks noChangeArrowheads="1"/>
          </p:cNvSpPr>
          <p:nvPr/>
        </p:nvSpPr>
        <p:spPr bwMode="auto">
          <a:xfrm>
            <a:off x="381000" y="4940300"/>
            <a:ext cx="4038600" cy="1552575"/>
          </a:xfrm>
          <a:prstGeom prst="rect">
            <a:avLst/>
          </a:prstGeom>
          <a:noFill/>
          <a:ln w="9525">
            <a:noFill/>
            <a:miter lim="800000"/>
            <a:headEnd/>
            <a:tailEnd/>
          </a:ln>
        </p:spPr>
        <p:txBody>
          <a:bodyPr>
            <a:spAutoFit/>
          </a:bodyPr>
          <a:lstStyle/>
          <a:p>
            <a:pPr eaLnBrk="1" hangingPunct="1">
              <a:spcBef>
                <a:spcPct val="50000"/>
              </a:spcBef>
            </a:pPr>
            <a:r>
              <a:rPr lang="zh-CN" altLang="en-US"/>
              <a:t>功能说明：电路连续输入三个以上的</a:t>
            </a:r>
            <a:r>
              <a:rPr lang="en-US" altLang="zh-CN"/>
              <a:t>1</a:t>
            </a:r>
            <a:r>
              <a:rPr lang="zh-CN" altLang="en-US"/>
              <a:t>后输出为</a:t>
            </a:r>
            <a:r>
              <a:rPr lang="en-US" altLang="zh-CN"/>
              <a:t>1</a:t>
            </a:r>
            <a:r>
              <a:rPr lang="zh-CN" altLang="en-US"/>
              <a:t>，否则输出为</a:t>
            </a:r>
            <a:r>
              <a:rPr lang="en-US" altLang="zh-CN"/>
              <a:t>0</a:t>
            </a:r>
            <a:r>
              <a:rPr lang="zh-CN" altLang="en-US"/>
              <a:t>；故该电路是一个“</a:t>
            </a:r>
            <a:r>
              <a:rPr lang="en-US" altLang="zh-CN"/>
              <a:t>111”</a:t>
            </a:r>
            <a:r>
              <a:rPr lang="zh-CN" altLang="en-US"/>
              <a:t>系列检测器。 </a:t>
            </a:r>
          </a:p>
        </p:txBody>
      </p:sp>
      <p:graphicFrame>
        <p:nvGraphicFramePr>
          <p:cNvPr id="103540" name="Group 116"/>
          <p:cNvGraphicFramePr>
            <a:graphicFrameLocks noGrp="1"/>
          </p:cNvGraphicFramePr>
          <p:nvPr/>
        </p:nvGraphicFramePr>
        <p:xfrm>
          <a:off x="4800600" y="3200400"/>
          <a:ext cx="3962400" cy="3402013"/>
        </p:xfrm>
        <a:graphic>
          <a:graphicData uri="http://schemas.openxmlformats.org/drawingml/2006/table">
            <a:tbl>
              <a:tblPr/>
              <a:tblGrid>
                <a:gridCol w="1295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XQ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1</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400" b="0" i="0" u="none" strike="noStrike" cap="none" normalizeH="0" baseline="30000" smtClean="0">
                          <a:ln>
                            <a:noFill/>
                          </a:ln>
                          <a:solidFill>
                            <a:schemeClr val="tx1"/>
                          </a:solidFill>
                          <a:effectLst/>
                          <a:latin typeface="Times New Roman" pitchFamily="18" charset="0"/>
                          <a:ea typeface="宋体" pitchFamily="2" charset="-122"/>
                        </a:rPr>
                        <a:t>n+1 </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400" b="0" i="0" u="none" strike="noStrike" cap="none" normalizeH="0" baseline="30000" smtClean="0">
                          <a:ln>
                            <a:noFill/>
                          </a:ln>
                          <a:solidFill>
                            <a:schemeClr val="tx1"/>
                          </a:solidFill>
                          <a:effectLst/>
                          <a:latin typeface="Times New Roman" pitchFamily="18" charset="0"/>
                          <a:ea typeface="宋体" pitchFamily="2" charset="-122"/>
                        </a:rPr>
                        <a:t>n+1</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Z</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4481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1 1 1</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548" name="Text Box 130"/>
          <p:cNvSpPr txBox="1">
            <a:spLocks noChangeArrowheads="1"/>
          </p:cNvSpPr>
          <p:nvPr/>
        </p:nvSpPr>
        <p:spPr bwMode="auto">
          <a:xfrm>
            <a:off x="6324600" y="3810000"/>
            <a:ext cx="2362200" cy="2830513"/>
          </a:xfrm>
          <a:prstGeom prst="rect">
            <a:avLst/>
          </a:prstGeom>
          <a:noFill/>
          <a:ln w="9525">
            <a:noFill/>
            <a:miter lim="800000"/>
            <a:headEnd/>
            <a:tailEnd/>
          </a:ln>
        </p:spPr>
        <p:txBody>
          <a:bodyPr>
            <a:spAutoFit/>
          </a:bodyPr>
          <a:lstStyle/>
          <a:p>
            <a:pPr eaLnBrk="1" hangingPunct="1">
              <a:lnSpc>
                <a:spcPct val="50000"/>
              </a:lnSpc>
              <a:spcBef>
                <a:spcPct val="50000"/>
              </a:spcBef>
            </a:pPr>
            <a:r>
              <a:rPr lang="en-US" altLang="zh-CN"/>
              <a:t>0        0           0</a:t>
            </a:r>
          </a:p>
          <a:p>
            <a:pPr eaLnBrk="1" hangingPunct="1">
              <a:lnSpc>
                <a:spcPct val="50000"/>
              </a:lnSpc>
              <a:spcBef>
                <a:spcPct val="50000"/>
              </a:spcBef>
            </a:pPr>
            <a:r>
              <a:rPr lang="en-US" altLang="zh-CN"/>
              <a:t>0        0           0</a:t>
            </a:r>
          </a:p>
          <a:p>
            <a:pPr eaLnBrk="1" hangingPunct="1">
              <a:lnSpc>
                <a:spcPct val="50000"/>
              </a:lnSpc>
              <a:spcBef>
                <a:spcPct val="50000"/>
              </a:spcBef>
            </a:pPr>
            <a:r>
              <a:rPr lang="en-US" altLang="zh-CN"/>
              <a:t>0        0           0</a:t>
            </a:r>
          </a:p>
          <a:p>
            <a:pPr eaLnBrk="1" hangingPunct="1">
              <a:lnSpc>
                <a:spcPct val="50000"/>
              </a:lnSpc>
              <a:spcBef>
                <a:spcPct val="50000"/>
              </a:spcBef>
            </a:pPr>
            <a:r>
              <a:rPr lang="en-US" altLang="zh-CN"/>
              <a:t>0        0           0</a:t>
            </a:r>
          </a:p>
          <a:p>
            <a:pPr eaLnBrk="1" hangingPunct="1">
              <a:lnSpc>
                <a:spcPct val="50000"/>
              </a:lnSpc>
              <a:spcBef>
                <a:spcPct val="50000"/>
              </a:spcBef>
            </a:pPr>
            <a:r>
              <a:rPr lang="en-US" altLang="zh-CN"/>
              <a:t>0        1           0</a:t>
            </a:r>
          </a:p>
          <a:p>
            <a:pPr eaLnBrk="1" hangingPunct="1">
              <a:lnSpc>
                <a:spcPct val="50000"/>
              </a:lnSpc>
              <a:spcBef>
                <a:spcPct val="50000"/>
              </a:spcBef>
            </a:pPr>
            <a:r>
              <a:rPr lang="en-US" altLang="zh-CN"/>
              <a:t>1        0           0</a:t>
            </a:r>
          </a:p>
          <a:p>
            <a:pPr eaLnBrk="1" hangingPunct="1">
              <a:lnSpc>
                <a:spcPct val="50000"/>
              </a:lnSpc>
              <a:spcBef>
                <a:spcPct val="50000"/>
              </a:spcBef>
            </a:pPr>
            <a:r>
              <a:rPr lang="en-US" altLang="zh-CN"/>
              <a:t>1        0           1</a:t>
            </a:r>
          </a:p>
          <a:p>
            <a:pPr eaLnBrk="1" hangingPunct="1">
              <a:lnSpc>
                <a:spcPct val="50000"/>
              </a:lnSpc>
              <a:spcBef>
                <a:spcPct val="50000"/>
              </a:spcBef>
            </a:pPr>
            <a:r>
              <a:rPr lang="en-US" altLang="zh-CN"/>
              <a:t>1        0           1</a:t>
            </a:r>
          </a:p>
        </p:txBody>
      </p:sp>
      <p:grpSp>
        <p:nvGrpSpPr>
          <p:cNvPr id="103555" name="Group 131"/>
          <p:cNvGrpSpPr>
            <a:grpSpLocks/>
          </p:cNvGrpSpPr>
          <p:nvPr/>
        </p:nvGrpSpPr>
        <p:grpSpPr bwMode="auto">
          <a:xfrm>
            <a:off x="381000" y="1905000"/>
            <a:ext cx="3962400" cy="2759075"/>
            <a:chOff x="5408" y="7412"/>
            <a:chExt cx="3620" cy="2520"/>
          </a:xfrm>
        </p:grpSpPr>
        <p:grpSp>
          <p:nvGrpSpPr>
            <p:cNvPr id="22550" name="Group 132"/>
            <p:cNvGrpSpPr>
              <a:grpSpLocks/>
            </p:cNvGrpSpPr>
            <p:nvPr/>
          </p:nvGrpSpPr>
          <p:grpSpPr bwMode="auto">
            <a:xfrm>
              <a:off x="5788" y="7507"/>
              <a:ext cx="2851" cy="2385"/>
              <a:chOff x="5788" y="7507"/>
              <a:chExt cx="2851" cy="2385"/>
            </a:xfrm>
          </p:grpSpPr>
          <p:sp>
            <p:nvSpPr>
              <p:cNvPr id="22559" name="Oval 133"/>
              <p:cNvSpPr>
                <a:spLocks noChangeArrowheads="1"/>
              </p:cNvSpPr>
              <p:nvPr/>
            </p:nvSpPr>
            <p:spPr bwMode="auto">
              <a:xfrm>
                <a:off x="6204" y="7695"/>
                <a:ext cx="510" cy="507"/>
              </a:xfrm>
              <a:prstGeom prst="ellipse">
                <a:avLst/>
              </a:prstGeom>
              <a:noFill/>
              <a:ln w="9525">
                <a:solidFill>
                  <a:srgbClr val="000000"/>
                </a:solidFill>
                <a:round/>
                <a:headEnd/>
                <a:tailEnd/>
              </a:ln>
            </p:spPr>
            <p:txBody>
              <a:bodyPr lIns="18000" rIns="18000"/>
              <a:lstStyle/>
              <a:p>
                <a:pPr algn="ctr"/>
                <a:r>
                  <a:rPr lang="en-US" altLang="zh-CN" sz="2000"/>
                  <a:t>00</a:t>
                </a:r>
              </a:p>
            </p:txBody>
          </p:sp>
          <p:sp>
            <p:nvSpPr>
              <p:cNvPr id="22560" name="Oval 134"/>
              <p:cNvSpPr>
                <a:spLocks noChangeArrowheads="1"/>
              </p:cNvSpPr>
              <p:nvPr/>
            </p:nvSpPr>
            <p:spPr bwMode="auto">
              <a:xfrm>
                <a:off x="7809" y="7657"/>
                <a:ext cx="510" cy="508"/>
              </a:xfrm>
              <a:prstGeom prst="ellipse">
                <a:avLst/>
              </a:prstGeom>
              <a:noFill/>
              <a:ln w="9525">
                <a:solidFill>
                  <a:srgbClr val="000000"/>
                </a:solidFill>
                <a:round/>
                <a:headEnd/>
                <a:tailEnd/>
              </a:ln>
            </p:spPr>
            <p:txBody>
              <a:bodyPr lIns="18000" rIns="18000"/>
              <a:lstStyle/>
              <a:p>
                <a:pPr algn="ctr"/>
                <a:r>
                  <a:rPr lang="en-US" altLang="zh-CN" sz="2000"/>
                  <a:t>01</a:t>
                </a:r>
              </a:p>
            </p:txBody>
          </p:sp>
          <p:sp>
            <p:nvSpPr>
              <p:cNvPr id="22561" name="Oval 135"/>
              <p:cNvSpPr>
                <a:spLocks noChangeArrowheads="1"/>
              </p:cNvSpPr>
              <p:nvPr/>
            </p:nvSpPr>
            <p:spPr bwMode="auto">
              <a:xfrm>
                <a:off x="7828" y="9048"/>
                <a:ext cx="510" cy="507"/>
              </a:xfrm>
              <a:prstGeom prst="ellipse">
                <a:avLst/>
              </a:prstGeom>
              <a:noFill/>
              <a:ln w="9525">
                <a:solidFill>
                  <a:srgbClr val="000000"/>
                </a:solidFill>
                <a:round/>
                <a:headEnd/>
                <a:tailEnd/>
              </a:ln>
            </p:spPr>
            <p:txBody>
              <a:bodyPr lIns="18000" rIns="18000"/>
              <a:lstStyle/>
              <a:p>
                <a:pPr algn="ctr"/>
                <a:r>
                  <a:rPr lang="en-US" altLang="zh-CN" sz="2000"/>
                  <a:t>10</a:t>
                </a:r>
              </a:p>
            </p:txBody>
          </p:sp>
          <p:sp>
            <p:nvSpPr>
              <p:cNvPr id="22562" name="Oval 136"/>
              <p:cNvSpPr>
                <a:spLocks noChangeArrowheads="1"/>
              </p:cNvSpPr>
              <p:nvPr/>
            </p:nvSpPr>
            <p:spPr bwMode="auto">
              <a:xfrm>
                <a:off x="6204" y="9085"/>
                <a:ext cx="510" cy="507"/>
              </a:xfrm>
              <a:prstGeom prst="ellipse">
                <a:avLst/>
              </a:prstGeom>
              <a:noFill/>
              <a:ln w="9525">
                <a:solidFill>
                  <a:srgbClr val="000000"/>
                </a:solidFill>
                <a:round/>
                <a:headEnd/>
                <a:tailEnd/>
              </a:ln>
            </p:spPr>
            <p:txBody>
              <a:bodyPr lIns="18000" rIns="18000"/>
              <a:lstStyle/>
              <a:p>
                <a:pPr algn="ctr"/>
                <a:r>
                  <a:rPr lang="en-US" altLang="zh-CN" sz="2000"/>
                  <a:t>11</a:t>
                </a:r>
              </a:p>
            </p:txBody>
          </p:sp>
          <p:sp>
            <p:nvSpPr>
              <p:cNvPr id="22563" name="Arc 137"/>
              <p:cNvSpPr>
                <a:spLocks noChangeArrowheads="1"/>
              </p:cNvSpPr>
              <p:nvPr/>
            </p:nvSpPr>
            <p:spPr bwMode="auto">
              <a:xfrm>
                <a:off x="8111" y="9367"/>
                <a:ext cx="528" cy="525"/>
              </a:xfrm>
              <a:custGeom>
                <a:avLst/>
                <a:gdLst>
                  <a:gd name="T0" fmla="*/ 0 w 43200"/>
                  <a:gd name="T1" fmla="*/ 0 h 43200"/>
                  <a:gd name="T2" fmla="*/ 0 w 43200"/>
                  <a:gd name="T3" fmla="*/ 0 h 43200"/>
                  <a:gd name="T4" fmla="*/ 0 w 43200"/>
                  <a:gd name="T5" fmla="*/ 0 h 43200"/>
                  <a:gd name="T6" fmla="*/ 0 w 43200"/>
                  <a:gd name="T7" fmla="*/ 0 h 43200"/>
                  <a:gd name="T8" fmla="*/ 0 w 43200"/>
                  <a:gd name="T9" fmla="*/ 0 h 43200"/>
                  <a:gd name="T10" fmla="*/ 0 w 43200"/>
                  <a:gd name="T11" fmla="*/ 0 h 43200"/>
                  <a:gd name="T12" fmla="*/ 0 w 43200"/>
                  <a:gd name="T13" fmla="*/ 0 h 43200"/>
                  <a:gd name="T14" fmla="*/ 0 w 43200"/>
                  <a:gd name="T15" fmla="*/ 0 h 43200"/>
                  <a:gd name="T16" fmla="*/ 0 w 43200"/>
                  <a:gd name="T17" fmla="*/ 0 h 43200"/>
                  <a:gd name="T18" fmla="*/ 0 w 43200"/>
                  <a:gd name="T19" fmla="*/ 0 h 43200"/>
                  <a:gd name="T20" fmla="*/ 0 w 43200"/>
                  <a:gd name="T21" fmla="*/ 0 h 43200"/>
                  <a:gd name="T22" fmla="*/ 0 w 43200"/>
                  <a:gd name="T23" fmla="*/ 0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200" h="43200" fill="none">
                    <a:moveTo>
                      <a:pt x="21599" y="0"/>
                    </a:moveTo>
                    <a:cubicBezTo>
                      <a:pt x="33529" y="0"/>
                      <a:pt x="43200" y="9670"/>
                      <a:pt x="43200" y="21600"/>
                    </a:cubicBezTo>
                    <a:cubicBezTo>
                      <a:pt x="43200" y="33529"/>
                      <a:pt x="33529" y="43200"/>
                      <a:pt x="21600" y="43200"/>
                    </a:cubicBezTo>
                    <a:cubicBezTo>
                      <a:pt x="9670" y="43200"/>
                      <a:pt x="0" y="33529"/>
                      <a:pt x="0" y="21600"/>
                    </a:cubicBezTo>
                    <a:cubicBezTo>
                      <a:pt x="-1" y="18647"/>
                      <a:pt x="605" y="15726"/>
                      <a:pt x="1778" y="13017"/>
                    </a:cubicBezTo>
                  </a:path>
                  <a:path w="43200" h="43200" stroke="0">
                    <a:moveTo>
                      <a:pt x="21599" y="0"/>
                    </a:moveTo>
                    <a:cubicBezTo>
                      <a:pt x="33529" y="0"/>
                      <a:pt x="43200" y="9670"/>
                      <a:pt x="43200" y="21600"/>
                    </a:cubicBezTo>
                    <a:cubicBezTo>
                      <a:pt x="43200" y="33529"/>
                      <a:pt x="33529" y="43200"/>
                      <a:pt x="21600" y="43200"/>
                    </a:cubicBezTo>
                    <a:cubicBezTo>
                      <a:pt x="9670" y="43200"/>
                      <a:pt x="0" y="33529"/>
                      <a:pt x="0" y="21600"/>
                    </a:cubicBezTo>
                    <a:cubicBezTo>
                      <a:pt x="-1" y="18647"/>
                      <a:pt x="605" y="15726"/>
                      <a:pt x="1778" y="13017"/>
                    </a:cubicBezTo>
                    <a:lnTo>
                      <a:pt x="21600" y="21600"/>
                    </a:lnTo>
                    <a:lnTo>
                      <a:pt x="21599" y="0"/>
                    </a:lnTo>
                    <a:close/>
                  </a:path>
                </a:pathLst>
              </a:custGeom>
              <a:noFill/>
              <a:ln w="9525">
                <a:solidFill>
                  <a:srgbClr val="000000"/>
                </a:solidFill>
                <a:round/>
                <a:headEnd/>
                <a:tailEnd type="triangle" w="med" len="med"/>
              </a:ln>
            </p:spPr>
            <p:txBody>
              <a:bodyPr/>
              <a:lstStyle/>
              <a:p>
                <a:endParaRPr lang="zh-CN" altLang="en-US"/>
              </a:p>
            </p:txBody>
          </p:sp>
          <p:sp>
            <p:nvSpPr>
              <p:cNvPr id="22564" name="Arc 138"/>
              <p:cNvSpPr>
                <a:spLocks noChangeArrowheads="1"/>
              </p:cNvSpPr>
              <p:nvPr/>
            </p:nvSpPr>
            <p:spPr bwMode="auto">
              <a:xfrm rot="8760848">
                <a:off x="5788" y="7507"/>
                <a:ext cx="528" cy="525"/>
              </a:xfrm>
              <a:custGeom>
                <a:avLst/>
                <a:gdLst>
                  <a:gd name="T0" fmla="*/ 0 w 43200"/>
                  <a:gd name="T1" fmla="*/ 0 h 43200"/>
                  <a:gd name="T2" fmla="*/ 0 w 43200"/>
                  <a:gd name="T3" fmla="*/ 0 h 43200"/>
                  <a:gd name="T4" fmla="*/ 0 w 43200"/>
                  <a:gd name="T5" fmla="*/ 0 h 43200"/>
                  <a:gd name="T6" fmla="*/ 0 w 43200"/>
                  <a:gd name="T7" fmla="*/ 0 h 43200"/>
                  <a:gd name="T8" fmla="*/ 0 w 43200"/>
                  <a:gd name="T9" fmla="*/ 0 h 43200"/>
                  <a:gd name="T10" fmla="*/ 0 w 43200"/>
                  <a:gd name="T11" fmla="*/ 0 h 43200"/>
                  <a:gd name="T12" fmla="*/ 0 w 43200"/>
                  <a:gd name="T13" fmla="*/ 0 h 43200"/>
                  <a:gd name="T14" fmla="*/ 0 w 43200"/>
                  <a:gd name="T15" fmla="*/ 0 h 43200"/>
                  <a:gd name="T16" fmla="*/ 0 w 43200"/>
                  <a:gd name="T17" fmla="*/ 0 h 43200"/>
                  <a:gd name="T18" fmla="*/ 0 w 43200"/>
                  <a:gd name="T19" fmla="*/ 0 h 43200"/>
                  <a:gd name="T20" fmla="*/ 0 w 43200"/>
                  <a:gd name="T21" fmla="*/ 0 h 43200"/>
                  <a:gd name="T22" fmla="*/ 0 w 43200"/>
                  <a:gd name="T23" fmla="*/ 0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200" h="43200" fill="none">
                    <a:moveTo>
                      <a:pt x="21599" y="0"/>
                    </a:moveTo>
                    <a:cubicBezTo>
                      <a:pt x="33529" y="0"/>
                      <a:pt x="43200" y="9670"/>
                      <a:pt x="43200" y="21600"/>
                    </a:cubicBezTo>
                    <a:cubicBezTo>
                      <a:pt x="43200" y="33529"/>
                      <a:pt x="33529" y="43200"/>
                      <a:pt x="21600" y="43200"/>
                    </a:cubicBezTo>
                    <a:cubicBezTo>
                      <a:pt x="9670" y="43200"/>
                      <a:pt x="0" y="33529"/>
                      <a:pt x="0" y="21600"/>
                    </a:cubicBezTo>
                    <a:cubicBezTo>
                      <a:pt x="-1" y="18647"/>
                      <a:pt x="605" y="15726"/>
                      <a:pt x="1778" y="13017"/>
                    </a:cubicBezTo>
                  </a:path>
                  <a:path w="43200" h="43200" stroke="0">
                    <a:moveTo>
                      <a:pt x="21599" y="0"/>
                    </a:moveTo>
                    <a:cubicBezTo>
                      <a:pt x="33529" y="0"/>
                      <a:pt x="43200" y="9670"/>
                      <a:pt x="43200" y="21600"/>
                    </a:cubicBezTo>
                    <a:cubicBezTo>
                      <a:pt x="43200" y="33529"/>
                      <a:pt x="33529" y="43200"/>
                      <a:pt x="21600" y="43200"/>
                    </a:cubicBezTo>
                    <a:cubicBezTo>
                      <a:pt x="9670" y="43200"/>
                      <a:pt x="0" y="33529"/>
                      <a:pt x="0" y="21600"/>
                    </a:cubicBezTo>
                    <a:cubicBezTo>
                      <a:pt x="-1" y="18647"/>
                      <a:pt x="605" y="15726"/>
                      <a:pt x="1778" y="13017"/>
                    </a:cubicBezTo>
                    <a:lnTo>
                      <a:pt x="21600" y="21600"/>
                    </a:lnTo>
                    <a:lnTo>
                      <a:pt x="21599" y="0"/>
                    </a:lnTo>
                    <a:close/>
                  </a:path>
                </a:pathLst>
              </a:custGeom>
              <a:noFill/>
              <a:ln w="9525">
                <a:solidFill>
                  <a:srgbClr val="000000"/>
                </a:solidFill>
                <a:round/>
                <a:headEnd/>
                <a:tailEnd type="triangle" w="med" len="med"/>
              </a:ln>
            </p:spPr>
            <p:txBody>
              <a:bodyPr/>
              <a:lstStyle/>
              <a:p>
                <a:endParaRPr lang="zh-CN" altLang="en-US"/>
              </a:p>
            </p:txBody>
          </p:sp>
          <p:sp>
            <p:nvSpPr>
              <p:cNvPr id="22565" name="Freeform 139"/>
              <p:cNvSpPr>
                <a:spLocks noChangeArrowheads="1"/>
              </p:cNvSpPr>
              <p:nvPr/>
            </p:nvSpPr>
            <p:spPr bwMode="auto">
              <a:xfrm>
                <a:off x="8228" y="8092"/>
                <a:ext cx="157" cy="1080"/>
              </a:xfrm>
              <a:custGeom>
                <a:avLst/>
                <a:gdLst>
                  <a:gd name="T0" fmla="*/ 20 w 157"/>
                  <a:gd name="T1" fmla="*/ 0 h 1080"/>
                  <a:gd name="T2" fmla="*/ 142 w 157"/>
                  <a:gd name="T3" fmla="*/ 323 h 1080"/>
                  <a:gd name="T4" fmla="*/ 112 w 157"/>
                  <a:gd name="T5" fmla="*/ 788 h 1080"/>
                  <a:gd name="T6" fmla="*/ 0 w 157"/>
                  <a:gd name="T7" fmla="*/ 1080 h 10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7" h="1080">
                    <a:moveTo>
                      <a:pt x="20" y="0"/>
                    </a:moveTo>
                    <a:cubicBezTo>
                      <a:pt x="40" y="54"/>
                      <a:pt x="127" y="192"/>
                      <a:pt x="142" y="323"/>
                    </a:cubicBezTo>
                    <a:cubicBezTo>
                      <a:pt x="157" y="454"/>
                      <a:pt x="136" y="662"/>
                      <a:pt x="112" y="788"/>
                    </a:cubicBezTo>
                    <a:cubicBezTo>
                      <a:pt x="88" y="914"/>
                      <a:pt x="23" y="1019"/>
                      <a:pt x="0" y="1080"/>
                    </a:cubicBezTo>
                  </a:path>
                </a:pathLst>
              </a:custGeom>
              <a:noFill/>
              <a:ln w="9525">
                <a:solidFill>
                  <a:srgbClr val="000000"/>
                </a:solidFill>
                <a:round/>
                <a:headEnd/>
                <a:tailEnd type="triangle" w="sm" len="med"/>
              </a:ln>
            </p:spPr>
            <p:txBody>
              <a:bodyPr/>
              <a:lstStyle/>
              <a:p>
                <a:endParaRPr lang="zh-CN" altLang="en-US"/>
              </a:p>
            </p:txBody>
          </p:sp>
          <p:sp>
            <p:nvSpPr>
              <p:cNvPr id="22566" name="Freeform 140"/>
              <p:cNvSpPr>
                <a:spLocks noChangeArrowheads="1"/>
              </p:cNvSpPr>
              <p:nvPr/>
            </p:nvSpPr>
            <p:spPr bwMode="auto">
              <a:xfrm rot="10571288">
                <a:off x="6168" y="8072"/>
                <a:ext cx="157" cy="1080"/>
              </a:xfrm>
              <a:custGeom>
                <a:avLst/>
                <a:gdLst>
                  <a:gd name="T0" fmla="*/ 20 w 157"/>
                  <a:gd name="T1" fmla="*/ 0 h 1080"/>
                  <a:gd name="T2" fmla="*/ 142 w 157"/>
                  <a:gd name="T3" fmla="*/ 323 h 1080"/>
                  <a:gd name="T4" fmla="*/ 112 w 157"/>
                  <a:gd name="T5" fmla="*/ 788 h 1080"/>
                  <a:gd name="T6" fmla="*/ 0 w 157"/>
                  <a:gd name="T7" fmla="*/ 1080 h 10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7" h="1080">
                    <a:moveTo>
                      <a:pt x="20" y="0"/>
                    </a:moveTo>
                    <a:cubicBezTo>
                      <a:pt x="40" y="54"/>
                      <a:pt x="127" y="192"/>
                      <a:pt x="142" y="323"/>
                    </a:cubicBezTo>
                    <a:cubicBezTo>
                      <a:pt x="157" y="454"/>
                      <a:pt x="136" y="662"/>
                      <a:pt x="112" y="788"/>
                    </a:cubicBezTo>
                    <a:cubicBezTo>
                      <a:pt x="88" y="914"/>
                      <a:pt x="23" y="1019"/>
                      <a:pt x="0" y="1080"/>
                    </a:cubicBezTo>
                  </a:path>
                </a:pathLst>
              </a:custGeom>
              <a:noFill/>
              <a:ln w="9525">
                <a:solidFill>
                  <a:srgbClr val="000000"/>
                </a:solidFill>
                <a:round/>
                <a:headEnd/>
                <a:tailEnd type="triangle" w="sm" len="med"/>
              </a:ln>
            </p:spPr>
            <p:txBody>
              <a:bodyPr/>
              <a:lstStyle/>
              <a:p>
                <a:endParaRPr lang="zh-CN" altLang="en-US"/>
              </a:p>
            </p:txBody>
          </p:sp>
          <p:sp>
            <p:nvSpPr>
              <p:cNvPr id="22567" name="Freeform 141"/>
              <p:cNvSpPr>
                <a:spLocks noChangeArrowheads="1"/>
              </p:cNvSpPr>
              <p:nvPr/>
            </p:nvSpPr>
            <p:spPr bwMode="auto">
              <a:xfrm rot="5280715">
                <a:off x="7187" y="7569"/>
                <a:ext cx="157" cy="1080"/>
              </a:xfrm>
              <a:custGeom>
                <a:avLst/>
                <a:gdLst>
                  <a:gd name="T0" fmla="*/ 20 w 157"/>
                  <a:gd name="T1" fmla="*/ 0 h 1080"/>
                  <a:gd name="T2" fmla="*/ 142 w 157"/>
                  <a:gd name="T3" fmla="*/ 323 h 1080"/>
                  <a:gd name="T4" fmla="*/ 112 w 157"/>
                  <a:gd name="T5" fmla="*/ 788 h 1080"/>
                  <a:gd name="T6" fmla="*/ 0 w 157"/>
                  <a:gd name="T7" fmla="*/ 1080 h 10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7" h="1080">
                    <a:moveTo>
                      <a:pt x="20" y="0"/>
                    </a:moveTo>
                    <a:cubicBezTo>
                      <a:pt x="40" y="54"/>
                      <a:pt x="127" y="192"/>
                      <a:pt x="142" y="323"/>
                    </a:cubicBezTo>
                    <a:cubicBezTo>
                      <a:pt x="157" y="454"/>
                      <a:pt x="136" y="662"/>
                      <a:pt x="112" y="788"/>
                    </a:cubicBezTo>
                    <a:cubicBezTo>
                      <a:pt x="88" y="914"/>
                      <a:pt x="23" y="1019"/>
                      <a:pt x="0" y="1080"/>
                    </a:cubicBezTo>
                  </a:path>
                </a:pathLst>
              </a:custGeom>
              <a:noFill/>
              <a:ln w="9525">
                <a:solidFill>
                  <a:srgbClr val="000000"/>
                </a:solidFill>
                <a:round/>
                <a:headEnd/>
                <a:tailEnd type="triangle" w="sm" len="med"/>
              </a:ln>
            </p:spPr>
            <p:txBody>
              <a:bodyPr/>
              <a:lstStyle/>
              <a:p>
                <a:endParaRPr lang="zh-CN" altLang="en-US"/>
              </a:p>
            </p:txBody>
          </p:sp>
          <p:sp>
            <p:nvSpPr>
              <p:cNvPr id="22568" name="Freeform 142"/>
              <p:cNvSpPr>
                <a:spLocks noChangeArrowheads="1"/>
              </p:cNvSpPr>
              <p:nvPr/>
            </p:nvSpPr>
            <p:spPr bwMode="auto">
              <a:xfrm rot="-5400000">
                <a:off x="7207" y="7229"/>
                <a:ext cx="157" cy="1080"/>
              </a:xfrm>
              <a:custGeom>
                <a:avLst/>
                <a:gdLst>
                  <a:gd name="T0" fmla="*/ 20 w 157"/>
                  <a:gd name="T1" fmla="*/ 0 h 1080"/>
                  <a:gd name="T2" fmla="*/ 142 w 157"/>
                  <a:gd name="T3" fmla="*/ 323 h 1080"/>
                  <a:gd name="T4" fmla="*/ 112 w 157"/>
                  <a:gd name="T5" fmla="*/ 788 h 1080"/>
                  <a:gd name="T6" fmla="*/ 0 w 157"/>
                  <a:gd name="T7" fmla="*/ 1080 h 10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7" h="1080">
                    <a:moveTo>
                      <a:pt x="20" y="0"/>
                    </a:moveTo>
                    <a:cubicBezTo>
                      <a:pt x="40" y="54"/>
                      <a:pt x="127" y="192"/>
                      <a:pt x="142" y="323"/>
                    </a:cubicBezTo>
                    <a:cubicBezTo>
                      <a:pt x="157" y="454"/>
                      <a:pt x="136" y="662"/>
                      <a:pt x="112" y="788"/>
                    </a:cubicBezTo>
                    <a:cubicBezTo>
                      <a:pt x="88" y="914"/>
                      <a:pt x="23" y="1019"/>
                      <a:pt x="0" y="1080"/>
                    </a:cubicBezTo>
                  </a:path>
                </a:pathLst>
              </a:custGeom>
              <a:noFill/>
              <a:ln w="9525">
                <a:solidFill>
                  <a:srgbClr val="000000"/>
                </a:solidFill>
                <a:round/>
                <a:headEnd/>
                <a:tailEnd type="triangle" w="sm" len="med"/>
              </a:ln>
            </p:spPr>
            <p:txBody>
              <a:bodyPr/>
              <a:lstStyle/>
              <a:p>
                <a:endParaRPr lang="zh-CN" altLang="en-US"/>
              </a:p>
            </p:txBody>
          </p:sp>
          <p:sp>
            <p:nvSpPr>
              <p:cNvPr id="22569" name="Freeform 143"/>
              <p:cNvSpPr>
                <a:spLocks noChangeArrowheads="1"/>
              </p:cNvSpPr>
              <p:nvPr/>
            </p:nvSpPr>
            <p:spPr bwMode="auto">
              <a:xfrm rot="5431121" flipV="1">
                <a:off x="7256" y="8958"/>
                <a:ext cx="137" cy="1162"/>
              </a:xfrm>
              <a:custGeom>
                <a:avLst/>
                <a:gdLst>
                  <a:gd name="T0" fmla="*/ 13 w 157"/>
                  <a:gd name="T1" fmla="*/ 0 h 1080"/>
                  <a:gd name="T2" fmla="*/ 94 w 157"/>
                  <a:gd name="T3" fmla="*/ 402 h 1080"/>
                  <a:gd name="T4" fmla="*/ 75 w 157"/>
                  <a:gd name="T5" fmla="*/ 981 h 1080"/>
                  <a:gd name="T6" fmla="*/ 0 w 157"/>
                  <a:gd name="T7" fmla="*/ 1345 h 10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7" h="1080">
                    <a:moveTo>
                      <a:pt x="20" y="0"/>
                    </a:moveTo>
                    <a:cubicBezTo>
                      <a:pt x="40" y="54"/>
                      <a:pt x="127" y="192"/>
                      <a:pt x="142" y="323"/>
                    </a:cubicBezTo>
                    <a:cubicBezTo>
                      <a:pt x="157" y="454"/>
                      <a:pt x="136" y="662"/>
                      <a:pt x="112" y="788"/>
                    </a:cubicBezTo>
                    <a:cubicBezTo>
                      <a:pt x="88" y="914"/>
                      <a:pt x="23" y="1019"/>
                      <a:pt x="0" y="1080"/>
                    </a:cubicBezTo>
                  </a:path>
                </a:pathLst>
              </a:custGeom>
              <a:noFill/>
              <a:ln w="9525">
                <a:solidFill>
                  <a:srgbClr val="000000"/>
                </a:solidFill>
                <a:round/>
                <a:headEnd/>
                <a:tailEnd type="triangle" w="sm" len="med"/>
              </a:ln>
            </p:spPr>
            <p:txBody>
              <a:bodyPr/>
              <a:lstStyle/>
              <a:p>
                <a:endParaRPr lang="zh-CN" altLang="en-US"/>
              </a:p>
            </p:txBody>
          </p:sp>
          <p:sp>
            <p:nvSpPr>
              <p:cNvPr id="22570" name="Freeform 144"/>
              <p:cNvSpPr>
                <a:spLocks noChangeArrowheads="1"/>
              </p:cNvSpPr>
              <p:nvPr/>
            </p:nvSpPr>
            <p:spPr bwMode="auto">
              <a:xfrm>
                <a:off x="6480" y="8160"/>
                <a:ext cx="1335" cy="1080"/>
              </a:xfrm>
              <a:custGeom>
                <a:avLst/>
                <a:gdLst>
                  <a:gd name="T0" fmla="*/ 1335 w 1335"/>
                  <a:gd name="T1" fmla="*/ 1080 h 1080"/>
                  <a:gd name="T2" fmla="*/ 795 w 1335"/>
                  <a:gd name="T3" fmla="*/ 885 h 1080"/>
                  <a:gd name="T4" fmla="*/ 360 w 1335"/>
                  <a:gd name="T5" fmla="*/ 555 h 1080"/>
                  <a:gd name="T6" fmla="*/ 0 w 1335"/>
                  <a:gd name="T7" fmla="*/ 0 h 10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35" h="1080">
                    <a:moveTo>
                      <a:pt x="1335" y="1080"/>
                    </a:moveTo>
                    <a:cubicBezTo>
                      <a:pt x="1245" y="1048"/>
                      <a:pt x="957" y="972"/>
                      <a:pt x="795" y="885"/>
                    </a:cubicBezTo>
                    <a:cubicBezTo>
                      <a:pt x="633" y="798"/>
                      <a:pt x="492" y="702"/>
                      <a:pt x="360" y="555"/>
                    </a:cubicBezTo>
                    <a:cubicBezTo>
                      <a:pt x="228" y="408"/>
                      <a:pt x="75" y="116"/>
                      <a:pt x="0" y="0"/>
                    </a:cubicBezTo>
                  </a:path>
                </a:pathLst>
              </a:custGeom>
              <a:noFill/>
              <a:ln w="9525">
                <a:solidFill>
                  <a:srgbClr val="000000"/>
                </a:solidFill>
                <a:round/>
                <a:headEnd/>
                <a:tailEnd type="triangle" w="sm" len="med"/>
              </a:ln>
            </p:spPr>
            <p:txBody>
              <a:bodyPr/>
              <a:lstStyle/>
              <a:p>
                <a:endParaRPr lang="zh-CN" altLang="en-US"/>
              </a:p>
            </p:txBody>
          </p:sp>
        </p:grpSp>
        <p:sp>
          <p:nvSpPr>
            <p:cNvPr id="22551" name="Text Box 145"/>
            <p:cNvSpPr txBox="1">
              <a:spLocks noChangeArrowheads="1"/>
            </p:cNvSpPr>
            <p:nvPr/>
          </p:nvSpPr>
          <p:spPr bwMode="auto">
            <a:xfrm>
              <a:off x="7148" y="8672"/>
              <a:ext cx="340" cy="260"/>
            </a:xfrm>
            <a:prstGeom prst="rect">
              <a:avLst/>
            </a:prstGeom>
            <a:noFill/>
            <a:ln w="9525">
              <a:noFill/>
              <a:miter lim="800000"/>
              <a:headEnd/>
              <a:tailEnd/>
            </a:ln>
          </p:spPr>
          <p:txBody>
            <a:bodyPr lIns="0" tIns="0" rIns="0" bIns="0"/>
            <a:lstStyle/>
            <a:p>
              <a:pPr algn="just"/>
              <a:r>
                <a:rPr lang="en-US" altLang="zh-CN" sz="2000"/>
                <a:t>0/0</a:t>
              </a:r>
            </a:p>
          </p:txBody>
        </p:sp>
        <p:sp>
          <p:nvSpPr>
            <p:cNvPr id="22552" name="Text Box 146"/>
            <p:cNvSpPr txBox="1">
              <a:spLocks noChangeArrowheads="1"/>
            </p:cNvSpPr>
            <p:nvPr/>
          </p:nvSpPr>
          <p:spPr bwMode="auto">
            <a:xfrm>
              <a:off x="8688" y="9532"/>
              <a:ext cx="340" cy="300"/>
            </a:xfrm>
            <a:prstGeom prst="rect">
              <a:avLst/>
            </a:prstGeom>
            <a:noFill/>
            <a:ln w="9525">
              <a:noFill/>
              <a:miter lim="800000"/>
              <a:headEnd/>
              <a:tailEnd/>
            </a:ln>
          </p:spPr>
          <p:txBody>
            <a:bodyPr lIns="0" tIns="0" rIns="0" bIns="0"/>
            <a:lstStyle/>
            <a:p>
              <a:pPr algn="just"/>
              <a:r>
                <a:rPr lang="en-US" altLang="zh-CN" sz="2000"/>
                <a:t>1/1</a:t>
              </a:r>
            </a:p>
          </p:txBody>
        </p:sp>
        <p:sp>
          <p:nvSpPr>
            <p:cNvPr id="22553" name="Text Box 147"/>
            <p:cNvSpPr txBox="1">
              <a:spLocks noChangeArrowheads="1"/>
            </p:cNvSpPr>
            <p:nvPr/>
          </p:nvSpPr>
          <p:spPr bwMode="auto">
            <a:xfrm>
              <a:off x="7128" y="9652"/>
              <a:ext cx="340" cy="280"/>
            </a:xfrm>
            <a:prstGeom prst="rect">
              <a:avLst/>
            </a:prstGeom>
            <a:noFill/>
            <a:ln w="9525">
              <a:noFill/>
              <a:miter lim="800000"/>
              <a:headEnd/>
              <a:tailEnd/>
            </a:ln>
          </p:spPr>
          <p:txBody>
            <a:bodyPr lIns="0" tIns="0" rIns="0" bIns="0"/>
            <a:lstStyle/>
            <a:p>
              <a:pPr algn="just"/>
              <a:r>
                <a:rPr lang="en-US" altLang="zh-CN" sz="2000"/>
                <a:t>1/1</a:t>
              </a:r>
            </a:p>
          </p:txBody>
        </p:sp>
        <p:sp>
          <p:nvSpPr>
            <p:cNvPr id="22554" name="Text Box 148"/>
            <p:cNvSpPr txBox="1">
              <a:spLocks noChangeArrowheads="1"/>
            </p:cNvSpPr>
            <p:nvPr/>
          </p:nvSpPr>
          <p:spPr bwMode="auto">
            <a:xfrm>
              <a:off x="8448" y="8472"/>
              <a:ext cx="300" cy="320"/>
            </a:xfrm>
            <a:prstGeom prst="rect">
              <a:avLst/>
            </a:prstGeom>
            <a:noFill/>
            <a:ln w="9525">
              <a:noFill/>
              <a:miter lim="800000"/>
              <a:headEnd/>
              <a:tailEnd/>
            </a:ln>
          </p:spPr>
          <p:txBody>
            <a:bodyPr lIns="0" tIns="0" rIns="0" bIns="0"/>
            <a:lstStyle/>
            <a:p>
              <a:pPr algn="just"/>
              <a:r>
                <a:rPr lang="en-US" altLang="zh-CN" sz="2000"/>
                <a:t>1/0</a:t>
              </a:r>
            </a:p>
          </p:txBody>
        </p:sp>
        <p:sp>
          <p:nvSpPr>
            <p:cNvPr id="22555" name="Text Box 149"/>
            <p:cNvSpPr txBox="1">
              <a:spLocks noChangeArrowheads="1"/>
            </p:cNvSpPr>
            <p:nvPr/>
          </p:nvSpPr>
          <p:spPr bwMode="auto">
            <a:xfrm>
              <a:off x="7008" y="7412"/>
              <a:ext cx="320" cy="260"/>
            </a:xfrm>
            <a:prstGeom prst="rect">
              <a:avLst/>
            </a:prstGeom>
            <a:noFill/>
            <a:ln w="9525">
              <a:noFill/>
              <a:miter lim="800000"/>
              <a:headEnd/>
              <a:tailEnd/>
            </a:ln>
          </p:spPr>
          <p:txBody>
            <a:bodyPr lIns="0" tIns="0" rIns="0" bIns="0"/>
            <a:lstStyle/>
            <a:p>
              <a:pPr algn="just"/>
              <a:r>
                <a:rPr lang="en-US" altLang="zh-CN" sz="2000"/>
                <a:t>1/0</a:t>
              </a:r>
            </a:p>
          </p:txBody>
        </p:sp>
        <p:sp>
          <p:nvSpPr>
            <p:cNvPr id="22556" name="Text Box 150"/>
            <p:cNvSpPr txBox="1">
              <a:spLocks noChangeArrowheads="1"/>
            </p:cNvSpPr>
            <p:nvPr/>
          </p:nvSpPr>
          <p:spPr bwMode="auto">
            <a:xfrm>
              <a:off x="5408" y="7572"/>
              <a:ext cx="340" cy="280"/>
            </a:xfrm>
            <a:prstGeom prst="rect">
              <a:avLst/>
            </a:prstGeom>
            <a:noFill/>
            <a:ln w="9525">
              <a:noFill/>
              <a:miter lim="800000"/>
              <a:headEnd/>
              <a:tailEnd/>
            </a:ln>
          </p:spPr>
          <p:txBody>
            <a:bodyPr lIns="0" tIns="0" rIns="0" bIns="0"/>
            <a:lstStyle/>
            <a:p>
              <a:pPr algn="just"/>
              <a:r>
                <a:rPr lang="en-US" altLang="zh-CN" sz="2000"/>
                <a:t>0/0</a:t>
              </a:r>
            </a:p>
          </p:txBody>
        </p:sp>
        <p:sp>
          <p:nvSpPr>
            <p:cNvPr id="22557" name="Text Box 151"/>
            <p:cNvSpPr txBox="1">
              <a:spLocks noChangeArrowheads="1"/>
            </p:cNvSpPr>
            <p:nvPr/>
          </p:nvSpPr>
          <p:spPr bwMode="auto">
            <a:xfrm>
              <a:off x="6228" y="8592"/>
              <a:ext cx="340" cy="260"/>
            </a:xfrm>
            <a:prstGeom prst="rect">
              <a:avLst/>
            </a:prstGeom>
            <a:noFill/>
            <a:ln w="9525">
              <a:noFill/>
              <a:miter lim="800000"/>
              <a:headEnd/>
              <a:tailEnd/>
            </a:ln>
          </p:spPr>
          <p:txBody>
            <a:bodyPr lIns="0" tIns="0" rIns="0" bIns="0"/>
            <a:lstStyle/>
            <a:p>
              <a:pPr algn="just"/>
              <a:r>
                <a:rPr lang="en-US" altLang="zh-CN" sz="2000"/>
                <a:t>0/0</a:t>
              </a:r>
            </a:p>
          </p:txBody>
        </p:sp>
        <p:sp>
          <p:nvSpPr>
            <p:cNvPr id="22558" name="Text Box 152"/>
            <p:cNvSpPr txBox="1">
              <a:spLocks noChangeArrowheads="1"/>
            </p:cNvSpPr>
            <p:nvPr/>
          </p:nvSpPr>
          <p:spPr bwMode="auto">
            <a:xfrm>
              <a:off x="7068" y="8212"/>
              <a:ext cx="340" cy="280"/>
            </a:xfrm>
            <a:prstGeom prst="rect">
              <a:avLst/>
            </a:prstGeom>
            <a:noFill/>
            <a:ln w="9525">
              <a:noFill/>
              <a:miter lim="800000"/>
              <a:headEnd/>
              <a:tailEnd/>
            </a:ln>
          </p:spPr>
          <p:txBody>
            <a:bodyPr lIns="0" tIns="0" rIns="0" bIns="0"/>
            <a:lstStyle/>
            <a:p>
              <a:pPr algn="just"/>
              <a:r>
                <a:rPr lang="en-US" altLang="zh-CN" sz="2000"/>
                <a:t>0/0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84">
                                            <p:txEl>
                                              <p:pRg st="0" end="0"/>
                                            </p:txEl>
                                          </p:spTgt>
                                        </p:tgtEl>
                                        <p:attrNameLst>
                                          <p:attrName>style.visibility</p:attrName>
                                        </p:attrNameLst>
                                      </p:cBhvr>
                                      <p:to>
                                        <p:strVal val="visible"/>
                                      </p:to>
                                    </p:set>
                                    <p:animEffect transition="in" filter="wipe(left)">
                                      <p:cBhvr>
                                        <p:cTn id="7" dur="500"/>
                                        <p:tgtEl>
                                          <p:spTgt spid="1034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03555"/>
                                        </p:tgtEl>
                                        <p:attrNameLst>
                                          <p:attrName>style.visibility</p:attrName>
                                        </p:attrNameLst>
                                      </p:cBhvr>
                                      <p:to>
                                        <p:strVal val="visible"/>
                                      </p:to>
                                    </p:set>
                                    <p:animEffect transition="in" filter="box(out)">
                                      <p:cBhvr>
                                        <p:cTn id="12" dur="500"/>
                                        <p:tgtEl>
                                          <p:spTgt spid="1035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3485">
                                            <p:txEl>
                                              <p:pRg st="0" end="0"/>
                                            </p:txEl>
                                          </p:spTgt>
                                        </p:tgtEl>
                                        <p:attrNameLst>
                                          <p:attrName>style.visibility</p:attrName>
                                        </p:attrNameLst>
                                      </p:cBhvr>
                                      <p:to>
                                        <p:strVal val="visible"/>
                                      </p:to>
                                    </p:set>
                                    <p:anim calcmode="lin" valueType="num">
                                      <p:cBhvr additive="base">
                                        <p:cTn id="17" dur="500" fill="hold"/>
                                        <p:tgtEl>
                                          <p:spTgt spid="103485">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348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84" grpId="0" build="p"/>
      <p:bldP spid="10348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457200" y="304800"/>
            <a:ext cx="8001000" cy="519113"/>
          </a:xfrm>
          <a:prstGeom prst="rect">
            <a:avLst/>
          </a:prstGeom>
          <a:noFill/>
          <a:ln w="9525">
            <a:noFill/>
            <a:miter lim="800000"/>
            <a:headEnd/>
            <a:tailEnd/>
          </a:ln>
        </p:spPr>
        <p:txBody>
          <a:bodyPr>
            <a:spAutoFit/>
          </a:bodyPr>
          <a:lstStyle/>
          <a:p>
            <a:pPr eaLnBrk="1" hangingPunct="1">
              <a:spcBef>
                <a:spcPct val="50000"/>
              </a:spcBef>
            </a:pPr>
            <a:r>
              <a:rPr lang="zh-CN" altLang="en-US" sz="2800" b="1"/>
              <a:t>例</a:t>
            </a:r>
            <a:r>
              <a:rPr lang="en-US" altLang="zh-CN" sz="2800" b="1"/>
              <a:t>4</a:t>
            </a:r>
            <a:r>
              <a:rPr lang="zh-CN" altLang="en-US" sz="2800" b="1"/>
              <a:t>：分析图示电路</a:t>
            </a:r>
          </a:p>
        </p:txBody>
      </p:sp>
      <p:sp>
        <p:nvSpPr>
          <p:cNvPr id="104451" name="Text Box 3"/>
          <p:cNvSpPr txBox="1">
            <a:spLocks noChangeArrowheads="1"/>
          </p:cNvSpPr>
          <p:nvPr/>
        </p:nvSpPr>
        <p:spPr bwMode="auto">
          <a:xfrm>
            <a:off x="381000" y="1190625"/>
            <a:ext cx="3733800" cy="1004888"/>
          </a:xfrm>
          <a:prstGeom prst="rect">
            <a:avLst/>
          </a:prstGeom>
          <a:noFill/>
          <a:ln w="9525">
            <a:noFill/>
            <a:miter lim="800000"/>
            <a:headEnd/>
            <a:tailEnd/>
          </a:ln>
        </p:spPr>
        <p:txBody>
          <a:bodyPr>
            <a:spAutoFit/>
          </a:bodyPr>
          <a:lstStyle/>
          <a:p>
            <a:pPr algn="just" eaLnBrk="1" hangingPunct="1">
              <a:spcBef>
                <a:spcPct val="50000"/>
              </a:spcBef>
            </a:pPr>
            <a:r>
              <a:rPr lang="en-US" altLang="zh-CN"/>
              <a:t>1</a:t>
            </a:r>
            <a:r>
              <a:rPr lang="zh-CN" altLang="en-US"/>
              <a:t>、电路分析</a:t>
            </a:r>
          </a:p>
          <a:p>
            <a:pPr algn="just" eaLnBrk="1" hangingPunct="1">
              <a:spcBef>
                <a:spcPct val="50000"/>
              </a:spcBef>
            </a:pPr>
            <a:r>
              <a:rPr lang="en-US" altLang="zh-CN"/>
              <a:t>2</a:t>
            </a:r>
            <a:r>
              <a:rPr lang="zh-CN" altLang="en-US"/>
              <a:t>、 输出方程和驱动方程：</a:t>
            </a:r>
          </a:p>
        </p:txBody>
      </p:sp>
      <p:sp>
        <p:nvSpPr>
          <p:cNvPr id="104452" name="Text Box 4"/>
          <p:cNvSpPr txBox="1">
            <a:spLocks noChangeArrowheads="1"/>
          </p:cNvSpPr>
          <p:nvPr/>
        </p:nvSpPr>
        <p:spPr bwMode="auto">
          <a:xfrm>
            <a:off x="457200" y="5410200"/>
            <a:ext cx="2819400" cy="457200"/>
          </a:xfrm>
          <a:prstGeom prst="rect">
            <a:avLst/>
          </a:prstGeom>
          <a:noFill/>
          <a:ln w="9525">
            <a:noFill/>
            <a:miter lim="800000"/>
            <a:headEnd/>
            <a:tailEnd/>
          </a:ln>
        </p:spPr>
        <p:txBody>
          <a:bodyPr>
            <a:spAutoFit/>
          </a:bodyPr>
          <a:lstStyle/>
          <a:p>
            <a:pPr eaLnBrk="1" hangingPunct="1">
              <a:spcBef>
                <a:spcPct val="50000"/>
              </a:spcBef>
            </a:pPr>
            <a:r>
              <a:rPr lang="en-US" altLang="zh-CN"/>
              <a:t>4</a:t>
            </a:r>
            <a:r>
              <a:rPr lang="zh-CN" altLang="en-US"/>
              <a:t>、转换表、转换图 </a:t>
            </a:r>
          </a:p>
        </p:txBody>
      </p:sp>
      <p:graphicFrame>
        <p:nvGraphicFramePr>
          <p:cNvPr id="104453" name="Group 5"/>
          <p:cNvGraphicFramePr>
            <a:graphicFrameLocks noGrp="1"/>
          </p:cNvGraphicFramePr>
          <p:nvPr/>
        </p:nvGraphicFramePr>
        <p:xfrm>
          <a:off x="4800600" y="3341688"/>
          <a:ext cx="3962400" cy="3402013"/>
        </p:xfrm>
        <a:graphic>
          <a:graphicData uri="http://schemas.openxmlformats.org/drawingml/2006/table">
            <a:tbl>
              <a:tblPr/>
              <a:tblGrid>
                <a:gridCol w="1295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XQ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1</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400" b="0" i="0" u="none" strike="noStrike" cap="none" normalizeH="0" baseline="30000" smtClean="0">
                          <a:ln>
                            <a:noFill/>
                          </a:ln>
                          <a:solidFill>
                            <a:schemeClr val="tx1"/>
                          </a:solidFill>
                          <a:effectLst/>
                          <a:latin typeface="Times New Roman" pitchFamily="18" charset="0"/>
                          <a:ea typeface="宋体" pitchFamily="2" charset="-122"/>
                        </a:rPr>
                        <a:t>n+1 </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400" b="0" i="0" u="none" strike="noStrike" cap="none" normalizeH="0" baseline="30000" smtClean="0">
                          <a:ln>
                            <a:noFill/>
                          </a:ln>
                          <a:solidFill>
                            <a:schemeClr val="tx1"/>
                          </a:solidFill>
                          <a:effectLst/>
                          <a:latin typeface="Times New Roman" pitchFamily="18" charset="0"/>
                          <a:ea typeface="宋体" pitchFamily="2" charset="-122"/>
                        </a:rPr>
                        <a:t>n+1</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Z</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4481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1 1 1</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4467" name="Text Box 19"/>
          <p:cNvSpPr txBox="1">
            <a:spLocks noChangeArrowheads="1"/>
          </p:cNvSpPr>
          <p:nvPr/>
        </p:nvSpPr>
        <p:spPr bwMode="auto">
          <a:xfrm>
            <a:off x="6324600" y="3886200"/>
            <a:ext cx="2362200" cy="2830513"/>
          </a:xfrm>
          <a:prstGeom prst="rect">
            <a:avLst/>
          </a:prstGeom>
          <a:noFill/>
          <a:ln w="9525">
            <a:noFill/>
            <a:miter lim="800000"/>
            <a:headEnd/>
            <a:tailEnd/>
          </a:ln>
        </p:spPr>
        <p:txBody>
          <a:bodyPr>
            <a:spAutoFit/>
          </a:bodyPr>
          <a:lstStyle/>
          <a:p>
            <a:pPr eaLnBrk="1" hangingPunct="1">
              <a:lnSpc>
                <a:spcPct val="50000"/>
              </a:lnSpc>
              <a:spcBef>
                <a:spcPct val="50000"/>
              </a:spcBef>
            </a:pPr>
            <a:r>
              <a:rPr lang="en-US" altLang="zh-CN"/>
              <a:t>0        0           0</a:t>
            </a:r>
          </a:p>
          <a:p>
            <a:pPr eaLnBrk="1" hangingPunct="1">
              <a:lnSpc>
                <a:spcPct val="50000"/>
              </a:lnSpc>
              <a:spcBef>
                <a:spcPct val="50000"/>
              </a:spcBef>
            </a:pPr>
            <a:r>
              <a:rPr lang="en-US" altLang="zh-CN"/>
              <a:t>1        0           0</a:t>
            </a:r>
          </a:p>
          <a:p>
            <a:pPr eaLnBrk="1" hangingPunct="1">
              <a:lnSpc>
                <a:spcPct val="50000"/>
              </a:lnSpc>
              <a:spcBef>
                <a:spcPct val="50000"/>
              </a:spcBef>
            </a:pPr>
            <a:r>
              <a:rPr lang="en-US" altLang="zh-CN"/>
              <a:t>0        0           0</a:t>
            </a:r>
          </a:p>
          <a:p>
            <a:pPr eaLnBrk="1" hangingPunct="1">
              <a:lnSpc>
                <a:spcPct val="50000"/>
              </a:lnSpc>
              <a:spcBef>
                <a:spcPct val="50000"/>
              </a:spcBef>
            </a:pPr>
            <a:r>
              <a:rPr lang="en-US" altLang="zh-CN"/>
              <a:t>0        0           0</a:t>
            </a:r>
          </a:p>
          <a:p>
            <a:pPr eaLnBrk="1" hangingPunct="1">
              <a:lnSpc>
                <a:spcPct val="50000"/>
              </a:lnSpc>
              <a:spcBef>
                <a:spcPct val="50000"/>
              </a:spcBef>
            </a:pPr>
            <a:r>
              <a:rPr lang="en-US" altLang="zh-CN"/>
              <a:t>0        1           0</a:t>
            </a:r>
          </a:p>
          <a:p>
            <a:pPr eaLnBrk="1" hangingPunct="1">
              <a:lnSpc>
                <a:spcPct val="50000"/>
              </a:lnSpc>
              <a:spcBef>
                <a:spcPct val="50000"/>
              </a:spcBef>
            </a:pPr>
            <a:r>
              <a:rPr lang="en-US" altLang="zh-CN"/>
              <a:t>0        1           0</a:t>
            </a:r>
          </a:p>
          <a:p>
            <a:pPr eaLnBrk="1" hangingPunct="1">
              <a:lnSpc>
                <a:spcPct val="50000"/>
              </a:lnSpc>
              <a:spcBef>
                <a:spcPct val="50000"/>
              </a:spcBef>
            </a:pPr>
            <a:r>
              <a:rPr lang="en-US" altLang="zh-CN"/>
              <a:t>0        1           1</a:t>
            </a:r>
          </a:p>
          <a:p>
            <a:pPr eaLnBrk="1" hangingPunct="1">
              <a:lnSpc>
                <a:spcPct val="50000"/>
              </a:lnSpc>
              <a:spcBef>
                <a:spcPct val="50000"/>
              </a:spcBef>
            </a:pPr>
            <a:r>
              <a:rPr lang="en-US" altLang="zh-CN"/>
              <a:t>0        1           0</a:t>
            </a:r>
          </a:p>
        </p:txBody>
      </p:sp>
      <p:sp>
        <p:nvSpPr>
          <p:cNvPr id="104528" name="Text Box 80"/>
          <p:cNvSpPr txBox="1">
            <a:spLocks noChangeArrowheads="1"/>
          </p:cNvSpPr>
          <p:nvPr/>
        </p:nvSpPr>
        <p:spPr bwMode="auto">
          <a:xfrm>
            <a:off x="457200" y="3733800"/>
            <a:ext cx="2667000" cy="457200"/>
          </a:xfrm>
          <a:prstGeom prst="rect">
            <a:avLst/>
          </a:prstGeom>
          <a:noFill/>
          <a:ln w="9525">
            <a:noFill/>
            <a:miter lim="800000"/>
            <a:headEnd/>
            <a:tailEnd/>
          </a:ln>
        </p:spPr>
        <p:txBody>
          <a:bodyPr>
            <a:spAutoFit/>
          </a:bodyPr>
          <a:lstStyle/>
          <a:p>
            <a:pPr eaLnBrk="1" hangingPunct="1">
              <a:spcBef>
                <a:spcPct val="50000"/>
              </a:spcBef>
            </a:pPr>
            <a:r>
              <a:rPr lang="en-US" altLang="zh-CN"/>
              <a:t>3</a:t>
            </a:r>
            <a:r>
              <a:rPr lang="zh-CN" altLang="en-US"/>
              <a:t>、状态方程</a:t>
            </a:r>
          </a:p>
        </p:txBody>
      </p:sp>
      <p:graphicFrame>
        <p:nvGraphicFramePr>
          <p:cNvPr id="104582" name="Object 134"/>
          <p:cNvGraphicFramePr>
            <a:graphicFrameLocks noChangeAspect="1"/>
          </p:cNvGraphicFramePr>
          <p:nvPr/>
        </p:nvGraphicFramePr>
        <p:xfrm>
          <a:off x="533400" y="2209800"/>
          <a:ext cx="1447800" cy="481013"/>
        </p:xfrm>
        <a:graphic>
          <a:graphicData uri="http://schemas.openxmlformats.org/presentationml/2006/ole">
            <mc:AlternateContent xmlns:mc="http://schemas.openxmlformats.org/markup-compatibility/2006">
              <mc:Choice xmlns:v="urn:schemas-microsoft-com:vml" Requires="v">
                <p:oleObj spid="_x0000_s23612" r:id="rId3" imgW="698500" imgH="228600" progId="Equation.3">
                  <p:embed/>
                </p:oleObj>
              </mc:Choice>
              <mc:Fallback>
                <p:oleObj r:id="rId3" imgW="698500" imgH="228600" progId="Equation.3">
                  <p:embed/>
                  <p:pic>
                    <p:nvPicPr>
                      <p:cNvPr id="0" name="Object 1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09800"/>
                        <a:ext cx="14478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4584" name="Object 136"/>
          <p:cNvGraphicFramePr>
            <a:graphicFrameLocks noChangeAspect="1"/>
          </p:cNvGraphicFramePr>
          <p:nvPr/>
        </p:nvGraphicFramePr>
        <p:xfrm>
          <a:off x="457200" y="2667000"/>
          <a:ext cx="3276600" cy="954088"/>
        </p:xfrm>
        <a:graphic>
          <a:graphicData uri="http://schemas.openxmlformats.org/presentationml/2006/ole">
            <mc:AlternateContent xmlns:mc="http://schemas.openxmlformats.org/markup-compatibility/2006">
              <mc:Choice xmlns:v="urn:schemas-microsoft-com:vml" Requires="v">
                <p:oleObj spid="_x0000_s23613" r:id="rId5" imgW="1676400" imgH="482600" progId="Equation.3">
                  <p:embed/>
                </p:oleObj>
              </mc:Choice>
              <mc:Fallback>
                <p:oleObj r:id="rId5" imgW="1676400" imgH="482600" progId="Equation.3">
                  <p:embed/>
                  <p:pic>
                    <p:nvPicPr>
                      <p:cNvPr id="0" name="Object 1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667000"/>
                        <a:ext cx="3276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4586" name="Object 138"/>
          <p:cNvGraphicFramePr>
            <a:graphicFrameLocks noChangeAspect="1"/>
          </p:cNvGraphicFramePr>
          <p:nvPr/>
        </p:nvGraphicFramePr>
        <p:xfrm>
          <a:off x="685800" y="4267200"/>
          <a:ext cx="2408238" cy="954088"/>
        </p:xfrm>
        <a:graphic>
          <a:graphicData uri="http://schemas.openxmlformats.org/presentationml/2006/ole">
            <mc:AlternateContent xmlns:mc="http://schemas.openxmlformats.org/markup-compatibility/2006">
              <mc:Choice xmlns:v="urn:schemas-microsoft-com:vml" Requires="v">
                <p:oleObj spid="_x0000_s23614" r:id="rId7" imgW="1231366" imgH="482391" progId="Equation.3">
                  <p:embed/>
                </p:oleObj>
              </mc:Choice>
              <mc:Fallback>
                <p:oleObj r:id="rId7" imgW="1231366" imgH="482391" progId="Equation.3">
                  <p:embed/>
                  <p:pic>
                    <p:nvPicPr>
                      <p:cNvPr id="0" name="Object 1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267200"/>
                        <a:ext cx="24082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04589" name="Group 141"/>
          <p:cNvGrpSpPr>
            <a:grpSpLocks/>
          </p:cNvGrpSpPr>
          <p:nvPr/>
        </p:nvGrpSpPr>
        <p:grpSpPr bwMode="auto">
          <a:xfrm>
            <a:off x="3662363" y="53975"/>
            <a:ext cx="5100637" cy="2917825"/>
            <a:chOff x="2307" y="34"/>
            <a:chExt cx="3213" cy="1838"/>
          </a:xfrm>
        </p:grpSpPr>
        <p:sp>
          <p:nvSpPr>
            <p:cNvPr id="23577" name="Rectangle 82"/>
            <p:cNvSpPr>
              <a:spLocks noChangeArrowheads="1"/>
            </p:cNvSpPr>
            <p:nvPr/>
          </p:nvSpPr>
          <p:spPr bwMode="auto">
            <a:xfrm flipV="1">
              <a:off x="4369" y="239"/>
              <a:ext cx="617" cy="657"/>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3578" name="Line 83"/>
            <p:cNvSpPr>
              <a:spLocks noChangeShapeType="1"/>
            </p:cNvSpPr>
            <p:nvPr/>
          </p:nvSpPr>
          <p:spPr bwMode="auto">
            <a:xfrm>
              <a:off x="4173" y="94"/>
              <a:ext cx="687" cy="0"/>
            </a:xfrm>
            <a:prstGeom prst="line">
              <a:avLst/>
            </a:prstGeom>
            <a:noFill/>
            <a:ln w="9525">
              <a:solidFill>
                <a:srgbClr val="000000"/>
              </a:solidFill>
              <a:round/>
              <a:headEnd/>
              <a:tailEnd/>
            </a:ln>
          </p:spPr>
          <p:txBody>
            <a:bodyPr/>
            <a:lstStyle/>
            <a:p>
              <a:endParaRPr lang="zh-CN" altLang="en-US"/>
            </a:p>
          </p:txBody>
        </p:sp>
        <p:sp>
          <p:nvSpPr>
            <p:cNvPr id="23579" name="Rectangle 84"/>
            <p:cNvSpPr>
              <a:spLocks noChangeArrowheads="1"/>
            </p:cNvSpPr>
            <p:nvPr/>
          </p:nvSpPr>
          <p:spPr bwMode="auto">
            <a:xfrm flipV="1">
              <a:off x="3064" y="255"/>
              <a:ext cx="617" cy="656"/>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grpSp>
          <p:nvGrpSpPr>
            <p:cNvPr id="23580" name="Group 85"/>
            <p:cNvGrpSpPr>
              <a:grpSpLocks/>
            </p:cNvGrpSpPr>
            <p:nvPr/>
          </p:nvGrpSpPr>
          <p:grpSpPr bwMode="auto">
            <a:xfrm rot="-5400000">
              <a:off x="3511" y="814"/>
              <a:ext cx="70" cy="125"/>
              <a:chOff x="3950" y="3743"/>
              <a:chExt cx="87" cy="155"/>
            </a:xfrm>
          </p:grpSpPr>
          <p:sp>
            <p:nvSpPr>
              <p:cNvPr id="23624" name="Line 86"/>
              <p:cNvSpPr>
                <a:spLocks noChangeShapeType="1"/>
              </p:cNvSpPr>
              <p:nvPr/>
            </p:nvSpPr>
            <p:spPr bwMode="auto">
              <a:xfrm flipV="1">
                <a:off x="3950" y="3821"/>
                <a:ext cx="87" cy="77"/>
              </a:xfrm>
              <a:prstGeom prst="line">
                <a:avLst/>
              </a:prstGeom>
              <a:noFill/>
              <a:ln w="9525">
                <a:solidFill>
                  <a:srgbClr val="000000"/>
                </a:solidFill>
                <a:round/>
                <a:headEnd/>
                <a:tailEnd/>
              </a:ln>
            </p:spPr>
            <p:txBody>
              <a:bodyPr/>
              <a:lstStyle/>
              <a:p>
                <a:endParaRPr lang="zh-CN" altLang="en-US"/>
              </a:p>
            </p:txBody>
          </p:sp>
          <p:sp>
            <p:nvSpPr>
              <p:cNvPr id="23625" name="Line 87"/>
              <p:cNvSpPr>
                <a:spLocks noChangeShapeType="1"/>
              </p:cNvSpPr>
              <p:nvPr/>
            </p:nvSpPr>
            <p:spPr bwMode="auto">
              <a:xfrm flipH="1" flipV="1">
                <a:off x="3950" y="3743"/>
                <a:ext cx="87" cy="78"/>
              </a:xfrm>
              <a:prstGeom prst="line">
                <a:avLst/>
              </a:prstGeom>
              <a:noFill/>
              <a:ln w="9525">
                <a:solidFill>
                  <a:srgbClr val="000000"/>
                </a:solidFill>
                <a:round/>
                <a:headEnd/>
                <a:tailEnd/>
              </a:ln>
            </p:spPr>
            <p:txBody>
              <a:bodyPr/>
              <a:lstStyle/>
              <a:p>
                <a:endParaRPr lang="zh-CN" altLang="en-US"/>
              </a:p>
            </p:txBody>
          </p:sp>
        </p:grpSp>
        <p:sp>
          <p:nvSpPr>
            <p:cNvPr id="23581" name="Text Box 88"/>
            <p:cNvSpPr txBox="1">
              <a:spLocks noChangeArrowheads="1"/>
            </p:cNvSpPr>
            <p:nvPr/>
          </p:nvSpPr>
          <p:spPr bwMode="auto">
            <a:xfrm>
              <a:off x="2323" y="1669"/>
              <a:ext cx="141" cy="203"/>
            </a:xfrm>
            <a:prstGeom prst="rect">
              <a:avLst/>
            </a:prstGeom>
            <a:noFill/>
            <a:ln w="9525">
              <a:noFill/>
              <a:miter lim="800000"/>
              <a:headEnd/>
              <a:tailEnd/>
            </a:ln>
          </p:spPr>
          <p:txBody>
            <a:bodyPr lIns="0" tIns="0" rIns="0" bIns="0"/>
            <a:lstStyle/>
            <a:p>
              <a:pPr algn="just"/>
              <a:r>
                <a:rPr lang="en-US" altLang="zh-CN" sz="2000"/>
                <a:t>X</a:t>
              </a:r>
            </a:p>
          </p:txBody>
        </p:sp>
        <p:sp>
          <p:nvSpPr>
            <p:cNvPr id="23582" name="Text Box 89"/>
            <p:cNvSpPr txBox="1">
              <a:spLocks noChangeArrowheads="1"/>
            </p:cNvSpPr>
            <p:nvPr/>
          </p:nvSpPr>
          <p:spPr bwMode="auto">
            <a:xfrm>
              <a:off x="2307" y="911"/>
              <a:ext cx="224" cy="203"/>
            </a:xfrm>
            <a:prstGeom prst="rect">
              <a:avLst/>
            </a:prstGeom>
            <a:noFill/>
            <a:ln w="9525">
              <a:noFill/>
              <a:miter lim="800000"/>
              <a:headEnd/>
              <a:tailEnd/>
            </a:ln>
          </p:spPr>
          <p:txBody>
            <a:bodyPr lIns="0" tIns="0" rIns="0" bIns="0"/>
            <a:lstStyle/>
            <a:p>
              <a:pPr algn="just"/>
              <a:r>
                <a:rPr lang="en-US" altLang="zh-CN" sz="2000"/>
                <a:t>CP</a:t>
              </a:r>
            </a:p>
          </p:txBody>
        </p:sp>
        <p:sp>
          <p:nvSpPr>
            <p:cNvPr id="23583" name="Text Box 90"/>
            <p:cNvSpPr txBox="1">
              <a:spLocks noChangeArrowheads="1"/>
            </p:cNvSpPr>
            <p:nvPr/>
          </p:nvSpPr>
          <p:spPr bwMode="auto">
            <a:xfrm>
              <a:off x="3114" y="707"/>
              <a:ext cx="150" cy="253"/>
            </a:xfrm>
            <a:prstGeom prst="rect">
              <a:avLst/>
            </a:prstGeom>
            <a:noFill/>
            <a:ln w="9525">
              <a:noFill/>
              <a:miter lim="800000"/>
              <a:headEnd/>
              <a:tailEnd/>
            </a:ln>
          </p:spPr>
          <p:txBody>
            <a:bodyPr lIns="0" tIns="0" rIns="0" bIns="0"/>
            <a:lstStyle/>
            <a:p>
              <a:pPr algn="just"/>
              <a:r>
                <a:rPr lang="en-US" altLang="zh-CN" sz="2000"/>
                <a:t>D</a:t>
              </a:r>
            </a:p>
          </p:txBody>
        </p:sp>
        <p:sp>
          <p:nvSpPr>
            <p:cNvPr id="23584" name="Line 91"/>
            <p:cNvSpPr>
              <a:spLocks noChangeShapeType="1"/>
            </p:cNvSpPr>
            <p:nvPr/>
          </p:nvSpPr>
          <p:spPr bwMode="auto">
            <a:xfrm>
              <a:off x="3545" y="930"/>
              <a:ext cx="0" cy="208"/>
            </a:xfrm>
            <a:prstGeom prst="line">
              <a:avLst/>
            </a:prstGeom>
            <a:noFill/>
            <a:ln w="9525">
              <a:solidFill>
                <a:srgbClr val="000000"/>
              </a:solidFill>
              <a:round/>
              <a:headEnd/>
              <a:tailEnd/>
            </a:ln>
          </p:spPr>
          <p:txBody>
            <a:bodyPr/>
            <a:lstStyle/>
            <a:p>
              <a:endParaRPr lang="zh-CN" altLang="en-US"/>
            </a:p>
          </p:txBody>
        </p:sp>
        <p:sp>
          <p:nvSpPr>
            <p:cNvPr id="23585" name="Line 92"/>
            <p:cNvSpPr>
              <a:spLocks noChangeShapeType="1"/>
            </p:cNvSpPr>
            <p:nvPr/>
          </p:nvSpPr>
          <p:spPr bwMode="auto">
            <a:xfrm>
              <a:off x="2532" y="1122"/>
              <a:ext cx="2332" cy="0"/>
            </a:xfrm>
            <a:prstGeom prst="line">
              <a:avLst/>
            </a:prstGeom>
            <a:noFill/>
            <a:ln w="9525">
              <a:solidFill>
                <a:srgbClr val="000000"/>
              </a:solidFill>
              <a:round/>
              <a:headEnd/>
              <a:tailEnd/>
            </a:ln>
          </p:spPr>
          <p:txBody>
            <a:bodyPr/>
            <a:lstStyle/>
            <a:p>
              <a:endParaRPr lang="zh-CN" altLang="en-US"/>
            </a:p>
          </p:txBody>
        </p:sp>
        <p:sp>
          <p:nvSpPr>
            <p:cNvPr id="23586" name="Line 93"/>
            <p:cNvSpPr>
              <a:spLocks noChangeShapeType="1"/>
            </p:cNvSpPr>
            <p:nvPr/>
          </p:nvSpPr>
          <p:spPr bwMode="auto">
            <a:xfrm flipV="1">
              <a:off x="3159" y="110"/>
              <a:ext cx="0" cy="145"/>
            </a:xfrm>
            <a:prstGeom prst="line">
              <a:avLst/>
            </a:prstGeom>
            <a:noFill/>
            <a:ln w="9525">
              <a:solidFill>
                <a:srgbClr val="000000"/>
              </a:solidFill>
              <a:round/>
              <a:headEnd/>
              <a:tailEnd/>
            </a:ln>
          </p:spPr>
          <p:txBody>
            <a:bodyPr/>
            <a:lstStyle/>
            <a:p>
              <a:endParaRPr lang="zh-CN" altLang="en-US"/>
            </a:p>
          </p:txBody>
        </p:sp>
        <p:sp>
          <p:nvSpPr>
            <p:cNvPr id="23587" name="Line 94"/>
            <p:cNvSpPr>
              <a:spLocks noChangeShapeType="1"/>
            </p:cNvSpPr>
            <p:nvPr/>
          </p:nvSpPr>
          <p:spPr bwMode="auto">
            <a:xfrm>
              <a:off x="3159" y="126"/>
              <a:ext cx="708" cy="0"/>
            </a:xfrm>
            <a:prstGeom prst="line">
              <a:avLst/>
            </a:prstGeom>
            <a:noFill/>
            <a:ln w="9525">
              <a:solidFill>
                <a:srgbClr val="000000"/>
              </a:solidFill>
              <a:round/>
              <a:headEnd/>
              <a:tailEnd/>
            </a:ln>
          </p:spPr>
          <p:txBody>
            <a:bodyPr/>
            <a:lstStyle/>
            <a:p>
              <a:endParaRPr lang="zh-CN" altLang="en-US"/>
            </a:p>
          </p:txBody>
        </p:sp>
        <p:sp>
          <p:nvSpPr>
            <p:cNvPr id="23588" name="Line 95"/>
            <p:cNvSpPr>
              <a:spLocks noChangeShapeType="1"/>
            </p:cNvSpPr>
            <p:nvPr/>
          </p:nvSpPr>
          <p:spPr bwMode="auto">
            <a:xfrm>
              <a:off x="3304" y="1604"/>
              <a:ext cx="1882" cy="0"/>
            </a:xfrm>
            <a:prstGeom prst="line">
              <a:avLst/>
            </a:prstGeom>
            <a:noFill/>
            <a:ln w="9525">
              <a:solidFill>
                <a:srgbClr val="000000"/>
              </a:solidFill>
              <a:round/>
              <a:headEnd/>
              <a:tailEnd/>
            </a:ln>
          </p:spPr>
          <p:txBody>
            <a:bodyPr/>
            <a:lstStyle/>
            <a:p>
              <a:endParaRPr lang="zh-CN" altLang="en-US"/>
            </a:p>
          </p:txBody>
        </p:sp>
        <p:sp>
          <p:nvSpPr>
            <p:cNvPr id="23589" name="Line 96"/>
            <p:cNvSpPr>
              <a:spLocks noChangeShapeType="1"/>
            </p:cNvSpPr>
            <p:nvPr/>
          </p:nvSpPr>
          <p:spPr bwMode="auto">
            <a:xfrm flipV="1">
              <a:off x="4173" y="78"/>
              <a:ext cx="0" cy="1607"/>
            </a:xfrm>
            <a:prstGeom prst="line">
              <a:avLst/>
            </a:prstGeom>
            <a:noFill/>
            <a:ln w="9525">
              <a:solidFill>
                <a:srgbClr val="000000"/>
              </a:solidFill>
              <a:round/>
              <a:headEnd/>
              <a:tailEnd/>
            </a:ln>
          </p:spPr>
          <p:txBody>
            <a:bodyPr/>
            <a:lstStyle/>
            <a:p>
              <a:endParaRPr lang="zh-CN" altLang="en-US"/>
            </a:p>
          </p:txBody>
        </p:sp>
        <p:sp>
          <p:nvSpPr>
            <p:cNvPr id="23590" name="Text Box 97"/>
            <p:cNvSpPr txBox="1">
              <a:spLocks noChangeArrowheads="1"/>
            </p:cNvSpPr>
            <p:nvPr/>
          </p:nvSpPr>
          <p:spPr bwMode="auto">
            <a:xfrm>
              <a:off x="3111" y="255"/>
              <a:ext cx="169" cy="234"/>
            </a:xfrm>
            <a:prstGeom prst="rect">
              <a:avLst/>
            </a:prstGeom>
            <a:noFill/>
            <a:ln w="9525">
              <a:noFill/>
              <a:miter lim="800000"/>
              <a:headEnd/>
              <a:tailEnd/>
            </a:ln>
          </p:spPr>
          <p:txBody>
            <a:bodyPr lIns="0" tIns="0" rIns="0" bIns="0"/>
            <a:lstStyle/>
            <a:p>
              <a:pPr algn="just"/>
              <a:r>
                <a:rPr lang="en-US" altLang="zh-CN" sz="2000"/>
                <a:t>Q</a:t>
              </a:r>
            </a:p>
          </p:txBody>
        </p:sp>
        <p:sp>
          <p:nvSpPr>
            <p:cNvPr id="23591" name="Line 98"/>
            <p:cNvSpPr>
              <a:spLocks noChangeShapeType="1"/>
            </p:cNvSpPr>
            <p:nvPr/>
          </p:nvSpPr>
          <p:spPr bwMode="auto">
            <a:xfrm flipV="1">
              <a:off x="3095" y="1492"/>
              <a:ext cx="0" cy="305"/>
            </a:xfrm>
            <a:prstGeom prst="line">
              <a:avLst/>
            </a:prstGeom>
            <a:noFill/>
            <a:ln w="9525">
              <a:solidFill>
                <a:srgbClr val="000000"/>
              </a:solidFill>
              <a:round/>
              <a:headEnd/>
              <a:tailEnd/>
            </a:ln>
          </p:spPr>
          <p:txBody>
            <a:bodyPr/>
            <a:lstStyle/>
            <a:p>
              <a:endParaRPr lang="zh-CN" altLang="en-US"/>
            </a:p>
          </p:txBody>
        </p:sp>
        <p:sp>
          <p:nvSpPr>
            <p:cNvPr id="23592" name="Line 99"/>
            <p:cNvSpPr>
              <a:spLocks noChangeShapeType="1"/>
            </p:cNvSpPr>
            <p:nvPr/>
          </p:nvSpPr>
          <p:spPr bwMode="auto">
            <a:xfrm flipV="1">
              <a:off x="4832" y="78"/>
              <a:ext cx="0" cy="161"/>
            </a:xfrm>
            <a:prstGeom prst="line">
              <a:avLst/>
            </a:prstGeom>
            <a:noFill/>
            <a:ln w="9525">
              <a:solidFill>
                <a:srgbClr val="000000"/>
              </a:solidFill>
              <a:round/>
              <a:headEnd/>
              <a:tailEnd/>
            </a:ln>
          </p:spPr>
          <p:txBody>
            <a:bodyPr/>
            <a:lstStyle/>
            <a:p>
              <a:endParaRPr lang="zh-CN" altLang="en-US"/>
            </a:p>
          </p:txBody>
        </p:sp>
        <p:sp>
          <p:nvSpPr>
            <p:cNvPr id="23593" name="Text Box 100"/>
            <p:cNvSpPr txBox="1">
              <a:spLocks noChangeArrowheads="1"/>
            </p:cNvSpPr>
            <p:nvPr/>
          </p:nvSpPr>
          <p:spPr bwMode="auto">
            <a:xfrm>
              <a:off x="4607" y="480"/>
              <a:ext cx="169" cy="234"/>
            </a:xfrm>
            <a:prstGeom prst="rect">
              <a:avLst/>
            </a:prstGeom>
            <a:noFill/>
            <a:ln w="9525">
              <a:noFill/>
              <a:miter lim="800000"/>
              <a:headEnd/>
              <a:tailEnd/>
            </a:ln>
          </p:spPr>
          <p:txBody>
            <a:bodyPr lIns="0" tIns="0" rIns="0" bIns="0"/>
            <a:lstStyle/>
            <a:p>
              <a:pPr algn="just"/>
              <a:r>
                <a:rPr lang="en-US" altLang="zh-CN" sz="2000"/>
                <a:t>F</a:t>
              </a:r>
              <a:r>
                <a:rPr lang="en-US" altLang="zh-CN" sz="2000" baseline="-25000"/>
                <a:t>1</a:t>
              </a:r>
              <a:endParaRPr lang="en-US" altLang="zh-CN" sz="2000"/>
            </a:p>
          </p:txBody>
        </p:sp>
        <p:sp>
          <p:nvSpPr>
            <p:cNvPr id="23594" name="Line 101"/>
            <p:cNvSpPr>
              <a:spLocks noChangeShapeType="1"/>
            </p:cNvSpPr>
            <p:nvPr/>
          </p:nvSpPr>
          <p:spPr bwMode="auto">
            <a:xfrm>
              <a:off x="3192" y="1701"/>
              <a:ext cx="2090" cy="0"/>
            </a:xfrm>
            <a:prstGeom prst="line">
              <a:avLst/>
            </a:prstGeom>
            <a:noFill/>
            <a:ln w="9525">
              <a:solidFill>
                <a:srgbClr val="000000"/>
              </a:solidFill>
              <a:round/>
              <a:headEnd/>
              <a:tailEnd/>
            </a:ln>
          </p:spPr>
          <p:txBody>
            <a:bodyPr/>
            <a:lstStyle/>
            <a:p>
              <a:endParaRPr lang="zh-CN" altLang="en-US"/>
            </a:p>
          </p:txBody>
        </p:sp>
        <p:sp>
          <p:nvSpPr>
            <p:cNvPr id="23595" name="Line 102"/>
            <p:cNvSpPr>
              <a:spLocks noChangeShapeType="1"/>
            </p:cNvSpPr>
            <p:nvPr/>
          </p:nvSpPr>
          <p:spPr bwMode="auto">
            <a:xfrm flipH="1" flipV="1">
              <a:off x="2532" y="1797"/>
              <a:ext cx="2863" cy="0"/>
            </a:xfrm>
            <a:prstGeom prst="line">
              <a:avLst/>
            </a:prstGeom>
            <a:noFill/>
            <a:ln w="9525">
              <a:solidFill>
                <a:srgbClr val="000000"/>
              </a:solidFill>
              <a:round/>
              <a:headEnd/>
              <a:tailEnd/>
            </a:ln>
          </p:spPr>
          <p:txBody>
            <a:bodyPr/>
            <a:lstStyle/>
            <a:p>
              <a:endParaRPr lang="zh-CN" altLang="en-US"/>
            </a:p>
          </p:txBody>
        </p:sp>
        <p:grpSp>
          <p:nvGrpSpPr>
            <p:cNvPr id="23596" name="Group 103"/>
            <p:cNvGrpSpPr>
              <a:grpSpLocks/>
            </p:cNvGrpSpPr>
            <p:nvPr/>
          </p:nvGrpSpPr>
          <p:grpSpPr bwMode="auto">
            <a:xfrm rot="-5400000">
              <a:off x="4826" y="798"/>
              <a:ext cx="69" cy="125"/>
              <a:chOff x="5572" y="3723"/>
              <a:chExt cx="87" cy="156"/>
            </a:xfrm>
          </p:grpSpPr>
          <p:sp>
            <p:nvSpPr>
              <p:cNvPr id="23622" name="Line 104"/>
              <p:cNvSpPr>
                <a:spLocks noChangeShapeType="1"/>
              </p:cNvSpPr>
              <p:nvPr/>
            </p:nvSpPr>
            <p:spPr bwMode="auto">
              <a:xfrm flipV="1">
                <a:off x="5572" y="3801"/>
                <a:ext cx="87" cy="78"/>
              </a:xfrm>
              <a:prstGeom prst="line">
                <a:avLst/>
              </a:prstGeom>
              <a:noFill/>
              <a:ln w="9525">
                <a:solidFill>
                  <a:srgbClr val="000000"/>
                </a:solidFill>
                <a:round/>
                <a:headEnd/>
                <a:tailEnd/>
              </a:ln>
            </p:spPr>
            <p:txBody>
              <a:bodyPr/>
              <a:lstStyle/>
              <a:p>
                <a:endParaRPr lang="zh-CN" altLang="en-US"/>
              </a:p>
            </p:txBody>
          </p:sp>
          <p:sp>
            <p:nvSpPr>
              <p:cNvPr id="23623" name="Line 105"/>
              <p:cNvSpPr>
                <a:spLocks noChangeShapeType="1"/>
              </p:cNvSpPr>
              <p:nvPr/>
            </p:nvSpPr>
            <p:spPr bwMode="auto">
              <a:xfrm flipH="1" flipV="1">
                <a:off x="5572" y="3723"/>
                <a:ext cx="87" cy="78"/>
              </a:xfrm>
              <a:prstGeom prst="line">
                <a:avLst/>
              </a:prstGeom>
              <a:noFill/>
              <a:ln w="9525">
                <a:solidFill>
                  <a:srgbClr val="000000"/>
                </a:solidFill>
                <a:round/>
                <a:headEnd/>
                <a:tailEnd/>
              </a:ln>
            </p:spPr>
            <p:txBody>
              <a:bodyPr/>
              <a:lstStyle/>
              <a:p>
                <a:endParaRPr lang="zh-CN" altLang="en-US"/>
              </a:p>
            </p:txBody>
          </p:sp>
        </p:grpSp>
        <p:sp>
          <p:nvSpPr>
            <p:cNvPr id="23597" name="Text Box 106"/>
            <p:cNvSpPr txBox="1">
              <a:spLocks noChangeArrowheads="1"/>
            </p:cNvSpPr>
            <p:nvPr/>
          </p:nvSpPr>
          <p:spPr bwMode="auto">
            <a:xfrm>
              <a:off x="5379" y="34"/>
              <a:ext cx="141" cy="203"/>
            </a:xfrm>
            <a:prstGeom prst="rect">
              <a:avLst/>
            </a:prstGeom>
            <a:noFill/>
            <a:ln w="9525">
              <a:noFill/>
              <a:miter lim="800000"/>
              <a:headEnd/>
              <a:tailEnd/>
            </a:ln>
          </p:spPr>
          <p:txBody>
            <a:bodyPr lIns="0" tIns="0" rIns="0" bIns="0"/>
            <a:lstStyle/>
            <a:p>
              <a:pPr algn="just"/>
              <a:r>
                <a:rPr lang="en-US" altLang="zh-CN" sz="2000"/>
                <a:t>Z</a:t>
              </a:r>
            </a:p>
          </p:txBody>
        </p:sp>
        <p:sp>
          <p:nvSpPr>
            <p:cNvPr id="23598" name="Text Box 107"/>
            <p:cNvSpPr txBox="1">
              <a:spLocks noChangeArrowheads="1"/>
            </p:cNvSpPr>
            <p:nvPr/>
          </p:nvSpPr>
          <p:spPr bwMode="auto">
            <a:xfrm>
              <a:off x="4460" y="692"/>
              <a:ext cx="148" cy="220"/>
            </a:xfrm>
            <a:prstGeom prst="rect">
              <a:avLst/>
            </a:prstGeom>
            <a:noFill/>
            <a:ln w="9525">
              <a:noFill/>
              <a:miter lim="800000"/>
              <a:headEnd/>
              <a:tailEnd/>
            </a:ln>
          </p:spPr>
          <p:txBody>
            <a:bodyPr lIns="0" tIns="0" rIns="0" bIns="0"/>
            <a:lstStyle/>
            <a:p>
              <a:pPr algn="just"/>
              <a:r>
                <a:rPr lang="en-US" altLang="zh-CN" sz="2000"/>
                <a:t>D</a:t>
              </a:r>
            </a:p>
          </p:txBody>
        </p:sp>
        <p:sp>
          <p:nvSpPr>
            <p:cNvPr id="23599" name="Line 108"/>
            <p:cNvSpPr>
              <a:spLocks noChangeShapeType="1"/>
            </p:cNvSpPr>
            <p:nvPr/>
          </p:nvSpPr>
          <p:spPr bwMode="auto">
            <a:xfrm flipV="1">
              <a:off x="3175" y="914"/>
              <a:ext cx="0" cy="405"/>
            </a:xfrm>
            <a:prstGeom prst="line">
              <a:avLst/>
            </a:prstGeom>
            <a:noFill/>
            <a:ln w="9525">
              <a:solidFill>
                <a:srgbClr val="000000"/>
              </a:solidFill>
              <a:round/>
              <a:headEnd/>
              <a:tailEnd/>
            </a:ln>
          </p:spPr>
          <p:txBody>
            <a:bodyPr/>
            <a:lstStyle/>
            <a:p>
              <a:endParaRPr lang="zh-CN" altLang="en-US"/>
            </a:p>
          </p:txBody>
        </p:sp>
        <p:sp>
          <p:nvSpPr>
            <p:cNvPr id="23600" name="Line 109"/>
            <p:cNvSpPr>
              <a:spLocks noChangeShapeType="1"/>
            </p:cNvSpPr>
            <p:nvPr/>
          </p:nvSpPr>
          <p:spPr bwMode="auto">
            <a:xfrm flipV="1">
              <a:off x="4864" y="881"/>
              <a:ext cx="0" cy="225"/>
            </a:xfrm>
            <a:prstGeom prst="line">
              <a:avLst/>
            </a:prstGeom>
            <a:noFill/>
            <a:ln w="9525">
              <a:solidFill>
                <a:srgbClr val="000000"/>
              </a:solidFill>
              <a:round/>
              <a:headEnd/>
              <a:tailEnd/>
            </a:ln>
          </p:spPr>
          <p:txBody>
            <a:bodyPr/>
            <a:lstStyle/>
            <a:p>
              <a:endParaRPr lang="zh-CN" altLang="en-US"/>
            </a:p>
          </p:txBody>
        </p:sp>
        <p:sp>
          <p:nvSpPr>
            <p:cNvPr id="23601" name="Text Box 110"/>
            <p:cNvSpPr txBox="1">
              <a:spLocks noChangeArrowheads="1"/>
            </p:cNvSpPr>
            <p:nvPr/>
          </p:nvSpPr>
          <p:spPr bwMode="auto">
            <a:xfrm>
              <a:off x="4414" y="239"/>
              <a:ext cx="168" cy="234"/>
            </a:xfrm>
            <a:prstGeom prst="rect">
              <a:avLst/>
            </a:prstGeom>
            <a:noFill/>
            <a:ln w="9525">
              <a:noFill/>
              <a:miter lim="800000"/>
              <a:headEnd/>
              <a:tailEnd/>
            </a:ln>
          </p:spPr>
          <p:txBody>
            <a:bodyPr lIns="0" tIns="0" rIns="0" bIns="0"/>
            <a:lstStyle/>
            <a:p>
              <a:pPr algn="just"/>
              <a:r>
                <a:rPr lang="en-US" altLang="zh-CN" sz="2000"/>
                <a:t>Q</a:t>
              </a:r>
            </a:p>
          </p:txBody>
        </p:sp>
        <p:sp>
          <p:nvSpPr>
            <p:cNvPr id="23602" name="Text Box 111"/>
            <p:cNvSpPr txBox="1">
              <a:spLocks noChangeArrowheads="1"/>
            </p:cNvSpPr>
            <p:nvPr/>
          </p:nvSpPr>
          <p:spPr bwMode="auto">
            <a:xfrm>
              <a:off x="3288" y="512"/>
              <a:ext cx="168" cy="234"/>
            </a:xfrm>
            <a:prstGeom prst="rect">
              <a:avLst/>
            </a:prstGeom>
            <a:noFill/>
            <a:ln w="9525">
              <a:noFill/>
              <a:miter lim="800000"/>
              <a:headEnd/>
              <a:tailEnd/>
            </a:ln>
          </p:spPr>
          <p:txBody>
            <a:bodyPr lIns="0" tIns="0" rIns="0" bIns="0"/>
            <a:lstStyle/>
            <a:p>
              <a:pPr algn="just"/>
              <a:r>
                <a:rPr lang="en-US" altLang="zh-CN" sz="2000"/>
                <a:t>F</a:t>
              </a:r>
              <a:r>
                <a:rPr lang="en-US" altLang="zh-CN" sz="2000" baseline="-25000"/>
                <a:t>2</a:t>
              </a:r>
              <a:endParaRPr lang="en-US" altLang="zh-CN" sz="2000"/>
            </a:p>
          </p:txBody>
        </p:sp>
        <p:sp>
          <p:nvSpPr>
            <p:cNvPr id="23603" name="Oval 112"/>
            <p:cNvSpPr>
              <a:spLocks noChangeArrowheads="1"/>
            </p:cNvSpPr>
            <p:nvPr/>
          </p:nvSpPr>
          <p:spPr bwMode="auto">
            <a:xfrm>
              <a:off x="4146" y="1669"/>
              <a:ext cx="43" cy="47"/>
            </a:xfrm>
            <a:prstGeom prst="ellipse">
              <a:avLst/>
            </a:prstGeom>
            <a:solidFill>
              <a:srgbClr val="000000"/>
            </a:solidFill>
            <a:ln w="9525">
              <a:solidFill>
                <a:srgbClr val="000000"/>
              </a:solidFill>
              <a:round/>
              <a:headEnd/>
              <a:tailEnd/>
            </a:ln>
          </p:spPr>
          <p:txBody>
            <a:bodyPr/>
            <a:lstStyle/>
            <a:p>
              <a:pPr eaLnBrk="1" hangingPunct="1"/>
              <a:endParaRPr lang="zh-CN" altLang="en-US"/>
            </a:p>
          </p:txBody>
        </p:sp>
        <p:sp>
          <p:nvSpPr>
            <p:cNvPr id="23604" name="Oval 113"/>
            <p:cNvSpPr>
              <a:spLocks noChangeArrowheads="1"/>
            </p:cNvSpPr>
            <p:nvPr/>
          </p:nvSpPr>
          <p:spPr bwMode="auto">
            <a:xfrm>
              <a:off x="3851" y="1572"/>
              <a:ext cx="43" cy="47"/>
            </a:xfrm>
            <a:prstGeom prst="ellipse">
              <a:avLst/>
            </a:prstGeom>
            <a:solidFill>
              <a:srgbClr val="000000"/>
            </a:solidFill>
            <a:ln w="9525">
              <a:solidFill>
                <a:srgbClr val="000000"/>
              </a:solidFill>
              <a:round/>
              <a:headEnd/>
              <a:tailEnd/>
            </a:ln>
          </p:spPr>
          <p:txBody>
            <a:bodyPr/>
            <a:lstStyle/>
            <a:p>
              <a:pPr eaLnBrk="1" hangingPunct="1"/>
              <a:endParaRPr lang="zh-CN" altLang="en-US"/>
            </a:p>
          </p:txBody>
        </p:sp>
        <p:sp>
          <p:nvSpPr>
            <p:cNvPr id="23605" name="Rectangle 114"/>
            <p:cNvSpPr>
              <a:spLocks noChangeArrowheads="1"/>
            </p:cNvSpPr>
            <p:nvPr/>
          </p:nvSpPr>
          <p:spPr bwMode="auto">
            <a:xfrm>
              <a:off x="3047" y="1283"/>
              <a:ext cx="273" cy="209"/>
            </a:xfrm>
            <a:prstGeom prst="rect">
              <a:avLst/>
            </a:prstGeom>
            <a:solidFill>
              <a:srgbClr val="FFFFFF"/>
            </a:solidFill>
            <a:ln w="9525">
              <a:solidFill>
                <a:srgbClr val="000000"/>
              </a:solidFill>
              <a:miter lim="800000"/>
              <a:headEnd/>
              <a:tailEnd/>
            </a:ln>
          </p:spPr>
          <p:txBody>
            <a:bodyPr lIns="18000" tIns="0" rIns="18000" bIns="0"/>
            <a:lstStyle/>
            <a:p>
              <a:pPr algn="ctr"/>
              <a:r>
                <a:rPr lang="en-US" altLang="zh-CN" sz="2000"/>
                <a:t>≥1</a:t>
              </a:r>
            </a:p>
          </p:txBody>
        </p:sp>
        <p:sp>
          <p:nvSpPr>
            <p:cNvPr id="23606" name="Oval 115"/>
            <p:cNvSpPr>
              <a:spLocks noChangeArrowheads="1"/>
            </p:cNvSpPr>
            <p:nvPr/>
          </p:nvSpPr>
          <p:spPr bwMode="auto">
            <a:xfrm>
              <a:off x="3159" y="1235"/>
              <a:ext cx="43" cy="47"/>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3607" name="Line 116"/>
            <p:cNvSpPr>
              <a:spLocks noChangeShapeType="1"/>
            </p:cNvSpPr>
            <p:nvPr/>
          </p:nvSpPr>
          <p:spPr bwMode="auto">
            <a:xfrm>
              <a:off x="3867" y="126"/>
              <a:ext cx="0" cy="1462"/>
            </a:xfrm>
            <a:prstGeom prst="line">
              <a:avLst/>
            </a:prstGeom>
            <a:noFill/>
            <a:ln w="9525">
              <a:solidFill>
                <a:srgbClr val="000000"/>
              </a:solidFill>
              <a:round/>
              <a:headEnd/>
              <a:tailEnd/>
            </a:ln>
          </p:spPr>
          <p:txBody>
            <a:bodyPr/>
            <a:lstStyle/>
            <a:p>
              <a:endParaRPr lang="zh-CN" altLang="en-US"/>
            </a:p>
          </p:txBody>
        </p:sp>
        <p:sp>
          <p:nvSpPr>
            <p:cNvPr id="23608" name="Rectangle 117"/>
            <p:cNvSpPr>
              <a:spLocks noChangeArrowheads="1"/>
            </p:cNvSpPr>
            <p:nvPr/>
          </p:nvSpPr>
          <p:spPr bwMode="auto">
            <a:xfrm>
              <a:off x="5121" y="255"/>
              <a:ext cx="306" cy="176"/>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3609" name="Line 118"/>
            <p:cNvSpPr>
              <a:spLocks noChangeShapeType="1"/>
            </p:cNvSpPr>
            <p:nvPr/>
          </p:nvSpPr>
          <p:spPr bwMode="auto">
            <a:xfrm>
              <a:off x="5282" y="431"/>
              <a:ext cx="0" cy="1270"/>
            </a:xfrm>
            <a:prstGeom prst="line">
              <a:avLst/>
            </a:prstGeom>
            <a:noFill/>
            <a:ln w="9525">
              <a:solidFill>
                <a:srgbClr val="000000"/>
              </a:solidFill>
              <a:round/>
              <a:headEnd/>
              <a:tailEnd/>
            </a:ln>
          </p:spPr>
          <p:txBody>
            <a:bodyPr/>
            <a:lstStyle/>
            <a:p>
              <a:endParaRPr lang="zh-CN" altLang="en-US"/>
            </a:p>
          </p:txBody>
        </p:sp>
        <p:sp>
          <p:nvSpPr>
            <p:cNvPr id="23610" name="Line 119"/>
            <p:cNvSpPr>
              <a:spLocks noChangeShapeType="1"/>
            </p:cNvSpPr>
            <p:nvPr/>
          </p:nvSpPr>
          <p:spPr bwMode="auto">
            <a:xfrm>
              <a:off x="5395" y="431"/>
              <a:ext cx="0" cy="1366"/>
            </a:xfrm>
            <a:prstGeom prst="line">
              <a:avLst/>
            </a:prstGeom>
            <a:noFill/>
            <a:ln w="9525">
              <a:solidFill>
                <a:srgbClr val="000000"/>
              </a:solidFill>
              <a:round/>
              <a:headEnd/>
              <a:tailEnd/>
            </a:ln>
          </p:spPr>
          <p:txBody>
            <a:bodyPr/>
            <a:lstStyle/>
            <a:p>
              <a:endParaRPr lang="zh-CN" altLang="en-US"/>
            </a:p>
          </p:txBody>
        </p:sp>
        <p:sp>
          <p:nvSpPr>
            <p:cNvPr id="23611" name="Line 120"/>
            <p:cNvSpPr>
              <a:spLocks noChangeShapeType="1"/>
            </p:cNvSpPr>
            <p:nvPr/>
          </p:nvSpPr>
          <p:spPr bwMode="auto">
            <a:xfrm>
              <a:off x="5154" y="431"/>
              <a:ext cx="0" cy="1173"/>
            </a:xfrm>
            <a:prstGeom prst="line">
              <a:avLst/>
            </a:prstGeom>
            <a:noFill/>
            <a:ln w="9525">
              <a:solidFill>
                <a:srgbClr val="000000"/>
              </a:solidFill>
              <a:round/>
              <a:headEnd/>
              <a:tailEnd/>
            </a:ln>
          </p:spPr>
          <p:txBody>
            <a:bodyPr/>
            <a:lstStyle/>
            <a:p>
              <a:endParaRPr lang="zh-CN" altLang="en-US"/>
            </a:p>
          </p:txBody>
        </p:sp>
        <p:sp>
          <p:nvSpPr>
            <p:cNvPr id="23612" name="Line 121"/>
            <p:cNvSpPr>
              <a:spLocks noChangeShapeType="1"/>
            </p:cNvSpPr>
            <p:nvPr/>
          </p:nvSpPr>
          <p:spPr bwMode="auto">
            <a:xfrm flipV="1">
              <a:off x="5282" y="78"/>
              <a:ext cx="0" cy="177"/>
            </a:xfrm>
            <a:prstGeom prst="line">
              <a:avLst/>
            </a:prstGeom>
            <a:noFill/>
            <a:ln w="9525">
              <a:solidFill>
                <a:srgbClr val="000000"/>
              </a:solidFill>
              <a:round/>
              <a:headEnd/>
              <a:tailEnd/>
            </a:ln>
          </p:spPr>
          <p:txBody>
            <a:bodyPr/>
            <a:lstStyle/>
            <a:p>
              <a:endParaRPr lang="zh-CN" altLang="en-US"/>
            </a:p>
          </p:txBody>
        </p:sp>
        <p:sp>
          <p:nvSpPr>
            <p:cNvPr id="23613" name="Line 122"/>
            <p:cNvSpPr>
              <a:spLocks noChangeShapeType="1"/>
            </p:cNvSpPr>
            <p:nvPr/>
          </p:nvSpPr>
          <p:spPr bwMode="auto">
            <a:xfrm flipV="1">
              <a:off x="3304" y="1492"/>
              <a:ext cx="0" cy="112"/>
            </a:xfrm>
            <a:prstGeom prst="line">
              <a:avLst/>
            </a:prstGeom>
            <a:noFill/>
            <a:ln w="9525">
              <a:solidFill>
                <a:srgbClr val="000000"/>
              </a:solidFill>
              <a:round/>
              <a:headEnd/>
              <a:tailEnd/>
            </a:ln>
          </p:spPr>
          <p:txBody>
            <a:bodyPr/>
            <a:lstStyle/>
            <a:p>
              <a:endParaRPr lang="zh-CN" altLang="en-US"/>
            </a:p>
          </p:txBody>
        </p:sp>
        <p:sp>
          <p:nvSpPr>
            <p:cNvPr id="23614" name="Line 123"/>
            <p:cNvSpPr>
              <a:spLocks noChangeShapeType="1"/>
            </p:cNvSpPr>
            <p:nvPr/>
          </p:nvSpPr>
          <p:spPr bwMode="auto">
            <a:xfrm flipV="1">
              <a:off x="3208" y="1492"/>
              <a:ext cx="0" cy="209"/>
            </a:xfrm>
            <a:prstGeom prst="line">
              <a:avLst/>
            </a:prstGeom>
            <a:noFill/>
            <a:ln w="9525">
              <a:solidFill>
                <a:srgbClr val="000000"/>
              </a:solidFill>
              <a:round/>
              <a:headEnd/>
              <a:tailEnd/>
            </a:ln>
          </p:spPr>
          <p:txBody>
            <a:bodyPr/>
            <a:lstStyle/>
            <a:p>
              <a:endParaRPr lang="zh-CN" altLang="en-US"/>
            </a:p>
          </p:txBody>
        </p:sp>
        <p:sp>
          <p:nvSpPr>
            <p:cNvPr id="23615" name="Text Box 125"/>
            <p:cNvSpPr txBox="1">
              <a:spLocks noChangeArrowheads="1"/>
            </p:cNvSpPr>
            <p:nvPr/>
          </p:nvSpPr>
          <p:spPr bwMode="auto">
            <a:xfrm>
              <a:off x="5136" y="192"/>
              <a:ext cx="240" cy="288"/>
            </a:xfrm>
            <a:prstGeom prst="rect">
              <a:avLst/>
            </a:prstGeom>
            <a:noFill/>
            <a:ln w="9525">
              <a:noFill/>
              <a:miter lim="800000"/>
              <a:headEnd/>
              <a:tailEnd/>
            </a:ln>
          </p:spPr>
          <p:txBody>
            <a:bodyPr>
              <a:spAutoFit/>
            </a:bodyPr>
            <a:lstStyle/>
            <a:p>
              <a:pPr eaLnBrk="1" hangingPunct="1">
                <a:spcBef>
                  <a:spcPct val="50000"/>
                </a:spcBef>
              </a:pPr>
              <a:r>
                <a:rPr lang="en-US" altLang="zh-CN"/>
                <a:t>&amp;</a:t>
              </a:r>
            </a:p>
          </p:txBody>
        </p:sp>
        <p:sp>
          <p:nvSpPr>
            <p:cNvPr id="23616" name="Text Box 127"/>
            <p:cNvSpPr txBox="1">
              <a:spLocks noChangeArrowheads="1"/>
            </p:cNvSpPr>
            <p:nvPr/>
          </p:nvSpPr>
          <p:spPr bwMode="auto">
            <a:xfrm>
              <a:off x="4704" y="278"/>
              <a:ext cx="240" cy="250"/>
            </a:xfrm>
            <a:prstGeom prst="rect">
              <a:avLst/>
            </a:prstGeom>
            <a:noFill/>
            <a:ln w="9525">
              <a:noFill/>
              <a:miter lim="800000"/>
              <a:headEnd/>
              <a:tailEnd/>
            </a:ln>
          </p:spPr>
          <p:txBody>
            <a:bodyPr>
              <a:spAutoFit/>
            </a:bodyPr>
            <a:lstStyle/>
            <a:p>
              <a:pPr eaLnBrk="1" hangingPunct="1">
                <a:spcBef>
                  <a:spcPct val="50000"/>
                </a:spcBef>
              </a:pPr>
              <a:r>
                <a:rPr lang="en-US" altLang="zh-CN" sz="2000"/>
                <a:t>Q</a:t>
              </a:r>
            </a:p>
          </p:txBody>
        </p:sp>
        <p:sp>
          <p:nvSpPr>
            <p:cNvPr id="23617" name="Line 128"/>
            <p:cNvSpPr>
              <a:spLocks noChangeShapeType="1"/>
            </p:cNvSpPr>
            <p:nvPr/>
          </p:nvSpPr>
          <p:spPr bwMode="auto">
            <a:xfrm flipH="1">
              <a:off x="4752" y="326"/>
              <a:ext cx="144" cy="0"/>
            </a:xfrm>
            <a:prstGeom prst="line">
              <a:avLst/>
            </a:prstGeom>
            <a:noFill/>
            <a:ln w="9525">
              <a:solidFill>
                <a:schemeClr val="tx1"/>
              </a:solidFill>
              <a:round/>
              <a:headEnd/>
              <a:tailEnd/>
            </a:ln>
          </p:spPr>
          <p:txBody>
            <a:bodyPr/>
            <a:lstStyle/>
            <a:p>
              <a:endParaRPr lang="zh-CN" altLang="en-US"/>
            </a:p>
          </p:txBody>
        </p:sp>
        <p:sp>
          <p:nvSpPr>
            <p:cNvPr id="23618" name="Text Box 131"/>
            <p:cNvSpPr txBox="1">
              <a:spLocks noChangeArrowheads="1"/>
            </p:cNvSpPr>
            <p:nvPr/>
          </p:nvSpPr>
          <p:spPr bwMode="auto">
            <a:xfrm>
              <a:off x="3360" y="278"/>
              <a:ext cx="240" cy="250"/>
            </a:xfrm>
            <a:prstGeom prst="rect">
              <a:avLst/>
            </a:prstGeom>
            <a:noFill/>
            <a:ln w="9525">
              <a:noFill/>
              <a:miter lim="800000"/>
              <a:headEnd/>
              <a:tailEnd/>
            </a:ln>
          </p:spPr>
          <p:txBody>
            <a:bodyPr>
              <a:spAutoFit/>
            </a:bodyPr>
            <a:lstStyle/>
            <a:p>
              <a:pPr eaLnBrk="1" hangingPunct="1">
                <a:spcBef>
                  <a:spcPct val="50000"/>
                </a:spcBef>
              </a:pPr>
              <a:r>
                <a:rPr lang="en-US" altLang="zh-CN" sz="2000"/>
                <a:t>Q</a:t>
              </a:r>
            </a:p>
          </p:txBody>
        </p:sp>
        <p:sp>
          <p:nvSpPr>
            <p:cNvPr id="23619" name="Line 132"/>
            <p:cNvSpPr>
              <a:spLocks noChangeShapeType="1"/>
            </p:cNvSpPr>
            <p:nvPr/>
          </p:nvSpPr>
          <p:spPr bwMode="auto">
            <a:xfrm flipH="1">
              <a:off x="3408" y="326"/>
              <a:ext cx="144" cy="0"/>
            </a:xfrm>
            <a:prstGeom prst="line">
              <a:avLst/>
            </a:prstGeom>
            <a:noFill/>
            <a:ln w="9525">
              <a:solidFill>
                <a:schemeClr val="tx1"/>
              </a:solidFill>
              <a:round/>
              <a:headEnd/>
              <a:tailEnd/>
            </a:ln>
          </p:spPr>
          <p:txBody>
            <a:bodyPr/>
            <a:lstStyle/>
            <a:p>
              <a:endParaRPr lang="zh-CN" altLang="en-US"/>
            </a:p>
          </p:txBody>
        </p:sp>
        <p:sp>
          <p:nvSpPr>
            <p:cNvPr id="23620" name="Line 139"/>
            <p:cNvSpPr>
              <a:spLocks noChangeShapeType="1"/>
            </p:cNvSpPr>
            <p:nvPr/>
          </p:nvSpPr>
          <p:spPr bwMode="auto">
            <a:xfrm>
              <a:off x="4464" y="912"/>
              <a:ext cx="0" cy="864"/>
            </a:xfrm>
            <a:prstGeom prst="line">
              <a:avLst/>
            </a:prstGeom>
            <a:noFill/>
            <a:ln w="9525">
              <a:solidFill>
                <a:schemeClr val="tx1"/>
              </a:solidFill>
              <a:round/>
              <a:headEnd/>
              <a:tailEnd/>
            </a:ln>
          </p:spPr>
          <p:txBody>
            <a:bodyPr/>
            <a:lstStyle/>
            <a:p>
              <a:endParaRPr lang="zh-CN" altLang="en-US"/>
            </a:p>
          </p:txBody>
        </p:sp>
        <p:sp>
          <p:nvSpPr>
            <p:cNvPr id="23621" name="Oval 140"/>
            <p:cNvSpPr>
              <a:spLocks noChangeArrowheads="1"/>
            </p:cNvSpPr>
            <p:nvPr/>
          </p:nvSpPr>
          <p:spPr bwMode="auto">
            <a:xfrm>
              <a:off x="4464" y="1776"/>
              <a:ext cx="48" cy="48"/>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0">
                                            <p:txEl>
                                              <p:pRg st="0" end="0"/>
                                            </p:txEl>
                                          </p:spTgt>
                                        </p:tgtEl>
                                        <p:attrNameLst>
                                          <p:attrName>style.visibility</p:attrName>
                                        </p:attrNameLst>
                                      </p:cBhvr>
                                      <p:to>
                                        <p:strVal val="visible"/>
                                      </p:to>
                                    </p:set>
                                    <p:animEffect transition="in" filter="wipe(left)">
                                      <p:cBhvr>
                                        <p:cTn id="7" dur="500"/>
                                        <p:tgtEl>
                                          <p:spTgt spid="1044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4589"/>
                                        </p:tgtEl>
                                        <p:attrNameLst>
                                          <p:attrName>style.visibility</p:attrName>
                                        </p:attrNameLst>
                                      </p:cBhvr>
                                      <p:to>
                                        <p:strVal val="visible"/>
                                      </p:to>
                                    </p:set>
                                    <p:animEffect transition="in" filter="dissolve">
                                      <p:cBhvr>
                                        <p:cTn id="12" dur="500"/>
                                        <p:tgtEl>
                                          <p:spTgt spid="104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451">
                                            <p:txEl>
                                              <p:pRg st="0" end="0"/>
                                            </p:txEl>
                                          </p:spTgt>
                                        </p:tgtEl>
                                        <p:attrNameLst>
                                          <p:attrName>style.visibility</p:attrName>
                                        </p:attrNameLst>
                                      </p:cBhvr>
                                      <p:to>
                                        <p:strVal val="visible"/>
                                      </p:to>
                                    </p:set>
                                    <p:animEffect transition="in" filter="wipe(left)">
                                      <p:cBhvr>
                                        <p:cTn id="17" dur="500"/>
                                        <p:tgtEl>
                                          <p:spTgt spid="10445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451">
                                            <p:txEl>
                                              <p:pRg st="1" end="1"/>
                                            </p:txEl>
                                          </p:spTgt>
                                        </p:tgtEl>
                                        <p:attrNameLst>
                                          <p:attrName>style.visibility</p:attrName>
                                        </p:attrNameLst>
                                      </p:cBhvr>
                                      <p:to>
                                        <p:strVal val="visible"/>
                                      </p:to>
                                    </p:set>
                                    <p:animEffect transition="in" filter="wipe(left)">
                                      <p:cBhvr>
                                        <p:cTn id="22" dur="500"/>
                                        <p:tgtEl>
                                          <p:spTgt spid="10445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4582"/>
                                        </p:tgtEl>
                                        <p:attrNameLst>
                                          <p:attrName>style.visibility</p:attrName>
                                        </p:attrNameLst>
                                      </p:cBhvr>
                                      <p:to>
                                        <p:strVal val="visible"/>
                                      </p:to>
                                    </p:set>
                                    <p:animEffect transition="in" filter="wipe(left)">
                                      <p:cBhvr>
                                        <p:cTn id="27" dur="500"/>
                                        <p:tgtEl>
                                          <p:spTgt spid="1045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4584"/>
                                        </p:tgtEl>
                                        <p:attrNameLst>
                                          <p:attrName>style.visibility</p:attrName>
                                        </p:attrNameLst>
                                      </p:cBhvr>
                                      <p:to>
                                        <p:strVal val="visible"/>
                                      </p:to>
                                    </p:set>
                                    <p:animEffect transition="in" filter="wipe(left)">
                                      <p:cBhvr>
                                        <p:cTn id="32" dur="500"/>
                                        <p:tgtEl>
                                          <p:spTgt spid="1045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4528">
                                            <p:txEl>
                                              <p:pRg st="0" end="0"/>
                                            </p:txEl>
                                          </p:spTgt>
                                        </p:tgtEl>
                                        <p:attrNameLst>
                                          <p:attrName>style.visibility</p:attrName>
                                        </p:attrNameLst>
                                      </p:cBhvr>
                                      <p:to>
                                        <p:strVal val="visible"/>
                                      </p:to>
                                    </p:set>
                                    <p:animEffect transition="in" filter="wipe(left)">
                                      <p:cBhvr>
                                        <p:cTn id="37" dur="500"/>
                                        <p:tgtEl>
                                          <p:spTgt spid="10452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4586"/>
                                        </p:tgtEl>
                                        <p:attrNameLst>
                                          <p:attrName>style.visibility</p:attrName>
                                        </p:attrNameLst>
                                      </p:cBhvr>
                                      <p:to>
                                        <p:strVal val="visible"/>
                                      </p:to>
                                    </p:set>
                                    <p:animEffect transition="in" filter="wipe(left)">
                                      <p:cBhvr>
                                        <p:cTn id="42" dur="500"/>
                                        <p:tgtEl>
                                          <p:spTgt spid="10458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4452">
                                            <p:txEl>
                                              <p:pRg st="0" end="0"/>
                                            </p:txEl>
                                          </p:spTgt>
                                        </p:tgtEl>
                                        <p:attrNameLst>
                                          <p:attrName>style.visibility</p:attrName>
                                        </p:attrNameLst>
                                      </p:cBhvr>
                                      <p:to>
                                        <p:strVal val="visible"/>
                                      </p:to>
                                    </p:set>
                                    <p:animEffect transition="in" filter="wipe(left)">
                                      <p:cBhvr>
                                        <p:cTn id="47" dur="500"/>
                                        <p:tgtEl>
                                          <p:spTgt spid="104452">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4453"/>
                                        </p:tgtEl>
                                        <p:attrNameLst>
                                          <p:attrName>style.visibility</p:attrName>
                                        </p:attrNameLst>
                                      </p:cBhvr>
                                      <p:to>
                                        <p:strVal val="visible"/>
                                      </p:to>
                                    </p:set>
                                    <p:animEffect transition="in" filter="dissolve">
                                      <p:cBhvr>
                                        <p:cTn id="52" dur="500"/>
                                        <p:tgtEl>
                                          <p:spTgt spid="1044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04467">
                                            <p:txEl>
                                              <p:pRg st="0" end="0"/>
                                            </p:txEl>
                                          </p:spTgt>
                                        </p:tgtEl>
                                        <p:attrNameLst>
                                          <p:attrName>style.visibility</p:attrName>
                                        </p:attrNameLst>
                                      </p:cBhvr>
                                      <p:to>
                                        <p:strVal val="visible"/>
                                      </p:to>
                                    </p:set>
                                    <p:anim calcmode="lin" valueType="num">
                                      <p:cBhvr additive="base">
                                        <p:cTn id="57" dur="500" fill="hold"/>
                                        <p:tgtEl>
                                          <p:spTgt spid="104467">
                                            <p:txEl>
                                              <p:pRg st="0" end="0"/>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104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04467">
                                            <p:txEl>
                                              <p:pRg st="1" end="1"/>
                                            </p:txEl>
                                          </p:spTgt>
                                        </p:tgtEl>
                                        <p:attrNameLst>
                                          <p:attrName>style.visibility</p:attrName>
                                        </p:attrNameLst>
                                      </p:cBhvr>
                                      <p:to>
                                        <p:strVal val="visible"/>
                                      </p:to>
                                    </p:set>
                                    <p:anim calcmode="lin" valueType="num">
                                      <p:cBhvr additive="base">
                                        <p:cTn id="63" dur="500" fill="hold"/>
                                        <p:tgtEl>
                                          <p:spTgt spid="104467">
                                            <p:txEl>
                                              <p:pRg st="1" end="1"/>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104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04467">
                                            <p:txEl>
                                              <p:pRg st="2" end="2"/>
                                            </p:txEl>
                                          </p:spTgt>
                                        </p:tgtEl>
                                        <p:attrNameLst>
                                          <p:attrName>style.visibility</p:attrName>
                                        </p:attrNameLst>
                                      </p:cBhvr>
                                      <p:to>
                                        <p:strVal val="visible"/>
                                      </p:to>
                                    </p:set>
                                    <p:anim calcmode="lin" valueType="num">
                                      <p:cBhvr additive="base">
                                        <p:cTn id="69" dur="500" fill="hold"/>
                                        <p:tgtEl>
                                          <p:spTgt spid="104467">
                                            <p:txEl>
                                              <p:pRg st="2" end="2"/>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04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104467">
                                            <p:txEl>
                                              <p:pRg st="3" end="3"/>
                                            </p:txEl>
                                          </p:spTgt>
                                        </p:tgtEl>
                                        <p:attrNameLst>
                                          <p:attrName>style.visibility</p:attrName>
                                        </p:attrNameLst>
                                      </p:cBhvr>
                                      <p:to>
                                        <p:strVal val="visible"/>
                                      </p:to>
                                    </p:set>
                                    <p:anim calcmode="lin" valueType="num">
                                      <p:cBhvr additive="base">
                                        <p:cTn id="75" dur="500" fill="hold"/>
                                        <p:tgtEl>
                                          <p:spTgt spid="104467">
                                            <p:txEl>
                                              <p:pRg st="3" end="3"/>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1044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104467">
                                            <p:txEl>
                                              <p:pRg st="4" end="4"/>
                                            </p:txEl>
                                          </p:spTgt>
                                        </p:tgtEl>
                                        <p:attrNameLst>
                                          <p:attrName>style.visibility</p:attrName>
                                        </p:attrNameLst>
                                      </p:cBhvr>
                                      <p:to>
                                        <p:strVal val="visible"/>
                                      </p:to>
                                    </p:set>
                                    <p:anim calcmode="lin" valueType="num">
                                      <p:cBhvr additive="base">
                                        <p:cTn id="81" dur="500" fill="hold"/>
                                        <p:tgtEl>
                                          <p:spTgt spid="104467">
                                            <p:txEl>
                                              <p:pRg st="4" end="4"/>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1044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104467">
                                            <p:txEl>
                                              <p:pRg st="5" end="5"/>
                                            </p:txEl>
                                          </p:spTgt>
                                        </p:tgtEl>
                                        <p:attrNameLst>
                                          <p:attrName>style.visibility</p:attrName>
                                        </p:attrNameLst>
                                      </p:cBhvr>
                                      <p:to>
                                        <p:strVal val="visible"/>
                                      </p:to>
                                    </p:set>
                                    <p:anim calcmode="lin" valueType="num">
                                      <p:cBhvr additive="base">
                                        <p:cTn id="87" dur="500" fill="hold"/>
                                        <p:tgtEl>
                                          <p:spTgt spid="104467">
                                            <p:txEl>
                                              <p:pRg st="5" end="5"/>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1044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104467">
                                            <p:txEl>
                                              <p:pRg st="6" end="6"/>
                                            </p:txEl>
                                          </p:spTgt>
                                        </p:tgtEl>
                                        <p:attrNameLst>
                                          <p:attrName>style.visibility</p:attrName>
                                        </p:attrNameLst>
                                      </p:cBhvr>
                                      <p:to>
                                        <p:strVal val="visible"/>
                                      </p:to>
                                    </p:set>
                                    <p:anim calcmode="lin" valueType="num">
                                      <p:cBhvr additive="base">
                                        <p:cTn id="93" dur="500" fill="hold"/>
                                        <p:tgtEl>
                                          <p:spTgt spid="104467">
                                            <p:txEl>
                                              <p:pRg st="6" end="6"/>
                                            </p:txEl>
                                          </p:spTgt>
                                        </p:tgtEl>
                                        <p:attrNameLst>
                                          <p:attrName>ppt_x</p:attrName>
                                        </p:attrNameLst>
                                      </p:cBhvr>
                                      <p:tavLst>
                                        <p:tav tm="0">
                                          <p:val>
                                            <p:strVal val="1+#ppt_w/2"/>
                                          </p:val>
                                        </p:tav>
                                        <p:tav tm="100000">
                                          <p:val>
                                            <p:strVal val="#ppt_x"/>
                                          </p:val>
                                        </p:tav>
                                      </p:tavLst>
                                    </p:anim>
                                    <p:anim calcmode="lin" valueType="num">
                                      <p:cBhvr additive="base">
                                        <p:cTn id="94" dur="500" fill="hold"/>
                                        <p:tgtEl>
                                          <p:spTgt spid="1044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2" fill="hold" grpId="0" nodeType="clickEffect">
                                  <p:stCondLst>
                                    <p:cond delay="0"/>
                                  </p:stCondLst>
                                  <p:childTnLst>
                                    <p:set>
                                      <p:cBhvr>
                                        <p:cTn id="98" dur="1" fill="hold">
                                          <p:stCondLst>
                                            <p:cond delay="0"/>
                                          </p:stCondLst>
                                        </p:cTn>
                                        <p:tgtEl>
                                          <p:spTgt spid="104467">
                                            <p:txEl>
                                              <p:pRg st="7" end="7"/>
                                            </p:txEl>
                                          </p:spTgt>
                                        </p:tgtEl>
                                        <p:attrNameLst>
                                          <p:attrName>style.visibility</p:attrName>
                                        </p:attrNameLst>
                                      </p:cBhvr>
                                      <p:to>
                                        <p:strVal val="visible"/>
                                      </p:to>
                                    </p:set>
                                    <p:anim calcmode="lin" valueType="num">
                                      <p:cBhvr additive="base">
                                        <p:cTn id="99" dur="500" fill="hold"/>
                                        <p:tgtEl>
                                          <p:spTgt spid="104467">
                                            <p:txEl>
                                              <p:pRg st="7" end="7"/>
                                            </p:txEl>
                                          </p:spTgt>
                                        </p:tgtEl>
                                        <p:attrNameLst>
                                          <p:attrName>ppt_x</p:attrName>
                                        </p:attrNameLst>
                                      </p:cBhvr>
                                      <p:tavLst>
                                        <p:tav tm="0">
                                          <p:val>
                                            <p:strVal val="1+#ppt_w/2"/>
                                          </p:val>
                                        </p:tav>
                                        <p:tav tm="100000">
                                          <p:val>
                                            <p:strVal val="#ppt_x"/>
                                          </p:val>
                                        </p:tav>
                                      </p:tavLst>
                                    </p:anim>
                                    <p:anim calcmode="lin" valueType="num">
                                      <p:cBhvr additive="base">
                                        <p:cTn id="100" dur="500" fill="hold"/>
                                        <p:tgtEl>
                                          <p:spTgt spid="1044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p"/>
      <p:bldP spid="104451" grpId="0" build="p"/>
      <p:bldP spid="104452" grpId="0" build="p"/>
      <p:bldP spid="104467" grpId="0" uiExpand="1" build="p"/>
      <p:bldP spid="10452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57200" y="304800"/>
            <a:ext cx="8001000" cy="519113"/>
          </a:xfrm>
          <a:prstGeom prst="rect">
            <a:avLst/>
          </a:prstGeom>
          <a:noFill/>
          <a:ln w="9525">
            <a:noFill/>
            <a:miter lim="800000"/>
            <a:headEnd/>
            <a:tailEnd/>
          </a:ln>
        </p:spPr>
        <p:txBody>
          <a:bodyPr>
            <a:spAutoFit/>
          </a:bodyPr>
          <a:lstStyle/>
          <a:p>
            <a:pPr eaLnBrk="1" hangingPunct="1">
              <a:spcBef>
                <a:spcPct val="50000"/>
              </a:spcBef>
            </a:pPr>
            <a:r>
              <a:rPr lang="zh-CN" altLang="en-US" sz="2800" b="1"/>
              <a:t>例</a:t>
            </a:r>
            <a:r>
              <a:rPr lang="en-US" altLang="zh-CN" sz="2800" b="1"/>
              <a:t>4</a:t>
            </a:r>
            <a:r>
              <a:rPr lang="zh-CN" altLang="en-US" sz="2800" b="1"/>
              <a:t>：分析图示电路</a:t>
            </a:r>
          </a:p>
        </p:txBody>
      </p:sp>
      <p:graphicFrame>
        <p:nvGraphicFramePr>
          <p:cNvPr id="106501" name="Group 5"/>
          <p:cNvGraphicFramePr>
            <a:graphicFrameLocks noGrp="1"/>
          </p:cNvGraphicFramePr>
          <p:nvPr/>
        </p:nvGraphicFramePr>
        <p:xfrm>
          <a:off x="4800600" y="3341688"/>
          <a:ext cx="3962400" cy="3402013"/>
        </p:xfrm>
        <a:graphic>
          <a:graphicData uri="http://schemas.openxmlformats.org/drawingml/2006/table">
            <a:tbl>
              <a:tblPr/>
              <a:tblGrid>
                <a:gridCol w="1295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XQ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1</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400" b="0" i="0" u="none" strike="noStrike" cap="none" normalizeH="0" baseline="30000" smtClean="0">
                          <a:ln>
                            <a:noFill/>
                          </a:ln>
                          <a:solidFill>
                            <a:schemeClr val="tx1"/>
                          </a:solidFill>
                          <a:effectLst/>
                          <a:latin typeface="Times New Roman" pitchFamily="18" charset="0"/>
                          <a:ea typeface="宋体" pitchFamily="2" charset="-122"/>
                        </a:rPr>
                        <a:t>n+1 </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400" b="0" i="0" u="none" strike="noStrike" cap="none" normalizeH="0" baseline="30000" smtClean="0">
                          <a:ln>
                            <a:noFill/>
                          </a:ln>
                          <a:solidFill>
                            <a:schemeClr val="tx1"/>
                          </a:solidFill>
                          <a:effectLst/>
                          <a:latin typeface="Times New Roman" pitchFamily="18" charset="0"/>
                          <a:ea typeface="宋体" pitchFamily="2" charset="-122"/>
                        </a:rPr>
                        <a:t>n+1</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Z</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4481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1 1 1</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593" name="Text Box 19"/>
          <p:cNvSpPr txBox="1">
            <a:spLocks noChangeArrowheads="1"/>
          </p:cNvSpPr>
          <p:nvPr/>
        </p:nvSpPr>
        <p:spPr bwMode="auto">
          <a:xfrm>
            <a:off x="6324600" y="3951288"/>
            <a:ext cx="2362200" cy="2830512"/>
          </a:xfrm>
          <a:prstGeom prst="rect">
            <a:avLst/>
          </a:prstGeom>
          <a:noFill/>
          <a:ln w="9525">
            <a:noFill/>
            <a:miter lim="800000"/>
            <a:headEnd/>
            <a:tailEnd/>
          </a:ln>
        </p:spPr>
        <p:txBody>
          <a:bodyPr>
            <a:spAutoFit/>
          </a:bodyPr>
          <a:lstStyle/>
          <a:p>
            <a:pPr eaLnBrk="1" hangingPunct="1">
              <a:lnSpc>
                <a:spcPct val="50000"/>
              </a:lnSpc>
              <a:spcBef>
                <a:spcPct val="50000"/>
              </a:spcBef>
            </a:pPr>
            <a:r>
              <a:rPr lang="en-US" altLang="zh-CN"/>
              <a:t>0        0           0</a:t>
            </a:r>
          </a:p>
          <a:p>
            <a:pPr eaLnBrk="1" hangingPunct="1">
              <a:lnSpc>
                <a:spcPct val="50000"/>
              </a:lnSpc>
              <a:spcBef>
                <a:spcPct val="50000"/>
              </a:spcBef>
            </a:pPr>
            <a:r>
              <a:rPr lang="en-US" altLang="zh-CN"/>
              <a:t>1        0           0</a:t>
            </a:r>
          </a:p>
          <a:p>
            <a:pPr eaLnBrk="1" hangingPunct="1">
              <a:lnSpc>
                <a:spcPct val="50000"/>
              </a:lnSpc>
              <a:spcBef>
                <a:spcPct val="50000"/>
              </a:spcBef>
            </a:pPr>
            <a:r>
              <a:rPr lang="en-US" altLang="zh-CN"/>
              <a:t>0        0           0</a:t>
            </a:r>
          </a:p>
          <a:p>
            <a:pPr eaLnBrk="1" hangingPunct="1">
              <a:lnSpc>
                <a:spcPct val="50000"/>
              </a:lnSpc>
              <a:spcBef>
                <a:spcPct val="50000"/>
              </a:spcBef>
            </a:pPr>
            <a:r>
              <a:rPr lang="en-US" altLang="zh-CN"/>
              <a:t>0        0           0</a:t>
            </a:r>
          </a:p>
          <a:p>
            <a:pPr eaLnBrk="1" hangingPunct="1">
              <a:lnSpc>
                <a:spcPct val="50000"/>
              </a:lnSpc>
              <a:spcBef>
                <a:spcPct val="50000"/>
              </a:spcBef>
            </a:pPr>
            <a:r>
              <a:rPr lang="en-US" altLang="zh-CN"/>
              <a:t>0        1           0</a:t>
            </a:r>
          </a:p>
          <a:p>
            <a:pPr eaLnBrk="1" hangingPunct="1">
              <a:lnSpc>
                <a:spcPct val="50000"/>
              </a:lnSpc>
              <a:spcBef>
                <a:spcPct val="50000"/>
              </a:spcBef>
            </a:pPr>
            <a:r>
              <a:rPr lang="en-US" altLang="zh-CN"/>
              <a:t>0        1           0</a:t>
            </a:r>
          </a:p>
          <a:p>
            <a:pPr eaLnBrk="1" hangingPunct="1">
              <a:lnSpc>
                <a:spcPct val="50000"/>
              </a:lnSpc>
              <a:spcBef>
                <a:spcPct val="50000"/>
              </a:spcBef>
            </a:pPr>
            <a:r>
              <a:rPr lang="en-US" altLang="zh-CN"/>
              <a:t>0        1           1</a:t>
            </a:r>
          </a:p>
          <a:p>
            <a:pPr eaLnBrk="1" hangingPunct="1">
              <a:lnSpc>
                <a:spcPct val="50000"/>
              </a:lnSpc>
              <a:spcBef>
                <a:spcPct val="50000"/>
              </a:spcBef>
            </a:pPr>
            <a:r>
              <a:rPr lang="en-US" altLang="zh-CN"/>
              <a:t>0        1           0</a:t>
            </a:r>
          </a:p>
        </p:txBody>
      </p:sp>
      <p:grpSp>
        <p:nvGrpSpPr>
          <p:cNvPr id="24594" name="Group 22"/>
          <p:cNvGrpSpPr>
            <a:grpSpLocks/>
          </p:cNvGrpSpPr>
          <p:nvPr/>
        </p:nvGrpSpPr>
        <p:grpSpPr bwMode="auto">
          <a:xfrm>
            <a:off x="3662363" y="53975"/>
            <a:ext cx="5100637" cy="2917825"/>
            <a:chOff x="2211" y="34"/>
            <a:chExt cx="3213" cy="1838"/>
          </a:xfrm>
        </p:grpSpPr>
        <p:grpSp>
          <p:nvGrpSpPr>
            <p:cNvPr id="24622" name="Group 23"/>
            <p:cNvGrpSpPr>
              <a:grpSpLocks/>
            </p:cNvGrpSpPr>
            <p:nvPr/>
          </p:nvGrpSpPr>
          <p:grpSpPr bwMode="auto">
            <a:xfrm>
              <a:off x="2211" y="34"/>
              <a:ext cx="3213" cy="1838"/>
              <a:chOff x="2211" y="34"/>
              <a:chExt cx="3213" cy="1838"/>
            </a:xfrm>
          </p:grpSpPr>
          <p:grpSp>
            <p:nvGrpSpPr>
              <p:cNvPr id="24629" name="Group 24"/>
              <p:cNvGrpSpPr>
                <a:grpSpLocks/>
              </p:cNvGrpSpPr>
              <p:nvPr/>
            </p:nvGrpSpPr>
            <p:grpSpPr bwMode="auto">
              <a:xfrm>
                <a:off x="2211" y="34"/>
                <a:ext cx="3213" cy="1838"/>
                <a:chOff x="1872" y="181"/>
                <a:chExt cx="3213" cy="1838"/>
              </a:xfrm>
            </p:grpSpPr>
            <p:sp>
              <p:nvSpPr>
                <p:cNvPr id="24631" name="Rectangle 25"/>
                <p:cNvSpPr>
                  <a:spLocks noChangeArrowheads="1"/>
                </p:cNvSpPr>
                <p:nvPr/>
              </p:nvSpPr>
              <p:spPr bwMode="auto">
                <a:xfrm flipV="1">
                  <a:off x="3934" y="386"/>
                  <a:ext cx="617" cy="657"/>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4632" name="Line 26"/>
                <p:cNvSpPr>
                  <a:spLocks noChangeShapeType="1"/>
                </p:cNvSpPr>
                <p:nvPr/>
              </p:nvSpPr>
              <p:spPr bwMode="auto">
                <a:xfrm>
                  <a:off x="3738" y="241"/>
                  <a:ext cx="687" cy="0"/>
                </a:xfrm>
                <a:prstGeom prst="line">
                  <a:avLst/>
                </a:prstGeom>
                <a:noFill/>
                <a:ln w="9525">
                  <a:solidFill>
                    <a:srgbClr val="000000"/>
                  </a:solidFill>
                  <a:round/>
                  <a:headEnd/>
                  <a:tailEnd/>
                </a:ln>
              </p:spPr>
              <p:txBody>
                <a:bodyPr/>
                <a:lstStyle/>
                <a:p>
                  <a:endParaRPr lang="zh-CN" altLang="en-US"/>
                </a:p>
              </p:txBody>
            </p:sp>
            <p:sp>
              <p:nvSpPr>
                <p:cNvPr id="24633" name="Rectangle 27"/>
                <p:cNvSpPr>
                  <a:spLocks noChangeArrowheads="1"/>
                </p:cNvSpPr>
                <p:nvPr/>
              </p:nvSpPr>
              <p:spPr bwMode="auto">
                <a:xfrm flipV="1">
                  <a:off x="2629" y="402"/>
                  <a:ext cx="617" cy="656"/>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grpSp>
              <p:nvGrpSpPr>
                <p:cNvPr id="24634" name="Group 28"/>
                <p:cNvGrpSpPr>
                  <a:grpSpLocks/>
                </p:cNvGrpSpPr>
                <p:nvPr/>
              </p:nvGrpSpPr>
              <p:grpSpPr bwMode="auto">
                <a:xfrm rot="-5400000">
                  <a:off x="3076" y="961"/>
                  <a:ext cx="70" cy="125"/>
                  <a:chOff x="3950" y="3743"/>
                  <a:chExt cx="87" cy="155"/>
                </a:xfrm>
              </p:grpSpPr>
              <p:sp>
                <p:nvSpPr>
                  <p:cNvPr id="24671" name="Line 29"/>
                  <p:cNvSpPr>
                    <a:spLocks noChangeShapeType="1"/>
                  </p:cNvSpPr>
                  <p:nvPr/>
                </p:nvSpPr>
                <p:spPr bwMode="auto">
                  <a:xfrm flipV="1">
                    <a:off x="3950" y="3821"/>
                    <a:ext cx="87" cy="77"/>
                  </a:xfrm>
                  <a:prstGeom prst="line">
                    <a:avLst/>
                  </a:prstGeom>
                  <a:noFill/>
                  <a:ln w="9525">
                    <a:solidFill>
                      <a:srgbClr val="000000"/>
                    </a:solidFill>
                    <a:round/>
                    <a:headEnd/>
                    <a:tailEnd/>
                  </a:ln>
                </p:spPr>
                <p:txBody>
                  <a:bodyPr/>
                  <a:lstStyle/>
                  <a:p>
                    <a:endParaRPr lang="zh-CN" altLang="en-US"/>
                  </a:p>
                </p:txBody>
              </p:sp>
              <p:sp>
                <p:nvSpPr>
                  <p:cNvPr id="24672" name="Line 30"/>
                  <p:cNvSpPr>
                    <a:spLocks noChangeShapeType="1"/>
                  </p:cNvSpPr>
                  <p:nvPr/>
                </p:nvSpPr>
                <p:spPr bwMode="auto">
                  <a:xfrm flipH="1" flipV="1">
                    <a:off x="3950" y="3743"/>
                    <a:ext cx="87" cy="78"/>
                  </a:xfrm>
                  <a:prstGeom prst="line">
                    <a:avLst/>
                  </a:prstGeom>
                  <a:noFill/>
                  <a:ln w="9525">
                    <a:solidFill>
                      <a:srgbClr val="000000"/>
                    </a:solidFill>
                    <a:round/>
                    <a:headEnd/>
                    <a:tailEnd/>
                  </a:ln>
                </p:spPr>
                <p:txBody>
                  <a:bodyPr/>
                  <a:lstStyle/>
                  <a:p>
                    <a:endParaRPr lang="zh-CN" altLang="en-US"/>
                  </a:p>
                </p:txBody>
              </p:sp>
            </p:grpSp>
            <p:sp>
              <p:nvSpPr>
                <p:cNvPr id="24635" name="Text Box 31"/>
                <p:cNvSpPr txBox="1">
                  <a:spLocks noChangeArrowheads="1"/>
                </p:cNvSpPr>
                <p:nvPr/>
              </p:nvSpPr>
              <p:spPr bwMode="auto">
                <a:xfrm>
                  <a:off x="1888" y="1816"/>
                  <a:ext cx="141" cy="203"/>
                </a:xfrm>
                <a:prstGeom prst="rect">
                  <a:avLst/>
                </a:prstGeom>
                <a:noFill/>
                <a:ln w="9525">
                  <a:noFill/>
                  <a:miter lim="800000"/>
                  <a:headEnd/>
                  <a:tailEnd/>
                </a:ln>
              </p:spPr>
              <p:txBody>
                <a:bodyPr lIns="0" tIns="0" rIns="0" bIns="0"/>
                <a:lstStyle/>
                <a:p>
                  <a:pPr algn="just"/>
                  <a:r>
                    <a:rPr lang="en-US" altLang="zh-CN" sz="2000"/>
                    <a:t>X</a:t>
                  </a:r>
                </a:p>
              </p:txBody>
            </p:sp>
            <p:sp>
              <p:nvSpPr>
                <p:cNvPr id="24636" name="Text Box 32"/>
                <p:cNvSpPr txBox="1">
                  <a:spLocks noChangeArrowheads="1"/>
                </p:cNvSpPr>
                <p:nvPr/>
              </p:nvSpPr>
              <p:spPr bwMode="auto">
                <a:xfrm>
                  <a:off x="1872" y="1058"/>
                  <a:ext cx="224" cy="203"/>
                </a:xfrm>
                <a:prstGeom prst="rect">
                  <a:avLst/>
                </a:prstGeom>
                <a:noFill/>
                <a:ln w="9525">
                  <a:noFill/>
                  <a:miter lim="800000"/>
                  <a:headEnd/>
                  <a:tailEnd/>
                </a:ln>
              </p:spPr>
              <p:txBody>
                <a:bodyPr lIns="0" tIns="0" rIns="0" bIns="0"/>
                <a:lstStyle/>
                <a:p>
                  <a:pPr algn="just"/>
                  <a:r>
                    <a:rPr lang="en-US" altLang="zh-CN" sz="2000"/>
                    <a:t>CP</a:t>
                  </a:r>
                </a:p>
              </p:txBody>
            </p:sp>
            <p:sp>
              <p:nvSpPr>
                <p:cNvPr id="24637" name="Text Box 33"/>
                <p:cNvSpPr txBox="1">
                  <a:spLocks noChangeArrowheads="1"/>
                </p:cNvSpPr>
                <p:nvPr/>
              </p:nvSpPr>
              <p:spPr bwMode="auto">
                <a:xfrm>
                  <a:off x="2671" y="808"/>
                  <a:ext cx="150" cy="253"/>
                </a:xfrm>
                <a:prstGeom prst="rect">
                  <a:avLst/>
                </a:prstGeom>
                <a:noFill/>
                <a:ln w="9525">
                  <a:noFill/>
                  <a:miter lim="800000"/>
                  <a:headEnd/>
                  <a:tailEnd/>
                </a:ln>
              </p:spPr>
              <p:txBody>
                <a:bodyPr lIns="0" tIns="0" rIns="0" bIns="0"/>
                <a:lstStyle/>
                <a:p>
                  <a:pPr algn="just"/>
                  <a:r>
                    <a:rPr lang="en-US" altLang="zh-CN" sz="2000"/>
                    <a:t>D</a:t>
                  </a:r>
                </a:p>
              </p:txBody>
            </p:sp>
            <p:sp>
              <p:nvSpPr>
                <p:cNvPr id="24638" name="Line 34"/>
                <p:cNvSpPr>
                  <a:spLocks noChangeShapeType="1"/>
                </p:cNvSpPr>
                <p:nvPr/>
              </p:nvSpPr>
              <p:spPr bwMode="auto">
                <a:xfrm>
                  <a:off x="3110" y="1077"/>
                  <a:ext cx="0" cy="208"/>
                </a:xfrm>
                <a:prstGeom prst="line">
                  <a:avLst/>
                </a:prstGeom>
                <a:noFill/>
                <a:ln w="9525">
                  <a:solidFill>
                    <a:srgbClr val="000000"/>
                  </a:solidFill>
                  <a:round/>
                  <a:headEnd/>
                  <a:tailEnd/>
                </a:ln>
              </p:spPr>
              <p:txBody>
                <a:bodyPr/>
                <a:lstStyle/>
                <a:p>
                  <a:endParaRPr lang="zh-CN" altLang="en-US"/>
                </a:p>
              </p:txBody>
            </p:sp>
            <p:sp>
              <p:nvSpPr>
                <p:cNvPr id="24639" name="Line 35"/>
                <p:cNvSpPr>
                  <a:spLocks noChangeShapeType="1"/>
                </p:cNvSpPr>
                <p:nvPr/>
              </p:nvSpPr>
              <p:spPr bwMode="auto">
                <a:xfrm>
                  <a:off x="2097" y="1269"/>
                  <a:ext cx="2332" cy="0"/>
                </a:xfrm>
                <a:prstGeom prst="line">
                  <a:avLst/>
                </a:prstGeom>
                <a:noFill/>
                <a:ln w="9525">
                  <a:solidFill>
                    <a:srgbClr val="000000"/>
                  </a:solidFill>
                  <a:round/>
                  <a:headEnd/>
                  <a:tailEnd/>
                </a:ln>
              </p:spPr>
              <p:txBody>
                <a:bodyPr/>
                <a:lstStyle/>
                <a:p>
                  <a:endParaRPr lang="zh-CN" altLang="en-US"/>
                </a:p>
              </p:txBody>
            </p:sp>
            <p:sp>
              <p:nvSpPr>
                <p:cNvPr id="24640" name="Line 36"/>
                <p:cNvSpPr>
                  <a:spLocks noChangeShapeType="1"/>
                </p:cNvSpPr>
                <p:nvPr/>
              </p:nvSpPr>
              <p:spPr bwMode="auto">
                <a:xfrm flipV="1">
                  <a:off x="2724" y="257"/>
                  <a:ext cx="0" cy="145"/>
                </a:xfrm>
                <a:prstGeom prst="line">
                  <a:avLst/>
                </a:prstGeom>
                <a:noFill/>
                <a:ln w="9525">
                  <a:solidFill>
                    <a:srgbClr val="000000"/>
                  </a:solidFill>
                  <a:round/>
                  <a:headEnd/>
                  <a:tailEnd/>
                </a:ln>
              </p:spPr>
              <p:txBody>
                <a:bodyPr/>
                <a:lstStyle/>
                <a:p>
                  <a:endParaRPr lang="zh-CN" altLang="en-US"/>
                </a:p>
              </p:txBody>
            </p:sp>
            <p:sp>
              <p:nvSpPr>
                <p:cNvPr id="24641" name="Line 37"/>
                <p:cNvSpPr>
                  <a:spLocks noChangeShapeType="1"/>
                </p:cNvSpPr>
                <p:nvPr/>
              </p:nvSpPr>
              <p:spPr bwMode="auto">
                <a:xfrm>
                  <a:off x="2724" y="273"/>
                  <a:ext cx="708" cy="0"/>
                </a:xfrm>
                <a:prstGeom prst="line">
                  <a:avLst/>
                </a:prstGeom>
                <a:noFill/>
                <a:ln w="9525">
                  <a:solidFill>
                    <a:srgbClr val="000000"/>
                  </a:solidFill>
                  <a:round/>
                  <a:headEnd/>
                  <a:tailEnd/>
                </a:ln>
              </p:spPr>
              <p:txBody>
                <a:bodyPr/>
                <a:lstStyle/>
                <a:p>
                  <a:endParaRPr lang="zh-CN" altLang="en-US"/>
                </a:p>
              </p:txBody>
            </p:sp>
            <p:sp>
              <p:nvSpPr>
                <p:cNvPr id="24642" name="Line 38"/>
                <p:cNvSpPr>
                  <a:spLocks noChangeShapeType="1"/>
                </p:cNvSpPr>
                <p:nvPr/>
              </p:nvSpPr>
              <p:spPr bwMode="auto">
                <a:xfrm>
                  <a:off x="2869" y="1751"/>
                  <a:ext cx="1882" cy="0"/>
                </a:xfrm>
                <a:prstGeom prst="line">
                  <a:avLst/>
                </a:prstGeom>
                <a:noFill/>
                <a:ln w="9525">
                  <a:solidFill>
                    <a:srgbClr val="000000"/>
                  </a:solidFill>
                  <a:round/>
                  <a:headEnd/>
                  <a:tailEnd/>
                </a:ln>
              </p:spPr>
              <p:txBody>
                <a:bodyPr/>
                <a:lstStyle/>
                <a:p>
                  <a:endParaRPr lang="zh-CN" altLang="en-US"/>
                </a:p>
              </p:txBody>
            </p:sp>
            <p:sp>
              <p:nvSpPr>
                <p:cNvPr id="24643" name="Line 39"/>
                <p:cNvSpPr>
                  <a:spLocks noChangeShapeType="1"/>
                </p:cNvSpPr>
                <p:nvPr/>
              </p:nvSpPr>
              <p:spPr bwMode="auto">
                <a:xfrm flipV="1">
                  <a:off x="3738" y="225"/>
                  <a:ext cx="0" cy="1607"/>
                </a:xfrm>
                <a:prstGeom prst="line">
                  <a:avLst/>
                </a:prstGeom>
                <a:noFill/>
                <a:ln w="9525">
                  <a:solidFill>
                    <a:srgbClr val="000000"/>
                  </a:solidFill>
                  <a:round/>
                  <a:headEnd/>
                  <a:tailEnd/>
                </a:ln>
              </p:spPr>
              <p:txBody>
                <a:bodyPr/>
                <a:lstStyle/>
                <a:p>
                  <a:endParaRPr lang="zh-CN" altLang="en-US"/>
                </a:p>
              </p:txBody>
            </p:sp>
            <p:sp>
              <p:nvSpPr>
                <p:cNvPr id="24644" name="Text Box 40"/>
                <p:cNvSpPr txBox="1">
                  <a:spLocks noChangeArrowheads="1"/>
                </p:cNvSpPr>
                <p:nvPr/>
              </p:nvSpPr>
              <p:spPr bwMode="auto">
                <a:xfrm>
                  <a:off x="2676" y="402"/>
                  <a:ext cx="169" cy="234"/>
                </a:xfrm>
                <a:prstGeom prst="rect">
                  <a:avLst/>
                </a:prstGeom>
                <a:noFill/>
                <a:ln w="9525">
                  <a:noFill/>
                  <a:miter lim="800000"/>
                  <a:headEnd/>
                  <a:tailEnd/>
                </a:ln>
              </p:spPr>
              <p:txBody>
                <a:bodyPr lIns="0" tIns="0" rIns="0" bIns="0"/>
                <a:lstStyle/>
                <a:p>
                  <a:pPr algn="just"/>
                  <a:r>
                    <a:rPr lang="en-US" altLang="zh-CN" sz="2000"/>
                    <a:t>Q</a:t>
                  </a:r>
                </a:p>
              </p:txBody>
            </p:sp>
            <p:sp>
              <p:nvSpPr>
                <p:cNvPr id="24645" name="Line 41"/>
                <p:cNvSpPr>
                  <a:spLocks noChangeShapeType="1"/>
                </p:cNvSpPr>
                <p:nvPr/>
              </p:nvSpPr>
              <p:spPr bwMode="auto">
                <a:xfrm flipV="1">
                  <a:off x="2660" y="1639"/>
                  <a:ext cx="0" cy="305"/>
                </a:xfrm>
                <a:prstGeom prst="line">
                  <a:avLst/>
                </a:prstGeom>
                <a:noFill/>
                <a:ln w="9525">
                  <a:solidFill>
                    <a:srgbClr val="000000"/>
                  </a:solidFill>
                  <a:round/>
                  <a:headEnd/>
                  <a:tailEnd/>
                </a:ln>
              </p:spPr>
              <p:txBody>
                <a:bodyPr/>
                <a:lstStyle/>
                <a:p>
                  <a:endParaRPr lang="zh-CN" altLang="en-US"/>
                </a:p>
              </p:txBody>
            </p:sp>
            <p:sp>
              <p:nvSpPr>
                <p:cNvPr id="24646" name="Line 42"/>
                <p:cNvSpPr>
                  <a:spLocks noChangeShapeType="1"/>
                </p:cNvSpPr>
                <p:nvPr/>
              </p:nvSpPr>
              <p:spPr bwMode="auto">
                <a:xfrm flipV="1">
                  <a:off x="4397" y="225"/>
                  <a:ext cx="0" cy="161"/>
                </a:xfrm>
                <a:prstGeom prst="line">
                  <a:avLst/>
                </a:prstGeom>
                <a:noFill/>
                <a:ln w="9525">
                  <a:solidFill>
                    <a:srgbClr val="000000"/>
                  </a:solidFill>
                  <a:round/>
                  <a:headEnd/>
                  <a:tailEnd/>
                </a:ln>
              </p:spPr>
              <p:txBody>
                <a:bodyPr/>
                <a:lstStyle/>
                <a:p>
                  <a:endParaRPr lang="zh-CN" altLang="en-US"/>
                </a:p>
              </p:txBody>
            </p:sp>
            <p:sp>
              <p:nvSpPr>
                <p:cNvPr id="24647" name="Text Box 43"/>
                <p:cNvSpPr txBox="1">
                  <a:spLocks noChangeArrowheads="1"/>
                </p:cNvSpPr>
                <p:nvPr/>
              </p:nvSpPr>
              <p:spPr bwMode="auto">
                <a:xfrm>
                  <a:off x="4172" y="627"/>
                  <a:ext cx="169" cy="234"/>
                </a:xfrm>
                <a:prstGeom prst="rect">
                  <a:avLst/>
                </a:prstGeom>
                <a:noFill/>
                <a:ln w="9525">
                  <a:noFill/>
                  <a:miter lim="800000"/>
                  <a:headEnd/>
                  <a:tailEnd/>
                </a:ln>
              </p:spPr>
              <p:txBody>
                <a:bodyPr lIns="0" tIns="0" rIns="0" bIns="0"/>
                <a:lstStyle/>
                <a:p>
                  <a:pPr algn="just"/>
                  <a:r>
                    <a:rPr lang="en-US" altLang="zh-CN" sz="2000"/>
                    <a:t>F</a:t>
                  </a:r>
                  <a:r>
                    <a:rPr lang="en-US" altLang="zh-CN" sz="2000" baseline="-25000"/>
                    <a:t>1</a:t>
                  </a:r>
                  <a:endParaRPr lang="en-US" altLang="zh-CN" sz="2000"/>
                </a:p>
              </p:txBody>
            </p:sp>
            <p:sp>
              <p:nvSpPr>
                <p:cNvPr id="24648" name="Line 44"/>
                <p:cNvSpPr>
                  <a:spLocks noChangeShapeType="1"/>
                </p:cNvSpPr>
                <p:nvPr/>
              </p:nvSpPr>
              <p:spPr bwMode="auto">
                <a:xfrm>
                  <a:off x="2757" y="1848"/>
                  <a:ext cx="2090" cy="0"/>
                </a:xfrm>
                <a:prstGeom prst="line">
                  <a:avLst/>
                </a:prstGeom>
                <a:noFill/>
                <a:ln w="9525">
                  <a:solidFill>
                    <a:srgbClr val="000000"/>
                  </a:solidFill>
                  <a:round/>
                  <a:headEnd/>
                  <a:tailEnd/>
                </a:ln>
              </p:spPr>
              <p:txBody>
                <a:bodyPr/>
                <a:lstStyle/>
                <a:p>
                  <a:endParaRPr lang="zh-CN" altLang="en-US"/>
                </a:p>
              </p:txBody>
            </p:sp>
            <p:sp>
              <p:nvSpPr>
                <p:cNvPr id="24649" name="Line 45"/>
                <p:cNvSpPr>
                  <a:spLocks noChangeShapeType="1"/>
                </p:cNvSpPr>
                <p:nvPr/>
              </p:nvSpPr>
              <p:spPr bwMode="auto">
                <a:xfrm flipH="1" flipV="1">
                  <a:off x="2097" y="1944"/>
                  <a:ext cx="2863" cy="0"/>
                </a:xfrm>
                <a:prstGeom prst="line">
                  <a:avLst/>
                </a:prstGeom>
                <a:noFill/>
                <a:ln w="9525">
                  <a:solidFill>
                    <a:srgbClr val="000000"/>
                  </a:solidFill>
                  <a:round/>
                  <a:headEnd/>
                  <a:tailEnd/>
                </a:ln>
              </p:spPr>
              <p:txBody>
                <a:bodyPr/>
                <a:lstStyle/>
                <a:p>
                  <a:endParaRPr lang="zh-CN" altLang="en-US"/>
                </a:p>
              </p:txBody>
            </p:sp>
            <p:grpSp>
              <p:nvGrpSpPr>
                <p:cNvPr id="24650" name="Group 46"/>
                <p:cNvGrpSpPr>
                  <a:grpSpLocks/>
                </p:cNvGrpSpPr>
                <p:nvPr/>
              </p:nvGrpSpPr>
              <p:grpSpPr bwMode="auto">
                <a:xfrm rot="-5400000">
                  <a:off x="4391" y="945"/>
                  <a:ext cx="69" cy="125"/>
                  <a:chOff x="5572" y="3723"/>
                  <a:chExt cx="87" cy="156"/>
                </a:xfrm>
              </p:grpSpPr>
              <p:sp>
                <p:nvSpPr>
                  <p:cNvPr id="24669" name="Line 47"/>
                  <p:cNvSpPr>
                    <a:spLocks noChangeShapeType="1"/>
                  </p:cNvSpPr>
                  <p:nvPr/>
                </p:nvSpPr>
                <p:spPr bwMode="auto">
                  <a:xfrm flipV="1">
                    <a:off x="5572" y="3801"/>
                    <a:ext cx="87" cy="78"/>
                  </a:xfrm>
                  <a:prstGeom prst="line">
                    <a:avLst/>
                  </a:prstGeom>
                  <a:noFill/>
                  <a:ln w="9525">
                    <a:solidFill>
                      <a:srgbClr val="000000"/>
                    </a:solidFill>
                    <a:round/>
                    <a:headEnd/>
                    <a:tailEnd/>
                  </a:ln>
                </p:spPr>
                <p:txBody>
                  <a:bodyPr/>
                  <a:lstStyle/>
                  <a:p>
                    <a:endParaRPr lang="zh-CN" altLang="en-US"/>
                  </a:p>
                </p:txBody>
              </p:sp>
              <p:sp>
                <p:nvSpPr>
                  <p:cNvPr id="24670" name="Line 48"/>
                  <p:cNvSpPr>
                    <a:spLocks noChangeShapeType="1"/>
                  </p:cNvSpPr>
                  <p:nvPr/>
                </p:nvSpPr>
                <p:spPr bwMode="auto">
                  <a:xfrm flipH="1" flipV="1">
                    <a:off x="5572" y="3723"/>
                    <a:ext cx="87" cy="78"/>
                  </a:xfrm>
                  <a:prstGeom prst="line">
                    <a:avLst/>
                  </a:prstGeom>
                  <a:noFill/>
                  <a:ln w="9525">
                    <a:solidFill>
                      <a:srgbClr val="000000"/>
                    </a:solidFill>
                    <a:round/>
                    <a:headEnd/>
                    <a:tailEnd/>
                  </a:ln>
                </p:spPr>
                <p:txBody>
                  <a:bodyPr/>
                  <a:lstStyle/>
                  <a:p>
                    <a:endParaRPr lang="zh-CN" altLang="en-US"/>
                  </a:p>
                </p:txBody>
              </p:sp>
            </p:grpSp>
            <p:sp>
              <p:nvSpPr>
                <p:cNvPr id="24651" name="Text Box 49"/>
                <p:cNvSpPr txBox="1">
                  <a:spLocks noChangeArrowheads="1"/>
                </p:cNvSpPr>
                <p:nvPr/>
              </p:nvSpPr>
              <p:spPr bwMode="auto">
                <a:xfrm>
                  <a:off x="4944" y="181"/>
                  <a:ext cx="141" cy="203"/>
                </a:xfrm>
                <a:prstGeom prst="rect">
                  <a:avLst/>
                </a:prstGeom>
                <a:noFill/>
                <a:ln w="9525">
                  <a:noFill/>
                  <a:miter lim="800000"/>
                  <a:headEnd/>
                  <a:tailEnd/>
                </a:ln>
              </p:spPr>
              <p:txBody>
                <a:bodyPr lIns="0" tIns="0" rIns="0" bIns="0"/>
                <a:lstStyle/>
                <a:p>
                  <a:pPr algn="just"/>
                  <a:r>
                    <a:rPr lang="en-US" altLang="zh-CN" sz="2000"/>
                    <a:t>Z</a:t>
                  </a:r>
                </a:p>
              </p:txBody>
            </p:sp>
            <p:sp>
              <p:nvSpPr>
                <p:cNvPr id="24652" name="Text Box 50"/>
                <p:cNvSpPr txBox="1">
                  <a:spLocks noChangeArrowheads="1"/>
                </p:cNvSpPr>
                <p:nvPr/>
              </p:nvSpPr>
              <p:spPr bwMode="auto">
                <a:xfrm>
                  <a:off x="3976" y="792"/>
                  <a:ext cx="148" cy="220"/>
                </a:xfrm>
                <a:prstGeom prst="rect">
                  <a:avLst/>
                </a:prstGeom>
                <a:noFill/>
                <a:ln w="9525">
                  <a:noFill/>
                  <a:miter lim="800000"/>
                  <a:headEnd/>
                  <a:tailEnd/>
                </a:ln>
              </p:spPr>
              <p:txBody>
                <a:bodyPr lIns="0" tIns="0" rIns="0" bIns="0"/>
                <a:lstStyle/>
                <a:p>
                  <a:pPr algn="just"/>
                  <a:r>
                    <a:rPr lang="en-US" altLang="zh-CN" sz="2000"/>
                    <a:t>D</a:t>
                  </a:r>
                </a:p>
              </p:txBody>
            </p:sp>
            <p:sp>
              <p:nvSpPr>
                <p:cNvPr id="24653" name="Line 51"/>
                <p:cNvSpPr>
                  <a:spLocks noChangeShapeType="1"/>
                </p:cNvSpPr>
                <p:nvPr/>
              </p:nvSpPr>
              <p:spPr bwMode="auto">
                <a:xfrm flipV="1">
                  <a:off x="2740" y="1061"/>
                  <a:ext cx="0" cy="405"/>
                </a:xfrm>
                <a:prstGeom prst="line">
                  <a:avLst/>
                </a:prstGeom>
                <a:noFill/>
                <a:ln w="9525">
                  <a:solidFill>
                    <a:srgbClr val="000000"/>
                  </a:solidFill>
                  <a:round/>
                  <a:headEnd/>
                  <a:tailEnd/>
                </a:ln>
              </p:spPr>
              <p:txBody>
                <a:bodyPr/>
                <a:lstStyle/>
                <a:p>
                  <a:endParaRPr lang="zh-CN" altLang="en-US"/>
                </a:p>
              </p:txBody>
            </p:sp>
            <p:sp>
              <p:nvSpPr>
                <p:cNvPr id="24654" name="Line 52"/>
                <p:cNvSpPr>
                  <a:spLocks noChangeShapeType="1"/>
                </p:cNvSpPr>
                <p:nvPr/>
              </p:nvSpPr>
              <p:spPr bwMode="auto">
                <a:xfrm flipV="1">
                  <a:off x="4429" y="1028"/>
                  <a:ext cx="0" cy="225"/>
                </a:xfrm>
                <a:prstGeom prst="line">
                  <a:avLst/>
                </a:prstGeom>
                <a:noFill/>
                <a:ln w="9525">
                  <a:solidFill>
                    <a:srgbClr val="000000"/>
                  </a:solidFill>
                  <a:round/>
                  <a:headEnd/>
                  <a:tailEnd/>
                </a:ln>
              </p:spPr>
              <p:txBody>
                <a:bodyPr/>
                <a:lstStyle/>
                <a:p>
                  <a:endParaRPr lang="zh-CN" altLang="en-US"/>
                </a:p>
              </p:txBody>
            </p:sp>
            <p:sp>
              <p:nvSpPr>
                <p:cNvPr id="24655" name="Text Box 53"/>
                <p:cNvSpPr txBox="1">
                  <a:spLocks noChangeArrowheads="1"/>
                </p:cNvSpPr>
                <p:nvPr/>
              </p:nvSpPr>
              <p:spPr bwMode="auto">
                <a:xfrm>
                  <a:off x="3979" y="386"/>
                  <a:ext cx="168" cy="234"/>
                </a:xfrm>
                <a:prstGeom prst="rect">
                  <a:avLst/>
                </a:prstGeom>
                <a:noFill/>
                <a:ln w="9525">
                  <a:noFill/>
                  <a:miter lim="800000"/>
                  <a:headEnd/>
                  <a:tailEnd/>
                </a:ln>
              </p:spPr>
              <p:txBody>
                <a:bodyPr lIns="0" tIns="0" rIns="0" bIns="0"/>
                <a:lstStyle/>
                <a:p>
                  <a:pPr algn="just"/>
                  <a:r>
                    <a:rPr lang="en-US" altLang="zh-CN" sz="2000"/>
                    <a:t>Q</a:t>
                  </a:r>
                </a:p>
              </p:txBody>
            </p:sp>
            <p:sp>
              <p:nvSpPr>
                <p:cNvPr id="24656" name="Text Box 54"/>
                <p:cNvSpPr txBox="1">
                  <a:spLocks noChangeArrowheads="1"/>
                </p:cNvSpPr>
                <p:nvPr/>
              </p:nvSpPr>
              <p:spPr bwMode="auto">
                <a:xfrm>
                  <a:off x="2853" y="659"/>
                  <a:ext cx="168" cy="234"/>
                </a:xfrm>
                <a:prstGeom prst="rect">
                  <a:avLst/>
                </a:prstGeom>
                <a:noFill/>
                <a:ln w="9525">
                  <a:noFill/>
                  <a:miter lim="800000"/>
                  <a:headEnd/>
                  <a:tailEnd/>
                </a:ln>
              </p:spPr>
              <p:txBody>
                <a:bodyPr lIns="0" tIns="0" rIns="0" bIns="0"/>
                <a:lstStyle/>
                <a:p>
                  <a:pPr algn="just"/>
                  <a:r>
                    <a:rPr lang="en-US" altLang="zh-CN" sz="2000"/>
                    <a:t>F</a:t>
                  </a:r>
                  <a:r>
                    <a:rPr lang="en-US" altLang="zh-CN" sz="2000" baseline="-25000"/>
                    <a:t>2</a:t>
                  </a:r>
                  <a:endParaRPr lang="en-US" altLang="zh-CN" sz="2000"/>
                </a:p>
              </p:txBody>
            </p:sp>
            <p:sp>
              <p:nvSpPr>
                <p:cNvPr id="24657" name="Oval 55"/>
                <p:cNvSpPr>
                  <a:spLocks noChangeArrowheads="1"/>
                </p:cNvSpPr>
                <p:nvPr/>
              </p:nvSpPr>
              <p:spPr bwMode="auto">
                <a:xfrm>
                  <a:off x="3711" y="1816"/>
                  <a:ext cx="43" cy="47"/>
                </a:xfrm>
                <a:prstGeom prst="ellipse">
                  <a:avLst/>
                </a:prstGeom>
                <a:solidFill>
                  <a:srgbClr val="000000"/>
                </a:solidFill>
                <a:ln w="9525">
                  <a:solidFill>
                    <a:srgbClr val="000000"/>
                  </a:solidFill>
                  <a:round/>
                  <a:headEnd/>
                  <a:tailEnd/>
                </a:ln>
              </p:spPr>
              <p:txBody>
                <a:bodyPr/>
                <a:lstStyle/>
                <a:p>
                  <a:pPr eaLnBrk="1" hangingPunct="1"/>
                  <a:endParaRPr lang="zh-CN" altLang="en-US"/>
                </a:p>
              </p:txBody>
            </p:sp>
            <p:sp>
              <p:nvSpPr>
                <p:cNvPr id="24658" name="Oval 56"/>
                <p:cNvSpPr>
                  <a:spLocks noChangeArrowheads="1"/>
                </p:cNvSpPr>
                <p:nvPr/>
              </p:nvSpPr>
              <p:spPr bwMode="auto">
                <a:xfrm>
                  <a:off x="3416" y="1719"/>
                  <a:ext cx="43" cy="47"/>
                </a:xfrm>
                <a:prstGeom prst="ellipse">
                  <a:avLst/>
                </a:prstGeom>
                <a:solidFill>
                  <a:srgbClr val="000000"/>
                </a:solidFill>
                <a:ln w="9525">
                  <a:solidFill>
                    <a:srgbClr val="000000"/>
                  </a:solidFill>
                  <a:round/>
                  <a:headEnd/>
                  <a:tailEnd/>
                </a:ln>
              </p:spPr>
              <p:txBody>
                <a:bodyPr/>
                <a:lstStyle/>
                <a:p>
                  <a:pPr eaLnBrk="1" hangingPunct="1"/>
                  <a:endParaRPr lang="zh-CN" altLang="en-US"/>
                </a:p>
              </p:txBody>
            </p:sp>
            <p:sp>
              <p:nvSpPr>
                <p:cNvPr id="24659" name="Rectangle 57"/>
                <p:cNvSpPr>
                  <a:spLocks noChangeArrowheads="1"/>
                </p:cNvSpPr>
                <p:nvPr/>
              </p:nvSpPr>
              <p:spPr bwMode="auto">
                <a:xfrm>
                  <a:off x="2612" y="1430"/>
                  <a:ext cx="273" cy="209"/>
                </a:xfrm>
                <a:prstGeom prst="rect">
                  <a:avLst/>
                </a:prstGeom>
                <a:solidFill>
                  <a:srgbClr val="FFFFFF"/>
                </a:solidFill>
                <a:ln w="9525">
                  <a:solidFill>
                    <a:srgbClr val="000000"/>
                  </a:solidFill>
                  <a:miter lim="800000"/>
                  <a:headEnd/>
                  <a:tailEnd/>
                </a:ln>
              </p:spPr>
              <p:txBody>
                <a:bodyPr lIns="18000" tIns="0" rIns="18000" bIns="0"/>
                <a:lstStyle/>
                <a:p>
                  <a:pPr algn="ctr"/>
                  <a:r>
                    <a:rPr lang="en-US" altLang="zh-CN" sz="2000"/>
                    <a:t>≥1</a:t>
                  </a:r>
                </a:p>
              </p:txBody>
            </p:sp>
            <p:sp>
              <p:nvSpPr>
                <p:cNvPr id="24660" name="Oval 58"/>
                <p:cNvSpPr>
                  <a:spLocks noChangeArrowheads="1"/>
                </p:cNvSpPr>
                <p:nvPr/>
              </p:nvSpPr>
              <p:spPr bwMode="auto">
                <a:xfrm>
                  <a:off x="2724" y="1382"/>
                  <a:ext cx="43" cy="47"/>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4661" name="Line 59"/>
                <p:cNvSpPr>
                  <a:spLocks noChangeShapeType="1"/>
                </p:cNvSpPr>
                <p:nvPr/>
              </p:nvSpPr>
              <p:spPr bwMode="auto">
                <a:xfrm>
                  <a:off x="3432" y="273"/>
                  <a:ext cx="0" cy="1462"/>
                </a:xfrm>
                <a:prstGeom prst="line">
                  <a:avLst/>
                </a:prstGeom>
                <a:noFill/>
                <a:ln w="9525">
                  <a:solidFill>
                    <a:srgbClr val="000000"/>
                  </a:solidFill>
                  <a:round/>
                  <a:headEnd/>
                  <a:tailEnd/>
                </a:ln>
              </p:spPr>
              <p:txBody>
                <a:bodyPr/>
                <a:lstStyle/>
                <a:p>
                  <a:endParaRPr lang="zh-CN" altLang="en-US"/>
                </a:p>
              </p:txBody>
            </p:sp>
            <p:sp>
              <p:nvSpPr>
                <p:cNvPr id="24662" name="Rectangle 60"/>
                <p:cNvSpPr>
                  <a:spLocks noChangeArrowheads="1"/>
                </p:cNvSpPr>
                <p:nvPr/>
              </p:nvSpPr>
              <p:spPr bwMode="auto">
                <a:xfrm>
                  <a:off x="4686" y="402"/>
                  <a:ext cx="306" cy="176"/>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4663" name="Line 61"/>
                <p:cNvSpPr>
                  <a:spLocks noChangeShapeType="1"/>
                </p:cNvSpPr>
                <p:nvPr/>
              </p:nvSpPr>
              <p:spPr bwMode="auto">
                <a:xfrm>
                  <a:off x="4847" y="578"/>
                  <a:ext cx="0" cy="1270"/>
                </a:xfrm>
                <a:prstGeom prst="line">
                  <a:avLst/>
                </a:prstGeom>
                <a:noFill/>
                <a:ln w="9525">
                  <a:solidFill>
                    <a:srgbClr val="000000"/>
                  </a:solidFill>
                  <a:round/>
                  <a:headEnd/>
                  <a:tailEnd/>
                </a:ln>
              </p:spPr>
              <p:txBody>
                <a:bodyPr/>
                <a:lstStyle/>
                <a:p>
                  <a:endParaRPr lang="zh-CN" altLang="en-US"/>
                </a:p>
              </p:txBody>
            </p:sp>
            <p:sp>
              <p:nvSpPr>
                <p:cNvPr id="24664" name="Line 62"/>
                <p:cNvSpPr>
                  <a:spLocks noChangeShapeType="1"/>
                </p:cNvSpPr>
                <p:nvPr/>
              </p:nvSpPr>
              <p:spPr bwMode="auto">
                <a:xfrm>
                  <a:off x="4960" y="578"/>
                  <a:ext cx="0" cy="1366"/>
                </a:xfrm>
                <a:prstGeom prst="line">
                  <a:avLst/>
                </a:prstGeom>
                <a:noFill/>
                <a:ln w="9525">
                  <a:solidFill>
                    <a:srgbClr val="000000"/>
                  </a:solidFill>
                  <a:round/>
                  <a:headEnd/>
                  <a:tailEnd/>
                </a:ln>
              </p:spPr>
              <p:txBody>
                <a:bodyPr/>
                <a:lstStyle/>
                <a:p>
                  <a:endParaRPr lang="zh-CN" altLang="en-US"/>
                </a:p>
              </p:txBody>
            </p:sp>
            <p:sp>
              <p:nvSpPr>
                <p:cNvPr id="24665" name="Line 63"/>
                <p:cNvSpPr>
                  <a:spLocks noChangeShapeType="1"/>
                </p:cNvSpPr>
                <p:nvPr/>
              </p:nvSpPr>
              <p:spPr bwMode="auto">
                <a:xfrm>
                  <a:off x="4719" y="578"/>
                  <a:ext cx="0" cy="1173"/>
                </a:xfrm>
                <a:prstGeom prst="line">
                  <a:avLst/>
                </a:prstGeom>
                <a:noFill/>
                <a:ln w="9525">
                  <a:solidFill>
                    <a:srgbClr val="000000"/>
                  </a:solidFill>
                  <a:round/>
                  <a:headEnd/>
                  <a:tailEnd/>
                </a:ln>
              </p:spPr>
              <p:txBody>
                <a:bodyPr/>
                <a:lstStyle/>
                <a:p>
                  <a:endParaRPr lang="zh-CN" altLang="en-US"/>
                </a:p>
              </p:txBody>
            </p:sp>
            <p:sp>
              <p:nvSpPr>
                <p:cNvPr id="24666" name="Line 64"/>
                <p:cNvSpPr>
                  <a:spLocks noChangeShapeType="1"/>
                </p:cNvSpPr>
                <p:nvPr/>
              </p:nvSpPr>
              <p:spPr bwMode="auto">
                <a:xfrm flipV="1">
                  <a:off x="4847" y="225"/>
                  <a:ext cx="0" cy="177"/>
                </a:xfrm>
                <a:prstGeom prst="line">
                  <a:avLst/>
                </a:prstGeom>
                <a:noFill/>
                <a:ln w="9525">
                  <a:solidFill>
                    <a:srgbClr val="000000"/>
                  </a:solidFill>
                  <a:round/>
                  <a:headEnd/>
                  <a:tailEnd/>
                </a:ln>
              </p:spPr>
              <p:txBody>
                <a:bodyPr/>
                <a:lstStyle/>
                <a:p>
                  <a:endParaRPr lang="zh-CN" altLang="en-US"/>
                </a:p>
              </p:txBody>
            </p:sp>
            <p:sp>
              <p:nvSpPr>
                <p:cNvPr id="24667" name="Line 65"/>
                <p:cNvSpPr>
                  <a:spLocks noChangeShapeType="1"/>
                </p:cNvSpPr>
                <p:nvPr/>
              </p:nvSpPr>
              <p:spPr bwMode="auto">
                <a:xfrm flipV="1">
                  <a:off x="2869" y="1639"/>
                  <a:ext cx="0" cy="112"/>
                </a:xfrm>
                <a:prstGeom prst="line">
                  <a:avLst/>
                </a:prstGeom>
                <a:noFill/>
                <a:ln w="9525">
                  <a:solidFill>
                    <a:srgbClr val="000000"/>
                  </a:solidFill>
                  <a:round/>
                  <a:headEnd/>
                  <a:tailEnd/>
                </a:ln>
              </p:spPr>
              <p:txBody>
                <a:bodyPr/>
                <a:lstStyle/>
                <a:p>
                  <a:endParaRPr lang="zh-CN" altLang="en-US"/>
                </a:p>
              </p:txBody>
            </p:sp>
            <p:sp>
              <p:nvSpPr>
                <p:cNvPr id="24668" name="Line 66"/>
                <p:cNvSpPr>
                  <a:spLocks noChangeShapeType="1"/>
                </p:cNvSpPr>
                <p:nvPr/>
              </p:nvSpPr>
              <p:spPr bwMode="auto">
                <a:xfrm flipV="1">
                  <a:off x="2773" y="1639"/>
                  <a:ext cx="0" cy="209"/>
                </a:xfrm>
                <a:prstGeom prst="line">
                  <a:avLst/>
                </a:prstGeom>
                <a:noFill/>
                <a:ln w="9525">
                  <a:solidFill>
                    <a:srgbClr val="000000"/>
                  </a:solidFill>
                  <a:round/>
                  <a:headEnd/>
                  <a:tailEnd/>
                </a:ln>
              </p:spPr>
              <p:txBody>
                <a:bodyPr/>
                <a:lstStyle/>
                <a:p>
                  <a:endParaRPr lang="zh-CN" altLang="en-US"/>
                </a:p>
              </p:txBody>
            </p:sp>
          </p:grpSp>
          <p:sp>
            <p:nvSpPr>
              <p:cNvPr id="24630" name="Text Box 67"/>
              <p:cNvSpPr txBox="1">
                <a:spLocks noChangeArrowheads="1"/>
              </p:cNvSpPr>
              <p:nvPr/>
            </p:nvSpPr>
            <p:spPr bwMode="auto">
              <a:xfrm>
                <a:off x="5040" y="192"/>
                <a:ext cx="240" cy="288"/>
              </a:xfrm>
              <a:prstGeom prst="rect">
                <a:avLst/>
              </a:prstGeom>
              <a:noFill/>
              <a:ln w="9525">
                <a:noFill/>
                <a:miter lim="800000"/>
                <a:headEnd/>
                <a:tailEnd/>
              </a:ln>
            </p:spPr>
            <p:txBody>
              <a:bodyPr>
                <a:spAutoFit/>
              </a:bodyPr>
              <a:lstStyle/>
              <a:p>
                <a:pPr eaLnBrk="1" hangingPunct="1">
                  <a:spcBef>
                    <a:spcPct val="50000"/>
                  </a:spcBef>
                </a:pPr>
                <a:r>
                  <a:rPr lang="en-US" altLang="zh-CN"/>
                  <a:t>&amp;</a:t>
                </a:r>
              </a:p>
            </p:txBody>
          </p:sp>
        </p:grpSp>
        <p:grpSp>
          <p:nvGrpSpPr>
            <p:cNvPr id="24623" name="Group 68"/>
            <p:cNvGrpSpPr>
              <a:grpSpLocks/>
            </p:cNvGrpSpPr>
            <p:nvPr/>
          </p:nvGrpSpPr>
          <p:grpSpPr bwMode="auto">
            <a:xfrm>
              <a:off x="4608" y="278"/>
              <a:ext cx="240" cy="250"/>
              <a:chOff x="672" y="1104"/>
              <a:chExt cx="240" cy="250"/>
            </a:xfrm>
          </p:grpSpPr>
          <p:sp>
            <p:nvSpPr>
              <p:cNvPr id="24627" name="Text Box 69"/>
              <p:cNvSpPr txBox="1">
                <a:spLocks noChangeArrowheads="1"/>
              </p:cNvSpPr>
              <p:nvPr/>
            </p:nvSpPr>
            <p:spPr bwMode="auto">
              <a:xfrm>
                <a:off x="672" y="1104"/>
                <a:ext cx="240" cy="250"/>
              </a:xfrm>
              <a:prstGeom prst="rect">
                <a:avLst/>
              </a:prstGeom>
              <a:noFill/>
              <a:ln w="9525">
                <a:noFill/>
                <a:miter lim="800000"/>
                <a:headEnd/>
                <a:tailEnd/>
              </a:ln>
            </p:spPr>
            <p:txBody>
              <a:bodyPr>
                <a:spAutoFit/>
              </a:bodyPr>
              <a:lstStyle/>
              <a:p>
                <a:pPr eaLnBrk="1" hangingPunct="1">
                  <a:spcBef>
                    <a:spcPct val="50000"/>
                  </a:spcBef>
                </a:pPr>
                <a:r>
                  <a:rPr lang="en-US" altLang="zh-CN" sz="2000"/>
                  <a:t>Q</a:t>
                </a:r>
              </a:p>
            </p:txBody>
          </p:sp>
          <p:sp>
            <p:nvSpPr>
              <p:cNvPr id="24628" name="Line 70"/>
              <p:cNvSpPr>
                <a:spLocks noChangeShapeType="1"/>
              </p:cNvSpPr>
              <p:nvPr/>
            </p:nvSpPr>
            <p:spPr bwMode="auto">
              <a:xfrm flipH="1">
                <a:off x="720" y="1152"/>
                <a:ext cx="144" cy="0"/>
              </a:xfrm>
              <a:prstGeom prst="line">
                <a:avLst/>
              </a:prstGeom>
              <a:noFill/>
              <a:ln w="9525">
                <a:solidFill>
                  <a:schemeClr val="tx1"/>
                </a:solidFill>
                <a:round/>
                <a:headEnd/>
                <a:tailEnd/>
              </a:ln>
            </p:spPr>
            <p:txBody>
              <a:bodyPr/>
              <a:lstStyle/>
              <a:p>
                <a:endParaRPr lang="zh-CN" altLang="en-US"/>
              </a:p>
            </p:txBody>
          </p:sp>
        </p:grpSp>
        <p:grpSp>
          <p:nvGrpSpPr>
            <p:cNvPr id="24624" name="Group 71"/>
            <p:cNvGrpSpPr>
              <a:grpSpLocks/>
            </p:cNvGrpSpPr>
            <p:nvPr/>
          </p:nvGrpSpPr>
          <p:grpSpPr bwMode="auto">
            <a:xfrm>
              <a:off x="3264" y="278"/>
              <a:ext cx="240" cy="250"/>
              <a:chOff x="672" y="1104"/>
              <a:chExt cx="240" cy="250"/>
            </a:xfrm>
          </p:grpSpPr>
          <p:sp>
            <p:nvSpPr>
              <p:cNvPr id="24625" name="Text Box 72"/>
              <p:cNvSpPr txBox="1">
                <a:spLocks noChangeArrowheads="1"/>
              </p:cNvSpPr>
              <p:nvPr/>
            </p:nvSpPr>
            <p:spPr bwMode="auto">
              <a:xfrm>
                <a:off x="672" y="1104"/>
                <a:ext cx="240" cy="250"/>
              </a:xfrm>
              <a:prstGeom prst="rect">
                <a:avLst/>
              </a:prstGeom>
              <a:noFill/>
              <a:ln w="9525">
                <a:noFill/>
                <a:miter lim="800000"/>
                <a:headEnd/>
                <a:tailEnd/>
              </a:ln>
            </p:spPr>
            <p:txBody>
              <a:bodyPr>
                <a:spAutoFit/>
              </a:bodyPr>
              <a:lstStyle/>
              <a:p>
                <a:pPr eaLnBrk="1" hangingPunct="1">
                  <a:spcBef>
                    <a:spcPct val="50000"/>
                  </a:spcBef>
                </a:pPr>
                <a:r>
                  <a:rPr lang="en-US" altLang="zh-CN" sz="2000"/>
                  <a:t>Q</a:t>
                </a:r>
              </a:p>
            </p:txBody>
          </p:sp>
          <p:sp>
            <p:nvSpPr>
              <p:cNvPr id="24626" name="Line 73"/>
              <p:cNvSpPr>
                <a:spLocks noChangeShapeType="1"/>
              </p:cNvSpPr>
              <p:nvPr/>
            </p:nvSpPr>
            <p:spPr bwMode="auto">
              <a:xfrm flipH="1">
                <a:off x="720" y="1152"/>
                <a:ext cx="144" cy="0"/>
              </a:xfrm>
              <a:prstGeom prst="line">
                <a:avLst/>
              </a:prstGeom>
              <a:noFill/>
              <a:ln w="9525">
                <a:solidFill>
                  <a:schemeClr val="tx1"/>
                </a:solidFill>
                <a:round/>
                <a:headEnd/>
                <a:tailEnd/>
              </a:ln>
            </p:spPr>
            <p:txBody>
              <a:bodyPr/>
              <a:lstStyle/>
              <a:p>
                <a:endParaRPr lang="zh-CN" altLang="en-US"/>
              </a:p>
            </p:txBody>
          </p:sp>
        </p:grpSp>
      </p:grpSp>
      <p:grpSp>
        <p:nvGrpSpPr>
          <p:cNvPr id="106572" name="Group 76"/>
          <p:cNvGrpSpPr>
            <a:grpSpLocks/>
          </p:cNvGrpSpPr>
          <p:nvPr/>
        </p:nvGrpSpPr>
        <p:grpSpPr bwMode="auto">
          <a:xfrm>
            <a:off x="304800" y="3352800"/>
            <a:ext cx="4038600" cy="3063875"/>
            <a:chOff x="5928" y="7552"/>
            <a:chExt cx="3480" cy="2640"/>
          </a:xfrm>
        </p:grpSpPr>
        <p:grpSp>
          <p:nvGrpSpPr>
            <p:cNvPr id="24597" name="Group 77"/>
            <p:cNvGrpSpPr>
              <a:grpSpLocks/>
            </p:cNvGrpSpPr>
            <p:nvPr/>
          </p:nvGrpSpPr>
          <p:grpSpPr bwMode="auto">
            <a:xfrm>
              <a:off x="6308" y="8212"/>
              <a:ext cx="500" cy="520"/>
              <a:chOff x="6308" y="8212"/>
              <a:chExt cx="500" cy="520"/>
            </a:xfrm>
          </p:grpSpPr>
          <p:sp>
            <p:nvSpPr>
              <p:cNvPr id="24620" name="Oval 78"/>
              <p:cNvSpPr>
                <a:spLocks noChangeArrowheads="1"/>
              </p:cNvSpPr>
              <p:nvPr/>
            </p:nvSpPr>
            <p:spPr bwMode="auto">
              <a:xfrm>
                <a:off x="6308" y="8212"/>
                <a:ext cx="500" cy="52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4621" name="Line 79"/>
              <p:cNvSpPr>
                <a:spLocks noChangeShapeType="1"/>
              </p:cNvSpPr>
              <p:nvPr/>
            </p:nvSpPr>
            <p:spPr bwMode="auto">
              <a:xfrm>
                <a:off x="6668" y="8212"/>
                <a:ext cx="80" cy="80"/>
              </a:xfrm>
              <a:prstGeom prst="line">
                <a:avLst/>
              </a:prstGeom>
              <a:noFill/>
              <a:ln w="9525">
                <a:solidFill>
                  <a:srgbClr val="000000"/>
                </a:solidFill>
                <a:round/>
                <a:headEnd/>
                <a:tailEnd type="triangle" w="sm" len="med"/>
              </a:ln>
            </p:spPr>
            <p:txBody>
              <a:bodyPr/>
              <a:lstStyle/>
              <a:p>
                <a:endParaRPr lang="zh-CN" altLang="en-US"/>
              </a:p>
            </p:txBody>
          </p:sp>
        </p:grpSp>
        <p:grpSp>
          <p:nvGrpSpPr>
            <p:cNvPr id="24598" name="Group 80"/>
            <p:cNvGrpSpPr>
              <a:grpSpLocks/>
            </p:cNvGrpSpPr>
            <p:nvPr/>
          </p:nvGrpSpPr>
          <p:grpSpPr bwMode="auto">
            <a:xfrm rot="9392037">
              <a:off x="8568" y="8172"/>
              <a:ext cx="500" cy="520"/>
              <a:chOff x="6308" y="8212"/>
              <a:chExt cx="500" cy="520"/>
            </a:xfrm>
          </p:grpSpPr>
          <p:sp>
            <p:nvSpPr>
              <p:cNvPr id="24618" name="Oval 81"/>
              <p:cNvSpPr>
                <a:spLocks noChangeArrowheads="1"/>
              </p:cNvSpPr>
              <p:nvPr/>
            </p:nvSpPr>
            <p:spPr bwMode="auto">
              <a:xfrm>
                <a:off x="6308" y="8212"/>
                <a:ext cx="500" cy="52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4619" name="Line 82"/>
              <p:cNvSpPr>
                <a:spLocks noChangeShapeType="1"/>
              </p:cNvSpPr>
              <p:nvPr/>
            </p:nvSpPr>
            <p:spPr bwMode="auto">
              <a:xfrm>
                <a:off x="6668" y="8212"/>
                <a:ext cx="80" cy="80"/>
              </a:xfrm>
              <a:prstGeom prst="line">
                <a:avLst/>
              </a:prstGeom>
              <a:noFill/>
              <a:ln w="9525">
                <a:solidFill>
                  <a:srgbClr val="000000"/>
                </a:solidFill>
                <a:round/>
                <a:headEnd/>
                <a:tailEnd type="triangle" w="sm" len="med"/>
              </a:ln>
            </p:spPr>
            <p:txBody>
              <a:bodyPr/>
              <a:lstStyle/>
              <a:p>
                <a:endParaRPr lang="zh-CN" altLang="en-US"/>
              </a:p>
            </p:txBody>
          </p:sp>
        </p:grpSp>
        <p:sp>
          <p:nvSpPr>
            <p:cNvPr id="24599" name="Oval 83"/>
            <p:cNvSpPr>
              <a:spLocks noChangeArrowheads="1"/>
            </p:cNvSpPr>
            <p:nvPr/>
          </p:nvSpPr>
          <p:spPr bwMode="auto">
            <a:xfrm>
              <a:off x="6604" y="8295"/>
              <a:ext cx="510" cy="507"/>
            </a:xfrm>
            <a:prstGeom prst="ellipse">
              <a:avLst/>
            </a:prstGeom>
            <a:solidFill>
              <a:srgbClr val="FFFFFF"/>
            </a:solidFill>
            <a:ln w="9525">
              <a:solidFill>
                <a:srgbClr val="000000"/>
              </a:solidFill>
              <a:round/>
              <a:headEnd/>
              <a:tailEnd/>
            </a:ln>
          </p:spPr>
          <p:txBody>
            <a:bodyPr lIns="18000" rIns="18000"/>
            <a:lstStyle/>
            <a:p>
              <a:pPr algn="ctr"/>
              <a:r>
                <a:rPr lang="en-US" altLang="zh-CN" sz="2000"/>
                <a:t>00</a:t>
              </a:r>
            </a:p>
          </p:txBody>
        </p:sp>
        <p:sp>
          <p:nvSpPr>
            <p:cNvPr id="24600" name="Oval 84"/>
            <p:cNvSpPr>
              <a:spLocks noChangeArrowheads="1"/>
            </p:cNvSpPr>
            <p:nvPr/>
          </p:nvSpPr>
          <p:spPr bwMode="auto">
            <a:xfrm>
              <a:off x="8209" y="8257"/>
              <a:ext cx="510" cy="508"/>
            </a:xfrm>
            <a:prstGeom prst="ellipse">
              <a:avLst/>
            </a:prstGeom>
            <a:solidFill>
              <a:srgbClr val="FFFFFF"/>
            </a:solidFill>
            <a:ln w="9525">
              <a:solidFill>
                <a:srgbClr val="000000"/>
              </a:solidFill>
              <a:round/>
              <a:headEnd/>
              <a:tailEnd/>
            </a:ln>
          </p:spPr>
          <p:txBody>
            <a:bodyPr lIns="18000" rIns="18000"/>
            <a:lstStyle/>
            <a:p>
              <a:pPr algn="ctr"/>
              <a:r>
                <a:rPr lang="en-US" altLang="zh-CN" sz="2000"/>
                <a:t>01</a:t>
              </a:r>
            </a:p>
          </p:txBody>
        </p:sp>
        <p:sp>
          <p:nvSpPr>
            <p:cNvPr id="24601" name="Oval 85"/>
            <p:cNvSpPr>
              <a:spLocks noChangeArrowheads="1"/>
            </p:cNvSpPr>
            <p:nvPr/>
          </p:nvSpPr>
          <p:spPr bwMode="auto">
            <a:xfrm>
              <a:off x="8228" y="9648"/>
              <a:ext cx="510" cy="507"/>
            </a:xfrm>
            <a:prstGeom prst="ellipse">
              <a:avLst/>
            </a:prstGeom>
            <a:noFill/>
            <a:ln w="9525">
              <a:solidFill>
                <a:srgbClr val="000000"/>
              </a:solidFill>
              <a:round/>
              <a:headEnd/>
              <a:tailEnd/>
            </a:ln>
          </p:spPr>
          <p:txBody>
            <a:bodyPr lIns="18000" rIns="18000"/>
            <a:lstStyle/>
            <a:p>
              <a:pPr algn="ctr"/>
              <a:r>
                <a:rPr lang="en-US" altLang="zh-CN" sz="2000"/>
                <a:t>10</a:t>
              </a:r>
            </a:p>
          </p:txBody>
        </p:sp>
        <p:sp>
          <p:nvSpPr>
            <p:cNvPr id="24602" name="Oval 86"/>
            <p:cNvSpPr>
              <a:spLocks noChangeArrowheads="1"/>
            </p:cNvSpPr>
            <p:nvPr/>
          </p:nvSpPr>
          <p:spPr bwMode="auto">
            <a:xfrm>
              <a:off x="6604" y="9685"/>
              <a:ext cx="510" cy="507"/>
            </a:xfrm>
            <a:prstGeom prst="ellipse">
              <a:avLst/>
            </a:prstGeom>
            <a:noFill/>
            <a:ln w="9525">
              <a:solidFill>
                <a:srgbClr val="000000"/>
              </a:solidFill>
              <a:round/>
              <a:headEnd/>
              <a:tailEnd/>
            </a:ln>
          </p:spPr>
          <p:txBody>
            <a:bodyPr lIns="18000" rIns="18000"/>
            <a:lstStyle/>
            <a:p>
              <a:pPr algn="ctr"/>
              <a:r>
                <a:rPr lang="en-US" altLang="zh-CN" sz="2000"/>
                <a:t>11</a:t>
              </a:r>
            </a:p>
          </p:txBody>
        </p:sp>
        <p:sp>
          <p:nvSpPr>
            <p:cNvPr id="24603" name="Freeform 87"/>
            <p:cNvSpPr>
              <a:spLocks noChangeArrowheads="1"/>
            </p:cNvSpPr>
            <p:nvPr/>
          </p:nvSpPr>
          <p:spPr bwMode="auto">
            <a:xfrm>
              <a:off x="8628" y="8692"/>
              <a:ext cx="157" cy="1080"/>
            </a:xfrm>
            <a:custGeom>
              <a:avLst/>
              <a:gdLst>
                <a:gd name="T0" fmla="*/ 20 w 157"/>
                <a:gd name="T1" fmla="*/ 0 h 1080"/>
                <a:gd name="T2" fmla="*/ 142 w 157"/>
                <a:gd name="T3" fmla="*/ 323 h 1080"/>
                <a:gd name="T4" fmla="*/ 112 w 157"/>
                <a:gd name="T5" fmla="*/ 788 h 1080"/>
                <a:gd name="T6" fmla="*/ 0 w 157"/>
                <a:gd name="T7" fmla="*/ 1080 h 10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7" h="1080">
                  <a:moveTo>
                    <a:pt x="20" y="0"/>
                  </a:moveTo>
                  <a:cubicBezTo>
                    <a:pt x="40" y="54"/>
                    <a:pt x="127" y="192"/>
                    <a:pt x="142" y="323"/>
                  </a:cubicBezTo>
                  <a:cubicBezTo>
                    <a:pt x="157" y="454"/>
                    <a:pt x="136" y="662"/>
                    <a:pt x="112" y="788"/>
                  </a:cubicBezTo>
                  <a:cubicBezTo>
                    <a:pt x="88" y="914"/>
                    <a:pt x="23" y="1019"/>
                    <a:pt x="0" y="1080"/>
                  </a:cubicBezTo>
                </a:path>
              </a:pathLst>
            </a:custGeom>
            <a:noFill/>
            <a:ln w="9525">
              <a:solidFill>
                <a:srgbClr val="000000"/>
              </a:solidFill>
              <a:round/>
              <a:headEnd/>
              <a:tailEnd type="triangle" w="sm" len="med"/>
            </a:ln>
          </p:spPr>
          <p:txBody>
            <a:bodyPr/>
            <a:lstStyle/>
            <a:p>
              <a:endParaRPr lang="zh-CN" altLang="en-US"/>
            </a:p>
          </p:txBody>
        </p:sp>
        <p:sp>
          <p:nvSpPr>
            <p:cNvPr id="24604" name="Freeform 88"/>
            <p:cNvSpPr>
              <a:spLocks noChangeArrowheads="1"/>
            </p:cNvSpPr>
            <p:nvPr/>
          </p:nvSpPr>
          <p:spPr bwMode="auto">
            <a:xfrm rot="10571288">
              <a:off x="8168" y="8652"/>
              <a:ext cx="157" cy="1080"/>
            </a:xfrm>
            <a:custGeom>
              <a:avLst/>
              <a:gdLst>
                <a:gd name="T0" fmla="*/ 20 w 157"/>
                <a:gd name="T1" fmla="*/ 0 h 1080"/>
                <a:gd name="T2" fmla="*/ 142 w 157"/>
                <a:gd name="T3" fmla="*/ 323 h 1080"/>
                <a:gd name="T4" fmla="*/ 112 w 157"/>
                <a:gd name="T5" fmla="*/ 788 h 1080"/>
                <a:gd name="T6" fmla="*/ 0 w 157"/>
                <a:gd name="T7" fmla="*/ 1080 h 10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7" h="1080">
                  <a:moveTo>
                    <a:pt x="20" y="0"/>
                  </a:moveTo>
                  <a:cubicBezTo>
                    <a:pt x="40" y="54"/>
                    <a:pt x="127" y="192"/>
                    <a:pt x="142" y="323"/>
                  </a:cubicBezTo>
                  <a:cubicBezTo>
                    <a:pt x="157" y="454"/>
                    <a:pt x="136" y="662"/>
                    <a:pt x="112" y="788"/>
                  </a:cubicBezTo>
                  <a:cubicBezTo>
                    <a:pt x="88" y="914"/>
                    <a:pt x="23" y="1019"/>
                    <a:pt x="0" y="1080"/>
                  </a:cubicBezTo>
                </a:path>
              </a:pathLst>
            </a:custGeom>
            <a:noFill/>
            <a:ln w="9525">
              <a:solidFill>
                <a:srgbClr val="000000"/>
              </a:solidFill>
              <a:round/>
              <a:headEnd/>
              <a:tailEnd type="triangle" w="sm" len="med"/>
            </a:ln>
          </p:spPr>
          <p:txBody>
            <a:bodyPr/>
            <a:lstStyle/>
            <a:p>
              <a:endParaRPr lang="zh-CN" altLang="en-US"/>
            </a:p>
          </p:txBody>
        </p:sp>
        <p:sp>
          <p:nvSpPr>
            <p:cNvPr id="24605" name="Text Box 89"/>
            <p:cNvSpPr txBox="1">
              <a:spLocks noChangeArrowheads="1"/>
            </p:cNvSpPr>
            <p:nvPr/>
          </p:nvSpPr>
          <p:spPr bwMode="auto">
            <a:xfrm>
              <a:off x="7228" y="9632"/>
              <a:ext cx="340" cy="260"/>
            </a:xfrm>
            <a:prstGeom prst="rect">
              <a:avLst/>
            </a:prstGeom>
            <a:noFill/>
            <a:ln w="9525">
              <a:noFill/>
              <a:miter lim="800000"/>
              <a:headEnd/>
              <a:tailEnd/>
            </a:ln>
          </p:spPr>
          <p:txBody>
            <a:bodyPr lIns="0" tIns="0" rIns="0" bIns="0"/>
            <a:lstStyle/>
            <a:p>
              <a:pPr algn="just"/>
              <a:r>
                <a:rPr lang="en-US" altLang="zh-CN" sz="2000"/>
                <a:t>1/0</a:t>
              </a:r>
            </a:p>
          </p:txBody>
        </p:sp>
        <p:sp>
          <p:nvSpPr>
            <p:cNvPr id="24606" name="Text Box 90"/>
            <p:cNvSpPr txBox="1">
              <a:spLocks noChangeArrowheads="1"/>
            </p:cNvSpPr>
            <p:nvPr/>
          </p:nvSpPr>
          <p:spPr bwMode="auto">
            <a:xfrm>
              <a:off x="7908" y="9092"/>
              <a:ext cx="320" cy="280"/>
            </a:xfrm>
            <a:prstGeom prst="rect">
              <a:avLst/>
            </a:prstGeom>
            <a:noFill/>
            <a:ln w="9525">
              <a:noFill/>
              <a:miter lim="800000"/>
              <a:headEnd/>
              <a:tailEnd/>
            </a:ln>
          </p:spPr>
          <p:txBody>
            <a:bodyPr lIns="0" tIns="0" rIns="0" bIns="0"/>
            <a:lstStyle/>
            <a:p>
              <a:pPr algn="just"/>
              <a:r>
                <a:rPr lang="en-US" altLang="zh-CN" sz="2000"/>
                <a:t>1/1</a:t>
              </a:r>
            </a:p>
          </p:txBody>
        </p:sp>
        <p:sp>
          <p:nvSpPr>
            <p:cNvPr id="24607" name="Text Box 91"/>
            <p:cNvSpPr txBox="1">
              <a:spLocks noChangeArrowheads="1"/>
            </p:cNvSpPr>
            <p:nvPr/>
          </p:nvSpPr>
          <p:spPr bwMode="auto">
            <a:xfrm>
              <a:off x="5928" y="8292"/>
              <a:ext cx="340" cy="280"/>
            </a:xfrm>
            <a:prstGeom prst="rect">
              <a:avLst/>
            </a:prstGeom>
            <a:noFill/>
            <a:ln w="9525">
              <a:noFill/>
              <a:miter lim="800000"/>
              <a:headEnd/>
              <a:tailEnd/>
            </a:ln>
          </p:spPr>
          <p:txBody>
            <a:bodyPr lIns="0" tIns="0" rIns="0" bIns="0"/>
            <a:lstStyle/>
            <a:p>
              <a:pPr algn="ctr"/>
              <a:r>
                <a:rPr lang="en-US" altLang="zh-CN" sz="2000"/>
                <a:t>0/0</a:t>
              </a:r>
            </a:p>
          </p:txBody>
        </p:sp>
        <p:sp>
          <p:nvSpPr>
            <p:cNvPr id="24608" name="Text Box 92"/>
            <p:cNvSpPr txBox="1">
              <a:spLocks noChangeArrowheads="1"/>
            </p:cNvSpPr>
            <p:nvPr/>
          </p:nvSpPr>
          <p:spPr bwMode="auto">
            <a:xfrm>
              <a:off x="8848" y="9072"/>
              <a:ext cx="300" cy="320"/>
            </a:xfrm>
            <a:prstGeom prst="rect">
              <a:avLst/>
            </a:prstGeom>
            <a:noFill/>
            <a:ln w="9525">
              <a:noFill/>
              <a:miter lim="800000"/>
              <a:headEnd/>
              <a:tailEnd/>
            </a:ln>
          </p:spPr>
          <p:txBody>
            <a:bodyPr lIns="0" tIns="0" rIns="0" bIns="0"/>
            <a:lstStyle/>
            <a:p>
              <a:pPr algn="just"/>
              <a:r>
                <a:rPr lang="en-US" altLang="zh-CN" sz="2000"/>
                <a:t>0/0</a:t>
              </a:r>
            </a:p>
          </p:txBody>
        </p:sp>
        <p:sp>
          <p:nvSpPr>
            <p:cNvPr id="24609" name="Text Box 93"/>
            <p:cNvSpPr txBox="1">
              <a:spLocks noChangeArrowheads="1"/>
            </p:cNvSpPr>
            <p:nvPr/>
          </p:nvSpPr>
          <p:spPr bwMode="auto">
            <a:xfrm>
              <a:off x="7408" y="8192"/>
              <a:ext cx="320" cy="260"/>
            </a:xfrm>
            <a:prstGeom prst="rect">
              <a:avLst/>
            </a:prstGeom>
            <a:noFill/>
            <a:ln w="9525">
              <a:noFill/>
              <a:miter lim="800000"/>
              <a:headEnd/>
              <a:tailEnd/>
            </a:ln>
          </p:spPr>
          <p:txBody>
            <a:bodyPr lIns="0" tIns="0" rIns="0" bIns="0"/>
            <a:lstStyle/>
            <a:p>
              <a:pPr algn="ctr"/>
              <a:r>
                <a:rPr lang="en-US" altLang="zh-CN" sz="2000"/>
                <a:t>1/0</a:t>
              </a:r>
            </a:p>
          </p:txBody>
        </p:sp>
        <p:sp>
          <p:nvSpPr>
            <p:cNvPr id="24610" name="Text Box 94"/>
            <p:cNvSpPr txBox="1">
              <a:spLocks noChangeArrowheads="1"/>
            </p:cNvSpPr>
            <p:nvPr/>
          </p:nvSpPr>
          <p:spPr bwMode="auto">
            <a:xfrm>
              <a:off x="9108" y="8232"/>
              <a:ext cx="300" cy="300"/>
            </a:xfrm>
            <a:prstGeom prst="rect">
              <a:avLst/>
            </a:prstGeom>
            <a:noFill/>
            <a:ln w="9525">
              <a:noFill/>
              <a:miter lim="800000"/>
              <a:headEnd/>
              <a:tailEnd/>
            </a:ln>
          </p:spPr>
          <p:txBody>
            <a:bodyPr lIns="0" tIns="0" rIns="0" bIns="0"/>
            <a:lstStyle/>
            <a:p>
              <a:pPr algn="just"/>
              <a:r>
                <a:rPr lang="en-US" altLang="zh-CN" sz="2000"/>
                <a:t>1/0</a:t>
              </a:r>
            </a:p>
          </p:txBody>
        </p:sp>
        <p:sp>
          <p:nvSpPr>
            <p:cNvPr id="24611" name="Text Box 95"/>
            <p:cNvSpPr txBox="1">
              <a:spLocks noChangeArrowheads="1"/>
            </p:cNvSpPr>
            <p:nvPr/>
          </p:nvSpPr>
          <p:spPr bwMode="auto">
            <a:xfrm>
              <a:off x="6488" y="9212"/>
              <a:ext cx="320" cy="300"/>
            </a:xfrm>
            <a:prstGeom prst="rect">
              <a:avLst/>
            </a:prstGeom>
            <a:noFill/>
            <a:ln w="9525">
              <a:noFill/>
              <a:miter lim="800000"/>
              <a:headEnd/>
              <a:tailEnd/>
            </a:ln>
          </p:spPr>
          <p:txBody>
            <a:bodyPr lIns="0" tIns="0" rIns="0" bIns="0"/>
            <a:lstStyle/>
            <a:p>
              <a:pPr algn="just"/>
              <a:r>
                <a:rPr lang="en-US" altLang="zh-CN" sz="2000"/>
                <a:t>0/0</a:t>
              </a:r>
            </a:p>
          </p:txBody>
        </p:sp>
        <p:sp>
          <p:nvSpPr>
            <p:cNvPr id="24612" name="Text Box 96"/>
            <p:cNvSpPr txBox="1">
              <a:spLocks noChangeArrowheads="1"/>
            </p:cNvSpPr>
            <p:nvPr/>
          </p:nvSpPr>
          <p:spPr bwMode="auto">
            <a:xfrm>
              <a:off x="7288" y="8712"/>
              <a:ext cx="340" cy="280"/>
            </a:xfrm>
            <a:prstGeom prst="rect">
              <a:avLst/>
            </a:prstGeom>
            <a:noFill/>
            <a:ln w="9525">
              <a:noFill/>
              <a:miter lim="800000"/>
              <a:headEnd/>
              <a:tailEnd/>
            </a:ln>
          </p:spPr>
          <p:txBody>
            <a:bodyPr lIns="0" tIns="0" rIns="0" bIns="0"/>
            <a:lstStyle/>
            <a:p>
              <a:pPr algn="ctr"/>
              <a:r>
                <a:rPr lang="en-US" altLang="zh-CN" sz="2000"/>
                <a:t>0/0</a:t>
              </a:r>
            </a:p>
          </p:txBody>
        </p:sp>
        <p:sp>
          <p:nvSpPr>
            <p:cNvPr id="24613" name="Line 97"/>
            <p:cNvSpPr>
              <a:spLocks noChangeShapeType="1"/>
            </p:cNvSpPr>
            <p:nvPr/>
          </p:nvSpPr>
          <p:spPr bwMode="auto">
            <a:xfrm>
              <a:off x="7128" y="8512"/>
              <a:ext cx="1100" cy="0"/>
            </a:xfrm>
            <a:prstGeom prst="line">
              <a:avLst/>
            </a:prstGeom>
            <a:noFill/>
            <a:ln w="9525">
              <a:solidFill>
                <a:srgbClr val="000000"/>
              </a:solidFill>
              <a:round/>
              <a:headEnd/>
              <a:tailEnd type="triangle" w="sm" len="med"/>
            </a:ln>
          </p:spPr>
          <p:txBody>
            <a:bodyPr/>
            <a:lstStyle/>
            <a:p>
              <a:endParaRPr lang="zh-CN" altLang="en-US"/>
            </a:p>
          </p:txBody>
        </p:sp>
        <p:sp>
          <p:nvSpPr>
            <p:cNvPr id="24614" name="Line 98"/>
            <p:cNvSpPr>
              <a:spLocks noChangeShapeType="1"/>
            </p:cNvSpPr>
            <p:nvPr/>
          </p:nvSpPr>
          <p:spPr bwMode="auto">
            <a:xfrm flipV="1">
              <a:off x="6848" y="8812"/>
              <a:ext cx="0" cy="880"/>
            </a:xfrm>
            <a:prstGeom prst="line">
              <a:avLst/>
            </a:prstGeom>
            <a:noFill/>
            <a:ln w="9525">
              <a:solidFill>
                <a:srgbClr val="000000"/>
              </a:solidFill>
              <a:round/>
              <a:headEnd/>
              <a:tailEnd type="triangle" w="sm" len="med"/>
            </a:ln>
          </p:spPr>
          <p:txBody>
            <a:bodyPr/>
            <a:lstStyle/>
            <a:p>
              <a:endParaRPr lang="zh-CN" altLang="en-US"/>
            </a:p>
          </p:txBody>
        </p:sp>
        <p:sp>
          <p:nvSpPr>
            <p:cNvPr id="24615" name="Line 99"/>
            <p:cNvSpPr>
              <a:spLocks noChangeShapeType="1"/>
            </p:cNvSpPr>
            <p:nvPr/>
          </p:nvSpPr>
          <p:spPr bwMode="auto">
            <a:xfrm flipH="1" flipV="1">
              <a:off x="6988" y="8752"/>
              <a:ext cx="1240" cy="1080"/>
            </a:xfrm>
            <a:prstGeom prst="line">
              <a:avLst/>
            </a:prstGeom>
            <a:noFill/>
            <a:ln w="9525">
              <a:solidFill>
                <a:srgbClr val="000000"/>
              </a:solidFill>
              <a:round/>
              <a:headEnd/>
              <a:tailEnd type="triangle" w="sm" len="med"/>
            </a:ln>
          </p:spPr>
          <p:txBody>
            <a:bodyPr/>
            <a:lstStyle/>
            <a:p>
              <a:endParaRPr lang="zh-CN" altLang="en-US"/>
            </a:p>
          </p:txBody>
        </p:sp>
        <p:sp>
          <p:nvSpPr>
            <p:cNvPr id="24616" name="Line 100"/>
            <p:cNvSpPr>
              <a:spLocks noChangeShapeType="1"/>
            </p:cNvSpPr>
            <p:nvPr/>
          </p:nvSpPr>
          <p:spPr bwMode="auto">
            <a:xfrm flipV="1">
              <a:off x="7088" y="8592"/>
              <a:ext cx="1140" cy="1240"/>
            </a:xfrm>
            <a:prstGeom prst="line">
              <a:avLst/>
            </a:prstGeom>
            <a:noFill/>
            <a:ln w="9525">
              <a:solidFill>
                <a:srgbClr val="000000"/>
              </a:solidFill>
              <a:round/>
              <a:headEnd/>
              <a:tailEnd type="triangle" w="sm" len="med"/>
            </a:ln>
          </p:spPr>
          <p:txBody>
            <a:bodyPr/>
            <a:lstStyle/>
            <a:p>
              <a:endParaRPr lang="zh-CN" altLang="en-US"/>
            </a:p>
          </p:txBody>
        </p:sp>
        <p:sp>
          <p:nvSpPr>
            <p:cNvPr id="24617" name="Text Box 101"/>
            <p:cNvSpPr txBox="1">
              <a:spLocks noChangeArrowheads="1"/>
            </p:cNvSpPr>
            <p:nvPr/>
          </p:nvSpPr>
          <p:spPr bwMode="auto">
            <a:xfrm>
              <a:off x="8248" y="7552"/>
              <a:ext cx="440" cy="280"/>
            </a:xfrm>
            <a:prstGeom prst="rect">
              <a:avLst/>
            </a:prstGeom>
            <a:noFill/>
            <a:ln w="9525">
              <a:noFill/>
              <a:miter lim="800000"/>
              <a:headEnd/>
              <a:tailEnd/>
            </a:ln>
          </p:spPr>
          <p:txBody>
            <a:bodyPr lIns="0" tIns="0" rIns="0" bIns="0"/>
            <a:lstStyle/>
            <a:p>
              <a:pPr algn="just"/>
              <a:r>
                <a:rPr lang="en-US" altLang="zh-CN" sz="2000"/>
                <a:t>X/Z</a:t>
              </a:r>
            </a:p>
          </p:txBody>
        </p:sp>
      </p:grpSp>
      <p:sp>
        <p:nvSpPr>
          <p:cNvPr id="106598" name="Text Box 102"/>
          <p:cNvSpPr txBox="1">
            <a:spLocks noChangeArrowheads="1"/>
          </p:cNvSpPr>
          <p:nvPr/>
        </p:nvSpPr>
        <p:spPr bwMode="auto">
          <a:xfrm>
            <a:off x="381000" y="1844675"/>
            <a:ext cx="2819400" cy="822325"/>
          </a:xfrm>
          <a:prstGeom prst="rect">
            <a:avLst/>
          </a:prstGeom>
          <a:noFill/>
          <a:ln w="9525">
            <a:noFill/>
            <a:miter lim="800000"/>
            <a:headEnd/>
            <a:tailEnd/>
          </a:ln>
        </p:spPr>
        <p:txBody>
          <a:bodyPr>
            <a:spAutoFit/>
          </a:bodyPr>
          <a:lstStyle/>
          <a:p>
            <a:pPr eaLnBrk="1" hangingPunct="1">
              <a:spcBef>
                <a:spcPct val="50000"/>
              </a:spcBef>
            </a:pPr>
            <a:r>
              <a:rPr lang="zh-CN" altLang="en-US"/>
              <a:t>该电路为“</a:t>
            </a:r>
            <a:r>
              <a:rPr lang="en-US" altLang="zh-CN"/>
              <a:t>101”</a:t>
            </a:r>
            <a:r>
              <a:rPr lang="zh-CN" altLang="en-US"/>
              <a:t>系列检测器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6572"/>
                                        </p:tgtEl>
                                        <p:attrNameLst>
                                          <p:attrName>style.visibility</p:attrName>
                                        </p:attrNameLst>
                                      </p:cBhvr>
                                      <p:to>
                                        <p:strVal val="visible"/>
                                      </p:to>
                                    </p:set>
                                    <p:animEffect transition="in" filter="dissolve">
                                      <p:cBhvr>
                                        <p:cTn id="7" dur="500"/>
                                        <p:tgtEl>
                                          <p:spTgt spid="1065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598">
                                            <p:txEl>
                                              <p:pRg st="0" end="0"/>
                                            </p:txEl>
                                          </p:spTgt>
                                        </p:tgtEl>
                                        <p:attrNameLst>
                                          <p:attrName>style.visibility</p:attrName>
                                        </p:attrNameLst>
                                      </p:cBhvr>
                                      <p:to>
                                        <p:strVal val="visible"/>
                                      </p:to>
                                    </p:set>
                                    <p:animEffect transition="in" filter="wipe(left)">
                                      <p:cBhvr>
                                        <p:cTn id="12" dur="500"/>
                                        <p:tgtEl>
                                          <p:spTgt spid="1065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9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4724400" y="2743200"/>
            <a:ext cx="2819400" cy="457200"/>
          </a:xfrm>
          <a:prstGeom prst="rect">
            <a:avLst/>
          </a:prstGeom>
          <a:noFill/>
          <a:ln w="9525">
            <a:noFill/>
            <a:miter lim="800000"/>
            <a:headEnd/>
            <a:tailEnd/>
          </a:ln>
        </p:spPr>
        <p:txBody>
          <a:bodyPr>
            <a:spAutoFit/>
          </a:bodyPr>
          <a:lstStyle/>
          <a:p>
            <a:pPr eaLnBrk="1" hangingPunct="1">
              <a:spcBef>
                <a:spcPct val="50000"/>
              </a:spcBef>
            </a:pPr>
            <a:r>
              <a:rPr lang="en-US" altLang="zh-CN"/>
              <a:t>4</a:t>
            </a:r>
            <a:r>
              <a:rPr lang="zh-CN" altLang="en-US"/>
              <a:t>、转换表、转换图 </a:t>
            </a:r>
          </a:p>
        </p:txBody>
      </p:sp>
      <p:sp>
        <p:nvSpPr>
          <p:cNvPr id="25603" name="Text Box 3"/>
          <p:cNvSpPr txBox="1">
            <a:spLocks noChangeArrowheads="1"/>
          </p:cNvSpPr>
          <p:nvPr/>
        </p:nvSpPr>
        <p:spPr bwMode="auto">
          <a:xfrm>
            <a:off x="457200" y="304800"/>
            <a:ext cx="8001000" cy="519113"/>
          </a:xfrm>
          <a:prstGeom prst="rect">
            <a:avLst/>
          </a:prstGeom>
          <a:noFill/>
          <a:ln w="9525">
            <a:noFill/>
            <a:miter lim="800000"/>
            <a:headEnd/>
            <a:tailEnd/>
          </a:ln>
        </p:spPr>
        <p:txBody>
          <a:bodyPr>
            <a:spAutoFit/>
          </a:bodyPr>
          <a:lstStyle/>
          <a:p>
            <a:pPr eaLnBrk="1" hangingPunct="1">
              <a:spcBef>
                <a:spcPct val="50000"/>
              </a:spcBef>
            </a:pPr>
            <a:r>
              <a:rPr lang="zh-CN" altLang="en-US" sz="2800" b="1"/>
              <a:t>例</a:t>
            </a:r>
            <a:r>
              <a:rPr lang="en-US" altLang="zh-CN" sz="2800" b="1"/>
              <a:t>5</a:t>
            </a:r>
            <a:r>
              <a:rPr lang="zh-CN" altLang="en-US" sz="2800" b="1"/>
              <a:t>：分析图示电路</a:t>
            </a:r>
          </a:p>
        </p:txBody>
      </p:sp>
      <p:graphicFrame>
        <p:nvGraphicFramePr>
          <p:cNvPr id="105559" name="Group 87"/>
          <p:cNvGraphicFramePr>
            <a:graphicFrameLocks noGrp="1"/>
          </p:cNvGraphicFramePr>
          <p:nvPr/>
        </p:nvGraphicFramePr>
        <p:xfrm>
          <a:off x="5638800" y="3200400"/>
          <a:ext cx="2895600" cy="3402013"/>
        </p:xfrm>
        <a:graphic>
          <a:graphicData uri="http://schemas.openxmlformats.org/drawingml/2006/table">
            <a:tbl>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QX</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2</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30000" smtClean="0">
                          <a:ln>
                            <a:noFill/>
                          </a:ln>
                          <a:solidFill>
                            <a:schemeClr val="tx1"/>
                          </a:solidFill>
                          <a:effectLst/>
                          <a:latin typeface="Times New Roman" pitchFamily="18" charset="0"/>
                          <a:ea typeface="宋体" pitchFamily="2" charset="-122"/>
                        </a:rPr>
                        <a:t>n+1</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Z</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4481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1 1 1</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5492" name="Text Box 20"/>
          <p:cNvSpPr txBox="1">
            <a:spLocks noChangeArrowheads="1"/>
          </p:cNvSpPr>
          <p:nvPr/>
        </p:nvSpPr>
        <p:spPr bwMode="auto">
          <a:xfrm>
            <a:off x="7162800" y="3810000"/>
            <a:ext cx="1219200" cy="2830513"/>
          </a:xfrm>
          <a:prstGeom prst="rect">
            <a:avLst/>
          </a:prstGeom>
          <a:noFill/>
          <a:ln w="9525">
            <a:noFill/>
            <a:miter lim="800000"/>
            <a:headEnd/>
            <a:tailEnd/>
          </a:ln>
        </p:spPr>
        <p:txBody>
          <a:bodyPr>
            <a:spAutoFit/>
          </a:bodyPr>
          <a:lstStyle/>
          <a:p>
            <a:pPr eaLnBrk="1" hangingPunct="1">
              <a:lnSpc>
                <a:spcPct val="50000"/>
              </a:lnSpc>
              <a:spcBef>
                <a:spcPct val="50000"/>
              </a:spcBef>
            </a:pPr>
            <a:r>
              <a:rPr lang="en-US" altLang="zh-CN"/>
              <a:t>0        0 </a:t>
            </a:r>
          </a:p>
          <a:p>
            <a:pPr eaLnBrk="1" hangingPunct="1">
              <a:lnSpc>
                <a:spcPct val="50000"/>
              </a:lnSpc>
              <a:spcBef>
                <a:spcPct val="50000"/>
              </a:spcBef>
            </a:pPr>
            <a:r>
              <a:rPr lang="en-US" altLang="zh-CN"/>
              <a:t>0        1</a:t>
            </a:r>
          </a:p>
          <a:p>
            <a:pPr eaLnBrk="1" hangingPunct="1">
              <a:lnSpc>
                <a:spcPct val="50000"/>
              </a:lnSpc>
              <a:spcBef>
                <a:spcPct val="50000"/>
              </a:spcBef>
            </a:pPr>
            <a:r>
              <a:rPr lang="en-US" altLang="zh-CN"/>
              <a:t>0        1</a:t>
            </a:r>
          </a:p>
          <a:p>
            <a:pPr eaLnBrk="1" hangingPunct="1">
              <a:lnSpc>
                <a:spcPct val="50000"/>
              </a:lnSpc>
              <a:spcBef>
                <a:spcPct val="50000"/>
              </a:spcBef>
            </a:pPr>
            <a:r>
              <a:rPr lang="en-US" altLang="zh-CN"/>
              <a:t>1        0</a:t>
            </a:r>
          </a:p>
          <a:p>
            <a:pPr eaLnBrk="1" hangingPunct="1">
              <a:lnSpc>
                <a:spcPct val="50000"/>
              </a:lnSpc>
              <a:spcBef>
                <a:spcPct val="50000"/>
              </a:spcBef>
            </a:pPr>
            <a:r>
              <a:rPr lang="en-US" altLang="zh-CN"/>
              <a:t>0        1</a:t>
            </a:r>
          </a:p>
          <a:p>
            <a:pPr eaLnBrk="1" hangingPunct="1">
              <a:lnSpc>
                <a:spcPct val="50000"/>
              </a:lnSpc>
              <a:spcBef>
                <a:spcPct val="50000"/>
              </a:spcBef>
            </a:pPr>
            <a:r>
              <a:rPr lang="en-US" altLang="zh-CN"/>
              <a:t>1        0</a:t>
            </a:r>
          </a:p>
          <a:p>
            <a:pPr eaLnBrk="1" hangingPunct="1">
              <a:lnSpc>
                <a:spcPct val="50000"/>
              </a:lnSpc>
              <a:spcBef>
                <a:spcPct val="50000"/>
              </a:spcBef>
            </a:pPr>
            <a:r>
              <a:rPr lang="en-US" altLang="zh-CN"/>
              <a:t>1        0</a:t>
            </a:r>
          </a:p>
          <a:p>
            <a:pPr eaLnBrk="1" hangingPunct="1">
              <a:lnSpc>
                <a:spcPct val="50000"/>
              </a:lnSpc>
              <a:spcBef>
                <a:spcPct val="50000"/>
              </a:spcBef>
            </a:pPr>
            <a:r>
              <a:rPr lang="en-US" altLang="zh-CN"/>
              <a:t>1        1</a:t>
            </a:r>
          </a:p>
        </p:txBody>
      </p:sp>
      <p:grpSp>
        <p:nvGrpSpPr>
          <p:cNvPr id="105555" name="Group 83"/>
          <p:cNvGrpSpPr>
            <a:grpSpLocks/>
          </p:cNvGrpSpPr>
          <p:nvPr/>
        </p:nvGrpSpPr>
        <p:grpSpPr bwMode="auto">
          <a:xfrm>
            <a:off x="914400" y="762000"/>
            <a:ext cx="3067050" cy="3765550"/>
            <a:chOff x="576" y="748"/>
            <a:chExt cx="1932" cy="2372"/>
          </a:xfrm>
        </p:grpSpPr>
        <p:sp>
          <p:nvSpPr>
            <p:cNvPr id="25625" name="Oval 44"/>
            <p:cNvSpPr>
              <a:spLocks noChangeArrowheads="1"/>
            </p:cNvSpPr>
            <p:nvPr/>
          </p:nvSpPr>
          <p:spPr bwMode="auto">
            <a:xfrm rot="-5400000">
              <a:off x="1557" y="2101"/>
              <a:ext cx="44" cy="5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5626" name="Line 45"/>
            <p:cNvSpPr>
              <a:spLocks noChangeShapeType="1"/>
            </p:cNvSpPr>
            <p:nvPr/>
          </p:nvSpPr>
          <p:spPr bwMode="auto">
            <a:xfrm rot="-5400000">
              <a:off x="1576" y="2290"/>
              <a:ext cx="406" cy="0"/>
            </a:xfrm>
            <a:prstGeom prst="line">
              <a:avLst/>
            </a:prstGeom>
            <a:noFill/>
            <a:ln w="9525">
              <a:solidFill>
                <a:srgbClr val="000000"/>
              </a:solidFill>
              <a:round/>
              <a:headEnd/>
              <a:tailEnd/>
            </a:ln>
          </p:spPr>
          <p:txBody>
            <a:bodyPr/>
            <a:lstStyle/>
            <a:p>
              <a:endParaRPr lang="zh-CN" altLang="en-US"/>
            </a:p>
          </p:txBody>
        </p:sp>
        <p:sp>
          <p:nvSpPr>
            <p:cNvPr id="25627" name="Rectangle 46"/>
            <p:cNvSpPr>
              <a:spLocks noChangeArrowheads="1"/>
            </p:cNvSpPr>
            <p:nvPr/>
          </p:nvSpPr>
          <p:spPr bwMode="auto">
            <a:xfrm rot="16200000" flipV="1">
              <a:off x="1244" y="1430"/>
              <a:ext cx="650" cy="693"/>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5628" name="Line 47"/>
            <p:cNvSpPr>
              <a:spLocks noChangeShapeType="1"/>
            </p:cNvSpPr>
            <p:nvPr/>
          </p:nvSpPr>
          <p:spPr bwMode="auto">
            <a:xfrm rot="-5400000" flipH="1" flipV="1">
              <a:off x="1458" y="2222"/>
              <a:ext cx="236" cy="0"/>
            </a:xfrm>
            <a:prstGeom prst="line">
              <a:avLst/>
            </a:prstGeom>
            <a:noFill/>
            <a:ln w="9525">
              <a:solidFill>
                <a:srgbClr val="000000"/>
              </a:solidFill>
              <a:round/>
              <a:headEnd/>
              <a:tailEnd/>
            </a:ln>
          </p:spPr>
          <p:txBody>
            <a:bodyPr/>
            <a:lstStyle/>
            <a:p>
              <a:endParaRPr lang="zh-CN" altLang="en-US"/>
            </a:p>
          </p:txBody>
        </p:sp>
        <p:sp>
          <p:nvSpPr>
            <p:cNvPr id="25629" name="Line 48"/>
            <p:cNvSpPr>
              <a:spLocks noChangeShapeType="1"/>
            </p:cNvSpPr>
            <p:nvPr/>
          </p:nvSpPr>
          <p:spPr bwMode="auto">
            <a:xfrm rot="16200000" flipV="1">
              <a:off x="1565" y="2032"/>
              <a:ext cx="74" cy="65"/>
            </a:xfrm>
            <a:prstGeom prst="line">
              <a:avLst/>
            </a:prstGeom>
            <a:noFill/>
            <a:ln w="9525">
              <a:solidFill>
                <a:srgbClr val="000000"/>
              </a:solidFill>
              <a:round/>
              <a:headEnd/>
              <a:tailEnd/>
            </a:ln>
          </p:spPr>
          <p:txBody>
            <a:bodyPr/>
            <a:lstStyle/>
            <a:p>
              <a:endParaRPr lang="zh-CN" altLang="en-US"/>
            </a:p>
          </p:txBody>
        </p:sp>
        <p:sp>
          <p:nvSpPr>
            <p:cNvPr id="25630" name="Line 49"/>
            <p:cNvSpPr>
              <a:spLocks noChangeShapeType="1"/>
            </p:cNvSpPr>
            <p:nvPr/>
          </p:nvSpPr>
          <p:spPr bwMode="auto">
            <a:xfrm rot="-5400000" flipH="1" flipV="1">
              <a:off x="1501" y="2034"/>
              <a:ext cx="74" cy="66"/>
            </a:xfrm>
            <a:prstGeom prst="line">
              <a:avLst/>
            </a:prstGeom>
            <a:noFill/>
            <a:ln w="9525">
              <a:solidFill>
                <a:srgbClr val="000000"/>
              </a:solidFill>
              <a:round/>
              <a:headEnd/>
              <a:tailEnd/>
            </a:ln>
          </p:spPr>
          <p:txBody>
            <a:bodyPr/>
            <a:lstStyle/>
            <a:p>
              <a:endParaRPr lang="zh-CN" altLang="en-US"/>
            </a:p>
          </p:txBody>
        </p:sp>
        <p:sp>
          <p:nvSpPr>
            <p:cNvPr id="25631" name="Text Box 50"/>
            <p:cNvSpPr txBox="1">
              <a:spLocks noChangeArrowheads="1"/>
            </p:cNvSpPr>
            <p:nvPr/>
          </p:nvSpPr>
          <p:spPr bwMode="auto">
            <a:xfrm>
              <a:off x="1711" y="1883"/>
              <a:ext cx="149" cy="215"/>
            </a:xfrm>
            <a:prstGeom prst="rect">
              <a:avLst/>
            </a:prstGeom>
            <a:noFill/>
            <a:ln w="9525">
              <a:noFill/>
              <a:miter lim="800000"/>
              <a:headEnd/>
              <a:tailEnd/>
            </a:ln>
          </p:spPr>
          <p:txBody>
            <a:bodyPr lIns="0" tIns="0" rIns="0" bIns="0"/>
            <a:lstStyle/>
            <a:p>
              <a:pPr algn="just"/>
              <a:r>
                <a:rPr lang="en-US" altLang="zh-CN"/>
                <a:t>J</a:t>
              </a:r>
            </a:p>
          </p:txBody>
        </p:sp>
        <p:sp>
          <p:nvSpPr>
            <p:cNvPr id="25632" name="Text Box 51"/>
            <p:cNvSpPr txBox="1">
              <a:spLocks noChangeArrowheads="1"/>
            </p:cNvSpPr>
            <p:nvPr/>
          </p:nvSpPr>
          <p:spPr bwMode="auto">
            <a:xfrm>
              <a:off x="576" y="2253"/>
              <a:ext cx="236" cy="215"/>
            </a:xfrm>
            <a:prstGeom prst="rect">
              <a:avLst/>
            </a:prstGeom>
            <a:noFill/>
            <a:ln w="9525">
              <a:noFill/>
              <a:miter lim="800000"/>
              <a:headEnd/>
              <a:tailEnd/>
            </a:ln>
          </p:spPr>
          <p:txBody>
            <a:bodyPr lIns="0" tIns="0" rIns="0" bIns="0"/>
            <a:lstStyle/>
            <a:p>
              <a:pPr algn="just"/>
              <a:r>
                <a:rPr lang="en-US" altLang="zh-CN"/>
                <a:t>CP</a:t>
              </a:r>
            </a:p>
          </p:txBody>
        </p:sp>
        <p:sp>
          <p:nvSpPr>
            <p:cNvPr id="25633" name="Text Box 52"/>
            <p:cNvSpPr txBox="1">
              <a:spLocks noChangeArrowheads="1"/>
            </p:cNvSpPr>
            <p:nvPr/>
          </p:nvSpPr>
          <p:spPr bwMode="auto">
            <a:xfrm>
              <a:off x="1305" y="1883"/>
              <a:ext cx="148" cy="215"/>
            </a:xfrm>
            <a:prstGeom prst="rect">
              <a:avLst/>
            </a:prstGeom>
            <a:noFill/>
            <a:ln w="9525">
              <a:noFill/>
              <a:miter lim="800000"/>
              <a:headEnd/>
              <a:tailEnd/>
            </a:ln>
          </p:spPr>
          <p:txBody>
            <a:bodyPr lIns="0" tIns="0" rIns="0" bIns="0"/>
            <a:lstStyle/>
            <a:p>
              <a:pPr algn="just"/>
              <a:r>
                <a:rPr lang="en-US" altLang="zh-CN"/>
                <a:t>K</a:t>
              </a:r>
            </a:p>
          </p:txBody>
        </p:sp>
        <p:sp>
          <p:nvSpPr>
            <p:cNvPr id="25634" name="Line 53"/>
            <p:cNvSpPr>
              <a:spLocks noChangeShapeType="1"/>
            </p:cNvSpPr>
            <p:nvPr/>
          </p:nvSpPr>
          <p:spPr bwMode="auto">
            <a:xfrm>
              <a:off x="1356" y="2104"/>
              <a:ext cx="0" cy="338"/>
            </a:xfrm>
            <a:prstGeom prst="line">
              <a:avLst/>
            </a:prstGeom>
            <a:noFill/>
            <a:ln w="9525">
              <a:solidFill>
                <a:srgbClr val="000000"/>
              </a:solidFill>
              <a:round/>
              <a:headEnd/>
              <a:tailEnd/>
            </a:ln>
          </p:spPr>
          <p:txBody>
            <a:bodyPr/>
            <a:lstStyle/>
            <a:p>
              <a:endParaRPr lang="zh-CN" altLang="en-US"/>
            </a:p>
          </p:txBody>
        </p:sp>
        <p:sp>
          <p:nvSpPr>
            <p:cNvPr id="25635" name="Line 54"/>
            <p:cNvSpPr>
              <a:spLocks noChangeShapeType="1"/>
            </p:cNvSpPr>
            <p:nvPr/>
          </p:nvSpPr>
          <p:spPr bwMode="auto">
            <a:xfrm>
              <a:off x="876" y="2336"/>
              <a:ext cx="683" cy="0"/>
            </a:xfrm>
            <a:prstGeom prst="line">
              <a:avLst/>
            </a:prstGeom>
            <a:noFill/>
            <a:ln w="9525">
              <a:solidFill>
                <a:srgbClr val="000000"/>
              </a:solidFill>
              <a:round/>
              <a:headEnd/>
              <a:tailEnd/>
            </a:ln>
          </p:spPr>
          <p:txBody>
            <a:bodyPr/>
            <a:lstStyle/>
            <a:p>
              <a:endParaRPr lang="zh-CN" altLang="en-US"/>
            </a:p>
          </p:txBody>
        </p:sp>
        <p:sp>
          <p:nvSpPr>
            <p:cNvPr id="25636" name="Line 55"/>
            <p:cNvSpPr>
              <a:spLocks noChangeShapeType="1"/>
            </p:cNvSpPr>
            <p:nvPr/>
          </p:nvSpPr>
          <p:spPr bwMode="auto">
            <a:xfrm flipV="1">
              <a:off x="2169" y="748"/>
              <a:ext cx="0" cy="508"/>
            </a:xfrm>
            <a:prstGeom prst="line">
              <a:avLst/>
            </a:prstGeom>
            <a:noFill/>
            <a:ln w="9525">
              <a:solidFill>
                <a:srgbClr val="000000"/>
              </a:solidFill>
              <a:round/>
              <a:headEnd/>
              <a:tailEnd/>
            </a:ln>
          </p:spPr>
          <p:txBody>
            <a:bodyPr/>
            <a:lstStyle/>
            <a:p>
              <a:endParaRPr lang="zh-CN" altLang="en-US"/>
            </a:p>
          </p:txBody>
        </p:sp>
        <p:sp>
          <p:nvSpPr>
            <p:cNvPr id="25637" name="Line 56"/>
            <p:cNvSpPr>
              <a:spLocks noChangeShapeType="1"/>
            </p:cNvSpPr>
            <p:nvPr/>
          </p:nvSpPr>
          <p:spPr bwMode="auto">
            <a:xfrm>
              <a:off x="813" y="2815"/>
              <a:ext cx="1373" cy="0"/>
            </a:xfrm>
            <a:prstGeom prst="line">
              <a:avLst/>
            </a:prstGeom>
            <a:noFill/>
            <a:ln w="9525">
              <a:solidFill>
                <a:srgbClr val="000000"/>
              </a:solidFill>
              <a:round/>
              <a:headEnd/>
              <a:tailEnd/>
            </a:ln>
          </p:spPr>
          <p:txBody>
            <a:bodyPr/>
            <a:lstStyle/>
            <a:p>
              <a:endParaRPr lang="zh-CN" altLang="en-US"/>
            </a:p>
          </p:txBody>
        </p:sp>
        <p:sp>
          <p:nvSpPr>
            <p:cNvPr id="25638" name="Line 57"/>
            <p:cNvSpPr>
              <a:spLocks noChangeShapeType="1"/>
            </p:cNvSpPr>
            <p:nvPr/>
          </p:nvSpPr>
          <p:spPr bwMode="auto">
            <a:xfrm flipV="1">
              <a:off x="2169" y="2680"/>
              <a:ext cx="0" cy="135"/>
            </a:xfrm>
            <a:prstGeom prst="line">
              <a:avLst/>
            </a:prstGeom>
            <a:noFill/>
            <a:ln w="9525">
              <a:solidFill>
                <a:srgbClr val="000000"/>
              </a:solidFill>
              <a:round/>
              <a:headEnd/>
              <a:tailEnd/>
            </a:ln>
          </p:spPr>
          <p:txBody>
            <a:bodyPr/>
            <a:lstStyle/>
            <a:p>
              <a:endParaRPr lang="zh-CN" altLang="en-US"/>
            </a:p>
          </p:txBody>
        </p:sp>
        <p:sp>
          <p:nvSpPr>
            <p:cNvPr id="25639" name="Line 58"/>
            <p:cNvSpPr>
              <a:spLocks noChangeShapeType="1"/>
            </p:cNvSpPr>
            <p:nvPr/>
          </p:nvSpPr>
          <p:spPr bwMode="auto">
            <a:xfrm flipH="1" flipV="1">
              <a:off x="1796" y="1341"/>
              <a:ext cx="237" cy="0"/>
            </a:xfrm>
            <a:prstGeom prst="line">
              <a:avLst/>
            </a:prstGeom>
            <a:noFill/>
            <a:ln w="9525">
              <a:solidFill>
                <a:srgbClr val="000000"/>
              </a:solidFill>
              <a:round/>
              <a:headEnd/>
              <a:tailEnd/>
            </a:ln>
          </p:spPr>
          <p:txBody>
            <a:bodyPr/>
            <a:lstStyle/>
            <a:p>
              <a:endParaRPr lang="zh-CN" altLang="en-US"/>
            </a:p>
          </p:txBody>
        </p:sp>
        <p:sp>
          <p:nvSpPr>
            <p:cNvPr id="25640" name="Line 59"/>
            <p:cNvSpPr>
              <a:spLocks noChangeShapeType="1"/>
            </p:cNvSpPr>
            <p:nvPr/>
          </p:nvSpPr>
          <p:spPr bwMode="auto">
            <a:xfrm flipV="1">
              <a:off x="2033" y="1256"/>
              <a:ext cx="0" cy="85"/>
            </a:xfrm>
            <a:prstGeom prst="line">
              <a:avLst/>
            </a:prstGeom>
            <a:noFill/>
            <a:ln w="9525">
              <a:solidFill>
                <a:srgbClr val="000000"/>
              </a:solidFill>
              <a:round/>
              <a:headEnd/>
              <a:tailEnd/>
            </a:ln>
          </p:spPr>
          <p:txBody>
            <a:bodyPr/>
            <a:lstStyle/>
            <a:p>
              <a:endParaRPr lang="zh-CN" altLang="en-US"/>
            </a:p>
          </p:txBody>
        </p:sp>
        <p:sp>
          <p:nvSpPr>
            <p:cNvPr id="25641" name="Line 60"/>
            <p:cNvSpPr>
              <a:spLocks noChangeShapeType="1"/>
            </p:cNvSpPr>
            <p:nvPr/>
          </p:nvSpPr>
          <p:spPr bwMode="auto">
            <a:xfrm flipV="1">
              <a:off x="1813" y="1341"/>
              <a:ext cx="0" cy="105"/>
            </a:xfrm>
            <a:prstGeom prst="line">
              <a:avLst/>
            </a:prstGeom>
            <a:noFill/>
            <a:ln w="9525">
              <a:solidFill>
                <a:srgbClr val="000000"/>
              </a:solidFill>
              <a:round/>
              <a:headEnd/>
              <a:tailEnd/>
            </a:ln>
          </p:spPr>
          <p:txBody>
            <a:bodyPr/>
            <a:lstStyle/>
            <a:p>
              <a:endParaRPr lang="zh-CN" altLang="en-US"/>
            </a:p>
          </p:txBody>
        </p:sp>
        <p:sp>
          <p:nvSpPr>
            <p:cNvPr id="25642" name="Text Box 61"/>
            <p:cNvSpPr txBox="1">
              <a:spLocks noChangeArrowheads="1"/>
            </p:cNvSpPr>
            <p:nvPr/>
          </p:nvSpPr>
          <p:spPr bwMode="auto">
            <a:xfrm>
              <a:off x="1983" y="761"/>
              <a:ext cx="177" cy="247"/>
            </a:xfrm>
            <a:prstGeom prst="rect">
              <a:avLst/>
            </a:prstGeom>
            <a:noFill/>
            <a:ln w="9525">
              <a:noFill/>
              <a:miter lim="800000"/>
              <a:headEnd/>
              <a:tailEnd/>
            </a:ln>
          </p:spPr>
          <p:txBody>
            <a:bodyPr lIns="0" tIns="0" rIns="0" bIns="0"/>
            <a:lstStyle/>
            <a:p>
              <a:pPr algn="just"/>
              <a:r>
                <a:rPr lang="en-US" altLang="zh-CN"/>
                <a:t>Z</a:t>
              </a:r>
            </a:p>
          </p:txBody>
        </p:sp>
        <p:sp>
          <p:nvSpPr>
            <p:cNvPr id="25643" name="Text Box 62"/>
            <p:cNvSpPr txBox="1">
              <a:spLocks noChangeArrowheads="1"/>
            </p:cNvSpPr>
            <p:nvPr/>
          </p:nvSpPr>
          <p:spPr bwMode="auto">
            <a:xfrm>
              <a:off x="576" y="2612"/>
              <a:ext cx="220" cy="254"/>
            </a:xfrm>
            <a:prstGeom prst="rect">
              <a:avLst/>
            </a:prstGeom>
            <a:noFill/>
            <a:ln w="9525">
              <a:noFill/>
              <a:miter lim="800000"/>
              <a:headEnd/>
              <a:tailEnd/>
            </a:ln>
          </p:spPr>
          <p:txBody>
            <a:bodyPr lIns="0" tIns="0" rIns="0" bIns="0"/>
            <a:lstStyle/>
            <a:p>
              <a:pPr algn="just"/>
              <a:r>
                <a:rPr lang="en-US" altLang="zh-CN"/>
                <a:t>X</a:t>
              </a:r>
              <a:r>
                <a:rPr lang="en-US" altLang="zh-CN" baseline="-25000"/>
                <a:t>1</a:t>
              </a:r>
              <a:endParaRPr lang="en-US" altLang="zh-CN"/>
            </a:p>
          </p:txBody>
        </p:sp>
        <p:sp>
          <p:nvSpPr>
            <p:cNvPr id="25644" name="Oval 63"/>
            <p:cNvSpPr>
              <a:spLocks noChangeArrowheads="1"/>
            </p:cNvSpPr>
            <p:nvPr/>
          </p:nvSpPr>
          <p:spPr bwMode="auto">
            <a:xfrm>
              <a:off x="1339" y="2408"/>
              <a:ext cx="44" cy="5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5645" name="Line 64"/>
            <p:cNvSpPr>
              <a:spLocks noChangeShapeType="1"/>
            </p:cNvSpPr>
            <p:nvPr/>
          </p:nvSpPr>
          <p:spPr bwMode="auto">
            <a:xfrm>
              <a:off x="813" y="2934"/>
              <a:ext cx="1610" cy="0"/>
            </a:xfrm>
            <a:prstGeom prst="line">
              <a:avLst/>
            </a:prstGeom>
            <a:noFill/>
            <a:ln w="9525">
              <a:solidFill>
                <a:srgbClr val="000000"/>
              </a:solidFill>
              <a:round/>
              <a:headEnd/>
              <a:tailEnd/>
            </a:ln>
          </p:spPr>
          <p:txBody>
            <a:bodyPr/>
            <a:lstStyle/>
            <a:p>
              <a:endParaRPr lang="zh-CN" altLang="en-US"/>
            </a:p>
          </p:txBody>
        </p:sp>
        <p:sp>
          <p:nvSpPr>
            <p:cNvPr id="25646" name="Line 65"/>
            <p:cNvSpPr>
              <a:spLocks noChangeShapeType="1"/>
            </p:cNvSpPr>
            <p:nvPr/>
          </p:nvSpPr>
          <p:spPr bwMode="auto">
            <a:xfrm flipV="1">
              <a:off x="2423" y="2713"/>
              <a:ext cx="0" cy="238"/>
            </a:xfrm>
            <a:prstGeom prst="line">
              <a:avLst/>
            </a:prstGeom>
            <a:noFill/>
            <a:ln w="9525">
              <a:solidFill>
                <a:srgbClr val="000000"/>
              </a:solidFill>
              <a:round/>
              <a:headEnd/>
              <a:tailEnd/>
            </a:ln>
          </p:spPr>
          <p:txBody>
            <a:bodyPr/>
            <a:lstStyle/>
            <a:p>
              <a:endParaRPr lang="zh-CN" altLang="en-US"/>
            </a:p>
          </p:txBody>
        </p:sp>
        <p:sp>
          <p:nvSpPr>
            <p:cNvPr id="25647" name="Line 66"/>
            <p:cNvSpPr>
              <a:spLocks noChangeShapeType="1"/>
            </p:cNvSpPr>
            <p:nvPr/>
          </p:nvSpPr>
          <p:spPr bwMode="auto">
            <a:xfrm flipV="1">
              <a:off x="2322" y="1256"/>
              <a:ext cx="0" cy="1185"/>
            </a:xfrm>
            <a:prstGeom prst="line">
              <a:avLst/>
            </a:prstGeom>
            <a:noFill/>
            <a:ln w="9525">
              <a:solidFill>
                <a:srgbClr val="000000"/>
              </a:solidFill>
              <a:round/>
              <a:headEnd/>
              <a:tailEnd/>
            </a:ln>
          </p:spPr>
          <p:txBody>
            <a:bodyPr/>
            <a:lstStyle/>
            <a:p>
              <a:endParaRPr lang="zh-CN" altLang="en-US"/>
            </a:p>
          </p:txBody>
        </p:sp>
        <p:sp>
          <p:nvSpPr>
            <p:cNvPr id="25648" name="Text Box 67"/>
            <p:cNvSpPr txBox="1">
              <a:spLocks noChangeArrowheads="1"/>
            </p:cNvSpPr>
            <p:nvPr/>
          </p:nvSpPr>
          <p:spPr bwMode="auto">
            <a:xfrm>
              <a:off x="593" y="2866"/>
              <a:ext cx="220" cy="254"/>
            </a:xfrm>
            <a:prstGeom prst="rect">
              <a:avLst/>
            </a:prstGeom>
            <a:noFill/>
            <a:ln w="9525">
              <a:noFill/>
              <a:miter lim="800000"/>
              <a:headEnd/>
              <a:tailEnd/>
            </a:ln>
          </p:spPr>
          <p:txBody>
            <a:bodyPr lIns="0" tIns="0" rIns="0" bIns="0"/>
            <a:lstStyle/>
            <a:p>
              <a:pPr algn="just"/>
              <a:r>
                <a:rPr lang="en-US" altLang="zh-CN"/>
                <a:t>X</a:t>
              </a:r>
              <a:r>
                <a:rPr lang="en-US" altLang="zh-CN" baseline="-25000"/>
                <a:t>2</a:t>
              </a:r>
              <a:endParaRPr lang="en-US" altLang="zh-CN"/>
            </a:p>
          </p:txBody>
        </p:sp>
        <p:sp>
          <p:nvSpPr>
            <p:cNvPr id="25649" name="Oval 68"/>
            <p:cNvSpPr>
              <a:spLocks noChangeArrowheads="1"/>
            </p:cNvSpPr>
            <p:nvPr/>
          </p:nvSpPr>
          <p:spPr bwMode="auto">
            <a:xfrm>
              <a:off x="1440" y="2900"/>
              <a:ext cx="45" cy="50"/>
            </a:xfrm>
            <a:prstGeom prst="ellipse">
              <a:avLst/>
            </a:prstGeom>
            <a:solidFill>
              <a:srgbClr val="000000"/>
            </a:solidFill>
            <a:ln w="9525">
              <a:solidFill>
                <a:srgbClr val="000000"/>
              </a:solidFill>
              <a:round/>
              <a:headEnd/>
              <a:tailEnd/>
            </a:ln>
          </p:spPr>
          <p:txBody>
            <a:bodyPr/>
            <a:lstStyle/>
            <a:p>
              <a:pPr eaLnBrk="1" hangingPunct="1"/>
              <a:endParaRPr lang="zh-CN" altLang="en-US"/>
            </a:p>
          </p:txBody>
        </p:sp>
        <p:sp>
          <p:nvSpPr>
            <p:cNvPr id="25650" name="Oval 69"/>
            <p:cNvSpPr>
              <a:spLocks noChangeArrowheads="1"/>
            </p:cNvSpPr>
            <p:nvPr/>
          </p:nvSpPr>
          <p:spPr bwMode="auto">
            <a:xfrm>
              <a:off x="1898" y="2901"/>
              <a:ext cx="45" cy="50"/>
            </a:xfrm>
            <a:prstGeom prst="ellipse">
              <a:avLst/>
            </a:prstGeom>
            <a:solidFill>
              <a:srgbClr val="000000"/>
            </a:solidFill>
            <a:ln w="9525">
              <a:solidFill>
                <a:srgbClr val="000000"/>
              </a:solidFill>
              <a:round/>
              <a:headEnd/>
              <a:tailEnd/>
            </a:ln>
          </p:spPr>
          <p:txBody>
            <a:bodyPr/>
            <a:lstStyle/>
            <a:p>
              <a:pPr eaLnBrk="1" hangingPunct="1"/>
              <a:endParaRPr lang="zh-CN" altLang="en-US"/>
            </a:p>
          </p:txBody>
        </p:sp>
        <p:sp>
          <p:nvSpPr>
            <p:cNvPr id="25651" name="Text Box 70"/>
            <p:cNvSpPr txBox="1">
              <a:spLocks noChangeArrowheads="1"/>
            </p:cNvSpPr>
            <p:nvPr/>
          </p:nvSpPr>
          <p:spPr bwMode="auto">
            <a:xfrm>
              <a:off x="1711" y="1443"/>
              <a:ext cx="178" cy="247"/>
            </a:xfrm>
            <a:prstGeom prst="rect">
              <a:avLst/>
            </a:prstGeom>
            <a:noFill/>
            <a:ln w="9525">
              <a:noFill/>
              <a:miter lim="800000"/>
              <a:headEnd/>
              <a:tailEnd/>
            </a:ln>
          </p:spPr>
          <p:txBody>
            <a:bodyPr lIns="0" tIns="0" rIns="0" bIns="0"/>
            <a:lstStyle/>
            <a:p>
              <a:pPr algn="just"/>
              <a:r>
                <a:rPr lang="en-US" altLang="zh-CN"/>
                <a:t>Q</a:t>
              </a:r>
            </a:p>
          </p:txBody>
        </p:sp>
        <p:sp>
          <p:nvSpPr>
            <p:cNvPr id="25652" name="Text Box 71"/>
            <p:cNvSpPr txBox="1">
              <a:spLocks noChangeArrowheads="1"/>
            </p:cNvSpPr>
            <p:nvPr/>
          </p:nvSpPr>
          <p:spPr bwMode="auto">
            <a:xfrm>
              <a:off x="1152" y="2459"/>
              <a:ext cx="390" cy="254"/>
            </a:xfrm>
            <a:prstGeom prst="rect">
              <a:avLst/>
            </a:prstGeom>
            <a:solidFill>
              <a:srgbClr val="FFFFFF"/>
            </a:solidFill>
            <a:ln w="9525">
              <a:solidFill>
                <a:srgbClr val="000000"/>
              </a:solidFill>
              <a:miter lim="800000"/>
              <a:headEnd/>
              <a:tailEnd/>
            </a:ln>
          </p:spPr>
          <p:txBody>
            <a:bodyPr lIns="54000" tIns="0" rIns="54000" bIns="10800"/>
            <a:lstStyle/>
            <a:p>
              <a:pPr algn="ctr"/>
              <a:r>
                <a:rPr lang="en-US" altLang="zh-CN"/>
                <a:t>≥1</a:t>
              </a:r>
            </a:p>
          </p:txBody>
        </p:sp>
        <p:sp>
          <p:nvSpPr>
            <p:cNvPr id="25653" name="Text Box 72"/>
            <p:cNvSpPr txBox="1">
              <a:spLocks noChangeArrowheads="1"/>
            </p:cNvSpPr>
            <p:nvPr/>
          </p:nvSpPr>
          <p:spPr bwMode="auto">
            <a:xfrm>
              <a:off x="1983" y="1002"/>
              <a:ext cx="389" cy="254"/>
            </a:xfrm>
            <a:prstGeom prst="rect">
              <a:avLst/>
            </a:prstGeom>
            <a:solidFill>
              <a:srgbClr val="FFFFFF"/>
            </a:solidFill>
            <a:ln w="9525">
              <a:solidFill>
                <a:srgbClr val="000000"/>
              </a:solidFill>
              <a:miter lim="800000"/>
              <a:headEnd/>
              <a:tailEnd/>
            </a:ln>
          </p:spPr>
          <p:txBody>
            <a:bodyPr lIns="54000" tIns="0" rIns="54000" bIns="10800"/>
            <a:lstStyle/>
            <a:p>
              <a:pPr algn="ctr"/>
              <a:r>
                <a:rPr lang="en-US" altLang="zh-CN">
                  <a:latin typeface="宋体" pitchFamily="2" charset="-122"/>
                </a:rPr>
                <a:t>=1</a:t>
              </a:r>
              <a:endParaRPr lang="en-US" altLang="zh-CN"/>
            </a:p>
          </p:txBody>
        </p:sp>
        <p:sp>
          <p:nvSpPr>
            <p:cNvPr id="25654" name="Text Box 73"/>
            <p:cNvSpPr txBox="1">
              <a:spLocks noChangeArrowheads="1"/>
            </p:cNvSpPr>
            <p:nvPr/>
          </p:nvSpPr>
          <p:spPr bwMode="auto">
            <a:xfrm>
              <a:off x="2118" y="2442"/>
              <a:ext cx="390" cy="254"/>
            </a:xfrm>
            <a:prstGeom prst="rect">
              <a:avLst/>
            </a:prstGeom>
            <a:solidFill>
              <a:srgbClr val="FFFFFF"/>
            </a:solidFill>
            <a:ln w="9525">
              <a:solidFill>
                <a:srgbClr val="000000"/>
              </a:solidFill>
              <a:miter lim="800000"/>
              <a:headEnd/>
              <a:tailEnd/>
            </a:ln>
          </p:spPr>
          <p:txBody>
            <a:bodyPr lIns="54000" tIns="0" rIns="54000" bIns="10800"/>
            <a:lstStyle/>
            <a:p>
              <a:pPr algn="ctr"/>
              <a:r>
                <a:rPr lang="en-US" altLang="zh-CN">
                  <a:latin typeface="宋体" pitchFamily="2" charset="-122"/>
                </a:rPr>
                <a:t>=1</a:t>
              </a:r>
              <a:endParaRPr lang="en-US" altLang="zh-CN"/>
            </a:p>
          </p:txBody>
        </p:sp>
        <p:sp>
          <p:nvSpPr>
            <p:cNvPr id="25655" name="Text Box 74"/>
            <p:cNvSpPr txBox="1">
              <a:spLocks noChangeArrowheads="1"/>
            </p:cNvSpPr>
            <p:nvPr/>
          </p:nvSpPr>
          <p:spPr bwMode="auto">
            <a:xfrm>
              <a:off x="1593" y="2459"/>
              <a:ext cx="390" cy="254"/>
            </a:xfrm>
            <a:prstGeom prst="rect">
              <a:avLst/>
            </a:prstGeom>
            <a:solidFill>
              <a:srgbClr val="FFFFFF"/>
            </a:solidFill>
            <a:ln w="9525">
              <a:solidFill>
                <a:srgbClr val="000000"/>
              </a:solidFill>
              <a:miter lim="800000"/>
              <a:headEnd/>
              <a:tailEnd/>
            </a:ln>
          </p:spPr>
          <p:txBody>
            <a:bodyPr lIns="54000" tIns="0" rIns="54000" bIns="10800"/>
            <a:lstStyle/>
            <a:p>
              <a:pPr algn="ctr"/>
              <a:r>
                <a:rPr lang="en-US" altLang="zh-CN"/>
                <a:t>&amp;</a:t>
              </a:r>
            </a:p>
          </p:txBody>
        </p:sp>
        <p:sp>
          <p:nvSpPr>
            <p:cNvPr id="25656" name="Line 75"/>
            <p:cNvSpPr>
              <a:spLocks noChangeShapeType="1"/>
            </p:cNvSpPr>
            <p:nvPr/>
          </p:nvSpPr>
          <p:spPr bwMode="auto">
            <a:xfrm>
              <a:off x="1915" y="2713"/>
              <a:ext cx="0" cy="221"/>
            </a:xfrm>
            <a:prstGeom prst="line">
              <a:avLst/>
            </a:prstGeom>
            <a:noFill/>
            <a:ln w="9525">
              <a:solidFill>
                <a:srgbClr val="000000"/>
              </a:solidFill>
              <a:round/>
              <a:headEnd/>
              <a:tailEnd/>
            </a:ln>
          </p:spPr>
          <p:txBody>
            <a:bodyPr/>
            <a:lstStyle/>
            <a:p>
              <a:endParaRPr lang="zh-CN" altLang="en-US"/>
            </a:p>
          </p:txBody>
        </p:sp>
        <p:sp>
          <p:nvSpPr>
            <p:cNvPr id="25657" name="Line 76"/>
            <p:cNvSpPr>
              <a:spLocks noChangeShapeType="1"/>
            </p:cNvSpPr>
            <p:nvPr/>
          </p:nvSpPr>
          <p:spPr bwMode="auto">
            <a:xfrm>
              <a:off x="1661" y="2713"/>
              <a:ext cx="0" cy="102"/>
            </a:xfrm>
            <a:prstGeom prst="line">
              <a:avLst/>
            </a:prstGeom>
            <a:noFill/>
            <a:ln w="9525">
              <a:solidFill>
                <a:srgbClr val="000000"/>
              </a:solidFill>
              <a:round/>
              <a:headEnd/>
              <a:tailEnd/>
            </a:ln>
          </p:spPr>
          <p:txBody>
            <a:bodyPr/>
            <a:lstStyle/>
            <a:p>
              <a:endParaRPr lang="zh-CN" altLang="en-US"/>
            </a:p>
          </p:txBody>
        </p:sp>
        <p:sp>
          <p:nvSpPr>
            <p:cNvPr id="25658" name="Line 77"/>
            <p:cNvSpPr>
              <a:spLocks noChangeShapeType="1"/>
            </p:cNvSpPr>
            <p:nvPr/>
          </p:nvSpPr>
          <p:spPr bwMode="auto">
            <a:xfrm>
              <a:off x="1457" y="2713"/>
              <a:ext cx="0" cy="221"/>
            </a:xfrm>
            <a:prstGeom prst="line">
              <a:avLst/>
            </a:prstGeom>
            <a:noFill/>
            <a:ln w="9525">
              <a:solidFill>
                <a:srgbClr val="000000"/>
              </a:solidFill>
              <a:round/>
              <a:headEnd/>
              <a:tailEnd/>
            </a:ln>
          </p:spPr>
          <p:txBody>
            <a:bodyPr/>
            <a:lstStyle/>
            <a:p>
              <a:endParaRPr lang="zh-CN" altLang="en-US"/>
            </a:p>
          </p:txBody>
        </p:sp>
        <p:sp>
          <p:nvSpPr>
            <p:cNvPr id="25659" name="Line 78"/>
            <p:cNvSpPr>
              <a:spLocks noChangeShapeType="1"/>
            </p:cNvSpPr>
            <p:nvPr/>
          </p:nvSpPr>
          <p:spPr bwMode="auto">
            <a:xfrm>
              <a:off x="1237" y="2713"/>
              <a:ext cx="0" cy="102"/>
            </a:xfrm>
            <a:prstGeom prst="line">
              <a:avLst/>
            </a:prstGeom>
            <a:noFill/>
            <a:ln w="9525">
              <a:solidFill>
                <a:srgbClr val="000000"/>
              </a:solidFill>
              <a:round/>
              <a:headEnd/>
              <a:tailEnd/>
            </a:ln>
          </p:spPr>
          <p:txBody>
            <a:bodyPr/>
            <a:lstStyle/>
            <a:p>
              <a:endParaRPr lang="zh-CN" altLang="en-US"/>
            </a:p>
          </p:txBody>
        </p:sp>
      </p:grpSp>
      <p:sp>
        <p:nvSpPr>
          <p:cNvPr id="105551" name="Text Box 79"/>
          <p:cNvSpPr txBox="1">
            <a:spLocks noChangeArrowheads="1"/>
          </p:cNvSpPr>
          <p:nvPr/>
        </p:nvSpPr>
        <p:spPr bwMode="auto">
          <a:xfrm>
            <a:off x="609600" y="4456113"/>
            <a:ext cx="3733800" cy="1004887"/>
          </a:xfrm>
          <a:prstGeom prst="rect">
            <a:avLst/>
          </a:prstGeom>
          <a:noFill/>
          <a:ln w="9525">
            <a:noFill/>
            <a:miter lim="800000"/>
            <a:headEnd/>
            <a:tailEnd/>
          </a:ln>
        </p:spPr>
        <p:txBody>
          <a:bodyPr>
            <a:spAutoFit/>
          </a:bodyPr>
          <a:lstStyle/>
          <a:p>
            <a:pPr algn="just" eaLnBrk="1" hangingPunct="1">
              <a:spcBef>
                <a:spcPct val="50000"/>
              </a:spcBef>
            </a:pPr>
            <a:r>
              <a:rPr lang="en-US" altLang="zh-CN"/>
              <a:t>1</a:t>
            </a:r>
            <a:r>
              <a:rPr lang="zh-CN" altLang="en-US"/>
              <a:t>、电路分析</a:t>
            </a:r>
          </a:p>
          <a:p>
            <a:pPr algn="just" eaLnBrk="1" hangingPunct="1">
              <a:spcBef>
                <a:spcPct val="50000"/>
              </a:spcBef>
            </a:pPr>
            <a:r>
              <a:rPr lang="en-US" altLang="zh-CN"/>
              <a:t>2</a:t>
            </a:r>
            <a:r>
              <a:rPr lang="zh-CN" altLang="en-US"/>
              <a:t>、 输出方程和驱动方程：</a:t>
            </a:r>
          </a:p>
        </p:txBody>
      </p:sp>
      <p:sp>
        <p:nvSpPr>
          <p:cNvPr id="105552" name="Text Box 80"/>
          <p:cNvSpPr txBox="1">
            <a:spLocks noChangeArrowheads="1"/>
          </p:cNvSpPr>
          <p:nvPr/>
        </p:nvSpPr>
        <p:spPr bwMode="auto">
          <a:xfrm>
            <a:off x="4724400" y="381000"/>
            <a:ext cx="2667000" cy="457200"/>
          </a:xfrm>
          <a:prstGeom prst="rect">
            <a:avLst/>
          </a:prstGeom>
          <a:noFill/>
          <a:ln w="9525">
            <a:noFill/>
            <a:miter lim="800000"/>
            <a:headEnd/>
            <a:tailEnd/>
          </a:ln>
        </p:spPr>
        <p:txBody>
          <a:bodyPr>
            <a:spAutoFit/>
          </a:bodyPr>
          <a:lstStyle/>
          <a:p>
            <a:pPr eaLnBrk="1" hangingPunct="1">
              <a:spcBef>
                <a:spcPct val="50000"/>
              </a:spcBef>
            </a:pPr>
            <a:r>
              <a:rPr lang="en-US" altLang="zh-CN"/>
              <a:t>3</a:t>
            </a:r>
            <a:r>
              <a:rPr lang="zh-CN" altLang="en-US"/>
              <a:t>、状态方程</a:t>
            </a:r>
          </a:p>
        </p:txBody>
      </p:sp>
      <p:graphicFrame>
        <p:nvGraphicFramePr>
          <p:cNvPr id="105553" name="Object 81"/>
          <p:cNvGraphicFramePr>
            <a:graphicFrameLocks noChangeAspect="1"/>
          </p:cNvGraphicFramePr>
          <p:nvPr/>
        </p:nvGraphicFramePr>
        <p:xfrm>
          <a:off x="1241425" y="5459413"/>
          <a:ext cx="2263775" cy="454025"/>
        </p:xfrm>
        <a:graphic>
          <a:graphicData uri="http://schemas.openxmlformats.org/presentationml/2006/ole">
            <mc:AlternateContent xmlns:mc="http://schemas.openxmlformats.org/markup-compatibility/2006">
              <mc:Choice xmlns:v="urn:schemas-microsoft-com:vml" Requires="v">
                <p:oleObj spid="_x0000_s25661" r:id="rId3" imgW="1091726" imgH="215806" progId="Equation.3">
                  <p:embed/>
                </p:oleObj>
              </mc:Choice>
              <mc:Fallback>
                <p:oleObj r:id="rId3" imgW="1091726" imgH="215806" progId="Equation.3">
                  <p:embed/>
                  <p:pic>
                    <p:nvPicPr>
                      <p:cNvPr id="0" name="Object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425" y="5459413"/>
                        <a:ext cx="22637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554" name="Object 82"/>
          <p:cNvGraphicFramePr>
            <a:graphicFrameLocks noChangeAspect="1"/>
          </p:cNvGraphicFramePr>
          <p:nvPr/>
        </p:nvGraphicFramePr>
        <p:xfrm>
          <a:off x="1219200" y="5903913"/>
          <a:ext cx="1587500" cy="954087"/>
        </p:xfrm>
        <a:graphic>
          <a:graphicData uri="http://schemas.openxmlformats.org/presentationml/2006/ole">
            <mc:AlternateContent xmlns:mc="http://schemas.openxmlformats.org/markup-compatibility/2006">
              <mc:Choice xmlns:v="urn:schemas-microsoft-com:vml" Requires="v">
                <p:oleObj spid="_x0000_s25662" r:id="rId5" imgW="812447" imgH="482391" progId="Equation.3">
                  <p:embed/>
                </p:oleObj>
              </mc:Choice>
              <mc:Fallback>
                <p:oleObj r:id="rId5" imgW="812447" imgH="482391" progId="Equation.3">
                  <p:embed/>
                  <p:pic>
                    <p:nvPicPr>
                      <p:cNvPr id="0" name="Object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5903913"/>
                        <a:ext cx="15875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5556" name="Object 84"/>
          <p:cNvGraphicFramePr>
            <a:graphicFrameLocks noChangeAspect="1"/>
          </p:cNvGraphicFramePr>
          <p:nvPr/>
        </p:nvGraphicFramePr>
        <p:xfrm>
          <a:off x="4779963" y="1058863"/>
          <a:ext cx="3449637" cy="1455737"/>
        </p:xfrm>
        <a:graphic>
          <a:graphicData uri="http://schemas.openxmlformats.org/presentationml/2006/ole">
            <mc:AlternateContent xmlns:mc="http://schemas.openxmlformats.org/markup-compatibility/2006">
              <mc:Choice xmlns:v="urn:schemas-microsoft-com:vml" Requires="v">
                <p:oleObj spid="_x0000_s25663" r:id="rId7" imgW="1765300" imgH="736600" progId="Equation.3">
                  <p:embed/>
                </p:oleObj>
              </mc:Choice>
              <mc:Fallback>
                <p:oleObj r:id="rId7" imgW="1765300" imgH="736600" progId="Equation.3">
                  <p:embed/>
                  <p:pic>
                    <p:nvPicPr>
                      <p:cNvPr id="0" name="Object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9963" y="1058863"/>
                        <a:ext cx="3449637"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5555"/>
                                        </p:tgtEl>
                                        <p:attrNameLst>
                                          <p:attrName>style.visibility</p:attrName>
                                        </p:attrNameLst>
                                      </p:cBhvr>
                                      <p:to>
                                        <p:strVal val="visible"/>
                                      </p:to>
                                    </p:set>
                                    <p:animEffect transition="in" filter="dissolve">
                                      <p:cBhvr>
                                        <p:cTn id="7" dur="500"/>
                                        <p:tgtEl>
                                          <p:spTgt spid="105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551">
                                            <p:txEl>
                                              <p:pRg st="0" end="0"/>
                                            </p:txEl>
                                          </p:spTgt>
                                        </p:tgtEl>
                                        <p:attrNameLst>
                                          <p:attrName>style.visibility</p:attrName>
                                        </p:attrNameLst>
                                      </p:cBhvr>
                                      <p:to>
                                        <p:strVal val="visible"/>
                                      </p:to>
                                    </p:set>
                                    <p:animEffect transition="in" filter="wipe(left)">
                                      <p:cBhvr>
                                        <p:cTn id="12" dur="500"/>
                                        <p:tgtEl>
                                          <p:spTgt spid="1055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5551">
                                            <p:txEl>
                                              <p:pRg st="1" end="1"/>
                                            </p:txEl>
                                          </p:spTgt>
                                        </p:tgtEl>
                                        <p:attrNameLst>
                                          <p:attrName>style.visibility</p:attrName>
                                        </p:attrNameLst>
                                      </p:cBhvr>
                                      <p:to>
                                        <p:strVal val="visible"/>
                                      </p:to>
                                    </p:set>
                                    <p:animEffect transition="in" filter="wipe(left)">
                                      <p:cBhvr>
                                        <p:cTn id="17" dur="500"/>
                                        <p:tgtEl>
                                          <p:spTgt spid="1055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5553"/>
                                        </p:tgtEl>
                                        <p:attrNameLst>
                                          <p:attrName>style.visibility</p:attrName>
                                        </p:attrNameLst>
                                      </p:cBhvr>
                                      <p:to>
                                        <p:strVal val="visible"/>
                                      </p:to>
                                    </p:set>
                                    <p:animEffect transition="in" filter="wipe(left)">
                                      <p:cBhvr>
                                        <p:cTn id="22" dur="500"/>
                                        <p:tgtEl>
                                          <p:spTgt spid="1055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5554"/>
                                        </p:tgtEl>
                                        <p:attrNameLst>
                                          <p:attrName>style.visibility</p:attrName>
                                        </p:attrNameLst>
                                      </p:cBhvr>
                                      <p:to>
                                        <p:strVal val="visible"/>
                                      </p:to>
                                    </p:set>
                                    <p:animEffect transition="in" filter="wipe(left)">
                                      <p:cBhvr>
                                        <p:cTn id="27" dur="500"/>
                                        <p:tgtEl>
                                          <p:spTgt spid="1055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5552">
                                            <p:txEl>
                                              <p:pRg st="0" end="0"/>
                                            </p:txEl>
                                          </p:spTgt>
                                        </p:tgtEl>
                                        <p:attrNameLst>
                                          <p:attrName>style.visibility</p:attrName>
                                        </p:attrNameLst>
                                      </p:cBhvr>
                                      <p:to>
                                        <p:strVal val="visible"/>
                                      </p:to>
                                    </p:set>
                                    <p:animEffect transition="in" filter="wipe(left)">
                                      <p:cBhvr>
                                        <p:cTn id="32" dur="500"/>
                                        <p:tgtEl>
                                          <p:spTgt spid="10555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5556"/>
                                        </p:tgtEl>
                                        <p:attrNameLst>
                                          <p:attrName>style.visibility</p:attrName>
                                        </p:attrNameLst>
                                      </p:cBhvr>
                                      <p:to>
                                        <p:strVal val="visible"/>
                                      </p:to>
                                    </p:set>
                                    <p:animEffect transition="in" filter="wipe(left)">
                                      <p:cBhvr>
                                        <p:cTn id="37" dur="500"/>
                                        <p:tgtEl>
                                          <p:spTgt spid="1055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5474">
                                            <p:txEl>
                                              <p:pRg st="0" end="0"/>
                                            </p:txEl>
                                          </p:spTgt>
                                        </p:tgtEl>
                                        <p:attrNameLst>
                                          <p:attrName>style.visibility</p:attrName>
                                        </p:attrNameLst>
                                      </p:cBhvr>
                                      <p:to>
                                        <p:strVal val="visible"/>
                                      </p:to>
                                    </p:set>
                                    <p:animEffect transition="in" filter="wipe(left)">
                                      <p:cBhvr>
                                        <p:cTn id="42" dur="500"/>
                                        <p:tgtEl>
                                          <p:spTgt spid="105474">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05559"/>
                                        </p:tgtEl>
                                        <p:attrNameLst>
                                          <p:attrName>style.visibility</p:attrName>
                                        </p:attrNameLst>
                                      </p:cBhvr>
                                      <p:to>
                                        <p:strVal val="visible"/>
                                      </p:to>
                                    </p:set>
                                    <p:animEffect transition="in" filter="dissolve">
                                      <p:cBhvr>
                                        <p:cTn id="47" dur="500"/>
                                        <p:tgtEl>
                                          <p:spTgt spid="10555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5492">
                                            <p:txEl>
                                              <p:pRg st="0" end="0"/>
                                            </p:txEl>
                                          </p:spTgt>
                                        </p:tgtEl>
                                        <p:attrNameLst>
                                          <p:attrName>style.visibility</p:attrName>
                                        </p:attrNameLst>
                                      </p:cBhvr>
                                      <p:to>
                                        <p:strVal val="visible"/>
                                      </p:to>
                                    </p:set>
                                    <p:animEffect transition="in" filter="wipe(left)">
                                      <p:cBhvr>
                                        <p:cTn id="52" dur="500"/>
                                        <p:tgtEl>
                                          <p:spTgt spid="105492">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5492">
                                            <p:txEl>
                                              <p:pRg st="1" end="1"/>
                                            </p:txEl>
                                          </p:spTgt>
                                        </p:tgtEl>
                                        <p:attrNameLst>
                                          <p:attrName>style.visibility</p:attrName>
                                        </p:attrNameLst>
                                      </p:cBhvr>
                                      <p:to>
                                        <p:strVal val="visible"/>
                                      </p:to>
                                    </p:set>
                                    <p:animEffect transition="in" filter="wipe(left)">
                                      <p:cBhvr>
                                        <p:cTn id="57" dur="500"/>
                                        <p:tgtEl>
                                          <p:spTgt spid="105492">
                                            <p:txEl>
                                              <p:pRg st="1" end="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5492">
                                            <p:txEl>
                                              <p:pRg st="2" end="2"/>
                                            </p:txEl>
                                          </p:spTgt>
                                        </p:tgtEl>
                                        <p:attrNameLst>
                                          <p:attrName>style.visibility</p:attrName>
                                        </p:attrNameLst>
                                      </p:cBhvr>
                                      <p:to>
                                        <p:strVal val="visible"/>
                                      </p:to>
                                    </p:set>
                                    <p:animEffect transition="in" filter="wipe(left)">
                                      <p:cBhvr>
                                        <p:cTn id="62" dur="500"/>
                                        <p:tgtEl>
                                          <p:spTgt spid="105492">
                                            <p:txEl>
                                              <p:pRg st="2" end="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5492">
                                            <p:txEl>
                                              <p:pRg st="3" end="3"/>
                                            </p:txEl>
                                          </p:spTgt>
                                        </p:tgtEl>
                                        <p:attrNameLst>
                                          <p:attrName>style.visibility</p:attrName>
                                        </p:attrNameLst>
                                      </p:cBhvr>
                                      <p:to>
                                        <p:strVal val="visible"/>
                                      </p:to>
                                    </p:set>
                                    <p:animEffect transition="in" filter="wipe(left)">
                                      <p:cBhvr>
                                        <p:cTn id="67" dur="500"/>
                                        <p:tgtEl>
                                          <p:spTgt spid="105492">
                                            <p:txEl>
                                              <p:pRg st="3" end="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5492">
                                            <p:txEl>
                                              <p:pRg st="4" end="4"/>
                                            </p:txEl>
                                          </p:spTgt>
                                        </p:tgtEl>
                                        <p:attrNameLst>
                                          <p:attrName>style.visibility</p:attrName>
                                        </p:attrNameLst>
                                      </p:cBhvr>
                                      <p:to>
                                        <p:strVal val="visible"/>
                                      </p:to>
                                    </p:set>
                                    <p:animEffect transition="in" filter="wipe(left)">
                                      <p:cBhvr>
                                        <p:cTn id="72" dur="500"/>
                                        <p:tgtEl>
                                          <p:spTgt spid="105492">
                                            <p:txEl>
                                              <p:pRg st="4" end="4"/>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5492">
                                            <p:txEl>
                                              <p:pRg st="5" end="5"/>
                                            </p:txEl>
                                          </p:spTgt>
                                        </p:tgtEl>
                                        <p:attrNameLst>
                                          <p:attrName>style.visibility</p:attrName>
                                        </p:attrNameLst>
                                      </p:cBhvr>
                                      <p:to>
                                        <p:strVal val="visible"/>
                                      </p:to>
                                    </p:set>
                                    <p:animEffect transition="in" filter="wipe(left)">
                                      <p:cBhvr>
                                        <p:cTn id="77" dur="500"/>
                                        <p:tgtEl>
                                          <p:spTgt spid="105492">
                                            <p:txEl>
                                              <p:pRg st="5" end="5"/>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5492">
                                            <p:txEl>
                                              <p:pRg st="6" end="6"/>
                                            </p:txEl>
                                          </p:spTgt>
                                        </p:tgtEl>
                                        <p:attrNameLst>
                                          <p:attrName>style.visibility</p:attrName>
                                        </p:attrNameLst>
                                      </p:cBhvr>
                                      <p:to>
                                        <p:strVal val="visible"/>
                                      </p:to>
                                    </p:set>
                                    <p:animEffect transition="in" filter="wipe(left)">
                                      <p:cBhvr>
                                        <p:cTn id="82" dur="500"/>
                                        <p:tgtEl>
                                          <p:spTgt spid="105492">
                                            <p:txEl>
                                              <p:pRg st="6" end="6"/>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5492">
                                            <p:txEl>
                                              <p:pRg st="7" end="7"/>
                                            </p:txEl>
                                          </p:spTgt>
                                        </p:tgtEl>
                                        <p:attrNameLst>
                                          <p:attrName>style.visibility</p:attrName>
                                        </p:attrNameLst>
                                      </p:cBhvr>
                                      <p:to>
                                        <p:strVal val="visible"/>
                                      </p:to>
                                    </p:set>
                                    <p:animEffect transition="in" filter="wipe(left)">
                                      <p:cBhvr>
                                        <p:cTn id="87" dur="500"/>
                                        <p:tgtEl>
                                          <p:spTgt spid="10549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build="p"/>
      <p:bldP spid="105492" grpId="0" build="p"/>
      <p:bldP spid="105551" grpId="0" build="p"/>
      <p:bldP spid="10555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4724400" y="2743200"/>
            <a:ext cx="2819400" cy="457200"/>
          </a:xfrm>
          <a:prstGeom prst="rect">
            <a:avLst/>
          </a:prstGeom>
          <a:noFill/>
          <a:ln w="9525">
            <a:noFill/>
            <a:miter lim="800000"/>
            <a:headEnd/>
            <a:tailEnd/>
          </a:ln>
        </p:spPr>
        <p:txBody>
          <a:bodyPr>
            <a:spAutoFit/>
          </a:bodyPr>
          <a:lstStyle/>
          <a:p>
            <a:pPr eaLnBrk="1" hangingPunct="1">
              <a:spcBef>
                <a:spcPct val="50000"/>
              </a:spcBef>
            </a:pPr>
            <a:r>
              <a:rPr lang="en-US" altLang="zh-CN"/>
              <a:t>4</a:t>
            </a:r>
            <a:r>
              <a:rPr lang="zh-CN" altLang="en-US"/>
              <a:t>、转换表、转换图 </a:t>
            </a:r>
          </a:p>
        </p:txBody>
      </p:sp>
      <p:sp>
        <p:nvSpPr>
          <p:cNvPr id="26627" name="Text Box 3"/>
          <p:cNvSpPr txBox="1">
            <a:spLocks noChangeArrowheads="1"/>
          </p:cNvSpPr>
          <p:nvPr/>
        </p:nvSpPr>
        <p:spPr bwMode="auto">
          <a:xfrm>
            <a:off x="457200" y="304800"/>
            <a:ext cx="8001000" cy="519113"/>
          </a:xfrm>
          <a:prstGeom prst="rect">
            <a:avLst/>
          </a:prstGeom>
          <a:noFill/>
          <a:ln w="9525">
            <a:noFill/>
            <a:miter lim="800000"/>
            <a:headEnd/>
            <a:tailEnd/>
          </a:ln>
        </p:spPr>
        <p:txBody>
          <a:bodyPr>
            <a:spAutoFit/>
          </a:bodyPr>
          <a:lstStyle/>
          <a:p>
            <a:pPr eaLnBrk="1" hangingPunct="1">
              <a:spcBef>
                <a:spcPct val="50000"/>
              </a:spcBef>
            </a:pPr>
            <a:r>
              <a:rPr lang="zh-CN" altLang="en-US" sz="2800" b="1"/>
              <a:t>例</a:t>
            </a:r>
            <a:r>
              <a:rPr lang="en-US" altLang="zh-CN" sz="2800" b="1"/>
              <a:t>5</a:t>
            </a:r>
            <a:r>
              <a:rPr lang="zh-CN" altLang="en-US" sz="2800" b="1"/>
              <a:t>：分析图示电路</a:t>
            </a:r>
          </a:p>
        </p:txBody>
      </p:sp>
      <p:graphicFrame>
        <p:nvGraphicFramePr>
          <p:cNvPr id="107524" name="Group 4"/>
          <p:cNvGraphicFramePr>
            <a:graphicFrameLocks noGrp="1"/>
          </p:cNvGraphicFramePr>
          <p:nvPr/>
        </p:nvGraphicFramePr>
        <p:xfrm>
          <a:off x="5638800" y="3200400"/>
          <a:ext cx="2895600" cy="3402013"/>
        </p:xfrm>
        <a:graphic>
          <a:graphicData uri="http://schemas.openxmlformats.org/drawingml/2006/table">
            <a:tbl>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QX</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2400" b="0" i="0" u="none" strike="noStrike" cap="none" normalizeH="0" baseline="-25000" smtClean="0">
                          <a:ln>
                            <a:noFill/>
                          </a:ln>
                          <a:solidFill>
                            <a:schemeClr val="tx1"/>
                          </a:solidFill>
                          <a:effectLst/>
                          <a:latin typeface="Times New Roman" pitchFamily="18" charset="0"/>
                          <a:ea typeface="宋体" pitchFamily="2" charset="-122"/>
                        </a:rPr>
                        <a:t>2</a:t>
                      </a:r>
                      <a:endParaRPr kumimoji="1" lang="en-US"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2400" b="0" i="0" u="none" strike="noStrike" cap="none" normalizeH="0" baseline="30000" smtClean="0">
                          <a:ln>
                            <a:noFill/>
                          </a:ln>
                          <a:solidFill>
                            <a:schemeClr val="tx1"/>
                          </a:solidFill>
                          <a:effectLst/>
                          <a:latin typeface="Times New Roman" pitchFamily="18" charset="0"/>
                          <a:ea typeface="宋体" pitchFamily="2" charset="-122"/>
                        </a:rPr>
                        <a:t>n+1</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Z</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4481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0 1 1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1 0 1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1 1 0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1 1 1</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endParaRPr kumimoji="1" lang="zh-CN" altLang="zh-CN" sz="2400" b="0" i="0" u="none" strike="noStrike" cap="none" normalizeH="0" baseline="0" smtClean="0">
                        <a:ln>
                          <a:noFill/>
                        </a:ln>
                        <a:solidFill>
                          <a:schemeClr val="tx1"/>
                        </a:solidFill>
                        <a:effectLst/>
                        <a:latin typeface="Times New Roman" pitchFamily="18" charset="0"/>
                        <a:ea typeface="宋体" pitchFamily="2" charset="-122"/>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6642" name="Text Box 18"/>
          <p:cNvSpPr txBox="1">
            <a:spLocks noChangeArrowheads="1"/>
          </p:cNvSpPr>
          <p:nvPr/>
        </p:nvSpPr>
        <p:spPr bwMode="auto">
          <a:xfrm>
            <a:off x="7162800" y="3810000"/>
            <a:ext cx="1219200" cy="2830513"/>
          </a:xfrm>
          <a:prstGeom prst="rect">
            <a:avLst/>
          </a:prstGeom>
          <a:noFill/>
          <a:ln w="9525">
            <a:noFill/>
            <a:miter lim="800000"/>
            <a:headEnd/>
            <a:tailEnd/>
          </a:ln>
        </p:spPr>
        <p:txBody>
          <a:bodyPr>
            <a:spAutoFit/>
          </a:bodyPr>
          <a:lstStyle/>
          <a:p>
            <a:pPr eaLnBrk="1" hangingPunct="1">
              <a:lnSpc>
                <a:spcPct val="50000"/>
              </a:lnSpc>
              <a:spcBef>
                <a:spcPct val="50000"/>
              </a:spcBef>
            </a:pPr>
            <a:r>
              <a:rPr lang="en-US" altLang="zh-CN"/>
              <a:t>0        0 </a:t>
            </a:r>
          </a:p>
          <a:p>
            <a:pPr eaLnBrk="1" hangingPunct="1">
              <a:lnSpc>
                <a:spcPct val="50000"/>
              </a:lnSpc>
              <a:spcBef>
                <a:spcPct val="50000"/>
              </a:spcBef>
            </a:pPr>
            <a:r>
              <a:rPr lang="en-US" altLang="zh-CN"/>
              <a:t>0        1</a:t>
            </a:r>
          </a:p>
          <a:p>
            <a:pPr eaLnBrk="1" hangingPunct="1">
              <a:lnSpc>
                <a:spcPct val="50000"/>
              </a:lnSpc>
              <a:spcBef>
                <a:spcPct val="50000"/>
              </a:spcBef>
            </a:pPr>
            <a:r>
              <a:rPr lang="en-US" altLang="zh-CN"/>
              <a:t>0        1</a:t>
            </a:r>
          </a:p>
          <a:p>
            <a:pPr eaLnBrk="1" hangingPunct="1">
              <a:lnSpc>
                <a:spcPct val="50000"/>
              </a:lnSpc>
              <a:spcBef>
                <a:spcPct val="50000"/>
              </a:spcBef>
            </a:pPr>
            <a:r>
              <a:rPr lang="en-US" altLang="zh-CN"/>
              <a:t>1        0</a:t>
            </a:r>
          </a:p>
          <a:p>
            <a:pPr eaLnBrk="1" hangingPunct="1">
              <a:lnSpc>
                <a:spcPct val="50000"/>
              </a:lnSpc>
              <a:spcBef>
                <a:spcPct val="50000"/>
              </a:spcBef>
            </a:pPr>
            <a:r>
              <a:rPr lang="en-US" altLang="zh-CN"/>
              <a:t>0        1</a:t>
            </a:r>
          </a:p>
          <a:p>
            <a:pPr eaLnBrk="1" hangingPunct="1">
              <a:lnSpc>
                <a:spcPct val="50000"/>
              </a:lnSpc>
              <a:spcBef>
                <a:spcPct val="50000"/>
              </a:spcBef>
            </a:pPr>
            <a:r>
              <a:rPr lang="en-US" altLang="zh-CN"/>
              <a:t>1        0</a:t>
            </a:r>
          </a:p>
          <a:p>
            <a:pPr eaLnBrk="1" hangingPunct="1">
              <a:lnSpc>
                <a:spcPct val="50000"/>
              </a:lnSpc>
              <a:spcBef>
                <a:spcPct val="50000"/>
              </a:spcBef>
            </a:pPr>
            <a:r>
              <a:rPr lang="en-US" altLang="zh-CN"/>
              <a:t>1        0</a:t>
            </a:r>
          </a:p>
          <a:p>
            <a:pPr eaLnBrk="1" hangingPunct="1">
              <a:lnSpc>
                <a:spcPct val="50000"/>
              </a:lnSpc>
              <a:spcBef>
                <a:spcPct val="50000"/>
              </a:spcBef>
            </a:pPr>
            <a:r>
              <a:rPr lang="en-US" altLang="zh-CN"/>
              <a:t>1        1</a:t>
            </a:r>
          </a:p>
        </p:txBody>
      </p:sp>
      <p:grpSp>
        <p:nvGrpSpPr>
          <p:cNvPr id="26643" name="Group 19"/>
          <p:cNvGrpSpPr>
            <a:grpSpLocks/>
          </p:cNvGrpSpPr>
          <p:nvPr/>
        </p:nvGrpSpPr>
        <p:grpSpPr bwMode="auto">
          <a:xfrm>
            <a:off x="914400" y="762000"/>
            <a:ext cx="3067050" cy="3765550"/>
            <a:chOff x="576" y="748"/>
            <a:chExt cx="1932" cy="2372"/>
          </a:xfrm>
        </p:grpSpPr>
        <p:sp>
          <p:nvSpPr>
            <p:cNvPr id="26663" name="Oval 20"/>
            <p:cNvSpPr>
              <a:spLocks noChangeArrowheads="1"/>
            </p:cNvSpPr>
            <p:nvPr/>
          </p:nvSpPr>
          <p:spPr bwMode="auto">
            <a:xfrm rot="-5400000">
              <a:off x="1557" y="2101"/>
              <a:ext cx="44" cy="5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6664" name="Line 21"/>
            <p:cNvSpPr>
              <a:spLocks noChangeShapeType="1"/>
            </p:cNvSpPr>
            <p:nvPr/>
          </p:nvSpPr>
          <p:spPr bwMode="auto">
            <a:xfrm rot="-5400000">
              <a:off x="1576" y="2290"/>
              <a:ext cx="406" cy="0"/>
            </a:xfrm>
            <a:prstGeom prst="line">
              <a:avLst/>
            </a:prstGeom>
            <a:noFill/>
            <a:ln w="9525">
              <a:solidFill>
                <a:srgbClr val="000000"/>
              </a:solidFill>
              <a:round/>
              <a:headEnd/>
              <a:tailEnd/>
            </a:ln>
          </p:spPr>
          <p:txBody>
            <a:bodyPr/>
            <a:lstStyle/>
            <a:p>
              <a:endParaRPr lang="zh-CN" altLang="en-US"/>
            </a:p>
          </p:txBody>
        </p:sp>
        <p:sp>
          <p:nvSpPr>
            <p:cNvPr id="26665" name="Rectangle 22"/>
            <p:cNvSpPr>
              <a:spLocks noChangeArrowheads="1"/>
            </p:cNvSpPr>
            <p:nvPr/>
          </p:nvSpPr>
          <p:spPr bwMode="auto">
            <a:xfrm rot="16200000" flipV="1">
              <a:off x="1244" y="1430"/>
              <a:ext cx="650" cy="693"/>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6666" name="Line 23"/>
            <p:cNvSpPr>
              <a:spLocks noChangeShapeType="1"/>
            </p:cNvSpPr>
            <p:nvPr/>
          </p:nvSpPr>
          <p:spPr bwMode="auto">
            <a:xfrm rot="-5400000" flipH="1" flipV="1">
              <a:off x="1458" y="2222"/>
              <a:ext cx="236" cy="0"/>
            </a:xfrm>
            <a:prstGeom prst="line">
              <a:avLst/>
            </a:prstGeom>
            <a:noFill/>
            <a:ln w="9525">
              <a:solidFill>
                <a:srgbClr val="000000"/>
              </a:solidFill>
              <a:round/>
              <a:headEnd/>
              <a:tailEnd/>
            </a:ln>
          </p:spPr>
          <p:txBody>
            <a:bodyPr/>
            <a:lstStyle/>
            <a:p>
              <a:endParaRPr lang="zh-CN" altLang="en-US"/>
            </a:p>
          </p:txBody>
        </p:sp>
        <p:sp>
          <p:nvSpPr>
            <p:cNvPr id="26667" name="Line 24"/>
            <p:cNvSpPr>
              <a:spLocks noChangeShapeType="1"/>
            </p:cNvSpPr>
            <p:nvPr/>
          </p:nvSpPr>
          <p:spPr bwMode="auto">
            <a:xfrm rot="16200000" flipV="1">
              <a:off x="1565" y="2032"/>
              <a:ext cx="74" cy="65"/>
            </a:xfrm>
            <a:prstGeom prst="line">
              <a:avLst/>
            </a:prstGeom>
            <a:noFill/>
            <a:ln w="9525">
              <a:solidFill>
                <a:srgbClr val="000000"/>
              </a:solidFill>
              <a:round/>
              <a:headEnd/>
              <a:tailEnd/>
            </a:ln>
          </p:spPr>
          <p:txBody>
            <a:bodyPr/>
            <a:lstStyle/>
            <a:p>
              <a:endParaRPr lang="zh-CN" altLang="en-US"/>
            </a:p>
          </p:txBody>
        </p:sp>
        <p:sp>
          <p:nvSpPr>
            <p:cNvPr id="26668" name="Line 25"/>
            <p:cNvSpPr>
              <a:spLocks noChangeShapeType="1"/>
            </p:cNvSpPr>
            <p:nvPr/>
          </p:nvSpPr>
          <p:spPr bwMode="auto">
            <a:xfrm rot="-5400000" flipH="1" flipV="1">
              <a:off x="1501" y="2034"/>
              <a:ext cx="74" cy="66"/>
            </a:xfrm>
            <a:prstGeom prst="line">
              <a:avLst/>
            </a:prstGeom>
            <a:noFill/>
            <a:ln w="9525">
              <a:solidFill>
                <a:srgbClr val="000000"/>
              </a:solidFill>
              <a:round/>
              <a:headEnd/>
              <a:tailEnd/>
            </a:ln>
          </p:spPr>
          <p:txBody>
            <a:bodyPr/>
            <a:lstStyle/>
            <a:p>
              <a:endParaRPr lang="zh-CN" altLang="en-US"/>
            </a:p>
          </p:txBody>
        </p:sp>
        <p:sp>
          <p:nvSpPr>
            <p:cNvPr id="26669" name="Text Box 26"/>
            <p:cNvSpPr txBox="1">
              <a:spLocks noChangeArrowheads="1"/>
            </p:cNvSpPr>
            <p:nvPr/>
          </p:nvSpPr>
          <p:spPr bwMode="auto">
            <a:xfrm>
              <a:off x="1711" y="1883"/>
              <a:ext cx="149" cy="215"/>
            </a:xfrm>
            <a:prstGeom prst="rect">
              <a:avLst/>
            </a:prstGeom>
            <a:noFill/>
            <a:ln w="9525">
              <a:noFill/>
              <a:miter lim="800000"/>
              <a:headEnd/>
              <a:tailEnd/>
            </a:ln>
          </p:spPr>
          <p:txBody>
            <a:bodyPr lIns="0" tIns="0" rIns="0" bIns="0"/>
            <a:lstStyle/>
            <a:p>
              <a:pPr algn="just"/>
              <a:r>
                <a:rPr lang="en-US" altLang="zh-CN"/>
                <a:t>J</a:t>
              </a:r>
            </a:p>
          </p:txBody>
        </p:sp>
        <p:sp>
          <p:nvSpPr>
            <p:cNvPr id="26670" name="Text Box 27"/>
            <p:cNvSpPr txBox="1">
              <a:spLocks noChangeArrowheads="1"/>
            </p:cNvSpPr>
            <p:nvPr/>
          </p:nvSpPr>
          <p:spPr bwMode="auto">
            <a:xfrm>
              <a:off x="576" y="2253"/>
              <a:ext cx="236" cy="215"/>
            </a:xfrm>
            <a:prstGeom prst="rect">
              <a:avLst/>
            </a:prstGeom>
            <a:noFill/>
            <a:ln w="9525">
              <a:noFill/>
              <a:miter lim="800000"/>
              <a:headEnd/>
              <a:tailEnd/>
            </a:ln>
          </p:spPr>
          <p:txBody>
            <a:bodyPr lIns="0" tIns="0" rIns="0" bIns="0"/>
            <a:lstStyle/>
            <a:p>
              <a:pPr algn="just"/>
              <a:r>
                <a:rPr lang="en-US" altLang="zh-CN"/>
                <a:t>CP</a:t>
              </a:r>
            </a:p>
          </p:txBody>
        </p:sp>
        <p:sp>
          <p:nvSpPr>
            <p:cNvPr id="26671" name="Text Box 28"/>
            <p:cNvSpPr txBox="1">
              <a:spLocks noChangeArrowheads="1"/>
            </p:cNvSpPr>
            <p:nvPr/>
          </p:nvSpPr>
          <p:spPr bwMode="auto">
            <a:xfrm>
              <a:off x="1305" y="1883"/>
              <a:ext cx="148" cy="215"/>
            </a:xfrm>
            <a:prstGeom prst="rect">
              <a:avLst/>
            </a:prstGeom>
            <a:noFill/>
            <a:ln w="9525">
              <a:noFill/>
              <a:miter lim="800000"/>
              <a:headEnd/>
              <a:tailEnd/>
            </a:ln>
          </p:spPr>
          <p:txBody>
            <a:bodyPr lIns="0" tIns="0" rIns="0" bIns="0"/>
            <a:lstStyle/>
            <a:p>
              <a:pPr algn="just"/>
              <a:r>
                <a:rPr lang="en-US" altLang="zh-CN"/>
                <a:t>K</a:t>
              </a:r>
            </a:p>
          </p:txBody>
        </p:sp>
        <p:sp>
          <p:nvSpPr>
            <p:cNvPr id="26672" name="Line 29"/>
            <p:cNvSpPr>
              <a:spLocks noChangeShapeType="1"/>
            </p:cNvSpPr>
            <p:nvPr/>
          </p:nvSpPr>
          <p:spPr bwMode="auto">
            <a:xfrm>
              <a:off x="1356" y="2104"/>
              <a:ext cx="0" cy="338"/>
            </a:xfrm>
            <a:prstGeom prst="line">
              <a:avLst/>
            </a:prstGeom>
            <a:noFill/>
            <a:ln w="9525">
              <a:solidFill>
                <a:srgbClr val="000000"/>
              </a:solidFill>
              <a:round/>
              <a:headEnd/>
              <a:tailEnd/>
            </a:ln>
          </p:spPr>
          <p:txBody>
            <a:bodyPr/>
            <a:lstStyle/>
            <a:p>
              <a:endParaRPr lang="zh-CN" altLang="en-US"/>
            </a:p>
          </p:txBody>
        </p:sp>
        <p:sp>
          <p:nvSpPr>
            <p:cNvPr id="26673" name="Line 30"/>
            <p:cNvSpPr>
              <a:spLocks noChangeShapeType="1"/>
            </p:cNvSpPr>
            <p:nvPr/>
          </p:nvSpPr>
          <p:spPr bwMode="auto">
            <a:xfrm>
              <a:off x="876" y="2336"/>
              <a:ext cx="683" cy="0"/>
            </a:xfrm>
            <a:prstGeom prst="line">
              <a:avLst/>
            </a:prstGeom>
            <a:noFill/>
            <a:ln w="9525">
              <a:solidFill>
                <a:srgbClr val="000000"/>
              </a:solidFill>
              <a:round/>
              <a:headEnd/>
              <a:tailEnd/>
            </a:ln>
          </p:spPr>
          <p:txBody>
            <a:bodyPr/>
            <a:lstStyle/>
            <a:p>
              <a:endParaRPr lang="zh-CN" altLang="en-US"/>
            </a:p>
          </p:txBody>
        </p:sp>
        <p:sp>
          <p:nvSpPr>
            <p:cNvPr id="26674" name="Line 31"/>
            <p:cNvSpPr>
              <a:spLocks noChangeShapeType="1"/>
            </p:cNvSpPr>
            <p:nvPr/>
          </p:nvSpPr>
          <p:spPr bwMode="auto">
            <a:xfrm flipV="1">
              <a:off x="2169" y="748"/>
              <a:ext cx="0" cy="508"/>
            </a:xfrm>
            <a:prstGeom prst="line">
              <a:avLst/>
            </a:prstGeom>
            <a:noFill/>
            <a:ln w="9525">
              <a:solidFill>
                <a:srgbClr val="000000"/>
              </a:solidFill>
              <a:round/>
              <a:headEnd/>
              <a:tailEnd/>
            </a:ln>
          </p:spPr>
          <p:txBody>
            <a:bodyPr/>
            <a:lstStyle/>
            <a:p>
              <a:endParaRPr lang="zh-CN" altLang="en-US"/>
            </a:p>
          </p:txBody>
        </p:sp>
        <p:sp>
          <p:nvSpPr>
            <p:cNvPr id="26675" name="Line 32"/>
            <p:cNvSpPr>
              <a:spLocks noChangeShapeType="1"/>
            </p:cNvSpPr>
            <p:nvPr/>
          </p:nvSpPr>
          <p:spPr bwMode="auto">
            <a:xfrm>
              <a:off x="813" y="2815"/>
              <a:ext cx="1373" cy="0"/>
            </a:xfrm>
            <a:prstGeom prst="line">
              <a:avLst/>
            </a:prstGeom>
            <a:noFill/>
            <a:ln w="9525">
              <a:solidFill>
                <a:srgbClr val="000000"/>
              </a:solidFill>
              <a:round/>
              <a:headEnd/>
              <a:tailEnd/>
            </a:ln>
          </p:spPr>
          <p:txBody>
            <a:bodyPr/>
            <a:lstStyle/>
            <a:p>
              <a:endParaRPr lang="zh-CN" altLang="en-US"/>
            </a:p>
          </p:txBody>
        </p:sp>
        <p:sp>
          <p:nvSpPr>
            <p:cNvPr id="26676" name="Line 33"/>
            <p:cNvSpPr>
              <a:spLocks noChangeShapeType="1"/>
            </p:cNvSpPr>
            <p:nvPr/>
          </p:nvSpPr>
          <p:spPr bwMode="auto">
            <a:xfrm flipV="1">
              <a:off x="2169" y="2680"/>
              <a:ext cx="0" cy="135"/>
            </a:xfrm>
            <a:prstGeom prst="line">
              <a:avLst/>
            </a:prstGeom>
            <a:noFill/>
            <a:ln w="9525">
              <a:solidFill>
                <a:srgbClr val="000000"/>
              </a:solidFill>
              <a:round/>
              <a:headEnd/>
              <a:tailEnd/>
            </a:ln>
          </p:spPr>
          <p:txBody>
            <a:bodyPr/>
            <a:lstStyle/>
            <a:p>
              <a:endParaRPr lang="zh-CN" altLang="en-US"/>
            </a:p>
          </p:txBody>
        </p:sp>
        <p:sp>
          <p:nvSpPr>
            <p:cNvPr id="26677" name="Line 34"/>
            <p:cNvSpPr>
              <a:spLocks noChangeShapeType="1"/>
            </p:cNvSpPr>
            <p:nvPr/>
          </p:nvSpPr>
          <p:spPr bwMode="auto">
            <a:xfrm flipH="1" flipV="1">
              <a:off x="1796" y="1341"/>
              <a:ext cx="237" cy="0"/>
            </a:xfrm>
            <a:prstGeom prst="line">
              <a:avLst/>
            </a:prstGeom>
            <a:noFill/>
            <a:ln w="9525">
              <a:solidFill>
                <a:srgbClr val="000000"/>
              </a:solidFill>
              <a:round/>
              <a:headEnd/>
              <a:tailEnd/>
            </a:ln>
          </p:spPr>
          <p:txBody>
            <a:bodyPr/>
            <a:lstStyle/>
            <a:p>
              <a:endParaRPr lang="zh-CN" altLang="en-US"/>
            </a:p>
          </p:txBody>
        </p:sp>
        <p:sp>
          <p:nvSpPr>
            <p:cNvPr id="26678" name="Line 35"/>
            <p:cNvSpPr>
              <a:spLocks noChangeShapeType="1"/>
            </p:cNvSpPr>
            <p:nvPr/>
          </p:nvSpPr>
          <p:spPr bwMode="auto">
            <a:xfrm flipV="1">
              <a:off x="2033" y="1256"/>
              <a:ext cx="0" cy="85"/>
            </a:xfrm>
            <a:prstGeom prst="line">
              <a:avLst/>
            </a:prstGeom>
            <a:noFill/>
            <a:ln w="9525">
              <a:solidFill>
                <a:srgbClr val="000000"/>
              </a:solidFill>
              <a:round/>
              <a:headEnd/>
              <a:tailEnd/>
            </a:ln>
          </p:spPr>
          <p:txBody>
            <a:bodyPr/>
            <a:lstStyle/>
            <a:p>
              <a:endParaRPr lang="zh-CN" altLang="en-US"/>
            </a:p>
          </p:txBody>
        </p:sp>
        <p:sp>
          <p:nvSpPr>
            <p:cNvPr id="26679" name="Line 36"/>
            <p:cNvSpPr>
              <a:spLocks noChangeShapeType="1"/>
            </p:cNvSpPr>
            <p:nvPr/>
          </p:nvSpPr>
          <p:spPr bwMode="auto">
            <a:xfrm flipV="1">
              <a:off x="1813" y="1341"/>
              <a:ext cx="0" cy="105"/>
            </a:xfrm>
            <a:prstGeom prst="line">
              <a:avLst/>
            </a:prstGeom>
            <a:noFill/>
            <a:ln w="9525">
              <a:solidFill>
                <a:srgbClr val="000000"/>
              </a:solidFill>
              <a:round/>
              <a:headEnd/>
              <a:tailEnd/>
            </a:ln>
          </p:spPr>
          <p:txBody>
            <a:bodyPr/>
            <a:lstStyle/>
            <a:p>
              <a:endParaRPr lang="zh-CN" altLang="en-US"/>
            </a:p>
          </p:txBody>
        </p:sp>
        <p:sp>
          <p:nvSpPr>
            <p:cNvPr id="26680" name="Text Box 37"/>
            <p:cNvSpPr txBox="1">
              <a:spLocks noChangeArrowheads="1"/>
            </p:cNvSpPr>
            <p:nvPr/>
          </p:nvSpPr>
          <p:spPr bwMode="auto">
            <a:xfrm>
              <a:off x="1983" y="761"/>
              <a:ext cx="177" cy="247"/>
            </a:xfrm>
            <a:prstGeom prst="rect">
              <a:avLst/>
            </a:prstGeom>
            <a:noFill/>
            <a:ln w="9525">
              <a:noFill/>
              <a:miter lim="800000"/>
              <a:headEnd/>
              <a:tailEnd/>
            </a:ln>
          </p:spPr>
          <p:txBody>
            <a:bodyPr lIns="0" tIns="0" rIns="0" bIns="0"/>
            <a:lstStyle/>
            <a:p>
              <a:pPr algn="just"/>
              <a:r>
                <a:rPr lang="en-US" altLang="zh-CN"/>
                <a:t>Z</a:t>
              </a:r>
            </a:p>
          </p:txBody>
        </p:sp>
        <p:sp>
          <p:nvSpPr>
            <p:cNvPr id="26681" name="Text Box 38"/>
            <p:cNvSpPr txBox="1">
              <a:spLocks noChangeArrowheads="1"/>
            </p:cNvSpPr>
            <p:nvPr/>
          </p:nvSpPr>
          <p:spPr bwMode="auto">
            <a:xfrm>
              <a:off x="576" y="2612"/>
              <a:ext cx="220" cy="254"/>
            </a:xfrm>
            <a:prstGeom prst="rect">
              <a:avLst/>
            </a:prstGeom>
            <a:noFill/>
            <a:ln w="9525">
              <a:noFill/>
              <a:miter lim="800000"/>
              <a:headEnd/>
              <a:tailEnd/>
            </a:ln>
          </p:spPr>
          <p:txBody>
            <a:bodyPr lIns="0" tIns="0" rIns="0" bIns="0"/>
            <a:lstStyle/>
            <a:p>
              <a:pPr algn="just"/>
              <a:r>
                <a:rPr lang="en-US" altLang="zh-CN"/>
                <a:t>X</a:t>
              </a:r>
              <a:r>
                <a:rPr lang="en-US" altLang="zh-CN" baseline="-25000"/>
                <a:t>1</a:t>
              </a:r>
              <a:endParaRPr lang="en-US" altLang="zh-CN"/>
            </a:p>
          </p:txBody>
        </p:sp>
        <p:sp>
          <p:nvSpPr>
            <p:cNvPr id="26682" name="Oval 39"/>
            <p:cNvSpPr>
              <a:spLocks noChangeArrowheads="1"/>
            </p:cNvSpPr>
            <p:nvPr/>
          </p:nvSpPr>
          <p:spPr bwMode="auto">
            <a:xfrm>
              <a:off x="1339" y="2408"/>
              <a:ext cx="44" cy="5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6683" name="Line 40"/>
            <p:cNvSpPr>
              <a:spLocks noChangeShapeType="1"/>
            </p:cNvSpPr>
            <p:nvPr/>
          </p:nvSpPr>
          <p:spPr bwMode="auto">
            <a:xfrm>
              <a:off x="813" y="2934"/>
              <a:ext cx="1610" cy="0"/>
            </a:xfrm>
            <a:prstGeom prst="line">
              <a:avLst/>
            </a:prstGeom>
            <a:noFill/>
            <a:ln w="9525">
              <a:solidFill>
                <a:srgbClr val="000000"/>
              </a:solidFill>
              <a:round/>
              <a:headEnd/>
              <a:tailEnd/>
            </a:ln>
          </p:spPr>
          <p:txBody>
            <a:bodyPr/>
            <a:lstStyle/>
            <a:p>
              <a:endParaRPr lang="zh-CN" altLang="en-US"/>
            </a:p>
          </p:txBody>
        </p:sp>
        <p:sp>
          <p:nvSpPr>
            <p:cNvPr id="26684" name="Line 41"/>
            <p:cNvSpPr>
              <a:spLocks noChangeShapeType="1"/>
            </p:cNvSpPr>
            <p:nvPr/>
          </p:nvSpPr>
          <p:spPr bwMode="auto">
            <a:xfrm flipV="1">
              <a:off x="2423" y="2713"/>
              <a:ext cx="0" cy="238"/>
            </a:xfrm>
            <a:prstGeom prst="line">
              <a:avLst/>
            </a:prstGeom>
            <a:noFill/>
            <a:ln w="9525">
              <a:solidFill>
                <a:srgbClr val="000000"/>
              </a:solidFill>
              <a:round/>
              <a:headEnd/>
              <a:tailEnd/>
            </a:ln>
          </p:spPr>
          <p:txBody>
            <a:bodyPr/>
            <a:lstStyle/>
            <a:p>
              <a:endParaRPr lang="zh-CN" altLang="en-US"/>
            </a:p>
          </p:txBody>
        </p:sp>
        <p:sp>
          <p:nvSpPr>
            <p:cNvPr id="26685" name="Line 42"/>
            <p:cNvSpPr>
              <a:spLocks noChangeShapeType="1"/>
            </p:cNvSpPr>
            <p:nvPr/>
          </p:nvSpPr>
          <p:spPr bwMode="auto">
            <a:xfrm flipV="1">
              <a:off x="2322" y="1256"/>
              <a:ext cx="0" cy="1185"/>
            </a:xfrm>
            <a:prstGeom prst="line">
              <a:avLst/>
            </a:prstGeom>
            <a:noFill/>
            <a:ln w="9525">
              <a:solidFill>
                <a:srgbClr val="000000"/>
              </a:solidFill>
              <a:round/>
              <a:headEnd/>
              <a:tailEnd/>
            </a:ln>
          </p:spPr>
          <p:txBody>
            <a:bodyPr/>
            <a:lstStyle/>
            <a:p>
              <a:endParaRPr lang="zh-CN" altLang="en-US"/>
            </a:p>
          </p:txBody>
        </p:sp>
        <p:sp>
          <p:nvSpPr>
            <p:cNvPr id="26686" name="Text Box 43"/>
            <p:cNvSpPr txBox="1">
              <a:spLocks noChangeArrowheads="1"/>
            </p:cNvSpPr>
            <p:nvPr/>
          </p:nvSpPr>
          <p:spPr bwMode="auto">
            <a:xfrm>
              <a:off x="593" y="2866"/>
              <a:ext cx="220" cy="254"/>
            </a:xfrm>
            <a:prstGeom prst="rect">
              <a:avLst/>
            </a:prstGeom>
            <a:noFill/>
            <a:ln w="9525">
              <a:noFill/>
              <a:miter lim="800000"/>
              <a:headEnd/>
              <a:tailEnd/>
            </a:ln>
          </p:spPr>
          <p:txBody>
            <a:bodyPr lIns="0" tIns="0" rIns="0" bIns="0"/>
            <a:lstStyle/>
            <a:p>
              <a:pPr algn="just"/>
              <a:r>
                <a:rPr lang="en-US" altLang="zh-CN"/>
                <a:t>X</a:t>
              </a:r>
              <a:r>
                <a:rPr lang="en-US" altLang="zh-CN" baseline="-25000"/>
                <a:t>2</a:t>
              </a:r>
              <a:endParaRPr lang="en-US" altLang="zh-CN"/>
            </a:p>
          </p:txBody>
        </p:sp>
        <p:sp>
          <p:nvSpPr>
            <p:cNvPr id="26687" name="Oval 44"/>
            <p:cNvSpPr>
              <a:spLocks noChangeArrowheads="1"/>
            </p:cNvSpPr>
            <p:nvPr/>
          </p:nvSpPr>
          <p:spPr bwMode="auto">
            <a:xfrm>
              <a:off x="1440" y="2900"/>
              <a:ext cx="45" cy="50"/>
            </a:xfrm>
            <a:prstGeom prst="ellipse">
              <a:avLst/>
            </a:prstGeom>
            <a:solidFill>
              <a:srgbClr val="000000"/>
            </a:solidFill>
            <a:ln w="9525">
              <a:solidFill>
                <a:srgbClr val="000000"/>
              </a:solidFill>
              <a:round/>
              <a:headEnd/>
              <a:tailEnd/>
            </a:ln>
          </p:spPr>
          <p:txBody>
            <a:bodyPr/>
            <a:lstStyle/>
            <a:p>
              <a:pPr eaLnBrk="1" hangingPunct="1"/>
              <a:endParaRPr lang="zh-CN" altLang="en-US"/>
            </a:p>
          </p:txBody>
        </p:sp>
        <p:sp>
          <p:nvSpPr>
            <p:cNvPr id="26688" name="Oval 45"/>
            <p:cNvSpPr>
              <a:spLocks noChangeArrowheads="1"/>
            </p:cNvSpPr>
            <p:nvPr/>
          </p:nvSpPr>
          <p:spPr bwMode="auto">
            <a:xfrm>
              <a:off x="1898" y="2901"/>
              <a:ext cx="45" cy="50"/>
            </a:xfrm>
            <a:prstGeom prst="ellipse">
              <a:avLst/>
            </a:prstGeom>
            <a:solidFill>
              <a:srgbClr val="000000"/>
            </a:solidFill>
            <a:ln w="9525">
              <a:solidFill>
                <a:srgbClr val="000000"/>
              </a:solidFill>
              <a:round/>
              <a:headEnd/>
              <a:tailEnd/>
            </a:ln>
          </p:spPr>
          <p:txBody>
            <a:bodyPr/>
            <a:lstStyle/>
            <a:p>
              <a:pPr eaLnBrk="1" hangingPunct="1"/>
              <a:endParaRPr lang="zh-CN" altLang="en-US"/>
            </a:p>
          </p:txBody>
        </p:sp>
        <p:sp>
          <p:nvSpPr>
            <p:cNvPr id="26689" name="Text Box 46"/>
            <p:cNvSpPr txBox="1">
              <a:spLocks noChangeArrowheads="1"/>
            </p:cNvSpPr>
            <p:nvPr/>
          </p:nvSpPr>
          <p:spPr bwMode="auto">
            <a:xfrm>
              <a:off x="1711" y="1443"/>
              <a:ext cx="178" cy="247"/>
            </a:xfrm>
            <a:prstGeom prst="rect">
              <a:avLst/>
            </a:prstGeom>
            <a:noFill/>
            <a:ln w="9525">
              <a:noFill/>
              <a:miter lim="800000"/>
              <a:headEnd/>
              <a:tailEnd/>
            </a:ln>
          </p:spPr>
          <p:txBody>
            <a:bodyPr lIns="0" tIns="0" rIns="0" bIns="0"/>
            <a:lstStyle/>
            <a:p>
              <a:pPr algn="just"/>
              <a:r>
                <a:rPr lang="en-US" altLang="zh-CN"/>
                <a:t>Q</a:t>
              </a:r>
            </a:p>
          </p:txBody>
        </p:sp>
        <p:sp>
          <p:nvSpPr>
            <p:cNvPr id="26690" name="Text Box 47"/>
            <p:cNvSpPr txBox="1">
              <a:spLocks noChangeArrowheads="1"/>
            </p:cNvSpPr>
            <p:nvPr/>
          </p:nvSpPr>
          <p:spPr bwMode="auto">
            <a:xfrm>
              <a:off x="1152" y="2459"/>
              <a:ext cx="390" cy="254"/>
            </a:xfrm>
            <a:prstGeom prst="rect">
              <a:avLst/>
            </a:prstGeom>
            <a:solidFill>
              <a:srgbClr val="FFFFFF"/>
            </a:solidFill>
            <a:ln w="9525">
              <a:solidFill>
                <a:srgbClr val="000000"/>
              </a:solidFill>
              <a:miter lim="800000"/>
              <a:headEnd/>
              <a:tailEnd/>
            </a:ln>
          </p:spPr>
          <p:txBody>
            <a:bodyPr lIns="54000" tIns="0" rIns="54000" bIns="10800"/>
            <a:lstStyle/>
            <a:p>
              <a:pPr algn="ctr"/>
              <a:r>
                <a:rPr lang="en-US" altLang="zh-CN"/>
                <a:t>≥1</a:t>
              </a:r>
            </a:p>
          </p:txBody>
        </p:sp>
        <p:sp>
          <p:nvSpPr>
            <p:cNvPr id="26691" name="Text Box 48"/>
            <p:cNvSpPr txBox="1">
              <a:spLocks noChangeArrowheads="1"/>
            </p:cNvSpPr>
            <p:nvPr/>
          </p:nvSpPr>
          <p:spPr bwMode="auto">
            <a:xfrm>
              <a:off x="1983" y="1002"/>
              <a:ext cx="389" cy="254"/>
            </a:xfrm>
            <a:prstGeom prst="rect">
              <a:avLst/>
            </a:prstGeom>
            <a:solidFill>
              <a:srgbClr val="FFFFFF"/>
            </a:solidFill>
            <a:ln w="9525">
              <a:solidFill>
                <a:srgbClr val="000000"/>
              </a:solidFill>
              <a:miter lim="800000"/>
              <a:headEnd/>
              <a:tailEnd/>
            </a:ln>
          </p:spPr>
          <p:txBody>
            <a:bodyPr lIns="54000" tIns="0" rIns="54000" bIns="10800"/>
            <a:lstStyle/>
            <a:p>
              <a:pPr algn="ctr"/>
              <a:r>
                <a:rPr lang="en-US" altLang="zh-CN">
                  <a:latin typeface="宋体" pitchFamily="2" charset="-122"/>
                </a:rPr>
                <a:t>=1</a:t>
              </a:r>
              <a:endParaRPr lang="en-US" altLang="zh-CN"/>
            </a:p>
          </p:txBody>
        </p:sp>
        <p:sp>
          <p:nvSpPr>
            <p:cNvPr id="26692" name="Text Box 49"/>
            <p:cNvSpPr txBox="1">
              <a:spLocks noChangeArrowheads="1"/>
            </p:cNvSpPr>
            <p:nvPr/>
          </p:nvSpPr>
          <p:spPr bwMode="auto">
            <a:xfrm>
              <a:off x="2118" y="2442"/>
              <a:ext cx="390" cy="254"/>
            </a:xfrm>
            <a:prstGeom prst="rect">
              <a:avLst/>
            </a:prstGeom>
            <a:solidFill>
              <a:srgbClr val="FFFFFF"/>
            </a:solidFill>
            <a:ln w="9525">
              <a:solidFill>
                <a:srgbClr val="000000"/>
              </a:solidFill>
              <a:miter lim="800000"/>
              <a:headEnd/>
              <a:tailEnd/>
            </a:ln>
          </p:spPr>
          <p:txBody>
            <a:bodyPr lIns="54000" tIns="0" rIns="54000" bIns="10800"/>
            <a:lstStyle/>
            <a:p>
              <a:pPr algn="ctr"/>
              <a:r>
                <a:rPr lang="en-US" altLang="zh-CN">
                  <a:latin typeface="宋体" pitchFamily="2" charset="-122"/>
                </a:rPr>
                <a:t>=1</a:t>
              </a:r>
              <a:endParaRPr lang="en-US" altLang="zh-CN"/>
            </a:p>
          </p:txBody>
        </p:sp>
        <p:sp>
          <p:nvSpPr>
            <p:cNvPr id="26693" name="Text Box 50"/>
            <p:cNvSpPr txBox="1">
              <a:spLocks noChangeArrowheads="1"/>
            </p:cNvSpPr>
            <p:nvPr/>
          </p:nvSpPr>
          <p:spPr bwMode="auto">
            <a:xfrm>
              <a:off x="1593" y="2459"/>
              <a:ext cx="390" cy="254"/>
            </a:xfrm>
            <a:prstGeom prst="rect">
              <a:avLst/>
            </a:prstGeom>
            <a:solidFill>
              <a:srgbClr val="FFFFFF"/>
            </a:solidFill>
            <a:ln w="9525">
              <a:solidFill>
                <a:srgbClr val="000000"/>
              </a:solidFill>
              <a:miter lim="800000"/>
              <a:headEnd/>
              <a:tailEnd/>
            </a:ln>
          </p:spPr>
          <p:txBody>
            <a:bodyPr lIns="54000" tIns="0" rIns="54000" bIns="10800"/>
            <a:lstStyle/>
            <a:p>
              <a:pPr algn="ctr"/>
              <a:r>
                <a:rPr lang="en-US" altLang="zh-CN"/>
                <a:t>&amp;</a:t>
              </a:r>
            </a:p>
          </p:txBody>
        </p:sp>
        <p:sp>
          <p:nvSpPr>
            <p:cNvPr id="26694" name="Line 51"/>
            <p:cNvSpPr>
              <a:spLocks noChangeShapeType="1"/>
            </p:cNvSpPr>
            <p:nvPr/>
          </p:nvSpPr>
          <p:spPr bwMode="auto">
            <a:xfrm>
              <a:off x="1915" y="2713"/>
              <a:ext cx="0" cy="221"/>
            </a:xfrm>
            <a:prstGeom prst="line">
              <a:avLst/>
            </a:prstGeom>
            <a:noFill/>
            <a:ln w="9525">
              <a:solidFill>
                <a:srgbClr val="000000"/>
              </a:solidFill>
              <a:round/>
              <a:headEnd/>
              <a:tailEnd/>
            </a:ln>
          </p:spPr>
          <p:txBody>
            <a:bodyPr/>
            <a:lstStyle/>
            <a:p>
              <a:endParaRPr lang="zh-CN" altLang="en-US"/>
            </a:p>
          </p:txBody>
        </p:sp>
        <p:sp>
          <p:nvSpPr>
            <p:cNvPr id="26695" name="Line 52"/>
            <p:cNvSpPr>
              <a:spLocks noChangeShapeType="1"/>
            </p:cNvSpPr>
            <p:nvPr/>
          </p:nvSpPr>
          <p:spPr bwMode="auto">
            <a:xfrm>
              <a:off x="1661" y="2713"/>
              <a:ext cx="0" cy="102"/>
            </a:xfrm>
            <a:prstGeom prst="line">
              <a:avLst/>
            </a:prstGeom>
            <a:noFill/>
            <a:ln w="9525">
              <a:solidFill>
                <a:srgbClr val="000000"/>
              </a:solidFill>
              <a:round/>
              <a:headEnd/>
              <a:tailEnd/>
            </a:ln>
          </p:spPr>
          <p:txBody>
            <a:bodyPr/>
            <a:lstStyle/>
            <a:p>
              <a:endParaRPr lang="zh-CN" altLang="en-US"/>
            </a:p>
          </p:txBody>
        </p:sp>
        <p:sp>
          <p:nvSpPr>
            <p:cNvPr id="26696" name="Line 53"/>
            <p:cNvSpPr>
              <a:spLocks noChangeShapeType="1"/>
            </p:cNvSpPr>
            <p:nvPr/>
          </p:nvSpPr>
          <p:spPr bwMode="auto">
            <a:xfrm>
              <a:off x="1457" y="2713"/>
              <a:ext cx="0" cy="221"/>
            </a:xfrm>
            <a:prstGeom prst="line">
              <a:avLst/>
            </a:prstGeom>
            <a:noFill/>
            <a:ln w="9525">
              <a:solidFill>
                <a:srgbClr val="000000"/>
              </a:solidFill>
              <a:round/>
              <a:headEnd/>
              <a:tailEnd/>
            </a:ln>
          </p:spPr>
          <p:txBody>
            <a:bodyPr/>
            <a:lstStyle/>
            <a:p>
              <a:endParaRPr lang="zh-CN" altLang="en-US"/>
            </a:p>
          </p:txBody>
        </p:sp>
        <p:sp>
          <p:nvSpPr>
            <p:cNvPr id="26697" name="Line 54"/>
            <p:cNvSpPr>
              <a:spLocks noChangeShapeType="1"/>
            </p:cNvSpPr>
            <p:nvPr/>
          </p:nvSpPr>
          <p:spPr bwMode="auto">
            <a:xfrm>
              <a:off x="1237" y="2713"/>
              <a:ext cx="0" cy="102"/>
            </a:xfrm>
            <a:prstGeom prst="line">
              <a:avLst/>
            </a:prstGeom>
            <a:noFill/>
            <a:ln w="9525">
              <a:solidFill>
                <a:srgbClr val="000000"/>
              </a:solidFill>
              <a:round/>
              <a:headEnd/>
              <a:tailEnd/>
            </a:ln>
          </p:spPr>
          <p:txBody>
            <a:bodyPr/>
            <a:lstStyle/>
            <a:p>
              <a:endParaRPr lang="zh-CN" altLang="en-US"/>
            </a:p>
          </p:txBody>
        </p:sp>
      </p:grpSp>
      <p:sp>
        <p:nvSpPr>
          <p:cNvPr id="26644" name="Text Box 56"/>
          <p:cNvSpPr txBox="1">
            <a:spLocks noChangeArrowheads="1"/>
          </p:cNvSpPr>
          <p:nvPr/>
        </p:nvSpPr>
        <p:spPr bwMode="auto">
          <a:xfrm>
            <a:off x="4724400" y="381000"/>
            <a:ext cx="2667000" cy="457200"/>
          </a:xfrm>
          <a:prstGeom prst="rect">
            <a:avLst/>
          </a:prstGeom>
          <a:noFill/>
          <a:ln w="9525">
            <a:noFill/>
            <a:miter lim="800000"/>
            <a:headEnd/>
            <a:tailEnd/>
          </a:ln>
        </p:spPr>
        <p:txBody>
          <a:bodyPr>
            <a:spAutoFit/>
          </a:bodyPr>
          <a:lstStyle/>
          <a:p>
            <a:pPr eaLnBrk="1" hangingPunct="1">
              <a:spcBef>
                <a:spcPct val="50000"/>
              </a:spcBef>
            </a:pPr>
            <a:r>
              <a:rPr lang="en-US" altLang="zh-CN"/>
              <a:t>3</a:t>
            </a:r>
            <a:r>
              <a:rPr lang="zh-CN" altLang="en-US"/>
              <a:t>、状态方程</a:t>
            </a:r>
          </a:p>
        </p:txBody>
      </p:sp>
      <p:graphicFrame>
        <p:nvGraphicFramePr>
          <p:cNvPr id="26645" name="Object 59"/>
          <p:cNvGraphicFramePr>
            <a:graphicFrameLocks noChangeAspect="1"/>
          </p:cNvGraphicFramePr>
          <p:nvPr/>
        </p:nvGraphicFramePr>
        <p:xfrm>
          <a:off x="4779963" y="1058863"/>
          <a:ext cx="3449637" cy="1455737"/>
        </p:xfrm>
        <a:graphic>
          <a:graphicData uri="http://schemas.openxmlformats.org/presentationml/2006/ole">
            <mc:AlternateContent xmlns:mc="http://schemas.openxmlformats.org/markup-compatibility/2006">
              <mc:Choice xmlns:v="urn:schemas-microsoft-com:vml" Requires="v">
                <p:oleObj spid="_x0000_s26658" r:id="rId3" imgW="1765300" imgH="736600" progId="Equation.3">
                  <p:embed/>
                </p:oleObj>
              </mc:Choice>
              <mc:Fallback>
                <p:oleObj r:id="rId3" imgW="1765300" imgH="736600" progId="Equation.3">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9963" y="1058863"/>
                        <a:ext cx="3449637"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07580" name="Group 60"/>
          <p:cNvGrpSpPr>
            <a:grpSpLocks/>
          </p:cNvGrpSpPr>
          <p:nvPr/>
        </p:nvGrpSpPr>
        <p:grpSpPr bwMode="auto">
          <a:xfrm>
            <a:off x="457200" y="4572000"/>
            <a:ext cx="4953000" cy="1143000"/>
            <a:chOff x="5708" y="6792"/>
            <a:chExt cx="4100" cy="920"/>
          </a:xfrm>
        </p:grpSpPr>
        <p:sp>
          <p:nvSpPr>
            <p:cNvPr id="26647" name="Oval 61"/>
            <p:cNvSpPr>
              <a:spLocks noChangeArrowheads="1"/>
            </p:cNvSpPr>
            <p:nvPr/>
          </p:nvSpPr>
          <p:spPr bwMode="auto">
            <a:xfrm>
              <a:off x="6228" y="6912"/>
              <a:ext cx="580" cy="5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6648" name="Oval 62"/>
            <p:cNvSpPr>
              <a:spLocks noChangeArrowheads="1"/>
            </p:cNvSpPr>
            <p:nvPr/>
          </p:nvSpPr>
          <p:spPr bwMode="auto">
            <a:xfrm>
              <a:off x="6628" y="6972"/>
              <a:ext cx="640" cy="640"/>
            </a:xfrm>
            <a:prstGeom prst="ellipse">
              <a:avLst/>
            </a:prstGeom>
            <a:solidFill>
              <a:srgbClr val="FFFFFF"/>
            </a:solidFill>
            <a:ln w="9525">
              <a:solidFill>
                <a:srgbClr val="000000"/>
              </a:solidFill>
              <a:round/>
              <a:headEnd/>
              <a:tailEnd/>
            </a:ln>
          </p:spPr>
          <p:txBody>
            <a:bodyPr/>
            <a:lstStyle/>
            <a:p>
              <a:pPr algn="ctr"/>
              <a:r>
                <a:rPr lang="en-US" altLang="zh-CN" sz="2000"/>
                <a:t>0</a:t>
              </a:r>
            </a:p>
          </p:txBody>
        </p:sp>
        <p:sp>
          <p:nvSpPr>
            <p:cNvPr id="26649" name="Oval 63"/>
            <p:cNvSpPr>
              <a:spLocks noChangeArrowheads="1"/>
            </p:cNvSpPr>
            <p:nvPr/>
          </p:nvSpPr>
          <p:spPr bwMode="auto">
            <a:xfrm flipH="1">
              <a:off x="8708" y="6892"/>
              <a:ext cx="580" cy="5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6650" name="Oval 64"/>
            <p:cNvSpPr>
              <a:spLocks noChangeArrowheads="1"/>
            </p:cNvSpPr>
            <p:nvPr/>
          </p:nvSpPr>
          <p:spPr bwMode="auto">
            <a:xfrm flipH="1">
              <a:off x="8248" y="6952"/>
              <a:ext cx="640" cy="640"/>
            </a:xfrm>
            <a:prstGeom prst="ellipse">
              <a:avLst/>
            </a:prstGeom>
            <a:solidFill>
              <a:srgbClr val="FFFFFF"/>
            </a:solidFill>
            <a:ln w="9525">
              <a:solidFill>
                <a:srgbClr val="000000"/>
              </a:solidFill>
              <a:round/>
              <a:headEnd/>
              <a:tailEnd/>
            </a:ln>
          </p:spPr>
          <p:txBody>
            <a:bodyPr/>
            <a:lstStyle/>
            <a:p>
              <a:pPr algn="ctr"/>
              <a:r>
                <a:rPr lang="en-US" altLang="zh-CN" sz="2000"/>
                <a:t>1</a:t>
              </a:r>
            </a:p>
          </p:txBody>
        </p:sp>
        <p:sp>
          <p:nvSpPr>
            <p:cNvPr id="26651" name="Line 65"/>
            <p:cNvSpPr>
              <a:spLocks noChangeShapeType="1"/>
            </p:cNvSpPr>
            <p:nvPr/>
          </p:nvSpPr>
          <p:spPr bwMode="auto">
            <a:xfrm>
              <a:off x="6608" y="6912"/>
              <a:ext cx="120" cy="100"/>
            </a:xfrm>
            <a:prstGeom prst="line">
              <a:avLst/>
            </a:prstGeom>
            <a:noFill/>
            <a:ln w="9525">
              <a:solidFill>
                <a:srgbClr val="000000"/>
              </a:solidFill>
              <a:round/>
              <a:headEnd/>
              <a:tailEnd type="triangle" w="med" len="med"/>
            </a:ln>
          </p:spPr>
          <p:txBody>
            <a:bodyPr/>
            <a:lstStyle/>
            <a:p>
              <a:endParaRPr lang="zh-CN" altLang="en-US"/>
            </a:p>
          </p:txBody>
        </p:sp>
        <p:sp>
          <p:nvSpPr>
            <p:cNvPr id="26652" name="Line 66"/>
            <p:cNvSpPr>
              <a:spLocks noChangeShapeType="1"/>
            </p:cNvSpPr>
            <p:nvPr/>
          </p:nvSpPr>
          <p:spPr bwMode="auto">
            <a:xfrm flipH="1" flipV="1">
              <a:off x="8908" y="7432"/>
              <a:ext cx="120" cy="60"/>
            </a:xfrm>
            <a:prstGeom prst="line">
              <a:avLst/>
            </a:prstGeom>
            <a:noFill/>
            <a:ln w="9525">
              <a:solidFill>
                <a:srgbClr val="000000"/>
              </a:solidFill>
              <a:round/>
              <a:headEnd/>
              <a:tailEnd type="triangle" w="med" len="med"/>
            </a:ln>
          </p:spPr>
          <p:txBody>
            <a:bodyPr/>
            <a:lstStyle/>
            <a:p>
              <a:endParaRPr lang="zh-CN" altLang="en-US"/>
            </a:p>
          </p:txBody>
        </p:sp>
        <p:sp>
          <p:nvSpPr>
            <p:cNvPr id="26653" name="Line 67"/>
            <p:cNvSpPr>
              <a:spLocks noChangeShapeType="1"/>
            </p:cNvSpPr>
            <p:nvPr/>
          </p:nvSpPr>
          <p:spPr bwMode="auto">
            <a:xfrm>
              <a:off x="7248" y="7152"/>
              <a:ext cx="1020" cy="0"/>
            </a:xfrm>
            <a:prstGeom prst="line">
              <a:avLst/>
            </a:prstGeom>
            <a:noFill/>
            <a:ln w="9525">
              <a:solidFill>
                <a:srgbClr val="000000"/>
              </a:solidFill>
              <a:round/>
              <a:headEnd/>
              <a:tailEnd type="triangle" w="med" len="med"/>
            </a:ln>
          </p:spPr>
          <p:txBody>
            <a:bodyPr/>
            <a:lstStyle/>
            <a:p>
              <a:endParaRPr lang="zh-CN" altLang="en-US"/>
            </a:p>
          </p:txBody>
        </p:sp>
        <p:sp>
          <p:nvSpPr>
            <p:cNvPr id="26654" name="Line 68"/>
            <p:cNvSpPr>
              <a:spLocks noChangeShapeType="1"/>
            </p:cNvSpPr>
            <p:nvPr/>
          </p:nvSpPr>
          <p:spPr bwMode="auto">
            <a:xfrm flipH="1">
              <a:off x="7268" y="7392"/>
              <a:ext cx="1000" cy="0"/>
            </a:xfrm>
            <a:prstGeom prst="line">
              <a:avLst/>
            </a:prstGeom>
            <a:noFill/>
            <a:ln w="9525">
              <a:solidFill>
                <a:srgbClr val="000000"/>
              </a:solidFill>
              <a:round/>
              <a:headEnd/>
              <a:tailEnd type="triangle" w="med" len="med"/>
            </a:ln>
          </p:spPr>
          <p:txBody>
            <a:bodyPr/>
            <a:lstStyle/>
            <a:p>
              <a:endParaRPr lang="zh-CN" altLang="en-US"/>
            </a:p>
          </p:txBody>
        </p:sp>
        <p:sp>
          <p:nvSpPr>
            <p:cNvPr id="26655" name="Text Box 69"/>
            <p:cNvSpPr txBox="1">
              <a:spLocks noChangeArrowheads="1"/>
            </p:cNvSpPr>
            <p:nvPr/>
          </p:nvSpPr>
          <p:spPr bwMode="auto">
            <a:xfrm>
              <a:off x="7508" y="6832"/>
              <a:ext cx="520" cy="300"/>
            </a:xfrm>
            <a:prstGeom prst="rect">
              <a:avLst/>
            </a:prstGeom>
            <a:noFill/>
            <a:ln w="9525">
              <a:noFill/>
              <a:miter lim="800000"/>
              <a:headEnd/>
              <a:tailEnd/>
            </a:ln>
          </p:spPr>
          <p:txBody>
            <a:bodyPr lIns="0" tIns="0" rIns="0" bIns="0"/>
            <a:lstStyle/>
            <a:p>
              <a:pPr algn="ctr"/>
              <a:r>
                <a:rPr lang="en-US" altLang="zh-CN" sz="2000"/>
                <a:t>11/0</a:t>
              </a:r>
            </a:p>
          </p:txBody>
        </p:sp>
        <p:sp>
          <p:nvSpPr>
            <p:cNvPr id="26656" name="Text Box 70"/>
            <p:cNvSpPr txBox="1">
              <a:spLocks noChangeArrowheads="1"/>
            </p:cNvSpPr>
            <p:nvPr/>
          </p:nvSpPr>
          <p:spPr bwMode="auto">
            <a:xfrm>
              <a:off x="5728" y="6832"/>
              <a:ext cx="500" cy="280"/>
            </a:xfrm>
            <a:prstGeom prst="rect">
              <a:avLst/>
            </a:prstGeom>
            <a:noFill/>
            <a:ln w="9525">
              <a:noFill/>
              <a:miter lim="800000"/>
              <a:headEnd/>
              <a:tailEnd/>
            </a:ln>
          </p:spPr>
          <p:txBody>
            <a:bodyPr lIns="0" tIns="0" rIns="0" bIns="0"/>
            <a:lstStyle/>
            <a:p>
              <a:pPr algn="ctr"/>
              <a:r>
                <a:rPr lang="en-US" altLang="zh-CN" sz="2000"/>
                <a:t>00/0</a:t>
              </a:r>
            </a:p>
          </p:txBody>
        </p:sp>
        <p:sp>
          <p:nvSpPr>
            <p:cNvPr id="26657" name="Text Box 71"/>
            <p:cNvSpPr txBox="1">
              <a:spLocks noChangeArrowheads="1"/>
            </p:cNvSpPr>
            <p:nvPr/>
          </p:nvSpPr>
          <p:spPr bwMode="auto">
            <a:xfrm>
              <a:off x="5728" y="7112"/>
              <a:ext cx="480" cy="260"/>
            </a:xfrm>
            <a:prstGeom prst="rect">
              <a:avLst/>
            </a:prstGeom>
            <a:noFill/>
            <a:ln w="9525">
              <a:noFill/>
              <a:miter lim="800000"/>
              <a:headEnd/>
              <a:tailEnd/>
            </a:ln>
          </p:spPr>
          <p:txBody>
            <a:bodyPr lIns="0" tIns="0" rIns="0" bIns="0"/>
            <a:lstStyle/>
            <a:p>
              <a:pPr algn="ctr"/>
              <a:r>
                <a:rPr lang="en-US" altLang="zh-CN" sz="2000"/>
                <a:t>01/1</a:t>
              </a:r>
            </a:p>
          </p:txBody>
        </p:sp>
        <p:sp>
          <p:nvSpPr>
            <p:cNvPr id="26658" name="Text Box 72"/>
            <p:cNvSpPr txBox="1">
              <a:spLocks noChangeArrowheads="1"/>
            </p:cNvSpPr>
            <p:nvPr/>
          </p:nvSpPr>
          <p:spPr bwMode="auto">
            <a:xfrm>
              <a:off x="5708" y="7372"/>
              <a:ext cx="500" cy="300"/>
            </a:xfrm>
            <a:prstGeom prst="rect">
              <a:avLst/>
            </a:prstGeom>
            <a:noFill/>
            <a:ln w="9525">
              <a:noFill/>
              <a:miter lim="800000"/>
              <a:headEnd/>
              <a:tailEnd/>
            </a:ln>
          </p:spPr>
          <p:txBody>
            <a:bodyPr lIns="0" tIns="0" rIns="0" bIns="0"/>
            <a:lstStyle/>
            <a:p>
              <a:pPr algn="ctr"/>
              <a:r>
                <a:rPr lang="en-US" altLang="zh-CN" sz="2000"/>
                <a:t>10/1</a:t>
              </a:r>
            </a:p>
          </p:txBody>
        </p:sp>
        <p:sp>
          <p:nvSpPr>
            <p:cNvPr id="26659" name="Text Box 73"/>
            <p:cNvSpPr txBox="1">
              <a:spLocks noChangeArrowheads="1"/>
            </p:cNvSpPr>
            <p:nvPr/>
          </p:nvSpPr>
          <p:spPr bwMode="auto">
            <a:xfrm>
              <a:off x="9328" y="7352"/>
              <a:ext cx="480" cy="280"/>
            </a:xfrm>
            <a:prstGeom prst="rect">
              <a:avLst/>
            </a:prstGeom>
            <a:noFill/>
            <a:ln w="9525">
              <a:noFill/>
              <a:miter lim="800000"/>
              <a:headEnd/>
              <a:tailEnd/>
            </a:ln>
          </p:spPr>
          <p:txBody>
            <a:bodyPr lIns="0" tIns="0" rIns="0" bIns="0"/>
            <a:lstStyle/>
            <a:p>
              <a:pPr algn="ctr"/>
              <a:r>
                <a:rPr lang="en-US" altLang="zh-CN" sz="2000"/>
                <a:t>11/1</a:t>
              </a:r>
            </a:p>
          </p:txBody>
        </p:sp>
        <p:sp>
          <p:nvSpPr>
            <p:cNvPr id="26660" name="Text Box 74"/>
            <p:cNvSpPr txBox="1">
              <a:spLocks noChangeArrowheads="1"/>
            </p:cNvSpPr>
            <p:nvPr/>
          </p:nvSpPr>
          <p:spPr bwMode="auto">
            <a:xfrm>
              <a:off x="9328" y="7072"/>
              <a:ext cx="480" cy="280"/>
            </a:xfrm>
            <a:prstGeom prst="rect">
              <a:avLst/>
            </a:prstGeom>
            <a:noFill/>
            <a:ln w="9525">
              <a:noFill/>
              <a:miter lim="800000"/>
              <a:headEnd/>
              <a:tailEnd/>
            </a:ln>
          </p:spPr>
          <p:txBody>
            <a:bodyPr lIns="0" tIns="0" rIns="0" bIns="0"/>
            <a:lstStyle/>
            <a:p>
              <a:pPr algn="ctr"/>
              <a:r>
                <a:rPr lang="en-US" altLang="zh-CN" sz="2000"/>
                <a:t>10/0</a:t>
              </a:r>
            </a:p>
          </p:txBody>
        </p:sp>
        <p:sp>
          <p:nvSpPr>
            <p:cNvPr id="26661" name="Text Box 75"/>
            <p:cNvSpPr txBox="1">
              <a:spLocks noChangeArrowheads="1"/>
            </p:cNvSpPr>
            <p:nvPr/>
          </p:nvSpPr>
          <p:spPr bwMode="auto">
            <a:xfrm>
              <a:off x="9308" y="6792"/>
              <a:ext cx="500" cy="280"/>
            </a:xfrm>
            <a:prstGeom prst="rect">
              <a:avLst/>
            </a:prstGeom>
            <a:noFill/>
            <a:ln w="9525">
              <a:noFill/>
              <a:miter lim="800000"/>
              <a:headEnd/>
              <a:tailEnd/>
            </a:ln>
          </p:spPr>
          <p:txBody>
            <a:bodyPr lIns="0" tIns="0" rIns="0" bIns="0"/>
            <a:lstStyle/>
            <a:p>
              <a:pPr algn="ctr"/>
              <a:r>
                <a:rPr lang="en-US" altLang="zh-CN" sz="2000"/>
                <a:t>01/0</a:t>
              </a:r>
            </a:p>
          </p:txBody>
        </p:sp>
        <p:sp>
          <p:nvSpPr>
            <p:cNvPr id="26662" name="Text Box 76"/>
            <p:cNvSpPr txBox="1">
              <a:spLocks noChangeArrowheads="1"/>
            </p:cNvSpPr>
            <p:nvPr/>
          </p:nvSpPr>
          <p:spPr bwMode="auto">
            <a:xfrm>
              <a:off x="7548" y="7432"/>
              <a:ext cx="520" cy="280"/>
            </a:xfrm>
            <a:prstGeom prst="rect">
              <a:avLst/>
            </a:prstGeom>
            <a:noFill/>
            <a:ln w="9525">
              <a:noFill/>
              <a:miter lim="800000"/>
              <a:headEnd/>
              <a:tailEnd/>
            </a:ln>
          </p:spPr>
          <p:txBody>
            <a:bodyPr lIns="0" tIns="0" rIns="0" bIns="0"/>
            <a:lstStyle/>
            <a:p>
              <a:pPr algn="ctr"/>
              <a:r>
                <a:rPr lang="en-US" altLang="zh-CN" sz="2000"/>
                <a:t>00/1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7580"/>
                                        </p:tgtEl>
                                        <p:attrNameLst>
                                          <p:attrName>style.visibility</p:attrName>
                                        </p:attrNameLst>
                                      </p:cBhvr>
                                      <p:to>
                                        <p:strVal val="visible"/>
                                      </p:to>
                                    </p:set>
                                    <p:animEffect transition="in" filter="wipe(left)">
                                      <p:cBhvr>
                                        <p:cTn id="7" dur="500"/>
                                        <p:tgtEl>
                                          <p:spTgt spid="107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457200" y="304800"/>
            <a:ext cx="8001000" cy="519113"/>
          </a:xfrm>
          <a:prstGeom prst="rect">
            <a:avLst/>
          </a:prstGeom>
          <a:noFill/>
          <a:ln w="9525">
            <a:noFill/>
            <a:miter lim="800000"/>
            <a:headEnd/>
            <a:tailEnd/>
          </a:ln>
        </p:spPr>
        <p:txBody>
          <a:bodyPr>
            <a:spAutoFit/>
          </a:bodyPr>
          <a:lstStyle/>
          <a:p>
            <a:pPr eaLnBrk="1" hangingPunct="1">
              <a:spcBef>
                <a:spcPct val="50000"/>
              </a:spcBef>
            </a:pPr>
            <a:r>
              <a:rPr lang="zh-CN" altLang="en-US" sz="2800" b="1"/>
              <a:t>例</a:t>
            </a:r>
            <a:r>
              <a:rPr lang="en-US" altLang="zh-CN" sz="2800" b="1"/>
              <a:t>5</a:t>
            </a:r>
            <a:r>
              <a:rPr lang="zh-CN" altLang="en-US" sz="2800" b="1"/>
              <a:t>：分析图示电路</a:t>
            </a:r>
          </a:p>
        </p:txBody>
      </p:sp>
      <p:grpSp>
        <p:nvGrpSpPr>
          <p:cNvPr id="27651" name="Group 19"/>
          <p:cNvGrpSpPr>
            <a:grpSpLocks/>
          </p:cNvGrpSpPr>
          <p:nvPr/>
        </p:nvGrpSpPr>
        <p:grpSpPr bwMode="auto">
          <a:xfrm>
            <a:off x="914400" y="762000"/>
            <a:ext cx="3067050" cy="3765550"/>
            <a:chOff x="576" y="748"/>
            <a:chExt cx="1932" cy="2372"/>
          </a:xfrm>
        </p:grpSpPr>
        <p:sp>
          <p:nvSpPr>
            <p:cNvPr id="27685" name="Oval 20"/>
            <p:cNvSpPr>
              <a:spLocks noChangeArrowheads="1"/>
            </p:cNvSpPr>
            <p:nvPr/>
          </p:nvSpPr>
          <p:spPr bwMode="auto">
            <a:xfrm rot="-5400000">
              <a:off x="1557" y="2101"/>
              <a:ext cx="44" cy="5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7686" name="Line 21"/>
            <p:cNvSpPr>
              <a:spLocks noChangeShapeType="1"/>
            </p:cNvSpPr>
            <p:nvPr/>
          </p:nvSpPr>
          <p:spPr bwMode="auto">
            <a:xfrm rot="-5400000">
              <a:off x="1576" y="2290"/>
              <a:ext cx="406" cy="0"/>
            </a:xfrm>
            <a:prstGeom prst="line">
              <a:avLst/>
            </a:prstGeom>
            <a:noFill/>
            <a:ln w="9525">
              <a:solidFill>
                <a:srgbClr val="000000"/>
              </a:solidFill>
              <a:round/>
              <a:headEnd/>
              <a:tailEnd/>
            </a:ln>
          </p:spPr>
          <p:txBody>
            <a:bodyPr/>
            <a:lstStyle/>
            <a:p>
              <a:endParaRPr lang="zh-CN" altLang="en-US"/>
            </a:p>
          </p:txBody>
        </p:sp>
        <p:sp>
          <p:nvSpPr>
            <p:cNvPr id="27687" name="Rectangle 22"/>
            <p:cNvSpPr>
              <a:spLocks noChangeArrowheads="1"/>
            </p:cNvSpPr>
            <p:nvPr/>
          </p:nvSpPr>
          <p:spPr bwMode="auto">
            <a:xfrm rot="16200000" flipV="1">
              <a:off x="1244" y="1430"/>
              <a:ext cx="650" cy="693"/>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27688" name="Line 23"/>
            <p:cNvSpPr>
              <a:spLocks noChangeShapeType="1"/>
            </p:cNvSpPr>
            <p:nvPr/>
          </p:nvSpPr>
          <p:spPr bwMode="auto">
            <a:xfrm rot="-5400000" flipH="1" flipV="1">
              <a:off x="1458" y="2222"/>
              <a:ext cx="236" cy="0"/>
            </a:xfrm>
            <a:prstGeom prst="line">
              <a:avLst/>
            </a:prstGeom>
            <a:noFill/>
            <a:ln w="9525">
              <a:solidFill>
                <a:srgbClr val="000000"/>
              </a:solidFill>
              <a:round/>
              <a:headEnd/>
              <a:tailEnd/>
            </a:ln>
          </p:spPr>
          <p:txBody>
            <a:bodyPr/>
            <a:lstStyle/>
            <a:p>
              <a:endParaRPr lang="zh-CN" altLang="en-US"/>
            </a:p>
          </p:txBody>
        </p:sp>
        <p:sp>
          <p:nvSpPr>
            <p:cNvPr id="27689" name="Line 24"/>
            <p:cNvSpPr>
              <a:spLocks noChangeShapeType="1"/>
            </p:cNvSpPr>
            <p:nvPr/>
          </p:nvSpPr>
          <p:spPr bwMode="auto">
            <a:xfrm rot="16200000" flipV="1">
              <a:off x="1565" y="2032"/>
              <a:ext cx="74" cy="65"/>
            </a:xfrm>
            <a:prstGeom prst="line">
              <a:avLst/>
            </a:prstGeom>
            <a:noFill/>
            <a:ln w="9525">
              <a:solidFill>
                <a:srgbClr val="000000"/>
              </a:solidFill>
              <a:round/>
              <a:headEnd/>
              <a:tailEnd/>
            </a:ln>
          </p:spPr>
          <p:txBody>
            <a:bodyPr/>
            <a:lstStyle/>
            <a:p>
              <a:endParaRPr lang="zh-CN" altLang="en-US"/>
            </a:p>
          </p:txBody>
        </p:sp>
        <p:sp>
          <p:nvSpPr>
            <p:cNvPr id="27690" name="Line 25"/>
            <p:cNvSpPr>
              <a:spLocks noChangeShapeType="1"/>
            </p:cNvSpPr>
            <p:nvPr/>
          </p:nvSpPr>
          <p:spPr bwMode="auto">
            <a:xfrm rot="-5400000" flipH="1" flipV="1">
              <a:off x="1501" y="2034"/>
              <a:ext cx="74" cy="66"/>
            </a:xfrm>
            <a:prstGeom prst="line">
              <a:avLst/>
            </a:prstGeom>
            <a:noFill/>
            <a:ln w="9525">
              <a:solidFill>
                <a:srgbClr val="000000"/>
              </a:solidFill>
              <a:round/>
              <a:headEnd/>
              <a:tailEnd/>
            </a:ln>
          </p:spPr>
          <p:txBody>
            <a:bodyPr/>
            <a:lstStyle/>
            <a:p>
              <a:endParaRPr lang="zh-CN" altLang="en-US"/>
            </a:p>
          </p:txBody>
        </p:sp>
        <p:sp>
          <p:nvSpPr>
            <p:cNvPr id="27691" name="Text Box 26"/>
            <p:cNvSpPr txBox="1">
              <a:spLocks noChangeArrowheads="1"/>
            </p:cNvSpPr>
            <p:nvPr/>
          </p:nvSpPr>
          <p:spPr bwMode="auto">
            <a:xfrm>
              <a:off x="1711" y="1883"/>
              <a:ext cx="149" cy="215"/>
            </a:xfrm>
            <a:prstGeom prst="rect">
              <a:avLst/>
            </a:prstGeom>
            <a:noFill/>
            <a:ln w="9525">
              <a:noFill/>
              <a:miter lim="800000"/>
              <a:headEnd/>
              <a:tailEnd/>
            </a:ln>
          </p:spPr>
          <p:txBody>
            <a:bodyPr lIns="0" tIns="0" rIns="0" bIns="0"/>
            <a:lstStyle/>
            <a:p>
              <a:pPr algn="just"/>
              <a:r>
                <a:rPr lang="en-US" altLang="zh-CN"/>
                <a:t>J</a:t>
              </a:r>
            </a:p>
          </p:txBody>
        </p:sp>
        <p:sp>
          <p:nvSpPr>
            <p:cNvPr id="27692" name="Text Box 27"/>
            <p:cNvSpPr txBox="1">
              <a:spLocks noChangeArrowheads="1"/>
            </p:cNvSpPr>
            <p:nvPr/>
          </p:nvSpPr>
          <p:spPr bwMode="auto">
            <a:xfrm>
              <a:off x="576" y="2253"/>
              <a:ext cx="236" cy="215"/>
            </a:xfrm>
            <a:prstGeom prst="rect">
              <a:avLst/>
            </a:prstGeom>
            <a:noFill/>
            <a:ln w="9525">
              <a:noFill/>
              <a:miter lim="800000"/>
              <a:headEnd/>
              <a:tailEnd/>
            </a:ln>
          </p:spPr>
          <p:txBody>
            <a:bodyPr lIns="0" tIns="0" rIns="0" bIns="0"/>
            <a:lstStyle/>
            <a:p>
              <a:pPr algn="just"/>
              <a:r>
                <a:rPr lang="en-US" altLang="zh-CN"/>
                <a:t>CP</a:t>
              </a:r>
            </a:p>
          </p:txBody>
        </p:sp>
        <p:sp>
          <p:nvSpPr>
            <p:cNvPr id="27693" name="Text Box 28"/>
            <p:cNvSpPr txBox="1">
              <a:spLocks noChangeArrowheads="1"/>
            </p:cNvSpPr>
            <p:nvPr/>
          </p:nvSpPr>
          <p:spPr bwMode="auto">
            <a:xfrm>
              <a:off x="1305" y="1883"/>
              <a:ext cx="148" cy="215"/>
            </a:xfrm>
            <a:prstGeom prst="rect">
              <a:avLst/>
            </a:prstGeom>
            <a:noFill/>
            <a:ln w="9525">
              <a:noFill/>
              <a:miter lim="800000"/>
              <a:headEnd/>
              <a:tailEnd/>
            </a:ln>
          </p:spPr>
          <p:txBody>
            <a:bodyPr lIns="0" tIns="0" rIns="0" bIns="0"/>
            <a:lstStyle/>
            <a:p>
              <a:pPr algn="just"/>
              <a:r>
                <a:rPr lang="en-US" altLang="zh-CN"/>
                <a:t>K</a:t>
              </a:r>
            </a:p>
          </p:txBody>
        </p:sp>
        <p:sp>
          <p:nvSpPr>
            <p:cNvPr id="27694" name="Line 29"/>
            <p:cNvSpPr>
              <a:spLocks noChangeShapeType="1"/>
            </p:cNvSpPr>
            <p:nvPr/>
          </p:nvSpPr>
          <p:spPr bwMode="auto">
            <a:xfrm>
              <a:off x="1356" y="2104"/>
              <a:ext cx="0" cy="338"/>
            </a:xfrm>
            <a:prstGeom prst="line">
              <a:avLst/>
            </a:prstGeom>
            <a:noFill/>
            <a:ln w="9525">
              <a:solidFill>
                <a:srgbClr val="000000"/>
              </a:solidFill>
              <a:round/>
              <a:headEnd/>
              <a:tailEnd/>
            </a:ln>
          </p:spPr>
          <p:txBody>
            <a:bodyPr/>
            <a:lstStyle/>
            <a:p>
              <a:endParaRPr lang="zh-CN" altLang="en-US"/>
            </a:p>
          </p:txBody>
        </p:sp>
        <p:sp>
          <p:nvSpPr>
            <p:cNvPr id="27695" name="Line 30"/>
            <p:cNvSpPr>
              <a:spLocks noChangeShapeType="1"/>
            </p:cNvSpPr>
            <p:nvPr/>
          </p:nvSpPr>
          <p:spPr bwMode="auto">
            <a:xfrm>
              <a:off x="876" y="2336"/>
              <a:ext cx="683" cy="0"/>
            </a:xfrm>
            <a:prstGeom prst="line">
              <a:avLst/>
            </a:prstGeom>
            <a:noFill/>
            <a:ln w="9525">
              <a:solidFill>
                <a:srgbClr val="000000"/>
              </a:solidFill>
              <a:round/>
              <a:headEnd/>
              <a:tailEnd/>
            </a:ln>
          </p:spPr>
          <p:txBody>
            <a:bodyPr/>
            <a:lstStyle/>
            <a:p>
              <a:endParaRPr lang="zh-CN" altLang="en-US"/>
            </a:p>
          </p:txBody>
        </p:sp>
        <p:sp>
          <p:nvSpPr>
            <p:cNvPr id="27696" name="Line 31"/>
            <p:cNvSpPr>
              <a:spLocks noChangeShapeType="1"/>
            </p:cNvSpPr>
            <p:nvPr/>
          </p:nvSpPr>
          <p:spPr bwMode="auto">
            <a:xfrm flipV="1">
              <a:off x="2169" y="748"/>
              <a:ext cx="0" cy="508"/>
            </a:xfrm>
            <a:prstGeom prst="line">
              <a:avLst/>
            </a:prstGeom>
            <a:noFill/>
            <a:ln w="9525">
              <a:solidFill>
                <a:srgbClr val="000000"/>
              </a:solidFill>
              <a:round/>
              <a:headEnd/>
              <a:tailEnd/>
            </a:ln>
          </p:spPr>
          <p:txBody>
            <a:bodyPr/>
            <a:lstStyle/>
            <a:p>
              <a:endParaRPr lang="zh-CN" altLang="en-US"/>
            </a:p>
          </p:txBody>
        </p:sp>
        <p:sp>
          <p:nvSpPr>
            <p:cNvPr id="27697" name="Line 32"/>
            <p:cNvSpPr>
              <a:spLocks noChangeShapeType="1"/>
            </p:cNvSpPr>
            <p:nvPr/>
          </p:nvSpPr>
          <p:spPr bwMode="auto">
            <a:xfrm>
              <a:off x="813" y="2815"/>
              <a:ext cx="1373" cy="0"/>
            </a:xfrm>
            <a:prstGeom prst="line">
              <a:avLst/>
            </a:prstGeom>
            <a:noFill/>
            <a:ln w="9525">
              <a:solidFill>
                <a:srgbClr val="000000"/>
              </a:solidFill>
              <a:round/>
              <a:headEnd/>
              <a:tailEnd/>
            </a:ln>
          </p:spPr>
          <p:txBody>
            <a:bodyPr/>
            <a:lstStyle/>
            <a:p>
              <a:endParaRPr lang="zh-CN" altLang="en-US"/>
            </a:p>
          </p:txBody>
        </p:sp>
        <p:sp>
          <p:nvSpPr>
            <p:cNvPr id="27698" name="Line 33"/>
            <p:cNvSpPr>
              <a:spLocks noChangeShapeType="1"/>
            </p:cNvSpPr>
            <p:nvPr/>
          </p:nvSpPr>
          <p:spPr bwMode="auto">
            <a:xfrm flipV="1">
              <a:off x="2169" y="2680"/>
              <a:ext cx="0" cy="135"/>
            </a:xfrm>
            <a:prstGeom prst="line">
              <a:avLst/>
            </a:prstGeom>
            <a:noFill/>
            <a:ln w="9525">
              <a:solidFill>
                <a:srgbClr val="000000"/>
              </a:solidFill>
              <a:round/>
              <a:headEnd/>
              <a:tailEnd/>
            </a:ln>
          </p:spPr>
          <p:txBody>
            <a:bodyPr/>
            <a:lstStyle/>
            <a:p>
              <a:endParaRPr lang="zh-CN" altLang="en-US"/>
            </a:p>
          </p:txBody>
        </p:sp>
        <p:sp>
          <p:nvSpPr>
            <p:cNvPr id="27699" name="Line 34"/>
            <p:cNvSpPr>
              <a:spLocks noChangeShapeType="1"/>
            </p:cNvSpPr>
            <p:nvPr/>
          </p:nvSpPr>
          <p:spPr bwMode="auto">
            <a:xfrm flipH="1" flipV="1">
              <a:off x="1796" y="1341"/>
              <a:ext cx="237" cy="0"/>
            </a:xfrm>
            <a:prstGeom prst="line">
              <a:avLst/>
            </a:prstGeom>
            <a:noFill/>
            <a:ln w="9525">
              <a:solidFill>
                <a:srgbClr val="000000"/>
              </a:solidFill>
              <a:round/>
              <a:headEnd/>
              <a:tailEnd/>
            </a:ln>
          </p:spPr>
          <p:txBody>
            <a:bodyPr/>
            <a:lstStyle/>
            <a:p>
              <a:endParaRPr lang="zh-CN" altLang="en-US"/>
            </a:p>
          </p:txBody>
        </p:sp>
        <p:sp>
          <p:nvSpPr>
            <p:cNvPr id="27700" name="Line 35"/>
            <p:cNvSpPr>
              <a:spLocks noChangeShapeType="1"/>
            </p:cNvSpPr>
            <p:nvPr/>
          </p:nvSpPr>
          <p:spPr bwMode="auto">
            <a:xfrm flipV="1">
              <a:off x="2033" y="1256"/>
              <a:ext cx="0" cy="85"/>
            </a:xfrm>
            <a:prstGeom prst="line">
              <a:avLst/>
            </a:prstGeom>
            <a:noFill/>
            <a:ln w="9525">
              <a:solidFill>
                <a:srgbClr val="000000"/>
              </a:solidFill>
              <a:round/>
              <a:headEnd/>
              <a:tailEnd/>
            </a:ln>
          </p:spPr>
          <p:txBody>
            <a:bodyPr/>
            <a:lstStyle/>
            <a:p>
              <a:endParaRPr lang="zh-CN" altLang="en-US"/>
            </a:p>
          </p:txBody>
        </p:sp>
        <p:sp>
          <p:nvSpPr>
            <p:cNvPr id="27701" name="Line 36"/>
            <p:cNvSpPr>
              <a:spLocks noChangeShapeType="1"/>
            </p:cNvSpPr>
            <p:nvPr/>
          </p:nvSpPr>
          <p:spPr bwMode="auto">
            <a:xfrm flipV="1">
              <a:off x="1813" y="1341"/>
              <a:ext cx="0" cy="105"/>
            </a:xfrm>
            <a:prstGeom prst="line">
              <a:avLst/>
            </a:prstGeom>
            <a:noFill/>
            <a:ln w="9525">
              <a:solidFill>
                <a:srgbClr val="000000"/>
              </a:solidFill>
              <a:round/>
              <a:headEnd/>
              <a:tailEnd/>
            </a:ln>
          </p:spPr>
          <p:txBody>
            <a:bodyPr/>
            <a:lstStyle/>
            <a:p>
              <a:endParaRPr lang="zh-CN" altLang="en-US"/>
            </a:p>
          </p:txBody>
        </p:sp>
        <p:sp>
          <p:nvSpPr>
            <p:cNvPr id="27702" name="Text Box 37"/>
            <p:cNvSpPr txBox="1">
              <a:spLocks noChangeArrowheads="1"/>
            </p:cNvSpPr>
            <p:nvPr/>
          </p:nvSpPr>
          <p:spPr bwMode="auto">
            <a:xfrm>
              <a:off x="1983" y="761"/>
              <a:ext cx="177" cy="247"/>
            </a:xfrm>
            <a:prstGeom prst="rect">
              <a:avLst/>
            </a:prstGeom>
            <a:noFill/>
            <a:ln w="9525">
              <a:noFill/>
              <a:miter lim="800000"/>
              <a:headEnd/>
              <a:tailEnd/>
            </a:ln>
          </p:spPr>
          <p:txBody>
            <a:bodyPr lIns="0" tIns="0" rIns="0" bIns="0"/>
            <a:lstStyle/>
            <a:p>
              <a:pPr algn="just"/>
              <a:r>
                <a:rPr lang="en-US" altLang="zh-CN"/>
                <a:t>Z</a:t>
              </a:r>
            </a:p>
          </p:txBody>
        </p:sp>
        <p:sp>
          <p:nvSpPr>
            <p:cNvPr id="27703" name="Text Box 38"/>
            <p:cNvSpPr txBox="1">
              <a:spLocks noChangeArrowheads="1"/>
            </p:cNvSpPr>
            <p:nvPr/>
          </p:nvSpPr>
          <p:spPr bwMode="auto">
            <a:xfrm>
              <a:off x="576" y="2612"/>
              <a:ext cx="220" cy="254"/>
            </a:xfrm>
            <a:prstGeom prst="rect">
              <a:avLst/>
            </a:prstGeom>
            <a:noFill/>
            <a:ln w="9525">
              <a:noFill/>
              <a:miter lim="800000"/>
              <a:headEnd/>
              <a:tailEnd/>
            </a:ln>
          </p:spPr>
          <p:txBody>
            <a:bodyPr lIns="0" tIns="0" rIns="0" bIns="0"/>
            <a:lstStyle/>
            <a:p>
              <a:pPr algn="just"/>
              <a:r>
                <a:rPr lang="en-US" altLang="zh-CN"/>
                <a:t>X</a:t>
              </a:r>
              <a:r>
                <a:rPr lang="en-US" altLang="zh-CN" baseline="-25000"/>
                <a:t>1</a:t>
              </a:r>
              <a:endParaRPr lang="en-US" altLang="zh-CN"/>
            </a:p>
          </p:txBody>
        </p:sp>
        <p:sp>
          <p:nvSpPr>
            <p:cNvPr id="27704" name="Oval 39"/>
            <p:cNvSpPr>
              <a:spLocks noChangeArrowheads="1"/>
            </p:cNvSpPr>
            <p:nvPr/>
          </p:nvSpPr>
          <p:spPr bwMode="auto">
            <a:xfrm>
              <a:off x="1339" y="2408"/>
              <a:ext cx="44" cy="5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7705" name="Line 40"/>
            <p:cNvSpPr>
              <a:spLocks noChangeShapeType="1"/>
            </p:cNvSpPr>
            <p:nvPr/>
          </p:nvSpPr>
          <p:spPr bwMode="auto">
            <a:xfrm>
              <a:off x="813" y="2934"/>
              <a:ext cx="1610" cy="0"/>
            </a:xfrm>
            <a:prstGeom prst="line">
              <a:avLst/>
            </a:prstGeom>
            <a:noFill/>
            <a:ln w="9525">
              <a:solidFill>
                <a:srgbClr val="000000"/>
              </a:solidFill>
              <a:round/>
              <a:headEnd/>
              <a:tailEnd/>
            </a:ln>
          </p:spPr>
          <p:txBody>
            <a:bodyPr/>
            <a:lstStyle/>
            <a:p>
              <a:endParaRPr lang="zh-CN" altLang="en-US"/>
            </a:p>
          </p:txBody>
        </p:sp>
        <p:sp>
          <p:nvSpPr>
            <p:cNvPr id="27706" name="Line 41"/>
            <p:cNvSpPr>
              <a:spLocks noChangeShapeType="1"/>
            </p:cNvSpPr>
            <p:nvPr/>
          </p:nvSpPr>
          <p:spPr bwMode="auto">
            <a:xfrm flipV="1">
              <a:off x="2423" y="2713"/>
              <a:ext cx="0" cy="238"/>
            </a:xfrm>
            <a:prstGeom prst="line">
              <a:avLst/>
            </a:prstGeom>
            <a:noFill/>
            <a:ln w="9525">
              <a:solidFill>
                <a:srgbClr val="000000"/>
              </a:solidFill>
              <a:round/>
              <a:headEnd/>
              <a:tailEnd/>
            </a:ln>
          </p:spPr>
          <p:txBody>
            <a:bodyPr/>
            <a:lstStyle/>
            <a:p>
              <a:endParaRPr lang="zh-CN" altLang="en-US"/>
            </a:p>
          </p:txBody>
        </p:sp>
        <p:sp>
          <p:nvSpPr>
            <p:cNvPr id="27707" name="Line 42"/>
            <p:cNvSpPr>
              <a:spLocks noChangeShapeType="1"/>
            </p:cNvSpPr>
            <p:nvPr/>
          </p:nvSpPr>
          <p:spPr bwMode="auto">
            <a:xfrm flipV="1">
              <a:off x="2322" y="1256"/>
              <a:ext cx="0" cy="1185"/>
            </a:xfrm>
            <a:prstGeom prst="line">
              <a:avLst/>
            </a:prstGeom>
            <a:noFill/>
            <a:ln w="9525">
              <a:solidFill>
                <a:srgbClr val="000000"/>
              </a:solidFill>
              <a:round/>
              <a:headEnd/>
              <a:tailEnd/>
            </a:ln>
          </p:spPr>
          <p:txBody>
            <a:bodyPr/>
            <a:lstStyle/>
            <a:p>
              <a:endParaRPr lang="zh-CN" altLang="en-US"/>
            </a:p>
          </p:txBody>
        </p:sp>
        <p:sp>
          <p:nvSpPr>
            <p:cNvPr id="27708" name="Text Box 43"/>
            <p:cNvSpPr txBox="1">
              <a:spLocks noChangeArrowheads="1"/>
            </p:cNvSpPr>
            <p:nvPr/>
          </p:nvSpPr>
          <p:spPr bwMode="auto">
            <a:xfrm>
              <a:off x="593" y="2866"/>
              <a:ext cx="220" cy="254"/>
            </a:xfrm>
            <a:prstGeom prst="rect">
              <a:avLst/>
            </a:prstGeom>
            <a:noFill/>
            <a:ln w="9525">
              <a:noFill/>
              <a:miter lim="800000"/>
              <a:headEnd/>
              <a:tailEnd/>
            </a:ln>
          </p:spPr>
          <p:txBody>
            <a:bodyPr lIns="0" tIns="0" rIns="0" bIns="0"/>
            <a:lstStyle/>
            <a:p>
              <a:pPr algn="just"/>
              <a:r>
                <a:rPr lang="en-US" altLang="zh-CN"/>
                <a:t>X</a:t>
              </a:r>
              <a:r>
                <a:rPr lang="en-US" altLang="zh-CN" baseline="-25000"/>
                <a:t>2</a:t>
              </a:r>
              <a:endParaRPr lang="en-US" altLang="zh-CN"/>
            </a:p>
          </p:txBody>
        </p:sp>
        <p:sp>
          <p:nvSpPr>
            <p:cNvPr id="27709" name="Oval 44"/>
            <p:cNvSpPr>
              <a:spLocks noChangeArrowheads="1"/>
            </p:cNvSpPr>
            <p:nvPr/>
          </p:nvSpPr>
          <p:spPr bwMode="auto">
            <a:xfrm>
              <a:off x="1440" y="2900"/>
              <a:ext cx="45" cy="50"/>
            </a:xfrm>
            <a:prstGeom prst="ellipse">
              <a:avLst/>
            </a:prstGeom>
            <a:solidFill>
              <a:srgbClr val="000000"/>
            </a:solidFill>
            <a:ln w="9525">
              <a:solidFill>
                <a:srgbClr val="000000"/>
              </a:solidFill>
              <a:round/>
              <a:headEnd/>
              <a:tailEnd/>
            </a:ln>
          </p:spPr>
          <p:txBody>
            <a:bodyPr/>
            <a:lstStyle/>
            <a:p>
              <a:pPr eaLnBrk="1" hangingPunct="1"/>
              <a:endParaRPr lang="zh-CN" altLang="en-US"/>
            </a:p>
          </p:txBody>
        </p:sp>
        <p:sp>
          <p:nvSpPr>
            <p:cNvPr id="27710" name="Oval 45"/>
            <p:cNvSpPr>
              <a:spLocks noChangeArrowheads="1"/>
            </p:cNvSpPr>
            <p:nvPr/>
          </p:nvSpPr>
          <p:spPr bwMode="auto">
            <a:xfrm>
              <a:off x="1898" y="2901"/>
              <a:ext cx="45" cy="50"/>
            </a:xfrm>
            <a:prstGeom prst="ellipse">
              <a:avLst/>
            </a:prstGeom>
            <a:solidFill>
              <a:srgbClr val="000000"/>
            </a:solidFill>
            <a:ln w="9525">
              <a:solidFill>
                <a:srgbClr val="000000"/>
              </a:solidFill>
              <a:round/>
              <a:headEnd/>
              <a:tailEnd/>
            </a:ln>
          </p:spPr>
          <p:txBody>
            <a:bodyPr/>
            <a:lstStyle/>
            <a:p>
              <a:pPr eaLnBrk="1" hangingPunct="1"/>
              <a:endParaRPr lang="zh-CN" altLang="en-US"/>
            </a:p>
          </p:txBody>
        </p:sp>
        <p:sp>
          <p:nvSpPr>
            <p:cNvPr id="27711" name="Text Box 46"/>
            <p:cNvSpPr txBox="1">
              <a:spLocks noChangeArrowheads="1"/>
            </p:cNvSpPr>
            <p:nvPr/>
          </p:nvSpPr>
          <p:spPr bwMode="auto">
            <a:xfrm>
              <a:off x="1711" y="1443"/>
              <a:ext cx="178" cy="247"/>
            </a:xfrm>
            <a:prstGeom prst="rect">
              <a:avLst/>
            </a:prstGeom>
            <a:noFill/>
            <a:ln w="9525">
              <a:noFill/>
              <a:miter lim="800000"/>
              <a:headEnd/>
              <a:tailEnd/>
            </a:ln>
          </p:spPr>
          <p:txBody>
            <a:bodyPr lIns="0" tIns="0" rIns="0" bIns="0"/>
            <a:lstStyle/>
            <a:p>
              <a:pPr algn="just"/>
              <a:r>
                <a:rPr lang="en-US" altLang="zh-CN"/>
                <a:t>Q</a:t>
              </a:r>
            </a:p>
          </p:txBody>
        </p:sp>
        <p:sp>
          <p:nvSpPr>
            <p:cNvPr id="27712" name="Text Box 47"/>
            <p:cNvSpPr txBox="1">
              <a:spLocks noChangeArrowheads="1"/>
            </p:cNvSpPr>
            <p:nvPr/>
          </p:nvSpPr>
          <p:spPr bwMode="auto">
            <a:xfrm>
              <a:off x="1152" y="2459"/>
              <a:ext cx="390" cy="254"/>
            </a:xfrm>
            <a:prstGeom prst="rect">
              <a:avLst/>
            </a:prstGeom>
            <a:solidFill>
              <a:srgbClr val="FFFFFF"/>
            </a:solidFill>
            <a:ln w="9525">
              <a:solidFill>
                <a:srgbClr val="000000"/>
              </a:solidFill>
              <a:miter lim="800000"/>
              <a:headEnd/>
              <a:tailEnd/>
            </a:ln>
          </p:spPr>
          <p:txBody>
            <a:bodyPr lIns="54000" tIns="0" rIns="54000" bIns="10800"/>
            <a:lstStyle/>
            <a:p>
              <a:pPr algn="ctr"/>
              <a:r>
                <a:rPr lang="en-US" altLang="zh-CN"/>
                <a:t>≥1</a:t>
              </a:r>
            </a:p>
          </p:txBody>
        </p:sp>
        <p:sp>
          <p:nvSpPr>
            <p:cNvPr id="27713" name="Text Box 48"/>
            <p:cNvSpPr txBox="1">
              <a:spLocks noChangeArrowheads="1"/>
            </p:cNvSpPr>
            <p:nvPr/>
          </p:nvSpPr>
          <p:spPr bwMode="auto">
            <a:xfrm>
              <a:off x="1983" y="1002"/>
              <a:ext cx="389" cy="254"/>
            </a:xfrm>
            <a:prstGeom prst="rect">
              <a:avLst/>
            </a:prstGeom>
            <a:solidFill>
              <a:srgbClr val="FFFFFF"/>
            </a:solidFill>
            <a:ln w="9525">
              <a:solidFill>
                <a:srgbClr val="000000"/>
              </a:solidFill>
              <a:miter lim="800000"/>
              <a:headEnd/>
              <a:tailEnd/>
            </a:ln>
          </p:spPr>
          <p:txBody>
            <a:bodyPr lIns="54000" tIns="0" rIns="54000" bIns="10800"/>
            <a:lstStyle/>
            <a:p>
              <a:pPr algn="ctr"/>
              <a:r>
                <a:rPr lang="en-US" altLang="zh-CN">
                  <a:latin typeface="宋体" pitchFamily="2" charset="-122"/>
                </a:rPr>
                <a:t>=1</a:t>
              </a:r>
              <a:endParaRPr lang="en-US" altLang="zh-CN"/>
            </a:p>
          </p:txBody>
        </p:sp>
        <p:sp>
          <p:nvSpPr>
            <p:cNvPr id="27714" name="Text Box 49"/>
            <p:cNvSpPr txBox="1">
              <a:spLocks noChangeArrowheads="1"/>
            </p:cNvSpPr>
            <p:nvPr/>
          </p:nvSpPr>
          <p:spPr bwMode="auto">
            <a:xfrm>
              <a:off x="2118" y="2442"/>
              <a:ext cx="390" cy="254"/>
            </a:xfrm>
            <a:prstGeom prst="rect">
              <a:avLst/>
            </a:prstGeom>
            <a:solidFill>
              <a:srgbClr val="FFFFFF"/>
            </a:solidFill>
            <a:ln w="9525">
              <a:solidFill>
                <a:srgbClr val="000000"/>
              </a:solidFill>
              <a:miter lim="800000"/>
              <a:headEnd/>
              <a:tailEnd/>
            </a:ln>
          </p:spPr>
          <p:txBody>
            <a:bodyPr lIns="54000" tIns="0" rIns="54000" bIns="10800"/>
            <a:lstStyle/>
            <a:p>
              <a:pPr algn="ctr"/>
              <a:r>
                <a:rPr lang="en-US" altLang="zh-CN">
                  <a:latin typeface="宋体" pitchFamily="2" charset="-122"/>
                </a:rPr>
                <a:t>=1</a:t>
              </a:r>
              <a:endParaRPr lang="en-US" altLang="zh-CN"/>
            </a:p>
          </p:txBody>
        </p:sp>
        <p:sp>
          <p:nvSpPr>
            <p:cNvPr id="27715" name="Text Box 50"/>
            <p:cNvSpPr txBox="1">
              <a:spLocks noChangeArrowheads="1"/>
            </p:cNvSpPr>
            <p:nvPr/>
          </p:nvSpPr>
          <p:spPr bwMode="auto">
            <a:xfrm>
              <a:off x="1593" y="2459"/>
              <a:ext cx="390" cy="254"/>
            </a:xfrm>
            <a:prstGeom prst="rect">
              <a:avLst/>
            </a:prstGeom>
            <a:solidFill>
              <a:srgbClr val="FFFFFF"/>
            </a:solidFill>
            <a:ln w="9525">
              <a:solidFill>
                <a:srgbClr val="000000"/>
              </a:solidFill>
              <a:miter lim="800000"/>
              <a:headEnd/>
              <a:tailEnd/>
            </a:ln>
          </p:spPr>
          <p:txBody>
            <a:bodyPr lIns="54000" tIns="0" rIns="54000" bIns="10800"/>
            <a:lstStyle/>
            <a:p>
              <a:pPr algn="ctr"/>
              <a:r>
                <a:rPr lang="en-US" altLang="zh-CN"/>
                <a:t>&amp;</a:t>
              </a:r>
            </a:p>
          </p:txBody>
        </p:sp>
        <p:sp>
          <p:nvSpPr>
            <p:cNvPr id="27716" name="Line 51"/>
            <p:cNvSpPr>
              <a:spLocks noChangeShapeType="1"/>
            </p:cNvSpPr>
            <p:nvPr/>
          </p:nvSpPr>
          <p:spPr bwMode="auto">
            <a:xfrm>
              <a:off x="1915" y="2713"/>
              <a:ext cx="0" cy="221"/>
            </a:xfrm>
            <a:prstGeom prst="line">
              <a:avLst/>
            </a:prstGeom>
            <a:noFill/>
            <a:ln w="9525">
              <a:solidFill>
                <a:srgbClr val="000000"/>
              </a:solidFill>
              <a:round/>
              <a:headEnd/>
              <a:tailEnd/>
            </a:ln>
          </p:spPr>
          <p:txBody>
            <a:bodyPr/>
            <a:lstStyle/>
            <a:p>
              <a:endParaRPr lang="zh-CN" altLang="en-US"/>
            </a:p>
          </p:txBody>
        </p:sp>
        <p:sp>
          <p:nvSpPr>
            <p:cNvPr id="27717" name="Line 52"/>
            <p:cNvSpPr>
              <a:spLocks noChangeShapeType="1"/>
            </p:cNvSpPr>
            <p:nvPr/>
          </p:nvSpPr>
          <p:spPr bwMode="auto">
            <a:xfrm>
              <a:off x="1661" y="2713"/>
              <a:ext cx="0" cy="102"/>
            </a:xfrm>
            <a:prstGeom prst="line">
              <a:avLst/>
            </a:prstGeom>
            <a:noFill/>
            <a:ln w="9525">
              <a:solidFill>
                <a:srgbClr val="000000"/>
              </a:solidFill>
              <a:round/>
              <a:headEnd/>
              <a:tailEnd/>
            </a:ln>
          </p:spPr>
          <p:txBody>
            <a:bodyPr/>
            <a:lstStyle/>
            <a:p>
              <a:endParaRPr lang="zh-CN" altLang="en-US"/>
            </a:p>
          </p:txBody>
        </p:sp>
        <p:sp>
          <p:nvSpPr>
            <p:cNvPr id="27718" name="Line 53"/>
            <p:cNvSpPr>
              <a:spLocks noChangeShapeType="1"/>
            </p:cNvSpPr>
            <p:nvPr/>
          </p:nvSpPr>
          <p:spPr bwMode="auto">
            <a:xfrm>
              <a:off x="1457" y="2713"/>
              <a:ext cx="0" cy="221"/>
            </a:xfrm>
            <a:prstGeom prst="line">
              <a:avLst/>
            </a:prstGeom>
            <a:noFill/>
            <a:ln w="9525">
              <a:solidFill>
                <a:srgbClr val="000000"/>
              </a:solidFill>
              <a:round/>
              <a:headEnd/>
              <a:tailEnd/>
            </a:ln>
          </p:spPr>
          <p:txBody>
            <a:bodyPr/>
            <a:lstStyle/>
            <a:p>
              <a:endParaRPr lang="zh-CN" altLang="en-US"/>
            </a:p>
          </p:txBody>
        </p:sp>
        <p:sp>
          <p:nvSpPr>
            <p:cNvPr id="27719" name="Line 54"/>
            <p:cNvSpPr>
              <a:spLocks noChangeShapeType="1"/>
            </p:cNvSpPr>
            <p:nvPr/>
          </p:nvSpPr>
          <p:spPr bwMode="auto">
            <a:xfrm>
              <a:off x="1237" y="2713"/>
              <a:ext cx="0" cy="102"/>
            </a:xfrm>
            <a:prstGeom prst="line">
              <a:avLst/>
            </a:prstGeom>
            <a:noFill/>
            <a:ln w="9525">
              <a:solidFill>
                <a:srgbClr val="000000"/>
              </a:solidFill>
              <a:round/>
              <a:headEnd/>
              <a:tailEnd/>
            </a:ln>
          </p:spPr>
          <p:txBody>
            <a:bodyPr/>
            <a:lstStyle/>
            <a:p>
              <a:endParaRPr lang="zh-CN" altLang="en-US"/>
            </a:p>
          </p:txBody>
        </p:sp>
      </p:grpSp>
      <p:grpSp>
        <p:nvGrpSpPr>
          <p:cNvPr id="27652" name="Group 57"/>
          <p:cNvGrpSpPr>
            <a:grpSpLocks/>
          </p:cNvGrpSpPr>
          <p:nvPr/>
        </p:nvGrpSpPr>
        <p:grpSpPr bwMode="auto">
          <a:xfrm>
            <a:off x="457200" y="4572000"/>
            <a:ext cx="4953000" cy="1143000"/>
            <a:chOff x="5708" y="6792"/>
            <a:chExt cx="4100" cy="920"/>
          </a:xfrm>
        </p:grpSpPr>
        <p:sp>
          <p:nvSpPr>
            <p:cNvPr id="27669" name="Oval 58"/>
            <p:cNvSpPr>
              <a:spLocks noChangeArrowheads="1"/>
            </p:cNvSpPr>
            <p:nvPr/>
          </p:nvSpPr>
          <p:spPr bwMode="auto">
            <a:xfrm>
              <a:off x="6228" y="6912"/>
              <a:ext cx="580" cy="5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7670" name="Oval 59"/>
            <p:cNvSpPr>
              <a:spLocks noChangeArrowheads="1"/>
            </p:cNvSpPr>
            <p:nvPr/>
          </p:nvSpPr>
          <p:spPr bwMode="auto">
            <a:xfrm>
              <a:off x="6628" y="6972"/>
              <a:ext cx="640" cy="640"/>
            </a:xfrm>
            <a:prstGeom prst="ellipse">
              <a:avLst/>
            </a:prstGeom>
            <a:solidFill>
              <a:srgbClr val="FFFFFF"/>
            </a:solidFill>
            <a:ln w="9525">
              <a:solidFill>
                <a:srgbClr val="000000"/>
              </a:solidFill>
              <a:round/>
              <a:headEnd/>
              <a:tailEnd/>
            </a:ln>
          </p:spPr>
          <p:txBody>
            <a:bodyPr/>
            <a:lstStyle/>
            <a:p>
              <a:pPr algn="ctr"/>
              <a:r>
                <a:rPr lang="en-US" altLang="zh-CN" sz="2000"/>
                <a:t>0</a:t>
              </a:r>
            </a:p>
          </p:txBody>
        </p:sp>
        <p:sp>
          <p:nvSpPr>
            <p:cNvPr id="27671" name="Oval 60"/>
            <p:cNvSpPr>
              <a:spLocks noChangeArrowheads="1"/>
            </p:cNvSpPr>
            <p:nvPr/>
          </p:nvSpPr>
          <p:spPr bwMode="auto">
            <a:xfrm flipH="1">
              <a:off x="8708" y="6892"/>
              <a:ext cx="580" cy="5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27672" name="Oval 61"/>
            <p:cNvSpPr>
              <a:spLocks noChangeArrowheads="1"/>
            </p:cNvSpPr>
            <p:nvPr/>
          </p:nvSpPr>
          <p:spPr bwMode="auto">
            <a:xfrm flipH="1">
              <a:off x="8248" y="6952"/>
              <a:ext cx="640" cy="640"/>
            </a:xfrm>
            <a:prstGeom prst="ellipse">
              <a:avLst/>
            </a:prstGeom>
            <a:solidFill>
              <a:srgbClr val="FFFFFF"/>
            </a:solidFill>
            <a:ln w="9525">
              <a:solidFill>
                <a:srgbClr val="000000"/>
              </a:solidFill>
              <a:round/>
              <a:headEnd/>
              <a:tailEnd/>
            </a:ln>
          </p:spPr>
          <p:txBody>
            <a:bodyPr/>
            <a:lstStyle/>
            <a:p>
              <a:pPr algn="ctr"/>
              <a:r>
                <a:rPr lang="en-US" altLang="zh-CN" sz="2000"/>
                <a:t>1</a:t>
              </a:r>
            </a:p>
          </p:txBody>
        </p:sp>
        <p:sp>
          <p:nvSpPr>
            <p:cNvPr id="27673" name="Line 62"/>
            <p:cNvSpPr>
              <a:spLocks noChangeShapeType="1"/>
            </p:cNvSpPr>
            <p:nvPr/>
          </p:nvSpPr>
          <p:spPr bwMode="auto">
            <a:xfrm>
              <a:off x="6608" y="6912"/>
              <a:ext cx="120" cy="100"/>
            </a:xfrm>
            <a:prstGeom prst="line">
              <a:avLst/>
            </a:prstGeom>
            <a:noFill/>
            <a:ln w="9525">
              <a:solidFill>
                <a:srgbClr val="000000"/>
              </a:solidFill>
              <a:round/>
              <a:headEnd/>
              <a:tailEnd type="triangle" w="med" len="med"/>
            </a:ln>
          </p:spPr>
          <p:txBody>
            <a:bodyPr/>
            <a:lstStyle/>
            <a:p>
              <a:endParaRPr lang="zh-CN" altLang="en-US"/>
            </a:p>
          </p:txBody>
        </p:sp>
        <p:sp>
          <p:nvSpPr>
            <p:cNvPr id="27674" name="Line 63"/>
            <p:cNvSpPr>
              <a:spLocks noChangeShapeType="1"/>
            </p:cNvSpPr>
            <p:nvPr/>
          </p:nvSpPr>
          <p:spPr bwMode="auto">
            <a:xfrm flipH="1" flipV="1">
              <a:off x="8908" y="7432"/>
              <a:ext cx="120" cy="60"/>
            </a:xfrm>
            <a:prstGeom prst="line">
              <a:avLst/>
            </a:prstGeom>
            <a:noFill/>
            <a:ln w="9525">
              <a:solidFill>
                <a:srgbClr val="000000"/>
              </a:solidFill>
              <a:round/>
              <a:headEnd/>
              <a:tailEnd type="triangle" w="med" len="med"/>
            </a:ln>
          </p:spPr>
          <p:txBody>
            <a:bodyPr/>
            <a:lstStyle/>
            <a:p>
              <a:endParaRPr lang="zh-CN" altLang="en-US"/>
            </a:p>
          </p:txBody>
        </p:sp>
        <p:sp>
          <p:nvSpPr>
            <p:cNvPr id="27675" name="Line 64"/>
            <p:cNvSpPr>
              <a:spLocks noChangeShapeType="1"/>
            </p:cNvSpPr>
            <p:nvPr/>
          </p:nvSpPr>
          <p:spPr bwMode="auto">
            <a:xfrm>
              <a:off x="7248" y="7152"/>
              <a:ext cx="1020" cy="0"/>
            </a:xfrm>
            <a:prstGeom prst="line">
              <a:avLst/>
            </a:prstGeom>
            <a:noFill/>
            <a:ln w="9525">
              <a:solidFill>
                <a:srgbClr val="000000"/>
              </a:solidFill>
              <a:round/>
              <a:headEnd/>
              <a:tailEnd type="triangle" w="med" len="med"/>
            </a:ln>
          </p:spPr>
          <p:txBody>
            <a:bodyPr/>
            <a:lstStyle/>
            <a:p>
              <a:endParaRPr lang="zh-CN" altLang="en-US"/>
            </a:p>
          </p:txBody>
        </p:sp>
        <p:sp>
          <p:nvSpPr>
            <p:cNvPr id="27676" name="Line 65"/>
            <p:cNvSpPr>
              <a:spLocks noChangeShapeType="1"/>
            </p:cNvSpPr>
            <p:nvPr/>
          </p:nvSpPr>
          <p:spPr bwMode="auto">
            <a:xfrm flipH="1">
              <a:off x="7268" y="7392"/>
              <a:ext cx="1000" cy="0"/>
            </a:xfrm>
            <a:prstGeom prst="line">
              <a:avLst/>
            </a:prstGeom>
            <a:noFill/>
            <a:ln w="9525">
              <a:solidFill>
                <a:srgbClr val="000000"/>
              </a:solidFill>
              <a:round/>
              <a:headEnd/>
              <a:tailEnd type="triangle" w="med" len="med"/>
            </a:ln>
          </p:spPr>
          <p:txBody>
            <a:bodyPr/>
            <a:lstStyle/>
            <a:p>
              <a:endParaRPr lang="zh-CN" altLang="en-US"/>
            </a:p>
          </p:txBody>
        </p:sp>
        <p:sp>
          <p:nvSpPr>
            <p:cNvPr id="27677" name="Text Box 66"/>
            <p:cNvSpPr txBox="1">
              <a:spLocks noChangeArrowheads="1"/>
            </p:cNvSpPr>
            <p:nvPr/>
          </p:nvSpPr>
          <p:spPr bwMode="auto">
            <a:xfrm>
              <a:off x="7508" y="6832"/>
              <a:ext cx="520" cy="300"/>
            </a:xfrm>
            <a:prstGeom prst="rect">
              <a:avLst/>
            </a:prstGeom>
            <a:noFill/>
            <a:ln w="9525">
              <a:noFill/>
              <a:miter lim="800000"/>
              <a:headEnd/>
              <a:tailEnd/>
            </a:ln>
          </p:spPr>
          <p:txBody>
            <a:bodyPr lIns="0" tIns="0" rIns="0" bIns="0"/>
            <a:lstStyle/>
            <a:p>
              <a:pPr algn="ctr"/>
              <a:r>
                <a:rPr lang="en-US" altLang="zh-CN" sz="2000"/>
                <a:t>11/0</a:t>
              </a:r>
            </a:p>
          </p:txBody>
        </p:sp>
        <p:sp>
          <p:nvSpPr>
            <p:cNvPr id="27678" name="Text Box 67"/>
            <p:cNvSpPr txBox="1">
              <a:spLocks noChangeArrowheads="1"/>
            </p:cNvSpPr>
            <p:nvPr/>
          </p:nvSpPr>
          <p:spPr bwMode="auto">
            <a:xfrm>
              <a:off x="5728" y="6832"/>
              <a:ext cx="500" cy="280"/>
            </a:xfrm>
            <a:prstGeom prst="rect">
              <a:avLst/>
            </a:prstGeom>
            <a:noFill/>
            <a:ln w="9525">
              <a:noFill/>
              <a:miter lim="800000"/>
              <a:headEnd/>
              <a:tailEnd/>
            </a:ln>
          </p:spPr>
          <p:txBody>
            <a:bodyPr lIns="0" tIns="0" rIns="0" bIns="0"/>
            <a:lstStyle/>
            <a:p>
              <a:pPr algn="ctr"/>
              <a:r>
                <a:rPr lang="en-US" altLang="zh-CN" sz="2000"/>
                <a:t>00/0</a:t>
              </a:r>
            </a:p>
          </p:txBody>
        </p:sp>
        <p:sp>
          <p:nvSpPr>
            <p:cNvPr id="27679" name="Text Box 68"/>
            <p:cNvSpPr txBox="1">
              <a:spLocks noChangeArrowheads="1"/>
            </p:cNvSpPr>
            <p:nvPr/>
          </p:nvSpPr>
          <p:spPr bwMode="auto">
            <a:xfrm>
              <a:off x="5728" y="7112"/>
              <a:ext cx="480" cy="260"/>
            </a:xfrm>
            <a:prstGeom prst="rect">
              <a:avLst/>
            </a:prstGeom>
            <a:noFill/>
            <a:ln w="9525">
              <a:noFill/>
              <a:miter lim="800000"/>
              <a:headEnd/>
              <a:tailEnd/>
            </a:ln>
          </p:spPr>
          <p:txBody>
            <a:bodyPr lIns="0" tIns="0" rIns="0" bIns="0"/>
            <a:lstStyle/>
            <a:p>
              <a:pPr algn="ctr"/>
              <a:r>
                <a:rPr lang="en-US" altLang="zh-CN" sz="2000"/>
                <a:t>01/1</a:t>
              </a:r>
            </a:p>
          </p:txBody>
        </p:sp>
        <p:sp>
          <p:nvSpPr>
            <p:cNvPr id="27680" name="Text Box 69"/>
            <p:cNvSpPr txBox="1">
              <a:spLocks noChangeArrowheads="1"/>
            </p:cNvSpPr>
            <p:nvPr/>
          </p:nvSpPr>
          <p:spPr bwMode="auto">
            <a:xfrm>
              <a:off x="5708" y="7372"/>
              <a:ext cx="500" cy="300"/>
            </a:xfrm>
            <a:prstGeom prst="rect">
              <a:avLst/>
            </a:prstGeom>
            <a:noFill/>
            <a:ln w="9525">
              <a:noFill/>
              <a:miter lim="800000"/>
              <a:headEnd/>
              <a:tailEnd/>
            </a:ln>
          </p:spPr>
          <p:txBody>
            <a:bodyPr lIns="0" tIns="0" rIns="0" bIns="0"/>
            <a:lstStyle/>
            <a:p>
              <a:pPr algn="ctr"/>
              <a:r>
                <a:rPr lang="en-US" altLang="zh-CN" sz="2000"/>
                <a:t>10/1</a:t>
              </a:r>
            </a:p>
          </p:txBody>
        </p:sp>
        <p:sp>
          <p:nvSpPr>
            <p:cNvPr id="27681" name="Text Box 70"/>
            <p:cNvSpPr txBox="1">
              <a:spLocks noChangeArrowheads="1"/>
            </p:cNvSpPr>
            <p:nvPr/>
          </p:nvSpPr>
          <p:spPr bwMode="auto">
            <a:xfrm>
              <a:off x="9328" y="7352"/>
              <a:ext cx="480" cy="280"/>
            </a:xfrm>
            <a:prstGeom prst="rect">
              <a:avLst/>
            </a:prstGeom>
            <a:noFill/>
            <a:ln w="9525">
              <a:noFill/>
              <a:miter lim="800000"/>
              <a:headEnd/>
              <a:tailEnd/>
            </a:ln>
          </p:spPr>
          <p:txBody>
            <a:bodyPr lIns="0" tIns="0" rIns="0" bIns="0"/>
            <a:lstStyle/>
            <a:p>
              <a:pPr algn="ctr"/>
              <a:r>
                <a:rPr lang="en-US" altLang="zh-CN" sz="2000"/>
                <a:t>11/1</a:t>
              </a:r>
            </a:p>
          </p:txBody>
        </p:sp>
        <p:sp>
          <p:nvSpPr>
            <p:cNvPr id="27682" name="Text Box 71"/>
            <p:cNvSpPr txBox="1">
              <a:spLocks noChangeArrowheads="1"/>
            </p:cNvSpPr>
            <p:nvPr/>
          </p:nvSpPr>
          <p:spPr bwMode="auto">
            <a:xfrm>
              <a:off x="9328" y="7072"/>
              <a:ext cx="480" cy="280"/>
            </a:xfrm>
            <a:prstGeom prst="rect">
              <a:avLst/>
            </a:prstGeom>
            <a:noFill/>
            <a:ln w="9525">
              <a:noFill/>
              <a:miter lim="800000"/>
              <a:headEnd/>
              <a:tailEnd/>
            </a:ln>
          </p:spPr>
          <p:txBody>
            <a:bodyPr lIns="0" tIns="0" rIns="0" bIns="0"/>
            <a:lstStyle/>
            <a:p>
              <a:pPr algn="ctr"/>
              <a:r>
                <a:rPr lang="en-US" altLang="zh-CN" sz="2000"/>
                <a:t>10/0</a:t>
              </a:r>
            </a:p>
          </p:txBody>
        </p:sp>
        <p:sp>
          <p:nvSpPr>
            <p:cNvPr id="27683" name="Text Box 72"/>
            <p:cNvSpPr txBox="1">
              <a:spLocks noChangeArrowheads="1"/>
            </p:cNvSpPr>
            <p:nvPr/>
          </p:nvSpPr>
          <p:spPr bwMode="auto">
            <a:xfrm>
              <a:off x="9308" y="6792"/>
              <a:ext cx="500" cy="280"/>
            </a:xfrm>
            <a:prstGeom prst="rect">
              <a:avLst/>
            </a:prstGeom>
            <a:noFill/>
            <a:ln w="9525">
              <a:noFill/>
              <a:miter lim="800000"/>
              <a:headEnd/>
              <a:tailEnd/>
            </a:ln>
          </p:spPr>
          <p:txBody>
            <a:bodyPr lIns="0" tIns="0" rIns="0" bIns="0"/>
            <a:lstStyle/>
            <a:p>
              <a:pPr algn="ctr"/>
              <a:r>
                <a:rPr lang="en-US" altLang="zh-CN" sz="2000"/>
                <a:t>01/0</a:t>
              </a:r>
            </a:p>
          </p:txBody>
        </p:sp>
        <p:sp>
          <p:nvSpPr>
            <p:cNvPr id="27684" name="Text Box 73"/>
            <p:cNvSpPr txBox="1">
              <a:spLocks noChangeArrowheads="1"/>
            </p:cNvSpPr>
            <p:nvPr/>
          </p:nvSpPr>
          <p:spPr bwMode="auto">
            <a:xfrm>
              <a:off x="7548" y="7432"/>
              <a:ext cx="520" cy="280"/>
            </a:xfrm>
            <a:prstGeom prst="rect">
              <a:avLst/>
            </a:prstGeom>
            <a:noFill/>
            <a:ln w="9525">
              <a:noFill/>
              <a:miter lim="800000"/>
              <a:headEnd/>
              <a:tailEnd/>
            </a:ln>
          </p:spPr>
          <p:txBody>
            <a:bodyPr lIns="0" tIns="0" rIns="0" bIns="0"/>
            <a:lstStyle/>
            <a:p>
              <a:pPr algn="ctr"/>
              <a:r>
                <a:rPr lang="en-US" altLang="zh-CN" sz="2000"/>
                <a:t>00/1</a:t>
              </a:r>
            </a:p>
          </p:txBody>
        </p:sp>
      </p:grpSp>
      <p:sp>
        <p:nvSpPr>
          <p:cNvPr id="108619" name="Text Box 75"/>
          <p:cNvSpPr txBox="1">
            <a:spLocks noChangeArrowheads="1"/>
          </p:cNvSpPr>
          <p:nvPr/>
        </p:nvSpPr>
        <p:spPr bwMode="auto">
          <a:xfrm>
            <a:off x="4343400" y="457200"/>
            <a:ext cx="4419600" cy="2647950"/>
          </a:xfrm>
          <a:prstGeom prst="rect">
            <a:avLst/>
          </a:prstGeom>
          <a:noFill/>
          <a:ln w="9525">
            <a:noFill/>
            <a:miter lim="800000"/>
            <a:headEnd/>
            <a:tailEnd/>
          </a:ln>
        </p:spPr>
        <p:txBody>
          <a:bodyPr>
            <a:spAutoFit/>
          </a:bodyPr>
          <a:lstStyle/>
          <a:p>
            <a:pPr eaLnBrk="1" hangingPunct="1">
              <a:spcBef>
                <a:spcPct val="50000"/>
              </a:spcBef>
            </a:pPr>
            <a:r>
              <a:rPr lang="zh-CN" altLang="en-US"/>
              <a:t>该电路为一个串行加法器，</a:t>
            </a:r>
            <a:r>
              <a:rPr lang="en-US" altLang="zh-CN"/>
              <a:t>X</a:t>
            </a:r>
            <a:r>
              <a:rPr lang="en-US" altLang="zh-CN" baseline="-30000"/>
              <a:t>1</a:t>
            </a:r>
            <a:r>
              <a:rPr lang="zh-CN" altLang="en-US"/>
              <a:t>为被加数，</a:t>
            </a:r>
            <a:r>
              <a:rPr lang="en-US" altLang="zh-CN"/>
              <a:t>X</a:t>
            </a:r>
            <a:r>
              <a:rPr lang="en-US" altLang="zh-CN" baseline="-30000"/>
              <a:t>2</a:t>
            </a:r>
            <a:r>
              <a:rPr lang="zh-CN" altLang="en-US"/>
              <a:t>为加数；按先低位后高位的顺序串行地加到相应的输入端，每位相加产生的进位由触发器保存下来参与下一位相加，输出</a:t>
            </a:r>
            <a:r>
              <a:rPr lang="en-US" altLang="zh-CN"/>
              <a:t>Z</a:t>
            </a:r>
            <a:r>
              <a:rPr lang="zh-CN" altLang="en-US"/>
              <a:t>为和数，也是从低位到高位串行地输出。 </a:t>
            </a:r>
          </a:p>
        </p:txBody>
      </p:sp>
      <p:grpSp>
        <p:nvGrpSpPr>
          <p:cNvPr id="108620" name="Group 76"/>
          <p:cNvGrpSpPr>
            <a:grpSpLocks/>
          </p:cNvGrpSpPr>
          <p:nvPr/>
        </p:nvGrpSpPr>
        <p:grpSpPr bwMode="auto">
          <a:xfrm>
            <a:off x="5911850" y="4406900"/>
            <a:ext cx="3003550" cy="1139825"/>
            <a:chOff x="2152" y="1615"/>
            <a:chExt cx="1892" cy="718"/>
          </a:xfrm>
        </p:grpSpPr>
        <p:sp>
          <p:nvSpPr>
            <p:cNvPr id="27666" name="Text Box 77"/>
            <p:cNvSpPr txBox="1">
              <a:spLocks noChangeArrowheads="1"/>
            </p:cNvSpPr>
            <p:nvPr/>
          </p:nvSpPr>
          <p:spPr bwMode="auto">
            <a:xfrm>
              <a:off x="2484" y="1615"/>
              <a:ext cx="1560"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t>1  1  0  1</a:t>
              </a:r>
            </a:p>
          </p:txBody>
        </p:sp>
        <p:sp>
          <p:nvSpPr>
            <p:cNvPr id="27667" name="Text Box 78"/>
            <p:cNvSpPr txBox="1">
              <a:spLocks noChangeArrowheads="1"/>
            </p:cNvSpPr>
            <p:nvPr/>
          </p:nvSpPr>
          <p:spPr bwMode="auto">
            <a:xfrm>
              <a:off x="2484" y="1927"/>
              <a:ext cx="1500"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t>1  0  0  1</a:t>
              </a:r>
            </a:p>
          </p:txBody>
        </p:sp>
        <p:sp>
          <p:nvSpPr>
            <p:cNvPr id="27668" name="Text Box 79"/>
            <p:cNvSpPr txBox="1">
              <a:spLocks noChangeArrowheads="1"/>
            </p:cNvSpPr>
            <p:nvPr/>
          </p:nvSpPr>
          <p:spPr bwMode="auto">
            <a:xfrm>
              <a:off x="2152" y="2006"/>
              <a:ext cx="236" cy="327"/>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t>+</a:t>
              </a:r>
            </a:p>
          </p:txBody>
        </p:sp>
      </p:grpSp>
      <p:sp>
        <p:nvSpPr>
          <p:cNvPr id="108624" name="Text Box 80"/>
          <p:cNvSpPr txBox="1">
            <a:spLocks noChangeArrowheads="1"/>
          </p:cNvSpPr>
          <p:nvPr/>
        </p:nvSpPr>
        <p:spPr bwMode="auto">
          <a:xfrm>
            <a:off x="4495800" y="3200400"/>
            <a:ext cx="4157663" cy="946150"/>
          </a:xfrm>
          <a:prstGeom prst="rect">
            <a:avLst/>
          </a:prstGeom>
          <a:noFill/>
          <a:ln w="38100">
            <a:noFill/>
            <a:miter lim="800000"/>
            <a:headEnd/>
            <a:tailEnd/>
          </a:ln>
        </p:spPr>
        <p:txBody>
          <a:bodyPr lIns="90000" tIns="46800" rIns="90000" bIns="46800">
            <a:spAutoFit/>
          </a:bodyPr>
          <a:lstStyle/>
          <a:p>
            <a:pPr marL="1046163" indent="-1046163" eaLnBrk="1" hangingPunct="1">
              <a:spcBef>
                <a:spcPct val="50000"/>
              </a:spcBef>
            </a:pPr>
            <a:r>
              <a:rPr lang="zh-CN" altLang="en-US" sz="2800" b="1"/>
              <a:t>举例：</a:t>
            </a:r>
            <a:r>
              <a:rPr lang="en-US" altLang="zh-CN" sz="2800" b="1"/>
              <a:t>A=1101, B=1001</a:t>
            </a:r>
            <a:r>
              <a:rPr lang="zh-CN" altLang="en-US" sz="2800" b="1"/>
              <a:t>， 计算</a:t>
            </a:r>
            <a:r>
              <a:rPr lang="en-US" altLang="zh-CN" sz="2800" b="1"/>
              <a:t>A+B</a:t>
            </a:r>
            <a:r>
              <a:rPr lang="zh-CN" altLang="en-US" sz="2800" b="1"/>
              <a:t>。</a:t>
            </a:r>
          </a:p>
        </p:txBody>
      </p:sp>
      <p:sp>
        <p:nvSpPr>
          <p:cNvPr id="108625" name="Line 81"/>
          <p:cNvSpPr>
            <a:spLocks noChangeShapeType="1"/>
          </p:cNvSpPr>
          <p:nvPr/>
        </p:nvSpPr>
        <p:spPr bwMode="auto">
          <a:xfrm>
            <a:off x="4933950" y="5786438"/>
            <a:ext cx="3619500" cy="0"/>
          </a:xfrm>
          <a:prstGeom prst="line">
            <a:avLst/>
          </a:prstGeom>
          <a:noFill/>
          <a:ln w="38100">
            <a:solidFill>
              <a:schemeClr val="tx1"/>
            </a:solidFill>
            <a:round/>
            <a:headEnd/>
            <a:tailEnd/>
          </a:ln>
        </p:spPr>
        <p:txBody>
          <a:bodyPr/>
          <a:lstStyle/>
          <a:p>
            <a:endParaRPr lang="zh-CN" altLang="en-US"/>
          </a:p>
        </p:txBody>
      </p:sp>
      <p:sp>
        <p:nvSpPr>
          <p:cNvPr id="108626" name="Text Box 82"/>
          <p:cNvSpPr txBox="1">
            <a:spLocks noChangeArrowheads="1"/>
          </p:cNvSpPr>
          <p:nvPr/>
        </p:nvSpPr>
        <p:spPr bwMode="auto">
          <a:xfrm>
            <a:off x="7562850" y="5805488"/>
            <a:ext cx="495300" cy="519112"/>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solidFill>
                  <a:srgbClr val="CC0000"/>
                </a:solidFill>
              </a:rPr>
              <a:t>0</a:t>
            </a:r>
          </a:p>
        </p:txBody>
      </p:sp>
      <p:sp>
        <p:nvSpPr>
          <p:cNvPr id="108627" name="Text Box 83"/>
          <p:cNvSpPr txBox="1">
            <a:spLocks noChangeArrowheads="1"/>
          </p:cNvSpPr>
          <p:nvPr/>
        </p:nvSpPr>
        <p:spPr bwMode="auto">
          <a:xfrm>
            <a:off x="7177088" y="5253038"/>
            <a:ext cx="457200" cy="519112"/>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solidFill>
                  <a:srgbClr val="CC0000"/>
                </a:solidFill>
              </a:rPr>
              <a:t>1</a:t>
            </a:r>
          </a:p>
        </p:txBody>
      </p:sp>
      <p:sp>
        <p:nvSpPr>
          <p:cNvPr id="108628" name="Text Box 84"/>
          <p:cNvSpPr txBox="1">
            <a:spLocks noChangeArrowheads="1"/>
          </p:cNvSpPr>
          <p:nvPr/>
        </p:nvSpPr>
        <p:spPr bwMode="auto">
          <a:xfrm>
            <a:off x="7194550" y="5803900"/>
            <a:ext cx="495300" cy="519113"/>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solidFill>
                  <a:srgbClr val="CC0000"/>
                </a:solidFill>
              </a:rPr>
              <a:t>1</a:t>
            </a:r>
          </a:p>
        </p:txBody>
      </p:sp>
      <p:sp>
        <p:nvSpPr>
          <p:cNvPr id="108629" name="Text Box 85"/>
          <p:cNvSpPr txBox="1">
            <a:spLocks noChangeArrowheads="1"/>
          </p:cNvSpPr>
          <p:nvPr/>
        </p:nvSpPr>
        <p:spPr bwMode="auto">
          <a:xfrm>
            <a:off x="6815138" y="5253038"/>
            <a:ext cx="676275" cy="519112"/>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solidFill>
                  <a:srgbClr val="CC0000"/>
                </a:solidFill>
              </a:rPr>
              <a:t>0</a:t>
            </a:r>
          </a:p>
        </p:txBody>
      </p:sp>
      <p:sp>
        <p:nvSpPr>
          <p:cNvPr id="108630" name="Text Box 86"/>
          <p:cNvSpPr txBox="1">
            <a:spLocks noChangeArrowheads="1"/>
          </p:cNvSpPr>
          <p:nvPr/>
        </p:nvSpPr>
        <p:spPr bwMode="auto">
          <a:xfrm>
            <a:off x="6848475" y="5805488"/>
            <a:ext cx="495300" cy="519112"/>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solidFill>
                  <a:srgbClr val="CC0000"/>
                </a:solidFill>
              </a:rPr>
              <a:t>1</a:t>
            </a:r>
          </a:p>
        </p:txBody>
      </p:sp>
      <p:sp>
        <p:nvSpPr>
          <p:cNvPr id="108631" name="Text Box 87"/>
          <p:cNvSpPr txBox="1">
            <a:spLocks noChangeArrowheads="1"/>
          </p:cNvSpPr>
          <p:nvPr/>
        </p:nvSpPr>
        <p:spPr bwMode="auto">
          <a:xfrm>
            <a:off x="6453188" y="5253038"/>
            <a:ext cx="733425" cy="519112"/>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solidFill>
                  <a:srgbClr val="CC0000"/>
                </a:solidFill>
              </a:rPr>
              <a:t>0</a:t>
            </a:r>
          </a:p>
        </p:txBody>
      </p:sp>
      <p:sp>
        <p:nvSpPr>
          <p:cNvPr id="108632" name="Text Box 88"/>
          <p:cNvSpPr txBox="1">
            <a:spLocks noChangeArrowheads="1"/>
          </p:cNvSpPr>
          <p:nvPr/>
        </p:nvSpPr>
        <p:spPr bwMode="auto">
          <a:xfrm>
            <a:off x="6457950" y="5805488"/>
            <a:ext cx="495300" cy="519112"/>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solidFill>
                  <a:srgbClr val="CC0000"/>
                </a:solidFill>
              </a:rPr>
              <a:t>0</a:t>
            </a:r>
          </a:p>
        </p:txBody>
      </p:sp>
      <p:sp>
        <p:nvSpPr>
          <p:cNvPr id="108633" name="Text Box 89"/>
          <p:cNvSpPr txBox="1">
            <a:spLocks noChangeArrowheads="1"/>
          </p:cNvSpPr>
          <p:nvPr/>
        </p:nvSpPr>
        <p:spPr bwMode="auto">
          <a:xfrm>
            <a:off x="6110288" y="5253038"/>
            <a:ext cx="657225" cy="519112"/>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solidFill>
                  <a:srgbClr val="CC0000"/>
                </a:solidFill>
              </a:rPr>
              <a:t>1</a:t>
            </a:r>
          </a:p>
        </p:txBody>
      </p:sp>
      <p:sp>
        <p:nvSpPr>
          <p:cNvPr id="108634" name="Text Box 90"/>
          <p:cNvSpPr txBox="1">
            <a:spLocks noChangeArrowheads="1"/>
          </p:cNvSpPr>
          <p:nvPr/>
        </p:nvSpPr>
        <p:spPr bwMode="auto">
          <a:xfrm>
            <a:off x="6096000" y="5805488"/>
            <a:ext cx="495300" cy="519112"/>
          </a:xfrm>
          <a:prstGeom prst="rect">
            <a:avLst/>
          </a:prstGeom>
          <a:noFill/>
          <a:ln w="38100">
            <a:noFill/>
            <a:miter lim="800000"/>
            <a:headEnd/>
            <a:tailEnd/>
          </a:ln>
        </p:spPr>
        <p:txBody>
          <a:bodyPr lIns="90000" tIns="46800" rIns="90000" bIns="46800">
            <a:spAutoFit/>
          </a:bodyPr>
          <a:lstStyle/>
          <a:p>
            <a:pPr eaLnBrk="1" hangingPunct="1">
              <a:spcBef>
                <a:spcPct val="50000"/>
              </a:spcBef>
            </a:pPr>
            <a:r>
              <a:rPr lang="en-US" altLang="zh-CN" sz="2800" b="1">
                <a:solidFill>
                  <a:srgbClr val="CC000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619">
                                            <p:txEl>
                                              <p:pRg st="0" end="0"/>
                                            </p:txEl>
                                          </p:spTgt>
                                        </p:tgtEl>
                                        <p:attrNameLst>
                                          <p:attrName>style.visibility</p:attrName>
                                        </p:attrNameLst>
                                      </p:cBhvr>
                                      <p:to>
                                        <p:strVal val="visible"/>
                                      </p:to>
                                    </p:set>
                                    <p:animEffect transition="in" filter="wipe(left)">
                                      <p:cBhvr>
                                        <p:cTn id="7" dur="500"/>
                                        <p:tgtEl>
                                          <p:spTgt spid="108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08624"/>
                                        </p:tgtEl>
                                        <p:attrNameLst>
                                          <p:attrName>style.visibility</p:attrName>
                                        </p:attrNameLst>
                                      </p:cBhvr>
                                      <p:to>
                                        <p:strVal val="visible"/>
                                      </p:to>
                                    </p:set>
                                    <p:anim calcmode="lin" valueType="num">
                                      <p:cBhvr additive="base">
                                        <p:cTn id="12" dur="500" fill="hold"/>
                                        <p:tgtEl>
                                          <p:spTgt spid="108624"/>
                                        </p:tgtEl>
                                        <p:attrNameLst>
                                          <p:attrName>ppt_x</p:attrName>
                                        </p:attrNameLst>
                                      </p:cBhvr>
                                      <p:tavLst>
                                        <p:tav tm="0">
                                          <p:val>
                                            <p:strVal val="1+#ppt_w/2"/>
                                          </p:val>
                                        </p:tav>
                                        <p:tav tm="100000">
                                          <p:val>
                                            <p:strVal val="#ppt_x"/>
                                          </p:val>
                                        </p:tav>
                                      </p:tavLst>
                                    </p:anim>
                                    <p:anim calcmode="lin" valueType="num">
                                      <p:cBhvr additive="base">
                                        <p:cTn id="13" dur="500" fill="hold"/>
                                        <p:tgtEl>
                                          <p:spTgt spid="10862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08620"/>
                                        </p:tgtEl>
                                        <p:attrNameLst>
                                          <p:attrName>style.visibility</p:attrName>
                                        </p:attrNameLst>
                                      </p:cBhvr>
                                      <p:to>
                                        <p:strVal val="visible"/>
                                      </p:to>
                                    </p:set>
                                    <p:animEffect transition="in" filter="blinds(horizontal)">
                                      <p:cBhvr>
                                        <p:cTn id="18" dur="500"/>
                                        <p:tgtEl>
                                          <p:spTgt spid="1086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8625"/>
                                        </p:tgtEl>
                                        <p:attrNameLst>
                                          <p:attrName>style.visibility</p:attrName>
                                        </p:attrNameLst>
                                      </p:cBhvr>
                                      <p:to>
                                        <p:strVal val="visible"/>
                                      </p:to>
                                    </p:set>
                                    <p:animEffect transition="in" filter="wipe(left)">
                                      <p:cBhvr>
                                        <p:cTn id="23" dur="500"/>
                                        <p:tgtEl>
                                          <p:spTgt spid="1086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0862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0862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08628"/>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0862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0863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08631"/>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08632"/>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08633"/>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086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19" grpId="0" build="p"/>
      <p:bldP spid="108624" grpId="0"/>
      <p:bldP spid="108625" grpId="0" animBg="1"/>
      <p:bldP spid="108626" grpId="0"/>
      <p:bldP spid="108627" grpId="0"/>
      <p:bldP spid="108628" grpId="0"/>
      <p:bldP spid="108629" grpId="0"/>
      <p:bldP spid="108630" grpId="0"/>
      <p:bldP spid="108631" grpId="0"/>
      <p:bldP spid="108632" grpId="0"/>
      <p:bldP spid="108633" grpId="0"/>
      <p:bldP spid="10863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AutoShape 2"/>
          <p:cNvSpPr>
            <a:spLocks noChangeArrowheads="1"/>
          </p:cNvSpPr>
          <p:nvPr/>
        </p:nvSpPr>
        <p:spPr bwMode="auto">
          <a:xfrm>
            <a:off x="152400" y="457200"/>
            <a:ext cx="2949575" cy="762000"/>
          </a:xfrm>
          <a:prstGeom prst="cloudCallout">
            <a:avLst>
              <a:gd name="adj1" fmla="val 39019"/>
              <a:gd name="adj2" fmla="val 88542"/>
            </a:avLst>
          </a:prstGeom>
          <a:solidFill>
            <a:schemeClr val="bg1"/>
          </a:solidFill>
          <a:ln w="9525">
            <a:solidFill>
              <a:schemeClr val="bg1"/>
            </a:solidFill>
            <a:round/>
            <a:headEnd/>
            <a:tailEnd/>
          </a:ln>
        </p:spPr>
        <p:txBody>
          <a:bodyPr wrap="none" anchor="ctr"/>
          <a:lstStyle/>
          <a:p>
            <a:pPr algn="ctr" eaLnBrk="1" hangingPunct="1"/>
            <a:endParaRPr lang="zh-CN" altLang="zh-CN" sz="2800" b="1"/>
          </a:p>
        </p:txBody>
      </p:sp>
      <p:sp>
        <p:nvSpPr>
          <p:cNvPr id="2051" name="Freeform 3"/>
          <p:cNvSpPr>
            <a:spLocks noChangeArrowheads="1"/>
          </p:cNvSpPr>
          <p:nvPr/>
        </p:nvSpPr>
        <p:spPr bwMode="auto">
          <a:xfrm>
            <a:off x="1846263" y="1235075"/>
            <a:ext cx="1641475" cy="304800"/>
          </a:xfrm>
          <a:custGeom>
            <a:avLst/>
            <a:gdLst>
              <a:gd name="T0" fmla="*/ 2147483646 w 1600"/>
              <a:gd name="T1" fmla="*/ 2147483646 h 381"/>
              <a:gd name="T2" fmla="*/ 2147483646 w 1600"/>
              <a:gd name="T3" fmla="*/ 2147483646 h 381"/>
              <a:gd name="T4" fmla="*/ 2147483646 w 1600"/>
              <a:gd name="T5" fmla="*/ 2147483646 h 381"/>
              <a:gd name="T6" fmla="*/ 2147483646 w 1600"/>
              <a:gd name="T7" fmla="*/ 2147483646 h 381"/>
              <a:gd name="T8" fmla="*/ 2147483646 w 1600"/>
              <a:gd name="T9" fmla="*/ 2147483646 h 381"/>
              <a:gd name="T10" fmla="*/ 2147483646 w 1600"/>
              <a:gd name="T11" fmla="*/ 2147483646 h 381"/>
              <a:gd name="T12" fmla="*/ 2147483646 w 1600"/>
              <a:gd name="T13" fmla="*/ 2147483646 h 381"/>
              <a:gd name="T14" fmla="*/ 2147483646 w 1600"/>
              <a:gd name="T15" fmla="*/ 2147483646 h 381"/>
              <a:gd name="T16" fmla="*/ 2147483646 w 1600"/>
              <a:gd name="T17" fmla="*/ 2147483646 h 381"/>
              <a:gd name="T18" fmla="*/ 2147483646 w 1600"/>
              <a:gd name="T19" fmla="*/ 2147483646 h 381"/>
              <a:gd name="T20" fmla="*/ 2147483646 w 1600"/>
              <a:gd name="T21" fmla="*/ 2147483646 h 381"/>
              <a:gd name="T22" fmla="*/ 2147483646 w 1600"/>
              <a:gd name="T23" fmla="*/ 2147483646 h 381"/>
              <a:gd name="T24" fmla="*/ 2147483646 w 1600"/>
              <a:gd name="T25" fmla="*/ 2147483646 h 381"/>
              <a:gd name="T26" fmla="*/ 2147483646 w 1600"/>
              <a:gd name="T27" fmla="*/ 2147483646 h 381"/>
              <a:gd name="T28" fmla="*/ 2147483646 w 1600"/>
              <a:gd name="T29" fmla="*/ 2147483646 h 381"/>
              <a:gd name="T30" fmla="*/ 2147483646 w 1600"/>
              <a:gd name="T31" fmla="*/ 2147483646 h 381"/>
              <a:gd name="T32" fmla="*/ 2147483646 w 1600"/>
              <a:gd name="T33" fmla="*/ 2147483646 h 3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round/>
            <a:headEnd/>
            <a:tailEnd/>
          </a:ln>
        </p:spPr>
        <p:txBody>
          <a:bodyPr/>
          <a:lstStyle/>
          <a:p>
            <a:endParaRPr lang="zh-CN" altLang="en-US"/>
          </a:p>
        </p:txBody>
      </p:sp>
      <p:sp>
        <p:nvSpPr>
          <p:cNvPr id="2052" name="Freeform 4"/>
          <p:cNvSpPr>
            <a:spLocks noChangeArrowheads="1"/>
          </p:cNvSpPr>
          <p:nvPr/>
        </p:nvSpPr>
        <p:spPr bwMode="auto">
          <a:xfrm>
            <a:off x="19050" y="4857750"/>
            <a:ext cx="9201150" cy="1009650"/>
          </a:xfrm>
          <a:custGeom>
            <a:avLst/>
            <a:gdLst>
              <a:gd name="T0" fmla="*/ 0 w 5796"/>
              <a:gd name="T1" fmla="*/ 2147483646 h 636"/>
              <a:gd name="T2" fmla="*/ 2147483646 w 5796"/>
              <a:gd name="T3" fmla="*/ 2147483646 h 636"/>
              <a:gd name="T4" fmla="*/ 2147483646 w 5796"/>
              <a:gd name="T5" fmla="*/ 2147483646 h 636"/>
              <a:gd name="T6" fmla="*/ 2147483646 w 5796"/>
              <a:gd name="T7" fmla="*/ 2147483646 h 636"/>
              <a:gd name="T8" fmla="*/ 2147483646 w 5796"/>
              <a:gd name="T9" fmla="*/ 2147483646 h 636"/>
              <a:gd name="T10" fmla="*/ 2147483646 w 5796"/>
              <a:gd name="T11" fmla="*/ 2147483646 h 636"/>
              <a:gd name="T12" fmla="*/ 2147483646 w 5796"/>
              <a:gd name="T13" fmla="*/ 2147483646 h 636"/>
              <a:gd name="T14" fmla="*/ 2147483646 w 5796"/>
              <a:gd name="T15" fmla="*/ 2147483646 h 636"/>
              <a:gd name="T16" fmla="*/ 2147483646 w 5796"/>
              <a:gd name="T17" fmla="*/ 2147483646 h 636"/>
              <a:gd name="T18" fmla="*/ 2147483646 w 5796"/>
              <a:gd name="T19" fmla="*/ 2147483646 h 636"/>
              <a:gd name="T20" fmla="*/ 2147483646 w 5796"/>
              <a:gd name="T21" fmla="*/ 2147483646 h 636"/>
              <a:gd name="T22" fmla="*/ 2147483646 w 5796"/>
              <a:gd name="T23" fmla="*/ 2147483646 h 636"/>
              <a:gd name="T24" fmla="*/ 2147483646 w 5796"/>
              <a:gd name="T25" fmla="*/ 2147483646 h 636"/>
              <a:gd name="T26" fmla="*/ 2147483646 w 5796"/>
              <a:gd name="T27" fmla="*/ 2147483646 h 636"/>
              <a:gd name="T28" fmla="*/ 2147483646 w 5796"/>
              <a:gd name="T29" fmla="*/ 2147483646 h 636"/>
              <a:gd name="T30" fmla="*/ 2147483646 w 5796"/>
              <a:gd name="T31" fmla="*/ 2147483646 h 636"/>
              <a:gd name="T32" fmla="*/ 2147483646 w 5796"/>
              <a:gd name="T33" fmla="*/ 2147483646 h 636"/>
              <a:gd name="T34" fmla="*/ 2147483646 w 5796"/>
              <a:gd name="T35" fmla="*/ 2147483646 h 636"/>
              <a:gd name="T36" fmla="*/ 2147483646 w 5796"/>
              <a:gd name="T37" fmla="*/ 2147483646 h 636"/>
              <a:gd name="T38" fmla="*/ 2147483646 w 5796"/>
              <a:gd name="T39" fmla="*/ 2147483646 h 636"/>
              <a:gd name="T40" fmla="*/ 2147483646 w 5796"/>
              <a:gd name="T41" fmla="*/ 2147483646 h 636"/>
              <a:gd name="T42" fmla="*/ 2147483646 w 5796"/>
              <a:gd name="T43" fmla="*/ 2147483646 h 636"/>
              <a:gd name="T44" fmla="*/ 2147483646 w 5796"/>
              <a:gd name="T45" fmla="*/ 2147483646 h 636"/>
              <a:gd name="T46" fmla="*/ 2147483646 w 5796"/>
              <a:gd name="T47" fmla="*/ 2147483646 h 636"/>
              <a:gd name="T48" fmla="*/ 2147483646 w 5796"/>
              <a:gd name="T49" fmla="*/ 2147483646 h 636"/>
              <a:gd name="T50" fmla="*/ 2147483646 w 5796"/>
              <a:gd name="T51" fmla="*/ 2147483646 h 636"/>
              <a:gd name="T52" fmla="*/ 2147483646 w 5796"/>
              <a:gd name="T53" fmla="*/ 2147483646 h 636"/>
              <a:gd name="T54" fmla="*/ 2147483646 w 5796"/>
              <a:gd name="T55" fmla="*/ 2147483646 h 636"/>
              <a:gd name="T56" fmla="*/ 2147483646 w 5796"/>
              <a:gd name="T57" fmla="*/ 2147483646 h 636"/>
              <a:gd name="T58" fmla="*/ 2147483646 w 5796"/>
              <a:gd name="T59" fmla="*/ 2147483646 h 636"/>
              <a:gd name="T60" fmla="*/ 2147483646 w 5796"/>
              <a:gd name="T61" fmla="*/ 2147483646 h 636"/>
              <a:gd name="T62" fmla="*/ 2147483646 w 5796"/>
              <a:gd name="T63" fmla="*/ 2147483646 h 636"/>
              <a:gd name="T64" fmla="*/ 2147483646 w 5796"/>
              <a:gd name="T65" fmla="*/ 2147483646 h 636"/>
              <a:gd name="T66" fmla="*/ 2147483646 w 5796"/>
              <a:gd name="T67" fmla="*/ 2147483646 h 636"/>
              <a:gd name="T68" fmla="*/ 2147483646 w 5796"/>
              <a:gd name="T69" fmla="*/ 2147483646 h 636"/>
              <a:gd name="T70" fmla="*/ 2147483646 w 5796"/>
              <a:gd name="T71" fmla="*/ 2147483646 h 636"/>
              <a:gd name="T72" fmla="*/ 2147483646 w 5796"/>
              <a:gd name="T73" fmla="*/ 2147483646 h 636"/>
              <a:gd name="T74" fmla="*/ 2147483646 w 5796"/>
              <a:gd name="T75" fmla="*/ 2147483646 h 636"/>
              <a:gd name="T76" fmla="*/ 2147483646 w 5796"/>
              <a:gd name="T77" fmla="*/ 2147483646 h 636"/>
              <a:gd name="T78" fmla="*/ 2147483646 w 5796"/>
              <a:gd name="T79" fmla="*/ 2147483646 h 636"/>
              <a:gd name="T80" fmla="*/ 2147483646 w 5796"/>
              <a:gd name="T81" fmla="*/ 2147483646 h 636"/>
              <a:gd name="T82" fmla="*/ 2147483646 w 5796"/>
              <a:gd name="T83" fmla="*/ 2147483646 h 636"/>
              <a:gd name="T84" fmla="*/ 2147483646 w 5796"/>
              <a:gd name="T85" fmla="*/ 2147483646 h 636"/>
              <a:gd name="T86" fmla="*/ 2147483646 w 5796"/>
              <a:gd name="T87" fmla="*/ 2147483646 h 636"/>
              <a:gd name="T88" fmla="*/ 2147483646 w 5796"/>
              <a:gd name="T89" fmla="*/ 2147483646 h 636"/>
              <a:gd name="T90" fmla="*/ 2147483646 w 5796"/>
              <a:gd name="T91" fmla="*/ 0 h 636"/>
              <a:gd name="T92" fmla="*/ 2147483646 w 5796"/>
              <a:gd name="T93" fmla="*/ 2147483646 h 636"/>
              <a:gd name="T94" fmla="*/ 2147483646 w 5796"/>
              <a:gd name="T95" fmla="*/ 2147483646 h 636"/>
              <a:gd name="T96" fmla="*/ 2147483646 w 5796"/>
              <a:gd name="T97" fmla="*/ 2147483646 h 636"/>
              <a:gd name="T98" fmla="*/ 2147483646 w 5796"/>
              <a:gd name="T99" fmla="*/ 2147483646 h 636"/>
              <a:gd name="T100" fmla="*/ 2147483646 w 5796"/>
              <a:gd name="T101" fmla="*/ 2147483646 h 636"/>
              <a:gd name="T102" fmla="*/ 2147483646 w 5796"/>
              <a:gd name="T103" fmla="*/ 2147483646 h 636"/>
              <a:gd name="T104" fmla="*/ 2147483646 w 5796"/>
              <a:gd name="T105" fmla="*/ 2147483646 h 636"/>
              <a:gd name="T106" fmla="*/ 2147483646 w 5796"/>
              <a:gd name="T107" fmla="*/ 2147483646 h 636"/>
              <a:gd name="T108" fmla="*/ 2147483646 w 5796"/>
              <a:gd name="T109" fmla="*/ 2147483646 h 636"/>
              <a:gd name="T110" fmla="*/ 2147483646 w 5796"/>
              <a:gd name="T111" fmla="*/ 2147483646 h 636"/>
              <a:gd name="T112" fmla="*/ 2147483646 w 5796"/>
              <a:gd name="T113" fmla="*/ 2147483646 h 636"/>
              <a:gd name="T114" fmla="*/ 2147483646 w 5796"/>
              <a:gd name="T115" fmla="*/ 2147483646 h 636"/>
              <a:gd name="T116" fmla="*/ 2147483646 w 5796"/>
              <a:gd name="T117" fmla="*/ 2147483646 h 6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a:solidFill>
              <a:srgbClr val="339933"/>
            </a:solidFill>
            <a:round/>
            <a:headEnd/>
            <a:tailEnd/>
          </a:ln>
        </p:spPr>
        <p:txBody>
          <a:bodyPr/>
          <a:lstStyle/>
          <a:p>
            <a:endParaRPr lang="zh-CN" altLang="en-US"/>
          </a:p>
        </p:txBody>
      </p:sp>
      <p:grpSp>
        <p:nvGrpSpPr>
          <p:cNvPr id="2" name="Group 5"/>
          <p:cNvGrpSpPr>
            <a:grpSpLocks/>
          </p:cNvGrpSpPr>
          <p:nvPr/>
        </p:nvGrpSpPr>
        <p:grpSpPr bwMode="auto">
          <a:xfrm>
            <a:off x="2438400" y="6019800"/>
            <a:ext cx="685800" cy="533400"/>
            <a:chOff x="1536" y="3840"/>
            <a:chExt cx="386" cy="288"/>
          </a:xfrm>
        </p:grpSpPr>
        <p:sp>
          <p:nvSpPr>
            <p:cNvPr id="2065" name="Freeform 6"/>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endParaRPr lang="zh-CN" altLang="en-US"/>
            </a:p>
          </p:txBody>
        </p:sp>
        <p:sp>
          <p:nvSpPr>
            <p:cNvPr id="2066" name="Freeform 7"/>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endParaRPr lang="zh-CN" altLang="en-US"/>
            </a:p>
          </p:txBody>
        </p:sp>
      </p:grpSp>
      <p:grpSp>
        <p:nvGrpSpPr>
          <p:cNvPr id="3" name="Group 8"/>
          <p:cNvGrpSpPr>
            <a:grpSpLocks/>
          </p:cNvGrpSpPr>
          <p:nvPr/>
        </p:nvGrpSpPr>
        <p:grpSpPr bwMode="auto">
          <a:xfrm>
            <a:off x="6629400" y="5638800"/>
            <a:ext cx="457200" cy="304800"/>
            <a:chOff x="1536" y="3840"/>
            <a:chExt cx="386" cy="288"/>
          </a:xfrm>
        </p:grpSpPr>
        <p:sp>
          <p:nvSpPr>
            <p:cNvPr id="2063" name="Freeform 9"/>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endParaRPr lang="zh-CN" altLang="en-US"/>
            </a:p>
          </p:txBody>
        </p:sp>
        <p:sp>
          <p:nvSpPr>
            <p:cNvPr id="2064" name="Freeform 10"/>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endParaRPr lang="zh-CN" altLang="en-US"/>
            </a:p>
          </p:txBody>
        </p:sp>
      </p:grpSp>
      <p:grpSp>
        <p:nvGrpSpPr>
          <p:cNvPr id="4" name="Group 11"/>
          <p:cNvGrpSpPr>
            <a:grpSpLocks/>
          </p:cNvGrpSpPr>
          <p:nvPr/>
        </p:nvGrpSpPr>
        <p:grpSpPr bwMode="auto">
          <a:xfrm>
            <a:off x="3962400" y="5867400"/>
            <a:ext cx="612775" cy="381000"/>
            <a:chOff x="1536" y="3840"/>
            <a:chExt cx="386" cy="288"/>
          </a:xfrm>
        </p:grpSpPr>
        <p:sp>
          <p:nvSpPr>
            <p:cNvPr id="2061" name="Freeform 12"/>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endParaRPr lang="zh-CN" altLang="en-US"/>
            </a:p>
          </p:txBody>
        </p:sp>
        <p:sp>
          <p:nvSpPr>
            <p:cNvPr id="2062" name="Freeform 13"/>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endParaRPr lang="zh-CN" altLang="en-US"/>
            </a:p>
          </p:txBody>
        </p:sp>
      </p:grpSp>
      <p:sp>
        <p:nvSpPr>
          <p:cNvPr id="2056" name="Rectangle 14"/>
          <p:cNvSpPr>
            <a:spLocks noGrp="1" noChangeArrowheads="1"/>
          </p:cNvSpPr>
          <p:nvPr>
            <p:ph type="title"/>
          </p:nvPr>
        </p:nvSpPr>
        <p:spPr>
          <a:xfrm>
            <a:off x="1581176" y="1905000"/>
            <a:ext cx="6705600" cy="609600"/>
          </a:xfrm>
        </p:spPr>
        <p:txBody>
          <a:bodyPr/>
          <a:lstStyle/>
          <a:p>
            <a:pPr eaLnBrk="1" hangingPunct="1"/>
            <a:r>
              <a:rPr lang="zh-CN" altLang="en-US" sz="3200" b="1" dirty="0" smtClean="0">
                <a:solidFill>
                  <a:srgbClr val="FFFF00"/>
                </a:solidFill>
              </a:rPr>
              <a:t>第</a:t>
            </a:r>
            <a:r>
              <a:rPr lang="en-US" altLang="zh-CN" sz="3200" b="1" dirty="0" smtClean="0">
                <a:solidFill>
                  <a:srgbClr val="FFFF00"/>
                </a:solidFill>
              </a:rPr>
              <a:t>6</a:t>
            </a:r>
            <a:r>
              <a:rPr lang="zh-CN" altLang="en-US" sz="3200" b="1" dirty="0" smtClean="0">
                <a:solidFill>
                  <a:srgbClr val="FFFF00"/>
                </a:solidFill>
              </a:rPr>
              <a:t>章  时序逻辑电路的分析和设计</a:t>
            </a:r>
            <a:endParaRPr lang="zh-CN" altLang="en-US" sz="3200" b="1" dirty="0" smtClean="0">
              <a:solidFill>
                <a:srgbClr val="FFFF66"/>
              </a:solidFill>
            </a:endParaRPr>
          </a:p>
        </p:txBody>
      </p:sp>
      <p:grpSp>
        <p:nvGrpSpPr>
          <p:cNvPr id="5" name="Group 15"/>
          <p:cNvGrpSpPr>
            <a:grpSpLocks/>
          </p:cNvGrpSpPr>
          <p:nvPr/>
        </p:nvGrpSpPr>
        <p:grpSpPr bwMode="auto">
          <a:xfrm>
            <a:off x="533400" y="5715000"/>
            <a:ext cx="457200" cy="304800"/>
            <a:chOff x="1536" y="3840"/>
            <a:chExt cx="386" cy="288"/>
          </a:xfrm>
        </p:grpSpPr>
        <p:sp>
          <p:nvSpPr>
            <p:cNvPr id="2059" name="Freeform 16"/>
            <p:cNvSpPr>
              <a:spLocks noChangeArrowheads="1"/>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p:spPr>
          <p:txBody>
            <a:bodyPr/>
            <a:lstStyle/>
            <a:p>
              <a:endParaRPr lang="zh-CN" altLang="en-US"/>
            </a:p>
          </p:txBody>
        </p:sp>
        <p:sp>
          <p:nvSpPr>
            <p:cNvPr id="2060" name="Freeform 17"/>
            <p:cNvSpPr>
              <a:spLocks noChangeArrowheads="1"/>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p:spPr>
          <p:txBody>
            <a:bodyPr/>
            <a:lstStyle/>
            <a:p>
              <a:endParaRPr lang="zh-CN" altLang="en-US"/>
            </a:p>
          </p:txBody>
        </p:sp>
      </p:grpSp>
      <p:sp>
        <p:nvSpPr>
          <p:cNvPr id="68626" name="Text Box 18"/>
          <p:cNvSpPr txBox="1">
            <a:spLocks noChangeArrowheads="1"/>
          </p:cNvSpPr>
          <p:nvPr/>
        </p:nvSpPr>
        <p:spPr bwMode="auto">
          <a:xfrm>
            <a:off x="2128862" y="2667000"/>
            <a:ext cx="5943600" cy="2043113"/>
          </a:xfrm>
          <a:prstGeom prst="rect">
            <a:avLst/>
          </a:prstGeom>
          <a:noFill/>
          <a:ln w="57150">
            <a:noFill/>
            <a:miter lim="800000"/>
            <a:headEnd/>
            <a:tailEnd/>
          </a:ln>
        </p:spPr>
        <p:txBody>
          <a:bodyPr anchor="ctr">
            <a:spAutoFit/>
          </a:bodyPr>
          <a:lstStyle/>
          <a:p>
            <a:pPr eaLnBrk="1" hangingPunct="1">
              <a:spcBef>
                <a:spcPct val="50000"/>
              </a:spcBef>
            </a:pPr>
            <a:r>
              <a:rPr lang="en-US" altLang="zh-CN" sz="3200" b="1" dirty="0">
                <a:solidFill>
                  <a:srgbClr val="FFFF66"/>
                </a:solidFill>
              </a:rPr>
              <a:t>6.1  </a:t>
            </a:r>
            <a:r>
              <a:rPr lang="zh-CN" altLang="en-US" sz="3200" b="1" dirty="0">
                <a:solidFill>
                  <a:srgbClr val="FFFF66"/>
                </a:solidFill>
              </a:rPr>
              <a:t>概述</a:t>
            </a:r>
          </a:p>
          <a:p>
            <a:pPr eaLnBrk="1" hangingPunct="1">
              <a:spcBef>
                <a:spcPct val="50000"/>
              </a:spcBef>
            </a:pPr>
            <a:r>
              <a:rPr lang="en-US" altLang="zh-CN" sz="3200" b="1" dirty="0">
                <a:solidFill>
                  <a:srgbClr val="FFFF66"/>
                </a:solidFill>
              </a:rPr>
              <a:t>6.2  </a:t>
            </a:r>
            <a:r>
              <a:rPr lang="zh-CN" altLang="en-US" sz="3200" b="1" dirty="0">
                <a:solidFill>
                  <a:srgbClr val="FFFF66"/>
                </a:solidFill>
              </a:rPr>
              <a:t>时序逻辑电路的分析方法</a:t>
            </a:r>
          </a:p>
          <a:p>
            <a:pPr eaLnBrk="1" hangingPunct="1">
              <a:spcBef>
                <a:spcPct val="50000"/>
              </a:spcBef>
            </a:pPr>
            <a:r>
              <a:rPr lang="en-US" altLang="zh-CN" sz="3200" b="1" dirty="0">
                <a:solidFill>
                  <a:srgbClr val="FF0000"/>
                </a:solidFill>
              </a:rPr>
              <a:t>6.3  </a:t>
            </a:r>
            <a:r>
              <a:rPr lang="zh-CN" altLang="en-US" sz="3200" b="1" dirty="0">
                <a:solidFill>
                  <a:srgbClr val="FF0000"/>
                </a:solidFill>
              </a:rPr>
              <a:t>同步时序逻辑电路的设计</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26">
                                            <p:txEl>
                                              <p:pRg st="0" end="0"/>
                                            </p:txEl>
                                          </p:spTgt>
                                        </p:tgtEl>
                                        <p:attrNameLst>
                                          <p:attrName>style.visibility</p:attrName>
                                        </p:attrNameLst>
                                      </p:cBhvr>
                                      <p:to>
                                        <p:strVal val="visible"/>
                                      </p:to>
                                    </p:set>
                                    <p:anim calcmode="lin" valueType="num">
                                      <p:cBhvr additive="base">
                                        <p:cTn id="7" dur="500" fill="hold"/>
                                        <p:tgtEl>
                                          <p:spTgt spid="6862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26">
                                            <p:txEl>
                                              <p:pRg st="1" end="1"/>
                                            </p:txEl>
                                          </p:spTgt>
                                        </p:tgtEl>
                                        <p:attrNameLst>
                                          <p:attrName>style.visibility</p:attrName>
                                        </p:attrNameLst>
                                      </p:cBhvr>
                                      <p:to>
                                        <p:strVal val="visible"/>
                                      </p:to>
                                    </p:set>
                                    <p:anim calcmode="lin" valueType="num">
                                      <p:cBhvr additive="base">
                                        <p:cTn id="13" dur="500" fill="hold"/>
                                        <p:tgtEl>
                                          <p:spTgt spid="6862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26">
                                            <p:txEl>
                                              <p:pRg st="2" end="2"/>
                                            </p:txEl>
                                          </p:spTgt>
                                        </p:tgtEl>
                                        <p:attrNameLst>
                                          <p:attrName>style.visibility</p:attrName>
                                        </p:attrNameLst>
                                      </p:cBhvr>
                                      <p:to>
                                        <p:strVal val="visible"/>
                                      </p:to>
                                    </p:set>
                                    <p:anim calcmode="lin" valueType="num">
                                      <p:cBhvr additive="base">
                                        <p:cTn id="19" dur="500" fill="hold"/>
                                        <p:tgtEl>
                                          <p:spTgt spid="6862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62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28600" y="196850"/>
            <a:ext cx="8305800" cy="701675"/>
          </a:xfrm>
          <a:prstGeom prst="rect">
            <a:avLst/>
          </a:prstGeom>
          <a:noFill/>
          <a:ln w="9525">
            <a:noFill/>
            <a:miter lim="800000"/>
            <a:headEnd/>
            <a:tailEnd/>
          </a:ln>
        </p:spPr>
        <p:txBody>
          <a:bodyPr>
            <a:spAutoFit/>
          </a:bodyPr>
          <a:lstStyle/>
          <a:p>
            <a:pPr eaLnBrk="1" hangingPunct="1">
              <a:spcBef>
                <a:spcPct val="50000"/>
              </a:spcBef>
            </a:pPr>
            <a:r>
              <a:rPr lang="en-US" altLang="zh-CN" sz="4000" b="1">
                <a:solidFill>
                  <a:srgbClr val="FF0000"/>
                </a:solidFill>
                <a:ea typeface="隶书" pitchFamily="49" charset="-122"/>
              </a:rPr>
              <a:t>6.3  </a:t>
            </a:r>
            <a:r>
              <a:rPr lang="zh-CN" altLang="en-US" sz="4000" b="1">
                <a:solidFill>
                  <a:srgbClr val="FF0000"/>
                </a:solidFill>
                <a:ea typeface="隶书" pitchFamily="49" charset="-122"/>
              </a:rPr>
              <a:t>同步时序逻辑电路的设计 </a:t>
            </a:r>
          </a:p>
        </p:txBody>
      </p:sp>
      <p:sp>
        <p:nvSpPr>
          <p:cNvPr id="110595" name="Text Box 3"/>
          <p:cNvSpPr txBox="1">
            <a:spLocks noChangeArrowheads="1"/>
          </p:cNvSpPr>
          <p:nvPr/>
        </p:nvSpPr>
        <p:spPr bwMode="auto">
          <a:xfrm>
            <a:off x="457200" y="762000"/>
            <a:ext cx="7162800" cy="519113"/>
          </a:xfrm>
          <a:prstGeom prst="rect">
            <a:avLst/>
          </a:prstGeom>
          <a:noFill/>
          <a:ln w="9525">
            <a:noFill/>
            <a:miter lim="800000"/>
            <a:headEnd/>
            <a:tailEnd/>
          </a:ln>
        </p:spPr>
        <p:txBody>
          <a:bodyPr>
            <a:spAutoFit/>
          </a:bodyPr>
          <a:lstStyle/>
          <a:p>
            <a:pPr eaLnBrk="1" hangingPunct="1">
              <a:spcBef>
                <a:spcPct val="50000"/>
              </a:spcBef>
            </a:pPr>
            <a:r>
              <a:rPr lang="zh-CN" altLang="en-US" sz="2800" b="1"/>
              <a:t>一、同步时序电路设计的一般步骤</a:t>
            </a:r>
            <a:r>
              <a:rPr lang="zh-CN" altLang="en-US"/>
              <a:t> </a:t>
            </a:r>
          </a:p>
        </p:txBody>
      </p:sp>
      <p:sp>
        <p:nvSpPr>
          <p:cNvPr id="110596" name="Text Box 4"/>
          <p:cNvSpPr txBox="1">
            <a:spLocks noChangeArrowheads="1"/>
          </p:cNvSpPr>
          <p:nvPr/>
        </p:nvSpPr>
        <p:spPr bwMode="auto">
          <a:xfrm>
            <a:off x="533400" y="1371600"/>
            <a:ext cx="8077200" cy="3743325"/>
          </a:xfrm>
          <a:prstGeom prst="rect">
            <a:avLst/>
          </a:prstGeom>
          <a:noFill/>
          <a:ln w="9525">
            <a:noFill/>
            <a:miter lim="800000"/>
            <a:headEnd/>
            <a:tailEnd/>
          </a:ln>
        </p:spPr>
        <p:txBody>
          <a:bodyPr>
            <a:spAutoFit/>
          </a:bodyPr>
          <a:lstStyle/>
          <a:p>
            <a:pPr algn="just" eaLnBrk="1" hangingPunct="1">
              <a:spcBef>
                <a:spcPct val="50000"/>
              </a:spcBef>
            </a:pPr>
            <a:r>
              <a:rPr lang="en-US" altLang="zh-CN"/>
              <a:t>1</a:t>
            </a:r>
            <a:r>
              <a:rPr lang="zh-CN" altLang="en-US"/>
              <a:t>、根据逻辑设计要求，</a:t>
            </a:r>
            <a:r>
              <a:rPr lang="zh-CN" altLang="en-US">
                <a:solidFill>
                  <a:srgbClr val="FF3300"/>
                </a:solidFill>
              </a:rPr>
              <a:t>作出状态图和状态表</a:t>
            </a:r>
            <a:r>
              <a:rPr lang="zh-CN" altLang="en-US"/>
              <a:t>（确定输入变量和输出变量）。</a:t>
            </a:r>
          </a:p>
          <a:p>
            <a:pPr algn="just" eaLnBrk="1" hangingPunct="1">
              <a:spcBef>
                <a:spcPct val="50000"/>
              </a:spcBef>
            </a:pPr>
            <a:r>
              <a:rPr lang="en-US" altLang="zh-CN"/>
              <a:t>2</a:t>
            </a:r>
            <a:r>
              <a:rPr lang="zh-CN" altLang="en-US"/>
              <a:t>、</a:t>
            </a:r>
            <a:r>
              <a:rPr lang="zh-CN" altLang="en-US">
                <a:solidFill>
                  <a:srgbClr val="FF3300"/>
                </a:solidFill>
              </a:rPr>
              <a:t>状态简化</a:t>
            </a:r>
            <a:r>
              <a:rPr lang="zh-CN" altLang="en-US"/>
              <a:t>。即消除冗余状态，求得最小化状态表。</a:t>
            </a:r>
          </a:p>
          <a:p>
            <a:pPr algn="just" eaLnBrk="1" hangingPunct="1">
              <a:spcBef>
                <a:spcPct val="50000"/>
              </a:spcBef>
            </a:pPr>
            <a:r>
              <a:rPr lang="en-US" altLang="zh-CN"/>
              <a:t>3</a:t>
            </a:r>
            <a:r>
              <a:rPr lang="zh-CN" altLang="en-US"/>
              <a:t>、</a:t>
            </a:r>
            <a:r>
              <a:rPr lang="zh-CN" altLang="en-US">
                <a:solidFill>
                  <a:srgbClr val="FF3300"/>
                </a:solidFill>
              </a:rPr>
              <a:t>状态编码</a:t>
            </a:r>
            <a:r>
              <a:rPr lang="zh-CN" altLang="en-US"/>
              <a:t>。即对每一个状态指定一个二进制代码，这一步得到一个二进制状态表。</a:t>
            </a:r>
          </a:p>
          <a:p>
            <a:pPr algn="just" eaLnBrk="1" hangingPunct="1">
              <a:spcBef>
                <a:spcPct val="50000"/>
              </a:spcBef>
            </a:pPr>
            <a:r>
              <a:rPr lang="en-US" altLang="zh-CN"/>
              <a:t>4</a:t>
            </a:r>
            <a:r>
              <a:rPr lang="zh-CN" altLang="en-US"/>
              <a:t>、</a:t>
            </a:r>
            <a:r>
              <a:rPr lang="zh-CN" altLang="en-US">
                <a:solidFill>
                  <a:srgbClr val="FF3300"/>
                </a:solidFill>
              </a:rPr>
              <a:t>选定触发器</a:t>
            </a:r>
            <a:r>
              <a:rPr lang="zh-CN" altLang="en-US"/>
              <a:t>，并写出各触发器的激励函数和输出函数的表达式。</a:t>
            </a:r>
          </a:p>
          <a:p>
            <a:pPr eaLnBrk="1" hangingPunct="1">
              <a:spcBef>
                <a:spcPct val="50000"/>
              </a:spcBef>
            </a:pPr>
            <a:r>
              <a:rPr lang="en-US" altLang="zh-CN"/>
              <a:t>5</a:t>
            </a:r>
            <a:r>
              <a:rPr lang="zh-CN" altLang="en-US"/>
              <a:t>、</a:t>
            </a:r>
            <a:r>
              <a:rPr lang="zh-CN" altLang="en-US">
                <a:solidFill>
                  <a:srgbClr val="FF3300"/>
                </a:solidFill>
              </a:rPr>
              <a:t>画出逻辑电路图</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5">
                                            <p:txEl>
                                              <p:pRg st="0" end="0"/>
                                            </p:txEl>
                                          </p:spTgt>
                                        </p:tgtEl>
                                        <p:attrNameLst>
                                          <p:attrName>style.visibility</p:attrName>
                                        </p:attrNameLst>
                                      </p:cBhvr>
                                      <p:to>
                                        <p:strVal val="visible"/>
                                      </p:to>
                                    </p:set>
                                    <p:animEffect transition="in" filter="wipe(left)">
                                      <p:cBhvr>
                                        <p:cTn id="7" dur="500"/>
                                        <p:tgtEl>
                                          <p:spTgt spid="110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0596">
                                            <p:txEl>
                                              <p:pRg st="0" end="0"/>
                                            </p:txEl>
                                          </p:spTgt>
                                        </p:tgtEl>
                                        <p:attrNameLst>
                                          <p:attrName>style.visibility</p:attrName>
                                        </p:attrNameLst>
                                      </p:cBhvr>
                                      <p:to>
                                        <p:strVal val="visible"/>
                                      </p:to>
                                    </p:set>
                                    <p:anim calcmode="lin" valueType="num">
                                      <p:cBhvr additive="base">
                                        <p:cTn id="12" dur="500" fill="hold"/>
                                        <p:tgtEl>
                                          <p:spTgt spid="11059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05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0596">
                                            <p:txEl>
                                              <p:pRg st="1" end="1"/>
                                            </p:txEl>
                                          </p:spTgt>
                                        </p:tgtEl>
                                        <p:attrNameLst>
                                          <p:attrName>style.visibility</p:attrName>
                                        </p:attrNameLst>
                                      </p:cBhvr>
                                      <p:to>
                                        <p:strVal val="visible"/>
                                      </p:to>
                                    </p:set>
                                    <p:anim calcmode="lin" valueType="num">
                                      <p:cBhvr additive="base">
                                        <p:cTn id="18" dur="500" fill="hold"/>
                                        <p:tgtEl>
                                          <p:spTgt spid="110596">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1059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0596">
                                            <p:txEl>
                                              <p:pRg st="2" end="2"/>
                                            </p:txEl>
                                          </p:spTgt>
                                        </p:tgtEl>
                                        <p:attrNameLst>
                                          <p:attrName>style.visibility</p:attrName>
                                        </p:attrNameLst>
                                      </p:cBhvr>
                                      <p:to>
                                        <p:strVal val="visible"/>
                                      </p:to>
                                    </p:set>
                                    <p:anim calcmode="lin" valueType="num">
                                      <p:cBhvr additive="base">
                                        <p:cTn id="24" dur="500" fill="hold"/>
                                        <p:tgtEl>
                                          <p:spTgt spid="110596">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1059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0596">
                                            <p:txEl>
                                              <p:pRg st="3" end="3"/>
                                            </p:txEl>
                                          </p:spTgt>
                                        </p:tgtEl>
                                        <p:attrNameLst>
                                          <p:attrName>style.visibility</p:attrName>
                                        </p:attrNameLst>
                                      </p:cBhvr>
                                      <p:to>
                                        <p:strVal val="visible"/>
                                      </p:to>
                                    </p:set>
                                    <p:anim calcmode="lin" valueType="num">
                                      <p:cBhvr additive="base">
                                        <p:cTn id="30" dur="500" fill="hold"/>
                                        <p:tgtEl>
                                          <p:spTgt spid="110596">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1059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10596">
                                            <p:txEl>
                                              <p:pRg st="4" end="4"/>
                                            </p:txEl>
                                          </p:spTgt>
                                        </p:tgtEl>
                                        <p:attrNameLst>
                                          <p:attrName>style.visibility</p:attrName>
                                        </p:attrNameLst>
                                      </p:cBhvr>
                                      <p:to>
                                        <p:strVal val="visible"/>
                                      </p:to>
                                    </p:set>
                                    <p:anim calcmode="lin" valueType="num">
                                      <p:cBhvr additive="base">
                                        <p:cTn id="36" dur="500" fill="hold"/>
                                        <p:tgtEl>
                                          <p:spTgt spid="110596">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1059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P spid="11059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30188" y="3541713"/>
            <a:ext cx="8705850" cy="2676525"/>
          </a:xfrm>
          <a:prstGeom prst="rect">
            <a:avLst/>
          </a:prstGeom>
          <a:noFill/>
          <a:ln w="9525">
            <a:noFill/>
            <a:miter lim="800000"/>
            <a:headEnd/>
            <a:tailEnd/>
          </a:ln>
        </p:spPr>
        <p:txBody>
          <a:bodyPr>
            <a:spAutoFit/>
          </a:bodyPr>
          <a:lstStyle/>
          <a:p>
            <a:pPr algn="just" eaLnBrk="1" hangingPunct="1">
              <a:spcBef>
                <a:spcPct val="50000"/>
              </a:spcBef>
            </a:pPr>
            <a:r>
              <a:rPr lang="en-US" altLang="zh-CN"/>
              <a:t>X</a:t>
            </a:r>
            <a:r>
              <a:rPr lang="en-US" altLang="zh-CN" baseline="-30000"/>
              <a:t>i</a:t>
            </a:r>
            <a:r>
              <a:rPr lang="en-US" altLang="zh-CN"/>
              <a:t>(i</a:t>
            </a:r>
            <a:r>
              <a:rPr lang="zh-CN" altLang="en-US"/>
              <a:t>＝</a:t>
            </a:r>
            <a:r>
              <a:rPr lang="en-US" altLang="zh-CN"/>
              <a:t>1</a:t>
            </a:r>
            <a:r>
              <a:rPr lang="zh-CN" altLang="en-US"/>
              <a:t>，</a:t>
            </a:r>
            <a:r>
              <a:rPr lang="en-US" altLang="zh-CN"/>
              <a:t>…</a:t>
            </a:r>
            <a:r>
              <a:rPr lang="zh-CN" altLang="en-US"/>
              <a:t>，</a:t>
            </a:r>
            <a:r>
              <a:rPr lang="en-US" altLang="zh-CN"/>
              <a:t>n)</a:t>
            </a:r>
            <a:r>
              <a:rPr lang="zh-CN" altLang="en-US"/>
              <a:t>：外部向电路输入的时序信号，称为输入变量。</a:t>
            </a:r>
          </a:p>
          <a:p>
            <a:pPr algn="just" eaLnBrk="1" hangingPunct="1">
              <a:spcBef>
                <a:spcPct val="50000"/>
              </a:spcBef>
            </a:pPr>
            <a:r>
              <a:rPr lang="en-US" altLang="zh-CN"/>
              <a:t>Z</a:t>
            </a:r>
            <a:r>
              <a:rPr lang="en-US" altLang="zh-CN" baseline="-30000"/>
              <a:t>i</a:t>
            </a:r>
            <a:r>
              <a:rPr lang="en-US" altLang="zh-CN"/>
              <a:t>(i</a:t>
            </a:r>
            <a:r>
              <a:rPr lang="zh-CN" altLang="en-US"/>
              <a:t>＝</a:t>
            </a:r>
            <a:r>
              <a:rPr lang="en-US" altLang="zh-CN"/>
              <a:t>1</a:t>
            </a:r>
            <a:r>
              <a:rPr lang="zh-CN" altLang="en-US"/>
              <a:t>，</a:t>
            </a:r>
            <a:r>
              <a:rPr lang="en-US" altLang="zh-CN"/>
              <a:t>…</a:t>
            </a:r>
            <a:r>
              <a:rPr lang="zh-CN" altLang="en-US"/>
              <a:t>，</a:t>
            </a:r>
            <a:r>
              <a:rPr lang="en-US" altLang="zh-CN"/>
              <a:t>m)</a:t>
            </a:r>
            <a:r>
              <a:rPr lang="zh-CN" altLang="en-US"/>
              <a:t>：电路产生的输出时序信号，称为输出函数。</a:t>
            </a:r>
          </a:p>
          <a:p>
            <a:pPr algn="just" eaLnBrk="1" hangingPunct="1">
              <a:spcBef>
                <a:spcPct val="50000"/>
              </a:spcBef>
            </a:pPr>
            <a:r>
              <a:rPr lang="en-US" altLang="zh-CN"/>
              <a:t>Q</a:t>
            </a:r>
            <a:r>
              <a:rPr lang="en-US" altLang="zh-CN" baseline="-30000"/>
              <a:t>i</a:t>
            </a:r>
            <a:r>
              <a:rPr lang="en-US" altLang="zh-CN"/>
              <a:t>(i</a:t>
            </a:r>
            <a:r>
              <a:rPr lang="zh-CN" altLang="en-US"/>
              <a:t>＝</a:t>
            </a:r>
            <a:r>
              <a:rPr lang="en-US" altLang="zh-CN"/>
              <a:t>1</a:t>
            </a:r>
            <a:r>
              <a:rPr lang="zh-CN" altLang="en-US"/>
              <a:t>，</a:t>
            </a:r>
            <a:r>
              <a:rPr lang="en-US" altLang="zh-CN"/>
              <a:t>…</a:t>
            </a:r>
            <a:r>
              <a:rPr lang="zh-CN" altLang="en-US"/>
              <a:t>，</a:t>
            </a:r>
            <a:r>
              <a:rPr lang="en-US" altLang="zh-CN"/>
              <a:t>l)</a:t>
            </a:r>
            <a:r>
              <a:rPr lang="zh-CN" altLang="en-US"/>
              <a:t>：内部输入，存储电路的输出，称为现态。</a:t>
            </a:r>
          </a:p>
          <a:p>
            <a:pPr algn="just" eaLnBrk="1" hangingPunct="1">
              <a:spcBef>
                <a:spcPct val="50000"/>
              </a:spcBef>
            </a:pPr>
            <a:r>
              <a:rPr lang="en-US" altLang="zh-CN"/>
              <a:t>F</a:t>
            </a:r>
            <a:r>
              <a:rPr lang="en-US" altLang="zh-CN" baseline="-30000"/>
              <a:t>i</a:t>
            </a:r>
            <a:r>
              <a:rPr lang="en-US" altLang="zh-CN"/>
              <a:t>(i</a:t>
            </a:r>
            <a:r>
              <a:rPr lang="zh-CN" altLang="en-US"/>
              <a:t>＝</a:t>
            </a:r>
            <a:r>
              <a:rPr lang="en-US" altLang="zh-CN"/>
              <a:t>l</a:t>
            </a:r>
            <a:r>
              <a:rPr lang="zh-CN" altLang="en-US"/>
              <a:t>，</a:t>
            </a:r>
            <a:r>
              <a:rPr lang="en-US" altLang="zh-CN"/>
              <a:t>…</a:t>
            </a:r>
            <a:r>
              <a:rPr lang="zh-CN" altLang="en-US"/>
              <a:t>，</a:t>
            </a:r>
            <a:r>
              <a:rPr lang="en-US" altLang="zh-CN"/>
              <a:t>p)</a:t>
            </a:r>
            <a:r>
              <a:rPr lang="zh-CN" altLang="en-US"/>
              <a:t>：存储电路的输入信号，称为激励信号。</a:t>
            </a:r>
          </a:p>
          <a:p>
            <a:pPr algn="just" eaLnBrk="1" hangingPunct="1">
              <a:spcBef>
                <a:spcPct val="50000"/>
              </a:spcBef>
            </a:pPr>
            <a:r>
              <a:rPr lang="en-US" altLang="zh-CN"/>
              <a:t>CP</a:t>
            </a:r>
            <a:r>
              <a:rPr lang="zh-CN" altLang="en-US"/>
              <a:t>：时钟脉冲信号，用来确定电路状态转换时刻。 </a:t>
            </a:r>
          </a:p>
        </p:txBody>
      </p:sp>
      <p:grpSp>
        <p:nvGrpSpPr>
          <p:cNvPr id="83972" name="Group 4"/>
          <p:cNvGrpSpPr>
            <a:grpSpLocks/>
          </p:cNvGrpSpPr>
          <p:nvPr/>
        </p:nvGrpSpPr>
        <p:grpSpPr bwMode="auto">
          <a:xfrm>
            <a:off x="107950" y="1239838"/>
            <a:ext cx="4995863" cy="2119312"/>
            <a:chOff x="2534" y="2406"/>
            <a:chExt cx="3147" cy="1335"/>
          </a:xfrm>
        </p:grpSpPr>
        <p:sp>
          <p:nvSpPr>
            <p:cNvPr id="4102" name="Rectangle 5"/>
            <p:cNvSpPr>
              <a:spLocks noChangeArrowheads="1"/>
            </p:cNvSpPr>
            <p:nvPr/>
          </p:nvSpPr>
          <p:spPr bwMode="auto">
            <a:xfrm>
              <a:off x="3207" y="2406"/>
              <a:ext cx="1680" cy="720"/>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103" name="Text Box 6"/>
            <p:cNvSpPr txBox="1">
              <a:spLocks noChangeArrowheads="1"/>
            </p:cNvSpPr>
            <p:nvPr/>
          </p:nvSpPr>
          <p:spPr bwMode="auto">
            <a:xfrm>
              <a:off x="3447" y="2607"/>
              <a:ext cx="1488" cy="28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组合逻辑电路</a:t>
              </a:r>
            </a:p>
          </p:txBody>
        </p:sp>
        <p:sp>
          <p:nvSpPr>
            <p:cNvPr id="4104" name="Text Box 7"/>
            <p:cNvSpPr txBox="1">
              <a:spLocks noChangeArrowheads="1"/>
            </p:cNvSpPr>
            <p:nvPr/>
          </p:nvSpPr>
          <p:spPr bwMode="auto">
            <a:xfrm>
              <a:off x="3595" y="3418"/>
              <a:ext cx="927" cy="28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存储功能</a:t>
              </a:r>
            </a:p>
          </p:txBody>
        </p:sp>
        <p:sp>
          <p:nvSpPr>
            <p:cNvPr id="4105" name="Rectangle 8"/>
            <p:cNvSpPr>
              <a:spLocks noChangeArrowheads="1"/>
            </p:cNvSpPr>
            <p:nvPr/>
          </p:nvSpPr>
          <p:spPr bwMode="auto">
            <a:xfrm>
              <a:off x="3570" y="3427"/>
              <a:ext cx="936" cy="282"/>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106" name="Line 9"/>
            <p:cNvSpPr>
              <a:spLocks noChangeShapeType="1"/>
            </p:cNvSpPr>
            <p:nvPr/>
          </p:nvSpPr>
          <p:spPr bwMode="auto">
            <a:xfrm>
              <a:off x="4888" y="3036"/>
              <a:ext cx="172" cy="0"/>
            </a:xfrm>
            <a:prstGeom prst="line">
              <a:avLst/>
            </a:prstGeom>
            <a:noFill/>
            <a:ln w="38100">
              <a:solidFill>
                <a:schemeClr val="tx1"/>
              </a:solidFill>
              <a:round/>
              <a:headEnd/>
              <a:tailEnd type="triangle" w="med" len="med"/>
            </a:ln>
          </p:spPr>
          <p:txBody>
            <a:bodyPr/>
            <a:lstStyle/>
            <a:p>
              <a:endParaRPr lang="zh-CN" altLang="en-US"/>
            </a:p>
          </p:txBody>
        </p:sp>
        <p:sp>
          <p:nvSpPr>
            <p:cNvPr id="4107" name="Line 10"/>
            <p:cNvSpPr>
              <a:spLocks noChangeShapeType="1"/>
            </p:cNvSpPr>
            <p:nvPr/>
          </p:nvSpPr>
          <p:spPr bwMode="auto">
            <a:xfrm flipH="1">
              <a:off x="4533" y="3472"/>
              <a:ext cx="527" cy="0"/>
            </a:xfrm>
            <a:prstGeom prst="line">
              <a:avLst/>
            </a:prstGeom>
            <a:noFill/>
            <a:ln w="38100">
              <a:solidFill>
                <a:schemeClr val="tx1"/>
              </a:solidFill>
              <a:round/>
              <a:headEnd/>
              <a:tailEnd type="triangle" w="med" len="med"/>
            </a:ln>
          </p:spPr>
          <p:txBody>
            <a:bodyPr/>
            <a:lstStyle/>
            <a:p>
              <a:endParaRPr lang="zh-CN" altLang="en-US"/>
            </a:p>
          </p:txBody>
        </p:sp>
        <p:sp>
          <p:nvSpPr>
            <p:cNvPr id="4108" name="Line 11"/>
            <p:cNvSpPr>
              <a:spLocks noChangeShapeType="1"/>
            </p:cNvSpPr>
            <p:nvPr/>
          </p:nvSpPr>
          <p:spPr bwMode="auto">
            <a:xfrm flipH="1">
              <a:off x="4515" y="3663"/>
              <a:ext cx="645" cy="0"/>
            </a:xfrm>
            <a:prstGeom prst="line">
              <a:avLst/>
            </a:prstGeom>
            <a:noFill/>
            <a:ln w="38100">
              <a:solidFill>
                <a:schemeClr val="tx1"/>
              </a:solidFill>
              <a:round/>
              <a:headEnd/>
              <a:tailEnd type="triangle" w="med" len="med"/>
            </a:ln>
          </p:spPr>
          <p:txBody>
            <a:bodyPr/>
            <a:lstStyle/>
            <a:p>
              <a:endParaRPr lang="zh-CN" altLang="en-US"/>
            </a:p>
          </p:txBody>
        </p:sp>
        <p:sp>
          <p:nvSpPr>
            <p:cNvPr id="4109" name="Line 12"/>
            <p:cNvSpPr>
              <a:spLocks noChangeShapeType="1"/>
            </p:cNvSpPr>
            <p:nvPr/>
          </p:nvSpPr>
          <p:spPr bwMode="auto">
            <a:xfrm flipH="1">
              <a:off x="3015" y="3472"/>
              <a:ext cx="545" cy="0"/>
            </a:xfrm>
            <a:prstGeom prst="line">
              <a:avLst/>
            </a:prstGeom>
            <a:noFill/>
            <a:ln w="38100">
              <a:solidFill>
                <a:schemeClr val="tx1"/>
              </a:solidFill>
              <a:round/>
              <a:headEnd/>
              <a:tailEnd type="triangle" w="med" len="med"/>
            </a:ln>
          </p:spPr>
          <p:txBody>
            <a:bodyPr/>
            <a:lstStyle/>
            <a:p>
              <a:endParaRPr lang="zh-CN" altLang="en-US"/>
            </a:p>
          </p:txBody>
        </p:sp>
        <p:sp>
          <p:nvSpPr>
            <p:cNvPr id="4110" name="Line 13"/>
            <p:cNvSpPr>
              <a:spLocks noChangeShapeType="1"/>
            </p:cNvSpPr>
            <p:nvPr/>
          </p:nvSpPr>
          <p:spPr bwMode="auto">
            <a:xfrm flipH="1">
              <a:off x="2924" y="3663"/>
              <a:ext cx="646" cy="0"/>
            </a:xfrm>
            <a:prstGeom prst="line">
              <a:avLst/>
            </a:prstGeom>
            <a:noFill/>
            <a:ln w="38100">
              <a:solidFill>
                <a:schemeClr val="tx1"/>
              </a:solidFill>
              <a:round/>
              <a:headEnd/>
              <a:tailEnd type="triangle" w="med" len="med"/>
            </a:ln>
          </p:spPr>
          <p:txBody>
            <a:bodyPr/>
            <a:lstStyle/>
            <a:p>
              <a:endParaRPr lang="zh-CN" altLang="en-US"/>
            </a:p>
          </p:txBody>
        </p:sp>
        <p:sp>
          <p:nvSpPr>
            <p:cNvPr id="4111" name="Line 14"/>
            <p:cNvSpPr>
              <a:spLocks noChangeShapeType="1"/>
            </p:cNvSpPr>
            <p:nvPr/>
          </p:nvSpPr>
          <p:spPr bwMode="auto">
            <a:xfrm>
              <a:off x="4897" y="2863"/>
              <a:ext cx="263" cy="0"/>
            </a:xfrm>
            <a:prstGeom prst="line">
              <a:avLst/>
            </a:prstGeom>
            <a:noFill/>
            <a:ln w="38100">
              <a:solidFill>
                <a:schemeClr val="tx1"/>
              </a:solidFill>
              <a:round/>
              <a:headEnd/>
              <a:tailEnd type="triangle" w="med" len="med"/>
            </a:ln>
          </p:spPr>
          <p:txBody>
            <a:bodyPr/>
            <a:lstStyle/>
            <a:p>
              <a:endParaRPr lang="zh-CN" altLang="en-US"/>
            </a:p>
          </p:txBody>
        </p:sp>
        <p:sp>
          <p:nvSpPr>
            <p:cNvPr id="4112" name="Line 15"/>
            <p:cNvSpPr>
              <a:spLocks noChangeShapeType="1"/>
            </p:cNvSpPr>
            <p:nvPr/>
          </p:nvSpPr>
          <p:spPr bwMode="auto">
            <a:xfrm>
              <a:off x="2915" y="2863"/>
              <a:ext cx="282" cy="0"/>
            </a:xfrm>
            <a:prstGeom prst="line">
              <a:avLst/>
            </a:prstGeom>
            <a:noFill/>
            <a:ln w="38100">
              <a:solidFill>
                <a:schemeClr val="tx1"/>
              </a:solidFill>
              <a:round/>
              <a:headEnd/>
              <a:tailEnd type="triangle" w="med" len="med"/>
            </a:ln>
          </p:spPr>
          <p:txBody>
            <a:bodyPr/>
            <a:lstStyle/>
            <a:p>
              <a:endParaRPr lang="zh-CN" altLang="en-US"/>
            </a:p>
          </p:txBody>
        </p:sp>
        <p:sp>
          <p:nvSpPr>
            <p:cNvPr id="4113" name="Line 16"/>
            <p:cNvSpPr>
              <a:spLocks noChangeShapeType="1"/>
            </p:cNvSpPr>
            <p:nvPr/>
          </p:nvSpPr>
          <p:spPr bwMode="auto">
            <a:xfrm>
              <a:off x="3015" y="3036"/>
              <a:ext cx="182" cy="0"/>
            </a:xfrm>
            <a:prstGeom prst="line">
              <a:avLst/>
            </a:prstGeom>
            <a:noFill/>
            <a:ln w="38100">
              <a:solidFill>
                <a:schemeClr val="tx1"/>
              </a:solidFill>
              <a:round/>
              <a:headEnd/>
              <a:tailEnd type="triangle" w="med" len="med"/>
            </a:ln>
          </p:spPr>
          <p:txBody>
            <a:bodyPr/>
            <a:lstStyle/>
            <a:p>
              <a:endParaRPr lang="zh-CN" altLang="en-US"/>
            </a:p>
          </p:txBody>
        </p:sp>
        <p:sp>
          <p:nvSpPr>
            <p:cNvPr id="4114" name="Line 17"/>
            <p:cNvSpPr>
              <a:spLocks noChangeShapeType="1"/>
            </p:cNvSpPr>
            <p:nvPr/>
          </p:nvSpPr>
          <p:spPr bwMode="auto">
            <a:xfrm>
              <a:off x="2915" y="2872"/>
              <a:ext cx="0" cy="809"/>
            </a:xfrm>
            <a:prstGeom prst="line">
              <a:avLst/>
            </a:prstGeom>
            <a:noFill/>
            <a:ln w="38100">
              <a:solidFill>
                <a:schemeClr val="tx1"/>
              </a:solidFill>
              <a:round/>
              <a:headEnd/>
              <a:tailEnd/>
            </a:ln>
          </p:spPr>
          <p:txBody>
            <a:bodyPr/>
            <a:lstStyle/>
            <a:p>
              <a:endParaRPr lang="zh-CN" altLang="en-US"/>
            </a:p>
          </p:txBody>
        </p:sp>
        <p:sp>
          <p:nvSpPr>
            <p:cNvPr id="4115" name="Line 18"/>
            <p:cNvSpPr>
              <a:spLocks noChangeShapeType="1"/>
            </p:cNvSpPr>
            <p:nvPr/>
          </p:nvSpPr>
          <p:spPr bwMode="auto">
            <a:xfrm>
              <a:off x="3015" y="3036"/>
              <a:ext cx="0" cy="446"/>
            </a:xfrm>
            <a:prstGeom prst="line">
              <a:avLst/>
            </a:prstGeom>
            <a:noFill/>
            <a:ln w="38100">
              <a:solidFill>
                <a:schemeClr val="tx1"/>
              </a:solidFill>
              <a:round/>
              <a:headEnd/>
              <a:tailEnd/>
            </a:ln>
          </p:spPr>
          <p:txBody>
            <a:bodyPr/>
            <a:lstStyle/>
            <a:p>
              <a:endParaRPr lang="zh-CN" altLang="en-US"/>
            </a:p>
          </p:txBody>
        </p:sp>
        <p:sp>
          <p:nvSpPr>
            <p:cNvPr id="4116" name="Line 19"/>
            <p:cNvSpPr>
              <a:spLocks noChangeShapeType="1"/>
            </p:cNvSpPr>
            <p:nvPr/>
          </p:nvSpPr>
          <p:spPr bwMode="auto">
            <a:xfrm>
              <a:off x="5060" y="3036"/>
              <a:ext cx="0" cy="436"/>
            </a:xfrm>
            <a:prstGeom prst="line">
              <a:avLst/>
            </a:prstGeom>
            <a:noFill/>
            <a:ln w="38100">
              <a:solidFill>
                <a:schemeClr val="tx1"/>
              </a:solidFill>
              <a:round/>
              <a:headEnd/>
              <a:tailEnd/>
            </a:ln>
          </p:spPr>
          <p:txBody>
            <a:bodyPr/>
            <a:lstStyle/>
            <a:p>
              <a:endParaRPr lang="zh-CN" altLang="en-US"/>
            </a:p>
          </p:txBody>
        </p:sp>
        <p:sp>
          <p:nvSpPr>
            <p:cNvPr id="4117" name="Line 20"/>
            <p:cNvSpPr>
              <a:spLocks noChangeShapeType="1"/>
            </p:cNvSpPr>
            <p:nvPr/>
          </p:nvSpPr>
          <p:spPr bwMode="auto">
            <a:xfrm>
              <a:off x="5160" y="2863"/>
              <a:ext cx="0" cy="800"/>
            </a:xfrm>
            <a:prstGeom prst="line">
              <a:avLst/>
            </a:prstGeom>
            <a:noFill/>
            <a:ln w="38100">
              <a:solidFill>
                <a:schemeClr val="tx1"/>
              </a:solidFill>
              <a:round/>
              <a:headEnd/>
              <a:tailEnd/>
            </a:ln>
          </p:spPr>
          <p:txBody>
            <a:bodyPr/>
            <a:lstStyle/>
            <a:p>
              <a:endParaRPr lang="zh-CN" altLang="en-US"/>
            </a:p>
          </p:txBody>
        </p:sp>
        <p:sp>
          <p:nvSpPr>
            <p:cNvPr id="4118" name="Line 21"/>
            <p:cNvSpPr>
              <a:spLocks noChangeShapeType="1"/>
            </p:cNvSpPr>
            <p:nvPr/>
          </p:nvSpPr>
          <p:spPr bwMode="auto">
            <a:xfrm>
              <a:off x="2824" y="2509"/>
              <a:ext cx="391" cy="0"/>
            </a:xfrm>
            <a:prstGeom prst="line">
              <a:avLst/>
            </a:prstGeom>
            <a:noFill/>
            <a:ln w="38100">
              <a:solidFill>
                <a:schemeClr val="tx1"/>
              </a:solidFill>
              <a:round/>
              <a:headEnd/>
              <a:tailEnd type="triangle" w="med" len="med"/>
            </a:ln>
          </p:spPr>
          <p:txBody>
            <a:bodyPr/>
            <a:lstStyle/>
            <a:p>
              <a:endParaRPr lang="zh-CN" altLang="en-US"/>
            </a:p>
          </p:txBody>
        </p:sp>
        <p:sp>
          <p:nvSpPr>
            <p:cNvPr id="4119" name="Line 22"/>
            <p:cNvSpPr>
              <a:spLocks noChangeShapeType="1"/>
            </p:cNvSpPr>
            <p:nvPr/>
          </p:nvSpPr>
          <p:spPr bwMode="auto">
            <a:xfrm>
              <a:off x="2821" y="2605"/>
              <a:ext cx="391" cy="0"/>
            </a:xfrm>
            <a:prstGeom prst="line">
              <a:avLst/>
            </a:prstGeom>
            <a:noFill/>
            <a:ln w="38100">
              <a:solidFill>
                <a:schemeClr val="tx1"/>
              </a:solidFill>
              <a:round/>
              <a:headEnd/>
              <a:tailEnd type="triangle" w="med" len="med"/>
            </a:ln>
          </p:spPr>
          <p:txBody>
            <a:bodyPr/>
            <a:lstStyle/>
            <a:p>
              <a:endParaRPr lang="zh-CN" altLang="en-US"/>
            </a:p>
          </p:txBody>
        </p:sp>
        <p:sp>
          <p:nvSpPr>
            <p:cNvPr id="4120" name="Line 23"/>
            <p:cNvSpPr>
              <a:spLocks noChangeShapeType="1"/>
            </p:cNvSpPr>
            <p:nvPr/>
          </p:nvSpPr>
          <p:spPr bwMode="auto">
            <a:xfrm>
              <a:off x="2817" y="2764"/>
              <a:ext cx="391" cy="0"/>
            </a:xfrm>
            <a:prstGeom prst="line">
              <a:avLst/>
            </a:prstGeom>
            <a:noFill/>
            <a:ln w="38100">
              <a:solidFill>
                <a:schemeClr val="tx1"/>
              </a:solidFill>
              <a:round/>
              <a:headEnd/>
              <a:tailEnd type="triangle" w="med" len="med"/>
            </a:ln>
          </p:spPr>
          <p:txBody>
            <a:bodyPr/>
            <a:lstStyle/>
            <a:p>
              <a:endParaRPr lang="zh-CN" altLang="en-US"/>
            </a:p>
          </p:txBody>
        </p:sp>
        <p:sp>
          <p:nvSpPr>
            <p:cNvPr id="4121" name="Line 24"/>
            <p:cNvSpPr>
              <a:spLocks noChangeShapeType="1"/>
            </p:cNvSpPr>
            <p:nvPr/>
          </p:nvSpPr>
          <p:spPr bwMode="auto">
            <a:xfrm>
              <a:off x="4904" y="2512"/>
              <a:ext cx="391" cy="0"/>
            </a:xfrm>
            <a:prstGeom prst="line">
              <a:avLst/>
            </a:prstGeom>
            <a:noFill/>
            <a:ln w="38100">
              <a:solidFill>
                <a:schemeClr val="tx1"/>
              </a:solidFill>
              <a:round/>
              <a:headEnd/>
              <a:tailEnd type="triangle" w="med" len="med"/>
            </a:ln>
          </p:spPr>
          <p:txBody>
            <a:bodyPr/>
            <a:lstStyle/>
            <a:p>
              <a:endParaRPr lang="zh-CN" altLang="en-US"/>
            </a:p>
          </p:txBody>
        </p:sp>
        <p:sp>
          <p:nvSpPr>
            <p:cNvPr id="4122" name="Line 25"/>
            <p:cNvSpPr>
              <a:spLocks noChangeShapeType="1"/>
            </p:cNvSpPr>
            <p:nvPr/>
          </p:nvSpPr>
          <p:spPr bwMode="auto">
            <a:xfrm>
              <a:off x="4892" y="2608"/>
              <a:ext cx="391" cy="0"/>
            </a:xfrm>
            <a:prstGeom prst="line">
              <a:avLst/>
            </a:prstGeom>
            <a:noFill/>
            <a:ln w="38100">
              <a:solidFill>
                <a:schemeClr val="tx1"/>
              </a:solidFill>
              <a:round/>
              <a:headEnd/>
              <a:tailEnd type="triangle" w="med" len="med"/>
            </a:ln>
          </p:spPr>
          <p:txBody>
            <a:bodyPr/>
            <a:lstStyle/>
            <a:p>
              <a:endParaRPr lang="zh-CN" altLang="en-US"/>
            </a:p>
          </p:txBody>
        </p:sp>
        <p:sp>
          <p:nvSpPr>
            <p:cNvPr id="4123" name="Line 26"/>
            <p:cNvSpPr>
              <a:spLocks noChangeShapeType="1"/>
            </p:cNvSpPr>
            <p:nvPr/>
          </p:nvSpPr>
          <p:spPr bwMode="auto">
            <a:xfrm>
              <a:off x="4889" y="2767"/>
              <a:ext cx="391" cy="0"/>
            </a:xfrm>
            <a:prstGeom prst="line">
              <a:avLst/>
            </a:prstGeom>
            <a:noFill/>
            <a:ln w="38100">
              <a:solidFill>
                <a:schemeClr val="tx1"/>
              </a:solidFill>
              <a:round/>
              <a:headEnd/>
              <a:tailEnd type="triangle" w="med" len="med"/>
            </a:ln>
          </p:spPr>
          <p:txBody>
            <a:bodyPr/>
            <a:lstStyle/>
            <a:p>
              <a:endParaRPr lang="zh-CN" altLang="en-US"/>
            </a:p>
          </p:txBody>
        </p:sp>
        <p:sp>
          <p:nvSpPr>
            <p:cNvPr id="4124" name="Text Box 27"/>
            <p:cNvSpPr txBox="1">
              <a:spLocks noChangeArrowheads="1"/>
            </p:cNvSpPr>
            <p:nvPr/>
          </p:nvSpPr>
          <p:spPr bwMode="auto">
            <a:xfrm>
              <a:off x="2906" y="2447"/>
              <a:ext cx="116"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4125" name="Text Box 28"/>
            <p:cNvSpPr txBox="1">
              <a:spLocks noChangeArrowheads="1"/>
            </p:cNvSpPr>
            <p:nvPr/>
          </p:nvSpPr>
          <p:spPr bwMode="auto">
            <a:xfrm>
              <a:off x="2903" y="2489"/>
              <a:ext cx="116"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4126" name="Text Box 29"/>
            <p:cNvSpPr txBox="1">
              <a:spLocks noChangeArrowheads="1"/>
            </p:cNvSpPr>
            <p:nvPr/>
          </p:nvSpPr>
          <p:spPr bwMode="auto">
            <a:xfrm>
              <a:off x="2909" y="2522"/>
              <a:ext cx="116"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4127" name="Text Box 30"/>
            <p:cNvSpPr txBox="1">
              <a:spLocks noChangeArrowheads="1"/>
            </p:cNvSpPr>
            <p:nvPr/>
          </p:nvSpPr>
          <p:spPr bwMode="auto">
            <a:xfrm>
              <a:off x="4998" y="2454"/>
              <a:ext cx="13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4128" name="Text Box 31"/>
            <p:cNvSpPr txBox="1">
              <a:spLocks noChangeArrowheads="1"/>
            </p:cNvSpPr>
            <p:nvPr/>
          </p:nvSpPr>
          <p:spPr bwMode="auto">
            <a:xfrm>
              <a:off x="4995" y="2487"/>
              <a:ext cx="13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4129" name="Text Box 32"/>
            <p:cNvSpPr txBox="1">
              <a:spLocks noChangeArrowheads="1"/>
            </p:cNvSpPr>
            <p:nvPr/>
          </p:nvSpPr>
          <p:spPr bwMode="auto">
            <a:xfrm>
              <a:off x="5001" y="2520"/>
              <a:ext cx="13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4130" name="Text Box 33"/>
            <p:cNvSpPr txBox="1">
              <a:spLocks noChangeArrowheads="1"/>
            </p:cNvSpPr>
            <p:nvPr/>
          </p:nvSpPr>
          <p:spPr bwMode="auto">
            <a:xfrm>
              <a:off x="3277" y="3364"/>
              <a:ext cx="42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4131" name="Text Box 34"/>
            <p:cNvSpPr txBox="1">
              <a:spLocks noChangeArrowheads="1"/>
            </p:cNvSpPr>
            <p:nvPr/>
          </p:nvSpPr>
          <p:spPr bwMode="auto">
            <a:xfrm>
              <a:off x="3283" y="3406"/>
              <a:ext cx="42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4132" name="Text Box 35"/>
            <p:cNvSpPr txBox="1">
              <a:spLocks noChangeArrowheads="1"/>
            </p:cNvSpPr>
            <p:nvPr/>
          </p:nvSpPr>
          <p:spPr bwMode="auto">
            <a:xfrm>
              <a:off x="3280" y="3322"/>
              <a:ext cx="42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4133" name="Text Box 36"/>
            <p:cNvSpPr txBox="1">
              <a:spLocks noChangeArrowheads="1"/>
            </p:cNvSpPr>
            <p:nvPr/>
          </p:nvSpPr>
          <p:spPr bwMode="auto">
            <a:xfrm>
              <a:off x="4687" y="3364"/>
              <a:ext cx="218"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4134" name="Text Box 37"/>
            <p:cNvSpPr txBox="1">
              <a:spLocks noChangeArrowheads="1"/>
            </p:cNvSpPr>
            <p:nvPr/>
          </p:nvSpPr>
          <p:spPr bwMode="auto">
            <a:xfrm>
              <a:off x="4693" y="3406"/>
              <a:ext cx="218"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4135" name="Text Box 38"/>
            <p:cNvSpPr txBox="1">
              <a:spLocks noChangeArrowheads="1"/>
            </p:cNvSpPr>
            <p:nvPr/>
          </p:nvSpPr>
          <p:spPr bwMode="auto">
            <a:xfrm>
              <a:off x="4693" y="3325"/>
              <a:ext cx="218"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4136" name="Text Box 39"/>
            <p:cNvSpPr txBox="1">
              <a:spLocks noChangeArrowheads="1"/>
            </p:cNvSpPr>
            <p:nvPr/>
          </p:nvSpPr>
          <p:spPr bwMode="auto">
            <a:xfrm>
              <a:off x="2546" y="2472"/>
              <a:ext cx="381" cy="327"/>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chemeClr val="accent2"/>
                  </a:solidFill>
                </a:rPr>
                <a:t>X</a:t>
              </a:r>
            </a:p>
          </p:txBody>
        </p:sp>
        <p:sp>
          <p:nvSpPr>
            <p:cNvPr id="4137" name="Text Box 40"/>
            <p:cNvSpPr txBox="1">
              <a:spLocks noChangeArrowheads="1"/>
            </p:cNvSpPr>
            <p:nvPr/>
          </p:nvSpPr>
          <p:spPr bwMode="auto">
            <a:xfrm>
              <a:off x="2534" y="2802"/>
              <a:ext cx="381" cy="327"/>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chemeClr val="accent1"/>
                  </a:solidFill>
                </a:rPr>
                <a:t>Q</a:t>
              </a:r>
            </a:p>
          </p:txBody>
        </p:sp>
        <p:sp>
          <p:nvSpPr>
            <p:cNvPr id="2" name="Text Box 41"/>
            <p:cNvSpPr txBox="1">
              <a:spLocks noChangeArrowheads="1"/>
            </p:cNvSpPr>
            <p:nvPr/>
          </p:nvSpPr>
          <p:spPr bwMode="auto">
            <a:xfrm>
              <a:off x="5300" y="2482"/>
              <a:ext cx="381" cy="327"/>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rgbClr val="FF0000"/>
                  </a:solidFill>
                </a:rPr>
                <a:t>Z</a:t>
              </a:r>
            </a:p>
          </p:txBody>
        </p:sp>
        <p:sp>
          <p:nvSpPr>
            <p:cNvPr id="4139" name="Text Box 42"/>
            <p:cNvSpPr txBox="1">
              <a:spLocks noChangeArrowheads="1"/>
            </p:cNvSpPr>
            <p:nvPr/>
          </p:nvSpPr>
          <p:spPr bwMode="auto">
            <a:xfrm>
              <a:off x="5179" y="3414"/>
              <a:ext cx="381" cy="327"/>
            </a:xfrm>
            <a:prstGeom prst="rect">
              <a:avLst/>
            </a:prstGeom>
            <a:noFill/>
            <a:ln w="9525">
              <a:noFill/>
              <a:miter lim="800000"/>
              <a:headEnd/>
              <a:tailEnd/>
            </a:ln>
          </p:spPr>
          <p:txBody>
            <a:bodyPr>
              <a:spAutoFit/>
            </a:bodyPr>
            <a:lstStyle/>
            <a:p>
              <a:pPr eaLnBrk="1" hangingPunct="1">
                <a:spcBef>
                  <a:spcPct val="50000"/>
                </a:spcBef>
              </a:pPr>
              <a:r>
                <a:rPr lang="en-US" altLang="zh-CN" sz="2800" b="1"/>
                <a:t>F</a:t>
              </a:r>
            </a:p>
          </p:txBody>
        </p:sp>
      </p:grpSp>
      <p:sp>
        <p:nvSpPr>
          <p:cNvPr id="4138" name="Text Box 45"/>
          <p:cNvSpPr txBox="1">
            <a:spLocks noChangeArrowheads="1"/>
          </p:cNvSpPr>
          <p:nvPr/>
        </p:nvSpPr>
        <p:spPr bwMode="auto">
          <a:xfrm>
            <a:off x="561975" y="-20638"/>
            <a:ext cx="76422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defRPr/>
            </a:pPr>
            <a:r>
              <a:rPr lang="en-US" altLang="zh-CN" sz="2800" b="1" dirty="0" smtClean="0">
                <a:solidFill>
                  <a:schemeClr val="accent6"/>
                </a:solidFill>
              </a:rPr>
              <a:t>2</a:t>
            </a:r>
            <a:r>
              <a:rPr lang="zh-CN" altLang="en-US" sz="2800" b="1" dirty="0" smtClean="0">
                <a:solidFill>
                  <a:schemeClr val="accent6"/>
                </a:solidFill>
              </a:rPr>
              <a:t>、时序逻辑电路的一般结构</a:t>
            </a:r>
            <a:r>
              <a:rPr lang="zh-CN" altLang="en-US" sz="2800" b="1" dirty="0" smtClean="0"/>
              <a:t> </a:t>
            </a:r>
          </a:p>
          <a:p>
            <a:pPr eaLnBrk="1" hangingPunct="1">
              <a:spcBef>
                <a:spcPct val="50000"/>
              </a:spcBef>
              <a:buFont typeface="Arial" panose="020B0604020202020204" pitchFamily="34" charset="0"/>
              <a:buNone/>
              <a:defRPr/>
            </a:pPr>
            <a:r>
              <a:rPr lang="zh-CN" altLang="en-US" dirty="0" smtClean="0"/>
              <a:t> </a:t>
            </a:r>
          </a:p>
        </p:txBody>
      </p:sp>
      <p:pic>
        <p:nvPicPr>
          <p:cNvPr id="44" name="Picture 42" descr="D4"/>
          <p:cNvPicPr>
            <a:picLocks noChangeAspect="1" noChangeArrowheads="1"/>
          </p:cNvPicPr>
          <p:nvPr/>
        </p:nvPicPr>
        <p:blipFill>
          <a:blip r:embed="rId2"/>
          <a:srcRect/>
          <a:stretch>
            <a:fillRect/>
          </a:stretch>
        </p:blipFill>
        <p:spPr bwMode="auto">
          <a:xfrm>
            <a:off x="4894263" y="1052513"/>
            <a:ext cx="4116387" cy="21732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dissolve">
                                      <p:cBhvr>
                                        <p:cTn id="7" dur="500"/>
                                        <p:tgtEl>
                                          <p:spTgt spid="839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3970">
                                            <p:txEl>
                                              <p:pRg st="0" end="0"/>
                                            </p:txEl>
                                          </p:spTgt>
                                        </p:tgtEl>
                                        <p:attrNameLst>
                                          <p:attrName>style.visibility</p:attrName>
                                        </p:attrNameLst>
                                      </p:cBhvr>
                                      <p:to>
                                        <p:strVal val="visible"/>
                                      </p:to>
                                    </p:set>
                                    <p:animEffect transition="in" filter="wipe(left)">
                                      <p:cBhvr>
                                        <p:cTn id="16" dur="500"/>
                                        <p:tgtEl>
                                          <p:spTgt spid="83970">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3970">
                                            <p:txEl>
                                              <p:pRg st="1" end="1"/>
                                            </p:txEl>
                                          </p:spTgt>
                                        </p:tgtEl>
                                        <p:attrNameLst>
                                          <p:attrName>style.visibility</p:attrName>
                                        </p:attrNameLst>
                                      </p:cBhvr>
                                      <p:to>
                                        <p:strVal val="visible"/>
                                      </p:to>
                                    </p:set>
                                    <p:animEffect transition="in" filter="wipe(left)">
                                      <p:cBhvr>
                                        <p:cTn id="21" dur="500"/>
                                        <p:tgtEl>
                                          <p:spTgt spid="83970">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3970">
                                            <p:txEl>
                                              <p:pRg st="2" end="2"/>
                                            </p:txEl>
                                          </p:spTgt>
                                        </p:tgtEl>
                                        <p:attrNameLst>
                                          <p:attrName>style.visibility</p:attrName>
                                        </p:attrNameLst>
                                      </p:cBhvr>
                                      <p:to>
                                        <p:strVal val="visible"/>
                                      </p:to>
                                    </p:set>
                                    <p:animEffect transition="in" filter="wipe(left)">
                                      <p:cBhvr>
                                        <p:cTn id="26" dur="500"/>
                                        <p:tgtEl>
                                          <p:spTgt spid="83970">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3970">
                                            <p:txEl>
                                              <p:pRg st="3" end="3"/>
                                            </p:txEl>
                                          </p:spTgt>
                                        </p:tgtEl>
                                        <p:attrNameLst>
                                          <p:attrName>style.visibility</p:attrName>
                                        </p:attrNameLst>
                                      </p:cBhvr>
                                      <p:to>
                                        <p:strVal val="visible"/>
                                      </p:to>
                                    </p:set>
                                    <p:animEffect transition="in" filter="wipe(left)">
                                      <p:cBhvr>
                                        <p:cTn id="31" dur="500"/>
                                        <p:tgtEl>
                                          <p:spTgt spid="83970">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3970">
                                            <p:txEl>
                                              <p:pRg st="4" end="4"/>
                                            </p:txEl>
                                          </p:spTgt>
                                        </p:tgtEl>
                                        <p:attrNameLst>
                                          <p:attrName>style.visibility</p:attrName>
                                        </p:attrNameLst>
                                      </p:cBhvr>
                                      <p:to>
                                        <p:strVal val="visible"/>
                                      </p:to>
                                    </p:set>
                                    <p:animEffect transition="in" filter="wipe(left)">
                                      <p:cBhvr>
                                        <p:cTn id="36" dur="500"/>
                                        <p:tgtEl>
                                          <p:spTgt spid="8397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533400" y="914400"/>
            <a:ext cx="8077200" cy="3786188"/>
          </a:xfrm>
          <a:prstGeom prst="rect">
            <a:avLst/>
          </a:prstGeom>
          <a:noFill/>
          <a:ln w="9525">
            <a:noFill/>
            <a:miter lim="800000"/>
            <a:headEnd/>
            <a:tailEnd/>
          </a:ln>
        </p:spPr>
        <p:txBody>
          <a:bodyPr>
            <a:spAutoFit/>
          </a:bodyPr>
          <a:lstStyle/>
          <a:p>
            <a:pPr algn="just" eaLnBrk="1" hangingPunct="1">
              <a:spcBef>
                <a:spcPct val="50000"/>
              </a:spcBef>
            </a:pPr>
            <a:r>
              <a:rPr lang="zh-CN" altLang="en-US"/>
              <a:t>基本思想</a:t>
            </a:r>
          </a:p>
          <a:p>
            <a:pPr algn="just" eaLnBrk="1" hangingPunct="1">
              <a:spcBef>
                <a:spcPct val="50000"/>
              </a:spcBef>
            </a:pPr>
            <a:r>
              <a:rPr lang="zh-CN" altLang="en-US"/>
              <a:t>	根据文字描述的设计要求，先假定一个初态；从这个初态开始，根据输入条件确定输出和下一个状态。每加入一个输入，就可确定一个次态；该次态可能就是现态本身，也可能是已有的另一个状态或是新增加的一个状态。这个过程一直继续下去，直至每一个现态向其次态的转移都已被考虑，并且不再构成新的状态。如果有</a:t>
            </a:r>
            <a:r>
              <a:rPr lang="en-US" altLang="zh-CN"/>
              <a:t>n</a:t>
            </a:r>
            <a:r>
              <a:rPr lang="zh-CN" altLang="en-US"/>
              <a:t>个输入变量，则从每一个状态出发将</a:t>
            </a:r>
            <a:r>
              <a:rPr lang="en-US" altLang="zh-CN"/>
              <a:t>2</a:t>
            </a:r>
            <a:r>
              <a:rPr lang="en-US" altLang="zh-CN" baseline="30000"/>
              <a:t>n</a:t>
            </a:r>
            <a:r>
              <a:rPr lang="zh-CN" altLang="en-US"/>
              <a:t>种不同的转移条件都考虑到。 </a:t>
            </a:r>
          </a:p>
          <a:p>
            <a:pPr algn="just" eaLnBrk="1" hangingPunct="1">
              <a:spcBef>
                <a:spcPct val="50000"/>
              </a:spcBef>
            </a:pPr>
            <a:endParaRPr lang="zh-CN" altLang="en-US"/>
          </a:p>
        </p:txBody>
      </p:sp>
      <p:sp>
        <p:nvSpPr>
          <p:cNvPr id="4" name="Text Box 3"/>
          <p:cNvSpPr txBox="1">
            <a:spLocks noChangeArrowheads="1"/>
          </p:cNvSpPr>
          <p:nvPr/>
        </p:nvSpPr>
        <p:spPr bwMode="auto">
          <a:xfrm>
            <a:off x="381000" y="319088"/>
            <a:ext cx="7162800" cy="519112"/>
          </a:xfrm>
          <a:prstGeom prst="rect">
            <a:avLst/>
          </a:prstGeom>
          <a:noFill/>
          <a:ln w="9525">
            <a:noFill/>
            <a:miter lim="800000"/>
            <a:headEnd/>
            <a:tailEnd/>
          </a:ln>
        </p:spPr>
        <p:txBody>
          <a:bodyPr>
            <a:spAutoFit/>
          </a:bodyPr>
          <a:lstStyle/>
          <a:p>
            <a:pPr eaLnBrk="1" hangingPunct="1">
              <a:spcBef>
                <a:spcPct val="50000"/>
              </a:spcBef>
            </a:pPr>
            <a:r>
              <a:rPr lang="zh-CN" altLang="en-US" sz="2800" b="1"/>
              <a:t>二、建立原始状态图（或原始状态表）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1619">
                                            <p:txEl>
                                              <p:pRg st="0" end="0"/>
                                            </p:txEl>
                                          </p:spTgt>
                                        </p:tgtEl>
                                        <p:attrNameLst>
                                          <p:attrName>style.visibility</p:attrName>
                                        </p:attrNameLst>
                                      </p:cBhvr>
                                      <p:to>
                                        <p:strVal val="visible"/>
                                      </p:to>
                                    </p:set>
                                    <p:anim calcmode="lin" valueType="num">
                                      <p:cBhvr additive="base">
                                        <p:cTn id="12" dur="500" fill="hold"/>
                                        <p:tgtEl>
                                          <p:spTgt spid="11161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16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1619">
                                            <p:txEl>
                                              <p:pRg st="1" end="1"/>
                                            </p:txEl>
                                          </p:spTgt>
                                        </p:tgtEl>
                                        <p:attrNameLst>
                                          <p:attrName>style.visibility</p:attrName>
                                        </p:attrNameLst>
                                      </p:cBhvr>
                                      <p:to>
                                        <p:strVal val="visible"/>
                                      </p:to>
                                    </p:set>
                                    <p:anim calcmode="lin" valueType="num">
                                      <p:cBhvr additive="base">
                                        <p:cTn id="18" dur="500" fill="hold"/>
                                        <p:tgtEl>
                                          <p:spTgt spid="11161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116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uiExpand="1" build="p"/>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Text Box 3"/>
          <p:cNvSpPr txBox="1">
            <a:spLocks noChangeArrowheads="1"/>
          </p:cNvSpPr>
          <p:nvPr/>
        </p:nvSpPr>
        <p:spPr bwMode="auto">
          <a:xfrm>
            <a:off x="533400" y="966788"/>
            <a:ext cx="8077200" cy="1552575"/>
          </a:xfrm>
          <a:prstGeom prst="rect">
            <a:avLst/>
          </a:prstGeom>
          <a:noFill/>
          <a:ln w="9525">
            <a:noFill/>
            <a:miter lim="800000"/>
            <a:headEnd/>
            <a:tailEnd/>
          </a:ln>
        </p:spPr>
        <p:txBody>
          <a:bodyPr>
            <a:spAutoFit/>
          </a:bodyPr>
          <a:lstStyle/>
          <a:p>
            <a:pPr algn="just" eaLnBrk="1" hangingPunct="1">
              <a:spcBef>
                <a:spcPct val="50000"/>
              </a:spcBef>
            </a:pPr>
            <a:r>
              <a:rPr lang="zh-CN" altLang="en-US"/>
              <a:t>例</a:t>
            </a:r>
            <a:r>
              <a:rPr lang="en-US" altLang="zh-CN"/>
              <a:t>1</a:t>
            </a:r>
            <a:r>
              <a:rPr lang="zh-CN" altLang="en-US"/>
              <a:t>：某序列检测器有一个输入端</a:t>
            </a:r>
            <a:r>
              <a:rPr lang="en-US" altLang="zh-CN"/>
              <a:t>X</a:t>
            </a:r>
            <a:r>
              <a:rPr lang="zh-CN" altLang="en-US"/>
              <a:t>和一个输出端</a:t>
            </a:r>
            <a:r>
              <a:rPr lang="en-US" altLang="zh-CN"/>
              <a:t>Z</a:t>
            </a:r>
            <a:r>
              <a:rPr lang="zh-CN" altLang="en-US"/>
              <a:t>。从</a:t>
            </a:r>
            <a:r>
              <a:rPr lang="en-US" altLang="zh-CN"/>
              <a:t>X</a:t>
            </a:r>
            <a:r>
              <a:rPr lang="zh-CN" altLang="en-US"/>
              <a:t>端输入一组按时间顺序排列的串行二进制代码，当输入序列中出现</a:t>
            </a:r>
            <a:r>
              <a:rPr lang="en-US" altLang="zh-CN"/>
              <a:t>101</a:t>
            </a:r>
            <a:r>
              <a:rPr lang="zh-CN" altLang="en-US"/>
              <a:t>时，输出</a:t>
            </a:r>
            <a:r>
              <a:rPr lang="en-US" altLang="zh-CN"/>
              <a:t>Z=1</a:t>
            </a:r>
            <a:r>
              <a:rPr lang="zh-CN" altLang="en-US"/>
              <a:t>，否则</a:t>
            </a:r>
            <a:r>
              <a:rPr lang="en-US" altLang="zh-CN"/>
              <a:t>Z=0</a:t>
            </a:r>
            <a:r>
              <a:rPr lang="zh-CN" altLang="en-US"/>
              <a:t>，作出该检测器的</a:t>
            </a:r>
            <a:r>
              <a:rPr lang="en-US" altLang="zh-CN"/>
              <a:t>Mealy</a:t>
            </a:r>
            <a:r>
              <a:rPr lang="zh-CN" altLang="en-US"/>
              <a:t>型和</a:t>
            </a:r>
            <a:r>
              <a:rPr lang="en-US" altLang="zh-CN"/>
              <a:t>Moore</a:t>
            </a:r>
            <a:r>
              <a:rPr lang="zh-CN" altLang="en-US"/>
              <a:t>型状态图和状态表。 </a:t>
            </a:r>
          </a:p>
        </p:txBody>
      </p:sp>
      <p:grpSp>
        <p:nvGrpSpPr>
          <p:cNvPr id="112644" name="Group 4"/>
          <p:cNvGrpSpPr>
            <a:grpSpLocks/>
          </p:cNvGrpSpPr>
          <p:nvPr/>
        </p:nvGrpSpPr>
        <p:grpSpPr bwMode="auto">
          <a:xfrm>
            <a:off x="1752600" y="2514600"/>
            <a:ext cx="4800600" cy="1130300"/>
            <a:chOff x="3480" y="12692"/>
            <a:chExt cx="4226" cy="996"/>
          </a:xfrm>
        </p:grpSpPr>
        <p:sp>
          <p:nvSpPr>
            <p:cNvPr id="30763" name="Text Box 5"/>
            <p:cNvSpPr txBox="1">
              <a:spLocks noChangeArrowheads="1"/>
            </p:cNvSpPr>
            <p:nvPr/>
          </p:nvSpPr>
          <p:spPr bwMode="auto">
            <a:xfrm>
              <a:off x="4741" y="12692"/>
              <a:ext cx="1995" cy="504"/>
            </a:xfrm>
            <a:prstGeom prst="rect">
              <a:avLst/>
            </a:prstGeom>
            <a:noFill/>
            <a:ln w="9525">
              <a:solidFill>
                <a:srgbClr val="000000"/>
              </a:solidFill>
              <a:miter lim="800000"/>
              <a:headEnd/>
              <a:tailEnd/>
            </a:ln>
          </p:spPr>
          <p:txBody>
            <a:bodyPr/>
            <a:lstStyle/>
            <a:p>
              <a:pPr algn="ctr"/>
              <a:r>
                <a:rPr lang="zh-CN" altLang="en-US"/>
                <a:t>序列检测器</a:t>
              </a:r>
            </a:p>
          </p:txBody>
        </p:sp>
        <p:sp>
          <p:nvSpPr>
            <p:cNvPr id="30764" name="Line 6"/>
            <p:cNvSpPr>
              <a:spLocks noChangeShapeType="1"/>
            </p:cNvSpPr>
            <p:nvPr/>
          </p:nvSpPr>
          <p:spPr bwMode="auto">
            <a:xfrm>
              <a:off x="3824" y="12929"/>
              <a:ext cx="916" cy="0"/>
            </a:xfrm>
            <a:prstGeom prst="line">
              <a:avLst/>
            </a:prstGeom>
            <a:noFill/>
            <a:ln w="9525">
              <a:solidFill>
                <a:srgbClr val="000000"/>
              </a:solidFill>
              <a:round/>
              <a:headEnd/>
              <a:tailEnd type="triangle" w="med" len="med"/>
            </a:ln>
          </p:spPr>
          <p:txBody>
            <a:bodyPr/>
            <a:lstStyle/>
            <a:p>
              <a:endParaRPr lang="zh-CN" altLang="en-US"/>
            </a:p>
          </p:txBody>
        </p:sp>
        <p:sp>
          <p:nvSpPr>
            <p:cNvPr id="30765" name="Line 7"/>
            <p:cNvSpPr>
              <a:spLocks noChangeShapeType="1"/>
            </p:cNvSpPr>
            <p:nvPr/>
          </p:nvSpPr>
          <p:spPr bwMode="auto">
            <a:xfrm flipV="1">
              <a:off x="5700" y="13199"/>
              <a:ext cx="0" cy="375"/>
            </a:xfrm>
            <a:prstGeom prst="line">
              <a:avLst/>
            </a:prstGeom>
            <a:noFill/>
            <a:ln w="9525">
              <a:solidFill>
                <a:srgbClr val="000000"/>
              </a:solidFill>
              <a:round/>
              <a:headEnd/>
              <a:tailEnd type="triangle" w="med" len="med"/>
            </a:ln>
          </p:spPr>
          <p:txBody>
            <a:bodyPr/>
            <a:lstStyle/>
            <a:p>
              <a:endParaRPr lang="zh-CN" altLang="en-US"/>
            </a:p>
          </p:txBody>
        </p:sp>
        <p:sp>
          <p:nvSpPr>
            <p:cNvPr id="30766" name="Line 8"/>
            <p:cNvSpPr>
              <a:spLocks noChangeShapeType="1"/>
            </p:cNvSpPr>
            <p:nvPr/>
          </p:nvSpPr>
          <p:spPr bwMode="auto">
            <a:xfrm flipH="1">
              <a:off x="3840" y="13589"/>
              <a:ext cx="1860" cy="0"/>
            </a:xfrm>
            <a:prstGeom prst="line">
              <a:avLst/>
            </a:prstGeom>
            <a:noFill/>
            <a:ln w="9525">
              <a:solidFill>
                <a:srgbClr val="000000"/>
              </a:solidFill>
              <a:round/>
              <a:headEnd/>
              <a:tailEnd/>
            </a:ln>
          </p:spPr>
          <p:txBody>
            <a:bodyPr/>
            <a:lstStyle/>
            <a:p>
              <a:endParaRPr lang="zh-CN" altLang="en-US"/>
            </a:p>
          </p:txBody>
        </p:sp>
        <p:sp>
          <p:nvSpPr>
            <p:cNvPr id="30767" name="Line 9"/>
            <p:cNvSpPr>
              <a:spLocks noChangeShapeType="1"/>
            </p:cNvSpPr>
            <p:nvPr/>
          </p:nvSpPr>
          <p:spPr bwMode="auto">
            <a:xfrm>
              <a:off x="6734" y="12959"/>
              <a:ext cx="676" cy="0"/>
            </a:xfrm>
            <a:prstGeom prst="line">
              <a:avLst/>
            </a:prstGeom>
            <a:noFill/>
            <a:ln w="9525">
              <a:solidFill>
                <a:srgbClr val="000000"/>
              </a:solidFill>
              <a:round/>
              <a:headEnd/>
              <a:tailEnd type="triangle" w="med" len="med"/>
            </a:ln>
          </p:spPr>
          <p:txBody>
            <a:bodyPr/>
            <a:lstStyle/>
            <a:p>
              <a:endParaRPr lang="zh-CN" altLang="en-US"/>
            </a:p>
          </p:txBody>
        </p:sp>
        <p:sp>
          <p:nvSpPr>
            <p:cNvPr id="30768" name="Text Box 10"/>
            <p:cNvSpPr txBox="1">
              <a:spLocks noChangeArrowheads="1"/>
            </p:cNvSpPr>
            <p:nvPr/>
          </p:nvSpPr>
          <p:spPr bwMode="auto">
            <a:xfrm>
              <a:off x="3480" y="12809"/>
              <a:ext cx="286" cy="270"/>
            </a:xfrm>
            <a:prstGeom prst="rect">
              <a:avLst/>
            </a:prstGeom>
            <a:noFill/>
            <a:ln w="9525">
              <a:noFill/>
              <a:miter lim="800000"/>
              <a:headEnd/>
              <a:tailEnd/>
            </a:ln>
          </p:spPr>
          <p:txBody>
            <a:bodyPr lIns="0" tIns="0" rIns="0" bIns="0"/>
            <a:lstStyle/>
            <a:p>
              <a:pPr algn="just"/>
              <a:r>
                <a:rPr lang="en-US" altLang="zh-CN"/>
                <a:t>X</a:t>
              </a:r>
            </a:p>
          </p:txBody>
        </p:sp>
        <p:sp>
          <p:nvSpPr>
            <p:cNvPr id="30769" name="Text Box 11"/>
            <p:cNvSpPr txBox="1">
              <a:spLocks noChangeArrowheads="1"/>
            </p:cNvSpPr>
            <p:nvPr/>
          </p:nvSpPr>
          <p:spPr bwMode="auto">
            <a:xfrm>
              <a:off x="3534" y="13418"/>
              <a:ext cx="286" cy="270"/>
            </a:xfrm>
            <a:prstGeom prst="rect">
              <a:avLst/>
            </a:prstGeom>
            <a:noFill/>
            <a:ln w="9525">
              <a:noFill/>
              <a:miter lim="800000"/>
              <a:headEnd/>
              <a:tailEnd/>
            </a:ln>
          </p:spPr>
          <p:txBody>
            <a:bodyPr lIns="0" tIns="0" rIns="0" bIns="0"/>
            <a:lstStyle/>
            <a:p>
              <a:pPr algn="just"/>
              <a:r>
                <a:rPr lang="en-US" altLang="zh-CN" sz="2000"/>
                <a:t>CP</a:t>
              </a:r>
            </a:p>
          </p:txBody>
        </p:sp>
        <p:sp>
          <p:nvSpPr>
            <p:cNvPr id="30770" name="Text Box 12"/>
            <p:cNvSpPr txBox="1">
              <a:spLocks noChangeArrowheads="1"/>
            </p:cNvSpPr>
            <p:nvPr/>
          </p:nvSpPr>
          <p:spPr bwMode="auto">
            <a:xfrm>
              <a:off x="7420" y="12803"/>
              <a:ext cx="286" cy="270"/>
            </a:xfrm>
            <a:prstGeom prst="rect">
              <a:avLst/>
            </a:prstGeom>
            <a:noFill/>
            <a:ln w="9525">
              <a:noFill/>
              <a:miter lim="800000"/>
              <a:headEnd/>
              <a:tailEnd/>
            </a:ln>
          </p:spPr>
          <p:txBody>
            <a:bodyPr lIns="0" tIns="0" rIns="0" bIns="0"/>
            <a:lstStyle/>
            <a:p>
              <a:pPr algn="just"/>
              <a:r>
                <a:rPr lang="en-US" altLang="zh-CN"/>
                <a:t>Z</a:t>
              </a:r>
            </a:p>
          </p:txBody>
        </p:sp>
      </p:grpSp>
      <p:sp>
        <p:nvSpPr>
          <p:cNvPr id="112653" name="Text Box 13"/>
          <p:cNvSpPr txBox="1">
            <a:spLocks noChangeArrowheads="1"/>
          </p:cNvSpPr>
          <p:nvPr/>
        </p:nvSpPr>
        <p:spPr bwMode="auto">
          <a:xfrm>
            <a:off x="533400" y="3733800"/>
            <a:ext cx="1600200" cy="457200"/>
          </a:xfrm>
          <a:prstGeom prst="rect">
            <a:avLst/>
          </a:prstGeom>
          <a:noFill/>
          <a:ln w="9525">
            <a:noFill/>
            <a:miter lim="800000"/>
            <a:headEnd/>
            <a:tailEnd/>
          </a:ln>
        </p:spPr>
        <p:txBody>
          <a:bodyPr>
            <a:spAutoFit/>
          </a:bodyPr>
          <a:lstStyle/>
          <a:p>
            <a:pPr eaLnBrk="1" hangingPunct="1">
              <a:spcBef>
                <a:spcPct val="50000"/>
              </a:spcBef>
            </a:pPr>
            <a:r>
              <a:rPr lang="en-US" altLang="zh-CN"/>
              <a:t>Mealy</a:t>
            </a:r>
            <a:r>
              <a:rPr lang="zh-CN" altLang="en-US"/>
              <a:t>型 </a:t>
            </a:r>
          </a:p>
        </p:txBody>
      </p:sp>
      <p:sp>
        <p:nvSpPr>
          <p:cNvPr id="112655" name="Oval 15"/>
          <p:cNvSpPr>
            <a:spLocks noChangeArrowheads="1"/>
          </p:cNvSpPr>
          <p:nvPr/>
        </p:nvSpPr>
        <p:spPr bwMode="auto">
          <a:xfrm>
            <a:off x="2322513" y="4133850"/>
            <a:ext cx="568325" cy="568325"/>
          </a:xfrm>
          <a:prstGeom prst="ellipse">
            <a:avLst/>
          </a:prstGeom>
          <a:solidFill>
            <a:srgbClr val="FFFFFF"/>
          </a:solidFill>
          <a:ln w="9525">
            <a:solidFill>
              <a:srgbClr val="000000"/>
            </a:solidFill>
            <a:round/>
            <a:headEnd/>
            <a:tailEnd/>
          </a:ln>
        </p:spPr>
        <p:txBody>
          <a:bodyPr lIns="0" tIns="0" rIns="0" bIns="0"/>
          <a:lstStyle/>
          <a:p>
            <a:pPr algn="ctr"/>
            <a:r>
              <a:rPr lang="en-US" altLang="zh-CN" sz="2000"/>
              <a:t>S</a:t>
            </a:r>
            <a:r>
              <a:rPr lang="en-US" altLang="zh-CN" sz="2000" baseline="-25000"/>
              <a:t>0</a:t>
            </a:r>
          </a:p>
        </p:txBody>
      </p:sp>
      <p:sp>
        <p:nvSpPr>
          <p:cNvPr id="112656" name="Arc 16"/>
          <p:cNvSpPr>
            <a:spLocks noChangeArrowheads="1"/>
          </p:cNvSpPr>
          <p:nvPr/>
        </p:nvSpPr>
        <p:spPr bwMode="auto">
          <a:xfrm flipH="1">
            <a:off x="1816100" y="3995738"/>
            <a:ext cx="669925" cy="701675"/>
          </a:xfrm>
          <a:custGeom>
            <a:avLst/>
            <a:gdLst>
              <a:gd name="T0" fmla="*/ 0 w 40127"/>
              <a:gd name="T1" fmla="*/ 44971748 h 43200"/>
              <a:gd name="T2" fmla="*/ 86213038 w 40127"/>
              <a:gd name="T3" fmla="*/ 0 h 43200"/>
              <a:gd name="T4" fmla="*/ 186726163 w 40127"/>
              <a:gd name="T5" fmla="*/ 92557397 h 43200"/>
              <a:gd name="T6" fmla="*/ 86213038 w 40127"/>
              <a:gd name="T7" fmla="*/ 185114534 h 43200"/>
              <a:gd name="T8" fmla="*/ 13815945 w 40127"/>
              <a:gd name="T9" fmla="*/ 156764639 h 43200"/>
              <a:gd name="T10" fmla="*/ 0 w 40127"/>
              <a:gd name="T11" fmla="*/ 44971748 h 43200"/>
              <a:gd name="T12" fmla="*/ 86213038 w 40127"/>
              <a:gd name="T13" fmla="*/ 0 h 43200"/>
              <a:gd name="T14" fmla="*/ 186726163 w 40127"/>
              <a:gd name="T15" fmla="*/ 92557397 h 43200"/>
              <a:gd name="T16" fmla="*/ 86213038 w 40127"/>
              <a:gd name="T17" fmla="*/ 185114534 h 43200"/>
              <a:gd name="T18" fmla="*/ 13815945 w 40127"/>
              <a:gd name="T19" fmla="*/ 156764639 h 43200"/>
              <a:gd name="T20" fmla="*/ 86213038 w 40127"/>
              <a:gd name="T21" fmla="*/ 92557397 h 43200"/>
              <a:gd name="T22" fmla="*/ 0 w 40127"/>
              <a:gd name="T23" fmla="*/ 44971748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27" h="43200" fill="none">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path>
              <a:path w="40127" h="43200" stroke="0">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lnTo>
                  <a:pt x="18527" y="21600"/>
                </a:lnTo>
                <a:lnTo>
                  <a:pt x="0" y="10495"/>
                </a:lnTo>
                <a:close/>
              </a:path>
            </a:pathLst>
          </a:custGeom>
          <a:noFill/>
          <a:ln w="9525">
            <a:solidFill>
              <a:srgbClr val="000000"/>
            </a:solidFill>
            <a:round/>
            <a:headEnd type="triangle" w="med" len="med"/>
            <a:tailEnd/>
          </a:ln>
        </p:spPr>
        <p:txBody>
          <a:bodyPr/>
          <a:lstStyle/>
          <a:p>
            <a:endParaRPr lang="zh-CN" altLang="en-US"/>
          </a:p>
        </p:txBody>
      </p:sp>
      <p:sp>
        <p:nvSpPr>
          <p:cNvPr id="112657" name="Oval 17"/>
          <p:cNvSpPr>
            <a:spLocks noChangeArrowheads="1"/>
          </p:cNvSpPr>
          <p:nvPr/>
        </p:nvSpPr>
        <p:spPr bwMode="auto">
          <a:xfrm>
            <a:off x="4003675" y="5943600"/>
            <a:ext cx="568325" cy="568325"/>
          </a:xfrm>
          <a:prstGeom prst="ellipse">
            <a:avLst/>
          </a:prstGeom>
          <a:solidFill>
            <a:srgbClr val="FFFFFF"/>
          </a:solidFill>
          <a:ln w="9525">
            <a:solidFill>
              <a:srgbClr val="000000"/>
            </a:solidFill>
            <a:round/>
            <a:headEnd/>
            <a:tailEnd/>
          </a:ln>
        </p:spPr>
        <p:txBody>
          <a:bodyPr lIns="0" tIns="0" rIns="0" bIns="0"/>
          <a:lstStyle/>
          <a:p>
            <a:pPr algn="ctr"/>
            <a:r>
              <a:rPr lang="en-US" altLang="zh-CN" sz="2000"/>
              <a:t>S</a:t>
            </a:r>
            <a:r>
              <a:rPr lang="en-US" altLang="zh-CN" sz="2000" baseline="-25000"/>
              <a:t>2</a:t>
            </a:r>
          </a:p>
        </p:txBody>
      </p:sp>
      <p:sp>
        <p:nvSpPr>
          <p:cNvPr id="112658" name="Oval 18"/>
          <p:cNvSpPr>
            <a:spLocks noChangeArrowheads="1"/>
          </p:cNvSpPr>
          <p:nvPr/>
        </p:nvSpPr>
        <p:spPr bwMode="auto">
          <a:xfrm>
            <a:off x="2339975" y="5943600"/>
            <a:ext cx="568325" cy="568325"/>
          </a:xfrm>
          <a:prstGeom prst="ellipse">
            <a:avLst/>
          </a:prstGeom>
          <a:solidFill>
            <a:srgbClr val="FFFFFF"/>
          </a:solidFill>
          <a:ln w="9525">
            <a:solidFill>
              <a:srgbClr val="000000"/>
            </a:solidFill>
            <a:round/>
            <a:headEnd/>
            <a:tailEnd/>
          </a:ln>
        </p:spPr>
        <p:txBody>
          <a:bodyPr lIns="0" tIns="0" rIns="0" bIns="0"/>
          <a:lstStyle/>
          <a:p>
            <a:pPr algn="ctr"/>
            <a:r>
              <a:rPr lang="en-US" altLang="zh-CN" sz="2000"/>
              <a:t>S</a:t>
            </a:r>
            <a:r>
              <a:rPr lang="en-US" altLang="zh-CN" sz="2000" baseline="-25000"/>
              <a:t>3</a:t>
            </a:r>
          </a:p>
        </p:txBody>
      </p:sp>
      <p:sp>
        <p:nvSpPr>
          <p:cNvPr id="112659" name="Oval 19"/>
          <p:cNvSpPr>
            <a:spLocks noChangeArrowheads="1"/>
          </p:cNvSpPr>
          <p:nvPr/>
        </p:nvSpPr>
        <p:spPr bwMode="auto">
          <a:xfrm>
            <a:off x="3914775" y="4133850"/>
            <a:ext cx="568325" cy="568325"/>
          </a:xfrm>
          <a:prstGeom prst="ellipse">
            <a:avLst/>
          </a:prstGeom>
          <a:solidFill>
            <a:srgbClr val="FFFFFF"/>
          </a:solidFill>
          <a:ln w="9525">
            <a:solidFill>
              <a:srgbClr val="000000"/>
            </a:solidFill>
            <a:round/>
            <a:headEnd/>
            <a:tailEnd/>
          </a:ln>
        </p:spPr>
        <p:txBody>
          <a:bodyPr lIns="0" tIns="0" rIns="0" bIns="0"/>
          <a:lstStyle/>
          <a:p>
            <a:pPr algn="ctr"/>
            <a:r>
              <a:rPr lang="en-US" altLang="zh-CN" sz="2000"/>
              <a:t>S</a:t>
            </a:r>
            <a:r>
              <a:rPr lang="en-US" altLang="zh-CN" sz="2000" baseline="-25000"/>
              <a:t>1</a:t>
            </a:r>
          </a:p>
        </p:txBody>
      </p:sp>
      <p:sp>
        <p:nvSpPr>
          <p:cNvPr id="112660" name="Arc 20"/>
          <p:cNvSpPr>
            <a:spLocks noChangeArrowheads="1"/>
          </p:cNvSpPr>
          <p:nvPr/>
        </p:nvSpPr>
        <p:spPr bwMode="auto">
          <a:xfrm flipH="1">
            <a:off x="2740025" y="3922713"/>
            <a:ext cx="1306513" cy="350837"/>
          </a:xfrm>
          <a:custGeom>
            <a:avLst/>
            <a:gdLst>
              <a:gd name="T0" fmla="*/ 0 w 41733"/>
              <a:gd name="T1" fmla="*/ 78673216 h 21600"/>
              <a:gd name="T2" fmla="*/ 655273012 w 41733"/>
              <a:gd name="T3" fmla="*/ 0 h 21600"/>
              <a:gd name="T4" fmla="*/ 1280507121 w 41733"/>
              <a:gd name="T5" fmla="*/ 61850387 h 21600"/>
              <a:gd name="T6" fmla="*/ 0 w 41733"/>
              <a:gd name="T7" fmla="*/ 78673216 h 21600"/>
              <a:gd name="T8" fmla="*/ 655273012 w 41733"/>
              <a:gd name="T9" fmla="*/ 0 h 21600"/>
              <a:gd name="T10" fmla="*/ 1280507121 w 41733"/>
              <a:gd name="T11" fmla="*/ 61850387 h 21600"/>
              <a:gd name="T12" fmla="*/ 655273012 w 41733"/>
              <a:gd name="T13" fmla="*/ 92556875 h 21600"/>
              <a:gd name="T14" fmla="*/ 0 w 41733"/>
              <a:gd name="T15" fmla="*/ 78673216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33" h="21600" fill="none">
                <a:moveTo>
                  <a:pt x="0" y="18360"/>
                </a:moveTo>
                <a:cubicBezTo>
                  <a:pt x="1602" y="7802"/>
                  <a:pt x="10677" y="-1"/>
                  <a:pt x="21356" y="0"/>
                </a:cubicBezTo>
                <a:cubicBezTo>
                  <a:pt x="30523" y="0"/>
                  <a:pt x="38692" y="5786"/>
                  <a:pt x="41733" y="14434"/>
                </a:cubicBezTo>
              </a:path>
              <a:path w="41733" h="21600" stroke="0">
                <a:moveTo>
                  <a:pt x="0" y="18360"/>
                </a:moveTo>
                <a:cubicBezTo>
                  <a:pt x="1602" y="7802"/>
                  <a:pt x="10677" y="-1"/>
                  <a:pt x="21356" y="0"/>
                </a:cubicBezTo>
                <a:cubicBezTo>
                  <a:pt x="30523" y="0"/>
                  <a:pt x="38692" y="5786"/>
                  <a:pt x="41733" y="14434"/>
                </a:cubicBezTo>
                <a:lnTo>
                  <a:pt x="21356" y="21600"/>
                </a:lnTo>
                <a:lnTo>
                  <a:pt x="0" y="18360"/>
                </a:lnTo>
                <a:close/>
              </a:path>
            </a:pathLst>
          </a:custGeom>
          <a:noFill/>
          <a:ln w="9525">
            <a:solidFill>
              <a:srgbClr val="000000"/>
            </a:solidFill>
            <a:round/>
            <a:headEnd type="triangle" w="med" len="med"/>
            <a:tailEnd/>
          </a:ln>
        </p:spPr>
        <p:txBody>
          <a:bodyPr/>
          <a:lstStyle/>
          <a:p>
            <a:endParaRPr lang="zh-CN" altLang="en-US"/>
          </a:p>
        </p:txBody>
      </p:sp>
      <p:sp>
        <p:nvSpPr>
          <p:cNvPr id="112661" name="Arc 21"/>
          <p:cNvSpPr>
            <a:spLocks noChangeArrowheads="1"/>
          </p:cNvSpPr>
          <p:nvPr/>
        </p:nvSpPr>
        <p:spPr bwMode="auto">
          <a:xfrm>
            <a:off x="4376738" y="3995738"/>
            <a:ext cx="668337" cy="701675"/>
          </a:xfrm>
          <a:custGeom>
            <a:avLst/>
            <a:gdLst>
              <a:gd name="T0" fmla="*/ 0 w 40127"/>
              <a:gd name="T1" fmla="*/ 44971748 h 43200"/>
              <a:gd name="T2" fmla="*/ 85601466 w 40127"/>
              <a:gd name="T3" fmla="*/ 0 h 43200"/>
              <a:gd name="T4" fmla="*/ 185401451 w 40127"/>
              <a:gd name="T5" fmla="*/ 92557397 h 43200"/>
              <a:gd name="T6" fmla="*/ 85601466 w 40127"/>
              <a:gd name="T7" fmla="*/ 185114534 h 43200"/>
              <a:gd name="T8" fmla="*/ 13717789 w 40127"/>
              <a:gd name="T9" fmla="*/ 156764639 h 43200"/>
              <a:gd name="T10" fmla="*/ 0 w 40127"/>
              <a:gd name="T11" fmla="*/ 44971748 h 43200"/>
              <a:gd name="T12" fmla="*/ 85601466 w 40127"/>
              <a:gd name="T13" fmla="*/ 0 h 43200"/>
              <a:gd name="T14" fmla="*/ 185401451 w 40127"/>
              <a:gd name="T15" fmla="*/ 92557397 h 43200"/>
              <a:gd name="T16" fmla="*/ 85601466 w 40127"/>
              <a:gd name="T17" fmla="*/ 185114534 h 43200"/>
              <a:gd name="T18" fmla="*/ 13717789 w 40127"/>
              <a:gd name="T19" fmla="*/ 156764639 h 43200"/>
              <a:gd name="T20" fmla="*/ 85601466 w 40127"/>
              <a:gd name="T21" fmla="*/ 92557397 h 43200"/>
              <a:gd name="T22" fmla="*/ 0 w 40127"/>
              <a:gd name="T23" fmla="*/ 44971748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27" h="43200" fill="none">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path>
              <a:path w="40127" h="43200" stroke="0">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lnTo>
                  <a:pt x="18527" y="21600"/>
                </a:lnTo>
                <a:lnTo>
                  <a:pt x="0" y="10495"/>
                </a:lnTo>
                <a:close/>
              </a:path>
            </a:pathLst>
          </a:custGeom>
          <a:noFill/>
          <a:ln w="9525">
            <a:solidFill>
              <a:srgbClr val="000000"/>
            </a:solidFill>
            <a:round/>
            <a:headEnd/>
            <a:tailEnd type="triangle" w="med" len="med"/>
          </a:ln>
        </p:spPr>
        <p:txBody>
          <a:bodyPr/>
          <a:lstStyle/>
          <a:p>
            <a:endParaRPr lang="zh-CN" altLang="en-US"/>
          </a:p>
        </p:txBody>
      </p:sp>
      <p:sp>
        <p:nvSpPr>
          <p:cNvPr id="112662" name="Arc 22"/>
          <p:cNvSpPr>
            <a:spLocks noChangeArrowheads="1"/>
          </p:cNvSpPr>
          <p:nvPr/>
        </p:nvSpPr>
        <p:spPr bwMode="auto">
          <a:xfrm flipH="1" flipV="1">
            <a:off x="2816225" y="6354763"/>
            <a:ext cx="1306513" cy="350837"/>
          </a:xfrm>
          <a:custGeom>
            <a:avLst/>
            <a:gdLst>
              <a:gd name="T0" fmla="*/ 0 w 41733"/>
              <a:gd name="T1" fmla="*/ 78673216 h 21600"/>
              <a:gd name="T2" fmla="*/ 655273012 w 41733"/>
              <a:gd name="T3" fmla="*/ 0 h 21600"/>
              <a:gd name="T4" fmla="*/ 1280507121 w 41733"/>
              <a:gd name="T5" fmla="*/ 61850387 h 21600"/>
              <a:gd name="T6" fmla="*/ 0 w 41733"/>
              <a:gd name="T7" fmla="*/ 78673216 h 21600"/>
              <a:gd name="T8" fmla="*/ 655273012 w 41733"/>
              <a:gd name="T9" fmla="*/ 0 h 21600"/>
              <a:gd name="T10" fmla="*/ 1280507121 w 41733"/>
              <a:gd name="T11" fmla="*/ 61850387 h 21600"/>
              <a:gd name="T12" fmla="*/ 655273012 w 41733"/>
              <a:gd name="T13" fmla="*/ 92556875 h 21600"/>
              <a:gd name="T14" fmla="*/ 0 w 41733"/>
              <a:gd name="T15" fmla="*/ 78673216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33" h="21600" fill="none">
                <a:moveTo>
                  <a:pt x="0" y="18360"/>
                </a:moveTo>
                <a:cubicBezTo>
                  <a:pt x="1602" y="7802"/>
                  <a:pt x="10677" y="-1"/>
                  <a:pt x="21356" y="0"/>
                </a:cubicBezTo>
                <a:cubicBezTo>
                  <a:pt x="30523" y="0"/>
                  <a:pt x="38692" y="5786"/>
                  <a:pt x="41733" y="14434"/>
                </a:cubicBezTo>
              </a:path>
              <a:path w="41733" h="21600" stroke="0">
                <a:moveTo>
                  <a:pt x="0" y="18360"/>
                </a:moveTo>
                <a:cubicBezTo>
                  <a:pt x="1602" y="7802"/>
                  <a:pt x="10677" y="-1"/>
                  <a:pt x="21356" y="0"/>
                </a:cubicBezTo>
                <a:cubicBezTo>
                  <a:pt x="30523" y="0"/>
                  <a:pt x="38692" y="5786"/>
                  <a:pt x="41733" y="14434"/>
                </a:cubicBezTo>
                <a:lnTo>
                  <a:pt x="21356" y="21600"/>
                </a:lnTo>
                <a:lnTo>
                  <a:pt x="0" y="18360"/>
                </a:lnTo>
                <a:close/>
              </a:path>
            </a:pathLst>
          </a:custGeom>
          <a:noFill/>
          <a:ln w="9525">
            <a:solidFill>
              <a:srgbClr val="000000"/>
            </a:solidFill>
            <a:round/>
            <a:headEnd/>
            <a:tailEnd type="triangle" w="med" len="med"/>
          </a:ln>
        </p:spPr>
        <p:txBody>
          <a:bodyPr/>
          <a:lstStyle/>
          <a:p>
            <a:endParaRPr lang="zh-CN" altLang="en-US"/>
          </a:p>
        </p:txBody>
      </p:sp>
      <p:sp>
        <p:nvSpPr>
          <p:cNvPr id="112663" name="Arc 23"/>
          <p:cNvSpPr>
            <a:spLocks noChangeArrowheads="1"/>
          </p:cNvSpPr>
          <p:nvPr/>
        </p:nvSpPr>
        <p:spPr bwMode="auto">
          <a:xfrm rot="5400000" flipH="1">
            <a:off x="3803651" y="5168900"/>
            <a:ext cx="1306512" cy="350837"/>
          </a:xfrm>
          <a:custGeom>
            <a:avLst/>
            <a:gdLst>
              <a:gd name="T0" fmla="*/ 0 w 41733"/>
              <a:gd name="T1" fmla="*/ 78673216 h 21600"/>
              <a:gd name="T2" fmla="*/ 655272010 w 41733"/>
              <a:gd name="T3" fmla="*/ 0 h 21600"/>
              <a:gd name="T4" fmla="*/ 1280504168 w 41733"/>
              <a:gd name="T5" fmla="*/ 61850387 h 21600"/>
              <a:gd name="T6" fmla="*/ 0 w 41733"/>
              <a:gd name="T7" fmla="*/ 78673216 h 21600"/>
              <a:gd name="T8" fmla="*/ 655272010 w 41733"/>
              <a:gd name="T9" fmla="*/ 0 h 21600"/>
              <a:gd name="T10" fmla="*/ 1280504168 w 41733"/>
              <a:gd name="T11" fmla="*/ 61850387 h 21600"/>
              <a:gd name="T12" fmla="*/ 655272010 w 41733"/>
              <a:gd name="T13" fmla="*/ 92556875 h 21600"/>
              <a:gd name="T14" fmla="*/ 0 w 41733"/>
              <a:gd name="T15" fmla="*/ 78673216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33" h="21600" fill="none">
                <a:moveTo>
                  <a:pt x="0" y="18360"/>
                </a:moveTo>
                <a:cubicBezTo>
                  <a:pt x="1602" y="7802"/>
                  <a:pt x="10677" y="-1"/>
                  <a:pt x="21356" y="0"/>
                </a:cubicBezTo>
                <a:cubicBezTo>
                  <a:pt x="30523" y="0"/>
                  <a:pt x="38692" y="5786"/>
                  <a:pt x="41733" y="14434"/>
                </a:cubicBezTo>
              </a:path>
              <a:path w="41733" h="21600" stroke="0">
                <a:moveTo>
                  <a:pt x="0" y="18360"/>
                </a:moveTo>
                <a:cubicBezTo>
                  <a:pt x="1602" y="7802"/>
                  <a:pt x="10677" y="-1"/>
                  <a:pt x="21356" y="0"/>
                </a:cubicBezTo>
                <a:cubicBezTo>
                  <a:pt x="30523" y="0"/>
                  <a:pt x="38692" y="5786"/>
                  <a:pt x="41733" y="14434"/>
                </a:cubicBezTo>
                <a:lnTo>
                  <a:pt x="21356" y="21600"/>
                </a:lnTo>
                <a:lnTo>
                  <a:pt x="0" y="18360"/>
                </a:lnTo>
                <a:close/>
              </a:path>
            </a:pathLst>
          </a:custGeom>
          <a:noFill/>
          <a:ln w="9525">
            <a:solidFill>
              <a:srgbClr val="000000"/>
            </a:solidFill>
            <a:round/>
            <a:headEnd type="triangle" w="med" len="med"/>
            <a:tailEnd/>
          </a:ln>
        </p:spPr>
        <p:txBody>
          <a:bodyPr/>
          <a:lstStyle/>
          <a:p>
            <a:endParaRPr lang="zh-CN" altLang="en-US"/>
          </a:p>
        </p:txBody>
      </p:sp>
      <p:sp>
        <p:nvSpPr>
          <p:cNvPr id="112664" name="Arc 24"/>
          <p:cNvSpPr>
            <a:spLocks noChangeArrowheads="1"/>
          </p:cNvSpPr>
          <p:nvPr/>
        </p:nvSpPr>
        <p:spPr bwMode="auto">
          <a:xfrm flipH="1">
            <a:off x="2779713" y="5803900"/>
            <a:ext cx="1306512" cy="352425"/>
          </a:xfrm>
          <a:custGeom>
            <a:avLst/>
            <a:gdLst>
              <a:gd name="T0" fmla="*/ 0 w 41733"/>
              <a:gd name="T1" fmla="*/ 79746419 h 21600"/>
              <a:gd name="T2" fmla="*/ 655272010 w 41733"/>
              <a:gd name="T3" fmla="*/ 0 h 21600"/>
              <a:gd name="T4" fmla="*/ 1280504168 w 41733"/>
              <a:gd name="T5" fmla="*/ 62694009 h 21600"/>
              <a:gd name="T6" fmla="*/ 0 w 41733"/>
              <a:gd name="T7" fmla="*/ 79746419 h 21600"/>
              <a:gd name="T8" fmla="*/ 655272010 w 41733"/>
              <a:gd name="T9" fmla="*/ 0 h 21600"/>
              <a:gd name="T10" fmla="*/ 1280504168 w 41733"/>
              <a:gd name="T11" fmla="*/ 62694009 h 21600"/>
              <a:gd name="T12" fmla="*/ 655272010 w 41733"/>
              <a:gd name="T13" fmla="*/ 93819402 h 21600"/>
              <a:gd name="T14" fmla="*/ 0 w 41733"/>
              <a:gd name="T15" fmla="*/ 7974641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33" h="21600" fill="none">
                <a:moveTo>
                  <a:pt x="0" y="18360"/>
                </a:moveTo>
                <a:cubicBezTo>
                  <a:pt x="1602" y="7802"/>
                  <a:pt x="10677" y="-1"/>
                  <a:pt x="21356" y="0"/>
                </a:cubicBezTo>
                <a:cubicBezTo>
                  <a:pt x="30523" y="0"/>
                  <a:pt x="38692" y="5786"/>
                  <a:pt x="41733" y="14434"/>
                </a:cubicBezTo>
              </a:path>
              <a:path w="41733" h="21600" stroke="0">
                <a:moveTo>
                  <a:pt x="0" y="18360"/>
                </a:moveTo>
                <a:cubicBezTo>
                  <a:pt x="1602" y="7802"/>
                  <a:pt x="10677" y="-1"/>
                  <a:pt x="21356" y="0"/>
                </a:cubicBezTo>
                <a:cubicBezTo>
                  <a:pt x="30523" y="0"/>
                  <a:pt x="38692" y="5786"/>
                  <a:pt x="41733" y="14434"/>
                </a:cubicBezTo>
                <a:lnTo>
                  <a:pt x="21356" y="21600"/>
                </a:lnTo>
                <a:lnTo>
                  <a:pt x="0" y="18360"/>
                </a:lnTo>
                <a:close/>
              </a:path>
            </a:pathLst>
          </a:custGeom>
          <a:noFill/>
          <a:ln w="9525">
            <a:solidFill>
              <a:srgbClr val="000000"/>
            </a:solidFill>
            <a:round/>
            <a:headEnd type="triangle" w="med" len="med"/>
            <a:tailEnd/>
          </a:ln>
        </p:spPr>
        <p:txBody>
          <a:bodyPr/>
          <a:lstStyle/>
          <a:p>
            <a:endParaRPr lang="zh-CN" altLang="en-US"/>
          </a:p>
        </p:txBody>
      </p:sp>
      <p:sp>
        <p:nvSpPr>
          <p:cNvPr id="112665" name="Freeform 25"/>
          <p:cNvSpPr>
            <a:spLocks noChangeArrowheads="1"/>
          </p:cNvSpPr>
          <p:nvPr/>
        </p:nvSpPr>
        <p:spPr bwMode="auto">
          <a:xfrm>
            <a:off x="2652713" y="4668838"/>
            <a:ext cx="1373187" cy="1279525"/>
          </a:xfrm>
          <a:custGeom>
            <a:avLst/>
            <a:gdLst>
              <a:gd name="T0" fmla="*/ 0 w 1126"/>
              <a:gd name="T1" fmla="*/ 2147483646 h 1050"/>
              <a:gd name="T2" fmla="*/ 2147483646 w 1126"/>
              <a:gd name="T3" fmla="*/ 2147483646 h 1050"/>
              <a:gd name="T4" fmla="*/ 2147483646 w 1126"/>
              <a:gd name="T5" fmla="*/ 0 h 1050"/>
              <a:gd name="T6" fmla="*/ 0 60000 65536"/>
              <a:gd name="T7" fmla="*/ 0 60000 65536"/>
              <a:gd name="T8" fmla="*/ 0 60000 65536"/>
            </a:gdLst>
            <a:ahLst/>
            <a:cxnLst>
              <a:cxn ang="T6">
                <a:pos x="T0" y="T1"/>
              </a:cxn>
              <a:cxn ang="T7">
                <a:pos x="T2" y="T3"/>
              </a:cxn>
              <a:cxn ang="T8">
                <a:pos x="T4" y="T5"/>
              </a:cxn>
            </a:cxnLst>
            <a:rect l="0" t="0" r="r" b="b"/>
            <a:pathLst>
              <a:path w="1126" h="1050">
                <a:moveTo>
                  <a:pt x="0" y="1050"/>
                </a:moveTo>
                <a:cubicBezTo>
                  <a:pt x="128" y="973"/>
                  <a:pt x="578" y="761"/>
                  <a:pt x="766" y="586"/>
                </a:cubicBezTo>
                <a:cubicBezTo>
                  <a:pt x="954" y="411"/>
                  <a:pt x="1051" y="122"/>
                  <a:pt x="1126" y="0"/>
                </a:cubicBezTo>
              </a:path>
            </a:pathLst>
          </a:custGeom>
          <a:noFill/>
          <a:ln w="9525">
            <a:solidFill>
              <a:srgbClr val="000000"/>
            </a:solidFill>
            <a:round/>
            <a:headEnd/>
            <a:tailEnd type="triangle" w="med" len="med"/>
          </a:ln>
        </p:spPr>
        <p:txBody>
          <a:bodyPr/>
          <a:lstStyle/>
          <a:p>
            <a:endParaRPr lang="zh-CN" altLang="en-US"/>
          </a:p>
        </p:txBody>
      </p:sp>
      <p:sp>
        <p:nvSpPr>
          <p:cNvPr id="112666" name="Freeform 26"/>
          <p:cNvSpPr>
            <a:spLocks noChangeArrowheads="1"/>
          </p:cNvSpPr>
          <p:nvPr/>
        </p:nvSpPr>
        <p:spPr bwMode="auto">
          <a:xfrm>
            <a:off x="2854325" y="4595813"/>
            <a:ext cx="1317625" cy="1371600"/>
          </a:xfrm>
          <a:custGeom>
            <a:avLst/>
            <a:gdLst>
              <a:gd name="T0" fmla="*/ 2147483646 w 1080"/>
              <a:gd name="T1" fmla="*/ 2147483646 h 1125"/>
              <a:gd name="T2" fmla="*/ 2147483646 w 1080"/>
              <a:gd name="T3" fmla="*/ 2147483646 h 1125"/>
              <a:gd name="T4" fmla="*/ 0 w 1080"/>
              <a:gd name="T5" fmla="*/ 0 h 1125"/>
              <a:gd name="T6" fmla="*/ 0 60000 65536"/>
              <a:gd name="T7" fmla="*/ 0 60000 65536"/>
              <a:gd name="T8" fmla="*/ 0 60000 65536"/>
            </a:gdLst>
            <a:ahLst/>
            <a:cxnLst>
              <a:cxn ang="T6">
                <a:pos x="T0" y="T1"/>
              </a:cxn>
              <a:cxn ang="T7">
                <a:pos x="T2" y="T3"/>
              </a:cxn>
              <a:cxn ang="T8">
                <a:pos x="T4" y="T5"/>
              </a:cxn>
            </a:cxnLst>
            <a:rect l="0" t="0" r="r" b="b"/>
            <a:pathLst>
              <a:path w="1080" h="1125">
                <a:moveTo>
                  <a:pt x="1080" y="1125"/>
                </a:moveTo>
                <a:cubicBezTo>
                  <a:pt x="1008" y="993"/>
                  <a:pt x="825" y="518"/>
                  <a:pt x="645" y="330"/>
                </a:cubicBezTo>
                <a:cubicBezTo>
                  <a:pt x="465" y="142"/>
                  <a:pt x="134" y="69"/>
                  <a:pt x="0" y="0"/>
                </a:cubicBezTo>
              </a:path>
            </a:pathLst>
          </a:custGeom>
          <a:noFill/>
          <a:ln w="9525">
            <a:solidFill>
              <a:srgbClr val="000000"/>
            </a:solidFill>
            <a:round/>
            <a:headEnd/>
            <a:tailEnd type="triangle" w="med" len="med"/>
          </a:ln>
        </p:spPr>
        <p:txBody>
          <a:bodyPr/>
          <a:lstStyle/>
          <a:p>
            <a:endParaRPr lang="zh-CN" altLang="en-US"/>
          </a:p>
        </p:txBody>
      </p:sp>
      <p:sp>
        <p:nvSpPr>
          <p:cNvPr id="112667" name="Text Box 27"/>
          <p:cNvSpPr txBox="1">
            <a:spLocks noChangeArrowheads="1"/>
          </p:cNvSpPr>
          <p:nvPr/>
        </p:nvSpPr>
        <p:spPr bwMode="auto">
          <a:xfrm>
            <a:off x="3273425" y="3600450"/>
            <a:ext cx="349250" cy="328613"/>
          </a:xfrm>
          <a:prstGeom prst="rect">
            <a:avLst/>
          </a:prstGeom>
          <a:noFill/>
          <a:ln w="9525">
            <a:noFill/>
            <a:miter lim="800000"/>
            <a:headEnd/>
            <a:tailEnd/>
          </a:ln>
        </p:spPr>
        <p:txBody>
          <a:bodyPr lIns="0" tIns="0" rIns="0" bIns="0"/>
          <a:lstStyle/>
          <a:p>
            <a:pPr algn="just"/>
            <a:r>
              <a:rPr lang="en-US" altLang="zh-CN" sz="2000"/>
              <a:t>1/0</a:t>
            </a:r>
          </a:p>
        </p:txBody>
      </p:sp>
      <p:sp>
        <p:nvSpPr>
          <p:cNvPr id="112668" name="Text Box 28"/>
          <p:cNvSpPr txBox="1">
            <a:spLocks noChangeArrowheads="1"/>
          </p:cNvSpPr>
          <p:nvPr/>
        </p:nvSpPr>
        <p:spPr bwMode="auto">
          <a:xfrm>
            <a:off x="1447800" y="4057650"/>
            <a:ext cx="349250" cy="328613"/>
          </a:xfrm>
          <a:prstGeom prst="rect">
            <a:avLst/>
          </a:prstGeom>
          <a:noFill/>
          <a:ln w="9525">
            <a:noFill/>
            <a:miter lim="800000"/>
            <a:headEnd/>
            <a:tailEnd/>
          </a:ln>
        </p:spPr>
        <p:txBody>
          <a:bodyPr lIns="0" tIns="0" rIns="0" bIns="0"/>
          <a:lstStyle/>
          <a:p>
            <a:pPr algn="just"/>
            <a:r>
              <a:rPr lang="en-US" altLang="zh-CN" sz="2000"/>
              <a:t>0/0</a:t>
            </a:r>
          </a:p>
        </p:txBody>
      </p:sp>
      <p:sp>
        <p:nvSpPr>
          <p:cNvPr id="112669" name="Text Box 29"/>
          <p:cNvSpPr txBox="1">
            <a:spLocks noChangeArrowheads="1"/>
          </p:cNvSpPr>
          <p:nvPr/>
        </p:nvSpPr>
        <p:spPr bwMode="auto">
          <a:xfrm>
            <a:off x="5060950" y="4149725"/>
            <a:ext cx="349250" cy="328613"/>
          </a:xfrm>
          <a:prstGeom prst="rect">
            <a:avLst/>
          </a:prstGeom>
          <a:noFill/>
          <a:ln w="9525">
            <a:noFill/>
            <a:miter lim="800000"/>
            <a:headEnd/>
            <a:tailEnd/>
          </a:ln>
        </p:spPr>
        <p:txBody>
          <a:bodyPr lIns="0" tIns="0" rIns="0" bIns="0"/>
          <a:lstStyle/>
          <a:p>
            <a:pPr algn="just"/>
            <a:r>
              <a:rPr lang="en-US" altLang="zh-CN" sz="2000"/>
              <a:t>1/0</a:t>
            </a:r>
          </a:p>
        </p:txBody>
      </p:sp>
      <p:sp>
        <p:nvSpPr>
          <p:cNvPr id="112670" name="Text Box 30"/>
          <p:cNvSpPr txBox="1">
            <a:spLocks noChangeArrowheads="1"/>
          </p:cNvSpPr>
          <p:nvPr/>
        </p:nvSpPr>
        <p:spPr bwMode="auto">
          <a:xfrm>
            <a:off x="3289300" y="6324600"/>
            <a:ext cx="347663" cy="330200"/>
          </a:xfrm>
          <a:prstGeom prst="rect">
            <a:avLst/>
          </a:prstGeom>
          <a:noFill/>
          <a:ln w="9525">
            <a:noFill/>
            <a:miter lim="800000"/>
            <a:headEnd/>
            <a:tailEnd/>
          </a:ln>
        </p:spPr>
        <p:txBody>
          <a:bodyPr lIns="0" tIns="0" rIns="0" bIns="0"/>
          <a:lstStyle/>
          <a:p>
            <a:pPr algn="just"/>
            <a:r>
              <a:rPr lang="en-US" altLang="zh-CN" sz="2000"/>
              <a:t>1/1</a:t>
            </a:r>
          </a:p>
        </p:txBody>
      </p:sp>
      <p:sp>
        <p:nvSpPr>
          <p:cNvPr id="112671" name="Text Box 31"/>
          <p:cNvSpPr txBox="1">
            <a:spLocks noChangeArrowheads="1"/>
          </p:cNvSpPr>
          <p:nvPr/>
        </p:nvSpPr>
        <p:spPr bwMode="auto">
          <a:xfrm>
            <a:off x="4676775" y="5173663"/>
            <a:ext cx="347663" cy="328612"/>
          </a:xfrm>
          <a:prstGeom prst="rect">
            <a:avLst/>
          </a:prstGeom>
          <a:noFill/>
          <a:ln w="9525">
            <a:noFill/>
            <a:miter lim="800000"/>
            <a:headEnd/>
            <a:tailEnd/>
          </a:ln>
        </p:spPr>
        <p:txBody>
          <a:bodyPr lIns="0" tIns="0" rIns="0" bIns="0"/>
          <a:lstStyle/>
          <a:p>
            <a:pPr algn="just"/>
            <a:r>
              <a:rPr lang="en-US" altLang="zh-CN" sz="2000"/>
              <a:t>0/0</a:t>
            </a:r>
          </a:p>
        </p:txBody>
      </p:sp>
      <p:sp>
        <p:nvSpPr>
          <p:cNvPr id="112672" name="Text Box 32"/>
          <p:cNvSpPr txBox="1">
            <a:spLocks noChangeArrowheads="1"/>
          </p:cNvSpPr>
          <p:nvPr/>
        </p:nvSpPr>
        <p:spPr bwMode="auto">
          <a:xfrm>
            <a:off x="2976563" y="4716463"/>
            <a:ext cx="349250" cy="328612"/>
          </a:xfrm>
          <a:prstGeom prst="rect">
            <a:avLst/>
          </a:prstGeom>
          <a:noFill/>
          <a:ln w="9525">
            <a:noFill/>
            <a:miter lim="800000"/>
            <a:headEnd/>
            <a:tailEnd/>
          </a:ln>
        </p:spPr>
        <p:txBody>
          <a:bodyPr lIns="0" tIns="0" rIns="0" bIns="0"/>
          <a:lstStyle/>
          <a:p>
            <a:pPr algn="just"/>
            <a:r>
              <a:rPr lang="en-US" altLang="zh-CN" sz="2000"/>
              <a:t>0/0</a:t>
            </a:r>
          </a:p>
        </p:txBody>
      </p:sp>
      <p:sp>
        <p:nvSpPr>
          <p:cNvPr id="112673" name="Text Box 33"/>
          <p:cNvSpPr txBox="1">
            <a:spLocks noChangeArrowheads="1"/>
          </p:cNvSpPr>
          <p:nvPr/>
        </p:nvSpPr>
        <p:spPr bwMode="auto">
          <a:xfrm>
            <a:off x="3267075" y="5830888"/>
            <a:ext cx="349250" cy="330200"/>
          </a:xfrm>
          <a:prstGeom prst="rect">
            <a:avLst/>
          </a:prstGeom>
          <a:noFill/>
          <a:ln w="9525">
            <a:noFill/>
            <a:miter lim="800000"/>
            <a:headEnd/>
            <a:tailEnd/>
          </a:ln>
        </p:spPr>
        <p:txBody>
          <a:bodyPr lIns="0" tIns="0" rIns="0" bIns="0"/>
          <a:lstStyle/>
          <a:p>
            <a:pPr algn="just"/>
            <a:r>
              <a:rPr lang="en-US" altLang="zh-CN" sz="2000"/>
              <a:t>0/0</a:t>
            </a:r>
          </a:p>
        </p:txBody>
      </p:sp>
      <p:sp>
        <p:nvSpPr>
          <p:cNvPr id="112674" name="Text Box 34"/>
          <p:cNvSpPr txBox="1">
            <a:spLocks noChangeArrowheads="1"/>
          </p:cNvSpPr>
          <p:nvPr/>
        </p:nvSpPr>
        <p:spPr bwMode="auto">
          <a:xfrm>
            <a:off x="3049588" y="5210175"/>
            <a:ext cx="349250" cy="328613"/>
          </a:xfrm>
          <a:prstGeom prst="rect">
            <a:avLst/>
          </a:prstGeom>
          <a:noFill/>
          <a:ln w="9525">
            <a:noFill/>
            <a:miter lim="800000"/>
            <a:headEnd/>
            <a:tailEnd/>
          </a:ln>
        </p:spPr>
        <p:txBody>
          <a:bodyPr lIns="0" tIns="0" rIns="0" bIns="0"/>
          <a:lstStyle/>
          <a:p>
            <a:pPr algn="just"/>
            <a:r>
              <a:rPr lang="en-US" altLang="zh-CN" sz="2000"/>
              <a:t>1/0</a:t>
            </a:r>
          </a:p>
        </p:txBody>
      </p:sp>
      <p:sp>
        <p:nvSpPr>
          <p:cNvPr id="112680" name="Rectangle 40"/>
          <p:cNvSpPr>
            <a:spLocks noChangeArrowheads="1"/>
          </p:cNvSpPr>
          <p:nvPr/>
        </p:nvSpPr>
        <p:spPr bwMode="auto">
          <a:xfrm>
            <a:off x="6477000" y="4419600"/>
            <a:ext cx="985838" cy="1447800"/>
          </a:xfrm>
          <a:prstGeom prst="rect">
            <a:avLst/>
          </a:prstGeom>
          <a:noFill/>
          <a:ln w="9525">
            <a:noFill/>
            <a:miter lim="800000"/>
            <a:headEnd/>
            <a:tailEnd/>
          </a:ln>
        </p:spPr>
        <p:txBody>
          <a:bodyPr anchor="ctr"/>
          <a:lstStyle/>
          <a:p>
            <a:pPr algn="ctr" eaLnBrk="1" hangingPunct="1">
              <a:lnSpc>
                <a:spcPct val="120000"/>
              </a:lnSpc>
            </a:pPr>
            <a:r>
              <a:rPr lang="en-US" altLang="zh-CN" sz="2000"/>
              <a:t>S</a:t>
            </a:r>
            <a:r>
              <a:rPr lang="en-US" altLang="zh-CN" sz="2000" baseline="-30000"/>
              <a:t>0</a:t>
            </a:r>
            <a:r>
              <a:rPr lang="en-US" altLang="zh-CN" sz="2000"/>
              <a:t>/0</a:t>
            </a:r>
          </a:p>
          <a:p>
            <a:pPr algn="ctr">
              <a:lnSpc>
                <a:spcPct val="120000"/>
              </a:lnSpc>
            </a:pPr>
            <a:r>
              <a:rPr lang="en-US" altLang="zh-CN" sz="2000"/>
              <a:t>S</a:t>
            </a:r>
            <a:r>
              <a:rPr lang="en-US" altLang="zh-CN" sz="2000" baseline="-30000"/>
              <a:t>2</a:t>
            </a:r>
            <a:r>
              <a:rPr lang="en-US" altLang="zh-CN" sz="2000"/>
              <a:t>/0</a:t>
            </a:r>
          </a:p>
          <a:p>
            <a:pPr algn="ctr">
              <a:lnSpc>
                <a:spcPct val="120000"/>
              </a:lnSpc>
            </a:pPr>
            <a:r>
              <a:rPr lang="en-US" altLang="zh-CN" sz="2000"/>
              <a:t>S</a:t>
            </a:r>
            <a:r>
              <a:rPr lang="en-US" altLang="zh-CN" sz="2000" baseline="-30000"/>
              <a:t>0</a:t>
            </a:r>
            <a:r>
              <a:rPr lang="en-US" altLang="zh-CN" sz="2000"/>
              <a:t>/0</a:t>
            </a:r>
          </a:p>
          <a:p>
            <a:pPr algn="ctr">
              <a:lnSpc>
                <a:spcPct val="120000"/>
              </a:lnSpc>
            </a:pPr>
            <a:r>
              <a:rPr lang="en-US" altLang="zh-CN" sz="2000"/>
              <a:t>S</a:t>
            </a:r>
            <a:r>
              <a:rPr lang="en-US" altLang="zh-CN" sz="2000" baseline="-30000"/>
              <a:t>2</a:t>
            </a:r>
            <a:r>
              <a:rPr lang="en-US" altLang="zh-CN" sz="2000"/>
              <a:t>/0</a:t>
            </a:r>
          </a:p>
        </p:txBody>
      </p:sp>
      <p:sp>
        <p:nvSpPr>
          <p:cNvPr id="112681" name="Rectangle 41"/>
          <p:cNvSpPr>
            <a:spLocks noChangeArrowheads="1"/>
          </p:cNvSpPr>
          <p:nvPr/>
        </p:nvSpPr>
        <p:spPr bwMode="auto">
          <a:xfrm>
            <a:off x="7772400" y="4343400"/>
            <a:ext cx="987425" cy="1447800"/>
          </a:xfrm>
          <a:prstGeom prst="rect">
            <a:avLst/>
          </a:prstGeom>
          <a:noFill/>
          <a:ln w="9525">
            <a:noFill/>
            <a:miter lim="800000"/>
            <a:headEnd/>
            <a:tailEnd/>
          </a:ln>
        </p:spPr>
        <p:txBody>
          <a:bodyPr anchor="ctr"/>
          <a:lstStyle/>
          <a:p>
            <a:pPr algn="ctr" eaLnBrk="1" hangingPunct="1">
              <a:lnSpc>
                <a:spcPct val="120000"/>
              </a:lnSpc>
            </a:pPr>
            <a:r>
              <a:rPr lang="en-US" altLang="zh-CN" sz="2000"/>
              <a:t>S</a:t>
            </a:r>
            <a:r>
              <a:rPr lang="en-US" altLang="zh-CN" sz="2000" baseline="-30000"/>
              <a:t>1</a:t>
            </a:r>
            <a:r>
              <a:rPr lang="en-US" altLang="zh-CN" sz="2000"/>
              <a:t>/0</a:t>
            </a:r>
          </a:p>
          <a:p>
            <a:pPr algn="ctr">
              <a:lnSpc>
                <a:spcPct val="120000"/>
              </a:lnSpc>
            </a:pPr>
            <a:r>
              <a:rPr lang="en-US" altLang="zh-CN" sz="2000"/>
              <a:t>S</a:t>
            </a:r>
            <a:r>
              <a:rPr lang="en-US" altLang="zh-CN" sz="2000" baseline="-30000"/>
              <a:t>1</a:t>
            </a:r>
            <a:r>
              <a:rPr lang="en-US" altLang="zh-CN" sz="2000"/>
              <a:t>/0</a:t>
            </a:r>
          </a:p>
          <a:p>
            <a:pPr algn="ctr">
              <a:lnSpc>
                <a:spcPct val="120000"/>
              </a:lnSpc>
            </a:pPr>
            <a:r>
              <a:rPr lang="en-US" altLang="zh-CN" sz="2000"/>
              <a:t>S</a:t>
            </a:r>
            <a:r>
              <a:rPr lang="en-US" altLang="zh-CN" sz="2000" baseline="-30000"/>
              <a:t>3</a:t>
            </a:r>
            <a:r>
              <a:rPr lang="en-US" altLang="zh-CN" sz="2000"/>
              <a:t>/1</a:t>
            </a:r>
          </a:p>
          <a:p>
            <a:pPr algn="ctr">
              <a:lnSpc>
                <a:spcPct val="120000"/>
              </a:lnSpc>
            </a:pPr>
            <a:r>
              <a:rPr lang="en-US" altLang="zh-CN" sz="2000"/>
              <a:t>S</a:t>
            </a:r>
            <a:r>
              <a:rPr lang="en-US" altLang="zh-CN" sz="2000" baseline="-30000"/>
              <a:t>1</a:t>
            </a:r>
            <a:r>
              <a:rPr lang="en-US" altLang="zh-CN" sz="2000"/>
              <a:t>/0</a:t>
            </a:r>
          </a:p>
        </p:txBody>
      </p:sp>
      <p:graphicFrame>
        <p:nvGraphicFramePr>
          <p:cNvPr id="112727" name="Group 87"/>
          <p:cNvGraphicFramePr>
            <a:graphicFrameLocks noGrp="1"/>
          </p:cNvGraphicFramePr>
          <p:nvPr/>
        </p:nvGraphicFramePr>
        <p:xfrm>
          <a:off x="5638800" y="3581400"/>
          <a:ext cx="3276600" cy="2286000"/>
        </p:xfrm>
        <a:graphic>
          <a:graphicData uri="http://schemas.openxmlformats.org/drawingml/2006/table">
            <a:tbl>
              <a:tblPr/>
              <a:tblGrid>
                <a:gridCol w="762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048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现态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次态</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2286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43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 calcmode="lin" valueType="num">
                                      <p:cBhvr additive="base">
                                        <p:cTn id="7" dur="500" fill="hold"/>
                                        <p:tgtEl>
                                          <p:spTgt spid="112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12644"/>
                                        </p:tgtEl>
                                        <p:attrNameLst>
                                          <p:attrName>style.visibility</p:attrName>
                                        </p:attrNameLst>
                                      </p:cBhvr>
                                      <p:to>
                                        <p:strVal val="visible"/>
                                      </p:to>
                                    </p:set>
                                    <p:animEffect transition="in" filter="wipe(left)">
                                      <p:cBhvr>
                                        <p:cTn id="13" dur="500"/>
                                        <p:tgtEl>
                                          <p:spTgt spid="1126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2653">
                                            <p:txEl>
                                              <p:pRg st="0" end="0"/>
                                            </p:txEl>
                                          </p:spTgt>
                                        </p:tgtEl>
                                        <p:attrNameLst>
                                          <p:attrName>style.visibility</p:attrName>
                                        </p:attrNameLst>
                                      </p:cBhvr>
                                      <p:to>
                                        <p:strVal val="visible"/>
                                      </p:to>
                                    </p:set>
                                    <p:animEffect transition="in" filter="wipe(left)">
                                      <p:cBhvr>
                                        <p:cTn id="18" dur="500"/>
                                        <p:tgtEl>
                                          <p:spTgt spid="112653">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2655"/>
                                        </p:tgtEl>
                                        <p:attrNameLst>
                                          <p:attrName>style.visibility</p:attrName>
                                        </p:attrNameLst>
                                      </p:cBhvr>
                                      <p:to>
                                        <p:strVal val="visible"/>
                                      </p:to>
                                    </p:set>
                                    <p:animEffect transition="in" filter="wipe(left)">
                                      <p:cBhvr>
                                        <p:cTn id="23" dur="500"/>
                                        <p:tgtEl>
                                          <p:spTgt spid="11265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2668">
                                            <p:txEl>
                                              <p:pRg st="0" end="0"/>
                                            </p:txEl>
                                          </p:spTgt>
                                        </p:tgtEl>
                                        <p:attrNameLst>
                                          <p:attrName>style.visibility</p:attrName>
                                        </p:attrNameLst>
                                      </p:cBhvr>
                                      <p:to>
                                        <p:strVal val="visible"/>
                                      </p:to>
                                    </p:set>
                                    <p:animEffect transition="in" filter="wipe(left)">
                                      <p:cBhvr>
                                        <p:cTn id="28" dur="500"/>
                                        <p:tgtEl>
                                          <p:spTgt spid="112668">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2656"/>
                                        </p:tgtEl>
                                        <p:attrNameLst>
                                          <p:attrName>style.visibility</p:attrName>
                                        </p:attrNameLst>
                                      </p:cBhvr>
                                      <p:to>
                                        <p:strVal val="visible"/>
                                      </p:to>
                                    </p:set>
                                    <p:animEffect transition="in" filter="wipe(left)">
                                      <p:cBhvr>
                                        <p:cTn id="33" dur="500"/>
                                        <p:tgtEl>
                                          <p:spTgt spid="11265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2667">
                                            <p:txEl>
                                              <p:pRg st="0" end="0"/>
                                            </p:txEl>
                                          </p:spTgt>
                                        </p:tgtEl>
                                        <p:attrNameLst>
                                          <p:attrName>style.visibility</p:attrName>
                                        </p:attrNameLst>
                                      </p:cBhvr>
                                      <p:to>
                                        <p:strVal val="visible"/>
                                      </p:to>
                                    </p:set>
                                    <p:animEffect transition="in" filter="wipe(left)">
                                      <p:cBhvr>
                                        <p:cTn id="38" dur="500"/>
                                        <p:tgtEl>
                                          <p:spTgt spid="112667">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2660"/>
                                        </p:tgtEl>
                                        <p:attrNameLst>
                                          <p:attrName>style.visibility</p:attrName>
                                        </p:attrNameLst>
                                      </p:cBhvr>
                                      <p:to>
                                        <p:strVal val="visible"/>
                                      </p:to>
                                    </p:set>
                                    <p:animEffect transition="in" filter="wipe(left)">
                                      <p:cBhvr>
                                        <p:cTn id="43" dur="500"/>
                                        <p:tgtEl>
                                          <p:spTgt spid="11266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2659"/>
                                        </p:tgtEl>
                                        <p:attrNameLst>
                                          <p:attrName>style.visibility</p:attrName>
                                        </p:attrNameLst>
                                      </p:cBhvr>
                                      <p:to>
                                        <p:strVal val="visible"/>
                                      </p:to>
                                    </p:set>
                                    <p:animEffect transition="in" filter="wipe(left)">
                                      <p:cBhvr>
                                        <p:cTn id="48" dur="500"/>
                                        <p:tgtEl>
                                          <p:spTgt spid="11265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12669">
                                            <p:txEl>
                                              <p:pRg st="0" end="0"/>
                                            </p:txEl>
                                          </p:spTgt>
                                        </p:tgtEl>
                                        <p:attrNameLst>
                                          <p:attrName>style.visibility</p:attrName>
                                        </p:attrNameLst>
                                      </p:cBhvr>
                                      <p:to>
                                        <p:strVal val="visible"/>
                                      </p:to>
                                    </p:set>
                                    <p:animEffect transition="in" filter="wipe(left)">
                                      <p:cBhvr>
                                        <p:cTn id="53" dur="500"/>
                                        <p:tgtEl>
                                          <p:spTgt spid="112669">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12661"/>
                                        </p:tgtEl>
                                        <p:attrNameLst>
                                          <p:attrName>style.visibility</p:attrName>
                                        </p:attrNameLst>
                                      </p:cBhvr>
                                      <p:to>
                                        <p:strVal val="visible"/>
                                      </p:to>
                                    </p:set>
                                    <p:animEffect transition="in" filter="wipe(left)">
                                      <p:cBhvr>
                                        <p:cTn id="58" dur="500"/>
                                        <p:tgtEl>
                                          <p:spTgt spid="11266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12671">
                                            <p:txEl>
                                              <p:pRg st="0" end="0"/>
                                            </p:txEl>
                                          </p:spTgt>
                                        </p:tgtEl>
                                        <p:attrNameLst>
                                          <p:attrName>style.visibility</p:attrName>
                                        </p:attrNameLst>
                                      </p:cBhvr>
                                      <p:to>
                                        <p:strVal val="visible"/>
                                      </p:to>
                                    </p:set>
                                    <p:animEffect transition="in" filter="wipe(left)">
                                      <p:cBhvr>
                                        <p:cTn id="63" dur="500"/>
                                        <p:tgtEl>
                                          <p:spTgt spid="112671">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12663"/>
                                        </p:tgtEl>
                                        <p:attrNameLst>
                                          <p:attrName>style.visibility</p:attrName>
                                        </p:attrNameLst>
                                      </p:cBhvr>
                                      <p:to>
                                        <p:strVal val="visible"/>
                                      </p:to>
                                    </p:set>
                                    <p:animEffect transition="in" filter="wipe(left)">
                                      <p:cBhvr>
                                        <p:cTn id="68" dur="500"/>
                                        <p:tgtEl>
                                          <p:spTgt spid="11266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12657"/>
                                        </p:tgtEl>
                                        <p:attrNameLst>
                                          <p:attrName>style.visibility</p:attrName>
                                        </p:attrNameLst>
                                      </p:cBhvr>
                                      <p:to>
                                        <p:strVal val="visible"/>
                                      </p:to>
                                    </p:set>
                                    <p:animEffect transition="in" filter="wipe(left)">
                                      <p:cBhvr>
                                        <p:cTn id="73" dur="500"/>
                                        <p:tgtEl>
                                          <p:spTgt spid="11265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12672">
                                            <p:txEl>
                                              <p:pRg st="0" end="0"/>
                                            </p:txEl>
                                          </p:spTgt>
                                        </p:tgtEl>
                                        <p:attrNameLst>
                                          <p:attrName>style.visibility</p:attrName>
                                        </p:attrNameLst>
                                      </p:cBhvr>
                                      <p:to>
                                        <p:strVal val="visible"/>
                                      </p:to>
                                    </p:set>
                                    <p:animEffect transition="in" filter="wipe(left)">
                                      <p:cBhvr>
                                        <p:cTn id="78" dur="500"/>
                                        <p:tgtEl>
                                          <p:spTgt spid="112672">
                                            <p:txEl>
                                              <p:pRg st="0" end="0"/>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12666"/>
                                        </p:tgtEl>
                                        <p:attrNameLst>
                                          <p:attrName>style.visibility</p:attrName>
                                        </p:attrNameLst>
                                      </p:cBhvr>
                                      <p:to>
                                        <p:strVal val="visible"/>
                                      </p:to>
                                    </p:set>
                                    <p:animEffect transition="in" filter="wipe(left)">
                                      <p:cBhvr>
                                        <p:cTn id="83" dur="500"/>
                                        <p:tgtEl>
                                          <p:spTgt spid="11266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12670">
                                            <p:txEl>
                                              <p:pRg st="0" end="0"/>
                                            </p:txEl>
                                          </p:spTgt>
                                        </p:tgtEl>
                                        <p:attrNameLst>
                                          <p:attrName>style.visibility</p:attrName>
                                        </p:attrNameLst>
                                      </p:cBhvr>
                                      <p:to>
                                        <p:strVal val="visible"/>
                                      </p:to>
                                    </p:set>
                                    <p:animEffect transition="in" filter="wipe(left)">
                                      <p:cBhvr>
                                        <p:cTn id="88" dur="500"/>
                                        <p:tgtEl>
                                          <p:spTgt spid="112670">
                                            <p:txEl>
                                              <p:pRg st="0" end="0"/>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12662"/>
                                        </p:tgtEl>
                                        <p:attrNameLst>
                                          <p:attrName>style.visibility</p:attrName>
                                        </p:attrNameLst>
                                      </p:cBhvr>
                                      <p:to>
                                        <p:strVal val="visible"/>
                                      </p:to>
                                    </p:set>
                                    <p:animEffect transition="in" filter="wipe(left)">
                                      <p:cBhvr>
                                        <p:cTn id="93" dur="500"/>
                                        <p:tgtEl>
                                          <p:spTgt spid="11266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12658"/>
                                        </p:tgtEl>
                                        <p:attrNameLst>
                                          <p:attrName>style.visibility</p:attrName>
                                        </p:attrNameLst>
                                      </p:cBhvr>
                                      <p:to>
                                        <p:strVal val="visible"/>
                                      </p:to>
                                    </p:set>
                                    <p:animEffect transition="in" filter="wipe(left)">
                                      <p:cBhvr>
                                        <p:cTn id="98" dur="500"/>
                                        <p:tgtEl>
                                          <p:spTgt spid="112658"/>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12674">
                                            <p:txEl>
                                              <p:pRg st="0" end="0"/>
                                            </p:txEl>
                                          </p:spTgt>
                                        </p:tgtEl>
                                        <p:attrNameLst>
                                          <p:attrName>style.visibility</p:attrName>
                                        </p:attrNameLst>
                                      </p:cBhvr>
                                      <p:to>
                                        <p:strVal val="visible"/>
                                      </p:to>
                                    </p:set>
                                    <p:animEffect transition="in" filter="wipe(left)">
                                      <p:cBhvr>
                                        <p:cTn id="103" dur="500"/>
                                        <p:tgtEl>
                                          <p:spTgt spid="112674">
                                            <p:txEl>
                                              <p:pRg st="0" end="0"/>
                                            </p:txEl>
                                          </p:spTgt>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12665"/>
                                        </p:tgtEl>
                                        <p:attrNameLst>
                                          <p:attrName>style.visibility</p:attrName>
                                        </p:attrNameLst>
                                      </p:cBhvr>
                                      <p:to>
                                        <p:strVal val="visible"/>
                                      </p:to>
                                    </p:set>
                                    <p:animEffect transition="in" filter="wipe(left)">
                                      <p:cBhvr>
                                        <p:cTn id="108" dur="500"/>
                                        <p:tgtEl>
                                          <p:spTgt spid="112665"/>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12673">
                                            <p:txEl>
                                              <p:pRg st="0" end="0"/>
                                            </p:txEl>
                                          </p:spTgt>
                                        </p:tgtEl>
                                        <p:attrNameLst>
                                          <p:attrName>style.visibility</p:attrName>
                                        </p:attrNameLst>
                                      </p:cBhvr>
                                      <p:to>
                                        <p:strVal val="visible"/>
                                      </p:to>
                                    </p:set>
                                    <p:animEffect transition="in" filter="wipe(left)">
                                      <p:cBhvr>
                                        <p:cTn id="113" dur="500"/>
                                        <p:tgtEl>
                                          <p:spTgt spid="112673">
                                            <p:txEl>
                                              <p:pRg st="0" end="0"/>
                                            </p:txEl>
                                          </p:spTgt>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12664"/>
                                        </p:tgtEl>
                                        <p:attrNameLst>
                                          <p:attrName>style.visibility</p:attrName>
                                        </p:attrNameLst>
                                      </p:cBhvr>
                                      <p:to>
                                        <p:strVal val="visible"/>
                                      </p:to>
                                    </p:set>
                                    <p:animEffect transition="in" filter="wipe(left)">
                                      <p:cBhvr>
                                        <p:cTn id="118" dur="500"/>
                                        <p:tgtEl>
                                          <p:spTgt spid="11266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9" presetClass="entr" presetSubtype="0" fill="hold" nodeType="clickEffect">
                                  <p:stCondLst>
                                    <p:cond delay="0"/>
                                  </p:stCondLst>
                                  <p:childTnLst>
                                    <p:set>
                                      <p:cBhvr>
                                        <p:cTn id="122" dur="1" fill="hold">
                                          <p:stCondLst>
                                            <p:cond delay="0"/>
                                          </p:stCondLst>
                                        </p:cTn>
                                        <p:tgtEl>
                                          <p:spTgt spid="112727"/>
                                        </p:tgtEl>
                                        <p:attrNameLst>
                                          <p:attrName>style.visibility</p:attrName>
                                        </p:attrNameLst>
                                      </p:cBhvr>
                                      <p:to>
                                        <p:strVal val="visible"/>
                                      </p:to>
                                    </p:set>
                                    <p:animEffect transition="in" filter="dissolve">
                                      <p:cBhvr>
                                        <p:cTn id="123" dur="500"/>
                                        <p:tgtEl>
                                          <p:spTgt spid="112727"/>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 presetClass="entr" presetSubtype="2" fill="hold" grpId="0" nodeType="clickEffect">
                                  <p:stCondLst>
                                    <p:cond delay="0"/>
                                  </p:stCondLst>
                                  <p:childTnLst>
                                    <p:set>
                                      <p:cBhvr>
                                        <p:cTn id="127" dur="1" fill="hold">
                                          <p:stCondLst>
                                            <p:cond delay="0"/>
                                          </p:stCondLst>
                                        </p:cTn>
                                        <p:tgtEl>
                                          <p:spTgt spid="112680">
                                            <p:txEl>
                                              <p:pRg st="0" end="0"/>
                                            </p:txEl>
                                          </p:spTgt>
                                        </p:tgtEl>
                                        <p:attrNameLst>
                                          <p:attrName>style.visibility</p:attrName>
                                        </p:attrNameLst>
                                      </p:cBhvr>
                                      <p:to>
                                        <p:strVal val="visible"/>
                                      </p:to>
                                    </p:set>
                                    <p:anim calcmode="lin" valueType="num">
                                      <p:cBhvr additive="base">
                                        <p:cTn id="128" dur="500" fill="hold"/>
                                        <p:tgtEl>
                                          <p:spTgt spid="112680">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1126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 presetClass="entr" presetSubtype="2" fill="hold" grpId="0" nodeType="clickEffect">
                                  <p:stCondLst>
                                    <p:cond delay="0"/>
                                  </p:stCondLst>
                                  <p:childTnLst>
                                    <p:set>
                                      <p:cBhvr>
                                        <p:cTn id="133" dur="1" fill="hold">
                                          <p:stCondLst>
                                            <p:cond delay="0"/>
                                          </p:stCondLst>
                                        </p:cTn>
                                        <p:tgtEl>
                                          <p:spTgt spid="112680">
                                            <p:txEl>
                                              <p:pRg st="1" end="1"/>
                                            </p:txEl>
                                          </p:spTgt>
                                        </p:tgtEl>
                                        <p:attrNameLst>
                                          <p:attrName>style.visibility</p:attrName>
                                        </p:attrNameLst>
                                      </p:cBhvr>
                                      <p:to>
                                        <p:strVal val="visible"/>
                                      </p:to>
                                    </p:set>
                                    <p:anim calcmode="lin" valueType="num">
                                      <p:cBhvr additive="base">
                                        <p:cTn id="134" dur="500" fill="hold"/>
                                        <p:tgtEl>
                                          <p:spTgt spid="112680">
                                            <p:txEl>
                                              <p:pRg st="1" end="1"/>
                                            </p:txEl>
                                          </p:spTgt>
                                        </p:tgtEl>
                                        <p:attrNameLst>
                                          <p:attrName>ppt_x</p:attrName>
                                        </p:attrNameLst>
                                      </p:cBhvr>
                                      <p:tavLst>
                                        <p:tav tm="0">
                                          <p:val>
                                            <p:strVal val="1+#ppt_w/2"/>
                                          </p:val>
                                        </p:tav>
                                        <p:tav tm="100000">
                                          <p:val>
                                            <p:strVal val="#ppt_x"/>
                                          </p:val>
                                        </p:tav>
                                      </p:tavLst>
                                    </p:anim>
                                    <p:anim calcmode="lin" valueType="num">
                                      <p:cBhvr additive="base">
                                        <p:cTn id="135" dur="500" fill="hold"/>
                                        <p:tgtEl>
                                          <p:spTgt spid="11268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 presetClass="entr" presetSubtype="2" fill="hold" grpId="0" nodeType="clickEffect">
                                  <p:stCondLst>
                                    <p:cond delay="0"/>
                                  </p:stCondLst>
                                  <p:childTnLst>
                                    <p:set>
                                      <p:cBhvr>
                                        <p:cTn id="139" dur="1" fill="hold">
                                          <p:stCondLst>
                                            <p:cond delay="0"/>
                                          </p:stCondLst>
                                        </p:cTn>
                                        <p:tgtEl>
                                          <p:spTgt spid="112680">
                                            <p:txEl>
                                              <p:pRg st="2" end="2"/>
                                            </p:txEl>
                                          </p:spTgt>
                                        </p:tgtEl>
                                        <p:attrNameLst>
                                          <p:attrName>style.visibility</p:attrName>
                                        </p:attrNameLst>
                                      </p:cBhvr>
                                      <p:to>
                                        <p:strVal val="visible"/>
                                      </p:to>
                                    </p:set>
                                    <p:anim calcmode="lin" valueType="num">
                                      <p:cBhvr additive="base">
                                        <p:cTn id="140" dur="500" fill="hold"/>
                                        <p:tgtEl>
                                          <p:spTgt spid="112680">
                                            <p:txEl>
                                              <p:pRg st="2" end="2"/>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11268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 presetClass="entr" presetSubtype="2" fill="hold" grpId="0" nodeType="clickEffect">
                                  <p:stCondLst>
                                    <p:cond delay="0"/>
                                  </p:stCondLst>
                                  <p:childTnLst>
                                    <p:set>
                                      <p:cBhvr>
                                        <p:cTn id="145" dur="1" fill="hold">
                                          <p:stCondLst>
                                            <p:cond delay="0"/>
                                          </p:stCondLst>
                                        </p:cTn>
                                        <p:tgtEl>
                                          <p:spTgt spid="112680">
                                            <p:txEl>
                                              <p:pRg st="3" end="3"/>
                                            </p:txEl>
                                          </p:spTgt>
                                        </p:tgtEl>
                                        <p:attrNameLst>
                                          <p:attrName>style.visibility</p:attrName>
                                        </p:attrNameLst>
                                      </p:cBhvr>
                                      <p:to>
                                        <p:strVal val="visible"/>
                                      </p:to>
                                    </p:set>
                                    <p:anim calcmode="lin" valueType="num">
                                      <p:cBhvr additive="base">
                                        <p:cTn id="146" dur="500" fill="hold"/>
                                        <p:tgtEl>
                                          <p:spTgt spid="112680">
                                            <p:txEl>
                                              <p:pRg st="3" end="3"/>
                                            </p:txEl>
                                          </p:spTgt>
                                        </p:tgtEl>
                                        <p:attrNameLst>
                                          <p:attrName>ppt_x</p:attrName>
                                        </p:attrNameLst>
                                      </p:cBhvr>
                                      <p:tavLst>
                                        <p:tav tm="0">
                                          <p:val>
                                            <p:strVal val="1+#ppt_w/2"/>
                                          </p:val>
                                        </p:tav>
                                        <p:tav tm="100000">
                                          <p:val>
                                            <p:strVal val="#ppt_x"/>
                                          </p:val>
                                        </p:tav>
                                      </p:tavLst>
                                    </p:anim>
                                    <p:anim calcmode="lin" valueType="num">
                                      <p:cBhvr additive="base">
                                        <p:cTn id="147" dur="500" fill="hold"/>
                                        <p:tgtEl>
                                          <p:spTgt spid="11268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 presetClass="entr" presetSubtype="2" fill="hold" grpId="0" nodeType="clickEffect">
                                  <p:stCondLst>
                                    <p:cond delay="0"/>
                                  </p:stCondLst>
                                  <p:childTnLst>
                                    <p:set>
                                      <p:cBhvr>
                                        <p:cTn id="151" dur="1" fill="hold">
                                          <p:stCondLst>
                                            <p:cond delay="0"/>
                                          </p:stCondLst>
                                        </p:cTn>
                                        <p:tgtEl>
                                          <p:spTgt spid="112681">
                                            <p:txEl>
                                              <p:pRg st="0" end="0"/>
                                            </p:txEl>
                                          </p:spTgt>
                                        </p:tgtEl>
                                        <p:attrNameLst>
                                          <p:attrName>style.visibility</p:attrName>
                                        </p:attrNameLst>
                                      </p:cBhvr>
                                      <p:to>
                                        <p:strVal val="visible"/>
                                      </p:to>
                                    </p:set>
                                    <p:anim calcmode="lin" valueType="num">
                                      <p:cBhvr additive="base">
                                        <p:cTn id="152" dur="500" fill="hold"/>
                                        <p:tgtEl>
                                          <p:spTgt spid="112681">
                                            <p:txEl>
                                              <p:pRg st="0" end="0"/>
                                            </p:txEl>
                                          </p:spTgt>
                                        </p:tgtEl>
                                        <p:attrNameLst>
                                          <p:attrName>ppt_x</p:attrName>
                                        </p:attrNameLst>
                                      </p:cBhvr>
                                      <p:tavLst>
                                        <p:tav tm="0">
                                          <p:val>
                                            <p:strVal val="1+#ppt_w/2"/>
                                          </p:val>
                                        </p:tav>
                                        <p:tav tm="100000">
                                          <p:val>
                                            <p:strVal val="#ppt_x"/>
                                          </p:val>
                                        </p:tav>
                                      </p:tavLst>
                                    </p:anim>
                                    <p:anim calcmode="lin" valueType="num">
                                      <p:cBhvr additive="base">
                                        <p:cTn id="153" dur="500" fill="hold"/>
                                        <p:tgtEl>
                                          <p:spTgt spid="1126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 presetClass="entr" presetSubtype="2" fill="hold" grpId="0" nodeType="clickEffect">
                                  <p:stCondLst>
                                    <p:cond delay="0"/>
                                  </p:stCondLst>
                                  <p:childTnLst>
                                    <p:set>
                                      <p:cBhvr>
                                        <p:cTn id="157" dur="1" fill="hold">
                                          <p:stCondLst>
                                            <p:cond delay="0"/>
                                          </p:stCondLst>
                                        </p:cTn>
                                        <p:tgtEl>
                                          <p:spTgt spid="112681">
                                            <p:txEl>
                                              <p:pRg st="1" end="1"/>
                                            </p:txEl>
                                          </p:spTgt>
                                        </p:tgtEl>
                                        <p:attrNameLst>
                                          <p:attrName>style.visibility</p:attrName>
                                        </p:attrNameLst>
                                      </p:cBhvr>
                                      <p:to>
                                        <p:strVal val="visible"/>
                                      </p:to>
                                    </p:set>
                                    <p:anim calcmode="lin" valueType="num">
                                      <p:cBhvr additive="base">
                                        <p:cTn id="158" dur="500" fill="hold"/>
                                        <p:tgtEl>
                                          <p:spTgt spid="112681">
                                            <p:txEl>
                                              <p:pRg st="1" end="1"/>
                                            </p:txEl>
                                          </p:spTgt>
                                        </p:tgtEl>
                                        <p:attrNameLst>
                                          <p:attrName>ppt_x</p:attrName>
                                        </p:attrNameLst>
                                      </p:cBhvr>
                                      <p:tavLst>
                                        <p:tav tm="0">
                                          <p:val>
                                            <p:strVal val="1+#ppt_w/2"/>
                                          </p:val>
                                        </p:tav>
                                        <p:tav tm="100000">
                                          <p:val>
                                            <p:strVal val="#ppt_x"/>
                                          </p:val>
                                        </p:tav>
                                      </p:tavLst>
                                    </p:anim>
                                    <p:anim calcmode="lin" valueType="num">
                                      <p:cBhvr additive="base">
                                        <p:cTn id="159" dur="500" fill="hold"/>
                                        <p:tgtEl>
                                          <p:spTgt spid="11268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 presetClass="entr" presetSubtype="2" fill="hold" grpId="0" nodeType="clickEffect">
                                  <p:stCondLst>
                                    <p:cond delay="0"/>
                                  </p:stCondLst>
                                  <p:childTnLst>
                                    <p:set>
                                      <p:cBhvr>
                                        <p:cTn id="163" dur="1" fill="hold">
                                          <p:stCondLst>
                                            <p:cond delay="0"/>
                                          </p:stCondLst>
                                        </p:cTn>
                                        <p:tgtEl>
                                          <p:spTgt spid="112681">
                                            <p:txEl>
                                              <p:pRg st="2" end="2"/>
                                            </p:txEl>
                                          </p:spTgt>
                                        </p:tgtEl>
                                        <p:attrNameLst>
                                          <p:attrName>style.visibility</p:attrName>
                                        </p:attrNameLst>
                                      </p:cBhvr>
                                      <p:to>
                                        <p:strVal val="visible"/>
                                      </p:to>
                                    </p:set>
                                    <p:anim calcmode="lin" valueType="num">
                                      <p:cBhvr additive="base">
                                        <p:cTn id="164" dur="500" fill="hold"/>
                                        <p:tgtEl>
                                          <p:spTgt spid="112681">
                                            <p:txEl>
                                              <p:pRg st="2" end="2"/>
                                            </p:txEl>
                                          </p:spTgt>
                                        </p:tgtEl>
                                        <p:attrNameLst>
                                          <p:attrName>ppt_x</p:attrName>
                                        </p:attrNameLst>
                                      </p:cBhvr>
                                      <p:tavLst>
                                        <p:tav tm="0">
                                          <p:val>
                                            <p:strVal val="1+#ppt_w/2"/>
                                          </p:val>
                                        </p:tav>
                                        <p:tav tm="100000">
                                          <p:val>
                                            <p:strVal val="#ppt_x"/>
                                          </p:val>
                                        </p:tav>
                                      </p:tavLst>
                                    </p:anim>
                                    <p:anim calcmode="lin" valueType="num">
                                      <p:cBhvr additive="base">
                                        <p:cTn id="165" dur="500" fill="hold"/>
                                        <p:tgtEl>
                                          <p:spTgt spid="11268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 presetClass="entr" presetSubtype="2" fill="hold" grpId="0" nodeType="clickEffect">
                                  <p:stCondLst>
                                    <p:cond delay="0"/>
                                  </p:stCondLst>
                                  <p:childTnLst>
                                    <p:set>
                                      <p:cBhvr>
                                        <p:cTn id="169" dur="1" fill="hold">
                                          <p:stCondLst>
                                            <p:cond delay="0"/>
                                          </p:stCondLst>
                                        </p:cTn>
                                        <p:tgtEl>
                                          <p:spTgt spid="112681">
                                            <p:txEl>
                                              <p:pRg st="3" end="3"/>
                                            </p:txEl>
                                          </p:spTgt>
                                        </p:tgtEl>
                                        <p:attrNameLst>
                                          <p:attrName>style.visibility</p:attrName>
                                        </p:attrNameLst>
                                      </p:cBhvr>
                                      <p:to>
                                        <p:strVal val="visible"/>
                                      </p:to>
                                    </p:set>
                                    <p:anim calcmode="lin" valueType="num">
                                      <p:cBhvr additive="base">
                                        <p:cTn id="170" dur="500" fill="hold"/>
                                        <p:tgtEl>
                                          <p:spTgt spid="112681">
                                            <p:txEl>
                                              <p:pRg st="3" end="3"/>
                                            </p:txEl>
                                          </p:spTgt>
                                        </p:tgtEl>
                                        <p:attrNameLst>
                                          <p:attrName>ppt_x</p:attrName>
                                        </p:attrNameLst>
                                      </p:cBhvr>
                                      <p:tavLst>
                                        <p:tav tm="0">
                                          <p:val>
                                            <p:strVal val="1+#ppt_w/2"/>
                                          </p:val>
                                        </p:tav>
                                        <p:tav tm="100000">
                                          <p:val>
                                            <p:strVal val="#ppt_x"/>
                                          </p:val>
                                        </p:tav>
                                      </p:tavLst>
                                    </p:anim>
                                    <p:anim calcmode="lin" valueType="num">
                                      <p:cBhvr additive="base">
                                        <p:cTn id="171" dur="500" fill="hold"/>
                                        <p:tgtEl>
                                          <p:spTgt spid="11268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P spid="112653" grpId="0" build="p"/>
      <p:bldP spid="112655" grpId="0" animBg="1"/>
      <p:bldP spid="112656" grpId="0" animBg="1"/>
      <p:bldP spid="112657" grpId="0" animBg="1"/>
      <p:bldP spid="112658" grpId="0" animBg="1"/>
      <p:bldP spid="112659" grpId="0" animBg="1"/>
      <p:bldP spid="112660" grpId="0" animBg="1"/>
      <p:bldP spid="112661" grpId="0" animBg="1"/>
      <p:bldP spid="112662" grpId="0" animBg="1"/>
      <p:bldP spid="112663" grpId="0" animBg="1"/>
      <p:bldP spid="112664" grpId="0" animBg="1"/>
      <p:bldP spid="112665" grpId="0" animBg="1"/>
      <p:bldP spid="112666" grpId="0" animBg="1"/>
      <p:bldP spid="112667" grpId="0" build="p"/>
      <p:bldP spid="112668" grpId="0" build="p"/>
      <p:bldP spid="112669" grpId="0" build="p"/>
      <p:bldP spid="112670" grpId="0" build="p"/>
      <p:bldP spid="112671" grpId="0" build="p"/>
      <p:bldP spid="112672" grpId="0" build="p"/>
      <p:bldP spid="112673" grpId="0" build="p"/>
      <p:bldP spid="112674" grpId="0" build="p"/>
      <p:bldP spid="112680" grpId="0" uiExpand="1" build="p"/>
      <p:bldP spid="11268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290513" y="103188"/>
            <a:ext cx="8077200" cy="1552575"/>
          </a:xfrm>
          <a:prstGeom prst="rect">
            <a:avLst/>
          </a:prstGeom>
          <a:noFill/>
          <a:ln w="9525">
            <a:noFill/>
            <a:miter lim="800000"/>
            <a:headEnd/>
            <a:tailEnd/>
          </a:ln>
        </p:spPr>
        <p:txBody>
          <a:bodyPr>
            <a:spAutoFit/>
          </a:bodyPr>
          <a:lstStyle/>
          <a:p>
            <a:pPr algn="just" eaLnBrk="1" hangingPunct="1">
              <a:spcBef>
                <a:spcPct val="50000"/>
              </a:spcBef>
            </a:pPr>
            <a:r>
              <a:rPr lang="zh-CN" altLang="en-US"/>
              <a:t>例</a:t>
            </a:r>
            <a:r>
              <a:rPr lang="en-US" altLang="zh-CN"/>
              <a:t>1</a:t>
            </a:r>
            <a:r>
              <a:rPr lang="zh-CN" altLang="en-US"/>
              <a:t>：某序列检测器有一个输入端</a:t>
            </a:r>
            <a:r>
              <a:rPr lang="en-US" altLang="zh-CN"/>
              <a:t>X</a:t>
            </a:r>
            <a:r>
              <a:rPr lang="zh-CN" altLang="en-US"/>
              <a:t>和一个输出端</a:t>
            </a:r>
            <a:r>
              <a:rPr lang="en-US" altLang="zh-CN"/>
              <a:t>Z</a:t>
            </a:r>
            <a:r>
              <a:rPr lang="zh-CN" altLang="en-US"/>
              <a:t>。从</a:t>
            </a:r>
            <a:r>
              <a:rPr lang="en-US" altLang="zh-CN"/>
              <a:t>X</a:t>
            </a:r>
            <a:r>
              <a:rPr lang="zh-CN" altLang="en-US"/>
              <a:t>端输入一组按时间顺序排列的串行二进制代码，当输入序列中出现</a:t>
            </a:r>
            <a:r>
              <a:rPr lang="en-US" altLang="zh-CN"/>
              <a:t>101</a:t>
            </a:r>
            <a:r>
              <a:rPr lang="zh-CN" altLang="en-US"/>
              <a:t>时，输出</a:t>
            </a:r>
            <a:r>
              <a:rPr lang="en-US" altLang="zh-CN"/>
              <a:t>Z=1</a:t>
            </a:r>
            <a:r>
              <a:rPr lang="zh-CN" altLang="en-US"/>
              <a:t>，否则</a:t>
            </a:r>
            <a:r>
              <a:rPr lang="en-US" altLang="zh-CN"/>
              <a:t>Z=0</a:t>
            </a:r>
            <a:r>
              <a:rPr lang="zh-CN" altLang="en-US"/>
              <a:t>，作出该检测器的</a:t>
            </a:r>
            <a:r>
              <a:rPr lang="en-US" altLang="zh-CN"/>
              <a:t>Mealy</a:t>
            </a:r>
            <a:r>
              <a:rPr lang="zh-CN" altLang="en-US"/>
              <a:t>型和</a:t>
            </a:r>
            <a:r>
              <a:rPr lang="en-US" altLang="zh-CN"/>
              <a:t>Moore</a:t>
            </a:r>
            <a:r>
              <a:rPr lang="zh-CN" altLang="en-US"/>
              <a:t>型状态图和状态表。 </a:t>
            </a:r>
          </a:p>
        </p:txBody>
      </p:sp>
      <p:grpSp>
        <p:nvGrpSpPr>
          <p:cNvPr id="31747" name="Group 4"/>
          <p:cNvGrpSpPr>
            <a:grpSpLocks/>
          </p:cNvGrpSpPr>
          <p:nvPr/>
        </p:nvGrpSpPr>
        <p:grpSpPr bwMode="auto">
          <a:xfrm>
            <a:off x="1638300" y="1689100"/>
            <a:ext cx="4800600" cy="1130300"/>
            <a:chOff x="3480" y="12692"/>
            <a:chExt cx="4226" cy="996"/>
          </a:xfrm>
        </p:grpSpPr>
        <p:sp>
          <p:nvSpPr>
            <p:cNvPr id="31791" name="Text Box 5"/>
            <p:cNvSpPr txBox="1">
              <a:spLocks noChangeArrowheads="1"/>
            </p:cNvSpPr>
            <p:nvPr/>
          </p:nvSpPr>
          <p:spPr bwMode="auto">
            <a:xfrm>
              <a:off x="4741" y="12692"/>
              <a:ext cx="1995" cy="504"/>
            </a:xfrm>
            <a:prstGeom prst="rect">
              <a:avLst/>
            </a:prstGeom>
            <a:noFill/>
            <a:ln w="9525">
              <a:solidFill>
                <a:srgbClr val="000000"/>
              </a:solidFill>
              <a:miter lim="800000"/>
              <a:headEnd/>
              <a:tailEnd/>
            </a:ln>
          </p:spPr>
          <p:txBody>
            <a:bodyPr/>
            <a:lstStyle/>
            <a:p>
              <a:pPr algn="ctr"/>
              <a:r>
                <a:rPr lang="zh-CN" altLang="en-US"/>
                <a:t>序列检测器</a:t>
              </a:r>
            </a:p>
          </p:txBody>
        </p:sp>
        <p:sp>
          <p:nvSpPr>
            <p:cNvPr id="31792" name="Line 6"/>
            <p:cNvSpPr>
              <a:spLocks noChangeShapeType="1"/>
            </p:cNvSpPr>
            <p:nvPr/>
          </p:nvSpPr>
          <p:spPr bwMode="auto">
            <a:xfrm>
              <a:off x="3824" y="12929"/>
              <a:ext cx="916" cy="0"/>
            </a:xfrm>
            <a:prstGeom prst="line">
              <a:avLst/>
            </a:prstGeom>
            <a:noFill/>
            <a:ln w="9525">
              <a:solidFill>
                <a:srgbClr val="000000"/>
              </a:solidFill>
              <a:round/>
              <a:headEnd/>
              <a:tailEnd type="triangle" w="med" len="med"/>
            </a:ln>
          </p:spPr>
          <p:txBody>
            <a:bodyPr/>
            <a:lstStyle/>
            <a:p>
              <a:endParaRPr lang="zh-CN" altLang="en-US"/>
            </a:p>
          </p:txBody>
        </p:sp>
        <p:sp>
          <p:nvSpPr>
            <p:cNvPr id="31793" name="Line 7"/>
            <p:cNvSpPr>
              <a:spLocks noChangeShapeType="1"/>
            </p:cNvSpPr>
            <p:nvPr/>
          </p:nvSpPr>
          <p:spPr bwMode="auto">
            <a:xfrm flipV="1">
              <a:off x="5700" y="13199"/>
              <a:ext cx="0" cy="375"/>
            </a:xfrm>
            <a:prstGeom prst="line">
              <a:avLst/>
            </a:prstGeom>
            <a:noFill/>
            <a:ln w="9525">
              <a:solidFill>
                <a:srgbClr val="000000"/>
              </a:solidFill>
              <a:round/>
              <a:headEnd/>
              <a:tailEnd type="triangle" w="med" len="med"/>
            </a:ln>
          </p:spPr>
          <p:txBody>
            <a:bodyPr/>
            <a:lstStyle/>
            <a:p>
              <a:endParaRPr lang="zh-CN" altLang="en-US"/>
            </a:p>
          </p:txBody>
        </p:sp>
        <p:sp>
          <p:nvSpPr>
            <p:cNvPr id="31794" name="Line 8"/>
            <p:cNvSpPr>
              <a:spLocks noChangeShapeType="1"/>
            </p:cNvSpPr>
            <p:nvPr/>
          </p:nvSpPr>
          <p:spPr bwMode="auto">
            <a:xfrm flipH="1">
              <a:off x="3840" y="13589"/>
              <a:ext cx="1860" cy="0"/>
            </a:xfrm>
            <a:prstGeom prst="line">
              <a:avLst/>
            </a:prstGeom>
            <a:noFill/>
            <a:ln w="9525">
              <a:solidFill>
                <a:srgbClr val="000000"/>
              </a:solidFill>
              <a:round/>
              <a:headEnd/>
              <a:tailEnd/>
            </a:ln>
          </p:spPr>
          <p:txBody>
            <a:bodyPr/>
            <a:lstStyle/>
            <a:p>
              <a:endParaRPr lang="zh-CN" altLang="en-US"/>
            </a:p>
          </p:txBody>
        </p:sp>
        <p:sp>
          <p:nvSpPr>
            <p:cNvPr id="31795" name="Line 9"/>
            <p:cNvSpPr>
              <a:spLocks noChangeShapeType="1"/>
            </p:cNvSpPr>
            <p:nvPr/>
          </p:nvSpPr>
          <p:spPr bwMode="auto">
            <a:xfrm>
              <a:off x="6734" y="12959"/>
              <a:ext cx="676" cy="0"/>
            </a:xfrm>
            <a:prstGeom prst="line">
              <a:avLst/>
            </a:prstGeom>
            <a:noFill/>
            <a:ln w="9525">
              <a:solidFill>
                <a:srgbClr val="000000"/>
              </a:solidFill>
              <a:round/>
              <a:headEnd/>
              <a:tailEnd type="triangle" w="med" len="med"/>
            </a:ln>
          </p:spPr>
          <p:txBody>
            <a:bodyPr/>
            <a:lstStyle/>
            <a:p>
              <a:endParaRPr lang="zh-CN" altLang="en-US"/>
            </a:p>
          </p:txBody>
        </p:sp>
        <p:sp>
          <p:nvSpPr>
            <p:cNvPr id="31796" name="Text Box 10"/>
            <p:cNvSpPr txBox="1">
              <a:spLocks noChangeArrowheads="1"/>
            </p:cNvSpPr>
            <p:nvPr/>
          </p:nvSpPr>
          <p:spPr bwMode="auto">
            <a:xfrm>
              <a:off x="3480" y="12809"/>
              <a:ext cx="286" cy="270"/>
            </a:xfrm>
            <a:prstGeom prst="rect">
              <a:avLst/>
            </a:prstGeom>
            <a:noFill/>
            <a:ln w="9525">
              <a:noFill/>
              <a:miter lim="800000"/>
              <a:headEnd/>
              <a:tailEnd/>
            </a:ln>
          </p:spPr>
          <p:txBody>
            <a:bodyPr lIns="0" tIns="0" rIns="0" bIns="0"/>
            <a:lstStyle/>
            <a:p>
              <a:pPr algn="just"/>
              <a:r>
                <a:rPr lang="en-US" altLang="zh-CN"/>
                <a:t>X</a:t>
              </a:r>
            </a:p>
          </p:txBody>
        </p:sp>
        <p:sp>
          <p:nvSpPr>
            <p:cNvPr id="31797" name="Text Box 11"/>
            <p:cNvSpPr txBox="1">
              <a:spLocks noChangeArrowheads="1"/>
            </p:cNvSpPr>
            <p:nvPr/>
          </p:nvSpPr>
          <p:spPr bwMode="auto">
            <a:xfrm>
              <a:off x="3534" y="13418"/>
              <a:ext cx="286" cy="270"/>
            </a:xfrm>
            <a:prstGeom prst="rect">
              <a:avLst/>
            </a:prstGeom>
            <a:noFill/>
            <a:ln w="9525">
              <a:noFill/>
              <a:miter lim="800000"/>
              <a:headEnd/>
              <a:tailEnd/>
            </a:ln>
          </p:spPr>
          <p:txBody>
            <a:bodyPr lIns="0" tIns="0" rIns="0" bIns="0"/>
            <a:lstStyle/>
            <a:p>
              <a:pPr algn="just"/>
              <a:r>
                <a:rPr lang="en-US" altLang="zh-CN" sz="2000"/>
                <a:t>CP</a:t>
              </a:r>
            </a:p>
          </p:txBody>
        </p:sp>
        <p:sp>
          <p:nvSpPr>
            <p:cNvPr id="31798" name="Text Box 12"/>
            <p:cNvSpPr txBox="1">
              <a:spLocks noChangeArrowheads="1"/>
            </p:cNvSpPr>
            <p:nvPr/>
          </p:nvSpPr>
          <p:spPr bwMode="auto">
            <a:xfrm>
              <a:off x="7420" y="12803"/>
              <a:ext cx="286" cy="270"/>
            </a:xfrm>
            <a:prstGeom prst="rect">
              <a:avLst/>
            </a:prstGeom>
            <a:noFill/>
            <a:ln w="9525">
              <a:noFill/>
              <a:miter lim="800000"/>
              <a:headEnd/>
              <a:tailEnd/>
            </a:ln>
          </p:spPr>
          <p:txBody>
            <a:bodyPr lIns="0" tIns="0" rIns="0" bIns="0"/>
            <a:lstStyle/>
            <a:p>
              <a:pPr algn="just"/>
              <a:r>
                <a:rPr lang="en-US" altLang="zh-CN"/>
                <a:t>Z</a:t>
              </a:r>
            </a:p>
          </p:txBody>
        </p:sp>
      </p:grpSp>
      <p:sp>
        <p:nvSpPr>
          <p:cNvPr id="113677" name="Text Box 13"/>
          <p:cNvSpPr txBox="1">
            <a:spLocks noChangeArrowheads="1"/>
          </p:cNvSpPr>
          <p:nvPr/>
        </p:nvSpPr>
        <p:spPr bwMode="auto">
          <a:xfrm>
            <a:off x="228600" y="3657600"/>
            <a:ext cx="1600200" cy="457200"/>
          </a:xfrm>
          <a:prstGeom prst="rect">
            <a:avLst/>
          </a:prstGeom>
          <a:noFill/>
          <a:ln w="9525">
            <a:noFill/>
            <a:miter lim="800000"/>
            <a:headEnd/>
            <a:tailEnd/>
          </a:ln>
        </p:spPr>
        <p:txBody>
          <a:bodyPr>
            <a:spAutoFit/>
          </a:bodyPr>
          <a:lstStyle/>
          <a:p>
            <a:pPr eaLnBrk="1" hangingPunct="1">
              <a:spcBef>
                <a:spcPct val="50000"/>
              </a:spcBef>
            </a:pPr>
            <a:r>
              <a:rPr lang="en-US" altLang="zh-CN"/>
              <a:t>Moore</a:t>
            </a:r>
            <a:r>
              <a:rPr lang="zh-CN" altLang="en-US"/>
              <a:t>型 </a:t>
            </a:r>
          </a:p>
        </p:txBody>
      </p:sp>
      <p:sp>
        <p:nvSpPr>
          <p:cNvPr id="113699" name="Rectangle 35"/>
          <p:cNvSpPr>
            <a:spLocks noChangeArrowheads="1"/>
          </p:cNvSpPr>
          <p:nvPr/>
        </p:nvSpPr>
        <p:spPr bwMode="auto">
          <a:xfrm>
            <a:off x="6553200" y="4419600"/>
            <a:ext cx="609600" cy="1447800"/>
          </a:xfrm>
          <a:prstGeom prst="rect">
            <a:avLst/>
          </a:prstGeom>
          <a:noFill/>
          <a:ln w="9525">
            <a:noFill/>
            <a:miter lim="800000"/>
            <a:headEnd/>
            <a:tailEnd/>
          </a:ln>
        </p:spPr>
        <p:txBody>
          <a:bodyPr anchor="ctr"/>
          <a:lstStyle/>
          <a:p>
            <a:pPr algn="ctr" eaLnBrk="1" hangingPunct="1">
              <a:lnSpc>
                <a:spcPct val="120000"/>
              </a:lnSpc>
            </a:pPr>
            <a:r>
              <a:rPr lang="en-US" altLang="zh-CN" sz="2000"/>
              <a:t>S</a:t>
            </a:r>
            <a:r>
              <a:rPr lang="en-US" altLang="zh-CN" sz="2000" baseline="-30000"/>
              <a:t>0</a:t>
            </a:r>
            <a:endParaRPr lang="en-US" altLang="zh-CN" sz="2000"/>
          </a:p>
          <a:p>
            <a:pPr algn="ctr">
              <a:lnSpc>
                <a:spcPct val="120000"/>
              </a:lnSpc>
            </a:pPr>
            <a:r>
              <a:rPr lang="en-US" altLang="zh-CN" sz="2000"/>
              <a:t>S</a:t>
            </a:r>
            <a:r>
              <a:rPr lang="en-US" altLang="zh-CN" sz="2000" baseline="-30000"/>
              <a:t>2</a:t>
            </a:r>
            <a:endParaRPr lang="en-US" altLang="zh-CN" sz="2000"/>
          </a:p>
          <a:p>
            <a:pPr algn="ctr">
              <a:lnSpc>
                <a:spcPct val="120000"/>
              </a:lnSpc>
            </a:pPr>
            <a:r>
              <a:rPr lang="en-US" altLang="zh-CN" sz="2000"/>
              <a:t>S</a:t>
            </a:r>
            <a:r>
              <a:rPr lang="en-US" altLang="zh-CN" sz="2000" baseline="-30000"/>
              <a:t>0</a:t>
            </a:r>
            <a:endParaRPr lang="en-US" altLang="zh-CN" sz="2000"/>
          </a:p>
          <a:p>
            <a:pPr algn="ctr">
              <a:lnSpc>
                <a:spcPct val="120000"/>
              </a:lnSpc>
            </a:pPr>
            <a:r>
              <a:rPr lang="en-US" altLang="zh-CN" sz="2000"/>
              <a:t>S</a:t>
            </a:r>
            <a:r>
              <a:rPr lang="en-US" altLang="zh-CN" sz="2000" baseline="-30000"/>
              <a:t>2</a:t>
            </a:r>
            <a:endParaRPr lang="en-US" altLang="zh-CN" sz="2000"/>
          </a:p>
        </p:txBody>
      </p:sp>
      <p:sp>
        <p:nvSpPr>
          <p:cNvPr id="113700" name="Rectangle 36"/>
          <p:cNvSpPr>
            <a:spLocks noChangeArrowheads="1"/>
          </p:cNvSpPr>
          <p:nvPr/>
        </p:nvSpPr>
        <p:spPr bwMode="auto">
          <a:xfrm>
            <a:off x="7467600" y="4419600"/>
            <a:ext cx="685800" cy="1447800"/>
          </a:xfrm>
          <a:prstGeom prst="rect">
            <a:avLst/>
          </a:prstGeom>
          <a:noFill/>
          <a:ln w="9525">
            <a:noFill/>
            <a:miter lim="800000"/>
            <a:headEnd/>
            <a:tailEnd/>
          </a:ln>
        </p:spPr>
        <p:txBody>
          <a:bodyPr anchor="ctr"/>
          <a:lstStyle/>
          <a:p>
            <a:pPr algn="ctr" eaLnBrk="1" hangingPunct="1">
              <a:lnSpc>
                <a:spcPct val="120000"/>
              </a:lnSpc>
            </a:pPr>
            <a:r>
              <a:rPr lang="en-US" altLang="zh-CN" sz="2000"/>
              <a:t>S</a:t>
            </a:r>
            <a:r>
              <a:rPr lang="en-US" altLang="zh-CN" sz="2000" baseline="-30000"/>
              <a:t>1</a:t>
            </a:r>
            <a:endParaRPr lang="en-US" altLang="zh-CN" sz="2000"/>
          </a:p>
          <a:p>
            <a:pPr algn="ctr">
              <a:lnSpc>
                <a:spcPct val="120000"/>
              </a:lnSpc>
            </a:pPr>
            <a:r>
              <a:rPr lang="en-US" altLang="zh-CN" sz="2000"/>
              <a:t>S</a:t>
            </a:r>
            <a:r>
              <a:rPr lang="en-US" altLang="zh-CN" sz="2000" baseline="-30000"/>
              <a:t>1</a:t>
            </a:r>
            <a:endParaRPr lang="en-US" altLang="zh-CN" sz="2000"/>
          </a:p>
          <a:p>
            <a:pPr algn="ctr">
              <a:lnSpc>
                <a:spcPct val="120000"/>
              </a:lnSpc>
            </a:pPr>
            <a:r>
              <a:rPr lang="en-US" altLang="zh-CN" sz="2000"/>
              <a:t>S</a:t>
            </a:r>
            <a:r>
              <a:rPr lang="en-US" altLang="zh-CN" sz="2000" baseline="-30000"/>
              <a:t>3</a:t>
            </a:r>
            <a:endParaRPr lang="en-US" altLang="zh-CN" sz="2000"/>
          </a:p>
          <a:p>
            <a:pPr algn="ctr">
              <a:lnSpc>
                <a:spcPct val="120000"/>
              </a:lnSpc>
            </a:pPr>
            <a:r>
              <a:rPr lang="en-US" altLang="zh-CN" sz="2000"/>
              <a:t>S</a:t>
            </a:r>
            <a:r>
              <a:rPr lang="en-US" altLang="zh-CN" sz="2000" baseline="-30000"/>
              <a:t>1</a:t>
            </a:r>
            <a:endParaRPr lang="en-US" altLang="zh-CN" sz="2000"/>
          </a:p>
        </p:txBody>
      </p:sp>
      <p:graphicFrame>
        <p:nvGraphicFramePr>
          <p:cNvPr id="113749" name="Group 85"/>
          <p:cNvGraphicFramePr>
            <a:graphicFrameLocks noGrp="1"/>
          </p:cNvGraphicFramePr>
          <p:nvPr/>
        </p:nvGraphicFramePr>
        <p:xfrm>
          <a:off x="5638800" y="3581400"/>
          <a:ext cx="3276600" cy="2286000"/>
        </p:xfrm>
        <a:graphic>
          <a:graphicData uri="http://schemas.openxmlformats.org/drawingml/2006/table">
            <a:tbl>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3048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现态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次态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extLst>
                  <a:ext uri="{0D108BD9-81ED-4DB2-BD59-A6C34878D82A}">
                    <a16:rowId xmlns:a16="http://schemas.microsoft.com/office/drawing/2014/main" val="10001"/>
                  </a:ext>
                </a:extLst>
              </a:tr>
              <a:tr h="1343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3718" name="Oval 54"/>
          <p:cNvSpPr>
            <a:spLocks noChangeArrowheads="1"/>
          </p:cNvSpPr>
          <p:nvPr/>
        </p:nvSpPr>
        <p:spPr bwMode="auto">
          <a:xfrm>
            <a:off x="2189163" y="4127500"/>
            <a:ext cx="581025" cy="579438"/>
          </a:xfrm>
          <a:prstGeom prst="ellipse">
            <a:avLst/>
          </a:prstGeom>
          <a:solidFill>
            <a:srgbClr val="FFFFFF"/>
          </a:solidFill>
          <a:ln w="9525">
            <a:solidFill>
              <a:srgbClr val="000000"/>
            </a:solidFill>
            <a:round/>
            <a:headEnd/>
            <a:tailEnd/>
          </a:ln>
        </p:spPr>
        <p:txBody>
          <a:bodyPr lIns="0" tIns="0" rIns="0" bIns="0"/>
          <a:lstStyle/>
          <a:p>
            <a:pPr algn="ctr"/>
            <a:r>
              <a:rPr lang="en-US" altLang="zh-CN" sz="1800"/>
              <a:t>S</a:t>
            </a:r>
            <a:r>
              <a:rPr lang="en-US" altLang="zh-CN" sz="1800" baseline="-25000"/>
              <a:t>0</a:t>
            </a:r>
            <a:r>
              <a:rPr lang="en-US" altLang="zh-CN" sz="1800"/>
              <a:t>/0</a:t>
            </a:r>
          </a:p>
        </p:txBody>
      </p:sp>
      <p:sp>
        <p:nvSpPr>
          <p:cNvPr id="113719" name="Arc 55"/>
          <p:cNvSpPr>
            <a:spLocks noChangeArrowheads="1"/>
          </p:cNvSpPr>
          <p:nvPr/>
        </p:nvSpPr>
        <p:spPr bwMode="auto">
          <a:xfrm flipH="1">
            <a:off x="1671638" y="3984625"/>
            <a:ext cx="684212" cy="717550"/>
          </a:xfrm>
          <a:custGeom>
            <a:avLst/>
            <a:gdLst>
              <a:gd name="T0" fmla="*/ 0 w 40127"/>
              <a:gd name="T1" fmla="*/ 48093523 h 43200"/>
              <a:gd name="T2" fmla="*/ 91847485 w 40127"/>
              <a:gd name="T3" fmla="*/ 0 h 43200"/>
              <a:gd name="T4" fmla="*/ 198929264 w 40127"/>
              <a:gd name="T5" fmla="*/ 98982634 h 43200"/>
              <a:gd name="T6" fmla="*/ 91847485 w 40127"/>
              <a:gd name="T7" fmla="*/ 197965268 h 43200"/>
              <a:gd name="T8" fmla="*/ 14718819 w 40127"/>
              <a:gd name="T9" fmla="*/ 167647385 h 43200"/>
              <a:gd name="T10" fmla="*/ 0 w 40127"/>
              <a:gd name="T11" fmla="*/ 48093523 h 43200"/>
              <a:gd name="T12" fmla="*/ 91847485 w 40127"/>
              <a:gd name="T13" fmla="*/ 0 h 43200"/>
              <a:gd name="T14" fmla="*/ 198929264 w 40127"/>
              <a:gd name="T15" fmla="*/ 98982634 h 43200"/>
              <a:gd name="T16" fmla="*/ 91847485 w 40127"/>
              <a:gd name="T17" fmla="*/ 197965268 h 43200"/>
              <a:gd name="T18" fmla="*/ 14718819 w 40127"/>
              <a:gd name="T19" fmla="*/ 167647385 h 43200"/>
              <a:gd name="T20" fmla="*/ 91847485 w 40127"/>
              <a:gd name="T21" fmla="*/ 98982634 h 43200"/>
              <a:gd name="T22" fmla="*/ 0 w 40127"/>
              <a:gd name="T23" fmla="*/ 48093523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27" h="43200" fill="none">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path>
              <a:path w="40127" h="43200" stroke="0">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lnTo>
                  <a:pt x="18527" y="21600"/>
                </a:lnTo>
                <a:lnTo>
                  <a:pt x="0" y="10495"/>
                </a:lnTo>
                <a:close/>
              </a:path>
            </a:pathLst>
          </a:custGeom>
          <a:noFill/>
          <a:ln w="9525">
            <a:solidFill>
              <a:srgbClr val="000000"/>
            </a:solidFill>
            <a:round/>
            <a:headEnd type="triangle" w="med" len="med"/>
            <a:tailEnd/>
          </a:ln>
        </p:spPr>
        <p:txBody>
          <a:bodyPr/>
          <a:lstStyle/>
          <a:p>
            <a:endParaRPr lang="zh-CN" altLang="en-US"/>
          </a:p>
        </p:txBody>
      </p:sp>
      <p:sp>
        <p:nvSpPr>
          <p:cNvPr id="113720" name="Oval 56"/>
          <p:cNvSpPr>
            <a:spLocks noChangeArrowheads="1"/>
          </p:cNvSpPr>
          <p:nvPr/>
        </p:nvSpPr>
        <p:spPr bwMode="auto">
          <a:xfrm>
            <a:off x="3906838" y="5975350"/>
            <a:ext cx="579437" cy="581025"/>
          </a:xfrm>
          <a:prstGeom prst="ellipse">
            <a:avLst/>
          </a:prstGeom>
          <a:solidFill>
            <a:srgbClr val="FFFFFF"/>
          </a:solidFill>
          <a:ln w="9525">
            <a:solidFill>
              <a:srgbClr val="000000"/>
            </a:solidFill>
            <a:round/>
            <a:headEnd/>
            <a:tailEnd/>
          </a:ln>
        </p:spPr>
        <p:txBody>
          <a:bodyPr lIns="0" tIns="0" rIns="0" bIns="0"/>
          <a:lstStyle/>
          <a:p>
            <a:pPr algn="ctr"/>
            <a:r>
              <a:rPr lang="en-US" altLang="zh-CN" sz="1800"/>
              <a:t>S</a:t>
            </a:r>
            <a:r>
              <a:rPr lang="en-US" altLang="zh-CN" sz="1800" baseline="-25000"/>
              <a:t>2</a:t>
            </a:r>
            <a:r>
              <a:rPr lang="en-US" altLang="zh-CN" sz="1800"/>
              <a:t>/0</a:t>
            </a:r>
          </a:p>
        </p:txBody>
      </p:sp>
      <p:sp>
        <p:nvSpPr>
          <p:cNvPr id="113721" name="Oval 57"/>
          <p:cNvSpPr>
            <a:spLocks noChangeArrowheads="1"/>
          </p:cNvSpPr>
          <p:nvPr/>
        </p:nvSpPr>
        <p:spPr bwMode="auto">
          <a:xfrm>
            <a:off x="2206625" y="5975350"/>
            <a:ext cx="581025" cy="581025"/>
          </a:xfrm>
          <a:prstGeom prst="ellipse">
            <a:avLst/>
          </a:prstGeom>
          <a:solidFill>
            <a:srgbClr val="FFFFFF"/>
          </a:solidFill>
          <a:ln w="9525">
            <a:solidFill>
              <a:srgbClr val="000000"/>
            </a:solidFill>
            <a:round/>
            <a:headEnd/>
            <a:tailEnd/>
          </a:ln>
        </p:spPr>
        <p:txBody>
          <a:bodyPr lIns="0" tIns="0" rIns="0" bIns="0"/>
          <a:lstStyle/>
          <a:p>
            <a:pPr algn="ctr"/>
            <a:r>
              <a:rPr lang="en-US" altLang="zh-CN" sz="1800"/>
              <a:t>S</a:t>
            </a:r>
            <a:r>
              <a:rPr lang="en-US" altLang="zh-CN" sz="1800" baseline="-25000"/>
              <a:t>3</a:t>
            </a:r>
            <a:r>
              <a:rPr lang="en-US" altLang="zh-CN" sz="1800"/>
              <a:t>/1</a:t>
            </a:r>
          </a:p>
        </p:txBody>
      </p:sp>
      <p:sp>
        <p:nvSpPr>
          <p:cNvPr id="113722" name="Oval 58"/>
          <p:cNvSpPr>
            <a:spLocks noChangeArrowheads="1"/>
          </p:cNvSpPr>
          <p:nvPr/>
        </p:nvSpPr>
        <p:spPr bwMode="auto">
          <a:xfrm>
            <a:off x="3816350" y="4127500"/>
            <a:ext cx="581025" cy="579438"/>
          </a:xfrm>
          <a:prstGeom prst="ellipse">
            <a:avLst/>
          </a:prstGeom>
          <a:solidFill>
            <a:srgbClr val="FFFFFF"/>
          </a:solidFill>
          <a:ln w="9525">
            <a:solidFill>
              <a:srgbClr val="000000"/>
            </a:solidFill>
            <a:round/>
            <a:headEnd/>
            <a:tailEnd/>
          </a:ln>
        </p:spPr>
        <p:txBody>
          <a:bodyPr lIns="0" tIns="0" rIns="0" bIns="0"/>
          <a:lstStyle/>
          <a:p>
            <a:pPr algn="ctr"/>
            <a:r>
              <a:rPr lang="en-US" altLang="zh-CN" sz="1800"/>
              <a:t>S</a:t>
            </a:r>
            <a:r>
              <a:rPr lang="en-US" altLang="zh-CN" sz="1800" baseline="-25000"/>
              <a:t>1</a:t>
            </a:r>
            <a:r>
              <a:rPr lang="en-US" altLang="zh-CN" sz="1800"/>
              <a:t>/0</a:t>
            </a:r>
          </a:p>
        </p:txBody>
      </p:sp>
      <p:sp>
        <p:nvSpPr>
          <p:cNvPr id="113723" name="Arc 59"/>
          <p:cNvSpPr>
            <a:spLocks noChangeArrowheads="1"/>
          </p:cNvSpPr>
          <p:nvPr/>
        </p:nvSpPr>
        <p:spPr bwMode="auto">
          <a:xfrm flipH="1">
            <a:off x="2616200" y="3910013"/>
            <a:ext cx="1335088" cy="358775"/>
          </a:xfrm>
          <a:custGeom>
            <a:avLst/>
            <a:gdLst>
              <a:gd name="T0" fmla="*/ 0 w 41733"/>
              <a:gd name="T1" fmla="*/ 84135312 h 21600"/>
              <a:gd name="T2" fmla="*/ 699215398 w 41733"/>
              <a:gd name="T3" fmla="*/ 0 h 21600"/>
              <a:gd name="T4" fmla="*/ 1366376752 w 41733"/>
              <a:gd name="T5" fmla="*/ 66144207 h 21600"/>
              <a:gd name="T6" fmla="*/ 0 w 41733"/>
              <a:gd name="T7" fmla="*/ 84135312 h 21600"/>
              <a:gd name="T8" fmla="*/ 699215398 w 41733"/>
              <a:gd name="T9" fmla="*/ 0 h 21600"/>
              <a:gd name="T10" fmla="*/ 1366376752 w 41733"/>
              <a:gd name="T11" fmla="*/ 66144207 h 21600"/>
              <a:gd name="T12" fmla="*/ 699215398 w 41733"/>
              <a:gd name="T13" fmla="*/ 98982634 h 21600"/>
              <a:gd name="T14" fmla="*/ 0 w 41733"/>
              <a:gd name="T15" fmla="*/ 8413531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33" h="21600" fill="none">
                <a:moveTo>
                  <a:pt x="0" y="18360"/>
                </a:moveTo>
                <a:cubicBezTo>
                  <a:pt x="1602" y="7802"/>
                  <a:pt x="10677" y="-1"/>
                  <a:pt x="21356" y="0"/>
                </a:cubicBezTo>
                <a:cubicBezTo>
                  <a:pt x="30523" y="0"/>
                  <a:pt x="38692" y="5786"/>
                  <a:pt x="41733" y="14434"/>
                </a:cubicBezTo>
              </a:path>
              <a:path w="41733" h="21600" stroke="0">
                <a:moveTo>
                  <a:pt x="0" y="18360"/>
                </a:moveTo>
                <a:cubicBezTo>
                  <a:pt x="1602" y="7802"/>
                  <a:pt x="10677" y="-1"/>
                  <a:pt x="21356" y="0"/>
                </a:cubicBezTo>
                <a:cubicBezTo>
                  <a:pt x="30523" y="0"/>
                  <a:pt x="38692" y="5786"/>
                  <a:pt x="41733" y="14434"/>
                </a:cubicBezTo>
                <a:lnTo>
                  <a:pt x="21356" y="21600"/>
                </a:lnTo>
                <a:lnTo>
                  <a:pt x="0" y="18360"/>
                </a:lnTo>
                <a:close/>
              </a:path>
            </a:pathLst>
          </a:custGeom>
          <a:noFill/>
          <a:ln w="9525">
            <a:solidFill>
              <a:srgbClr val="000000"/>
            </a:solidFill>
            <a:round/>
            <a:headEnd type="triangle" w="med" len="med"/>
            <a:tailEnd/>
          </a:ln>
        </p:spPr>
        <p:txBody>
          <a:bodyPr/>
          <a:lstStyle/>
          <a:p>
            <a:endParaRPr lang="zh-CN" altLang="en-US"/>
          </a:p>
        </p:txBody>
      </p:sp>
      <p:sp>
        <p:nvSpPr>
          <p:cNvPr id="113724" name="Arc 60"/>
          <p:cNvSpPr>
            <a:spLocks noChangeArrowheads="1"/>
          </p:cNvSpPr>
          <p:nvPr/>
        </p:nvSpPr>
        <p:spPr bwMode="auto">
          <a:xfrm>
            <a:off x="4287838" y="3984625"/>
            <a:ext cx="682625" cy="717550"/>
          </a:xfrm>
          <a:custGeom>
            <a:avLst/>
            <a:gdLst>
              <a:gd name="T0" fmla="*/ 0 w 40127"/>
              <a:gd name="T1" fmla="*/ 48093523 h 43200"/>
              <a:gd name="T2" fmla="*/ 91209771 w 40127"/>
              <a:gd name="T3" fmla="*/ 0 h 43200"/>
              <a:gd name="T4" fmla="*/ 197548242 w 40127"/>
              <a:gd name="T5" fmla="*/ 98982634 h 43200"/>
              <a:gd name="T6" fmla="*/ 91209771 w 40127"/>
              <a:gd name="T7" fmla="*/ 197965268 h 43200"/>
              <a:gd name="T8" fmla="*/ 14616480 w 40127"/>
              <a:gd name="T9" fmla="*/ 167647385 h 43200"/>
              <a:gd name="T10" fmla="*/ 0 w 40127"/>
              <a:gd name="T11" fmla="*/ 48093523 h 43200"/>
              <a:gd name="T12" fmla="*/ 91209771 w 40127"/>
              <a:gd name="T13" fmla="*/ 0 h 43200"/>
              <a:gd name="T14" fmla="*/ 197548242 w 40127"/>
              <a:gd name="T15" fmla="*/ 98982634 h 43200"/>
              <a:gd name="T16" fmla="*/ 91209771 w 40127"/>
              <a:gd name="T17" fmla="*/ 197965268 h 43200"/>
              <a:gd name="T18" fmla="*/ 14616480 w 40127"/>
              <a:gd name="T19" fmla="*/ 167647385 h 43200"/>
              <a:gd name="T20" fmla="*/ 91209771 w 40127"/>
              <a:gd name="T21" fmla="*/ 98982634 h 43200"/>
              <a:gd name="T22" fmla="*/ 0 w 40127"/>
              <a:gd name="T23" fmla="*/ 48093523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27" h="43200" fill="none">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path>
              <a:path w="40127" h="43200" stroke="0">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lnTo>
                  <a:pt x="18527" y="21600"/>
                </a:lnTo>
                <a:lnTo>
                  <a:pt x="0" y="10495"/>
                </a:lnTo>
                <a:close/>
              </a:path>
            </a:pathLst>
          </a:custGeom>
          <a:noFill/>
          <a:ln w="9525">
            <a:solidFill>
              <a:srgbClr val="000000"/>
            </a:solidFill>
            <a:round/>
            <a:headEnd/>
            <a:tailEnd type="triangle" w="med" len="med"/>
          </a:ln>
        </p:spPr>
        <p:txBody>
          <a:bodyPr/>
          <a:lstStyle/>
          <a:p>
            <a:endParaRPr lang="zh-CN" altLang="en-US"/>
          </a:p>
        </p:txBody>
      </p:sp>
      <p:sp>
        <p:nvSpPr>
          <p:cNvPr id="113725" name="Arc 61"/>
          <p:cNvSpPr>
            <a:spLocks noChangeArrowheads="1"/>
          </p:cNvSpPr>
          <p:nvPr/>
        </p:nvSpPr>
        <p:spPr bwMode="auto">
          <a:xfrm flipH="1" flipV="1">
            <a:off x="2692400" y="6396038"/>
            <a:ext cx="1335088" cy="358775"/>
          </a:xfrm>
          <a:custGeom>
            <a:avLst/>
            <a:gdLst>
              <a:gd name="T0" fmla="*/ 0 w 41733"/>
              <a:gd name="T1" fmla="*/ 84135312 h 21600"/>
              <a:gd name="T2" fmla="*/ 699215398 w 41733"/>
              <a:gd name="T3" fmla="*/ 0 h 21600"/>
              <a:gd name="T4" fmla="*/ 1366376752 w 41733"/>
              <a:gd name="T5" fmla="*/ 66144207 h 21600"/>
              <a:gd name="T6" fmla="*/ 0 w 41733"/>
              <a:gd name="T7" fmla="*/ 84135312 h 21600"/>
              <a:gd name="T8" fmla="*/ 699215398 w 41733"/>
              <a:gd name="T9" fmla="*/ 0 h 21600"/>
              <a:gd name="T10" fmla="*/ 1366376752 w 41733"/>
              <a:gd name="T11" fmla="*/ 66144207 h 21600"/>
              <a:gd name="T12" fmla="*/ 699215398 w 41733"/>
              <a:gd name="T13" fmla="*/ 98982634 h 21600"/>
              <a:gd name="T14" fmla="*/ 0 w 41733"/>
              <a:gd name="T15" fmla="*/ 8413531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33" h="21600" fill="none">
                <a:moveTo>
                  <a:pt x="0" y="18360"/>
                </a:moveTo>
                <a:cubicBezTo>
                  <a:pt x="1602" y="7802"/>
                  <a:pt x="10677" y="-1"/>
                  <a:pt x="21356" y="0"/>
                </a:cubicBezTo>
                <a:cubicBezTo>
                  <a:pt x="30523" y="0"/>
                  <a:pt x="38692" y="5786"/>
                  <a:pt x="41733" y="14434"/>
                </a:cubicBezTo>
              </a:path>
              <a:path w="41733" h="21600" stroke="0">
                <a:moveTo>
                  <a:pt x="0" y="18360"/>
                </a:moveTo>
                <a:cubicBezTo>
                  <a:pt x="1602" y="7802"/>
                  <a:pt x="10677" y="-1"/>
                  <a:pt x="21356" y="0"/>
                </a:cubicBezTo>
                <a:cubicBezTo>
                  <a:pt x="30523" y="0"/>
                  <a:pt x="38692" y="5786"/>
                  <a:pt x="41733" y="14434"/>
                </a:cubicBezTo>
                <a:lnTo>
                  <a:pt x="21356" y="21600"/>
                </a:lnTo>
                <a:lnTo>
                  <a:pt x="0" y="18360"/>
                </a:lnTo>
                <a:close/>
              </a:path>
            </a:pathLst>
          </a:custGeom>
          <a:noFill/>
          <a:ln w="9525">
            <a:solidFill>
              <a:srgbClr val="000000"/>
            </a:solidFill>
            <a:round/>
            <a:headEnd/>
            <a:tailEnd type="triangle" w="med" len="med"/>
          </a:ln>
        </p:spPr>
        <p:txBody>
          <a:bodyPr/>
          <a:lstStyle/>
          <a:p>
            <a:endParaRPr lang="zh-CN" altLang="en-US"/>
          </a:p>
        </p:txBody>
      </p:sp>
      <p:sp>
        <p:nvSpPr>
          <p:cNvPr id="113726" name="Arc 62"/>
          <p:cNvSpPr>
            <a:spLocks noChangeArrowheads="1"/>
          </p:cNvSpPr>
          <p:nvPr/>
        </p:nvSpPr>
        <p:spPr bwMode="auto">
          <a:xfrm rot="5400000" flipH="1">
            <a:off x="3698082" y="5180806"/>
            <a:ext cx="1335088" cy="358775"/>
          </a:xfrm>
          <a:custGeom>
            <a:avLst/>
            <a:gdLst>
              <a:gd name="T0" fmla="*/ 0 w 41733"/>
              <a:gd name="T1" fmla="*/ 84135312 h 21600"/>
              <a:gd name="T2" fmla="*/ 699215398 w 41733"/>
              <a:gd name="T3" fmla="*/ 0 h 21600"/>
              <a:gd name="T4" fmla="*/ 1366376752 w 41733"/>
              <a:gd name="T5" fmla="*/ 66144207 h 21600"/>
              <a:gd name="T6" fmla="*/ 0 w 41733"/>
              <a:gd name="T7" fmla="*/ 84135312 h 21600"/>
              <a:gd name="T8" fmla="*/ 699215398 w 41733"/>
              <a:gd name="T9" fmla="*/ 0 h 21600"/>
              <a:gd name="T10" fmla="*/ 1366376752 w 41733"/>
              <a:gd name="T11" fmla="*/ 66144207 h 21600"/>
              <a:gd name="T12" fmla="*/ 699215398 w 41733"/>
              <a:gd name="T13" fmla="*/ 98982634 h 21600"/>
              <a:gd name="T14" fmla="*/ 0 w 41733"/>
              <a:gd name="T15" fmla="*/ 8413531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33" h="21600" fill="none">
                <a:moveTo>
                  <a:pt x="0" y="18360"/>
                </a:moveTo>
                <a:cubicBezTo>
                  <a:pt x="1602" y="7802"/>
                  <a:pt x="10677" y="-1"/>
                  <a:pt x="21356" y="0"/>
                </a:cubicBezTo>
                <a:cubicBezTo>
                  <a:pt x="30523" y="0"/>
                  <a:pt x="38692" y="5786"/>
                  <a:pt x="41733" y="14434"/>
                </a:cubicBezTo>
              </a:path>
              <a:path w="41733" h="21600" stroke="0">
                <a:moveTo>
                  <a:pt x="0" y="18360"/>
                </a:moveTo>
                <a:cubicBezTo>
                  <a:pt x="1602" y="7802"/>
                  <a:pt x="10677" y="-1"/>
                  <a:pt x="21356" y="0"/>
                </a:cubicBezTo>
                <a:cubicBezTo>
                  <a:pt x="30523" y="0"/>
                  <a:pt x="38692" y="5786"/>
                  <a:pt x="41733" y="14434"/>
                </a:cubicBezTo>
                <a:lnTo>
                  <a:pt x="21356" y="21600"/>
                </a:lnTo>
                <a:lnTo>
                  <a:pt x="0" y="18360"/>
                </a:lnTo>
                <a:close/>
              </a:path>
            </a:pathLst>
          </a:custGeom>
          <a:noFill/>
          <a:ln w="9525">
            <a:solidFill>
              <a:srgbClr val="000000"/>
            </a:solidFill>
            <a:round/>
            <a:headEnd type="triangle" w="med" len="med"/>
            <a:tailEnd/>
          </a:ln>
        </p:spPr>
        <p:txBody>
          <a:bodyPr/>
          <a:lstStyle/>
          <a:p>
            <a:endParaRPr lang="zh-CN" altLang="en-US"/>
          </a:p>
        </p:txBody>
      </p:sp>
      <p:sp>
        <p:nvSpPr>
          <p:cNvPr id="113727" name="Arc 63"/>
          <p:cNvSpPr>
            <a:spLocks noChangeArrowheads="1"/>
          </p:cNvSpPr>
          <p:nvPr/>
        </p:nvSpPr>
        <p:spPr bwMode="auto">
          <a:xfrm flipH="1">
            <a:off x="2655888" y="5834063"/>
            <a:ext cx="1335087" cy="358775"/>
          </a:xfrm>
          <a:custGeom>
            <a:avLst/>
            <a:gdLst>
              <a:gd name="T0" fmla="*/ 0 w 41733"/>
              <a:gd name="T1" fmla="*/ 84135312 h 21600"/>
              <a:gd name="T2" fmla="*/ 699213307 w 41733"/>
              <a:gd name="T3" fmla="*/ 0 h 21600"/>
              <a:gd name="T4" fmla="*/ 1366373681 w 41733"/>
              <a:gd name="T5" fmla="*/ 66144207 h 21600"/>
              <a:gd name="T6" fmla="*/ 0 w 41733"/>
              <a:gd name="T7" fmla="*/ 84135312 h 21600"/>
              <a:gd name="T8" fmla="*/ 699213307 w 41733"/>
              <a:gd name="T9" fmla="*/ 0 h 21600"/>
              <a:gd name="T10" fmla="*/ 1366373681 w 41733"/>
              <a:gd name="T11" fmla="*/ 66144207 h 21600"/>
              <a:gd name="T12" fmla="*/ 699213307 w 41733"/>
              <a:gd name="T13" fmla="*/ 98982634 h 21600"/>
              <a:gd name="T14" fmla="*/ 0 w 41733"/>
              <a:gd name="T15" fmla="*/ 84135312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33" h="21600" fill="none">
                <a:moveTo>
                  <a:pt x="0" y="18360"/>
                </a:moveTo>
                <a:cubicBezTo>
                  <a:pt x="1602" y="7802"/>
                  <a:pt x="10677" y="-1"/>
                  <a:pt x="21356" y="0"/>
                </a:cubicBezTo>
                <a:cubicBezTo>
                  <a:pt x="30523" y="0"/>
                  <a:pt x="38692" y="5786"/>
                  <a:pt x="41733" y="14434"/>
                </a:cubicBezTo>
              </a:path>
              <a:path w="41733" h="21600" stroke="0">
                <a:moveTo>
                  <a:pt x="0" y="18360"/>
                </a:moveTo>
                <a:cubicBezTo>
                  <a:pt x="1602" y="7802"/>
                  <a:pt x="10677" y="-1"/>
                  <a:pt x="21356" y="0"/>
                </a:cubicBezTo>
                <a:cubicBezTo>
                  <a:pt x="30523" y="0"/>
                  <a:pt x="38692" y="5786"/>
                  <a:pt x="41733" y="14434"/>
                </a:cubicBezTo>
                <a:lnTo>
                  <a:pt x="21356" y="21600"/>
                </a:lnTo>
                <a:lnTo>
                  <a:pt x="0" y="18360"/>
                </a:lnTo>
                <a:close/>
              </a:path>
            </a:pathLst>
          </a:custGeom>
          <a:noFill/>
          <a:ln w="9525">
            <a:solidFill>
              <a:srgbClr val="000000"/>
            </a:solidFill>
            <a:round/>
            <a:headEnd type="triangle" w="med" len="med"/>
            <a:tailEnd/>
          </a:ln>
        </p:spPr>
        <p:txBody>
          <a:bodyPr/>
          <a:lstStyle/>
          <a:p>
            <a:endParaRPr lang="zh-CN" altLang="en-US"/>
          </a:p>
        </p:txBody>
      </p:sp>
      <p:sp>
        <p:nvSpPr>
          <p:cNvPr id="113728" name="Freeform 64"/>
          <p:cNvSpPr>
            <a:spLocks noChangeArrowheads="1"/>
          </p:cNvSpPr>
          <p:nvPr/>
        </p:nvSpPr>
        <p:spPr bwMode="auto">
          <a:xfrm>
            <a:off x="2525713" y="4673600"/>
            <a:ext cx="1403350" cy="1308100"/>
          </a:xfrm>
          <a:custGeom>
            <a:avLst/>
            <a:gdLst>
              <a:gd name="T0" fmla="*/ 0 w 1126"/>
              <a:gd name="T1" fmla="*/ 2147483646 h 1050"/>
              <a:gd name="T2" fmla="*/ 2147483646 w 1126"/>
              <a:gd name="T3" fmla="*/ 2147483646 h 1050"/>
              <a:gd name="T4" fmla="*/ 2147483646 w 1126"/>
              <a:gd name="T5" fmla="*/ 0 h 1050"/>
              <a:gd name="T6" fmla="*/ 0 60000 65536"/>
              <a:gd name="T7" fmla="*/ 0 60000 65536"/>
              <a:gd name="T8" fmla="*/ 0 60000 65536"/>
            </a:gdLst>
            <a:ahLst/>
            <a:cxnLst>
              <a:cxn ang="T6">
                <a:pos x="T0" y="T1"/>
              </a:cxn>
              <a:cxn ang="T7">
                <a:pos x="T2" y="T3"/>
              </a:cxn>
              <a:cxn ang="T8">
                <a:pos x="T4" y="T5"/>
              </a:cxn>
            </a:cxnLst>
            <a:rect l="0" t="0" r="r" b="b"/>
            <a:pathLst>
              <a:path w="1126" h="1050">
                <a:moveTo>
                  <a:pt x="0" y="1050"/>
                </a:moveTo>
                <a:cubicBezTo>
                  <a:pt x="128" y="973"/>
                  <a:pt x="578" y="761"/>
                  <a:pt x="766" y="586"/>
                </a:cubicBezTo>
                <a:cubicBezTo>
                  <a:pt x="954" y="411"/>
                  <a:pt x="1051" y="122"/>
                  <a:pt x="1126" y="0"/>
                </a:cubicBezTo>
              </a:path>
            </a:pathLst>
          </a:custGeom>
          <a:noFill/>
          <a:ln w="9525">
            <a:solidFill>
              <a:srgbClr val="000000"/>
            </a:solidFill>
            <a:round/>
            <a:headEnd/>
            <a:tailEnd type="triangle" w="med" len="med"/>
          </a:ln>
        </p:spPr>
        <p:txBody>
          <a:bodyPr/>
          <a:lstStyle/>
          <a:p>
            <a:endParaRPr lang="zh-CN" altLang="en-US"/>
          </a:p>
        </p:txBody>
      </p:sp>
      <p:sp>
        <p:nvSpPr>
          <p:cNvPr id="113729" name="Freeform 65"/>
          <p:cNvSpPr>
            <a:spLocks noChangeArrowheads="1"/>
          </p:cNvSpPr>
          <p:nvPr/>
        </p:nvSpPr>
        <p:spPr bwMode="auto">
          <a:xfrm>
            <a:off x="2732088" y="4598988"/>
            <a:ext cx="1346200" cy="1401762"/>
          </a:xfrm>
          <a:custGeom>
            <a:avLst/>
            <a:gdLst>
              <a:gd name="T0" fmla="*/ 2147483646 w 1080"/>
              <a:gd name="T1" fmla="*/ 2147483646 h 1125"/>
              <a:gd name="T2" fmla="*/ 2147483646 w 1080"/>
              <a:gd name="T3" fmla="*/ 2147483646 h 1125"/>
              <a:gd name="T4" fmla="*/ 0 w 1080"/>
              <a:gd name="T5" fmla="*/ 0 h 1125"/>
              <a:gd name="T6" fmla="*/ 0 60000 65536"/>
              <a:gd name="T7" fmla="*/ 0 60000 65536"/>
              <a:gd name="T8" fmla="*/ 0 60000 65536"/>
            </a:gdLst>
            <a:ahLst/>
            <a:cxnLst>
              <a:cxn ang="T6">
                <a:pos x="T0" y="T1"/>
              </a:cxn>
              <a:cxn ang="T7">
                <a:pos x="T2" y="T3"/>
              </a:cxn>
              <a:cxn ang="T8">
                <a:pos x="T4" y="T5"/>
              </a:cxn>
            </a:cxnLst>
            <a:rect l="0" t="0" r="r" b="b"/>
            <a:pathLst>
              <a:path w="1080" h="1125">
                <a:moveTo>
                  <a:pt x="1080" y="1125"/>
                </a:moveTo>
                <a:cubicBezTo>
                  <a:pt x="1008" y="993"/>
                  <a:pt x="825" y="518"/>
                  <a:pt x="645" y="330"/>
                </a:cubicBezTo>
                <a:cubicBezTo>
                  <a:pt x="465" y="142"/>
                  <a:pt x="134" y="69"/>
                  <a:pt x="0" y="0"/>
                </a:cubicBezTo>
              </a:path>
            </a:pathLst>
          </a:custGeom>
          <a:noFill/>
          <a:ln w="9525">
            <a:solidFill>
              <a:srgbClr val="000000"/>
            </a:solidFill>
            <a:round/>
            <a:headEnd/>
            <a:tailEnd type="triangle" w="med" len="med"/>
          </a:ln>
        </p:spPr>
        <p:txBody>
          <a:bodyPr/>
          <a:lstStyle/>
          <a:p>
            <a:endParaRPr lang="zh-CN" altLang="en-US"/>
          </a:p>
        </p:txBody>
      </p:sp>
      <p:sp>
        <p:nvSpPr>
          <p:cNvPr id="113730" name="Text Box 66"/>
          <p:cNvSpPr txBox="1">
            <a:spLocks noChangeArrowheads="1"/>
          </p:cNvSpPr>
          <p:nvPr/>
        </p:nvSpPr>
        <p:spPr bwMode="auto">
          <a:xfrm>
            <a:off x="3160713" y="3581400"/>
            <a:ext cx="357187" cy="336550"/>
          </a:xfrm>
          <a:prstGeom prst="rect">
            <a:avLst/>
          </a:prstGeom>
          <a:noFill/>
          <a:ln w="9525">
            <a:noFill/>
            <a:miter lim="800000"/>
            <a:headEnd/>
            <a:tailEnd/>
          </a:ln>
        </p:spPr>
        <p:txBody>
          <a:bodyPr lIns="0" tIns="0" rIns="0" bIns="0"/>
          <a:lstStyle/>
          <a:p>
            <a:pPr algn="just"/>
            <a:r>
              <a:rPr lang="en-US" altLang="zh-CN" sz="2000"/>
              <a:t>1</a:t>
            </a:r>
          </a:p>
        </p:txBody>
      </p:sp>
      <p:sp>
        <p:nvSpPr>
          <p:cNvPr id="113731" name="Text Box 67"/>
          <p:cNvSpPr txBox="1">
            <a:spLocks noChangeArrowheads="1"/>
          </p:cNvSpPr>
          <p:nvPr/>
        </p:nvSpPr>
        <p:spPr bwMode="auto">
          <a:xfrm>
            <a:off x="1473200" y="4048125"/>
            <a:ext cx="355600" cy="336550"/>
          </a:xfrm>
          <a:prstGeom prst="rect">
            <a:avLst/>
          </a:prstGeom>
          <a:noFill/>
          <a:ln w="9525">
            <a:noFill/>
            <a:miter lim="800000"/>
            <a:headEnd/>
            <a:tailEnd/>
          </a:ln>
        </p:spPr>
        <p:txBody>
          <a:bodyPr lIns="0" tIns="0" rIns="0" bIns="0"/>
          <a:lstStyle/>
          <a:p>
            <a:pPr algn="just"/>
            <a:r>
              <a:rPr lang="en-US" altLang="zh-CN" sz="2000"/>
              <a:t>0</a:t>
            </a:r>
          </a:p>
        </p:txBody>
      </p:sp>
      <p:sp>
        <p:nvSpPr>
          <p:cNvPr id="113732" name="Text Box 68"/>
          <p:cNvSpPr txBox="1">
            <a:spLocks noChangeArrowheads="1"/>
          </p:cNvSpPr>
          <p:nvPr/>
        </p:nvSpPr>
        <p:spPr bwMode="auto">
          <a:xfrm>
            <a:off x="4987925" y="4141788"/>
            <a:ext cx="355600" cy="336550"/>
          </a:xfrm>
          <a:prstGeom prst="rect">
            <a:avLst/>
          </a:prstGeom>
          <a:noFill/>
          <a:ln w="9525">
            <a:noFill/>
            <a:miter lim="800000"/>
            <a:headEnd/>
            <a:tailEnd/>
          </a:ln>
        </p:spPr>
        <p:txBody>
          <a:bodyPr lIns="0" tIns="0" rIns="0" bIns="0"/>
          <a:lstStyle/>
          <a:p>
            <a:pPr algn="just"/>
            <a:r>
              <a:rPr lang="en-US" altLang="zh-CN" sz="2000"/>
              <a:t>1</a:t>
            </a:r>
          </a:p>
        </p:txBody>
      </p:sp>
      <p:sp>
        <p:nvSpPr>
          <p:cNvPr id="113733" name="Text Box 69"/>
          <p:cNvSpPr txBox="1">
            <a:spLocks noChangeArrowheads="1"/>
          </p:cNvSpPr>
          <p:nvPr/>
        </p:nvSpPr>
        <p:spPr bwMode="auto">
          <a:xfrm>
            <a:off x="3176588" y="6365875"/>
            <a:ext cx="355600" cy="336550"/>
          </a:xfrm>
          <a:prstGeom prst="rect">
            <a:avLst/>
          </a:prstGeom>
          <a:noFill/>
          <a:ln w="9525">
            <a:noFill/>
            <a:miter lim="800000"/>
            <a:headEnd/>
            <a:tailEnd/>
          </a:ln>
        </p:spPr>
        <p:txBody>
          <a:bodyPr lIns="0" tIns="0" rIns="0" bIns="0"/>
          <a:lstStyle/>
          <a:p>
            <a:pPr algn="just"/>
            <a:r>
              <a:rPr lang="en-US" altLang="zh-CN" sz="2000"/>
              <a:t>1</a:t>
            </a:r>
          </a:p>
        </p:txBody>
      </p:sp>
      <p:sp>
        <p:nvSpPr>
          <p:cNvPr id="113734" name="Text Box 70"/>
          <p:cNvSpPr txBox="1">
            <a:spLocks noChangeArrowheads="1"/>
          </p:cNvSpPr>
          <p:nvPr/>
        </p:nvSpPr>
        <p:spPr bwMode="auto">
          <a:xfrm>
            <a:off x="4594225" y="5187950"/>
            <a:ext cx="355600" cy="336550"/>
          </a:xfrm>
          <a:prstGeom prst="rect">
            <a:avLst/>
          </a:prstGeom>
          <a:noFill/>
          <a:ln w="9525">
            <a:noFill/>
            <a:miter lim="800000"/>
            <a:headEnd/>
            <a:tailEnd/>
          </a:ln>
        </p:spPr>
        <p:txBody>
          <a:bodyPr lIns="0" tIns="0" rIns="0" bIns="0"/>
          <a:lstStyle/>
          <a:p>
            <a:pPr algn="just"/>
            <a:r>
              <a:rPr lang="en-US" altLang="zh-CN" sz="2000"/>
              <a:t>0</a:t>
            </a:r>
          </a:p>
        </p:txBody>
      </p:sp>
      <p:sp>
        <p:nvSpPr>
          <p:cNvPr id="113735" name="Text Box 71"/>
          <p:cNvSpPr txBox="1">
            <a:spLocks noChangeArrowheads="1"/>
          </p:cNvSpPr>
          <p:nvPr/>
        </p:nvSpPr>
        <p:spPr bwMode="auto">
          <a:xfrm>
            <a:off x="2857500" y="4721225"/>
            <a:ext cx="355600" cy="336550"/>
          </a:xfrm>
          <a:prstGeom prst="rect">
            <a:avLst/>
          </a:prstGeom>
          <a:noFill/>
          <a:ln w="9525">
            <a:noFill/>
            <a:miter lim="800000"/>
            <a:headEnd/>
            <a:tailEnd/>
          </a:ln>
        </p:spPr>
        <p:txBody>
          <a:bodyPr lIns="0" tIns="0" rIns="0" bIns="0"/>
          <a:lstStyle/>
          <a:p>
            <a:pPr algn="just"/>
            <a:r>
              <a:rPr lang="en-US" altLang="zh-CN" sz="2000"/>
              <a:t>0</a:t>
            </a:r>
          </a:p>
        </p:txBody>
      </p:sp>
      <p:sp>
        <p:nvSpPr>
          <p:cNvPr id="113736" name="Text Box 72"/>
          <p:cNvSpPr txBox="1">
            <a:spLocks noChangeArrowheads="1"/>
          </p:cNvSpPr>
          <p:nvPr/>
        </p:nvSpPr>
        <p:spPr bwMode="auto">
          <a:xfrm>
            <a:off x="3154363" y="5861050"/>
            <a:ext cx="355600" cy="336550"/>
          </a:xfrm>
          <a:prstGeom prst="rect">
            <a:avLst/>
          </a:prstGeom>
          <a:noFill/>
          <a:ln w="9525">
            <a:noFill/>
            <a:miter lim="800000"/>
            <a:headEnd/>
            <a:tailEnd/>
          </a:ln>
        </p:spPr>
        <p:txBody>
          <a:bodyPr lIns="0" tIns="0" rIns="0" bIns="0"/>
          <a:lstStyle/>
          <a:p>
            <a:pPr algn="just"/>
            <a:r>
              <a:rPr lang="en-US" altLang="zh-CN" sz="2000"/>
              <a:t>0</a:t>
            </a:r>
          </a:p>
        </p:txBody>
      </p:sp>
      <p:sp>
        <p:nvSpPr>
          <p:cNvPr id="113737" name="Text Box 73"/>
          <p:cNvSpPr txBox="1">
            <a:spLocks noChangeArrowheads="1"/>
          </p:cNvSpPr>
          <p:nvPr/>
        </p:nvSpPr>
        <p:spPr bwMode="auto">
          <a:xfrm>
            <a:off x="2932113" y="5226050"/>
            <a:ext cx="355600" cy="336550"/>
          </a:xfrm>
          <a:prstGeom prst="rect">
            <a:avLst/>
          </a:prstGeom>
          <a:noFill/>
          <a:ln w="9525">
            <a:noFill/>
            <a:miter lim="800000"/>
            <a:headEnd/>
            <a:tailEnd/>
          </a:ln>
        </p:spPr>
        <p:txBody>
          <a:bodyPr lIns="0" tIns="0" rIns="0" bIns="0"/>
          <a:lstStyle/>
          <a:p>
            <a:pPr algn="just"/>
            <a:r>
              <a:rPr lang="en-US" altLang="zh-CN" sz="2000"/>
              <a:t>1</a:t>
            </a:r>
          </a:p>
        </p:txBody>
      </p:sp>
      <p:sp>
        <p:nvSpPr>
          <p:cNvPr id="113750" name="Rectangle 86"/>
          <p:cNvSpPr>
            <a:spLocks noChangeArrowheads="1"/>
          </p:cNvSpPr>
          <p:nvPr/>
        </p:nvSpPr>
        <p:spPr bwMode="auto">
          <a:xfrm>
            <a:off x="8382000" y="4419600"/>
            <a:ext cx="457200" cy="1447800"/>
          </a:xfrm>
          <a:prstGeom prst="rect">
            <a:avLst/>
          </a:prstGeom>
          <a:noFill/>
          <a:ln w="9525">
            <a:noFill/>
            <a:miter lim="800000"/>
            <a:headEnd/>
            <a:tailEnd/>
          </a:ln>
        </p:spPr>
        <p:txBody>
          <a:bodyPr anchor="ctr"/>
          <a:lstStyle/>
          <a:p>
            <a:pPr algn="ctr" eaLnBrk="1" hangingPunct="1">
              <a:lnSpc>
                <a:spcPct val="120000"/>
              </a:lnSpc>
            </a:pPr>
            <a:r>
              <a:rPr lang="en-US" altLang="zh-CN" sz="2000"/>
              <a:t>0</a:t>
            </a:r>
          </a:p>
          <a:p>
            <a:pPr algn="ctr">
              <a:lnSpc>
                <a:spcPct val="120000"/>
              </a:lnSpc>
            </a:pPr>
            <a:r>
              <a:rPr lang="en-US" altLang="zh-CN" sz="2000"/>
              <a:t>0</a:t>
            </a:r>
          </a:p>
          <a:p>
            <a:pPr algn="ctr">
              <a:lnSpc>
                <a:spcPct val="120000"/>
              </a:lnSpc>
            </a:pPr>
            <a:r>
              <a:rPr lang="en-US" altLang="zh-CN" sz="2000"/>
              <a:t>0</a:t>
            </a:r>
          </a:p>
          <a:p>
            <a:pPr algn="ctr">
              <a:lnSpc>
                <a:spcPct val="120000"/>
              </a:lnSpc>
            </a:pPr>
            <a:r>
              <a:rPr lang="en-US" altLang="zh-CN" sz="2000"/>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77">
                                            <p:txEl>
                                              <p:pRg st="0" end="0"/>
                                            </p:txEl>
                                          </p:spTgt>
                                        </p:tgtEl>
                                        <p:attrNameLst>
                                          <p:attrName>style.visibility</p:attrName>
                                        </p:attrNameLst>
                                      </p:cBhvr>
                                      <p:to>
                                        <p:strVal val="visible"/>
                                      </p:to>
                                    </p:set>
                                    <p:animEffect transition="in" filter="wipe(left)">
                                      <p:cBhvr>
                                        <p:cTn id="7" dur="500"/>
                                        <p:tgtEl>
                                          <p:spTgt spid="1136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718"/>
                                        </p:tgtEl>
                                        <p:attrNameLst>
                                          <p:attrName>style.visibility</p:attrName>
                                        </p:attrNameLst>
                                      </p:cBhvr>
                                      <p:to>
                                        <p:strVal val="visible"/>
                                      </p:to>
                                    </p:set>
                                    <p:animEffect transition="in" filter="wipe(left)">
                                      <p:cBhvr>
                                        <p:cTn id="12" dur="500"/>
                                        <p:tgtEl>
                                          <p:spTgt spid="1137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731">
                                            <p:txEl>
                                              <p:pRg st="0" end="0"/>
                                            </p:txEl>
                                          </p:spTgt>
                                        </p:tgtEl>
                                        <p:attrNameLst>
                                          <p:attrName>style.visibility</p:attrName>
                                        </p:attrNameLst>
                                      </p:cBhvr>
                                      <p:to>
                                        <p:strVal val="visible"/>
                                      </p:to>
                                    </p:set>
                                    <p:animEffect transition="in" filter="wipe(left)">
                                      <p:cBhvr>
                                        <p:cTn id="17" dur="500"/>
                                        <p:tgtEl>
                                          <p:spTgt spid="11373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719"/>
                                        </p:tgtEl>
                                        <p:attrNameLst>
                                          <p:attrName>style.visibility</p:attrName>
                                        </p:attrNameLst>
                                      </p:cBhvr>
                                      <p:to>
                                        <p:strVal val="visible"/>
                                      </p:to>
                                    </p:set>
                                    <p:animEffect transition="in" filter="wipe(left)">
                                      <p:cBhvr>
                                        <p:cTn id="22" dur="500"/>
                                        <p:tgtEl>
                                          <p:spTgt spid="1137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3730">
                                            <p:txEl>
                                              <p:pRg st="0" end="0"/>
                                            </p:txEl>
                                          </p:spTgt>
                                        </p:tgtEl>
                                        <p:attrNameLst>
                                          <p:attrName>style.visibility</p:attrName>
                                        </p:attrNameLst>
                                      </p:cBhvr>
                                      <p:to>
                                        <p:strVal val="visible"/>
                                      </p:to>
                                    </p:set>
                                    <p:animEffect transition="in" filter="wipe(left)">
                                      <p:cBhvr>
                                        <p:cTn id="27" dur="500"/>
                                        <p:tgtEl>
                                          <p:spTgt spid="11373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3723"/>
                                        </p:tgtEl>
                                        <p:attrNameLst>
                                          <p:attrName>style.visibility</p:attrName>
                                        </p:attrNameLst>
                                      </p:cBhvr>
                                      <p:to>
                                        <p:strVal val="visible"/>
                                      </p:to>
                                    </p:set>
                                    <p:animEffect transition="in" filter="wipe(left)">
                                      <p:cBhvr>
                                        <p:cTn id="32" dur="500"/>
                                        <p:tgtEl>
                                          <p:spTgt spid="1137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3722"/>
                                        </p:tgtEl>
                                        <p:attrNameLst>
                                          <p:attrName>style.visibility</p:attrName>
                                        </p:attrNameLst>
                                      </p:cBhvr>
                                      <p:to>
                                        <p:strVal val="visible"/>
                                      </p:to>
                                    </p:set>
                                    <p:animEffect transition="in" filter="wipe(left)">
                                      <p:cBhvr>
                                        <p:cTn id="37" dur="500"/>
                                        <p:tgtEl>
                                          <p:spTgt spid="1137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3734">
                                            <p:txEl>
                                              <p:pRg st="0" end="0"/>
                                            </p:txEl>
                                          </p:spTgt>
                                        </p:tgtEl>
                                        <p:attrNameLst>
                                          <p:attrName>style.visibility</p:attrName>
                                        </p:attrNameLst>
                                      </p:cBhvr>
                                      <p:to>
                                        <p:strVal val="visible"/>
                                      </p:to>
                                    </p:set>
                                    <p:animEffect transition="in" filter="wipe(left)">
                                      <p:cBhvr>
                                        <p:cTn id="42" dur="500"/>
                                        <p:tgtEl>
                                          <p:spTgt spid="113734">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3726"/>
                                        </p:tgtEl>
                                        <p:attrNameLst>
                                          <p:attrName>style.visibility</p:attrName>
                                        </p:attrNameLst>
                                      </p:cBhvr>
                                      <p:to>
                                        <p:strVal val="visible"/>
                                      </p:to>
                                    </p:set>
                                    <p:animEffect transition="in" filter="wipe(left)">
                                      <p:cBhvr>
                                        <p:cTn id="47" dur="500"/>
                                        <p:tgtEl>
                                          <p:spTgt spid="1137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3720"/>
                                        </p:tgtEl>
                                        <p:attrNameLst>
                                          <p:attrName>style.visibility</p:attrName>
                                        </p:attrNameLst>
                                      </p:cBhvr>
                                      <p:to>
                                        <p:strVal val="visible"/>
                                      </p:to>
                                    </p:set>
                                    <p:animEffect transition="in" filter="wipe(left)">
                                      <p:cBhvr>
                                        <p:cTn id="52" dur="500"/>
                                        <p:tgtEl>
                                          <p:spTgt spid="1137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3732">
                                            <p:txEl>
                                              <p:pRg st="0" end="0"/>
                                            </p:txEl>
                                          </p:spTgt>
                                        </p:tgtEl>
                                        <p:attrNameLst>
                                          <p:attrName>style.visibility</p:attrName>
                                        </p:attrNameLst>
                                      </p:cBhvr>
                                      <p:to>
                                        <p:strVal val="visible"/>
                                      </p:to>
                                    </p:set>
                                    <p:animEffect transition="in" filter="wipe(left)">
                                      <p:cBhvr>
                                        <p:cTn id="57" dur="500"/>
                                        <p:tgtEl>
                                          <p:spTgt spid="113732">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3724"/>
                                        </p:tgtEl>
                                        <p:attrNameLst>
                                          <p:attrName>style.visibility</p:attrName>
                                        </p:attrNameLst>
                                      </p:cBhvr>
                                      <p:to>
                                        <p:strVal val="visible"/>
                                      </p:to>
                                    </p:set>
                                    <p:animEffect transition="in" filter="wipe(left)">
                                      <p:cBhvr>
                                        <p:cTn id="62" dur="500"/>
                                        <p:tgtEl>
                                          <p:spTgt spid="11372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3735">
                                            <p:txEl>
                                              <p:pRg st="0" end="0"/>
                                            </p:txEl>
                                          </p:spTgt>
                                        </p:tgtEl>
                                        <p:attrNameLst>
                                          <p:attrName>style.visibility</p:attrName>
                                        </p:attrNameLst>
                                      </p:cBhvr>
                                      <p:to>
                                        <p:strVal val="visible"/>
                                      </p:to>
                                    </p:set>
                                    <p:animEffect transition="in" filter="wipe(left)">
                                      <p:cBhvr>
                                        <p:cTn id="67" dur="500"/>
                                        <p:tgtEl>
                                          <p:spTgt spid="113735">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3729"/>
                                        </p:tgtEl>
                                        <p:attrNameLst>
                                          <p:attrName>style.visibility</p:attrName>
                                        </p:attrNameLst>
                                      </p:cBhvr>
                                      <p:to>
                                        <p:strVal val="visible"/>
                                      </p:to>
                                    </p:set>
                                    <p:animEffect transition="in" filter="wipe(left)">
                                      <p:cBhvr>
                                        <p:cTn id="72" dur="500"/>
                                        <p:tgtEl>
                                          <p:spTgt spid="11372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13733">
                                            <p:txEl>
                                              <p:pRg st="0" end="0"/>
                                            </p:txEl>
                                          </p:spTgt>
                                        </p:tgtEl>
                                        <p:attrNameLst>
                                          <p:attrName>style.visibility</p:attrName>
                                        </p:attrNameLst>
                                      </p:cBhvr>
                                      <p:to>
                                        <p:strVal val="visible"/>
                                      </p:to>
                                    </p:set>
                                    <p:animEffect transition="in" filter="wipe(left)">
                                      <p:cBhvr>
                                        <p:cTn id="77" dur="500"/>
                                        <p:tgtEl>
                                          <p:spTgt spid="113733">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13725"/>
                                        </p:tgtEl>
                                        <p:attrNameLst>
                                          <p:attrName>style.visibility</p:attrName>
                                        </p:attrNameLst>
                                      </p:cBhvr>
                                      <p:to>
                                        <p:strVal val="visible"/>
                                      </p:to>
                                    </p:set>
                                    <p:animEffect transition="in" filter="wipe(left)">
                                      <p:cBhvr>
                                        <p:cTn id="82" dur="500"/>
                                        <p:tgtEl>
                                          <p:spTgt spid="11372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13721"/>
                                        </p:tgtEl>
                                        <p:attrNameLst>
                                          <p:attrName>style.visibility</p:attrName>
                                        </p:attrNameLst>
                                      </p:cBhvr>
                                      <p:to>
                                        <p:strVal val="visible"/>
                                      </p:to>
                                    </p:set>
                                    <p:animEffect transition="in" filter="wipe(left)">
                                      <p:cBhvr>
                                        <p:cTn id="87" dur="500"/>
                                        <p:tgtEl>
                                          <p:spTgt spid="11372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13736">
                                            <p:txEl>
                                              <p:pRg st="0" end="0"/>
                                            </p:txEl>
                                          </p:spTgt>
                                        </p:tgtEl>
                                        <p:attrNameLst>
                                          <p:attrName>style.visibility</p:attrName>
                                        </p:attrNameLst>
                                      </p:cBhvr>
                                      <p:to>
                                        <p:strVal val="visible"/>
                                      </p:to>
                                    </p:set>
                                    <p:animEffect transition="in" filter="wipe(left)">
                                      <p:cBhvr>
                                        <p:cTn id="92" dur="500"/>
                                        <p:tgtEl>
                                          <p:spTgt spid="113736">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13727"/>
                                        </p:tgtEl>
                                        <p:attrNameLst>
                                          <p:attrName>style.visibility</p:attrName>
                                        </p:attrNameLst>
                                      </p:cBhvr>
                                      <p:to>
                                        <p:strVal val="visible"/>
                                      </p:to>
                                    </p:set>
                                    <p:animEffect transition="in" filter="wipe(left)">
                                      <p:cBhvr>
                                        <p:cTn id="97" dur="500"/>
                                        <p:tgtEl>
                                          <p:spTgt spid="11372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13737">
                                            <p:txEl>
                                              <p:pRg st="0" end="0"/>
                                            </p:txEl>
                                          </p:spTgt>
                                        </p:tgtEl>
                                        <p:attrNameLst>
                                          <p:attrName>style.visibility</p:attrName>
                                        </p:attrNameLst>
                                      </p:cBhvr>
                                      <p:to>
                                        <p:strVal val="visible"/>
                                      </p:to>
                                    </p:set>
                                    <p:animEffect transition="in" filter="wipe(left)">
                                      <p:cBhvr>
                                        <p:cTn id="102" dur="500"/>
                                        <p:tgtEl>
                                          <p:spTgt spid="113737">
                                            <p:txEl>
                                              <p:pRg st="0" end="0"/>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13728"/>
                                        </p:tgtEl>
                                        <p:attrNameLst>
                                          <p:attrName>style.visibility</p:attrName>
                                        </p:attrNameLst>
                                      </p:cBhvr>
                                      <p:to>
                                        <p:strVal val="visible"/>
                                      </p:to>
                                    </p:set>
                                    <p:animEffect transition="in" filter="wipe(left)">
                                      <p:cBhvr>
                                        <p:cTn id="107" dur="500"/>
                                        <p:tgtEl>
                                          <p:spTgt spid="11372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nodeType="clickEffect">
                                  <p:stCondLst>
                                    <p:cond delay="0"/>
                                  </p:stCondLst>
                                  <p:childTnLst>
                                    <p:set>
                                      <p:cBhvr>
                                        <p:cTn id="111" dur="1" fill="hold">
                                          <p:stCondLst>
                                            <p:cond delay="0"/>
                                          </p:stCondLst>
                                        </p:cTn>
                                        <p:tgtEl>
                                          <p:spTgt spid="113749"/>
                                        </p:tgtEl>
                                        <p:attrNameLst>
                                          <p:attrName>style.visibility</p:attrName>
                                        </p:attrNameLst>
                                      </p:cBhvr>
                                      <p:to>
                                        <p:strVal val="visible"/>
                                      </p:to>
                                    </p:set>
                                    <p:animEffect transition="in" filter="dissolve">
                                      <p:cBhvr>
                                        <p:cTn id="112" dur="500"/>
                                        <p:tgtEl>
                                          <p:spTgt spid="11374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2" fill="hold" grpId="0" nodeType="clickEffect">
                                  <p:stCondLst>
                                    <p:cond delay="0"/>
                                  </p:stCondLst>
                                  <p:childTnLst>
                                    <p:set>
                                      <p:cBhvr>
                                        <p:cTn id="116" dur="1" fill="hold">
                                          <p:stCondLst>
                                            <p:cond delay="0"/>
                                          </p:stCondLst>
                                        </p:cTn>
                                        <p:tgtEl>
                                          <p:spTgt spid="113699">
                                            <p:txEl>
                                              <p:pRg st="0" end="0"/>
                                            </p:txEl>
                                          </p:spTgt>
                                        </p:tgtEl>
                                        <p:attrNameLst>
                                          <p:attrName>style.visibility</p:attrName>
                                        </p:attrNameLst>
                                      </p:cBhvr>
                                      <p:to>
                                        <p:strVal val="visible"/>
                                      </p:to>
                                    </p:set>
                                    <p:anim calcmode="lin" valueType="num">
                                      <p:cBhvr additive="base">
                                        <p:cTn id="117" dur="500" fill="hold"/>
                                        <p:tgtEl>
                                          <p:spTgt spid="113699">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113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 presetClass="entr" presetSubtype="2" fill="hold" grpId="0" nodeType="clickEffect">
                                  <p:stCondLst>
                                    <p:cond delay="0"/>
                                  </p:stCondLst>
                                  <p:childTnLst>
                                    <p:set>
                                      <p:cBhvr>
                                        <p:cTn id="122" dur="1" fill="hold">
                                          <p:stCondLst>
                                            <p:cond delay="0"/>
                                          </p:stCondLst>
                                        </p:cTn>
                                        <p:tgtEl>
                                          <p:spTgt spid="113699">
                                            <p:txEl>
                                              <p:pRg st="1" end="1"/>
                                            </p:txEl>
                                          </p:spTgt>
                                        </p:tgtEl>
                                        <p:attrNameLst>
                                          <p:attrName>style.visibility</p:attrName>
                                        </p:attrNameLst>
                                      </p:cBhvr>
                                      <p:to>
                                        <p:strVal val="visible"/>
                                      </p:to>
                                    </p:set>
                                    <p:anim calcmode="lin" valueType="num">
                                      <p:cBhvr additive="base">
                                        <p:cTn id="123" dur="500" fill="hold"/>
                                        <p:tgtEl>
                                          <p:spTgt spid="113699">
                                            <p:txEl>
                                              <p:pRg st="1" end="1"/>
                                            </p:txEl>
                                          </p:spTgt>
                                        </p:tgtEl>
                                        <p:attrNameLst>
                                          <p:attrName>ppt_x</p:attrName>
                                        </p:attrNameLst>
                                      </p:cBhvr>
                                      <p:tavLst>
                                        <p:tav tm="0">
                                          <p:val>
                                            <p:strVal val="1+#ppt_w/2"/>
                                          </p:val>
                                        </p:tav>
                                        <p:tav tm="100000">
                                          <p:val>
                                            <p:strVal val="#ppt_x"/>
                                          </p:val>
                                        </p:tav>
                                      </p:tavLst>
                                    </p:anim>
                                    <p:anim calcmode="lin" valueType="num">
                                      <p:cBhvr additive="base">
                                        <p:cTn id="124" dur="500" fill="hold"/>
                                        <p:tgtEl>
                                          <p:spTgt spid="113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2" fill="hold" grpId="0" nodeType="clickEffect">
                                  <p:stCondLst>
                                    <p:cond delay="0"/>
                                  </p:stCondLst>
                                  <p:childTnLst>
                                    <p:set>
                                      <p:cBhvr>
                                        <p:cTn id="128" dur="1" fill="hold">
                                          <p:stCondLst>
                                            <p:cond delay="0"/>
                                          </p:stCondLst>
                                        </p:cTn>
                                        <p:tgtEl>
                                          <p:spTgt spid="113699">
                                            <p:txEl>
                                              <p:pRg st="2" end="2"/>
                                            </p:txEl>
                                          </p:spTgt>
                                        </p:tgtEl>
                                        <p:attrNameLst>
                                          <p:attrName>style.visibility</p:attrName>
                                        </p:attrNameLst>
                                      </p:cBhvr>
                                      <p:to>
                                        <p:strVal val="visible"/>
                                      </p:to>
                                    </p:set>
                                    <p:anim calcmode="lin" valueType="num">
                                      <p:cBhvr additive="base">
                                        <p:cTn id="129" dur="500" fill="hold"/>
                                        <p:tgtEl>
                                          <p:spTgt spid="113699">
                                            <p:txEl>
                                              <p:pRg st="2" end="2"/>
                                            </p:txEl>
                                          </p:spTgt>
                                        </p:tgtEl>
                                        <p:attrNameLst>
                                          <p:attrName>ppt_x</p:attrName>
                                        </p:attrNameLst>
                                      </p:cBhvr>
                                      <p:tavLst>
                                        <p:tav tm="0">
                                          <p:val>
                                            <p:strVal val="1+#ppt_w/2"/>
                                          </p:val>
                                        </p:tav>
                                        <p:tav tm="100000">
                                          <p:val>
                                            <p:strVal val="#ppt_x"/>
                                          </p:val>
                                        </p:tav>
                                      </p:tavLst>
                                    </p:anim>
                                    <p:anim calcmode="lin" valueType="num">
                                      <p:cBhvr additive="base">
                                        <p:cTn id="130" dur="500" fill="hold"/>
                                        <p:tgtEl>
                                          <p:spTgt spid="113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2" fill="hold" grpId="0" nodeType="clickEffect">
                                  <p:stCondLst>
                                    <p:cond delay="0"/>
                                  </p:stCondLst>
                                  <p:childTnLst>
                                    <p:set>
                                      <p:cBhvr>
                                        <p:cTn id="134" dur="1" fill="hold">
                                          <p:stCondLst>
                                            <p:cond delay="0"/>
                                          </p:stCondLst>
                                        </p:cTn>
                                        <p:tgtEl>
                                          <p:spTgt spid="113699">
                                            <p:txEl>
                                              <p:pRg st="3" end="3"/>
                                            </p:txEl>
                                          </p:spTgt>
                                        </p:tgtEl>
                                        <p:attrNameLst>
                                          <p:attrName>style.visibility</p:attrName>
                                        </p:attrNameLst>
                                      </p:cBhvr>
                                      <p:to>
                                        <p:strVal val="visible"/>
                                      </p:to>
                                    </p:set>
                                    <p:anim calcmode="lin" valueType="num">
                                      <p:cBhvr additive="base">
                                        <p:cTn id="135" dur="500" fill="hold"/>
                                        <p:tgtEl>
                                          <p:spTgt spid="113699">
                                            <p:txEl>
                                              <p:pRg st="3" end="3"/>
                                            </p:txEl>
                                          </p:spTgt>
                                        </p:tgtEl>
                                        <p:attrNameLst>
                                          <p:attrName>ppt_x</p:attrName>
                                        </p:attrNameLst>
                                      </p:cBhvr>
                                      <p:tavLst>
                                        <p:tav tm="0">
                                          <p:val>
                                            <p:strVal val="1+#ppt_w/2"/>
                                          </p:val>
                                        </p:tav>
                                        <p:tav tm="100000">
                                          <p:val>
                                            <p:strVal val="#ppt_x"/>
                                          </p:val>
                                        </p:tav>
                                      </p:tavLst>
                                    </p:anim>
                                    <p:anim calcmode="lin" valueType="num">
                                      <p:cBhvr additive="base">
                                        <p:cTn id="136" dur="500" fill="hold"/>
                                        <p:tgtEl>
                                          <p:spTgt spid="113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2" fill="hold" grpId="0" nodeType="clickEffect">
                                  <p:stCondLst>
                                    <p:cond delay="0"/>
                                  </p:stCondLst>
                                  <p:childTnLst>
                                    <p:set>
                                      <p:cBhvr>
                                        <p:cTn id="140" dur="1" fill="hold">
                                          <p:stCondLst>
                                            <p:cond delay="0"/>
                                          </p:stCondLst>
                                        </p:cTn>
                                        <p:tgtEl>
                                          <p:spTgt spid="113700">
                                            <p:txEl>
                                              <p:pRg st="0" end="0"/>
                                            </p:txEl>
                                          </p:spTgt>
                                        </p:tgtEl>
                                        <p:attrNameLst>
                                          <p:attrName>style.visibility</p:attrName>
                                        </p:attrNameLst>
                                      </p:cBhvr>
                                      <p:to>
                                        <p:strVal val="visible"/>
                                      </p:to>
                                    </p:set>
                                    <p:anim calcmode="lin" valueType="num">
                                      <p:cBhvr additive="base">
                                        <p:cTn id="141" dur="500" fill="hold"/>
                                        <p:tgtEl>
                                          <p:spTgt spid="113700">
                                            <p:txEl>
                                              <p:pRg st="0" end="0"/>
                                            </p:txEl>
                                          </p:spTgt>
                                        </p:tgtEl>
                                        <p:attrNameLst>
                                          <p:attrName>ppt_x</p:attrName>
                                        </p:attrNameLst>
                                      </p:cBhvr>
                                      <p:tavLst>
                                        <p:tav tm="0">
                                          <p:val>
                                            <p:strVal val="1+#ppt_w/2"/>
                                          </p:val>
                                        </p:tav>
                                        <p:tav tm="100000">
                                          <p:val>
                                            <p:strVal val="#ppt_x"/>
                                          </p:val>
                                        </p:tav>
                                      </p:tavLst>
                                    </p:anim>
                                    <p:anim calcmode="lin" valueType="num">
                                      <p:cBhvr additive="base">
                                        <p:cTn id="142" dur="500" fill="hold"/>
                                        <p:tgtEl>
                                          <p:spTgt spid="1137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2" fill="hold" grpId="0" nodeType="clickEffect">
                                  <p:stCondLst>
                                    <p:cond delay="0"/>
                                  </p:stCondLst>
                                  <p:childTnLst>
                                    <p:set>
                                      <p:cBhvr>
                                        <p:cTn id="146" dur="1" fill="hold">
                                          <p:stCondLst>
                                            <p:cond delay="0"/>
                                          </p:stCondLst>
                                        </p:cTn>
                                        <p:tgtEl>
                                          <p:spTgt spid="113700">
                                            <p:txEl>
                                              <p:pRg st="1" end="1"/>
                                            </p:txEl>
                                          </p:spTgt>
                                        </p:tgtEl>
                                        <p:attrNameLst>
                                          <p:attrName>style.visibility</p:attrName>
                                        </p:attrNameLst>
                                      </p:cBhvr>
                                      <p:to>
                                        <p:strVal val="visible"/>
                                      </p:to>
                                    </p:set>
                                    <p:anim calcmode="lin" valueType="num">
                                      <p:cBhvr additive="base">
                                        <p:cTn id="147" dur="500" fill="hold"/>
                                        <p:tgtEl>
                                          <p:spTgt spid="113700">
                                            <p:txEl>
                                              <p:pRg st="1" end="1"/>
                                            </p:txEl>
                                          </p:spTgt>
                                        </p:tgtEl>
                                        <p:attrNameLst>
                                          <p:attrName>ppt_x</p:attrName>
                                        </p:attrNameLst>
                                      </p:cBhvr>
                                      <p:tavLst>
                                        <p:tav tm="0">
                                          <p:val>
                                            <p:strVal val="1+#ppt_w/2"/>
                                          </p:val>
                                        </p:tav>
                                        <p:tav tm="100000">
                                          <p:val>
                                            <p:strVal val="#ppt_x"/>
                                          </p:val>
                                        </p:tav>
                                      </p:tavLst>
                                    </p:anim>
                                    <p:anim calcmode="lin" valueType="num">
                                      <p:cBhvr additive="base">
                                        <p:cTn id="148" dur="500" fill="hold"/>
                                        <p:tgtEl>
                                          <p:spTgt spid="1137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2" fill="hold" grpId="0" nodeType="clickEffect">
                                  <p:stCondLst>
                                    <p:cond delay="0"/>
                                  </p:stCondLst>
                                  <p:childTnLst>
                                    <p:set>
                                      <p:cBhvr>
                                        <p:cTn id="152" dur="1" fill="hold">
                                          <p:stCondLst>
                                            <p:cond delay="0"/>
                                          </p:stCondLst>
                                        </p:cTn>
                                        <p:tgtEl>
                                          <p:spTgt spid="113700">
                                            <p:txEl>
                                              <p:pRg st="2" end="2"/>
                                            </p:txEl>
                                          </p:spTgt>
                                        </p:tgtEl>
                                        <p:attrNameLst>
                                          <p:attrName>style.visibility</p:attrName>
                                        </p:attrNameLst>
                                      </p:cBhvr>
                                      <p:to>
                                        <p:strVal val="visible"/>
                                      </p:to>
                                    </p:set>
                                    <p:anim calcmode="lin" valueType="num">
                                      <p:cBhvr additive="base">
                                        <p:cTn id="153" dur="500" fill="hold"/>
                                        <p:tgtEl>
                                          <p:spTgt spid="113700">
                                            <p:txEl>
                                              <p:pRg st="2" end="2"/>
                                            </p:txEl>
                                          </p:spTgt>
                                        </p:tgtEl>
                                        <p:attrNameLst>
                                          <p:attrName>ppt_x</p:attrName>
                                        </p:attrNameLst>
                                      </p:cBhvr>
                                      <p:tavLst>
                                        <p:tav tm="0">
                                          <p:val>
                                            <p:strVal val="1+#ppt_w/2"/>
                                          </p:val>
                                        </p:tav>
                                        <p:tav tm="100000">
                                          <p:val>
                                            <p:strVal val="#ppt_x"/>
                                          </p:val>
                                        </p:tav>
                                      </p:tavLst>
                                    </p:anim>
                                    <p:anim calcmode="lin" valueType="num">
                                      <p:cBhvr additive="base">
                                        <p:cTn id="154" dur="500" fill="hold"/>
                                        <p:tgtEl>
                                          <p:spTgt spid="1137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 presetClass="entr" presetSubtype="2" fill="hold" grpId="0" nodeType="clickEffect">
                                  <p:stCondLst>
                                    <p:cond delay="0"/>
                                  </p:stCondLst>
                                  <p:childTnLst>
                                    <p:set>
                                      <p:cBhvr>
                                        <p:cTn id="158" dur="1" fill="hold">
                                          <p:stCondLst>
                                            <p:cond delay="0"/>
                                          </p:stCondLst>
                                        </p:cTn>
                                        <p:tgtEl>
                                          <p:spTgt spid="113700">
                                            <p:txEl>
                                              <p:pRg st="3" end="3"/>
                                            </p:txEl>
                                          </p:spTgt>
                                        </p:tgtEl>
                                        <p:attrNameLst>
                                          <p:attrName>style.visibility</p:attrName>
                                        </p:attrNameLst>
                                      </p:cBhvr>
                                      <p:to>
                                        <p:strVal val="visible"/>
                                      </p:to>
                                    </p:set>
                                    <p:anim calcmode="lin" valueType="num">
                                      <p:cBhvr additive="base">
                                        <p:cTn id="159" dur="500" fill="hold"/>
                                        <p:tgtEl>
                                          <p:spTgt spid="113700">
                                            <p:txEl>
                                              <p:pRg st="3" end="3"/>
                                            </p:txEl>
                                          </p:spTgt>
                                        </p:tgtEl>
                                        <p:attrNameLst>
                                          <p:attrName>ppt_x</p:attrName>
                                        </p:attrNameLst>
                                      </p:cBhvr>
                                      <p:tavLst>
                                        <p:tav tm="0">
                                          <p:val>
                                            <p:strVal val="1+#ppt_w/2"/>
                                          </p:val>
                                        </p:tav>
                                        <p:tav tm="100000">
                                          <p:val>
                                            <p:strVal val="#ppt_x"/>
                                          </p:val>
                                        </p:tav>
                                      </p:tavLst>
                                    </p:anim>
                                    <p:anim calcmode="lin" valueType="num">
                                      <p:cBhvr additive="base">
                                        <p:cTn id="160" dur="500" fill="hold"/>
                                        <p:tgtEl>
                                          <p:spTgt spid="11370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 presetClass="entr" presetSubtype="2" fill="hold" grpId="0" nodeType="clickEffect">
                                  <p:stCondLst>
                                    <p:cond delay="0"/>
                                  </p:stCondLst>
                                  <p:childTnLst>
                                    <p:set>
                                      <p:cBhvr>
                                        <p:cTn id="164" dur="1" fill="hold">
                                          <p:stCondLst>
                                            <p:cond delay="0"/>
                                          </p:stCondLst>
                                        </p:cTn>
                                        <p:tgtEl>
                                          <p:spTgt spid="113750">
                                            <p:txEl>
                                              <p:pRg st="0" end="0"/>
                                            </p:txEl>
                                          </p:spTgt>
                                        </p:tgtEl>
                                        <p:attrNameLst>
                                          <p:attrName>style.visibility</p:attrName>
                                        </p:attrNameLst>
                                      </p:cBhvr>
                                      <p:to>
                                        <p:strVal val="visible"/>
                                      </p:to>
                                    </p:set>
                                    <p:anim calcmode="lin" valueType="num">
                                      <p:cBhvr additive="base">
                                        <p:cTn id="165" dur="500" fill="hold"/>
                                        <p:tgtEl>
                                          <p:spTgt spid="113750">
                                            <p:txEl>
                                              <p:pRg st="0" end="0"/>
                                            </p:txEl>
                                          </p:spTgt>
                                        </p:tgtEl>
                                        <p:attrNameLst>
                                          <p:attrName>ppt_x</p:attrName>
                                        </p:attrNameLst>
                                      </p:cBhvr>
                                      <p:tavLst>
                                        <p:tav tm="0">
                                          <p:val>
                                            <p:strVal val="1+#ppt_w/2"/>
                                          </p:val>
                                        </p:tav>
                                        <p:tav tm="100000">
                                          <p:val>
                                            <p:strVal val="#ppt_x"/>
                                          </p:val>
                                        </p:tav>
                                      </p:tavLst>
                                    </p:anim>
                                    <p:anim calcmode="lin" valueType="num">
                                      <p:cBhvr additive="base">
                                        <p:cTn id="166" dur="500" fill="hold"/>
                                        <p:tgtEl>
                                          <p:spTgt spid="1137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 presetClass="entr" presetSubtype="2" fill="hold" grpId="0" nodeType="clickEffect">
                                  <p:stCondLst>
                                    <p:cond delay="0"/>
                                  </p:stCondLst>
                                  <p:childTnLst>
                                    <p:set>
                                      <p:cBhvr>
                                        <p:cTn id="170" dur="1" fill="hold">
                                          <p:stCondLst>
                                            <p:cond delay="0"/>
                                          </p:stCondLst>
                                        </p:cTn>
                                        <p:tgtEl>
                                          <p:spTgt spid="113750">
                                            <p:txEl>
                                              <p:pRg st="1" end="1"/>
                                            </p:txEl>
                                          </p:spTgt>
                                        </p:tgtEl>
                                        <p:attrNameLst>
                                          <p:attrName>style.visibility</p:attrName>
                                        </p:attrNameLst>
                                      </p:cBhvr>
                                      <p:to>
                                        <p:strVal val="visible"/>
                                      </p:to>
                                    </p:set>
                                    <p:anim calcmode="lin" valueType="num">
                                      <p:cBhvr additive="base">
                                        <p:cTn id="171" dur="500" fill="hold"/>
                                        <p:tgtEl>
                                          <p:spTgt spid="113750">
                                            <p:txEl>
                                              <p:pRg st="1" end="1"/>
                                            </p:txEl>
                                          </p:spTgt>
                                        </p:tgtEl>
                                        <p:attrNameLst>
                                          <p:attrName>ppt_x</p:attrName>
                                        </p:attrNameLst>
                                      </p:cBhvr>
                                      <p:tavLst>
                                        <p:tav tm="0">
                                          <p:val>
                                            <p:strVal val="1+#ppt_w/2"/>
                                          </p:val>
                                        </p:tav>
                                        <p:tav tm="100000">
                                          <p:val>
                                            <p:strVal val="#ppt_x"/>
                                          </p:val>
                                        </p:tav>
                                      </p:tavLst>
                                    </p:anim>
                                    <p:anim calcmode="lin" valueType="num">
                                      <p:cBhvr additive="base">
                                        <p:cTn id="172" dur="500" fill="hold"/>
                                        <p:tgtEl>
                                          <p:spTgt spid="11375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 presetClass="entr" presetSubtype="2" fill="hold" grpId="0" nodeType="clickEffect">
                                  <p:stCondLst>
                                    <p:cond delay="0"/>
                                  </p:stCondLst>
                                  <p:childTnLst>
                                    <p:set>
                                      <p:cBhvr>
                                        <p:cTn id="176" dur="1" fill="hold">
                                          <p:stCondLst>
                                            <p:cond delay="0"/>
                                          </p:stCondLst>
                                        </p:cTn>
                                        <p:tgtEl>
                                          <p:spTgt spid="113750">
                                            <p:txEl>
                                              <p:pRg st="2" end="2"/>
                                            </p:txEl>
                                          </p:spTgt>
                                        </p:tgtEl>
                                        <p:attrNameLst>
                                          <p:attrName>style.visibility</p:attrName>
                                        </p:attrNameLst>
                                      </p:cBhvr>
                                      <p:to>
                                        <p:strVal val="visible"/>
                                      </p:to>
                                    </p:set>
                                    <p:anim calcmode="lin" valueType="num">
                                      <p:cBhvr additive="base">
                                        <p:cTn id="177" dur="500" fill="hold"/>
                                        <p:tgtEl>
                                          <p:spTgt spid="113750">
                                            <p:txEl>
                                              <p:pRg st="2" end="2"/>
                                            </p:txEl>
                                          </p:spTgt>
                                        </p:tgtEl>
                                        <p:attrNameLst>
                                          <p:attrName>ppt_x</p:attrName>
                                        </p:attrNameLst>
                                      </p:cBhvr>
                                      <p:tavLst>
                                        <p:tav tm="0">
                                          <p:val>
                                            <p:strVal val="1+#ppt_w/2"/>
                                          </p:val>
                                        </p:tav>
                                        <p:tav tm="100000">
                                          <p:val>
                                            <p:strVal val="#ppt_x"/>
                                          </p:val>
                                        </p:tav>
                                      </p:tavLst>
                                    </p:anim>
                                    <p:anim calcmode="lin" valueType="num">
                                      <p:cBhvr additive="base">
                                        <p:cTn id="178" dur="500" fill="hold"/>
                                        <p:tgtEl>
                                          <p:spTgt spid="11375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 presetClass="entr" presetSubtype="2" fill="hold" grpId="0" nodeType="clickEffect">
                                  <p:stCondLst>
                                    <p:cond delay="0"/>
                                  </p:stCondLst>
                                  <p:childTnLst>
                                    <p:set>
                                      <p:cBhvr>
                                        <p:cTn id="182" dur="1" fill="hold">
                                          <p:stCondLst>
                                            <p:cond delay="0"/>
                                          </p:stCondLst>
                                        </p:cTn>
                                        <p:tgtEl>
                                          <p:spTgt spid="113750">
                                            <p:txEl>
                                              <p:pRg st="3" end="3"/>
                                            </p:txEl>
                                          </p:spTgt>
                                        </p:tgtEl>
                                        <p:attrNameLst>
                                          <p:attrName>style.visibility</p:attrName>
                                        </p:attrNameLst>
                                      </p:cBhvr>
                                      <p:to>
                                        <p:strVal val="visible"/>
                                      </p:to>
                                    </p:set>
                                    <p:anim calcmode="lin" valueType="num">
                                      <p:cBhvr additive="base">
                                        <p:cTn id="183" dur="500" fill="hold"/>
                                        <p:tgtEl>
                                          <p:spTgt spid="113750">
                                            <p:txEl>
                                              <p:pRg st="3" end="3"/>
                                            </p:txEl>
                                          </p:spTgt>
                                        </p:tgtEl>
                                        <p:attrNameLst>
                                          <p:attrName>ppt_x</p:attrName>
                                        </p:attrNameLst>
                                      </p:cBhvr>
                                      <p:tavLst>
                                        <p:tav tm="0">
                                          <p:val>
                                            <p:strVal val="1+#ppt_w/2"/>
                                          </p:val>
                                        </p:tav>
                                        <p:tav tm="100000">
                                          <p:val>
                                            <p:strVal val="#ppt_x"/>
                                          </p:val>
                                        </p:tav>
                                      </p:tavLst>
                                    </p:anim>
                                    <p:anim calcmode="lin" valueType="num">
                                      <p:cBhvr additive="base">
                                        <p:cTn id="184" dur="500" fill="hold"/>
                                        <p:tgtEl>
                                          <p:spTgt spid="11375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7" grpId="0" build="p"/>
      <p:bldP spid="113699" grpId="0" uiExpand="1" build="p"/>
      <p:bldP spid="113700" grpId="0" uiExpand="1" build="p"/>
      <p:bldP spid="113718" grpId="0" animBg="1"/>
      <p:bldP spid="113719" grpId="0" animBg="1"/>
      <p:bldP spid="113720" grpId="0" animBg="1"/>
      <p:bldP spid="113721" grpId="0" animBg="1"/>
      <p:bldP spid="113722" grpId="0" animBg="1"/>
      <p:bldP spid="113723" grpId="0" animBg="1"/>
      <p:bldP spid="113724" grpId="0" animBg="1"/>
      <p:bldP spid="113725" grpId="0" animBg="1"/>
      <p:bldP spid="113726" grpId="0" animBg="1"/>
      <p:bldP spid="113727" grpId="0" animBg="1"/>
      <p:bldP spid="113728" grpId="0" animBg="1"/>
      <p:bldP spid="113729" grpId="0" animBg="1"/>
      <p:bldP spid="113730" grpId="0" build="p"/>
      <p:bldP spid="113731" grpId="0" build="p"/>
      <p:bldP spid="113732" grpId="0" build="p"/>
      <p:bldP spid="113733" grpId="0" build="p"/>
      <p:bldP spid="113734" grpId="0" build="p"/>
      <p:bldP spid="113735" grpId="0" build="p"/>
      <p:bldP spid="113736" grpId="0" build="p"/>
      <p:bldP spid="113737" grpId="0" build="p"/>
      <p:bldP spid="113750"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Text Box 3"/>
          <p:cNvSpPr txBox="1">
            <a:spLocks noChangeArrowheads="1"/>
          </p:cNvSpPr>
          <p:nvPr/>
        </p:nvSpPr>
        <p:spPr bwMode="auto">
          <a:xfrm>
            <a:off x="381000" y="914400"/>
            <a:ext cx="3200400" cy="5568950"/>
          </a:xfrm>
          <a:prstGeom prst="rect">
            <a:avLst/>
          </a:prstGeom>
          <a:noFill/>
          <a:ln w="9525">
            <a:noFill/>
            <a:miter lim="800000"/>
            <a:headEnd/>
            <a:tailEnd/>
          </a:ln>
        </p:spPr>
        <p:txBody>
          <a:bodyPr>
            <a:spAutoFit/>
          </a:bodyPr>
          <a:lstStyle/>
          <a:p>
            <a:pPr algn="just" eaLnBrk="1" hangingPunct="1">
              <a:spcBef>
                <a:spcPct val="50000"/>
              </a:spcBef>
            </a:pPr>
            <a:r>
              <a:rPr lang="zh-CN" altLang="en-US"/>
              <a:t>例</a:t>
            </a:r>
            <a:r>
              <a:rPr lang="en-US" altLang="zh-CN"/>
              <a:t>2</a:t>
            </a:r>
            <a:r>
              <a:rPr lang="zh-CN" altLang="en-US"/>
              <a:t>：作出</a:t>
            </a:r>
            <a:r>
              <a:rPr lang="en-US" altLang="zh-CN"/>
              <a:t>8421BCD</a:t>
            </a:r>
            <a:r>
              <a:rPr lang="zh-CN" altLang="en-US"/>
              <a:t>码的误码检测器的状态表和状态图。</a:t>
            </a:r>
            <a:r>
              <a:rPr lang="en-US" altLang="zh-CN"/>
              <a:t>8421BCD</a:t>
            </a:r>
            <a:r>
              <a:rPr lang="zh-CN" altLang="en-US"/>
              <a:t>码的高位在前，低位在后，串行地加在检测器的输入端，若收到非法代码（</a:t>
            </a:r>
            <a:r>
              <a:rPr lang="en-US" altLang="zh-CN"/>
              <a:t>1010</a:t>
            </a:r>
            <a:r>
              <a:rPr lang="zh-CN" altLang="en-US"/>
              <a:t>，</a:t>
            </a:r>
            <a:r>
              <a:rPr lang="en-US" altLang="zh-CN"/>
              <a:t>1011</a:t>
            </a:r>
            <a:r>
              <a:rPr lang="zh-CN" altLang="en-US"/>
              <a:t>，</a:t>
            </a:r>
            <a:r>
              <a:rPr lang="en-US" altLang="zh-CN"/>
              <a:t>1100</a:t>
            </a:r>
            <a:r>
              <a:rPr lang="zh-CN" altLang="en-US"/>
              <a:t>，</a:t>
            </a:r>
            <a:r>
              <a:rPr lang="en-US" altLang="zh-CN"/>
              <a:t>1101</a:t>
            </a:r>
            <a:r>
              <a:rPr lang="zh-CN" altLang="en-US"/>
              <a:t>，</a:t>
            </a:r>
            <a:r>
              <a:rPr lang="en-US" altLang="zh-CN"/>
              <a:t>1110</a:t>
            </a:r>
            <a:r>
              <a:rPr lang="zh-CN" altLang="en-US"/>
              <a:t>，</a:t>
            </a:r>
            <a:r>
              <a:rPr lang="en-US" altLang="zh-CN"/>
              <a:t>1111</a:t>
            </a:r>
            <a:r>
              <a:rPr lang="zh-CN" altLang="en-US"/>
              <a:t>）时，电路的输出为</a:t>
            </a:r>
            <a:r>
              <a:rPr lang="en-US" altLang="zh-CN"/>
              <a:t>1</a:t>
            </a:r>
            <a:r>
              <a:rPr lang="zh-CN" altLang="en-US"/>
              <a:t>，否则，输出为</a:t>
            </a:r>
            <a:r>
              <a:rPr lang="en-US" altLang="zh-CN"/>
              <a:t>0</a:t>
            </a:r>
            <a:r>
              <a:rPr lang="zh-CN" altLang="en-US"/>
              <a:t>。不论输入的代码是否正确，电路接收到最低位以后均复位，并开始接收下一个代码。 </a:t>
            </a:r>
          </a:p>
        </p:txBody>
      </p:sp>
      <p:sp>
        <p:nvSpPr>
          <p:cNvPr id="114742" name="Oval 54"/>
          <p:cNvSpPr>
            <a:spLocks noChangeArrowheads="1"/>
          </p:cNvSpPr>
          <p:nvPr/>
        </p:nvSpPr>
        <p:spPr bwMode="auto">
          <a:xfrm>
            <a:off x="5961063" y="1328738"/>
            <a:ext cx="511175"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A</a:t>
            </a:r>
            <a:endParaRPr lang="en-US" altLang="zh-CN" sz="2000" baseline="-25000"/>
          </a:p>
        </p:txBody>
      </p:sp>
      <p:sp>
        <p:nvSpPr>
          <p:cNvPr id="114743" name="Oval 55"/>
          <p:cNvSpPr>
            <a:spLocks noChangeArrowheads="1"/>
          </p:cNvSpPr>
          <p:nvPr/>
        </p:nvSpPr>
        <p:spPr bwMode="auto">
          <a:xfrm>
            <a:off x="3802063" y="3303588"/>
            <a:ext cx="511175" cy="512762"/>
          </a:xfrm>
          <a:prstGeom prst="ellipse">
            <a:avLst/>
          </a:prstGeom>
          <a:solidFill>
            <a:srgbClr val="FFFFFF"/>
          </a:solidFill>
          <a:ln w="9525">
            <a:solidFill>
              <a:srgbClr val="000000"/>
            </a:solidFill>
            <a:round/>
            <a:headEnd/>
            <a:tailEnd/>
          </a:ln>
        </p:spPr>
        <p:txBody>
          <a:bodyPr lIns="0" tIns="0" rIns="0" bIns="0"/>
          <a:lstStyle/>
          <a:p>
            <a:pPr algn="ctr"/>
            <a:r>
              <a:rPr lang="en-US" altLang="zh-CN" sz="2000"/>
              <a:t>D</a:t>
            </a:r>
          </a:p>
        </p:txBody>
      </p:sp>
      <p:sp>
        <p:nvSpPr>
          <p:cNvPr id="114744" name="Oval 56"/>
          <p:cNvSpPr>
            <a:spLocks noChangeArrowheads="1"/>
          </p:cNvSpPr>
          <p:nvPr/>
        </p:nvSpPr>
        <p:spPr bwMode="auto">
          <a:xfrm>
            <a:off x="7326313" y="2249488"/>
            <a:ext cx="512762" cy="512762"/>
          </a:xfrm>
          <a:prstGeom prst="ellipse">
            <a:avLst/>
          </a:prstGeom>
          <a:solidFill>
            <a:srgbClr val="FFFFFF"/>
          </a:solidFill>
          <a:ln w="9525">
            <a:solidFill>
              <a:srgbClr val="000000"/>
            </a:solidFill>
            <a:round/>
            <a:headEnd/>
            <a:tailEnd/>
          </a:ln>
        </p:spPr>
        <p:txBody>
          <a:bodyPr lIns="0" tIns="0" rIns="0" bIns="0"/>
          <a:lstStyle/>
          <a:p>
            <a:pPr algn="ctr"/>
            <a:r>
              <a:rPr lang="en-US" altLang="zh-CN" sz="2000"/>
              <a:t>C</a:t>
            </a:r>
            <a:endParaRPr lang="en-US" altLang="zh-CN" sz="2000" baseline="-25000"/>
          </a:p>
        </p:txBody>
      </p:sp>
      <p:sp>
        <p:nvSpPr>
          <p:cNvPr id="114745" name="Oval 57"/>
          <p:cNvSpPr>
            <a:spLocks noChangeArrowheads="1"/>
          </p:cNvSpPr>
          <p:nvPr/>
        </p:nvSpPr>
        <p:spPr bwMode="auto">
          <a:xfrm>
            <a:off x="4497388" y="2249488"/>
            <a:ext cx="512762" cy="512762"/>
          </a:xfrm>
          <a:prstGeom prst="ellipse">
            <a:avLst/>
          </a:prstGeom>
          <a:solidFill>
            <a:srgbClr val="FFFFFF"/>
          </a:solidFill>
          <a:ln w="9525">
            <a:solidFill>
              <a:srgbClr val="000000"/>
            </a:solidFill>
            <a:round/>
            <a:headEnd/>
            <a:tailEnd/>
          </a:ln>
        </p:spPr>
        <p:txBody>
          <a:bodyPr lIns="0" tIns="0" rIns="0" bIns="0"/>
          <a:lstStyle/>
          <a:p>
            <a:pPr algn="ctr"/>
            <a:r>
              <a:rPr lang="en-US" altLang="zh-CN" sz="2000"/>
              <a:t>B</a:t>
            </a:r>
            <a:endParaRPr lang="en-US" altLang="zh-CN" sz="2000" baseline="-25000"/>
          </a:p>
        </p:txBody>
      </p:sp>
      <p:sp>
        <p:nvSpPr>
          <p:cNvPr id="114746" name="Oval 58"/>
          <p:cNvSpPr>
            <a:spLocks noChangeArrowheads="1"/>
          </p:cNvSpPr>
          <p:nvPr/>
        </p:nvSpPr>
        <p:spPr bwMode="auto">
          <a:xfrm>
            <a:off x="5253038" y="3303588"/>
            <a:ext cx="511175" cy="512762"/>
          </a:xfrm>
          <a:prstGeom prst="ellipse">
            <a:avLst/>
          </a:prstGeom>
          <a:solidFill>
            <a:srgbClr val="FFFFFF"/>
          </a:solidFill>
          <a:ln w="9525">
            <a:solidFill>
              <a:srgbClr val="000000"/>
            </a:solidFill>
            <a:round/>
            <a:headEnd/>
            <a:tailEnd/>
          </a:ln>
        </p:spPr>
        <p:txBody>
          <a:bodyPr lIns="0" tIns="0" rIns="0" bIns="0"/>
          <a:lstStyle/>
          <a:p>
            <a:pPr algn="ctr"/>
            <a:r>
              <a:rPr lang="en-US" altLang="zh-CN" sz="2000"/>
              <a:t>E</a:t>
            </a:r>
          </a:p>
        </p:txBody>
      </p:sp>
      <p:sp>
        <p:nvSpPr>
          <p:cNvPr id="114747" name="Oval 59"/>
          <p:cNvSpPr>
            <a:spLocks noChangeArrowheads="1"/>
          </p:cNvSpPr>
          <p:nvPr/>
        </p:nvSpPr>
        <p:spPr bwMode="auto">
          <a:xfrm>
            <a:off x="6635750" y="3287713"/>
            <a:ext cx="511175"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J</a:t>
            </a:r>
          </a:p>
        </p:txBody>
      </p:sp>
      <p:sp>
        <p:nvSpPr>
          <p:cNvPr id="114748" name="Oval 60"/>
          <p:cNvSpPr>
            <a:spLocks noChangeArrowheads="1"/>
          </p:cNvSpPr>
          <p:nvPr/>
        </p:nvSpPr>
        <p:spPr bwMode="auto">
          <a:xfrm>
            <a:off x="8083550" y="3319463"/>
            <a:ext cx="511175" cy="512762"/>
          </a:xfrm>
          <a:prstGeom prst="ellipse">
            <a:avLst/>
          </a:prstGeom>
          <a:solidFill>
            <a:srgbClr val="FFFFFF"/>
          </a:solidFill>
          <a:ln w="9525">
            <a:solidFill>
              <a:srgbClr val="000000"/>
            </a:solidFill>
            <a:round/>
            <a:headEnd/>
            <a:tailEnd/>
          </a:ln>
        </p:spPr>
        <p:txBody>
          <a:bodyPr lIns="0" tIns="0" rIns="0" bIns="0"/>
          <a:lstStyle/>
          <a:p>
            <a:pPr algn="ctr"/>
            <a:r>
              <a:rPr lang="en-US" altLang="zh-CN" sz="2000"/>
              <a:t>K</a:t>
            </a:r>
          </a:p>
        </p:txBody>
      </p:sp>
      <p:sp>
        <p:nvSpPr>
          <p:cNvPr id="114749" name="Oval 61"/>
          <p:cNvSpPr>
            <a:spLocks noChangeArrowheads="1"/>
          </p:cNvSpPr>
          <p:nvPr/>
        </p:nvSpPr>
        <p:spPr bwMode="auto">
          <a:xfrm>
            <a:off x="3429000" y="4225925"/>
            <a:ext cx="511175"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F</a:t>
            </a:r>
          </a:p>
        </p:txBody>
      </p:sp>
      <p:sp>
        <p:nvSpPr>
          <p:cNvPr id="114750" name="Oval 62"/>
          <p:cNvSpPr>
            <a:spLocks noChangeArrowheads="1"/>
          </p:cNvSpPr>
          <p:nvPr/>
        </p:nvSpPr>
        <p:spPr bwMode="auto">
          <a:xfrm>
            <a:off x="4098925" y="4241800"/>
            <a:ext cx="509588"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G</a:t>
            </a:r>
          </a:p>
        </p:txBody>
      </p:sp>
      <p:sp>
        <p:nvSpPr>
          <p:cNvPr id="114751" name="Oval 63"/>
          <p:cNvSpPr>
            <a:spLocks noChangeArrowheads="1"/>
          </p:cNvSpPr>
          <p:nvPr/>
        </p:nvSpPr>
        <p:spPr bwMode="auto">
          <a:xfrm>
            <a:off x="4773613" y="4225925"/>
            <a:ext cx="512762"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H</a:t>
            </a:r>
          </a:p>
        </p:txBody>
      </p:sp>
      <p:sp>
        <p:nvSpPr>
          <p:cNvPr id="114752" name="Oval 64"/>
          <p:cNvSpPr>
            <a:spLocks noChangeArrowheads="1"/>
          </p:cNvSpPr>
          <p:nvPr/>
        </p:nvSpPr>
        <p:spPr bwMode="auto">
          <a:xfrm>
            <a:off x="5462588" y="4241800"/>
            <a:ext cx="512762"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I</a:t>
            </a:r>
          </a:p>
        </p:txBody>
      </p:sp>
      <p:sp>
        <p:nvSpPr>
          <p:cNvPr id="114753" name="Oval 65"/>
          <p:cNvSpPr>
            <a:spLocks noChangeArrowheads="1"/>
          </p:cNvSpPr>
          <p:nvPr/>
        </p:nvSpPr>
        <p:spPr bwMode="auto">
          <a:xfrm>
            <a:off x="6321425" y="4241800"/>
            <a:ext cx="511175"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L</a:t>
            </a:r>
          </a:p>
        </p:txBody>
      </p:sp>
      <p:sp>
        <p:nvSpPr>
          <p:cNvPr id="114754" name="Oval 66"/>
          <p:cNvSpPr>
            <a:spLocks noChangeArrowheads="1"/>
          </p:cNvSpPr>
          <p:nvPr/>
        </p:nvSpPr>
        <p:spPr bwMode="auto">
          <a:xfrm>
            <a:off x="7013575" y="4241800"/>
            <a:ext cx="511175"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M</a:t>
            </a:r>
          </a:p>
        </p:txBody>
      </p:sp>
      <p:sp>
        <p:nvSpPr>
          <p:cNvPr id="114755" name="Oval 67"/>
          <p:cNvSpPr>
            <a:spLocks noChangeArrowheads="1"/>
          </p:cNvSpPr>
          <p:nvPr/>
        </p:nvSpPr>
        <p:spPr bwMode="auto">
          <a:xfrm>
            <a:off x="7721600" y="4241800"/>
            <a:ext cx="511175"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N</a:t>
            </a:r>
          </a:p>
        </p:txBody>
      </p:sp>
      <p:sp>
        <p:nvSpPr>
          <p:cNvPr id="114756" name="Oval 68"/>
          <p:cNvSpPr>
            <a:spLocks noChangeArrowheads="1"/>
          </p:cNvSpPr>
          <p:nvPr/>
        </p:nvSpPr>
        <p:spPr bwMode="auto">
          <a:xfrm>
            <a:off x="8412163" y="4225925"/>
            <a:ext cx="512762"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P</a:t>
            </a:r>
          </a:p>
        </p:txBody>
      </p:sp>
      <p:sp>
        <p:nvSpPr>
          <p:cNvPr id="114757" name="Line 69"/>
          <p:cNvSpPr>
            <a:spLocks noChangeShapeType="1"/>
          </p:cNvSpPr>
          <p:nvPr/>
        </p:nvSpPr>
        <p:spPr bwMode="auto">
          <a:xfrm flipH="1">
            <a:off x="4959350" y="1744663"/>
            <a:ext cx="1036638" cy="657225"/>
          </a:xfrm>
          <a:prstGeom prst="line">
            <a:avLst/>
          </a:prstGeom>
          <a:noFill/>
          <a:ln w="9525">
            <a:solidFill>
              <a:srgbClr val="000000"/>
            </a:solidFill>
            <a:round/>
            <a:headEnd/>
            <a:tailEnd type="triangle" w="med" len="med"/>
          </a:ln>
        </p:spPr>
        <p:txBody>
          <a:bodyPr/>
          <a:lstStyle/>
          <a:p>
            <a:endParaRPr lang="zh-CN" altLang="en-US"/>
          </a:p>
        </p:txBody>
      </p:sp>
      <p:sp>
        <p:nvSpPr>
          <p:cNvPr id="114758" name="Line 70"/>
          <p:cNvSpPr>
            <a:spLocks noChangeShapeType="1"/>
          </p:cNvSpPr>
          <p:nvPr/>
        </p:nvSpPr>
        <p:spPr bwMode="auto">
          <a:xfrm>
            <a:off x="6407150" y="1760538"/>
            <a:ext cx="987425" cy="592137"/>
          </a:xfrm>
          <a:prstGeom prst="line">
            <a:avLst/>
          </a:prstGeom>
          <a:noFill/>
          <a:ln w="9525">
            <a:solidFill>
              <a:srgbClr val="000000"/>
            </a:solidFill>
            <a:round/>
            <a:headEnd/>
            <a:tailEnd type="triangle" w="med" len="med"/>
          </a:ln>
        </p:spPr>
        <p:txBody>
          <a:bodyPr/>
          <a:lstStyle/>
          <a:p>
            <a:endParaRPr lang="zh-CN" altLang="en-US"/>
          </a:p>
        </p:txBody>
      </p:sp>
      <p:sp>
        <p:nvSpPr>
          <p:cNvPr id="114759" name="Line 71"/>
          <p:cNvSpPr>
            <a:spLocks noChangeShapeType="1"/>
          </p:cNvSpPr>
          <p:nvPr/>
        </p:nvSpPr>
        <p:spPr bwMode="auto">
          <a:xfrm flipH="1">
            <a:off x="4152900" y="2681288"/>
            <a:ext cx="411163" cy="642937"/>
          </a:xfrm>
          <a:prstGeom prst="line">
            <a:avLst/>
          </a:prstGeom>
          <a:noFill/>
          <a:ln w="9525">
            <a:solidFill>
              <a:srgbClr val="000000"/>
            </a:solidFill>
            <a:round/>
            <a:headEnd/>
            <a:tailEnd type="triangle" w="med" len="med"/>
          </a:ln>
        </p:spPr>
        <p:txBody>
          <a:bodyPr/>
          <a:lstStyle/>
          <a:p>
            <a:endParaRPr lang="zh-CN" altLang="en-US"/>
          </a:p>
        </p:txBody>
      </p:sp>
      <p:sp>
        <p:nvSpPr>
          <p:cNvPr id="114760" name="Line 72"/>
          <p:cNvSpPr>
            <a:spLocks noChangeShapeType="1"/>
          </p:cNvSpPr>
          <p:nvPr/>
        </p:nvSpPr>
        <p:spPr bwMode="auto">
          <a:xfrm>
            <a:off x="4910138" y="2714625"/>
            <a:ext cx="444500" cy="642938"/>
          </a:xfrm>
          <a:prstGeom prst="line">
            <a:avLst/>
          </a:prstGeom>
          <a:noFill/>
          <a:ln w="9525">
            <a:solidFill>
              <a:srgbClr val="000000"/>
            </a:solidFill>
            <a:round/>
            <a:headEnd/>
            <a:tailEnd type="triangle" w="med" len="med"/>
          </a:ln>
        </p:spPr>
        <p:txBody>
          <a:bodyPr/>
          <a:lstStyle/>
          <a:p>
            <a:endParaRPr lang="zh-CN" altLang="en-US"/>
          </a:p>
        </p:txBody>
      </p:sp>
      <p:sp>
        <p:nvSpPr>
          <p:cNvPr id="114761" name="Line 73"/>
          <p:cNvSpPr>
            <a:spLocks noChangeShapeType="1"/>
          </p:cNvSpPr>
          <p:nvPr/>
        </p:nvSpPr>
        <p:spPr bwMode="auto">
          <a:xfrm flipH="1">
            <a:off x="6999288" y="2730500"/>
            <a:ext cx="446087" cy="593725"/>
          </a:xfrm>
          <a:prstGeom prst="line">
            <a:avLst/>
          </a:prstGeom>
          <a:noFill/>
          <a:ln w="9525">
            <a:solidFill>
              <a:srgbClr val="000000"/>
            </a:solidFill>
            <a:round/>
            <a:headEnd/>
            <a:tailEnd type="triangle" w="med" len="med"/>
          </a:ln>
        </p:spPr>
        <p:txBody>
          <a:bodyPr/>
          <a:lstStyle/>
          <a:p>
            <a:endParaRPr lang="zh-CN" altLang="en-US"/>
          </a:p>
        </p:txBody>
      </p:sp>
      <p:sp>
        <p:nvSpPr>
          <p:cNvPr id="114762" name="Line 74"/>
          <p:cNvSpPr>
            <a:spLocks noChangeShapeType="1"/>
          </p:cNvSpPr>
          <p:nvPr/>
        </p:nvSpPr>
        <p:spPr bwMode="auto">
          <a:xfrm>
            <a:off x="7742238" y="2730500"/>
            <a:ext cx="460375" cy="642938"/>
          </a:xfrm>
          <a:prstGeom prst="line">
            <a:avLst/>
          </a:prstGeom>
          <a:noFill/>
          <a:ln w="9525">
            <a:solidFill>
              <a:srgbClr val="000000"/>
            </a:solidFill>
            <a:round/>
            <a:headEnd/>
            <a:tailEnd type="triangle" w="med" len="med"/>
          </a:ln>
        </p:spPr>
        <p:txBody>
          <a:bodyPr/>
          <a:lstStyle/>
          <a:p>
            <a:endParaRPr lang="zh-CN" altLang="en-US"/>
          </a:p>
        </p:txBody>
      </p:sp>
      <p:sp>
        <p:nvSpPr>
          <p:cNvPr id="114763" name="Line 75"/>
          <p:cNvSpPr>
            <a:spLocks noChangeShapeType="1"/>
          </p:cNvSpPr>
          <p:nvPr/>
        </p:nvSpPr>
        <p:spPr bwMode="auto">
          <a:xfrm flipH="1">
            <a:off x="3759200" y="3784600"/>
            <a:ext cx="146050" cy="460375"/>
          </a:xfrm>
          <a:prstGeom prst="line">
            <a:avLst/>
          </a:prstGeom>
          <a:noFill/>
          <a:ln w="9525">
            <a:solidFill>
              <a:srgbClr val="000000"/>
            </a:solidFill>
            <a:round/>
            <a:headEnd/>
            <a:tailEnd type="triangle" w="med" len="med"/>
          </a:ln>
        </p:spPr>
        <p:txBody>
          <a:bodyPr/>
          <a:lstStyle/>
          <a:p>
            <a:endParaRPr lang="zh-CN" altLang="en-US"/>
          </a:p>
        </p:txBody>
      </p:sp>
      <p:sp>
        <p:nvSpPr>
          <p:cNvPr id="114764" name="Line 76"/>
          <p:cNvSpPr>
            <a:spLocks noChangeShapeType="1"/>
          </p:cNvSpPr>
          <p:nvPr/>
        </p:nvSpPr>
        <p:spPr bwMode="auto">
          <a:xfrm>
            <a:off x="4168775" y="3800475"/>
            <a:ext cx="131763" cy="444500"/>
          </a:xfrm>
          <a:prstGeom prst="line">
            <a:avLst/>
          </a:prstGeom>
          <a:noFill/>
          <a:ln w="9525">
            <a:solidFill>
              <a:srgbClr val="000000"/>
            </a:solidFill>
            <a:round/>
            <a:headEnd/>
            <a:tailEnd type="triangle" w="med" len="med"/>
          </a:ln>
        </p:spPr>
        <p:txBody>
          <a:bodyPr/>
          <a:lstStyle/>
          <a:p>
            <a:endParaRPr lang="zh-CN" altLang="en-US"/>
          </a:p>
        </p:txBody>
      </p:sp>
      <p:sp>
        <p:nvSpPr>
          <p:cNvPr id="114765" name="Line 77"/>
          <p:cNvSpPr>
            <a:spLocks noChangeShapeType="1"/>
          </p:cNvSpPr>
          <p:nvPr/>
        </p:nvSpPr>
        <p:spPr bwMode="auto">
          <a:xfrm flipH="1">
            <a:off x="5124450" y="3784600"/>
            <a:ext cx="247650" cy="444500"/>
          </a:xfrm>
          <a:prstGeom prst="line">
            <a:avLst/>
          </a:prstGeom>
          <a:noFill/>
          <a:ln w="9525">
            <a:solidFill>
              <a:srgbClr val="000000"/>
            </a:solidFill>
            <a:round/>
            <a:headEnd/>
            <a:tailEnd type="triangle" w="med" len="med"/>
          </a:ln>
        </p:spPr>
        <p:txBody>
          <a:bodyPr/>
          <a:lstStyle/>
          <a:p>
            <a:endParaRPr lang="zh-CN" altLang="en-US"/>
          </a:p>
        </p:txBody>
      </p:sp>
      <p:sp>
        <p:nvSpPr>
          <p:cNvPr id="114766" name="Line 78"/>
          <p:cNvSpPr>
            <a:spLocks noChangeShapeType="1"/>
          </p:cNvSpPr>
          <p:nvPr/>
        </p:nvSpPr>
        <p:spPr bwMode="auto">
          <a:xfrm>
            <a:off x="5602288" y="3800475"/>
            <a:ext cx="131762" cy="444500"/>
          </a:xfrm>
          <a:prstGeom prst="line">
            <a:avLst/>
          </a:prstGeom>
          <a:noFill/>
          <a:ln w="9525">
            <a:solidFill>
              <a:srgbClr val="000000"/>
            </a:solidFill>
            <a:round/>
            <a:headEnd/>
            <a:tailEnd type="triangle" w="med" len="med"/>
          </a:ln>
        </p:spPr>
        <p:txBody>
          <a:bodyPr/>
          <a:lstStyle/>
          <a:p>
            <a:endParaRPr lang="zh-CN" altLang="en-US"/>
          </a:p>
        </p:txBody>
      </p:sp>
      <p:sp>
        <p:nvSpPr>
          <p:cNvPr id="114767" name="Line 79"/>
          <p:cNvSpPr>
            <a:spLocks noChangeShapeType="1"/>
          </p:cNvSpPr>
          <p:nvPr/>
        </p:nvSpPr>
        <p:spPr bwMode="auto">
          <a:xfrm flipH="1">
            <a:off x="6654800" y="3800475"/>
            <a:ext cx="165100" cy="461963"/>
          </a:xfrm>
          <a:prstGeom prst="line">
            <a:avLst/>
          </a:prstGeom>
          <a:noFill/>
          <a:ln w="9525">
            <a:solidFill>
              <a:srgbClr val="000000"/>
            </a:solidFill>
            <a:round/>
            <a:headEnd/>
            <a:tailEnd type="triangle" w="med" len="med"/>
          </a:ln>
        </p:spPr>
        <p:txBody>
          <a:bodyPr/>
          <a:lstStyle/>
          <a:p>
            <a:endParaRPr lang="zh-CN" altLang="en-US"/>
          </a:p>
        </p:txBody>
      </p:sp>
      <p:sp>
        <p:nvSpPr>
          <p:cNvPr id="114768" name="Line 80"/>
          <p:cNvSpPr>
            <a:spLocks noChangeShapeType="1"/>
          </p:cNvSpPr>
          <p:nvPr/>
        </p:nvSpPr>
        <p:spPr bwMode="auto">
          <a:xfrm>
            <a:off x="6967538" y="3784600"/>
            <a:ext cx="214312" cy="477838"/>
          </a:xfrm>
          <a:prstGeom prst="line">
            <a:avLst/>
          </a:prstGeom>
          <a:noFill/>
          <a:ln w="9525">
            <a:solidFill>
              <a:srgbClr val="000000"/>
            </a:solidFill>
            <a:round/>
            <a:headEnd/>
            <a:tailEnd type="triangle" w="med" len="med"/>
          </a:ln>
        </p:spPr>
        <p:txBody>
          <a:bodyPr/>
          <a:lstStyle/>
          <a:p>
            <a:endParaRPr lang="zh-CN" altLang="en-US"/>
          </a:p>
        </p:txBody>
      </p:sp>
      <p:sp>
        <p:nvSpPr>
          <p:cNvPr id="114769" name="Line 81"/>
          <p:cNvSpPr>
            <a:spLocks noChangeShapeType="1"/>
          </p:cNvSpPr>
          <p:nvPr/>
        </p:nvSpPr>
        <p:spPr bwMode="auto">
          <a:xfrm flipH="1">
            <a:off x="7986713" y="3800475"/>
            <a:ext cx="215900" cy="461963"/>
          </a:xfrm>
          <a:prstGeom prst="line">
            <a:avLst/>
          </a:prstGeom>
          <a:noFill/>
          <a:ln w="9525">
            <a:solidFill>
              <a:srgbClr val="000000"/>
            </a:solidFill>
            <a:round/>
            <a:headEnd/>
            <a:tailEnd type="triangle" w="med" len="med"/>
          </a:ln>
        </p:spPr>
        <p:txBody>
          <a:bodyPr/>
          <a:lstStyle/>
          <a:p>
            <a:endParaRPr lang="zh-CN" altLang="en-US"/>
          </a:p>
        </p:txBody>
      </p:sp>
      <p:sp>
        <p:nvSpPr>
          <p:cNvPr id="114770" name="Line 82"/>
          <p:cNvSpPr>
            <a:spLocks noChangeShapeType="1"/>
          </p:cNvSpPr>
          <p:nvPr/>
        </p:nvSpPr>
        <p:spPr bwMode="auto">
          <a:xfrm>
            <a:off x="8432800" y="3816350"/>
            <a:ext cx="165100" cy="412750"/>
          </a:xfrm>
          <a:prstGeom prst="line">
            <a:avLst/>
          </a:prstGeom>
          <a:noFill/>
          <a:ln w="9525">
            <a:solidFill>
              <a:srgbClr val="000000"/>
            </a:solidFill>
            <a:round/>
            <a:headEnd/>
            <a:tailEnd type="triangle" w="med" len="med"/>
          </a:ln>
        </p:spPr>
        <p:txBody>
          <a:bodyPr/>
          <a:lstStyle/>
          <a:p>
            <a:endParaRPr lang="zh-CN" altLang="en-US"/>
          </a:p>
        </p:txBody>
      </p:sp>
      <p:sp>
        <p:nvSpPr>
          <p:cNvPr id="114771" name="Line 83"/>
          <p:cNvSpPr>
            <a:spLocks noChangeShapeType="1"/>
          </p:cNvSpPr>
          <p:nvPr/>
        </p:nvSpPr>
        <p:spPr bwMode="auto">
          <a:xfrm>
            <a:off x="3692525" y="4738688"/>
            <a:ext cx="0" cy="625475"/>
          </a:xfrm>
          <a:prstGeom prst="line">
            <a:avLst/>
          </a:prstGeom>
          <a:noFill/>
          <a:ln w="9525">
            <a:solidFill>
              <a:srgbClr val="000000"/>
            </a:solidFill>
            <a:round/>
            <a:headEnd/>
            <a:tailEnd type="triangle" w="med" len="med"/>
          </a:ln>
        </p:spPr>
        <p:txBody>
          <a:bodyPr/>
          <a:lstStyle/>
          <a:p>
            <a:endParaRPr lang="zh-CN" altLang="en-US"/>
          </a:p>
        </p:txBody>
      </p:sp>
      <p:sp>
        <p:nvSpPr>
          <p:cNvPr id="114772" name="Line 84"/>
          <p:cNvSpPr>
            <a:spLocks noChangeShapeType="1"/>
          </p:cNvSpPr>
          <p:nvPr/>
        </p:nvSpPr>
        <p:spPr bwMode="auto">
          <a:xfrm>
            <a:off x="4365625" y="4772025"/>
            <a:ext cx="0" cy="592138"/>
          </a:xfrm>
          <a:prstGeom prst="line">
            <a:avLst/>
          </a:prstGeom>
          <a:noFill/>
          <a:ln w="9525">
            <a:solidFill>
              <a:srgbClr val="000000"/>
            </a:solidFill>
            <a:round/>
            <a:headEnd/>
            <a:tailEnd type="triangle" w="med" len="med"/>
          </a:ln>
        </p:spPr>
        <p:txBody>
          <a:bodyPr/>
          <a:lstStyle/>
          <a:p>
            <a:endParaRPr lang="zh-CN" altLang="en-US"/>
          </a:p>
        </p:txBody>
      </p:sp>
      <p:sp>
        <p:nvSpPr>
          <p:cNvPr id="114773" name="Line 85"/>
          <p:cNvSpPr>
            <a:spLocks noChangeShapeType="1"/>
          </p:cNvSpPr>
          <p:nvPr/>
        </p:nvSpPr>
        <p:spPr bwMode="auto">
          <a:xfrm>
            <a:off x="5041900" y="4738688"/>
            <a:ext cx="0" cy="625475"/>
          </a:xfrm>
          <a:prstGeom prst="line">
            <a:avLst/>
          </a:prstGeom>
          <a:noFill/>
          <a:ln w="9525">
            <a:solidFill>
              <a:srgbClr val="000000"/>
            </a:solidFill>
            <a:round/>
            <a:headEnd/>
            <a:tailEnd type="triangle" w="med" len="med"/>
          </a:ln>
        </p:spPr>
        <p:txBody>
          <a:bodyPr/>
          <a:lstStyle/>
          <a:p>
            <a:endParaRPr lang="zh-CN" altLang="en-US"/>
          </a:p>
        </p:txBody>
      </p:sp>
      <p:sp>
        <p:nvSpPr>
          <p:cNvPr id="114774" name="Line 86"/>
          <p:cNvSpPr>
            <a:spLocks noChangeShapeType="1"/>
          </p:cNvSpPr>
          <p:nvPr/>
        </p:nvSpPr>
        <p:spPr bwMode="auto">
          <a:xfrm>
            <a:off x="5716588" y="4756150"/>
            <a:ext cx="0" cy="592138"/>
          </a:xfrm>
          <a:prstGeom prst="line">
            <a:avLst/>
          </a:prstGeom>
          <a:noFill/>
          <a:ln w="9525">
            <a:solidFill>
              <a:srgbClr val="000000"/>
            </a:solidFill>
            <a:round/>
            <a:headEnd/>
            <a:tailEnd type="triangle" w="med" len="med"/>
          </a:ln>
        </p:spPr>
        <p:txBody>
          <a:bodyPr/>
          <a:lstStyle/>
          <a:p>
            <a:endParaRPr lang="zh-CN" altLang="en-US"/>
          </a:p>
        </p:txBody>
      </p:sp>
      <p:sp>
        <p:nvSpPr>
          <p:cNvPr id="114775" name="Line 87"/>
          <p:cNvSpPr>
            <a:spLocks noChangeShapeType="1"/>
          </p:cNvSpPr>
          <p:nvPr/>
        </p:nvSpPr>
        <p:spPr bwMode="auto">
          <a:xfrm>
            <a:off x="6572250" y="4756150"/>
            <a:ext cx="0" cy="608013"/>
          </a:xfrm>
          <a:prstGeom prst="line">
            <a:avLst/>
          </a:prstGeom>
          <a:noFill/>
          <a:ln w="9525">
            <a:solidFill>
              <a:srgbClr val="000000"/>
            </a:solidFill>
            <a:round/>
            <a:headEnd/>
            <a:tailEnd type="triangle" w="med" len="med"/>
          </a:ln>
        </p:spPr>
        <p:txBody>
          <a:bodyPr/>
          <a:lstStyle/>
          <a:p>
            <a:endParaRPr lang="zh-CN" altLang="en-US"/>
          </a:p>
        </p:txBody>
      </p:sp>
      <p:sp>
        <p:nvSpPr>
          <p:cNvPr id="114776" name="Line 88"/>
          <p:cNvSpPr>
            <a:spLocks noChangeShapeType="1"/>
          </p:cNvSpPr>
          <p:nvPr/>
        </p:nvSpPr>
        <p:spPr bwMode="auto">
          <a:xfrm>
            <a:off x="7262813" y="4756150"/>
            <a:ext cx="0" cy="592138"/>
          </a:xfrm>
          <a:prstGeom prst="line">
            <a:avLst/>
          </a:prstGeom>
          <a:noFill/>
          <a:ln w="9525">
            <a:solidFill>
              <a:srgbClr val="000000"/>
            </a:solidFill>
            <a:round/>
            <a:headEnd/>
            <a:tailEnd type="triangle" w="med" len="med"/>
          </a:ln>
        </p:spPr>
        <p:txBody>
          <a:bodyPr/>
          <a:lstStyle/>
          <a:p>
            <a:endParaRPr lang="zh-CN" altLang="en-US"/>
          </a:p>
        </p:txBody>
      </p:sp>
      <p:sp>
        <p:nvSpPr>
          <p:cNvPr id="114777" name="Line 89"/>
          <p:cNvSpPr>
            <a:spLocks noChangeShapeType="1"/>
          </p:cNvSpPr>
          <p:nvPr/>
        </p:nvSpPr>
        <p:spPr bwMode="auto">
          <a:xfrm>
            <a:off x="7986713" y="4756150"/>
            <a:ext cx="0" cy="608013"/>
          </a:xfrm>
          <a:prstGeom prst="line">
            <a:avLst/>
          </a:prstGeom>
          <a:noFill/>
          <a:ln w="9525">
            <a:solidFill>
              <a:srgbClr val="000000"/>
            </a:solidFill>
            <a:round/>
            <a:headEnd/>
            <a:tailEnd type="triangle" w="med" len="med"/>
          </a:ln>
        </p:spPr>
        <p:txBody>
          <a:bodyPr/>
          <a:lstStyle/>
          <a:p>
            <a:endParaRPr lang="zh-CN" altLang="en-US"/>
          </a:p>
        </p:txBody>
      </p:sp>
      <p:sp>
        <p:nvSpPr>
          <p:cNvPr id="114778" name="Line 90"/>
          <p:cNvSpPr>
            <a:spLocks noChangeShapeType="1"/>
          </p:cNvSpPr>
          <p:nvPr/>
        </p:nvSpPr>
        <p:spPr bwMode="auto">
          <a:xfrm>
            <a:off x="8696325" y="4738688"/>
            <a:ext cx="0" cy="609600"/>
          </a:xfrm>
          <a:prstGeom prst="line">
            <a:avLst/>
          </a:prstGeom>
          <a:noFill/>
          <a:ln w="9525">
            <a:solidFill>
              <a:srgbClr val="000000"/>
            </a:solidFill>
            <a:round/>
            <a:headEnd/>
            <a:tailEnd type="triangle" w="med" len="med"/>
          </a:ln>
        </p:spPr>
        <p:txBody>
          <a:bodyPr/>
          <a:lstStyle/>
          <a:p>
            <a:endParaRPr lang="zh-CN" altLang="en-US"/>
          </a:p>
        </p:txBody>
      </p:sp>
      <p:sp>
        <p:nvSpPr>
          <p:cNvPr id="114779" name="Line 91"/>
          <p:cNvSpPr>
            <a:spLocks noChangeShapeType="1"/>
          </p:cNvSpPr>
          <p:nvPr/>
        </p:nvSpPr>
        <p:spPr bwMode="auto">
          <a:xfrm flipH="1">
            <a:off x="6210300" y="5364163"/>
            <a:ext cx="2486025" cy="0"/>
          </a:xfrm>
          <a:prstGeom prst="line">
            <a:avLst/>
          </a:prstGeom>
          <a:noFill/>
          <a:ln w="9525">
            <a:solidFill>
              <a:srgbClr val="000000"/>
            </a:solidFill>
            <a:round/>
            <a:headEnd/>
            <a:tailEnd type="triangle" w="med" len="med"/>
          </a:ln>
        </p:spPr>
        <p:txBody>
          <a:bodyPr/>
          <a:lstStyle/>
          <a:p>
            <a:endParaRPr lang="zh-CN" altLang="en-US"/>
          </a:p>
        </p:txBody>
      </p:sp>
      <p:sp>
        <p:nvSpPr>
          <p:cNvPr id="114780" name="Line 92"/>
          <p:cNvSpPr>
            <a:spLocks noChangeShapeType="1"/>
          </p:cNvSpPr>
          <p:nvPr/>
        </p:nvSpPr>
        <p:spPr bwMode="auto">
          <a:xfrm flipV="1">
            <a:off x="6194425" y="1841500"/>
            <a:ext cx="0" cy="3522663"/>
          </a:xfrm>
          <a:prstGeom prst="line">
            <a:avLst/>
          </a:prstGeom>
          <a:noFill/>
          <a:ln w="9525">
            <a:solidFill>
              <a:srgbClr val="000000"/>
            </a:solidFill>
            <a:round/>
            <a:headEnd/>
            <a:tailEnd type="triangle" w="med" len="med"/>
          </a:ln>
        </p:spPr>
        <p:txBody>
          <a:bodyPr/>
          <a:lstStyle/>
          <a:p>
            <a:endParaRPr lang="zh-CN" altLang="en-US"/>
          </a:p>
        </p:txBody>
      </p:sp>
      <p:sp>
        <p:nvSpPr>
          <p:cNvPr id="114781" name="Line 93"/>
          <p:cNvSpPr>
            <a:spLocks noChangeShapeType="1"/>
          </p:cNvSpPr>
          <p:nvPr/>
        </p:nvSpPr>
        <p:spPr bwMode="auto">
          <a:xfrm>
            <a:off x="3692525" y="5364163"/>
            <a:ext cx="2468563" cy="0"/>
          </a:xfrm>
          <a:prstGeom prst="line">
            <a:avLst/>
          </a:prstGeom>
          <a:noFill/>
          <a:ln w="9525">
            <a:solidFill>
              <a:srgbClr val="000000"/>
            </a:solidFill>
            <a:round/>
            <a:headEnd/>
            <a:tailEnd type="triangle" w="med" len="med"/>
          </a:ln>
        </p:spPr>
        <p:txBody>
          <a:bodyPr/>
          <a:lstStyle/>
          <a:p>
            <a:endParaRPr lang="zh-CN" altLang="en-US"/>
          </a:p>
        </p:txBody>
      </p:sp>
      <p:sp>
        <p:nvSpPr>
          <p:cNvPr id="114782" name="Text Box 94"/>
          <p:cNvSpPr txBox="1">
            <a:spLocks noChangeArrowheads="1"/>
          </p:cNvSpPr>
          <p:nvPr/>
        </p:nvSpPr>
        <p:spPr bwMode="auto">
          <a:xfrm>
            <a:off x="5200650" y="2690813"/>
            <a:ext cx="338138" cy="296862"/>
          </a:xfrm>
          <a:prstGeom prst="rect">
            <a:avLst/>
          </a:prstGeom>
          <a:noFill/>
          <a:ln w="9525">
            <a:noFill/>
            <a:miter lim="800000"/>
            <a:headEnd/>
            <a:tailEnd/>
          </a:ln>
        </p:spPr>
        <p:txBody>
          <a:bodyPr lIns="0" tIns="0" rIns="0" bIns="0"/>
          <a:lstStyle/>
          <a:p>
            <a:pPr algn="just"/>
            <a:r>
              <a:rPr lang="en-US" altLang="zh-CN" sz="2000"/>
              <a:t>1/0</a:t>
            </a:r>
          </a:p>
        </p:txBody>
      </p:sp>
      <p:sp>
        <p:nvSpPr>
          <p:cNvPr id="114783" name="Text Box 95"/>
          <p:cNvSpPr txBox="1">
            <a:spLocks noChangeArrowheads="1"/>
          </p:cNvSpPr>
          <p:nvPr/>
        </p:nvSpPr>
        <p:spPr bwMode="auto">
          <a:xfrm>
            <a:off x="5265738" y="1755775"/>
            <a:ext cx="336550" cy="295275"/>
          </a:xfrm>
          <a:prstGeom prst="rect">
            <a:avLst/>
          </a:prstGeom>
          <a:noFill/>
          <a:ln w="9525">
            <a:noFill/>
            <a:miter lim="800000"/>
            <a:headEnd/>
            <a:tailEnd/>
          </a:ln>
        </p:spPr>
        <p:txBody>
          <a:bodyPr lIns="0" tIns="0" rIns="0" bIns="0"/>
          <a:lstStyle/>
          <a:p>
            <a:pPr algn="just"/>
            <a:r>
              <a:rPr lang="en-US" altLang="zh-CN" sz="2000"/>
              <a:t>0/0</a:t>
            </a:r>
          </a:p>
        </p:txBody>
      </p:sp>
      <p:sp>
        <p:nvSpPr>
          <p:cNvPr id="114784" name="Text Box 96"/>
          <p:cNvSpPr txBox="1">
            <a:spLocks noChangeArrowheads="1"/>
          </p:cNvSpPr>
          <p:nvPr/>
        </p:nvSpPr>
        <p:spPr bwMode="auto">
          <a:xfrm>
            <a:off x="4224338" y="3746500"/>
            <a:ext cx="336550" cy="296863"/>
          </a:xfrm>
          <a:prstGeom prst="rect">
            <a:avLst/>
          </a:prstGeom>
          <a:noFill/>
          <a:ln w="9525">
            <a:noFill/>
            <a:miter lim="800000"/>
            <a:headEnd/>
            <a:tailEnd/>
          </a:ln>
        </p:spPr>
        <p:txBody>
          <a:bodyPr lIns="0" tIns="0" rIns="0" bIns="0"/>
          <a:lstStyle/>
          <a:p>
            <a:pPr algn="just"/>
            <a:r>
              <a:rPr lang="en-US" altLang="zh-CN" sz="2000"/>
              <a:t>1/0</a:t>
            </a:r>
          </a:p>
        </p:txBody>
      </p:sp>
      <p:sp>
        <p:nvSpPr>
          <p:cNvPr id="114785" name="Text Box 97"/>
          <p:cNvSpPr txBox="1">
            <a:spLocks noChangeArrowheads="1"/>
          </p:cNvSpPr>
          <p:nvPr/>
        </p:nvSpPr>
        <p:spPr bwMode="auto">
          <a:xfrm>
            <a:off x="3803650" y="4665663"/>
            <a:ext cx="352425" cy="708025"/>
          </a:xfrm>
          <a:prstGeom prst="rect">
            <a:avLst/>
          </a:prstGeom>
          <a:noFill/>
          <a:ln w="9525">
            <a:noFill/>
            <a:miter lim="800000"/>
            <a:headEnd/>
            <a:tailEnd/>
          </a:ln>
        </p:spPr>
        <p:txBody>
          <a:bodyPr lIns="0" tIns="0" rIns="0" bIns="0"/>
          <a:lstStyle/>
          <a:p>
            <a:pPr algn="just"/>
            <a:r>
              <a:rPr lang="en-US" altLang="zh-CN" sz="2000"/>
              <a:t>0/0</a:t>
            </a:r>
          </a:p>
          <a:p>
            <a:pPr algn="just"/>
            <a:r>
              <a:rPr lang="en-US" altLang="zh-CN" sz="2000"/>
              <a:t>1/0</a:t>
            </a:r>
          </a:p>
        </p:txBody>
      </p:sp>
      <p:sp>
        <p:nvSpPr>
          <p:cNvPr id="114786" name="Text Box 98"/>
          <p:cNvSpPr txBox="1">
            <a:spLocks noChangeArrowheads="1"/>
          </p:cNvSpPr>
          <p:nvPr/>
        </p:nvSpPr>
        <p:spPr bwMode="auto">
          <a:xfrm>
            <a:off x="7793038" y="3760788"/>
            <a:ext cx="338137" cy="296862"/>
          </a:xfrm>
          <a:prstGeom prst="rect">
            <a:avLst/>
          </a:prstGeom>
          <a:noFill/>
          <a:ln w="9525">
            <a:noFill/>
            <a:miter lim="800000"/>
            <a:headEnd/>
            <a:tailEnd/>
          </a:ln>
        </p:spPr>
        <p:txBody>
          <a:bodyPr lIns="0" tIns="0" rIns="0" bIns="0"/>
          <a:lstStyle/>
          <a:p>
            <a:pPr algn="just"/>
            <a:r>
              <a:rPr lang="en-US" altLang="zh-CN" sz="2000"/>
              <a:t>0/0</a:t>
            </a:r>
          </a:p>
        </p:txBody>
      </p:sp>
      <p:sp>
        <p:nvSpPr>
          <p:cNvPr id="114787" name="Text Box 99"/>
          <p:cNvSpPr txBox="1">
            <a:spLocks noChangeArrowheads="1"/>
          </p:cNvSpPr>
          <p:nvPr/>
        </p:nvSpPr>
        <p:spPr bwMode="auto">
          <a:xfrm>
            <a:off x="4135438" y="2690813"/>
            <a:ext cx="336550" cy="296862"/>
          </a:xfrm>
          <a:prstGeom prst="rect">
            <a:avLst/>
          </a:prstGeom>
          <a:noFill/>
          <a:ln w="9525">
            <a:noFill/>
            <a:miter lim="800000"/>
            <a:headEnd/>
            <a:tailEnd/>
          </a:ln>
        </p:spPr>
        <p:txBody>
          <a:bodyPr lIns="0" tIns="0" rIns="0" bIns="0"/>
          <a:lstStyle/>
          <a:p>
            <a:pPr algn="just"/>
            <a:r>
              <a:rPr lang="en-US" altLang="zh-CN" sz="2000"/>
              <a:t>0/0</a:t>
            </a:r>
          </a:p>
        </p:txBody>
      </p:sp>
      <p:sp>
        <p:nvSpPr>
          <p:cNvPr id="114788" name="Text Box 100"/>
          <p:cNvSpPr txBox="1">
            <a:spLocks noChangeArrowheads="1"/>
          </p:cNvSpPr>
          <p:nvPr/>
        </p:nvSpPr>
        <p:spPr bwMode="auto">
          <a:xfrm>
            <a:off x="3495675" y="3732213"/>
            <a:ext cx="338138" cy="295275"/>
          </a:xfrm>
          <a:prstGeom prst="rect">
            <a:avLst/>
          </a:prstGeom>
          <a:noFill/>
          <a:ln w="9525">
            <a:noFill/>
            <a:miter lim="800000"/>
            <a:headEnd/>
            <a:tailEnd/>
          </a:ln>
        </p:spPr>
        <p:txBody>
          <a:bodyPr lIns="0" tIns="0" rIns="0" bIns="0"/>
          <a:lstStyle/>
          <a:p>
            <a:pPr algn="just"/>
            <a:r>
              <a:rPr lang="en-US" altLang="zh-CN" sz="2000"/>
              <a:t>0/0</a:t>
            </a:r>
          </a:p>
        </p:txBody>
      </p:sp>
      <p:sp>
        <p:nvSpPr>
          <p:cNvPr id="114789" name="Text Box 101"/>
          <p:cNvSpPr txBox="1">
            <a:spLocks noChangeArrowheads="1"/>
          </p:cNvSpPr>
          <p:nvPr/>
        </p:nvSpPr>
        <p:spPr bwMode="auto">
          <a:xfrm>
            <a:off x="5648325" y="3746500"/>
            <a:ext cx="336550" cy="296863"/>
          </a:xfrm>
          <a:prstGeom prst="rect">
            <a:avLst/>
          </a:prstGeom>
          <a:noFill/>
          <a:ln w="9525">
            <a:noFill/>
            <a:miter lim="800000"/>
            <a:headEnd/>
            <a:tailEnd/>
          </a:ln>
        </p:spPr>
        <p:txBody>
          <a:bodyPr lIns="0" tIns="0" rIns="0" bIns="0"/>
          <a:lstStyle/>
          <a:p>
            <a:pPr algn="just"/>
            <a:r>
              <a:rPr lang="en-US" altLang="zh-CN" sz="2000"/>
              <a:t>1/0</a:t>
            </a:r>
          </a:p>
        </p:txBody>
      </p:sp>
      <p:sp>
        <p:nvSpPr>
          <p:cNvPr id="114790" name="Text Box 102"/>
          <p:cNvSpPr txBox="1">
            <a:spLocks noChangeArrowheads="1"/>
          </p:cNvSpPr>
          <p:nvPr/>
        </p:nvSpPr>
        <p:spPr bwMode="auto">
          <a:xfrm>
            <a:off x="6907213" y="1771650"/>
            <a:ext cx="338137" cy="295275"/>
          </a:xfrm>
          <a:prstGeom prst="rect">
            <a:avLst/>
          </a:prstGeom>
          <a:noFill/>
          <a:ln w="9525">
            <a:noFill/>
            <a:miter lim="800000"/>
            <a:headEnd/>
            <a:tailEnd/>
          </a:ln>
        </p:spPr>
        <p:txBody>
          <a:bodyPr lIns="0" tIns="0" rIns="0" bIns="0"/>
          <a:lstStyle/>
          <a:p>
            <a:pPr algn="just"/>
            <a:r>
              <a:rPr lang="en-US" altLang="zh-CN" sz="2000"/>
              <a:t>1/0</a:t>
            </a:r>
          </a:p>
        </p:txBody>
      </p:sp>
      <p:sp>
        <p:nvSpPr>
          <p:cNvPr id="114791" name="Text Box 103"/>
          <p:cNvSpPr txBox="1">
            <a:spLocks noChangeArrowheads="1"/>
          </p:cNvSpPr>
          <p:nvPr/>
        </p:nvSpPr>
        <p:spPr bwMode="auto">
          <a:xfrm>
            <a:off x="4908550" y="3732213"/>
            <a:ext cx="338138" cy="295275"/>
          </a:xfrm>
          <a:prstGeom prst="rect">
            <a:avLst/>
          </a:prstGeom>
          <a:noFill/>
          <a:ln w="9525">
            <a:noFill/>
            <a:miter lim="800000"/>
            <a:headEnd/>
            <a:tailEnd/>
          </a:ln>
        </p:spPr>
        <p:txBody>
          <a:bodyPr lIns="0" tIns="0" rIns="0" bIns="0"/>
          <a:lstStyle/>
          <a:p>
            <a:pPr algn="just"/>
            <a:r>
              <a:rPr lang="en-US" altLang="zh-CN" sz="2000"/>
              <a:t>0/0</a:t>
            </a:r>
          </a:p>
        </p:txBody>
      </p:sp>
      <p:sp>
        <p:nvSpPr>
          <p:cNvPr id="114792" name="Text Box 104"/>
          <p:cNvSpPr txBox="1">
            <a:spLocks noChangeArrowheads="1"/>
          </p:cNvSpPr>
          <p:nvPr/>
        </p:nvSpPr>
        <p:spPr bwMode="auto">
          <a:xfrm>
            <a:off x="8521700" y="3779838"/>
            <a:ext cx="338138" cy="296862"/>
          </a:xfrm>
          <a:prstGeom prst="rect">
            <a:avLst/>
          </a:prstGeom>
          <a:noFill/>
          <a:ln w="9525">
            <a:noFill/>
            <a:miter lim="800000"/>
            <a:headEnd/>
            <a:tailEnd/>
          </a:ln>
        </p:spPr>
        <p:txBody>
          <a:bodyPr lIns="0" tIns="0" rIns="0" bIns="0"/>
          <a:lstStyle/>
          <a:p>
            <a:pPr algn="just"/>
            <a:r>
              <a:rPr lang="en-US" altLang="zh-CN" sz="2000"/>
              <a:t>1/0</a:t>
            </a:r>
          </a:p>
        </p:txBody>
      </p:sp>
      <p:sp>
        <p:nvSpPr>
          <p:cNvPr id="114793" name="Text Box 105"/>
          <p:cNvSpPr txBox="1">
            <a:spLocks noChangeArrowheads="1"/>
          </p:cNvSpPr>
          <p:nvPr/>
        </p:nvSpPr>
        <p:spPr bwMode="auto">
          <a:xfrm>
            <a:off x="6880225" y="2790825"/>
            <a:ext cx="336550" cy="295275"/>
          </a:xfrm>
          <a:prstGeom prst="rect">
            <a:avLst/>
          </a:prstGeom>
          <a:noFill/>
          <a:ln w="9525">
            <a:noFill/>
            <a:miter lim="800000"/>
            <a:headEnd/>
            <a:tailEnd/>
          </a:ln>
        </p:spPr>
        <p:txBody>
          <a:bodyPr lIns="0" tIns="0" rIns="0" bIns="0"/>
          <a:lstStyle/>
          <a:p>
            <a:pPr algn="just"/>
            <a:r>
              <a:rPr lang="en-US" altLang="zh-CN" sz="2000"/>
              <a:t>0/0</a:t>
            </a:r>
          </a:p>
        </p:txBody>
      </p:sp>
      <p:sp>
        <p:nvSpPr>
          <p:cNvPr id="114794" name="Text Box 106"/>
          <p:cNvSpPr txBox="1">
            <a:spLocks noChangeArrowheads="1"/>
          </p:cNvSpPr>
          <p:nvPr/>
        </p:nvSpPr>
        <p:spPr bwMode="auto">
          <a:xfrm>
            <a:off x="6408738" y="3779838"/>
            <a:ext cx="336550" cy="296862"/>
          </a:xfrm>
          <a:prstGeom prst="rect">
            <a:avLst/>
          </a:prstGeom>
          <a:noFill/>
          <a:ln w="9525">
            <a:noFill/>
            <a:miter lim="800000"/>
            <a:headEnd/>
            <a:tailEnd/>
          </a:ln>
        </p:spPr>
        <p:txBody>
          <a:bodyPr lIns="0" tIns="0" rIns="0" bIns="0"/>
          <a:lstStyle/>
          <a:p>
            <a:pPr algn="just"/>
            <a:r>
              <a:rPr lang="en-US" altLang="zh-CN" sz="2000"/>
              <a:t>0/0</a:t>
            </a:r>
          </a:p>
        </p:txBody>
      </p:sp>
      <p:sp>
        <p:nvSpPr>
          <p:cNvPr id="114795" name="Text Box 107"/>
          <p:cNvSpPr txBox="1">
            <a:spLocks noChangeArrowheads="1"/>
          </p:cNvSpPr>
          <p:nvPr/>
        </p:nvSpPr>
        <p:spPr bwMode="auto">
          <a:xfrm>
            <a:off x="7958138" y="2790825"/>
            <a:ext cx="338137" cy="295275"/>
          </a:xfrm>
          <a:prstGeom prst="rect">
            <a:avLst/>
          </a:prstGeom>
          <a:noFill/>
          <a:ln w="9525">
            <a:noFill/>
            <a:miter lim="800000"/>
            <a:headEnd/>
            <a:tailEnd/>
          </a:ln>
        </p:spPr>
        <p:txBody>
          <a:bodyPr lIns="0" tIns="0" rIns="0" bIns="0"/>
          <a:lstStyle/>
          <a:p>
            <a:pPr algn="just"/>
            <a:r>
              <a:rPr lang="en-US" altLang="zh-CN" sz="2000"/>
              <a:t>1/0</a:t>
            </a:r>
          </a:p>
        </p:txBody>
      </p:sp>
      <p:sp>
        <p:nvSpPr>
          <p:cNvPr id="114796" name="Text Box 108"/>
          <p:cNvSpPr txBox="1">
            <a:spLocks noChangeArrowheads="1"/>
          </p:cNvSpPr>
          <p:nvPr/>
        </p:nvSpPr>
        <p:spPr bwMode="auto">
          <a:xfrm>
            <a:off x="5105400" y="4683125"/>
            <a:ext cx="354013" cy="708025"/>
          </a:xfrm>
          <a:prstGeom prst="rect">
            <a:avLst/>
          </a:prstGeom>
          <a:noFill/>
          <a:ln w="9525">
            <a:noFill/>
            <a:miter lim="800000"/>
            <a:headEnd/>
            <a:tailEnd/>
          </a:ln>
        </p:spPr>
        <p:txBody>
          <a:bodyPr lIns="0" tIns="0" rIns="0" bIns="0"/>
          <a:lstStyle/>
          <a:p>
            <a:pPr algn="just"/>
            <a:r>
              <a:rPr lang="en-US" altLang="zh-CN" sz="2000"/>
              <a:t>0/0</a:t>
            </a:r>
          </a:p>
          <a:p>
            <a:pPr algn="just"/>
            <a:r>
              <a:rPr lang="en-US" altLang="zh-CN" sz="2000"/>
              <a:t>1/0</a:t>
            </a:r>
          </a:p>
        </p:txBody>
      </p:sp>
      <p:sp>
        <p:nvSpPr>
          <p:cNvPr id="114797" name="Text Box 109"/>
          <p:cNvSpPr txBox="1">
            <a:spLocks noChangeArrowheads="1"/>
          </p:cNvSpPr>
          <p:nvPr/>
        </p:nvSpPr>
        <p:spPr bwMode="auto">
          <a:xfrm>
            <a:off x="6619875" y="4699000"/>
            <a:ext cx="354013" cy="708025"/>
          </a:xfrm>
          <a:prstGeom prst="rect">
            <a:avLst/>
          </a:prstGeom>
          <a:noFill/>
          <a:ln w="9525">
            <a:noFill/>
            <a:miter lim="800000"/>
            <a:headEnd/>
            <a:tailEnd/>
          </a:ln>
        </p:spPr>
        <p:txBody>
          <a:bodyPr lIns="0" tIns="0" rIns="0" bIns="0"/>
          <a:lstStyle/>
          <a:p>
            <a:pPr algn="just"/>
            <a:r>
              <a:rPr lang="en-US" altLang="zh-CN" sz="2000"/>
              <a:t>0/0</a:t>
            </a:r>
          </a:p>
          <a:p>
            <a:pPr algn="just"/>
            <a:r>
              <a:rPr lang="en-US" altLang="zh-CN" sz="2000"/>
              <a:t>1/0</a:t>
            </a:r>
          </a:p>
        </p:txBody>
      </p:sp>
      <p:sp>
        <p:nvSpPr>
          <p:cNvPr id="114798" name="Text Box 110"/>
          <p:cNvSpPr txBox="1">
            <a:spLocks noChangeArrowheads="1"/>
          </p:cNvSpPr>
          <p:nvPr/>
        </p:nvSpPr>
        <p:spPr bwMode="auto">
          <a:xfrm>
            <a:off x="5773738" y="4679950"/>
            <a:ext cx="355600" cy="708025"/>
          </a:xfrm>
          <a:prstGeom prst="rect">
            <a:avLst/>
          </a:prstGeom>
          <a:noFill/>
          <a:ln w="9525">
            <a:noFill/>
            <a:miter lim="800000"/>
            <a:headEnd/>
            <a:tailEnd/>
          </a:ln>
        </p:spPr>
        <p:txBody>
          <a:bodyPr lIns="0" tIns="0" rIns="0" bIns="0"/>
          <a:lstStyle/>
          <a:p>
            <a:pPr algn="just"/>
            <a:r>
              <a:rPr lang="en-US" altLang="zh-CN" sz="2000"/>
              <a:t>0/0</a:t>
            </a:r>
          </a:p>
          <a:p>
            <a:pPr algn="just"/>
            <a:r>
              <a:rPr lang="en-US" altLang="zh-CN" sz="2000"/>
              <a:t>1/0</a:t>
            </a:r>
          </a:p>
        </p:txBody>
      </p:sp>
      <p:sp>
        <p:nvSpPr>
          <p:cNvPr id="114799" name="Text Box 111"/>
          <p:cNvSpPr txBox="1">
            <a:spLocks noChangeArrowheads="1"/>
          </p:cNvSpPr>
          <p:nvPr/>
        </p:nvSpPr>
        <p:spPr bwMode="auto">
          <a:xfrm>
            <a:off x="7361238" y="4702175"/>
            <a:ext cx="352425" cy="708025"/>
          </a:xfrm>
          <a:prstGeom prst="rect">
            <a:avLst/>
          </a:prstGeom>
          <a:noFill/>
          <a:ln w="9525">
            <a:noFill/>
            <a:miter lim="800000"/>
            <a:headEnd/>
            <a:tailEnd/>
          </a:ln>
        </p:spPr>
        <p:txBody>
          <a:bodyPr lIns="0" tIns="0" rIns="0" bIns="0"/>
          <a:lstStyle/>
          <a:p>
            <a:pPr algn="just"/>
            <a:r>
              <a:rPr lang="en-US" altLang="zh-CN" sz="2000"/>
              <a:t>0/1</a:t>
            </a:r>
          </a:p>
          <a:p>
            <a:pPr algn="just"/>
            <a:r>
              <a:rPr lang="en-US" altLang="zh-CN" sz="2000"/>
              <a:t>1/1</a:t>
            </a:r>
          </a:p>
        </p:txBody>
      </p:sp>
      <p:sp>
        <p:nvSpPr>
          <p:cNvPr id="114800" name="Text Box 112"/>
          <p:cNvSpPr txBox="1">
            <a:spLocks noChangeArrowheads="1"/>
          </p:cNvSpPr>
          <p:nvPr/>
        </p:nvSpPr>
        <p:spPr bwMode="auto">
          <a:xfrm>
            <a:off x="8083550" y="4683125"/>
            <a:ext cx="352425" cy="708025"/>
          </a:xfrm>
          <a:prstGeom prst="rect">
            <a:avLst/>
          </a:prstGeom>
          <a:noFill/>
          <a:ln w="9525">
            <a:noFill/>
            <a:miter lim="800000"/>
            <a:headEnd/>
            <a:tailEnd/>
          </a:ln>
        </p:spPr>
        <p:txBody>
          <a:bodyPr lIns="0" tIns="0" rIns="0" bIns="0"/>
          <a:lstStyle/>
          <a:p>
            <a:pPr algn="just"/>
            <a:r>
              <a:rPr lang="en-US" altLang="zh-CN" sz="2000"/>
              <a:t>0/1</a:t>
            </a:r>
          </a:p>
          <a:p>
            <a:pPr algn="just"/>
            <a:r>
              <a:rPr lang="en-US" altLang="zh-CN" sz="2000"/>
              <a:t>1/1</a:t>
            </a:r>
          </a:p>
        </p:txBody>
      </p:sp>
      <p:sp>
        <p:nvSpPr>
          <p:cNvPr id="114801" name="Text Box 113"/>
          <p:cNvSpPr txBox="1">
            <a:spLocks noChangeArrowheads="1"/>
          </p:cNvSpPr>
          <p:nvPr/>
        </p:nvSpPr>
        <p:spPr bwMode="auto">
          <a:xfrm>
            <a:off x="4395788" y="4676775"/>
            <a:ext cx="354012" cy="708025"/>
          </a:xfrm>
          <a:prstGeom prst="rect">
            <a:avLst/>
          </a:prstGeom>
          <a:noFill/>
          <a:ln w="9525">
            <a:noFill/>
            <a:miter lim="800000"/>
            <a:headEnd/>
            <a:tailEnd/>
          </a:ln>
        </p:spPr>
        <p:txBody>
          <a:bodyPr lIns="0" tIns="0" rIns="0" bIns="0"/>
          <a:lstStyle/>
          <a:p>
            <a:pPr algn="just"/>
            <a:r>
              <a:rPr lang="en-US" altLang="zh-CN" sz="2000"/>
              <a:t>0/0</a:t>
            </a:r>
          </a:p>
          <a:p>
            <a:pPr algn="just"/>
            <a:r>
              <a:rPr lang="en-US" altLang="zh-CN" sz="2000"/>
              <a:t>1/0</a:t>
            </a:r>
          </a:p>
        </p:txBody>
      </p:sp>
      <p:sp>
        <p:nvSpPr>
          <p:cNvPr id="114802" name="Text Box 114"/>
          <p:cNvSpPr txBox="1">
            <a:spLocks noChangeArrowheads="1"/>
          </p:cNvSpPr>
          <p:nvPr/>
        </p:nvSpPr>
        <p:spPr bwMode="auto">
          <a:xfrm>
            <a:off x="8789988" y="4665663"/>
            <a:ext cx="354012" cy="708025"/>
          </a:xfrm>
          <a:prstGeom prst="rect">
            <a:avLst/>
          </a:prstGeom>
          <a:noFill/>
          <a:ln w="9525">
            <a:noFill/>
            <a:miter lim="800000"/>
            <a:headEnd/>
            <a:tailEnd/>
          </a:ln>
        </p:spPr>
        <p:txBody>
          <a:bodyPr lIns="0" tIns="0" rIns="0" bIns="0"/>
          <a:lstStyle/>
          <a:p>
            <a:pPr algn="just"/>
            <a:r>
              <a:rPr lang="en-US" altLang="zh-CN" sz="2000"/>
              <a:t>0/1</a:t>
            </a:r>
          </a:p>
          <a:p>
            <a:pPr algn="just"/>
            <a:r>
              <a:rPr lang="en-US" altLang="zh-CN" sz="2000"/>
              <a:t>1/1</a:t>
            </a:r>
          </a:p>
        </p:txBody>
      </p:sp>
      <p:sp>
        <p:nvSpPr>
          <p:cNvPr id="114803" name="Text Box 115"/>
          <p:cNvSpPr txBox="1">
            <a:spLocks noChangeArrowheads="1"/>
          </p:cNvSpPr>
          <p:nvPr/>
        </p:nvSpPr>
        <p:spPr bwMode="auto">
          <a:xfrm>
            <a:off x="7034213" y="3779838"/>
            <a:ext cx="338137" cy="296862"/>
          </a:xfrm>
          <a:prstGeom prst="rect">
            <a:avLst/>
          </a:prstGeom>
          <a:noFill/>
          <a:ln w="9525">
            <a:noFill/>
            <a:miter lim="800000"/>
            <a:headEnd/>
            <a:tailEnd/>
          </a:ln>
        </p:spPr>
        <p:txBody>
          <a:bodyPr lIns="0" tIns="0" rIns="0" bIns="0"/>
          <a:lstStyle/>
          <a:p>
            <a:pPr algn="just"/>
            <a:r>
              <a:rPr lang="en-US" altLang="zh-CN" sz="2000"/>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14742"/>
                                        </p:tgtEl>
                                        <p:attrNameLst>
                                          <p:attrName>style.visibility</p:attrName>
                                        </p:attrNameLst>
                                      </p:cBhvr>
                                      <p:to>
                                        <p:strVal val="visible"/>
                                      </p:to>
                                    </p:set>
                                    <p:animEffect transition="in" filter="dissolve">
                                      <p:cBhvr>
                                        <p:cTn id="13" dur="500"/>
                                        <p:tgtEl>
                                          <p:spTgt spid="1147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14783">
                                            <p:txEl>
                                              <p:pRg st="0" end="0"/>
                                            </p:txEl>
                                          </p:spTgt>
                                        </p:tgtEl>
                                        <p:attrNameLst>
                                          <p:attrName>style.visibility</p:attrName>
                                        </p:attrNameLst>
                                      </p:cBhvr>
                                      <p:to>
                                        <p:strVal val="visible"/>
                                      </p:to>
                                    </p:set>
                                    <p:animEffect transition="in" filter="dissolve">
                                      <p:cBhvr>
                                        <p:cTn id="18" dur="500"/>
                                        <p:tgtEl>
                                          <p:spTgt spid="114783">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4757"/>
                                        </p:tgtEl>
                                        <p:attrNameLst>
                                          <p:attrName>style.visibility</p:attrName>
                                        </p:attrNameLst>
                                      </p:cBhvr>
                                      <p:to>
                                        <p:strVal val="visible"/>
                                      </p:to>
                                    </p:set>
                                    <p:animEffect transition="in" filter="wipe(left)">
                                      <p:cBhvr>
                                        <p:cTn id="23" dur="500"/>
                                        <p:tgtEl>
                                          <p:spTgt spid="11475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4745"/>
                                        </p:tgtEl>
                                        <p:attrNameLst>
                                          <p:attrName>style.visibility</p:attrName>
                                        </p:attrNameLst>
                                      </p:cBhvr>
                                      <p:to>
                                        <p:strVal val="visible"/>
                                      </p:to>
                                    </p:set>
                                    <p:animEffect transition="in" filter="dissolve">
                                      <p:cBhvr>
                                        <p:cTn id="28" dur="500"/>
                                        <p:tgtEl>
                                          <p:spTgt spid="1147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14790">
                                            <p:txEl>
                                              <p:pRg st="0" end="0"/>
                                            </p:txEl>
                                          </p:spTgt>
                                        </p:tgtEl>
                                        <p:attrNameLst>
                                          <p:attrName>style.visibility</p:attrName>
                                        </p:attrNameLst>
                                      </p:cBhvr>
                                      <p:to>
                                        <p:strVal val="visible"/>
                                      </p:to>
                                    </p:set>
                                    <p:animEffect transition="in" filter="dissolve">
                                      <p:cBhvr>
                                        <p:cTn id="33" dur="500"/>
                                        <p:tgtEl>
                                          <p:spTgt spid="114790">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4758"/>
                                        </p:tgtEl>
                                        <p:attrNameLst>
                                          <p:attrName>style.visibility</p:attrName>
                                        </p:attrNameLst>
                                      </p:cBhvr>
                                      <p:to>
                                        <p:strVal val="visible"/>
                                      </p:to>
                                    </p:set>
                                    <p:animEffect transition="in" filter="wipe(left)">
                                      <p:cBhvr>
                                        <p:cTn id="38" dur="500"/>
                                        <p:tgtEl>
                                          <p:spTgt spid="11475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14744"/>
                                        </p:tgtEl>
                                        <p:attrNameLst>
                                          <p:attrName>style.visibility</p:attrName>
                                        </p:attrNameLst>
                                      </p:cBhvr>
                                      <p:to>
                                        <p:strVal val="visible"/>
                                      </p:to>
                                    </p:set>
                                    <p:animEffect transition="in" filter="dissolve">
                                      <p:cBhvr>
                                        <p:cTn id="43" dur="500"/>
                                        <p:tgtEl>
                                          <p:spTgt spid="11474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4787">
                                            <p:txEl>
                                              <p:pRg st="0" end="0"/>
                                            </p:txEl>
                                          </p:spTgt>
                                        </p:tgtEl>
                                        <p:attrNameLst>
                                          <p:attrName>style.visibility</p:attrName>
                                        </p:attrNameLst>
                                      </p:cBhvr>
                                      <p:to>
                                        <p:strVal val="visible"/>
                                      </p:to>
                                    </p:set>
                                    <p:animEffect transition="in" filter="dissolve">
                                      <p:cBhvr>
                                        <p:cTn id="48" dur="500"/>
                                        <p:tgtEl>
                                          <p:spTgt spid="114787">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14759"/>
                                        </p:tgtEl>
                                        <p:attrNameLst>
                                          <p:attrName>style.visibility</p:attrName>
                                        </p:attrNameLst>
                                      </p:cBhvr>
                                      <p:to>
                                        <p:strVal val="visible"/>
                                      </p:to>
                                    </p:set>
                                    <p:animEffect transition="in" filter="wipe(left)">
                                      <p:cBhvr>
                                        <p:cTn id="53" dur="500"/>
                                        <p:tgtEl>
                                          <p:spTgt spid="11475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4743"/>
                                        </p:tgtEl>
                                        <p:attrNameLst>
                                          <p:attrName>style.visibility</p:attrName>
                                        </p:attrNameLst>
                                      </p:cBhvr>
                                      <p:to>
                                        <p:strVal val="visible"/>
                                      </p:to>
                                    </p:set>
                                    <p:animEffect transition="in" filter="dissolve">
                                      <p:cBhvr>
                                        <p:cTn id="58" dur="500"/>
                                        <p:tgtEl>
                                          <p:spTgt spid="11474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14782">
                                            <p:txEl>
                                              <p:pRg st="0" end="0"/>
                                            </p:txEl>
                                          </p:spTgt>
                                        </p:tgtEl>
                                        <p:attrNameLst>
                                          <p:attrName>style.visibility</p:attrName>
                                        </p:attrNameLst>
                                      </p:cBhvr>
                                      <p:to>
                                        <p:strVal val="visible"/>
                                      </p:to>
                                    </p:set>
                                    <p:animEffect transition="in" filter="dissolve">
                                      <p:cBhvr>
                                        <p:cTn id="63" dur="500"/>
                                        <p:tgtEl>
                                          <p:spTgt spid="114782">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14760"/>
                                        </p:tgtEl>
                                        <p:attrNameLst>
                                          <p:attrName>style.visibility</p:attrName>
                                        </p:attrNameLst>
                                      </p:cBhvr>
                                      <p:to>
                                        <p:strVal val="visible"/>
                                      </p:to>
                                    </p:set>
                                    <p:animEffect transition="in" filter="wipe(left)">
                                      <p:cBhvr>
                                        <p:cTn id="68" dur="500"/>
                                        <p:tgtEl>
                                          <p:spTgt spid="11476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14746"/>
                                        </p:tgtEl>
                                        <p:attrNameLst>
                                          <p:attrName>style.visibility</p:attrName>
                                        </p:attrNameLst>
                                      </p:cBhvr>
                                      <p:to>
                                        <p:strVal val="visible"/>
                                      </p:to>
                                    </p:set>
                                    <p:animEffect transition="in" filter="dissolve">
                                      <p:cBhvr>
                                        <p:cTn id="73" dur="500"/>
                                        <p:tgtEl>
                                          <p:spTgt spid="11474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14788">
                                            <p:txEl>
                                              <p:pRg st="0" end="0"/>
                                            </p:txEl>
                                          </p:spTgt>
                                        </p:tgtEl>
                                        <p:attrNameLst>
                                          <p:attrName>style.visibility</p:attrName>
                                        </p:attrNameLst>
                                      </p:cBhvr>
                                      <p:to>
                                        <p:strVal val="visible"/>
                                      </p:to>
                                    </p:set>
                                    <p:animEffect transition="in" filter="dissolve">
                                      <p:cBhvr>
                                        <p:cTn id="78" dur="500"/>
                                        <p:tgtEl>
                                          <p:spTgt spid="114788">
                                            <p:txEl>
                                              <p:pRg st="0" end="0"/>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14763"/>
                                        </p:tgtEl>
                                        <p:attrNameLst>
                                          <p:attrName>style.visibility</p:attrName>
                                        </p:attrNameLst>
                                      </p:cBhvr>
                                      <p:to>
                                        <p:strVal val="visible"/>
                                      </p:to>
                                    </p:set>
                                    <p:animEffect transition="in" filter="wipe(left)">
                                      <p:cBhvr>
                                        <p:cTn id="83" dur="500"/>
                                        <p:tgtEl>
                                          <p:spTgt spid="11476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114749"/>
                                        </p:tgtEl>
                                        <p:attrNameLst>
                                          <p:attrName>style.visibility</p:attrName>
                                        </p:attrNameLst>
                                      </p:cBhvr>
                                      <p:to>
                                        <p:strVal val="visible"/>
                                      </p:to>
                                    </p:set>
                                    <p:animEffect transition="in" filter="dissolve">
                                      <p:cBhvr>
                                        <p:cTn id="88" dur="500"/>
                                        <p:tgtEl>
                                          <p:spTgt spid="11474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114784">
                                            <p:txEl>
                                              <p:pRg st="0" end="0"/>
                                            </p:txEl>
                                          </p:spTgt>
                                        </p:tgtEl>
                                        <p:attrNameLst>
                                          <p:attrName>style.visibility</p:attrName>
                                        </p:attrNameLst>
                                      </p:cBhvr>
                                      <p:to>
                                        <p:strVal val="visible"/>
                                      </p:to>
                                    </p:set>
                                    <p:animEffect transition="in" filter="dissolve">
                                      <p:cBhvr>
                                        <p:cTn id="93" dur="500"/>
                                        <p:tgtEl>
                                          <p:spTgt spid="114784">
                                            <p:txEl>
                                              <p:pRg st="0" end="0"/>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14764"/>
                                        </p:tgtEl>
                                        <p:attrNameLst>
                                          <p:attrName>style.visibility</p:attrName>
                                        </p:attrNameLst>
                                      </p:cBhvr>
                                      <p:to>
                                        <p:strVal val="visible"/>
                                      </p:to>
                                    </p:set>
                                    <p:animEffect transition="in" filter="wipe(left)">
                                      <p:cBhvr>
                                        <p:cTn id="98" dur="500"/>
                                        <p:tgtEl>
                                          <p:spTgt spid="11476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114750"/>
                                        </p:tgtEl>
                                        <p:attrNameLst>
                                          <p:attrName>style.visibility</p:attrName>
                                        </p:attrNameLst>
                                      </p:cBhvr>
                                      <p:to>
                                        <p:strVal val="visible"/>
                                      </p:to>
                                    </p:set>
                                    <p:animEffect transition="in" filter="dissolve">
                                      <p:cBhvr>
                                        <p:cTn id="103" dur="500"/>
                                        <p:tgtEl>
                                          <p:spTgt spid="11475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114785">
                                            <p:txEl>
                                              <p:pRg st="0" end="0"/>
                                            </p:txEl>
                                          </p:spTgt>
                                        </p:tgtEl>
                                        <p:attrNameLst>
                                          <p:attrName>style.visibility</p:attrName>
                                        </p:attrNameLst>
                                      </p:cBhvr>
                                      <p:to>
                                        <p:strVal val="visible"/>
                                      </p:to>
                                    </p:set>
                                    <p:animEffect transition="in" filter="dissolve">
                                      <p:cBhvr>
                                        <p:cTn id="108" dur="500"/>
                                        <p:tgtEl>
                                          <p:spTgt spid="114785">
                                            <p:txEl>
                                              <p:pRg st="0" end="0"/>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114785">
                                            <p:txEl>
                                              <p:pRg st="1" end="1"/>
                                            </p:txEl>
                                          </p:spTgt>
                                        </p:tgtEl>
                                        <p:attrNameLst>
                                          <p:attrName>style.visibility</p:attrName>
                                        </p:attrNameLst>
                                      </p:cBhvr>
                                      <p:to>
                                        <p:strVal val="visible"/>
                                      </p:to>
                                    </p:set>
                                    <p:animEffect transition="in" filter="dissolve">
                                      <p:cBhvr>
                                        <p:cTn id="113" dur="500"/>
                                        <p:tgtEl>
                                          <p:spTgt spid="114785">
                                            <p:txEl>
                                              <p:pRg st="1" end="1"/>
                                            </p:txEl>
                                          </p:spTgt>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14771"/>
                                        </p:tgtEl>
                                        <p:attrNameLst>
                                          <p:attrName>style.visibility</p:attrName>
                                        </p:attrNameLst>
                                      </p:cBhvr>
                                      <p:to>
                                        <p:strVal val="visible"/>
                                      </p:to>
                                    </p:set>
                                    <p:animEffect transition="in" filter="dissolve">
                                      <p:cBhvr>
                                        <p:cTn id="118" dur="500"/>
                                        <p:tgtEl>
                                          <p:spTgt spid="114771"/>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14781"/>
                                        </p:tgtEl>
                                        <p:attrNameLst>
                                          <p:attrName>style.visibility</p:attrName>
                                        </p:attrNameLst>
                                      </p:cBhvr>
                                      <p:to>
                                        <p:strVal val="visible"/>
                                      </p:to>
                                    </p:set>
                                    <p:animEffect transition="in" filter="wipe(left)">
                                      <p:cBhvr>
                                        <p:cTn id="123" dur="500"/>
                                        <p:tgtEl>
                                          <p:spTgt spid="114781"/>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14780"/>
                                        </p:tgtEl>
                                        <p:attrNameLst>
                                          <p:attrName>style.visibility</p:attrName>
                                        </p:attrNameLst>
                                      </p:cBhvr>
                                      <p:to>
                                        <p:strVal val="visible"/>
                                      </p:to>
                                    </p:set>
                                    <p:animEffect transition="in" filter="wipe(left)">
                                      <p:cBhvr>
                                        <p:cTn id="128" dur="500"/>
                                        <p:tgtEl>
                                          <p:spTgt spid="114780"/>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114801">
                                            <p:txEl>
                                              <p:pRg st="0" end="0"/>
                                            </p:txEl>
                                          </p:spTgt>
                                        </p:tgtEl>
                                        <p:attrNameLst>
                                          <p:attrName>style.visibility</p:attrName>
                                        </p:attrNameLst>
                                      </p:cBhvr>
                                      <p:to>
                                        <p:strVal val="visible"/>
                                      </p:to>
                                    </p:set>
                                    <p:animEffect transition="in" filter="dissolve">
                                      <p:cBhvr>
                                        <p:cTn id="133" dur="500"/>
                                        <p:tgtEl>
                                          <p:spTgt spid="114801">
                                            <p:txEl>
                                              <p:pRg st="0" end="0"/>
                                            </p:txEl>
                                          </p:spTgt>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14801">
                                            <p:txEl>
                                              <p:pRg st="1" end="1"/>
                                            </p:txEl>
                                          </p:spTgt>
                                        </p:tgtEl>
                                        <p:attrNameLst>
                                          <p:attrName>style.visibility</p:attrName>
                                        </p:attrNameLst>
                                      </p:cBhvr>
                                      <p:to>
                                        <p:strVal val="visible"/>
                                      </p:to>
                                    </p:set>
                                    <p:animEffect transition="in" filter="dissolve">
                                      <p:cBhvr>
                                        <p:cTn id="138" dur="500"/>
                                        <p:tgtEl>
                                          <p:spTgt spid="114801">
                                            <p:txEl>
                                              <p:pRg st="1" end="1"/>
                                            </p:txEl>
                                          </p:spTgt>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8" fill="hold" grpId="0" nodeType="clickEffect">
                                  <p:stCondLst>
                                    <p:cond delay="0"/>
                                  </p:stCondLst>
                                  <p:childTnLst>
                                    <p:set>
                                      <p:cBhvr>
                                        <p:cTn id="142" dur="1" fill="hold">
                                          <p:stCondLst>
                                            <p:cond delay="0"/>
                                          </p:stCondLst>
                                        </p:cTn>
                                        <p:tgtEl>
                                          <p:spTgt spid="114772"/>
                                        </p:tgtEl>
                                        <p:attrNameLst>
                                          <p:attrName>style.visibility</p:attrName>
                                        </p:attrNameLst>
                                      </p:cBhvr>
                                      <p:to>
                                        <p:strVal val="visible"/>
                                      </p:to>
                                    </p:set>
                                    <p:animEffect transition="in" filter="wipe(left)">
                                      <p:cBhvr>
                                        <p:cTn id="143" dur="500"/>
                                        <p:tgtEl>
                                          <p:spTgt spid="114772"/>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14791">
                                            <p:txEl>
                                              <p:pRg st="0" end="0"/>
                                            </p:txEl>
                                          </p:spTgt>
                                        </p:tgtEl>
                                        <p:attrNameLst>
                                          <p:attrName>style.visibility</p:attrName>
                                        </p:attrNameLst>
                                      </p:cBhvr>
                                      <p:to>
                                        <p:strVal val="visible"/>
                                      </p:to>
                                    </p:set>
                                    <p:animEffect transition="in" filter="dissolve">
                                      <p:cBhvr>
                                        <p:cTn id="148" dur="500"/>
                                        <p:tgtEl>
                                          <p:spTgt spid="114791">
                                            <p:txEl>
                                              <p:pRg st="0" end="0"/>
                                            </p:txEl>
                                          </p:spTgt>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114765"/>
                                        </p:tgtEl>
                                        <p:attrNameLst>
                                          <p:attrName>style.visibility</p:attrName>
                                        </p:attrNameLst>
                                      </p:cBhvr>
                                      <p:to>
                                        <p:strVal val="visible"/>
                                      </p:to>
                                    </p:set>
                                    <p:animEffect transition="in" filter="wipe(left)">
                                      <p:cBhvr>
                                        <p:cTn id="153" dur="500"/>
                                        <p:tgtEl>
                                          <p:spTgt spid="114765"/>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114751"/>
                                        </p:tgtEl>
                                        <p:attrNameLst>
                                          <p:attrName>style.visibility</p:attrName>
                                        </p:attrNameLst>
                                      </p:cBhvr>
                                      <p:to>
                                        <p:strVal val="visible"/>
                                      </p:to>
                                    </p:set>
                                    <p:animEffect transition="in" filter="wipe(left)">
                                      <p:cBhvr>
                                        <p:cTn id="158" dur="500"/>
                                        <p:tgtEl>
                                          <p:spTgt spid="114751"/>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114789">
                                            <p:txEl>
                                              <p:pRg st="0" end="0"/>
                                            </p:txEl>
                                          </p:spTgt>
                                        </p:tgtEl>
                                        <p:attrNameLst>
                                          <p:attrName>style.visibility</p:attrName>
                                        </p:attrNameLst>
                                      </p:cBhvr>
                                      <p:to>
                                        <p:strVal val="visible"/>
                                      </p:to>
                                    </p:set>
                                    <p:animEffect transition="in" filter="wipe(left)">
                                      <p:cBhvr>
                                        <p:cTn id="163" dur="500"/>
                                        <p:tgtEl>
                                          <p:spTgt spid="114789">
                                            <p:txEl>
                                              <p:pRg st="0" end="0"/>
                                            </p:txEl>
                                          </p:spTgt>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114766"/>
                                        </p:tgtEl>
                                        <p:attrNameLst>
                                          <p:attrName>style.visibility</p:attrName>
                                        </p:attrNameLst>
                                      </p:cBhvr>
                                      <p:to>
                                        <p:strVal val="visible"/>
                                      </p:to>
                                    </p:set>
                                    <p:animEffect transition="in" filter="wipe(left)">
                                      <p:cBhvr>
                                        <p:cTn id="168" dur="500"/>
                                        <p:tgtEl>
                                          <p:spTgt spid="114766"/>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114752"/>
                                        </p:tgtEl>
                                        <p:attrNameLst>
                                          <p:attrName>style.visibility</p:attrName>
                                        </p:attrNameLst>
                                      </p:cBhvr>
                                      <p:to>
                                        <p:strVal val="visible"/>
                                      </p:to>
                                    </p:set>
                                    <p:animEffect transition="in" filter="wipe(left)">
                                      <p:cBhvr>
                                        <p:cTn id="173" dur="500"/>
                                        <p:tgtEl>
                                          <p:spTgt spid="114752"/>
                                        </p:tgtEl>
                                      </p:cBhvr>
                                    </p:animEffec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114796">
                                            <p:txEl>
                                              <p:pRg st="0" end="0"/>
                                            </p:txEl>
                                          </p:spTgt>
                                        </p:tgtEl>
                                        <p:attrNameLst>
                                          <p:attrName>style.visibility</p:attrName>
                                        </p:attrNameLst>
                                      </p:cBhvr>
                                      <p:to>
                                        <p:strVal val="visible"/>
                                      </p:to>
                                    </p:set>
                                    <p:animEffect transition="in" filter="dissolve">
                                      <p:cBhvr>
                                        <p:cTn id="178" dur="500"/>
                                        <p:tgtEl>
                                          <p:spTgt spid="114796">
                                            <p:txEl>
                                              <p:pRg st="0" end="0"/>
                                            </p:txEl>
                                          </p:spTgt>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114796">
                                            <p:txEl>
                                              <p:pRg st="1" end="1"/>
                                            </p:txEl>
                                          </p:spTgt>
                                        </p:tgtEl>
                                        <p:attrNameLst>
                                          <p:attrName>style.visibility</p:attrName>
                                        </p:attrNameLst>
                                      </p:cBhvr>
                                      <p:to>
                                        <p:strVal val="visible"/>
                                      </p:to>
                                    </p:set>
                                    <p:animEffect transition="in" filter="dissolve">
                                      <p:cBhvr>
                                        <p:cTn id="183" dur="500"/>
                                        <p:tgtEl>
                                          <p:spTgt spid="114796">
                                            <p:txEl>
                                              <p:pRg st="1" end="1"/>
                                            </p:txEl>
                                          </p:spTgt>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8" fill="hold" grpId="0" nodeType="clickEffect">
                                  <p:stCondLst>
                                    <p:cond delay="0"/>
                                  </p:stCondLst>
                                  <p:childTnLst>
                                    <p:set>
                                      <p:cBhvr>
                                        <p:cTn id="187" dur="1" fill="hold">
                                          <p:stCondLst>
                                            <p:cond delay="0"/>
                                          </p:stCondLst>
                                        </p:cTn>
                                        <p:tgtEl>
                                          <p:spTgt spid="114773"/>
                                        </p:tgtEl>
                                        <p:attrNameLst>
                                          <p:attrName>style.visibility</p:attrName>
                                        </p:attrNameLst>
                                      </p:cBhvr>
                                      <p:to>
                                        <p:strVal val="visible"/>
                                      </p:to>
                                    </p:set>
                                    <p:animEffect transition="in" filter="wipe(left)">
                                      <p:cBhvr>
                                        <p:cTn id="188" dur="500"/>
                                        <p:tgtEl>
                                          <p:spTgt spid="114773"/>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114798">
                                            <p:txEl>
                                              <p:pRg st="0" end="0"/>
                                            </p:txEl>
                                          </p:spTgt>
                                        </p:tgtEl>
                                        <p:attrNameLst>
                                          <p:attrName>style.visibility</p:attrName>
                                        </p:attrNameLst>
                                      </p:cBhvr>
                                      <p:to>
                                        <p:strVal val="visible"/>
                                      </p:to>
                                    </p:set>
                                    <p:animEffect transition="in" filter="wipe(left)">
                                      <p:cBhvr>
                                        <p:cTn id="193" dur="500"/>
                                        <p:tgtEl>
                                          <p:spTgt spid="114798">
                                            <p:txEl>
                                              <p:pRg st="0" end="0"/>
                                            </p:txEl>
                                          </p:spTgt>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114798">
                                            <p:txEl>
                                              <p:pRg st="1" end="1"/>
                                            </p:txEl>
                                          </p:spTgt>
                                        </p:tgtEl>
                                        <p:attrNameLst>
                                          <p:attrName>style.visibility</p:attrName>
                                        </p:attrNameLst>
                                      </p:cBhvr>
                                      <p:to>
                                        <p:strVal val="visible"/>
                                      </p:to>
                                    </p:set>
                                    <p:animEffect transition="in" filter="wipe(left)">
                                      <p:cBhvr>
                                        <p:cTn id="198" dur="500"/>
                                        <p:tgtEl>
                                          <p:spTgt spid="114798">
                                            <p:txEl>
                                              <p:pRg st="1" end="1"/>
                                            </p:txEl>
                                          </p:spTgt>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114774"/>
                                        </p:tgtEl>
                                        <p:attrNameLst>
                                          <p:attrName>style.visibility</p:attrName>
                                        </p:attrNameLst>
                                      </p:cBhvr>
                                      <p:to>
                                        <p:strVal val="visible"/>
                                      </p:to>
                                    </p:set>
                                    <p:animEffect transition="in" filter="wipe(left)">
                                      <p:cBhvr>
                                        <p:cTn id="203" dur="500"/>
                                        <p:tgtEl>
                                          <p:spTgt spid="114774"/>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114793">
                                            <p:txEl>
                                              <p:pRg st="0" end="0"/>
                                            </p:txEl>
                                          </p:spTgt>
                                        </p:tgtEl>
                                        <p:attrNameLst>
                                          <p:attrName>style.visibility</p:attrName>
                                        </p:attrNameLst>
                                      </p:cBhvr>
                                      <p:to>
                                        <p:strVal val="visible"/>
                                      </p:to>
                                    </p:set>
                                    <p:animEffect transition="in" filter="dissolve">
                                      <p:cBhvr>
                                        <p:cTn id="208" dur="500"/>
                                        <p:tgtEl>
                                          <p:spTgt spid="114793">
                                            <p:txEl>
                                              <p:pRg st="0" end="0"/>
                                            </p:txEl>
                                          </p:spTgt>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114761"/>
                                        </p:tgtEl>
                                        <p:attrNameLst>
                                          <p:attrName>style.visibility</p:attrName>
                                        </p:attrNameLst>
                                      </p:cBhvr>
                                      <p:to>
                                        <p:strVal val="visible"/>
                                      </p:to>
                                    </p:set>
                                    <p:animEffect transition="in" filter="wipe(left)">
                                      <p:cBhvr>
                                        <p:cTn id="213" dur="500"/>
                                        <p:tgtEl>
                                          <p:spTgt spid="114761"/>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114747"/>
                                        </p:tgtEl>
                                        <p:attrNameLst>
                                          <p:attrName>style.visibility</p:attrName>
                                        </p:attrNameLst>
                                      </p:cBhvr>
                                      <p:to>
                                        <p:strVal val="visible"/>
                                      </p:to>
                                    </p:set>
                                    <p:animEffect transition="in" filter="dissolve">
                                      <p:cBhvr>
                                        <p:cTn id="218" dur="500"/>
                                        <p:tgtEl>
                                          <p:spTgt spid="114747"/>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9" presetClass="entr" presetSubtype="0" fill="hold" grpId="0" nodeType="clickEffect">
                                  <p:stCondLst>
                                    <p:cond delay="0"/>
                                  </p:stCondLst>
                                  <p:childTnLst>
                                    <p:set>
                                      <p:cBhvr>
                                        <p:cTn id="222" dur="1" fill="hold">
                                          <p:stCondLst>
                                            <p:cond delay="0"/>
                                          </p:stCondLst>
                                        </p:cTn>
                                        <p:tgtEl>
                                          <p:spTgt spid="114795">
                                            <p:txEl>
                                              <p:pRg st="0" end="0"/>
                                            </p:txEl>
                                          </p:spTgt>
                                        </p:tgtEl>
                                        <p:attrNameLst>
                                          <p:attrName>style.visibility</p:attrName>
                                        </p:attrNameLst>
                                      </p:cBhvr>
                                      <p:to>
                                        <p:strVal val="visible"/>
                                      </p:to>
                                    </p:set>
                                    <p:animEffect transition="in" filter="dissolve">
                                      <p:cBhvr>
                                        <p:cTn id="223" dur="500"/>
                                        <p:tgtEl>
                                          <p:spTgt spid="114795">
                                            <p:txEl>
                                              <p:pRg st="0" end="0"/>
                                            </p:txEl>
                                          </p:spTgt>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2" presetClass="entr" presetSubtype="8" fill="hold" grpId="0" nodeType="clickEffect">
                                  <p:stCondLst>
                                    <p:cond delay="0"/>
                                  </p:stCondLst>
                                  <p:childTnLst>
                                    <p:set>
                                      <p:cBhvr>
                                        <p:cTn id="227" dur="1" fill="hold">
                                          <p:stCondLst>
                                            <p:cond delay="0"/>
                                          </p:stCondLst>
                                        </p:cTn>
                                        <p:tgtEl>
                                          <p:spTgt spid="114762"/>
                                        </p:tgtEl>
                                        <p:attrNameLst>
                                          <p:attrName>style.visibility</p:attrName>
                                        </p:attrNameLst>
                                      </p:cBhvr>
                                      <p:to>
                                        <p:strVal val="visible"/>
                                      </p:to>
                                    </p:set>
                                    <p:animEffect transition="in" filter="wipe(left)">
                                      <p:cBhvr>
                                        <p:cTn id="228" dur="500"/>
                                        <p:tgtEl>
                                          <p:spTgt spid="114762"/>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2" presetClass="entr" presetSubtype="8" fill="hold" grpId="0" nodeType="clickEffect">
                                  <p:stCondLst>
                                    <p:cond delay="0"/>
                                  </p:stCondLst>
                                  <p:childTnLst>
                                    <p:set>
                                      <p:cBhvr>
                                        <p:cTn id="232" dur="1" fill="hold">
                                          <p:stCondLst>
                                            <p:cond delay="0"/>
                                          </p:stCondLst>
                                        </p:cTn>
                                        <p:tgtEl>
                                          <p:spTgt spid="114748"/>
                                        </p:tgtEl>
                                        <p:attrNameLst>
                                          <p:attrName>style.visibility</p:attrName>
                                        </p:attrNameLst>
                                      </p:cBhvr>
                                      <p:to>
                                        <p:strVal val="visible"/>
                                      </p:to>
                                    </p:set>
                                    <p:animEffect transition="in" filter="wipe(left)">
                                      <p:cBhvr>
                                        <p:cTn id="233" dur="500"/>
                                        <p:tgtEl>
                                          <p:spTgt spid="114748"/>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2" presetClass="entr" presetSubtype="8" fill="hold" grpId="0" nodeType="clickEffect">
                                  <p:stCondLst>
                                    <p:cond delay="0"/>
                                  </p:stCondLst>
                                  <p:childTnLst>
                                    <p:set>
                                      <p:cBhvr>
                                        <p:cTn id="237" dur="1" fill="hold">
                                          <p:stCondLst>
                                            <p:cond delay="0"/>
                                          </p:stCondLst>
                                        </p:cTn>
                                        <p:tgtEl>
                                          <p:spTgt spid="114794">
                                            <p:txEl>
                                              <p:pRg st="0" end="0"/>
                                            </p:txEl>
                                          </p:spTgt>
                                        </p:tgtEl>
                                        <p:attrNameLst>
                                          <p:attrName>style.visibility</p:attrName>
                                        </p:attrNameLst>
                                      </p:cBhvr>
                                      <p:to>
                                        <p:strVal val="visible"/>
                                      </p:to>
                                    </p:set>
                                    <p:animEffect transition="in" filter="wipe(left)">
                                      <p:cBhvr>
                                        <p:cTn id="238" dur="500"/>
                                        <p:tgtEl>
                                          <p:spTgt spid="114794">
                                            <p:txEl>
                                              <p:pRg st="0" end="0"/>
                                            </p:txEl>
                                          </p:spTgt>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114767"/>
                                        </p:tgtEl>
                                        <p:attrNameLst>
                                          <p:attrName>style.visibility</p:attrName>
                                        </p:attrNameLst>
                                      </p:cBhvr>
                                      <p:to>
                                        <p:strVal val="visible"/>
                                      </p:to>
                                    </p:set>
                                    <p:animEffect transition="in" filter="wipe(left)">
                                      <p:cBhvr>
                                        <p:cTn id="243" dur="500"/>
                                        <p:tgtEl>
                                          <p:spTgt spid="114767"/>
                                        </p:tgtEl>
                                      </p:cBhvr>
                                    </p:animEffect>
                                  </p:childTnLst>
                                </p:cTn>
                              </p:par>
                            </p:childTnLst>
                          </p:cTn>
                        </p:par>
                      </p:childTnLst>
                    </p:cTn>
                  </p:par>
                  <p:par>
                    <p:cTn id="244" fill="hold" nodeType="clickPar">
                      <p:stCondLst>
                        <p:cond delay="indefinite"/>
                      </p:stCondLst>
                      <p:childTnLst>
                        <p:par>
                          <p:cTn id="245" fill="hold" nodeType="withGroup">
                            <p:stCondLst>
                              <p:cond delay="0"/>
                            </p:stCondLst>
                            <p:childTnLst>
                              <p:par>
                                <p:cTn id="246" presetID="22" presetClass="entr" presetSubtype="8" fill="hold" grpId="0" nodeType="clickEffect">
                                  <p:stCondLst>
                                    <p:cond delay="0"/>
                                  </p:stCondLst>
                                  <p:childTnLst>
                                    <p:set>
                                      <p:cBhvr>
                                        <p:cTn id="247" dur="1" fill="hold">
                                          <p:stCondLst>
                                            <p:cond delay="0"/>
                                          </p:stCondLst>
                                        </p:cTn>
                                        <p:tgtEl>
                                          <p:spTgt spid="114753"/>
                                        </p:tgtEl>
                                        <p:attrNameLst>
                                          <p:attrName>style.visibility</p:attrName>
                                        </p:attrNameLst>
                                      </p:cBhvr>
                                      <p:to>
                                        <p:strVal val="visible"/>
                                      </p:to>
                                    </p:set>
                                    <p:animEffect transition="in" filter="wipe(left)">
                                      <p:cBhvr>
                                        <p:cTn id="248" dur="500"/>
                                        <p:tgtEl>
                                          <p:spTgt spid="114753"/>
                                        </p:tgtEl>
                                      </p:cBhvr>
                                    </p:animEffect>
                                  </p:childTnLst>
                                </p:cTn>
                              </p:par>
                            </p:childTnLst>
                          </p:cTn>
                        </p:par>
                      </p:childTnLst>
                    </p:cTn>
                  </p:par>
                  <p:par>
                    <p:cTn id="249" fill="hold" nodeType="clickPar">
                      <p:stCondLst>
                        <p:cond delay="indefinite"/>
                      </p:stCondLst>
                      <p:childTnLst>
                        <p:par>
                          <p:cTn id="250" fill="hold" nodeType="withGroup">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114803">
                                            <p:txEl>
                                              <p:pRg st="0" end="0"/>
                                            </p:txEl>
                                          </p:spTgt>
                                        </p:tgtEl>
                                        <p:attrNameLst>
                                          <p:attrName>style.visibility</p:attrName>
                                        </p:attrNameLst>
                                      </p:cBhvr>
                                      <p:to>
                                        <p:strVal val="visible"/>
                                      </p:to>
                                    </p:set>
                                    <p:animEffect transition="in" filter="wipe(left)">
                                      <p:cBhvr>
                                        <p:cTn id="253" dur="500"/>
                                        <p:tgtEl>
                                          <p:spTgt spid="114803">
                                            <p:txEl>
                                              <p:pRg st="0" end="0"/>
                                            </p:txEl>
                                          </p:spTgt>
                                        </p:tgtEl>
                                      </p:cBhvr>
                                    </p:animEffect>
                                  </p:childTnLst>
                                </p:cTn>
                              </p:par>
                            </p:childTnLst>
                          </p:cTn>
                        </p:par>
                      </p:childTnLst>
                    </p:cTn>
                  </p:par>
                  <p:par>
                    <p:cTn id="254" fill="hold" nodeType="clickPar">
                      <p:stCondLst>
                        <p:cond delay="indefinite"/>
                      </p:stCondLst>
                      <p:childTnLst>
                        <p:par>
                          <p:cTn id="255" fill="hold" nodeType="withGroup">
                            <p:stCondLst>
                              <p:cond delay="0"/>
                            </p:stCondLst>
                            <p:childTnLst>
                              <p:par>
                                <p:cTn id="256" presetID="22" presetClass="entr" presetSubtype="8" fill="hold" grpId="0" nodeType="clickEffect">
                                  <p:stCondLst>
                                    <p:cond delay="0"/>
                                  </p:stCondLst>
                                  <p:childTnLst>
                                    <p:set>
                                      <p:cBhvr>
                                        <p:cTn id="257" dur="1" fill="hold">
                                          <p:stCondLst>
                                            <p:cond delay="0"/>
                                          </p:stCondLst>
                                        </p:cTn>
                                        <p:tgtEl>
                                          <p:spTgt spid="114768"/>
                                        </p:tgtEl>
                                        <p:attrNameLst>
                                          <p:attrName>style.visibility</p:attrName>
                                        </p:attrNameLst>
                                      </p:cBhvr>
                                      <p:to>
                                        <p:strVal val="visible"/>
                                      </p:to>
                                    </p:set>
                                    <p:animEffect transition="in" filter="wipe(left)">
                                      <p:cBhvr>
                                        <p:cTn id="258" dur="500"/>
                                        <p:tgtEl>
                                          <p:spTgt spid="114768"/>
                                        </p:tgtEl>
                                      </p:cBhvr>
                                    </p:animEffect>
                                  </p:childTnLst>
                                </p:cTn>
                              </p:par>
                            </p:childTnLst>
                          </p:cTn>
                        </p:par>
                      </p:childTnLst>
                    </p:cTn>
                  </p:par>
                  <p:par>
                    <p:cTn id="259" fill="hold" nodeType="clickPar">
                      <p:stCondLst>
                        <p:cond delay="indefinite"/>
                      </p:stCondLst>
                      <p:childTnLst>
                        <p:par>
                          <p:cTn id="260" fill="hold" nodeType="withGroup">
                            <p:stCondLst>
                              <p:cond delay="0"/>
                            </p:stCondLst>
                            <p:childTnLst>
                              <p:par>
                                <p:cTn id="261" presetID="22" presetClass="entr" presetSubtype="8" fill="hold" grpId="0" nodeType="clickEffect">
                                  <p:stCondLst>
                                    <p:cond delay="0"/>
                                  </p:stCondLst>
                                  <p:childTnLst>
                                    <p:set>
                                      <p:cBhvr>
                                        <p:cTn id="262" dur="1" fill="hold">
                                          <p:stCondLst>
                                            <p:cond delay="0"/>
                                          </p:stCondLst>
                                        </p:cTn>
                                        <p:tgtEl>
                                          <p:spTgt spid="114754"/>
                                        </p:tgtEl>
                                        <p:attrNameLst>
                                          <p:attrName>style.visibility</p:attrName>
                                        </p:attrNameLst>
                                      </p:cBhvr>
                                      <p:to>
                                        <p:strVal val="visible"/>
                                      </p:to>
                                    </p:set>
                                    <p:animEffect transition="in" filter="wipe(left)">
                                      <p:cBhvr>
                                        <p:cTn id="263" dur="500"/>
                                        <p:tgtEl>
                                          <p:spTgt spid="114754"/>
                                        </p:tgtEl>
                                      </p:cBhvr>
                                    </p:animEffect>
                                  </p:childTnLst>
                                </p:cTn>
                              </p:par>
                            </p:childTnLst>
                          </p:cTn>
                        </p:par>
                      </p:childTnLst>
                    </p:cTn>
                  </p:par>
                  <p:par>
                    <p:cTn id="264" fill="hold" nodeType="clickPar">
                      <p:stCondLst>
                        <p:cond delay="indefinite"/>
                      </p:stCondLst>
                      <p:childTnLst>
                        <p:par>
                          <p:cTn id="265" fill="hold" nodeType="withGroup">
                            <p:stCondLst>
                              <p:cond delay="0"/>
                            </p:stCondLst>
                            <p:childTnLst>
                              <p:par>
                                <p:cTn id="266" presetID="22" presetClass="entr" presetSubtype="8" fill="hold" grpId="0" nodeType="clickEffect">
                                  <p:stCondLst>
                                    <p:cond delay="0"/>
                                  </p:stCondLst>
                                  <p:childTnLst>
                                    <p:set>
                                      <p:cBhvr>
                                        <p:cTn id="267" dur="1" fill="hold">
                                          <p:stCondLst>
                                            <p:cond delay="0"/>
                                          </p:stCondLst>
                                        </p:cTn>
                                        <p:tgtEl>
                                          <p:spTgt spid="114797">
                                            <p:txEl>
                                              <p:pRg st="0" end="0"/>
                                            </p:txEl>
                                          </p:spTgt>
                                        </p:tgtEl>
                                        <p:attrNameLst>
                                          <p:attrName>style.visibility</p:attrName>
                                        </p:attrNameLst>
                                      </p:cBhvr>
                                      <p:to>
                                        <p:strVal val="visible"/>
                                      </p:to>
                                    </p:set>
                                    <p:animEffect transition="in" filter="wipe(left)">
                                      <p:cBhvr>
                                        <p:cTn id="268" dur="500"/>
                                        <p:tgtEl>
                                          <p:spTgt spid="114797">
                                            <p:txEl>
                                              <p:pRg st="0" end="0"/>
                                            </p:txEl>
                                          </p:spTgt>
                                        </p:tgtEl>
                                      </p:cBhvr>
                                    </p:animEffect>
                                  </p:childTnLst>
                                </p:cTn>
                              </p:par>
                            </p:childTnLst>
                          </p:cTn>
                        </p:par>
                      </p:childTnLst>
                    </p:cTn>
                  </p:par>
                  <p:par>
                    <p:cTn id="269" fill="hold" nodeType="clickPar">
                      <p:stCondLst>
                        <p:cond delay="indefinite"/>
                      </p:stCondLst>
                      <p:childTnLst>
                        <p:par>
                          <p:cTn id="270" fill="hold" nodeType="withGroup">
                            <p:stCondLst>
                              <p:cond delay="0"/>
                            </p:stCondLst>
                            <p:childTnLst>
                              <p:par>
                                <p:cTn id="271" presetID="22" presetClass="entr" presetSubtype="8" fill="hold" grpId="0" nodeType="clickEffect">
                                  <p:stCondLst>
                                    <p:cond delay="0"/>
                                  </p:stCondLst>
                                  <p:childTnLst>
                                    <p:set>
                                      <p:cBhvr>
                                        <p:cTn id="272" dur="1" fill="hold">
                                          <p:stCondLst>
                                            <p:cond delay="0"/>
                                          </p:stCondLst>
                                        </p:cTn>
                                        <p:tgtEl>
                                          <p:spTgt spid="114797">
                                            <p:txEl>
                                              <p:pRg st="1" end="1"/>
                                            </p:txEl>
                                          </p:spTgt>
                                        </p:tgtEl>
                                        <p:attrNameLst>
                                          <p:attrName>style.visibility</p:attrName>
                                        </p:attrNameLst>
                                      </p:cBhvr>
                                      <p:to>
                                        <p:strVal val="visible"/>
                                      </p:to>
                                    </p:set>
                                    <p:animEffect transition="in" filter="wipe(left)">
                                      <p:cBhvr>
                                        <p:cTn id="273" dur="500"/>
                                        <p:tgtEl>
                                          <p:spTgt spid="114797">
                                            <p:txEl>
                                              <p:pRg st="1" end="1"/>
                                            </p:txEl>
                                          </p:spTgt>
                                        </p:tgtEl>
                                      </p:cBhvr>
                                    </p:animEffect>
                                  </p:childTnLst>
                                </p:cTn>
                              </p:par>
                            </p:childTnLst>
                          </p:cTn>
                        </p:par>
                      </p:childTnLst>
                    </p:cTn>
                  </p:par>
                  <p:par>
                    <p:cTn id="274" fill="hold" nodeType="clickPar">
                      <p:stCondLst>
                        <p:cond delay="indefinite"/>
                      </p:stCondLst>
                      <p:childTnLst>
                        <p:par>
                          <p:cTn id="275" fill="hold" nodeType="withGroup">
                            <p:stCondLst>
                              <p:cond delay="0"/>
                            </p:stCondLst>
                            <p:childTnLst>
                              <p:par>
                                <p:cTn id="276" presetID="22" presetClass="entr" presetSubtype="8" fill="hold" grpId="0" nodeType="clickEffect">
                                  <p:stCondLst>
                                    <p:cond delay="0"/>
                                  </p:stCondLst>
                                  <p:childTnLst>
                                    <p:set>
                                      <p:cBhvr>
                                        <p:cTn id="277" dur="1" fill="hold">
                                          <p:stCondLst>
                                            <p:cond delay="0"/>
                                          </p:stCondLst>
                                        </p:cTn>
                                        <p:tgtEl>
                                          <p:spTgt spid="114775"/>
                                        </p:tgtEl>
                                        <p:attrNameLst>
                                          <p:attrName>style.visibility</p:attrName>
                                        </p:attrNameLst>
                                      </p:cBhvr>
                                      <p:to>
                                        <p:strVal val="visible"/>
                                      </p:to>
                                    </p:set>
                                    <p:animEffect transition="in" filter="wipe(left)">
                                      <p:cBhvr>
                                        <p:cTn id="278" dur="500"/>
                                        <p:tgtEl>
                                          <p:spTgt spid="114775"/>
                                        </p:tgtEl>
                                      </p:cBhvr>
                                    </p:animEffect>
                                  </p:childTnLst>
                                </p:cTn>
                              </p:par>
                            </p:childTnLst>
                          </p:cTn>
                        </p:par>
                      </p:childTnLst>
                    </p:cTn>
                  </p:par>
                  <p:par>
                    <p:cTn id="279" fill="hold" nodeType="clickPar">
                      <p:stCondLst>
                        <p:cond delay="indefinite"/>
                      </p:stCondLst>
                      <p:childTnLst>
                        <p:par>
                          <p:cTn id="280" fill="hold" nodeType="withGroup">
                            <p:stCondLst>
                              <p:cond delay="0"/>
                            </p:stCondLst>
                            <p:childTnLst>
                              <p:par>
                                <p:cTn id="281" presetID="22" presetClass="entr" presetSubtype="8" fill="hold" grpId="0" nodeType="clickEffect">
                                  <p:stCondLst>
                                    <p:cond delay="0"/>
                                  </p:stCondLst>
                                  <p:childTnLst>
                                    <p:set>
                                      <p:cBhvr>
                                        <p:cTn id="282" dur="1" fill="hold">
                                          <p:stCondLst>
                                            <p:cond delay="0"/>
                                          </p:stCondLst>
                                        </p:cTn>
                                        <p:tgtEl>
                                          <p:spTgt spid="114779"/>
                                        </p:tgtEl>
                                        <p:attrNameLst>
                                          <p:attrName>style.visibility</p:attrName>
                                        </p:attrNameLst>
                                      </p:cBhvr>
                                      <p:to>
                                        <p:strVal val="visible"/>
                                      </p:to>
                                    </p:set>
                                    <p:animEffect transition="in" filter="wipe(left)">
                                      <p:cBhvr>
                                        <p:cTn id="283" dur="500"/>
                                        <p:tgtEl>
                                          <p:spTgt spid="114779"/>
                                        </p:tgtEl>
                                      </p:cBhvr>
                                    </p:animEffect>
                                  </p:childTnLst>
                                </p:cTn>
                              </p:par>
                            </p:childTnLst>
                          </p:cTn>
                        </p:par>
                      </p:childTnLst>
                    </p:cTn>
                  </p:par>
                  <p:par>
                    <p:cTn id="284" fill="hold" nodeType="clickPar">
                      <p:stCondLst>
                        <p:cond delay="indefinite"/>
                      </p:stCondLst>
                      <p:childTnLst>
                        <p:par>
                          <p:cTn id="285" fill="hold" nodeType="withGroup">
                            <p:stCondLst>
                              <p:cond delay="0"/>
                            </p:stCondLst>
                            <p:childTnLst>
                              <p:par>
                                <p:cTn id="286" presetID="22" presetClass="entr" presetSubtype="8" fill="hold" grpId="0" nodeType="clickEffect">
                                  <p:stCondLst>
                                    <p:cond delay="0"/>
                                  </p:stCondLst>
                                  <p:childTnLst>
                                    <p:set>
                                      <p:cBhvr>
                                        <p:cTn id="287" dur="1" fill="hold">
                                          <p:stCondLst>
                                            <p:cond delay="0"/>
                                          </p:stCondLst>
                                        </p:cTn>
                                        <p:tgtEl>
                                          <p:spTgt spid="114799">
                                            <p:txEl>
                                              <p:pRg st="0" end="0"/>
                                            </p:txEl>
                                          </p:spTgt>
                                        </p:tgtEl>
                                        <p:attrNameLst>
                                          <p:attrName>style.visibility</p:attrName>
                                        </p:attrNameLst>
                                      </p:cBhvr>
                                      <p:to>
                                        <p:strVal val="visible"/>
                                      </p:to>
                                    </p:set>
                                    <p:animEffect transition="in" filter="wipe(left)">
                                      <p:cBhvr>
                                        <p:cTn id="288" dur="500"/>
                                        <p:tgtEl>
                                          <p:spTgt spid="114799">
                                            <p:txEl>
                                              <p:pRg st="0" end="0"/>
                                            </p:txEl>
                                          </p:spTgt>
                                        </p:tgtEl>
                                      </p:cBhvr>
                                    </p:animEffec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22" presetClass="entr" presetSubtype="8" fill="hold" grpId="0" nodeType="clickEffect">
                                  <p:stCondLst>
                                    <p:cond delay="0"/>
                                  </p:stCondLst>
                                  <p:childTnLst>
                                    <p:set>
                                      <p:cBhvr>
                                        <p:cTn id="292" dur="1" fill="hold">
                                          <p:stCondLst>
                                            <p:cond delay="0"/>
                                          </p:stCondLst>
                                        </p:cTn>
                                        <p:tgtEl>
                                          <p:spTgt spid="114799">
                                            <p:txEl>
                                              <p:pRg st="1" end="1"/>
                                            </p:txEl>
                                          </p:spTgt>
                                        </p:tgtEl>
                                        <p:attrNameLst>
                                          <p:attrName>style.visibility</p:attrName>
                                        </p:attrNameLst>
                                      </p:cBhvr>
                                      <p:to>
                                        <p:strVal val="visible"/>
                                      </p:to>
                                    </p:set>
                                    <p:animEffect transition="in" filter="wipe(left)">
                                      <p:cBhvr>
                                        <p:cTn id="293" dur="500"/>
                                        <p:tgtEl>
                                          <p:spTgt spid="114799">
                                            <p:txEl>
                                              <p:pRg st="1" end="1"/>
                                            </p:txEl>
                                          </p:spTgt>
                                        </p:tgtEl>
                                      </p:cBhvr>
                                    </p:animEffec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22" presetClass="entr" presetSubtype="8" fill="hold" grpId="0" nodeType="clickEffect">
                                  <p:stCondLst>
                                    <p:cond delay="0"/>
                                  </p:stCondLst>
                                  <p:childTnLst>
                                    <p:set>
                                      <p:cBhvr>
                                        <p:cTn id="297" dur="1" fill="hold">
                                          <p:stCondLst>
                                            <p:cond delay="0"/>
                                          </p:stCondLst>
                                        </p:cTn>
                                        <p:tgtEl>
                                          <p:spTgt spid="114776"/>
                                        </p:tgtEl>
                                        <p:attrNameLst>
                                          <p:attrName>style.visibility</p:attrName>
                                        </p:attrNameLst>
                                      </p:cBhvr>
                                      <p:to>
                                        <p:strVal val="visible"/>
                                      </p:to>
                                    </p:set>
                                    <p:animEffect transition="in" filter="wipe(left)">
                                      <p:cBhvr>
                                        <p:cTn id="298" dur="500"/>
                                        <p:tgtEl>
                                          <p:spTgt spid="114776"/>
                                        </p:tgtEl>
                                      </p:cBhvr>
                                    </p:animEffec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22" presetClass="entr" presetSubtype="8" fill="hold" grpId="0" nodeType="clickEffect">
                                  <p:stCondLst>
                                    <p:cond delay="0"/>
                                  </p:stCondLst>
                                  <p:childTnLst>
                                    <p:set>
                                      <p:cBhvr>
                                        <p:cTn id="302" dur="1" fill="hold">
                                          <p:stCondLst>
                                            <p:cond delay="0"/>
                                          </p:stCondLst>
                                        </p:cTn>
                                        <p:tgtEl>
                                          <p:spTgt spid="114786">
                                            <p:txEl>
                                              <p:pRg st="0" end="0"/>
                                            </p:txEl>
                                          </p:spTgt>
                                        </p:tgtEl>
                                        <p:attrNameLst>
                                          <p:attrName>style.visibility</p:attrName>
                                        </p:attrNameLst>
                                      </p:cBhvr>
                                      <p:to>
                                        <p:strVal val="visible"/>
                                      </p:to>
                                    </p:set>
                                    <p:animEffect transition="in" filter="wipe(left)">
                                      <p:cBhvr>
                                        <p:cTn id="303" dur="500"/>
                                        <p:tgtEl>
                                          <p:spTgt spid="114786">
                                            <p:txEl>
                                              <p:pRg st="0" end="0"/>
                                            </p:txEl>
                                          </p:spTgt>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22" presetClass="entr" presetSubtype="8" fill="hold" grpId="0" nodeType="clickEffect">
                                  <p:stCondLst>
                                    <p:cond delay="0"/>
                                  </p:stCondLst>
                                  <p:childTnLst>
                                    <p:set>
                                      <p:cBhvr>
                                        <p:cTn id="307" dur="1" fill="hold">
                                          <p:stCondLst>
                                            <p:cond delay="0"/>
                                          </p:stCondLst>
                                        </p:cTn>
                                        <p:tgtEl>
                                          <p:spTgt spid="114769"/>
                                        </p:tgtEl>
                                        <p:attrNameLst>
                                          <p:attrName>style.visibility</p:attrName>
                                        </p:attrNameLst>
                                      </p:cBhvr>
                                      <p:to>
                                        <p:strVal val="visible"/>
                                      </p:to>
                                    </p:set>
                                    <p:animEffect transition="in" filter="wipe(left)">
                                      <p:cBhvr>
                                        <p:cTn id="308" dur="500"/>
                                        <p:tgtEl>
                                          <p:spTgt spid="114769"/>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22" presetClass="entr" presetSubtype="8" fill="hold" grpId="0" nodeType="clickEffect">
                                  <p:stCondLst>
                                    <p:cond delay="0"/>
                                  </p:stCondLst>
                                  <p:childTnLst>
                                    <p:set>
                                      <p:cBhvr>
                                        <p:cTn id="312" dur="1" fill="hold">
                                          <p:stCondLst>
                                            <p:cond delay="0"/>
                                          </p:stCondLst>
                                        </p:cTn>
                                        <p:tgtEl>
                                          <p:spTgt spid="114755"/>
                                        </p:tgtEl>
                                        <p:attrNameLst>
                                          <p:attrName>style.visibility</p:attrName>
                                        </p:attrNameLst>
                                      </p:cBhvr>
                                      <p:to>
                                        <p:strVal val="visible"/>
                                      </p:to>
                                    </p:set>
                                    <p:animEffect transition="in" filter="wipe(left)">
                                      <p:cBhvr>
                                        <p:cTn id="313" dur="500"/>
                                        <p:tgtEl>
                                          <p:spTgt spid="114755"/>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22" presetClass="entr" presetSubtype="8" fill="hold" grpId="0" nodeType="clickEffect">
                                  <p:stCondLst>
                                    <p:cond delay="0"/>
                                  </p:stCondLst>
                                  <p:childTnLst>
                                    <p:set>
                                      <p:cBhvr>
                                        <p:cTn id="317" dur="1" fill="hold">
                                          <p:stCondLst>
                                            <p:cond delay="0"/>
                                          </p:stCondLst>
                                        </p:cTn>
                                        <p:tgtEl>
                                          <p:spTgt spid="114792">
                                            <p:txEl>
                                              <p:pRg st="0" end="0"/>
                                            </p:txEl>
                                          </p:spTgt>
                                        </p:tgtEl>
                                        <p:attrNameLst>
                                          <p:attrName>style.visibility</p:attrName>
                                        </p:attrNameLst>
                                      </p:cBhvr>
                                      <p:to>
                                        <p:strVal val="visible"/>
                                      </p:to>
                                    </p:set>
                                    <p:animEffect transition="in" filter="wipe(left)">
                                      <p:cBhvr>
                                        <p:cTn id="318" dur="500"/>
                                        <p:tgtEl>
                                          <p:spTgt spid="114792">
                                            <p:txEl>
                                              <p:pRg st="0" end="0"/>
                                            </p:txEl>
                                          </p:spTgt>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22" presetClass="entr" presetSubtype="8" fill="hold" grpId="0" nodeType="clickEffect">
                                  <p:stCondLst>
                                    <p:cond delay="0"/>
                                  </p:stCondLst>
                                  <p:childTnLst>
                                    <p:set>
                                      <p:cBhvr>
                                        <p:cTn id="322" dur="1" fill="hold">
                                          <p:stCondLst>
                                            <p:cond delay="0"/>
                                          </p:stCondLst>
                                        </p:cTn>
                                        <p:tgtEl>
                                          <p:spTgt spid="114770"/>
                                        </p:tgtEl>
                                        <p:attrNameLst>
                                          <p:attrName>style.visibility</p:attrName>
                                        </p:attrNameLst>
                                      </p:cBhvr>
                                      <p:to>
                                        <p:strVal val="visible"/>
                                      </p:to>
                                    </p:set>
                                    <p:animEffect transition="in" filter="wipe(left)">
                                      <p:cBhvr>
                                        <p:cTn id="323" dur="500"/>
                                        <p:tgtEl>
                                          <p:spTgt spid="114770"/>
                                        </p:tgtEl>
                                      </p:cBhvr>
                                    </p:animEffect>
                                  </p:childTnLst>
                                </p:cTn>
                              </p:par>
                            </p:childTnLst>
                          </p:cTn>
                        </p:par>
                      </p:childTnLst>
                    </p:cTn>
                  </p:par>
                  <p:par>
                    <p:cTn id="324" fill="hold" nodeType="clickPar">
                      <p:stCondLst>
                        <p:cond delay="indefinite"/>
                      </p:stCondLst>
                      <p:childTnLst>
                        <p:par>
                          <p:cTn id="325" fill="hold" nodeType="withGroup">
                            <p:stCondLst>
                              <p:cond delay="0"/>
                            </p:stCondLst>
                            <p:childTnLst>
                              <p:par>
                                <p:cTn id="326" presetID="22" presetClass="entr" presetSubtype="8" fill="hold" grpId="0" nodeType="clickEffect">
                                  <p:stCondLst>
                                    <p:cond delay="0"/>
                                  </p:stCondLst>
                                  <p:childTnLst>
                                    <p:set>
                                      <p:cBhvr>
                                        <p:cTn id="327" dur="1" fill="hold">
                                          <p:stCondLst>
                                            <p:cond delay="0"/>
                                          </p:stCondLst>
                                        </p:cTn>
                                        <p:tgtEl>
                                          <p:spTgt spid="114756"/>
                                        </p:tgtEl>
                                        <p:attrNameLst>
                                          <p:attrName>style.visibility</p:attrName>
                                        </p:attrNameLst>
                                      </p:cBhvr>
                                      <p:to>
                                        <p:strVal val="visible"/>
                                      </p:to>
                                    </p:set>
                                    <p:animEffect transition="in" filter="wipe(left)">
                                      <p:cBhvr>
                                        <p:cTn id="328" dur="500"/>
                                        <p:tgtEl>
                                          <p:spTgt spid="114756"/>
                                        </p:tgtEl>
                                      </p:cBhvr>
                                    </p:animEffect>
                                  </p:childTnLst>
                                </p:cTn>
                              </p:par>
                            </p:childTnLst>
                          </p:cTn>
                        </p:par>
                      </p:childTnLst>
                    </p:cTn>
                  </p:par>
                  <p:par>
                    <p:cTn id="329" fill="hold" nodeType="clickPar">
                      <p:stCondLst>
                        <p:cond delay="indefinite"/>
                      </p:stCondLst>
                      <p:childTnLst>
                        <p:par>
                          <p:cTn id="330" fill="hold" nodeType="withGroup">
                            <p:stCondLst>
                              <p:cond delay="0"/>
                            </p:stCondLst>
                            <p:childTnLst>
                              <p:par>
                                <p:cTn id="331" presetID="22" presetClass="entr" presetSubtype="8" fill="hold" grpId="0" nodeType="clickEffect">
                                  <p:stCondLst>
                                    <p:cond delay="0"/>
                                  </p:stCondLst>
                                  <p:childTnLst>
                                    <p:set>
                                      <p:cBhvr>
                                        <p:cTn id="332" dur="1" fill="hold">
                                          <p:stCondLst>
                                            <p:cond delay="0"/>
                                          </p:stCondLst>
                                        </p:cTn>
                                        <p:tgtEl>
                                          <p:spTgt spid="114800">
                                            <p:txEl>
                                              <p:pRg st="0" end="0"/>
                                            </p:txEl>
                                          </p:spTgt>
                                        </p:tgtEl>
                                        <p:attrNameLst>
                                          <p:attrName>style.visibility</p:attrName>
                                        </p:attrNameLst>
                                      </p:cBhvr>
                                      <p:to>
                                        <p:strVal val="visible"/>
                                      </p:to>
                                    </p:set>
                                    <p:animEffect transition="in" filter="wipe(left)">
                                      <p:cBhvr>
                                        <p:cTn id="333" dur="500"/>
                                        <p:tgtEl>
                                          <p:spTgt spid="114800">
                                            <p:txEl>
                                              <p:pRg st="0" end="0"/>
                                            </p:txEl>
                                          </p:spTgt>
                                        </p:tgtEl>
                                      </p:cBhvr>
                                    </p:animEffect>
                                  </p:childTnLst>
                                </p:cTn>
                              </p:par>
                            </p:childTnLst>
                          </p:cTn>
                        </p:par>
                      </p:childTnLst>
                    </p:cTn>
                  </p:par>
                  <p:par>
                    <p:cTn id="334" fill="hold" nodeType="clickPar">
                      <p:stCondLst>
                        <p:cond delay="indefinite"/>
                      </p:stCondLst>
                      <p:childTnLst>
                        <p:par>
                          <p:cTn id="335" fill="hold" nodeType="withGroup">
                            <p:stCondLst>
                              <p:cond delay="0"/>
                            </p:stCondLst>
                            <p:childTnLst>
                              <p:par>
                                <p:cTn id="336" presetID="22" presetClass="entr" presetSubtype="8" fill="hold" grpId="0" nodeType="clickEffect">
                                  <p:stCondLst>
                                    <p:cond delay="0"/>
                                  </p:stCondLst>
                                  <p:childTnLst>
                                    <p:set>
                                      <p:cBhvr>
                                        <p:cTn id="337" dur="1" fill="hold">
                                          <p:stCondLst>
                                            <p:cond delay="0"/>
                                          </p:stCondLst>
                                        </p:cTn>
                                        <p:tgtEl>
                                          <p:spTgt spid="114800">
                                            <p:txEl>
                                              <p:pRg st="1" end="1"/>
                                            </p:txEl>
                                          </p:spTgt>
                                        </p:tgtEl>
                                        <p:attrNameLst>
                                          <p:attrName>style.visibility</p:attrName>
                                        </p:attrNameLst>
                                      </p:cBhvr>
                                      <p:to>
                                        <p:strVal val="visible"/>
                                      </p:to>
                                    </p:set>
                                    <p:animEffect transition="in" filter="wipe(left)">
                                      <p:cBhvr>
                                        <p:cTn id="338" dur="500"/>
                                        <p:tgtEl>
                                          <p:spTgt spid="114800">
                                            <p:txEl>
                                              <p:pRg st="1" end="1"/>
                                            </p:txEl>
                                          </p:spTgt>
                                        </p:tgtEl>
                                      </p:cBhvr>
                                    </p:animEffect>
                                  </p:childTnLst>
                                </p:cTn>
                              </p:par>
                            </p:childTnLst>
                          </p:cTn>
                        </p:par>
                      </p:childTnLst>
                    </p:cTn>
                  </p:par>
                  <p:par>
                    <p:cTn id="339" fill="hold" nodeType="clickPar">
                      <p:stCondLst>
                        <p:cond delay="indefinite"/>
                      </p:stCondLst>
                      <p:childTnLst>
                        <p:par>
                          <p:cTn id="340" fill="hold" nodeType="withGroup">
                            <p:stCondLst>
                              <p:cond delay="0"/>
                            </p:stCondLst>
                            <p:childTnLst>
                              <p:par>
                                <p:cTn id="341" presetID="22" presetClass="entr" presetSubtype="8" fill="hold" grpId="0" nodeType="clickEffect">
                                  <p:stCondLst>
                                    <p:cond delay="0"/>
                                  </p:stCondLst>
                                  <p:childTnLst>
                                    <p:set>
                                      <p:cBhvr>
                                        <p:cTn id="342" dur="1" fill="hold">
                                          <p:stCondLst>
                                            <p:cond delay="0"/>
                                          </p:stCondLst>
                                        </p:cTn>
                                        <p:tgtEl>
                                          <p:spTgt spid="114777"/>
                                        </p:tgtEl>
                                        <p:attrNameLst>
                                          <p:attrName>style.visibility</p:attrName>
                                        </p:attrNameLst>
                                      </p:cBhvr>
                                      <p:to>
                                        <p:strVal val="visible"/>
                                      </p:to>
                                    </p:set>
                                    <p:animEffect transition="in" filter="wipe(left)">
                                      <p:cBhvr>
                                        <p:cTn id="343" dur="500"/>
                                        <p:tgtEl>
                                          <p:spTgt spid="114777"/>
                                        </p:tgtEl>
                                      </p:cBhvr>
                                    </p:animEffect>
                                  </p:childTnLst>
                                </p:cTn>
                              </p:par>
                            </p:childTnLst>
                          </p:cTn>
                        </p:par>
                      </p:childTnLst>
                    </p:cTn>
                  </p:par>
                  <p:par>
                    <p:cTn id="344" fill="hold" nodeType="clickPar">
                      <p:stCondLst>
                        <p:cond delay="indefinite"/>
                      </p:stCondLst>
                      <p:childTnLst>
                        <p:par>
                          <p:cTn id="345" fill="hold" nodeType="withGroup">
                            <p:stCondLst>
                              <p:cond delay="0"/>
                            </p:stCondLst>
                            <p:childTnLst>
                              <p:par>
                                <p:cTn id="346" presetID="22" presetClass="entr" presetSubtype="8" fill="hold" grpId="0" nodeType="clickEffect">
                                  <p:stCondLst>
                                    <p:cond delay="0"/>
                                  </p:stCondLst>
                                  <p:childTnLst>
                                    <p:set>
                                      <p:cBhvr>
                                        <p:cTn id="347" dur="1" fill="hold">
                                          <p:stCondLst>
                                            <p:cond delay="0"/>
                                          </p:stCondLst>
                                        </p:cTn>
                                        <p:tgtEl>
                                          <p:spTgt spid="114802">
                                            <p:txEl>
                                              <p:pRg st="0" end="0"/>
                                            </p:txEl>
                                          </p:spTgt>
                                        </p:tgtEl>
                                        <p:attrNameLst>
                                          <p:attrName>style.visibility</p:attrName>
                                        </p:attrNameLst>
                                      </p:cBhvr>
                                      <p:to>
                                        <p:strVal val="visible"/>
                                      </p:to>
                                    </p:set>
                                    <p:animEffect transition="in" filter="wipe(left)">
                                      <p:cBhvr>
                                        <p:cTn id="348" dur="500"/>
                                        <p:tgtEl>
                                          <p:spTgt spid="114802">
                                            <p:txEl>
                                              <p:pRg st="0" end="0"/>
                                            </p:txEl>
                                          </p:spTgt>
                                        </p:tgtEl>
                                      </p:cBhvr>
                                    </p:animEffect>
                                  </p:childTnLst>
                                </p:cTn>
                              </p:par>
                            </p:childTnLst>
                          </p:cTn>
                        </p:par>
                      </p:childTnLst>
                    </p:cTn>
                  </p:par>
                  <p:par>
                    <p:cTn id="349" fill="hold" nodeType="clickPar">
                      <p:stCondLst>
                        <p:cond delay="indefinite"/>
                      </p:stCondLst>
                      <p:childTnLst>
                        <p:par>
                          <p:cTn id="350" fill="hold" nodeType="withGroup">
                            <p:stCondLst>
                              <p:cond delay="0"/>
                            </p:stCondLst>
                            <p:childTnLst>
                              <p:par>
                                <p:cTn id="351" presetID="22" presetClass="entr" presetSubtype="8" fill="hold" grpId="0" nodeType="clickEffect">
                                  <p:stCondLst>
                                    <p:cond delay="0"/>
                                  </p:stCondLst>
                                  <p:childTnLst>
                                    <p:set>
                                      <p:cBhvr>
                                        <p:cTn id="352" dur="1" fill="hold">
                                          <p:stCondLst>
                                            <p:cond delay="0"/>
                                          </p:stCondLst>
                                        </p:cTn>
                                        <p:tgtEl>
                                          <p:spTgt spid="114802">
                                            <p:txEl>
                                              <p:pRg st="1" end="1"/>
                                            </p:txEl>
                                          </p:spTgt>
                                        </p:tgtEl>
                                        <p:attrNameLst>
                                          <p:attrName>style.visibility</p:attrName>
                                        </p:attrNameLst>
                                      </p:cBhvr>
                                      <p:to>
                                        <p:strVal val="visible"/>
                                      </p:to>
                                    </p:set>
                                    <p:animEffect transition="in" filter="wipe(left)">
                                      <p:cBhvr>
                                        <p:cTn id="353" dur="500"/>
                                        <p:tgtEl>
                                          <p:spTgt spid="114802">
                                            <p:txEl>
                                              <p:pRg st="1" end="1"/>
                                            </p:txEl>
                                          </p:spTgt>
                                        </p:tgtEl>
                                      </p:cBhvr>
                                    </p:animEffect>
                                  </p:childTnLst>
                                </p:cTn>
                              </p:par>
                            </p:childTnLst>
                          </p:cTn>
                        </p:par>
                      </p:childTnLst>
                    </p:cTn>
                  </p:par>
                  <p:par>
                    <p:cTn id="354" fill="hold" nodeType="clickPar">
                      <p:stCondLst>
                        <p:cond delay="indefinite"/>
                      </p:stCondLst>
                      <p:childTnLst>
                        <p:par>
                          <p:cTn id="355" fill="hold" nodeType="withGroup">
                            <p:stCondLst>
                              <p:cond delay="0"/>
                            </p:stCondLst>
                            <p:childTnLst>
                              <p:par>
                                <p:cTn id="356" presetID="22" presetClass="entr" presetSubtype="8" fill="hold" grpId="0" nodeType="clickEffect">
                                  <p:stCondLst>
                                    <p:cond delay="0"/>
                                  </p:stCondLst>
                                  <p:childTnLst>
                                    <p:set>
                                      <p:cBhvr>
                                        <p:cTn id="357" dur="1" fill="hold">
                                          <p:stCondLst>
                                            <p:cond delay="0"/>
                                          </p:stCondLst>
                                        </p:cTn>
                                        <p:tgtEl>
                                          <p:spTgt spid="114778"/>
                                        </p:tgtEl>
                                        <p:attrNameLst>
                                          <p:attrName>style.visibility</p:attrName>
                                        </p:attrNameLst>
                                      </p:cBhvr>
                                      <p:to>
                                        <p:strVal val="visible"/>
                                      </p:to>
                                    </p:set>
                                    <p:animEffect transition="in" filter="wipe(left)">
                                      <p:cBhvr>
                                        <p:cTn id="358" dur="500"/>
                                        <p:tgtEl>
                                          <p:spTgt spid="114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742" grpId="0" animBg="1"/>
      <p:bldP spid="114743" grpId="0" animBg="1"/>
      <p:bldP spid="114744" grpId="0" animBg="1"/>
      <p:bldP spid="114745" grpId="0" animBg="1"/>
      <p:bldP spid="114746" grpId="0" animBg="1"/>
      <p:bldP spid="114747" grpId="0" animBg="1"/>
      <p:bldP spid="114748" grpId="0" animBg="1"/>
      <p:bldP spid="114749" grpId="0" animBg="1"/>
      <p:bldP spid="114750" grpId="0" animBg="1"/>
      <p:bldP spid="114751" grpId="0" animBg="1"/>
      <p:bldP spid="114752" grpId="0" animBg="1"/>
      <p:bldP spid="114753" grpId="0" animBg="1"/>
      <p:bldP spid="114754" grpId="0" animBg="1"/>
      <p:bldP spid="114755" grpId="0" animBg="1"/>
      <p:bldP spid="114756" grpId="0" animBg="1"/>
      <p:bldP spid="114757" grpId="0" animBg="1"/>
      <p:bldP spid="114758" grpId="0" animBg="1"/>
      <p:bldP spid="114759" grpId="0" animBg="1"/>
      <p:bldP spid="114760" grpId="0" animBg="1"/>
      <p:bldP spid="114761" grpId="0" animBg="1"/>
      <p:bldP spid="114762" grpId="0" animBg="1"/>
      <p:bldP spid="114763" grpId="0" animBg="1"/>
      <p:bldP spid="114764" grpId="0" animBg="1"/>
      <p:bldP spid="114765" grpId="0" animBg="1"/>
      <p:bldP spid="114766" grpId="0" animBg="1"/>
      <p:bldP spid="114767" grpId="0" animBg="1"/>
      <p:bldP spid="114768" grpId="0" animBg="1"/>
      <p:bldP spid="114769" grpId="0" animBg="1"/>
      <p:bldP spid="114770" grpId="0" animBg="1"/>
      <p:bldP spid="114771" grpId="0" animBg="1"/>
      <p:bldP spid="114772" grpId="0" animBg="1"/>
      <p:bldP spid="114773" grpId="0" animBg="1"/>
      <p:bldP spid="114774" grpId="0" animBg="1"/>
      <p:bldP spid="114775" grpId="0" animBg="1"/>
      <p:bldP spid="114776" grpId="0" animBg="1"/>
      <p:bldP spid="114777" grpId="0" animBg="1"/>
      <p:bldP spid="114778" grpId="0" animBg="1"/>
      <p:bldP spid="114779" grpId="0" animBg="1"/>
      <p:bldP spid="114780" grpId="0" animBg="1"/>
      <p:bldP spid="114781" grpId="0" animBg="1"/>
      <p:bldP spid="114782" grpId="0" build="p"/>
      <p:bldP spid="114783" grpId="0" build="p"/>
      <p:bldP spid="114784" grpId="0" build="p"/>
      <p:bldP spid="114785" grpId="0" build="p"/>
      <p:bldP spid="114786" grpId="0" build="p"/>
      <p:bldP spid="114787" grpId="0" build="p"/>
      <p:bldP spid="114788" grpId="0" build="p"/>
      <p:bldP spid="114789" grpId="0" build="p"/>
      <p:bldP spid="114790" grpId="0" build="p"/>
      <p:bldP spid="114791" grpId="0" build="p"/>
      <p:bldP spid="114792" grpId="0" build="p"/>
      <p:bldP spid="114793" grpId="0" build="p"/>
      <p:bldP spid="114794" grpId="0" build="p"/>
      <p:bldP spid="114795" grpId="0" build="p"/>
      <p:bldP spid="114796" grpId="0" build="p"/>
      <p:bldP spid="114797" grpId="0" build="p"/>
      <p:bldP spid="114798" grpId="0" build="p"/>
      <p:bldP spid="114799" grpId="0" build="p"/>
      <p:bldP spid="114800" grpId="0" build="p"/>
      <p:bldP spid="114801" grpId="0" build="p"/>
      <p:bldP spid="114802" grpId="0" build="p"/>
      <p:bldP spid="11480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4"/>
          <p:cNvSpPr>
            <a:spLocks noChangeArrowheads="1"/>
          </p:cNvSpPr>
          <p:nvPr/>
        </p:nvSpPr>
        <p:spPr bwMode="auto">
          <a:xfrm>
            <a:off x="5961063" y="1328738"/>
            <a:ext cx="511175"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A</a:t>
            </a:r>
            <a:endParaRPr lang="en-US" altLang="zh-CN" sz="2000" baseline="-25000"/>
          </a:p>
        </p:txBody>
      </p:sp>
      <p:sp>
        <p:nvSpPr>
          <p:cNvPr id="33795" name="Oval 5"/>
          <p:cNvSpPr>
            <a:spLocks noChangeArrowheads="1"/>
          </p:cNvSpPr>
          <p:nvPr/>
        </p:nvSpPr>
        <p:spPr bwMode="auto">
          <a:xfrm>
            <a:off x="3802063" y="3303588"/>
            <a:ext cx="511175" cy="512762"/>
          </a:xfrm>
          <a:prstGeom prst="ellipse">
            <a:avLst/>
          </a:prstGeom>
          <a:solidFill>
            <a:srgbClr val="FFFFFF"/>
          </a:solidFill>
          <a:ln w="9525">
            <a:solidFill>
              <a:srgbClr val="000000"/>
            </a:solidFill>
            <a:round/>
            <a:headEnd/>
            <a:tailEnd/>
          </a:ln>
        </p:spPr>
        <p:txBody>
          <a:bodyPr lIns="0" tIns="0" rIns="0" bIns="0"/>
          <a:lstStyle/>
          <a:p>
            <a:pPr algn="ctr"/>
            <a:r>
              <a:rPr lang="en-US" altLang="zh-CN" sz="2000"/>
              <a:t>D</a:t>
            </a:r>
          </a:p>
        </p:txBody>
      </p:sp>
      <p:sp>
        <p:nvSpPr>
          <p:cNvPr id="33796" name="Oval 6"/>
          <p:cNvSpPr>
            <a:spLocks noChangeArrowheads="1"/>
          </p:cNvSpPr>
          <p:nvPr/>
        </p:nvSpPr>
        <p:spPr bwMode="auto">
          <a:xfrm>
            <a:off x="7326313" y="2249488"/>
            <a:ext cx="512762" cy="512762"/>
          </a:xfrm>
          <a:prstGeom prst="ellipse">
            <a:avLst/>
          </a:prstGeom>
          <a:solidFill>
            <a:srgbClr val="FFFFFF"/>
          </a:solidFill>
          <a:ln w="9525">
            <a:solidFill>
              <a:srgbClr val="000000"/>
            </a:solidFill>
            <a:round/>
            <a:headEnd/>
            <a:tailEnd/>
          </a:ln>
        </p:spPr>
        <p:txBody>
          <a:bodyPr lIns="0" tIns="0" rIns="0" bIns="0"/>
          <a:lstStyle/>
          <a:p>
            <a:pPr algn="ctr"/>
            <a:r>
              <a:rPr lang="en-US" altLang="zh-CN" sz="2000"/>
              <a:t>C</a:t>
            </a:r>
            <a:endParaRPr lang="en-US" altLang="zh-CN" sz="2000" baseline="-25000"/>
          </a:p>
        </p:txBody>
      </p:sp>
      <p:sp>
        <p:nvSpPr>
          <p:cNvPr id="33797" name="Oval 7"/>
          <p:cNvSpPr>
            <a:spLocks noChangeArrowheads="1"/>
          </p:cNvSpPr>
          <p:nvPr/>
        </p:nvSpPr>
        <p:spPr bwMode="auto">
          <a:xfrm>
            <a:off x="4497388" y="2249488"/>
            <a:ext cx="512762" cy="512762"/>
          </a:xfrm>
          <a:prstGeom prst="ellipse">
            <a:avLst/>
          </a:prstGeom>
          <a:solidFill>
            <a:srgbClr val="FFFFFF"/>
          </a:solidFill>
          <a:ln w="9525">
            <a:solidFill>
              <a:srgbClr val="000000"/>
            </a:solidFill>
            <a:round/>
            <a:headEnd/>
            <a:tailEnd/>
          </a:ln>
        </p:spPr>
        <p:txBody>
          <a:bodyPr lIns="0" tIns="0" rIns="0" bIns="0"/>
          <a:lstStyle/>
          <a:p>
            <a:pPr algn="ctr"/>
            <a:r>
              <a:rPr lang="en-US" altLang="zh-CN" sz="2000"/>
              <a:t>B</a:t>
            </a:r>
            <a:endParaRPr lang="en-US" altLang="zh-CN" sz="2000" baseline="-25000"/>
          </a:p>
        </p:txBody>
      </p:sp>
      <p:sp>
        <p:nvSpPr>
          <p:cNvPr id="33798" name="Oval 8"/>
          <p:cNvSpPr>
            <a:spLocks noChangeArrowheads="1"/>
          </p:cNvSpPr>
          <p:nvPr/>
        </p:nvSpPr>
        <p:spPr bwMode="auto">
          <a:xfrm>
            <a:off x="5253038" y="3303588"/>
            <a:ext cx="511175" cy="512762"/>
          </a:xfrm>
          <a:prstGeom prst="ellipse">
            <a:avLst/>
          </a:prstGeom>
          <a:solidFill>
            <a:srgbClr val="FFFFFF"/>
          </a:solidFill>
          <a:ln w="9525">
            <a:solidFill>
              <a:srgbClr val="000000"/>
            </a:solidFill>
            <a:round/>
            <a:headEnd/>
            <a:tailEnd/>
          </a:ln>
        </p:spPr>
        <p:txBody>
          <a:bodyPr lIns="0" tIns="0" rIns="0" bIns="0"/>
          <a:lstStyle/>
          <a:p>
            <a:pPr algn="ctr"/>
            <a:r>
              <a:rPr lang="en-US" altLang="zh-CN" sz="2000"/>
              <a:t>E</a:t>
            </a:r>
          </a:p>
        </p:txBody>
      </p:sp>
      <p:sp>
        <p:nvSpPr>
          <p:cNvPr id="33799" name="Oval 9"/>
          <p:cNvSpPr>
            <a:spLocks noChangeArrowheads="1"/>
          </p:cNvSpPr>
          <p:nvPr/>
        </p:nvSpPr>
        <p:spPr bwMode="auto">
          <a:xfrm>
            <a:off x="6635750" y="3287713"/>
            <a:ext cx="511175"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J</a:t>
            </a:r>
          </a:p>
        </p:txBody>
      </p:sp>
      <p:sp>
        <p:nvSpPr>
          <p:cNvPr id="33800" name="Oval 10"/>
          <p:cNvSpPr>
            <a:spLocks noChangeArrowheads="1"/>
          </p:cNvSpPr>
          <p:nvPr/>
        </p:nvSpPr>
        <p:spPr bwMode="auto">
          <a:xfrm>
            <a:off x="8083550" y="3319463"/>
            <a:ext cx="511175" cy="512762"/>
          </a:xfrm>
          <a:prstGeom prst="ellipse">
            <a:avLst/>
          </a:prstGeom>
          <a:solidFill>
            <a:srgbClr val="FFFFFF"/>
          </a:solidFill>
          <a:ln w="9525">
            <a:solidFill>
              <a:srgbClr val="000000"/>
            </a:solidFill>
            <a:round/>
            <a:headEnd/>
            <a:tailEnd/>
          </a:ln>
        </p:spPr>
        <p:txBody>
          <a:bodyPr lIns="0" tIns="0" rIns="0" bIns="0"/>
          <a:lstStyle/>
          <a:p>
            <a:pPr algn="ctr"/>
            <a:r>
              <a:rPr lang="en-US" altLang="zh-CN" sz="2000"/>
              <a:t>K</a:t>
            </a:r>
          </a:p>
        </p:txBody>
      </p:sp>
      <p:sp>
        <p:nvSpPr>
          <p:cNvPr id="33801" name="Oval 11"/>
          <p:cNvSpPr>
            <a:spLocks noChangeArrowheads="1"/>
          </p:cNvSpPr>
          <p:nvPr/>
        </p:nvSpPr>
        <p:spPr bwMode="auto">
          <a:xfrm>
            <a:off x="3429000" y="4225925"/>
            <a:ext cx="511175"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F</a:t>
            </a:r>
          </a:p>
        </p:txBody>
      </p:sp>
      <p:sp>
        <p:nvSpPr>
          <p:cNvPr id="33802" name="Oval 12"/>
          <p:cNvSpPr>
            <a:spLocks noChangeArrowheads="1"/>
          </p:cNvSpPr>
          <p:nvPr/>
        </p:nvSpPr>
        <p:spPr bwMode="auto">
          <a:xfrm>
            <a:off x="4098925" y="4241800"/>
            <a:ext cx="509588"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G</a:t>
            </a:r>
          </a:p>
        </p:txBody>
      </p:sp>
      <p:sp>
        <p:nvSpPr>
          <p:cNvPr id="33803" name="Oval 13"/>
          <p:cNvSpPr>
            <a:spLocks noChangeArrowheads="1"/>
          </p:cNvSpPr>
          <p:nvPr/>
        </p:nvSpPr>
        <p:spPr bwMode="auto">
          <a:xfrm>
            <a:off x="4773613" y="4225925"/>
            <a:ext cx="512762"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H</a:t>
            </a:r>
          </a:p>
        </p:txBody>
      </p:sp>
      <p:sp>
        <p:nvSpPr>
          <p:cNvPr id="33804" name="Oval 14"/>
          <p:cNvSpPr>
            <a:spLocks noChangeArrowheads="1"/>
          </p:cNvSpPr>
          <p:nvPr/>
        </p:nvSpPr>
        <p:spPr bwMode="auto">
          <a:xfrm>
            <a:off x="5462588" y="4241800"/>
            <a:ext cx="512762"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I</a:t>
            </a:r>
          </a:p>
        </p:txBody>
      </p:sp>
      <p:sp>
        <p:nvSpPr>
          <p:cNvPr id="33805" name="Oval 15"/>
          <p:cNvSpPr>
            <a:spLocks noChangeArrowheads="1"/>
          </p:cNvSpPr>
          <p:nvPr/>
        </p:nvSpPr>
        <p:spPr bwMode="auto">
          <a:xfrm>
            <a:off x="6321425" y="4241800"/>
            <a:ext cx="511175"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L</a:t>
            </a:r>
          </a:p>
        </p:txBody>
      </p:sp>
      <p:sp>
        <p:nvSpPr>
          <p:cNvPr id="33806" name="Oval 16"/>
          <p:cNvSpPr>
            <a:spLocks noChangeArrowheads="1"/>
          </p:cNvSpPr>
          <p:nvPr/>
        </p:nvSpPr>
        <p:spPr bwMode="auto">
          <a:xfrm>
            <a:off x="7013575" y="4241800"/>
            <a:ext cx="511175"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M</a:t>
            </a:r>
          </a:p>
        </p:txBody>
      </p:sp>
      <p:sp>
        <p:nvSpPr>
          <p:cNvPr id="33807" name="Oval 17"/>
          <p:cNvSpPr>
            <a:spLocks noChangeArrowheads="1"/>
          </p:cNvSpPr>
          <p:nvPr/>
        </p:nvSpPr>
        <p:spPr bwMode="auto">
          <a:xfrm>
            <a:off x="7721600" y="4241800"/>
            <a:ext cx="511175"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N</a:t>
            </a:r>
          </a:p>
        </p:txBody>
      </p:sp>
      <p:sp>
        <p:nvSpPr>
          <p:cNvPr id="33808" name="Oval 18"/>
          <p:cNvSpPr>
            <a:spLocks noChangeArrowheads="1"/>
          </p:cNvSpPr>
          <p:nvPr/>
        </p:nvSpPr>
        <p:spPr bwMode="auto">
          <a:xfrm>
            <a:off x="8412163" y="4225925"/>
            <a:ext cx="512762" cy="511175"/>
          </a:xfrm>
          <a:prstGeom prst="ellipse">
            <a:avLst/>
          </a:prstGeom>
          <a:solidFill>
            <a:srgbClr val="FFFFFF"/>
          </a:solidFill>
          <a:ln w="9525">
            <a:solidFill>
              <a:srgbClr val="000000"/>
            </a:solidFill>
            <a:round/>
            <a:headEnd/>
            <a:tailEnd/>
          </a:ln>
        </p:spPr>
        <p:txBody>
          <a:bodyPr lIns="0" tIns="0" rIns="0" bIns="0"/>
          <a:lstStyle/>
          <a:p>
            <a:pPr algn="ctr"/>
            <a:r>
              <a:rPr lang="en-US" altLang="zh-CN" sz="2000"/>
              <a:t>P</a:t>
            </a:r>
          </a:p>
        </p:txBody>
      </p:sp>
      <p:sp>
        <p:nvSpPr>
          <p:cNvPr id="33809" name="Line 19"/>
          <p:cNvSpPr>
            <a:spLocks noChangeShapeType="1"/>
          </p:cNvSpPr>
          <p:nvPr/>
        </p:nvSpPr>
        <p:spPr bwMode="auto">
          <a:xfrm flipH="1">
            <a:off x="4959350" y="1744663"/>
            <a:ext cx="1036638" cy="657225"/>
          </a:xfrm>
          <a:prstGeom prst="line">
            <a:avLst/>
          </a:prstGeom>
          <a:noFill/>
          <a:ln w="9525">
            <a:solidFill>
              <a:srgbClr val="000000"/>
            </a:solidFill>
            <a:round/>
            <a:headEnd/>
            <a:tailEnd type="triangle" w="med" len="med"/>
          </a:ln>
        </p:spPr>
        <p:txBody>
          <a:bodyPr/>
          <a:lstStyle/>
          <a:p>
            <a:endParaRPr lang="zh-CN" altLang="en-US"/>
          </a:p>
        </p:txBody>
      </p:sp>
      <p:sp>
        <p:nvSpPr>
          <p:cNvPr id="33810" name="Line 20"/>
          <p:cNvSpPr>
            <a:spLocks noChangeShapeType="1"/>
          </p:cNvSpPr>
          <p:nvPr/>
        </p:nvSpPr>
        <p:spPr bwMode="auto">
          <a:xfrm>
            <a:off x="6407150" y="1760538"/>
            <a:ext cx="987425" cy="592137"/>
          </a:xfrm>
          <a:prstGeom prst="line">
            <a:avLst/>
          </a:prstGeom>
          <a:noFill/>
          <a:ln w="9525">
            <a:solidFill>
              <a:srgbClr val="000000"/>
            </a:solidFill>
            <a:round/>
            <a:headEnd/>
            <a:tailEnd type="triangle" w="med" len="med"/>
          </a:ln>
        </p:spPr>
        <p:txBody>
          <a:bodyPr/>
          <a:lstStyle/>
          <a:p>
            <a:endParaRPr lang="zh-CN" altLang="en-US"/>
          </a:p>
        </p:txBody>
      </p:sp>
      <p:sp>
        <p:nvSpPr>
          <p:cNvPr id="33811" name="Line 21"/>
          <p:cNvSpPr>
            <a:spLocks noChangeShapeType="1"/>
          </p:cNvSpPr>
          <p:nvPr/>
        </p:nvSpPr>
        <p:spPr bwMode="auto">
          <a:xfrm flipH="1">
            <a:off x="4152900" y="2681288"/>
            <a:ext cx="411163" cy="642937"/>
          </a:xfrm>
          <a:prstGeom prst="line">
            <a:avLst/>
          </a:prstGeom>
          <a:noFill/>
          <a:ln w="9525">
            <a:solidFill>
              <a:srgbClr val="000000"/>
            </a:solidFill>
            <a:round/>
            <a:headEnd/>
            <a:tailEnd type="triangle" w="med" len="med"/>
          </a:ln>
        </p:spPr>
        <p:txBody>
          <a:bodyPr/>
          <a:lstStyle/>
          <a:p>
            <a:endParaRPr lang="zh-CN" altLang="en-US"/>
          </a:p>
        </p:txBody>
      </p:sp>
      <p:sp>
        <p:nvSpPr>
          <p:cNvPr id="33812" name="Line 22"/>
          <p:cNvSpPr>
            <a:spLocks noChangeShapeType="1"/>
          </p:cNvSpPr>
          <p:nvPr/>
        </p:nvSpPr>
        <p:spPr bwMode="auto">
          <a:xfrm>
            <a:off x="4910138" y="2714625"/>
            <a:ext cx="444500" cy="642938"/>
          </a:xfrm>
          <a:prstGeom prst="line">
            <a:avLst/>
          </a:prstGeom>
          <a:noFill/>
          <a:ln w="9525">
            <a:solidFill>
              <a:srgbClr val="000000"/>
            </a:solidFill>
            <a:round/>
            <a:headEnd/>
            <a:tailEnd type="triangle" w="med" len="med"/>
          </a:ln>
        </p:spPr>
        <p:txBody>
          <a:bodyPr/>
          <a:lstStyle/>
          <a:p>
            <a:endParaRPr lang="zh-CN" altLang="en-US"/>
          </a:p>
        </p:txBody>
      </p:sp>
      <p:sp>
        <p:nvSpPr>
          <p:cNvPr id="33813" name="Line 23"/>
          <p:cNvSpPr>
            <a:spLocks noChangeShapeType="1"/>
          </p:cNvSpPr>
          <p:nvPr/>
        </p:nvSpPr>
        <p:spPr bwMode="auto">
          <a:xfrm flipH="1">
            <a:off x="6999288" y="2730500"/>
            <a:ext cx="446087" cy="593725"/>
          </a:xfrm>
          <a:prstGeom prst="line">
            <a:avLst/>
          </a:prstGeom>
          <a:noFill/>
          <a:ln w="9525">
            <a:solidFill>
              <a:srgbClr val="000000"/>
            </a:solidFill>
            <a:round/>
            <a:headEnd/>
            <a:tailEnd type="triangle" w="med" len="med"/>
          </a:ln>
        </p:spPr>
        <p:txBody>
          <a:bodyPr/>
          <a:lstStyle/>
          <a:p>
            <a:endParaRPr lang="zh-CN" altLang="en-US"/>
          </a:p>
        </p:txBody>
      </p:sp>
      <p:sp>
        <p:nvSpPr>
          <p:cNvPr id="33814" name="Line 24"/>
          <p:cNvSpPr>
            <a:spLocks noChangeShapeType="1"/>
          </p:cNvSpPr>
          <p:nvPr/>
        </p:nvSpPr>
        <p:spPr bwMode="auto">
          <a:xfrm>
            <a:off x="7742238" y="2730500"/>
            <a:ext cx="460375" cy="642938"/>
          </a:xfrm>
          <a:prstGeom prst="line">
            <a:avLst/>
          </a:prstGeom>
          <a:noFill/>
          <a:ln w="9525">
            <a:solidFill>
              <a:srgbClr val="000000"/>
            </a:solidFill>
            <a:round/>
            <a:headEnd/>
            <a:tailEnd type="triangle" w="med" len="med"/>
          </a:ln>
        </p:spPr>
        <p:txBody>
          <a:bodyPr/>
          <a:lstStyle/>
          <a:p>
            <a:endParaRPr lang="zh-CN" altLang="en-US"/>
          </a:p>
        </p:txBody>
      </p:sp>
      <p:sp>
        <p:nvSpPr>
          <p:cNvPr id="33815" name="Line 25"/>
          <p:cNvSpPr>
            <a:spLocks noChangeShapeType="1"/>
          </p:cNvSpPr>
          <p:nvPr/>
        </p:nvSpPr>
        <p:spPr bwMode="auto">
          <a:xfrm flipH="1">
            <a:off x="3759200" y="3784600"/>
            <a:ext cx="146050" cy="460375"/>
          </a:xfrm>
          <a:prstGeom prst="line">
            <a:avLst/>
          </a:prstGeom>
          <a:noFill/>
          <a:ln w="9525">
            <a:solidFill>
              <a:srgbClr val="000000"/>
            </a:solidFill>
            <a:round/>
            <a:headEnd/>
            <a:tailEnd type="triangle" w="med" len="med"/>
          </a:ln>
        </p:spPr>
        <p:txBody>
          <a:bodyPr/>
          <a:lstStyle/>
          <a:p>
            <a:endParaRPr lang="zh-CN" altLang="en-US"/>
          </a:p>
        </p:txBody>
      </p:sp>
      <p:sp>
        <p:nvSpPr>
          <p:cNvPr id="33816" name="Line 26"/>
          <p:cNvSpPr>
            <a:spLocks noChangeShapeType="1"/>
          </p:cNvSpPr>
          <p:nvPr/>
        </p:nvSpPr>
        <p:spPr bwMode="auto">
          <a:xfrm>
            <a:off x="4168775" y="3800475"/>
            <a:ext cx="131763" cy="444500"/>
          </a:xfrm>
          <a:prstGeom prst="line">
            <a:avLst/>
          </a:prstGeom>
          <a:noFill/>
          <a:ln w="9525">
            <a:solidFill>
              <a:srgbClr val="000000"/>
            </a:solidFill>
            <a:round/>
            <a:headEnd/>
            <a:tailEnd type="triangle" w="med" len="med"/>
          </a:ln>
        </p:spPr>
        <p:txBody>
          <a:bodyPr/>
          <a:lstStyle/>
          <a:p>
            <a:endParaRPr lang="zh-CN" altLang="en-US"/>
          </a:p>
        </p:txBody>
      </p:sp>
      <p:sp>
        <p:nvSpPr>
          <p:cNvPr id="33817" name="Line 27"/>
          <p:cNvSpPr>
            <a:spLocks noChangeShapeType="1"/>
          </p:cNvSpPr>
          <p:nvPr/>
        </p:nvSpPr>
        <p:spPr bwMode="auto">
          <a:xfrm flipH="1">
            <a:off x="5124450" y="3784600"/>
            <a:ext cx="247650" cy="444500"/>
          </a:xfrm>
          <a:prstGeom prst="line">
            <a:avLst/>
          </a:prstGeom>
          <a:noFill/>
          <a:ln w="9525">
            <a:solidFill>
              <a:srgbClr val="000000"/>
            </a:solidFill>
            <a:round/>
            <a:headEnd/>
            <a:tailEnd type="triangle" w="med" len="med"/>
          </a:ln>
        </p:spPr>
        <p:txBody>
          <a:bodyPr/>
          <a:lstStyle/>
          <a:p>
            <a:endParaRPr lang="zh-CN" altLang="en-US"/>
          </a:p>
        </p:txBody>
      </p:sp>
      <p:sp>
        <p:nvSpPr>
          <p:cNvPr id="33818" name="Line 28"/>
          <p:cNvSpPr>
            <a:spLocks noChangeShapeType="1"/>
          </p:cNvSpPr>
          <p:nvPr/>
        </p:nvSpPr>
        <p:spPr bwMode="auto">
          <a:xfrm>
            <a:off x="5602288" y="3800475"/>
            <a:ext cx="131762" cy="444500"/>
          </a:xfrm>
          <a:prstGeom prst="line">
            <a:avLst/>
          </a:prstGeom>
          <a:noFill/>
          <a:ln w="9525">
            <a:solidFill>
              <a:srgbClr val="000000"/>
            </a:solidFill>
            <a:round/>
            <a:headEnd/>
            <a:tailEnd type="triangle" w="med" len="med"/>
          </a:ln>
        </p:spPr>
        <p:txBody>
          <a:bodyPr/>
          <a:lstStyle/>
          <a:p>
            <a:endParaRPr lang="zh-CN" altLang="en-US"/>
          </a:p>
        </p:txBody>
      </p:sp>
      <p:sp>
        <p:nvSpPr>
          <p:cNvPr id="33819" name="Line 29"/>
          <p:cNvSpPr>
            <a:spLocks noChangeShapeType="1"/>
          </p:cNvSpPr>
          <p:nvPr/>
        </p:nvSpPr>
        <p:spPr bwMode="auto">
          <a:xfrm flipH="1">
            <a:off x="6654800" y="3800475"/>
            <a:ext cx="165100" cy="461963"/>
          </a:xfrm>
          <a:prstGeom prst="line">
            <a:avLst/>
          </a:prstGeom>
          <a:noFill/>
          <a:ln w="9525">
            <a:solidFill>
              <a:srgbClr val="000000"/>
            </a:solidFill>
            <a:round/>
            <a:headEnd/>
            <a:tailEnd type="triangle" w="med" len="med"/>
          </a:ln>
        </p:spPr>
        <p:txBody>
          <a:bodyPr/>
          <a:lstStyle/>
          <a:p>
            <a:endParaRPr lang="zh-CN" altLang="en-US"/>
          </a:p>
        </p:txBody>
      </p:sp>
      <p:sp>
        <p:nvSpPr>
          <p:cNvPr id="33820" name="Line 30"/>
          <p:cNvSpPr>
            <a:spLocks noChangeShapeType="1"/>
          </p:cNvSpPr>
          <p:nvPr/>
        </p:nvSpPr>
        <p:spPr bwMode="auto">
          <a:xfrm>
            <a:off x="6967538" y="3784600"/>
            <a:ext cx="214312" cy="477838"/>
          </a:xfrm>
          <a:prstGeom prst="line">
            <a:avLst/>
          </a:prstGeom>
          <a:noFill/>
          <a:ln w="9525">
            <a:solidFill>
              <a:srgbClr val="000000"/>
            </a:solidFill>
            <a:round/>
            <a:headEnd/>
            <a:tailEnd type="triangle" w="med" len="med"/>
          </a:ln>
        </p:spPr>
        <p:txBody>
          <a:bodyPr/>
          <a:lstStyle/>
          <a:p>
            <a:endParaRPr lang="zh-CN" altLang="en-US"/>
          </a:p>
        </p:txBody>
      </p:sp>
      <p:sp>
        <p:nvSpPr>
          <p:cNvPr id="33821" name="Line 31"/>
          <p:cNvSpPr>
            <a:spLocks noChangeShapeType="1"/>
          </p:cNvSpPr>
          <p:nvPr/>
        </p:nvSpPr>
        <p:spPr bwMode="auto">
          <a:xfrm flipH="1">
            <a:off x="7986713" y="3800475"/>
            <a:ext cx="215900" cy="461963"/>
          </a:xfrm>
          <a:prstGeom prst="line">
            <a:avLst/>
          </a:prstGeom>
          <a:noFill/>
          <a:ln w="9525">
            <a:solidFill>
              <a:srgbClr val="000000"/>
            </a:solidFill>
            <a:round/>
            <a:headEnd/>
            <a:tailEnd type="triangle" w="med" len="med"/>
          </a:ln>
        </p:spPr>
        <p:txBody>
          <a:bodyPr/>
          <a:lstStyle/>
          <a:p>
            <a:endParaRPr lang="zh-CN" altLang="en-US"/>
          </a:p>
        </p:txBody>
      </p:sp>
      <p:sp>
        <p:nvSpPr>
          <p:cNvPr id="33822" name="Line 32"/>
          <p:cNvSpPr>
            <a:spLocks noChangeShapeType="1"/>
          </p:cNvSpPr>
          <p:nvPr/>
        </p:nvSpPr>
        <p:spPr bwMode="auto">
          <a:xfrm>
            <a:off x="8432800" y="3816350"/>
            <a:ext cx="165100" cy="412750"/>
          </a:xfrm>
          <a:prstGeom prst="line">
            <a:avLst/>
          </a:prstGeom>
          <a:noFill/>
          <a:ln w="9525">
            <a:solidFill>
              <a:srgbClr val="000000"/>
            </a:solidFill>
            <a:round/>
            <a:headEnd/>
            <a:tailEnd type="triangle" w="med" len="med"/>
          </a:ln>
        </p:spPr>
        <p:txBody>
          <a:bodyPr/>
          <a:lstStyle/>
          <a:p>
            <a:endParaRPr lang="zh-CN" altLang="en-US"/>
          </a:p>
        </p:txBody>
      </p:sp>
      <p:sp>
        <p:nvSpPr>
          <p:cNvPr id="33823" name="Line 33"/>
          <p:cNvSpPr>
            <a:spLocks noChangeShapeType="1"/>
          </p:cNvSpPr>
          <p:nvPr/>
        </p:nvSpPr>
        <p:spPr bwMode="auto">
          <a:xfrm>
            <a:off x="3692525" y="4738688"/>
            <a:ext cx="0" cy="625475"/>
          </a:xfrm>
          <a:prstGeom prst="line">
            <a:avLst/>
          </a:prstGeom>
          <a:noFill/>
          <a:ln w="9525">
            <a:solidFill>
              <a:srgbClr val="000000"/>
            </a:solidFill>
            <a:round/>
            <a:headEnd/>
            <a:tailEnd type="triangle" w="med" len="med"/>
          </a:ln>
        </p:spPr>
        <p:txBody>
          <a:bodyPr/>
          <a:lstStyle/>
          <a:p>
            <a:endParaRPr lang="zh-CN" altLang="en-US"/>
          </a:p>
        </p:txBody>
      </p:sp>
      <p:sp>
        <p:nvSpPr>
          <p:cNvPr id="33824" name="Line 34"/>
          <p:cNvSpPr>
            <a:spLocks noChangeShapeType="1"/>
          </p:cNvSpPr>
          <p:nvPr/>
        </p:nvSpPr>
        <p:spPr bwMode="auto">
          <a:xfrm>
            <a:off x="4365625" y="4772025"/>
            <a:ext cx="0" cy="592138"/>
          </a:xfrm>
          <a:prstGeom prst="line">
            <a:avLst/>
          </a:prstGeom>
          <a:noFill/>
          <a:ln w="9525">
            <a:solidFill>
              <a:srgbClr val="000000"/>
            </a:solidFill>
            <a:round/>
            <a:headEnd/>
            <a:tailEnd type="triangle" w="med" len="med"/>
          </a:ln>
        </p:spPr>
        <p:txBody>
          <a:bodyPr/>
          <a:lstStyle/>
          <a:p>
            <a:endParaRPr lang="zh-CN" altLang="en-US"/>
          </a:p>
        </p:txBody>
      </p:sp>
      <p:sp>
        <p:nvSpPr>
          <p:cNvPr id="33825" name="Line 35"/>
          <p:cNvSpPr>
            <a:spLocks noChangeShapeType="1"/>
          </p:cNvSpPr>
          <p:nvPr/>
        </p:nvSpPr>
        <p:spPr bwMode="auto">
          <a:xfrm>
            <a:off x="5041900" y="4738688"/>
            <a:ext cx="0" cy="625475"/>
          </a:xfrm>
          <a:prstGeom prst="line">
            <a:avLst/>
          </a:prstGeom>
          <a:noFill/>
          <a:ln w="9525">
            <a:solidFill>
              <a:srgbClr val="000000"/>
            </a:solidFill>
            <a:round/>
            <a:headEnd/>
            <a:tailEnd type="triangle" w="med" len="med"/>
          </a:ln>
        </p:spPr>
        <p:txBody>
          <a:bodyPr/>
          <a:lstStyle/>
          <a:p>
            <a:endParaRPr lang="zh-CN" altLang="en-US"/>
          </a:p>
        </p:txBody>
      </p:sp>
      <p:sp>
        <p:nvSpPr>
          <p:cNvPr id="33826" name="Line 36"/>
          <p:cNvSpPr>
            <a:spLocks noChangeShapeType="1"/>
          </p:cNvSpPr>
          <p:nvPr/>
        </p:nvSpPr>
        <p:spPr bwMode="auto">
          <a:xfrm>
            <a:off x="5716588" y="4756150"/>
            <a:ext cx="0" cy="592138"/>
          </a:xfrm>
          <a:prstGeom prst="line">
            <a:avLst/>
          </a:prstGeom>
          <a:noFill/>
          <a:ln w="9525">
            <a:solidFill>
              <a:srgbClr val="000000"/>
            </a:solidFill>
            <a:round/>
            <a:headEnd/>
            <a:tailEnd type="triangle" w="med" len="med"/>
          </a:ln>
        </p:spPr>
        <p:txBody>
          <a:bodyPr/>
          <a:lstStyle/>
          <a:p>
            <a:endParaRPr lang="zh-CN" altLang="en-US"/>
          </a:p>
        </p:txBody>
      </p:sp>
      <p:sp>
        <p:nvSpPr>
          <p:cNvPr id="33827" name="Line 37"/>
          <p:cNvSpPr>
            <a:spLocks noChangeShapeType="1"/>
          </p:cNvSpPr>
          <p:nvPr/>
        </p:nvSpPr>
        <p:spPr bwMode="auto">
          <a:xfrm>
            <a:off x="6572250" y="4756150"/>
            <a:ext cx="0" cy="608013"/>
          </a:xfrm>
          <a:prstGeom prst="line">
            <a:avLst/>
          </a:prstGeom>
          <a:noFill/>
          <a:ln w="9525">
            <a:solidFill>
              <a:srgbClr val="000000"/>
            </a:solidFill>
            <a:round/>
            <a:headEnd/>
            <a:tailEnd type="triangle" w="med" len="med"/>
          </a:ln>
        </p:spPr>
        <p:txBody>
          <a:bodyPr/>
          <a:lstStyle/>
          <a:p>
            <a:endParaRPr lang="zh-CN" altLang="en-US"/>
          </a:p>
        </p:txBody>
      </p:sp>
      <p:sp>
        <p:nvSpPr>
          <p:cNvPr id="33828" name="Line 38"/>
          <p:cNvSpPr>
            <a:spLocks noChangeShapeType="1"/>
          </p:cNvSpPr>
          <p:nvPr/>
        </p:nvSpPr>
        <p:spPr bwMode="auto">
          <a:xfrm>
            <a:off x="7262813" y="4756150"/>
            <a:ext cx="0" cy="592138"/>
          </a:xfrm>
          <a:prstGeom prst="line">
            <a:avLst/>
          </a:prstGeom>
          <a:noFill/>
          <a:ln w="9525">
            <a:solidFill>
              <a:srgbClr val="000000"/>
            </a:solidFill>
            <a:round/>
            <a:headEnd/>
            <a:tailEnd type="triangle" w="med" len="med"/>
          </a:ln>
        </p:spPr>
        <p:txBody>
          <a:bodyPr/>
          <a:lstStyle/>
          <a:p>
            <a:endParaRPr lang="zh-CN" altLang="en-US"/>
          </a:p>
        </p:txBody>
      </p:sp>
      <p:sp>
        <p:nvSpPr>
          <p:cNvPr id="33829" name="Line 39"/>
          <p:cNvSpPr>
            <a:spLocks noChangeShapeType="1"/>
          </p:cNvSpPr>
          <p:nvPr/>
        </p:nvSpPr>
        <p:spPr bwMode="auto">
          <a:xfrm>
            <a:off x="7986713" y="4756150"/>
            <a:ext cx="0" cy="608013"/>
          </a:xfrm>
          <a:prstGeom prst="line">
            <a:avLst/>
          </a:prstGeom>
          <a:noFill/>
          <a:ln w="9525">
            <a:solidFill>
              <a:srgbClr val="000000"/>
            </a:solidFill>
            <a:round/>
            <a:headEnd/>
            <a:tailEnd type="triangle" w="med" len="med"/>
          </a:ln>
        </p:spPr>
        <p:txBody>
          <a:bodyPr/>
          <a:lstStyle/>
          <a:p>
            <a:endParaRPr lang="zh-CN" altLang="en-US"/>
          </a:p>
        </p:txBody>
      </p:sp>
      <p:sp>
        <p:nvSpPr>
          <p:cNvPr id="33830" name="Line 40"/>
          <p:cNvSpPr>
            <a:spLocks noChangeShapeType="1"/>
          </p:cNvSpPr>
          <p:nvPr/>
        </p:nvSpPr>
        <p:spPr bwMode="auto">
          <a:xfrm>
            <a:off x="8696325" y="4738688"/>
            <a:ext cx="0" cy="609600"/>
          </a:xfrm>
          <a:prstGeom prst="line">
            <a:avLst/>
          </a:prstGeom>
          <a:noFill/>
          <a:ln w="9525">
            <a:solidFill>
              <a:srgbClr val="000000"/>
            </a:solidFill>
            <a:round/>
            <a:headEnd/>
            <a:tailEnd type="triangle" w="med" len="med"/>
          </a:ln>
        </p:spPr>
        <p:txBody>
          <a:bodyPr/>
          <a:lstStyle/>
          <a:p>
            <a:endParaRPr lang="zh-CN" altLang="en-US"/>
          </a:p>
        </p:txBody>
      </p:sp>
      <p:sp>
        <p:nvSpPr>
          <p:cNvPr id="33831" name="Line 41"/>
          <p:cNvSpPr>
            <a:spLocks noChangeShapeType="1"/>
          </p:cNvSpPr>
          <p:nvPr/>
        </p:nvSpPr>
        <p:spPr bwMode="auto">
          <a:xfrm flipH="1">
            <a:off x="6210300" y="5364163"/>
            <a:ext cx="2486025" cy="0"/>
          </a:xfrm>
          <a:prstGeom prst="line">
            <a:avLst/>
          </a:prstGeom>
          <a:noFill/>
          <a:ln w="9525">
            <a:solidFill>
              <a:srgbClr val="000000"/>
            </a:solidFill>
            <a:round/>
            <a:headEnd/>
            <a:tailEnd type="triangle" w="med" len="med"/>
          </a:ln>
        </p:spPr>
        <p:txBody>
          <a:bodyPr/>
          <a:lstStyle/>
          <a:p>
            <a:endParaRPr lang="zh-CN" altLang="en-US"/>
          </a:p>
        </p:txBody>
      </p:sp>
      <p:sp>
        <p:nvSpPr>
          <p:cNvPr id="33832" name="Line 42"/>
          <p:cNvSpPr>
            <a:spLocks noChangeShapeType="1"/>
          </p:cNvSpPr>
          <p:nvPr/>
        </p:nvSpPr>
        <p:spPr bwMode="auto">
          <a:xfrm flipV="1">
            <a:off x="6194425" y="1841500"/>
            <a:ext cx="0" cy="3522663"/>
          </a:xfrm>
          <a:prstGeom prst="line">
            <a:avLst/>
          </a:prstGeom>
          <a:noFill/>
          <a:ln w="9525">
            <a:solidFill>
              <a:srgbClr val="000000"/>
            </a:solidFill>
            <a:round/>
            <a:headEnd/>
            <a:tailEnd type="triangle" w="med" len="med"/>
          </a:ln>
        </p:spPr>
        <p:txBody>
          <a:bodyPr/>
          <a:lstStyle/>
          <a:p>
            <a:endParaRPr lang="zh-CN" altLang="en-US"/>
          </a:p>
        </p:txBody>
      </p:sp>
      <p:sp>
        <p:nvSpPr>
          <p:cNvPr id="33833" name="Line 43"/>
          <p:cNvSpPr>
            <a:spLocks noChangeShapeType="1"/>
          </p:cNvSpPr>
          <p:nvPr/>
        </p:nvSpPr>
        <p:spPr bwMode="auto">
          <a:xfrm>
            <a:off x="3692525" y="5364163"/>
            <a:ext cx="2468563" cy="0"/>
          </a:xfrm>
          <a:prstGeom prst="line">
            <a:avLst/>
          </a:prstGeom>
          <a:noFill/>
          <a:ln w="9525">
            <a:solidFill>
              <a:srgbClr val="000000"/>
            </a:solidFill>
            <a:round/>
            <a:headEnd/>
            <a:tailEnd type="triangle" w="med" len="med"/>
          </a:ln>
        </p:spPr>
        <p:txBody>
          <a:bodyPr/>
          <a:lstStyle/>
          <a:p>
            <a:endParaRPr lang="zh-CN" altLang="en-US"/>
          </a:p>
        </p:txBody>
      </p:sp>
      <p:sp>
        <p:nvSpPr>
          <p:cNvPr id="33834" name="Text Box 44"/>
          <p:cNvSpPr txBox="1">
            <a:spLocks noChangeArrowheads="1"/>
          </p:cNvSpPr>
          <p:nvPr/>
        </p:nvSpPr>
        <p:spPr bwMode="auto">
          <a:xfrm>
            <a:off x="5200650" y="2690813"/>
            <a:ext cx="338138" cy="296862"/>
          </a:xfrm>
          <a:prstGeom prst="rect">
            <a:avLst/>
          </a:prstGeom>
          <a:noFill/>
          <a:ln w="9525">
            <a:noFill/>
            <a:miter lim="800000"/>
            <a:headEnd/>
            <a:tailEnd/>
          </a:ln>
        </p:spPr>
        <p:txBody>
          <a:bodyPr lIns="0" tIns="0" rIns="0" bIns="0"/>
          <a:lstStyle/>
          <a:p>
            <a:pPr algn="just"/>
            <a:r>
              <a:rPr lang="en-US" altLang="zh-CN" sz="2000"/>
              <a:t>1/0</a:t>
            </a:r>
          </a:p>
        </p:txBody>
      </p:sp>
      <p:sp>
        <p:nvSpPr>
          <p:cNvPr id="33835" name="Text Box 45"/>
          <p:cNvSpPr txBox="1">
            <a:spLocks noChangeArrowheads="1"/>
          </p:cNvSpPr>
          <p:nvPr/>
        </p:nvSpPr>
        <p:spPr bwMode="auto">
          <a:xfrm>
            <a:off x="5265738" y="1755775"/>
            <a:ext cx="336550" cy="295275"/>
          </a:xfrm>
          <a:prstGeom prst="rect">
            <a:avLst/>
          </a:prstGeom>
          <a:noFill/>
          <a:ln w="9525">
            <a:noFill/>
            <a:miter lim="800000"/>
            <a:headEnd/>
            <a:tailEnd/>
          </a:ln>
        </p:spPr>
        <p:txBody>
          <a:bodyPr lIns="0" tIns="0" rIns="0" bIns="0"/>
          <a:lstStyle/>
          <a:p>
            <a:pPr algn="just"/>
            <a:r>
              <a:rPr lang="en-US" altLang="zh-CN" sz="2000"/>
              <a:t>0/0</a:t>
            </a:r>
          </a:p>
        </p:txBody>
      </p:sp>
      <p:sp>
        <p:nvSpPr>
          <p:cNvPr id="33836" name="Text Box 46"/>
          <p:cNvSpPr txBox="1">
            <a:spLocks noChangeArrowheads="1"/>
          </p:cNvSpPr>
          <p:nvPr/>
        </p:nvSpPr>
        <p:spPr bwMode="auto">
          <a:xfrm>
            <a:off x="4224338" y="3746500"/>
            <a:ext cx="336550" cy="296863"/>
          </a:xfrm>
          <a:prstGeom prst="rect">
            <a:avLst/>
          </a:prstGeom>
          <a:noFill/>
          <a:ln w="9525">
            <a:noFill/>
            <a:miter lim="800000"/>
            <a:headEnd/>
            <a:tailEnd/>
          </a:ln>
        </p:spPr>
        <p:txBody>
          <a:bodyPr lIns="0" tIns="0" rIns="0" bIns="0"/>
          <a:lstStyle/>
          <a:p>
            <a:pPr algn="just"/>
            <a:r>
              <a:rPr lang="en-US" altLang="zh-CN" sz="2000"/>
              <a:t>1/0</a:t>
            </a:r>
          </a:p>
        </p:txBody>
      </p:sp>
      <p:sp>
        <p:nvSpPr>
          <p:cNvPr id="33837" name="Text Box 47"/>
          <p:cNvSpPr txBox="1">
            <a:spLocks noChangeArrowheads="1"/>
          </p:cNvSpPr>
          <p:nvPr/>
        </p:nvSpPr>
        <p:spPr bwMode="auto">
          <a:xfrm>
            <a:off x="3803650" y="4665663"/>
            <a:ext cx="352425" cy="708025"/>
          </a:xfrm>
          <a:prstGeom prst="rect">
            <a:avLst/>
          </a:prstGeom>
          <a:noFill/>
          <a:ln w="9525">
            <a:noFill/>
            <a:miter lim="800000"/>
            <a:headEnd/>
            <a:tailEnd/>
          </a:ln>
        </p:spPr>
        <p:txBody>
          <a:bodyPr lIns="0" tIns="0" rIns="0" bIns="0"/>
          <a:lstStyle/>
          <a:p>
            <a:pPr algn="just"/>
            <a:r>
              <a:rPr lang="en-US" altLang="zh-CN" sz="2000"/>
              <a:t>0/0</a:t>
            </a:r>
          </a:p>
          <a:p>
            <a:pPr algn="just"/>
            <a:r>
              <a:rPr lang="en-US" altLang="zh-CN" sz="2000"/>
              <a:t>1/0</a:t>
            </a:r>
          </a:p>
        </p:txBody>
      </p:sp>
      <p:sp>
        <p:nvSpPr>
          <p:cNvPr id="33838" name="Text Box 48"/>
          <p:cNvSpPr txBox="1">
            <a:spLocks noChangeArrowheads="1"/>
          </p:cNvSpPr>
          <p:nvPr/>
        </p:nvSpPr>
        <p:spPr bwMode="auto">
          <a:xfrm>
            <a:off x="7793038" y="3760788"/>
            <a:ext cx="338137" cy="296862"/>
          </a:xfrm>
          <a:prstGeom prst="rect">
            <a:avLst/>
          </a:prstGeom>
          <a:noFill/>
          <a:ln w="9525">
            <a:noFill/>
            <a:miter lim="800000"/>
            <a:headEnd/>
            <a:tailEnd/>
          </a:ln>
        </p:spPr>
        <p:txBody>
          <a:bodyPr lIns="0" tIns="0" rIns="0" bIns="0"/>
          <a:lstStyle/>
          <a:p>
            <a:pPr algn="just"/>
            <a:r>
              <a:rPr lang="en-US" altLang="zh-CN" sz="2000"/>
              <a:t>0/0</a:t>
            </a:r>
          </a:p>
        </p:txBody>
      </p:sp>
      <p:sp>
        <p:nvSpPr>
          <p:cNvPr id="33839" name="Text Box 49"/>
          <p:cNvSpPr txBox="1">
            <a:spLocks noChangeArrowheads="1"/>
          </p:cNvSpPr>
          <p:nvPr/>
        </p:nvSpPr>
        <p:spPr bwMode="auto">
          <a:xfrm>
            <a:off x="4135438" y="2690813"/>
            <a:ext cx="336550" cy="296862"/>
          </a:xfrm>
          <a:prstGeom prst="rect">
            <a:avLst/>
          </a:prstGeom>
          <a:noFill/>
          <a:ln w="9525">
            <a:noFill/>
            <a:miter lim="800000"/>
            <a:headEnd/>
            <a:tailEnd/>
          </a:ln>
        </p:spPr>
        <p:txBody>
          <a:bodyPr lIns="0" tIns="0" rIns="0" bIns="0"/>
          <a:lstStyle/>
          <a:p>
            <a:pPr algn="just"/>
            <a:r>
              <a:rPr lang="en-US" altLang="zh-CN" sz="2000"/>
              <a:t>0/0</a:t>
            </a:r>
          </a:p>
        </p:txBody>
      </p:sp>
      <p:sp>
        <p:nvSpPr>
          <p:cNvPr id="33840" name="Text Box 50"/>
          <p:cNvSpPr txBox="1">
            <a:spLocks noChangeArrowheads="1"/>
          </p:cNvSpPr>
          <p:nvPr/>
        </p:nvSpPr>
        <p:spPr bwMode="auto">
          <a:xfrm>
            <a:off x="3495675" y="3732213"/>
            <a:ext cx="338138" cy="295275"/>
          </a:xfrm>
          <a:prstGeom prst="rect">
            <a:avLst/>
          </a:prstGeom>
          <a:noFill/>
          <a:ln w="9525">
            <a:noFill/>
            <a:miter lim="800000"/>
            <a:headEnd/>
            <a:tailEnd/>
          </a:ln>
        </p:spPr>
        <p:txBody>
          <a:bodyPr lIns="0" tIns="0" rIns="0" bIns="0"/>
          <a:lstStyle/>
          <a:p>
            <a:pPr algn="just"/>
            <a:r>
              <a:rPr lang="en-US" altLang="zh-CN" sz="2000"/>
              <a:t>0/0</a:t>
            </a:r>
          </a:p>
        </p:txBody>
      </p:sp>
      <p:sp>
        <p:nvSpPr>
          <p:cNvPr id="33841" name="Text Box 51"/>
          <p:cNvSpPr txBox="1">
            <a:spLocks noChangeArrowheads="1"/>
          </p:cNvSpPr>
          <p:nvPr/>
        </p:nvSpPr>
        <p:spPr bwMode="auto">
          <a:xfrm>
            <a:off x="5648325" y="3746500"/>
            <a:ext cx="336550" cy="296863"/>
          </a:xfrm>
          <a:prstGeom prst="rect">
            <a:avLst/>
          </a:prstGeom>
          <a:noFill/>
          <a:ln w="9525">
            <a:noFill/>
            <a:miter lim="800000"/>
            <a:headEnd/>
            <a:tailEnd/>
          </a:ln>
        </p:spPr>
        <p:txBody>
          <a:bodyPr lIns="0" tIns="0" rIns="0" bIns="0"/>
          <a:lstStyle/>
          <a:p>
            <a:pPr algn="just"/>
            <a:r>
              <a:rPr lang="en-US" altLang="zh-CN" sz="2000"/>
              <a:t>1/0</a:t>
            </a:r>
          </a:p>
        </p:txBody>
      </p:sp>
      <p:sp>
        <p:nvSpPr>
          <p:cNvPr id="33842" name="Text Box 52"/>
          <p:cNvSpPr txBox="1">
            <a:spLocks noChangeArrowheads="1"/>
          </p:cNvSpPr>
          <p:nvPr/>
        </p:nvSpPr>
        <p:spPr bwMode="auto">
          <a:xfrm>
            <a:off x="6907213" y="1771650"/>
            <a:ext cx="338137" cy="295275"/>
          </a:xfrm>
          <a:prstGeom prst="rect">
            <a:avLst/>
          </a:prstGeom>
          <a:noFill/>
          <a:ln w="9525">
            <a:noFill/>
            <a:miter lim="800000"/>
            <a:headEnd/>
            <a:tailEnd/>
          </a:ln>
        </p:spPr>
        <p:txBody>
          <a:bodyPr lIns="0" tIns="0" rIns="0" bIns="0"/>
          <a:lstStyle/>
          <a:p>
            <a:pPr algn="just"/>
            <a:r>
              <a:rPr lang="en-US" altLang="zh-CN" sz="2000"/>
              <a:t>1/0</a:t>
            </a:r>
          </a:p>
        </p:txBody>
      </p:sp>
      <p:sp>
        <p:nvSpPr>
          <p:cNvPr id="33843" name="Text Box 53"/>
          <p:cNvSpPr txBox="1">
            <a:spLocks noChangeArrowheads="1"/>
          </p:cNvSpPr>
          <p:nvPr/>
        </p:nvSpPr>
        <p:spPr bwMode="auto">
          <a:xfrm>
            <a:off x="4908550" y="3732213"/>
            <a:ext cx="338138" cy="295275"/>
          </a:xfrm>
          <a:prstGeom prst="rect">
            <a:avLst/>
          </a:prstGeom>
          <a:noFill/>
          <a:ln w="9525">
            <a:noFill/>
            <a:miter lim="800000"/>
            <a:headEnd/>
            <a:tailEnd/>
          </a:ln>
        </p:spPr>
        <p:txBody>
          <a:bodyPr lIns="0" tIns="0" rIns="0" bIns="0"/>
          <a:lstStyle/>
          <a:p>
            <a:pPr algn="just"/>
            <a:r>
              <a:rPr lang="en-US" altLang="zh-CN" sz="2000"/>
              <a:t>0/0</a:t>
            </a:r>
          </a:p>
        </p:txBody>
      </p:sp>
      <p:sp>
        <p:nvSpPr>
          <p:cNvPr id="33844" name="Text Box 54"/>
          <p:cNvSpPr txBox="1">
            <a:spLocks noChangeArrowheads="1"/>
          </p:cNvSpPr>
          <p:nvPr/>
        </p:nvSpPr>
        <p:spPr bwMode="auto">
          <a:xfrm>
            <a:off x="8521700" y="3779838"/>
            <a:ext cx="338138" cy="296862"/>
          </a:xfrm>
          <a:prstGeom prst="rect">
            <a:avLst/>
          </a:prstGeom>
          <a:noFill/>
          <a:ln w="9525">
            <a:noFill/>
            <a:miter lim="800000"/>
            <a:headEnd/>
            <a:tailEnd/>
          </a:ln>
        </p:spPr>
        <p:txBody>
          <a:bodyPr lIns="0" tIns="0" rIns="0" bIns="0"/>
          <a:lstStyle/>
          <a:p>
            <a:pPr algn="just"/>
            <a:r>
              <a:rPr lang="en-US" altLang="zh-CN" sz="2000"/>
              <a:t>1/0</a:t>
            </a:r>
          </a:p>
        </p:txBody>
      </p:sp>
      <p:sp>
        <p:nvSpPr>
          <p:cNvPr id="33845" name="Text Box 55"/>
          <p:cNvSpPr txBox="1">
            <a:spLocks noChangeArrowheads="1"/>
          </p:cNvSpPr>
          <p:nvPr/>
        </p:nvSpPr>
        <p:spPr bwMode="auto">
          <a:xfrm>
            <a:off x="6880225" y="2790825"/>
            <a:ext cx="336550" cy="295275"/>
          </a:xfrm>
          <a:prstGeom prst="rect">
            <a:avLst/>
          </a:prstGeom>
          <a:noFill/>
          <a:ln w="9525">
            <a:noFill/>
            <a:miter lim="800000"/>
            <a:headEnd/>
            <a:tailEnd/>
          </a:ln>
        </p:spPr>
        <p:txBody>
          <a:bodyPr lIns="0" tIns="0" rIns="0" bIns="0"/>
          <a:lstStyle/>
          <a:p>
            <a:pPr algn="just"/>
            <a:r>
              <a:rPr lang="en-US" altLang="zh-CN" sz="2000"/>
              <a:t>0/0</a:t>
            </a:r>
          </a:p>
        </p:txBody>
      </p:sp>
      <p:sp>
        <p:nvSpPr>
          <p:cNvPr id="33846" name="Text Box 56"/>
          <p:cNvSpPr txBox="1">
            <a:spLocks noChangeArrowheads="1"/>
          </p:cNvSpPr>
          <p:nvPr/>
        </p:nvSpPr>
        <p:spPr bwMode="auto">
          <a:xfrm>
            <a:off x="6408738" y="3779838"/>
            <a:ext cx="336550" cy="296862"/>
          </a:xfrm>
          <a:prstGeom prst="rect">
            <a:avLst/>
          </a:prstGeom>
          <a:noFill/>
          <a:ln w="9525">
            <a:noFill/>
            <a:miter lim="800000"/>
            <a:headEnd/>
            <a:tailEnd/>
          </a:ln>
        </p:spPr>
        <p:txBody>
          <a:bodyPr lIns="0" tIns="0" rIns="0" bIns="0"/>
          <a:lstStyle/>
          <a:p>
            <a:pPr algn="just"/>
            <a:r>
              <a:rPr lang="en-US" altLang="zh-CN" sz="2000"/>
              <a:t>0/0</a:t>
            </a:r>
          </a:p>
        </p:txBody>
      </p:sp>
      <p:sp>
        <p:nvSpPr>
          <p:cNvPr id="33847" name="Text Box 57"/>
          <p:cNvSpPr txBox="1">
            <a:spLocks noChangeArrowheads="1"/>
          </p:cNvSpPr>
          <p:nvPr/>
        </p:nvSpPr>
        <p:spPr bwMode="auto">
          <a:xfrm>
            <a:off x="7958138" y="2790825"/>
            <a:ext cx="338137" cy="295275"/>
          </a:xfrm>
          <a:prstGeom prst="rect">
            <a:avLst/>
          </a:prstGeom>
          <a:noFill/>
          <a:ln w="9525">
            <a:noFill/>
            <a:miter lim="800000"/>
            <a:headEnd/>
            <a:tailEnd/>
          </a:ln>
        </p:spPr>
        <p:txBody>
          <a:bodyPr lIns="0" tIns="0" rIns="0" bIns="0"/>
          <a:lstStyle/>
          <a:p>
            <a:pPr algn="just"/>
            <a:r>
              <a:rPr lang="en-US" altLang="zh-CN" sz="2000"/>
              <a:t>1/0</a:t>
            </a:r>
          </a:p>
        </p:txBody>
      </p:sp>
      <p:sp>
        <p:nvSpPr>
          <p:cNvPr id="33848" name="Text Box 58"/>
          <p:cNvSpPr txBox="1">
            <a:spLocks noChangeArrowheads="1"/>
          </p:cNvSpPr>
          <p:nvPr/>
        </p:nvSpPr>
        <p:spPr bwMode="auto">
          <a:xfrm>
            <a:off x="5105400" y="4683125"/>
            <a:ext cx="354013" cy="708025"/>
          </a:xfrm>
          <a:prstGeom prst="rect">
            <a:avLst/>
          </a:prstGeom>
          <a:noFill/>
          <a:ln w="9525">
            <a:noFill/>
            <a:miter lim="800000"/>
            <a:headEnd/>
            <a:tailEnd/>
          </a:ln>
        </p:spPr>
        <p:txBody>
          <a:bodyPr lIns="0" tIns="0" rIns="0" bIns="0"/>
          <a:lstStyle/>
          <a:p>
            <a:pPr algn="just"/>
            <a:r>
              <a:rPr lang="en-US" altLang="zh-CN" sz="2000"/>
              <a:t>0/0</a:t>
            </a:r>
          </a:p>
          <a:p>
            <a:pPr algn="just"/>
            <a:r>
              <a:rPr lang="en-US" altLang="zh-CN" sz="2000"/>
              <a:t>1/0</a:t>
            </a:r>
          </a:p>
        </p:txBody>
      </p:sp>
      <p:sp>
        <p:nvSpPr>
          <p:cNvPr id="33849" name="Text Box 59"/>
          <p:cNvSpPr txBox="1">
            <a:spLocks noChangeArrowheads="1"/>
          </p:cNvSpPr>
          <p:nvPr/>
        </p:nvSpPr>
        <p:spPr bwMode="auto">
          <a:xfrm>
            <a:off x="6619875" y="4699000"/>
            <a:ext cx="354013" cy="708025"/>
          </a:xfrm>
          <a:prstGeom prst="rect">
            <a:avLst/>
          </a:prstGeom>
          <a:noFill/>
          <a:ln w="9525">
            <a:noFill/>
            <a:miter lim="800000"/>
            <a:headEnd/>
            <a:tailEnd/>
          </a:ln>
        </p:spPr>
        <p:txBody>
          <a:bodyPr lIns="0" tIns="0" rIns="0" bIns="0"/>
          <a:lstStyle/>
          <a:p>
            <a:pPr algn="just"/>
            <a:r>
              <a:rPr lang="en-US" altLang="zh-CN" sz="2000"/>
              <a:t>0/0</a:t>
            </a:r>
          </a:p>
          <a:p>
            <a:pPr algn="just"/>
            <a:r>
              <a:rPr lang="en-US" altLang="zh-CN" sz="2000"/>
              <a:t>1/0</a:t>
            </a:r>
          </a:p>
        </p:txBody>
      </p:sp>
      <p:sp>
        <p:nvSpPr>
          <p:cNvPr id="33850" name="Text Box 60"/>
          <p:cNvSpPr txBox="1">
            <a:spLocks noChangeArrowheads="1"/>
          </p:cNvSpPr>
          <p:nvPr/>
        </p:nvSpPr>
        <p:spPr bwMode="auto">
          <a:xfrm>
            <a:off x="5773738" y="4679950"/>
            <a:ext cx="355600" cy="708025"/>
          </a:xfrm>
          <a:prstGeom prst="rect">
            <a:avLst/>
          </a:prstGeom>
          <a:noFill/>
          <a:ln w="9525">
            <a:noFill/>
            <a:miter lim="800000"/>
            <a:headEnd/>
            <a:tailEnd/>
          </a:ln>
        </p:spPr>
        <p:txBody>
          <a:bodyPr lIns="0" tIns="0" rIns="0" bIns="0"/>
          <a:lstStyle/>
          <a:p>
            <a:pPr algn="just"/>
            <a:r>
              <a:rPr lang="en-US" altLang="zh-CN" sz="2000"/>
              <a:t>0/0</a:t>
            </a:r>
          </a:p>
          <a:p>
            <a:pPr algn="just"/>
            <a:r>
              <a:rPr lang="en-US" altLang="zh-CN" sz="2000"/>
              <a:t>1/0</a:t>
            </a:r>
          </a:p>
        </p:txBody>
      </p:sp>
      <p:sp>
        <p:nvSpPr>
          <p:cNvPr id="33851" name="Text Box 61"/>
          <p:cNvSpPr txBox="1">
            <a:spLocks noChangeArrowheads="1"/>
          </p:cNvSpPr>
          <p:nvPr/>
        </p:nvSpPr>
        <p:spPr bwMode="auto">
          <a:xfrm>
            <a:off x="7361238" y="4702175"/>
            <a:ext cx="352425" cy="708025"/>
          </a:xfrm>
          <a:prstGeom prst="rect">
            <a:avLst/>
          </a:prstGeom>
          <a:noFill/>
          <a:ln w="9525">
            <a:noFill/>
            <a:miter lim="800000"/>
            <a:headEnd/>
            <a:tailEnd/>
          </a:ln>
        </p:spPr>
        <p:txBody>
          <a:bodyPr lIns="0" tIns="0" rIns="0" bIns="0"/>
          <a:lstStyle/>
          <a:p>
            <a:pPr algn="just"/>
            <a:r>
              <a:rPr lang="en-US" altLang="zh-CN" sz="2000"/>
              <a:t>0/1</a:t>
            </a:r>
          </a:p>
          <a:p>
            <a:pPr algn="just"/>
            <a:r>
              <a:rPr lang="en-US" altLang="zh-CN" sz="2000"/>
              <a:t>1/1</a:t>
            </a:r>
          </a:p>
        </p:txBody>
      </p:sp>
      <p:sp>
        <p:nvSpPr>
          <p:cNvPr id="33852" name="Text Box 62"/>
          <p:cNvSpPr txBox="1">
            <a:spLocks noChangeArrowheads="1"/>
          </p:cNvSpPr>
          <p:nvPr/>
        </p:nvSpPr>
        <p:spPr bwMode="auto">
          <a:xfrm>
            <a:off x="8083550" y="4683125"/>
            <a:ext cx="352425" cy="708025"/>
          </a:xfrm>
          <a:prstGeom prst="rect">
            <a:avLst/>
          </a:prstGeom>
          <a:noFill/>
          <a:ln w="9525">
            <a:noFill/>
            <a:miter lim="800000"/>
            <a:headEnd/>
            <a:tailEnd/>
          </a:ln>
        </p:spPr>
        <p:txBody>
          <a:bodyPr lIns="0" tIns="0" rIns="0" bIns="0"/>
          <a:lstStyle/>
          <a:p>
            <a:pPr algn="just"/>
            <a:r>
              <a:rPr lang="en-US" altLang="zh-CN" sz="2000"/>
              <a:t>0/1</a:t>
            </a:r>
          </a:p>
          <a:p>
            <a:pPr algn="just"/>
            <a:r>
              <a:rPr lang="en-US" altLang="zh-CN" sz="2000"/>
              <a:t>1/1</a:t>
            </a:r>
          </a:p>
        </p:txBody>
      </p:sp>
      <p:sp>
        <p:nvSpPr>
          <p:cNvPr id="33853" name="Text Box 63"/>
          <p:cNvSpPr txBox="1">
            <a:spLocks noChangeArrowheads="1"/>
          </p:cNvSpPr>
          <p:nvPr/>
        </p:nvSpPr>
        <p:spPr bwMode="auto">
          <a:xfrm>
            <a:off x="4395788" y="4676775"/>
            <a:ext cx="354012" cy="708025"/>
          </a:xfrm>
          <a:prstGeom prst="rect">
            <a:avLst/>
          </a:prstGeom>
          <a:noFill/>
          <a:ln w="9525">
            <a:noFill/>
            <a:miter lim="800000"/>
            <a:headEnd/>
            <a:tailEnd/>
          </a:ln>
        </p:spPr>
        <p:txBody>
          <a:bodyPr lIns="0" tIns="0" rIns="0" bIns="0"/>
          <a:lstStyle/>
          <a:p>
            <a:pPr algn="just"/>
            <a:r>
              <a:rPr lang="en-US" altLang="zh-CN" sz="2000"/>
              <a:t>0/0</a:t>
            </a:r>
          </a:p>
          <a:p>
            <a:pPr algn="just"/>
            <a:r>
              <a:rPr lang="en-US" altLang="zh-CN" sz="2000"/>
              <a:t>1/0</a:t>
            </a:r>
          </a:p>
        </p:txBody>
      </p:sp>
      <p:sp>
        <p:nvSpPr>
          <p:cNvPr id="33854" name="Text Box 64"/>
          <p:cNvSpPr txBox="1">
            <a:spLocks noChangeArrowheads="1"/>
          </p:cNvSpPr>
          <p:nvPr/>
        </p:nvSpPr>
        <p:spPr bwMode="auto">
          <a:xfrm>
            <a:off x="8789988" y="4665663"/>
            <a:ext cx="354012" cy="708025"/>
          </a:xfrm>
          <a:prstGeom prst="rect">
            <a:avLst/>
          </a:prstGeom>
          <a:noFill/>
          <a:ln w="9525">
            <a:noFill/>
            <a:miter lim="800000"/>
            <a:headEnd/>
            <a:tailEnd/>
          </a:ln>
        </p:spPr>
        <p:txBody>
          <a:bodyPr lIns="0" tIns="0" rIns="0" bIns="0"/>
          <a:lstStyle/>
          <a:p>
            <a:pPr algn="just"/>
            <a:r>
              <a:rPr lang="en-US" altLang="zh-CN" sz="2000"/>
              <a:t>0/1</a:t>
            </a:r>
          </a:p>
          <a:p>
            <a:pPr algn="just"/>
            <a:r>
              <a:rPr lang="en-US" altLang="zh-CN" sz="2000"/>
              <a:t>1/1</a:t>
            </a:r>
          </a:p>
        </p:txBody>
      </p:sp>
      <p:sp>
        <p:nvSpPr>
          <p:cNvPr id="33855" name="Text Box 65"/>
          <p:cNvSpPr txBox="1">
            <a:spLocks noChangeArrowheads="1"/>
          </p:cNvSpPr>
          <p:nvPr/>
        </p:nvSpPr>
        <p:spPr bwMode="auto">
          <a:xfrm>
            <a:off x="7034213" y="3779838"/>
            <a:ext cx="338137" cy="296862"/>
          </a:xfrm>
          <a:prstGeom prst="rect">
            <a:avLst/>
          </a:prstGeom>
          <a:noFill/>
          <a:ln w="9525">
            <a:noFill/>
            <a:miter lim="800000"/>
            <a:headEnd/>
            <a:tailEnd/>
          </a:ln>
        </p:spPr>
        <p:txBody>
          <a:bodyPr lIns="0" tIns="0" rIns="0" bIns="0"/>
          <a:lstStyle/>
          <a:p>
            <a:pPr algn="just"/>
            <a:r>
              <a:rPr lang="en-US" altLang="zh-CN" sz="2000"/>
              <a:t>1/0</a:t>
            </a:r>
          </a:p>
        </p:txBody>
      </p:sp>
      <p:graphicFrame>
        <p:nvGraphicFramePr>
          <p:cNvPr id="132218" name="Group 122"/>
          <p:cNvGraphicFramePr>
            <a:graphicFrameLocks noGrp="1"/>
          </p:cNvGraphicFramePr>
          <p:nvPr/>
        </p:nvGraphicFramePr>
        <p:xfrm>
          <a:off x="304800" y="762000"/>
          <a:ext cx="2819400" cy="5870575"/>
        </p:xfrm>
        <a:graphic>
          <a:graphicData uri="http://schemas.openxmlformats.org/drawingml/2006/table">
            <a:tbl>
              <a:tblPr/>
              <a:tblGrid>
                <a:gridCol w="685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4572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现态</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宋体" pitchFamily="2" charset="-122"/>
                        </a:rPr>
                        <a:t>次态输出</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572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X=0</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X=1</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56175">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B</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C</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E</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F</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G</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H</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I</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J</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K</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L</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M</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N</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P</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B/0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D/0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J/0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F/0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H/0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L/0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N/0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A/1</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A/1</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A/1</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C/0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E/0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K/0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G/0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I/0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M/0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P/0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A/1</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A/1</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pitchFamily="2" charset="-122"/>
                        </a:rPr>
                        <a:t>A/1</a:t>
                      </a:r>
                    </a:p>
                  </a:txBody>
                  <a:tcPr marT="45698" marB="4569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2218"/>
                                        </p:tgtEl>
                                        <p:attrNameLst>
                                          <p:attrName>style.visibility</p:attrName>
                                        </p:attrNameLst>
                                      </p:cBhvr>
                                      <p:to>
                                        <p:strVal val="visible"/>
                                      </p:to>
                                    </p:set>
                                    <p:animEffect transition="in" filter="wipe(left)">
                                      <p:cBhvr>
                                        <p:cTn id="7" dur="500"/>
                                        <p:tgtEl>
                                          <p:spTgt spid="132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Text Box 3"/>
          <p:cNvSpPr txBox="1">
            <a:spLocks noChangeArrowheads="1"/>
          </p:cNvSpPr>
          <p:nvPr/>
        </p:nvSpPr>
        <p:spPr bwMode="auto">
          <a:xfrm>
            <a:off x="533400" y="914400"/>
            <a:ext cx="8077200" cy="1552575"/>
          </a:xfrm>
          <a:prstGeom prst="rect">
            <a:avLst/>
          </a:prstGeom>
          <a:noFill/>
          <a:ln w="9525">
            <a:noFill/>
            <a:miter lim="800000"/>
            <a:headEnd/>
            <a:tailEnd/>
          </a:ln>
        </p:spPr>
        <p:txBody>
          <a:bodyPr>
            <a:spAutoFit/>
          </a:bodyPr>
          <a:lstStyle/>
          <a:p>
            <a:pPr algn="just" eaLnBrk="1" hangingPunct="1">
              <a:spcBef>
                <a:spcPct val="50000"/>
              </a:spcBef>
            </a:pPr>
            <a:r>
              <a:rPr lang="zh-CN" altLang="en-US"/>
              <a:t>例</a:t>
            </a:r>
            <a:r>
              <a:rPr lang="en-US" altLang="zh-CN"/>
              <a:t>3</a:t>
            </a:r>
            <a:r>
              <a:rPr lang="zh-CN" altLang="en-US"/>
              <a:t>：某一起爆电路，其输入为</a:t>
            </a:r>
            <a:r>
              <a:rPr lang="en-US" altLang="zh-CN"/>
              <a:t>X</a:t>
            </a:r>
            <a:r>
              <a:rPr lang="zh-CN" altLang="en-US"/>
              <a:t>，输出为</a:t>
            </a:r>
            <a:r>
              <a:rPr lang="en-US" altLang="zh-CN"/>
              <a:t>Z</a:t>
            </a:r>
            <a:r>
              <a:rPr lang="zh-CN" altLang="en-US"/>
              <a:t>，若电路的</a:t>
            </a:r>
            <a:r>
              <a:rPr lang="en-US" altLang="zh-CN"/>
              <a:t>X</a:t>
            </a:r>
            <a:r>
              <a:rPr lang="zh-CN" altLang="en-US"/>
              <a:t>端连续收到四个</a:t>
            </a:r>
            <a:r>
              <a:rPr lang="en-US" altLang="zh-CN"/>
              <a:t>1</a:t>
            </a:r>
            <a:r>
              <a:rPr lang="zh-CN" altLang="en-US"/>
              <a:t>信号，则输出</a:t>
            </a:r>
            <a:r>
              <a:rPr lang="en-US" altLang="zh-CN"/>
              <a:t>Z=1</a:t>
            </a:r>
            <a:r>
              <a:rPr lang="zh-CN" altLang="en-US"/>
              <a:t>，使炸药引爆，试作出起爆电路的状态图和状态表。（电路一经启动，则不能停下来。）  </a:t>
            </a:r>
          </a:p>
        </p:txBody>
      </p:sp>
      <p:sp>
        <p:nvSpPr>
          <p:cNvPr id="115717" name="Oval 5"/>
          <p:cNvSpPr>
            <a:spLocks noChangeArrowheads="1"/>
          </p:cNvSpPr>
          <p:nvPr/>
        </p:nvSpPr>
        <p:spPr bwMode="auto">
          <a:xfrm>
            <a:off x="2800350" y="2266950"/>
            <a:ext cx="574675" cy="574675"/>
          </a:xfrm>
          <a:prstGeom prst="ellipse">
            <a:avLst/>
          </a:prstGeom>
          <a:solidFill>
            <a:srgbClr val="FFFFFF"/>
          </a:solidFill>
          <a:ln w="9525">
            <a:solidFill>
              <a:srgbClr val="000000"/>
            </a:solidFill>
            <a:round/>
            <a:headEnd/>
            <a:tailEnd/>
          </a:ln>
        </p:spPr>
        <p:txBody>
          <a:bodyPr lIns="0" tIns="0" rIns="0" bIns="0"/>
          <a:lstStyle/>
          <a:p>
            <a:pPr algn="ctr"/>
            <a:r>
              <a:rPr lang="en-US" altLang="zh-CN" sz="2000"/>
              <a:t>S</a:t>
            </a:r>
            <a:r>
              <a:rPr lang="en-US" altLang="zh-CN" sz="2000" baseline="-25000"/>
              <a:t>0</a:t>
            </a:r>
          </a:p>
        </p:txBody>
      </p:sp>
      <p:sp>
        <p:nvSpPr>
          <p:cNvPr id="115718" name="Arc 6"/>
          <p:cNvSpPr>
            <a:spLocks noChangeArrowheads="1"/>
          </p:cNvSpPr>
          <p:nvPr/>
        </p:nvSpPr>
        <p:spPr bwMode="auto">
          <a:xfrm flipH="1">
            <a:off x="2287588" y="2133600"/>
            <a:ext cx="677862" cy="711200"/>
          </a:xfrm>
          <a:custGeom>
            <a:avLst/>
            <a:gdLst>
              <a:gd name="T0" fmla="*/ 0 w 40127"/>
              <a:gd name="T1" fmla="*/ 46828141 h 43200"/>
              <a:gd name="T2" fmla="*/ 89313855 w 40127"/>
              <a:gd name="T3" fmla="*/ 0 h 43200"/>
              <a:gd name="T4" fmla="*/ 193441868 w 40127"/>
              <a:gd name="T5" fmla="*/ 96377972 h 43200"/>
              <a:gd name="T6" fmla="*/ 89313855 w 40127"/>
              <a:gd name="T7" fmla="*/ 192755927 h 43200"/>
              <a:gd name="T8" fmla="*/ 14312759 w 40127"/>
              <a:gd name="T9" fmla="*/ 163235711 h 43200"/>
              <a:gd name="T10" fmla="*/ 0 w 40127"/>
              <a:gd name="T11" fmla="*/ 46828141 h 43200"/>
              <a:gd name="T12" fmla="*/ 89313855 w 40127"/>
              <a:gd name="T13" fmla="*/ 0 h 43200"/>
              <a:gd name="T14" fmla="*/ 193441868 w 40127"/>
              <a:gd name="T15" fmla="*/ 96377972 h 43200"/>
              <a:gd name="T16" fmla="*/ 89313855 w 40127"/>
              <a:gd name="T17" fmla="*/ 192755927 h 43200"/>
              <a:gd name="T18" fmla="*/ 14312759 w 40127"/>
              <a:gd name="T19" fmla="*/ 163235711 h 43200"/>
              <a:gd name="T20" fmla="*/ 89313855 w 40127"/>
              <a:gd name="T21" fmla="*/ 96377972 h 43200"/>
              <a:gd name="T22" fmla="*/ 0 w 40127"/>
              <a:gd name="T23" fmla="*/ 46828141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27" h="43200" fill="none">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path>
              <a:path w="40127" h="43200" stroke="0">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lnTo>
                  <a:pt x="18527" y="21600"/>
                </a:lnTo>
                <a:lnTo>
                  <a:pt x="0" y="10495"/>
                </a:lnTo>
                <a:close/>
              </a:path>
            </a:pathLst>
          </a:custGeom>
          <a:noFill/>
          <a:ln w="9525">
            <a:solidFill>
              <a:srgbClr val="000000"/>
            </a:solidFill>
            <a:round/>
            <a:headEnd type="triangle" w="med" len="med"/>
            <a:tailEnd/>
          </a:ln>
        </p:spPr>
        <p:txBody>
          <a:bodyPr/>
          <a:lstStyle/>
          <a:p>
            <a:endParaRPr lang="zh-CN" altLang="en-US"/>
          </a:p>
        </p:txBody>
      </p:sp>
      <p:sp>
        <p:nvSpPr>
          <p:cNvPr id="115719" name="Oval 7"/>
          <p:cNvSpPr>
            <a:spLocks noChangeArrowheads="1"/>
          </p:cNvSpPr>
          <p:nvPr/>
        </p:nvSpPr>
        <p:spPr bwMode="auto">
          <a:xfrm>
            <a:off x="5203825" y="2255838"/>
            <a:ext cx="576263" cy="574675"/>
          </a:xfrm>
          <a:prstGeom prst="ellipse">
            <a:avLst/>
          </a:prstGeom>
          <a:solidFill>
            <a:srgbClr val="FFFFFF"/>
          </a:solidFill>
          <a:ln w="9525">
            <a:solidFill>
              <a:srgbClr val="000000"/>
            </a:solidFill>
            <a:round/>
            <a:headEnd/>
            <a:tailEnd/>
          </a:ln>
        </p:spPr>
        <p:txBody>
          <a:bodyPr lIns="0" tIns="0" rIns="0" bIns="0"/>
          <a:lstStyle/>
          <a:p>
            <a:pPr algn="ctr"/>
            <a:r>
              <a:rPr lang="en-US" altLang="zh-CN" sz="2000"/>
              <a:t>S</a:t>
            </a:r>
            <a:r>
              <a:rPr lang="en-US" altLang="zh-CN" sz="2000" baseline="-25000"/>
              <a:t>2</a:t>
            </a:r>
            <a:endParaRPr lang="en-US" altLang="zh-CN" sz="2000"/>
          </a:p>
        </p:txBody>
      </p:sp>
      <p:sp>
        <p:nvSpPr>
          <p:cNvPr id="115720" name="Oval 8"/>
          <p:cNvSpPr>
            <a:spLocks noChangeArrowheads="1"/>
          </p:cNvSpPr>
          <p:nvPr/>
        </p:nvSpPr>
        <p:spPr bwMode="auto">
          <a:xfrm>
            <a:off x="6389688" y="2255838"/>
            <a:ext cx="574675" cy="574675"/>
          </a:xfrm>
          <a:prstGeom prst="ellipse">
            <a:avLst/>
          </a:prstGeom>
          <a:solidFill>
            <a:srgbClr val="FFFFFF"/>
          </a:solidFill>
          <a:ln w="9525">
            <a:solidFill>
              <a:srgbClr val="000000"/>
            </a:solidFill>
            <a:round/>
            <a:headEnd/>
            <a:tailEnd/>
          </a:ln>
        </p:spPr>
        <p:txBody>
          <a:bodyPr lIns="0" tIns="0" rIns="0" bIns="0"/>
          <a:lstStyle/>
          <a:p>
            <a:pPr algn="ctr"/>
            <a:r>
              <a:rPr lang="en-US" altLang="zh-CN" sz="2000"/>
              <a:t>S</a:t>
            </a:r>
            <a:r>
              <a:rPr lang="en-US" altLang="zh-CN" sz="2000" baseline="-25000"/>
              <a:t>3</a:t>
            </a:r>
            <a:endParaRPr lang="en-US" altLang="zh-CN" sz="2000"/>
          </a:p>
        </p:txBody>
      </p:sp>
      <p:sp>
        <p:nvSpPr>
          <p:cNvPr id="115721" name="Oval 9"/>
          <p:cNvSpPr>
            <a:spLocks noChangeArrowheads="1"/>
          </p:cNvSpPr>
          <p:nvPr/>
        </p:nvSpPr>
        <p:spPr bwMode="auto">
          <a:xfrm>
            <a:off x="3951288" y="2255838"/>
            <a:ext cx="574675" cy="574675"/>
          </a:xfrm>
          <a:prstGeom prst="ellipse">
            <a:avLst/>
          </a:prstGeom>
          <a:solidFill>
            <a:srgbClr val="FFFFFF"/>
          </a:solidFill>
          <a:ln w="9525">
            <a:solidFill>
              <a:srgbClr val="000000"/>
            </a:solidFill>
            <a:round/>
            <a:headEnd/>
            <a:tailEnd/>
          </a:ln>
        </p:spPr>
        <p:txBody>
          <a:bodyPr lIns="0" tIns="0" rIns="0" bIns="0"/>
          <a:lstStyle/>
          <a:p>
            <a:pPr algn="ctr"/>
            <a:r>
              <a:rPr lang="en-US" altLang="zh-CN" sz="2000"/>
              <a:t>S</a:t>
            </a:r>
            <a:r>
              <a:rPr lang="en-US" altLang="zh-CN" sz="2000" baseline="-25000"/>
              <a:t>1</a:t>
            </a:r>
            <a:endParaRPr lang="en-US" altLang="zh-CN" sz="2000"/>
          </a:p>
        </p:txBody>
      </p:sp>
      <p:sp>
        <p:nvSpPr>
          <p:cNvPr id="115722" name="Arc 10"/>
          <p:cNvSpPr>
            <a:spLocks noChangeArrowheads="1"/>
          </p:cNvSpPr>
          <p:nvPr/>
        </p:nvSpPr>
        <p:spPr bwMode="auto">
          <a:xfrm rot="-5400000">
            <a:off x="5307013" y="3021013"/>
            <a:ext cx="693737" cy="331787"/>
          </a:xfrm>
          <a:custGeom>
            <a:avLst/>
            <a:gdLst>
              <a:gd name="T0" fmla="*/ 0 w 27851"/>
              <a:gd name="T1" fmla="*/ 66541035 h 21600"/>
              <a:gd name="T2" fmla="*/ 330051873 w 27851"/>
              <a:gd name="T3" fmla="*/ 0 h 21600"/>
              <a:gd name="T4" fmla="*/ 430430443 w 27851"/>
              <a:gd name="T5" fmla="*/ 3620580 h 21600"/>
              <a:gd name="T6" fmla="*/ 0 w 27851"/>
              <a:gd name="T7" fmla="*/ 66541035 h 21600"/>
              <a:gd name="T8" fmla="*/ 330051873 w 27851"/>
              <a:gd name="T9" fmla="*/ 0 h 21600"/>
              <a:gd name="T10" fmla="*/ 430430443 w 27851"/>
              <a:gd name="T11" fmla="*/ 3620580 h 21600"/>
              <a:gd name="T12" fmla="*/ 330051873 w 27851"/>
              <a:gd name="T13" fmla="*/ 78283561 h 21600"/>
              <a:gd name="T14" fmla="*/ 0 w 27851"/>
              <a:gd name="T15" fmla="*/ 66541035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51" h="21600" fill="none">
                <a:moveTo>
                  <a:pt x="0" y="18360"/>
                </a:moveTo>
                <a:cubicBezTo>
                  <a:pt x="1602" y="7802"/>
                  <a:pt x="10677" y="-1"/>
                  <a:pt x="21356" y="0"/>
                </a:cubicBezTo>
                <a:cubicBezTo>
                  <a:pt x="23559" y="0"/>
                  <a:pt x="25749" y="337"/>
                  <a:pt x="27851" y="999"/>
                </a:cubicBezTo>
              </a:path>
              <a:path w="27851" h="21600" stroke="0">
                <a:moveTo>
                  <a:pt x="0" y="18360"/>
                </a:moveTo>
                <a:cubicBezTo>
                  <a:pt x="1602" y="7802"/>
                  <a:pt x="10677" y="-1"/>
                  <a:pt x="21356" y="0"/>
                </a:cubicBezTo>
                <a:cubicBezTo>
                  <a:pt x="23559" y="0"/>
                  <a:pt x="25749" y="337"/>
                  <a:pt x="27851" y="999"/>
                </a:cubicBezTo>
                <a:lnTo>
                  <a:pt x="21356" y="21600"/>
                </a:lnTo>
                <a:lnTo>
                  <a:pt x="0" y="18360"/>
                </a:lnTo>
                <a:close/>
              </a:path>
            </a:pathLst>
          </a:custGeom>
          <a:noFill/>
          <a:ln w="9525">
            <a:solidFill>
              <a:srgbClr val="000000"/>
            </a:solidFill>
            <a:round/>
            <a:headEnd type="triangle" w="med" len="med"/>
            <a:tailEnd/>
          </a:ln>
        </p:spPr>
        <p:txBody>
          <a:bodyPr/>
          <a:lstStyle/>
          <a:p>
            <a:endParaRPr lang="zh-CN" altLang="en-US"/>
          </a:p>
        </p:txBody>
      </p:sp>
      <p:sp>
        <p:nvSpPr>
          <p:cNvPr id="115723" name="Text Box 11"/>
          <p:cNvSpPr txBox="1">
            <a:spLocks noChangeArrowheads="1"/>
          </p:cNvSpPr>
          <p:nvPr/>
        </p:nvSpPr>
        <p:spPr bwMode="auto">
          <a:xfrm>
            <a:off x="1914525" y="2197100"/>
            <a:ext cx="352425" cy="333375"/>
          </a:xfrm>
          <a:prstGeom prst="rect">
            <a:avLst/>
          </a:prstGeom>
          <a:noFill/>
          <a:ln w="9525">
            <a:noFill/>
            <a:miter lim="800000"/>
            <a:headEnd/>
            <a:tailEnd/>
          </a:ln>
        </p:spPr>
        <p:txBody>
          <a:bodyPr lIns="0" tIns="0" rIns="0" bIns="0"/>
          <a:lstStyle/>
          <a:p>
            <a:pPr algn="just"/>
            <a:r>
              <a:rPr lang="en-US" altLang="zh-CN" sz="2000"/>
              <a:t>0/0</a:t>
            </a:r>
          </a:p>
        </p:txBody>
      </p:sp>
      <p:sp>
        <p:nvSpPr>
          <p:cNvPr id="115724" name="Text Box 12"/>
          <p:cNvSpPr txBox="1">
            <a:spLocks noChangeArrowheads="1"/>
          </p:cNvSpPr>
          <p:nvPr/>
        </p:nvSpPr>
        <p:spPr bwMode="auto">
          <a:xfrm>
            <a:off x="4316413" y="2900363"/>
            <a:ext cx="352425" cy="333375"/>
          </a:xfrm>
          <a:prstGeom prst="rect">
            <a:avLst/>
          </a:prstGeom>
          <a:noFill/>
          <a:ln w="9525">
            <a:noFill/>
            <a:miter lim="800000"/>
            <a:headEnd/>
            <a:tailEnd/>
          </a:ln>
        </p:spPr>
        <p:txBody>
          <a:bodyPr lIns="0" tIns="0" rIns="0" bIns="0"/>
          <a:lstStyle/>
          <a:p>
            <a:pPr algn="just"/>
            <a:r>
              <a:rPr lang="en-US" altLang="zh-CN" sz="2000"/>
              <a:t>0/d</a:t>
            </a:r>
          </a:p>
        </p:txBody>
      </p:sp>
      <p:sp>
        <p:nvSpPr>
          <p:cNvPr id="115725" name="Text Box 13"/>
          <p:cNvSpPr txBox="1">
            <a:spLocks noChangeArrowheads="1"/>
          </p:cNvSpPr>
          <p:nvPr/>
        </p:nvSpPr>
        <p:spPr bwMode="auto">
          <a:xfrm>
            <a:off x="5830888" y="2214563"/>
            <a:ext cx="354012" cy="333375"/>
          </a:xfrm>
          <a:prstGeom prst="rect">
            <a:avLst/>
          </a:prstGeom>
          <a:noFill/>
          <a:ln w="9525">
            <a:noFill/>
            <a:miter lim="800000"/>
            <a:headEnd/>
            <a:tailEnd/>
          </a:ln>
        </p:spPr>
        <p:txBody>
          <a:bodyPr lIns="0" tIns="0" rIns="0" bIns="0"/>
          <a:lstStyle/>
          <a:p>
            <a:pPr algn="just"/>
            <a:r>
              <a:rPr lang="en-US" altLang="zh-CN" sz="2000"/>
              <a:t>1/0</a:t>
            </a:r>
          </a:p>
        </p:txBody>
      </p:sp>
      <p:sp>
        <p:nvSpPr>
          <p:cNvPr id="115726" name="Text Box 14"/>
          <p:cNvSpPr txBox="1">
            <a:spLocks noChangeArrowheads="1"/>
          </p:cNvSpPr>
          <p:nvPr/>
        </p:nvSpPr>
        <p:spPr bwMode="auto">
          <a:xfrm>
            <a:off x="6999288" y="2178050"/>
            <a:ext cx="352425" cy="333375"/>
          </a:xfrm>
          <a:prstGeom prst="rect">
            <a:avLst/>
          </a:prstGeom>
          <a:noFill/>
          <a:ln w="9525">
            <a:noFill/>
            <a:miter lim="800000"/>
            <a:headEnd/>
            <a:tailEnd/>
          </a:ln>
        </p:spPr>
        <p:txBody>
          <a:bodyPr lIns="0" tIns="0" rIns="0" bIns="0"/>
          <a:lstStyle/>
          <a:p>
            <a:pPr algn="just"/>
            <a:r>
              <a:rPr lang="en-US" altLang="zh-CN" sz="2000"/>
              <a:t>1/1</a:t>
            </a:r>
          </a:p>
        </p:txBody>
      </p:sp>
      <p:sp>
        <p:nvSpPr>
          <p:cNvPr id="115727" name="Oval 15"/>
          <p:cNvSpPr>
            <a:spLocks noChangeArrowheads="1"/>
          </p:cNvSpPr>
          <p:nvPr/>
        </p:nvSpPr>
        <p:spPr bwMode="auto">
          <a:xfrm>
            <a:off x="7426325" y="2236788"/>
            <a:ext cx="574675" cy="576262"/>
          </a:xfrm>
          <a:prstGeom prst="ellipse">
            <a:avLst/>
          </a:prstGeom>
          <a:solidFill>
            <a:srgbClr val="FFFFFF"/>
          </a:solidFill>
          <a:ln w="9525">
            <a:solidFill>
              <a:srgbClr val="000000"/>
            </a:solidFill>
            <a:round/>
            <a:headEnd/>
            <a:tailEnd/>
          </a:ln>
        </p:spPr>
        <p:txBody>
          <a:bodyPr lIns="0" tIns="0" rIns="0" bIns="0"/>
          <a:lstStyle/>
          <a:p>
            <a:pPr algn="ctr"/>
            <a:r>
              <a:rPr lang="en-US" altLang="zh-CN" sz="2000"/>
              <a:t>d</a:t>
            </a:r>
          </a:p>
        </p:txBody>
      </p:sp>
      <p:sp>
        <p:nvSpPr>
          <p:cNvPr id="115728" name="Oval 16"/>
          <p:cNvSpPr>
            <a:spLocks noChangeArrowheads="1"/>
          </p:cNvSpPr>
          <p:nvPr/>
        </p:nvSpPr>
        <p:spPr bwMode="auto">
          <a:xfrm>
            <a:off x="6910388" y="3255963"/>
            <a:ext cx="574675" cy="574675"/>
          </a:xfrm>
          <a:prstGeom prst="ellipse">
            <a:avLst/>
          </a:prstGeom>
          <a:solidFill>
            <a:srgbClr val="FFFFFF"/>
          </a:solidFill>
          <a:ln w="9525">
            <a:solidFill>
              <a:srgbClr val="000000"/>
            </a:solidFill>
            <a:round/>
            <a:headEnd/>
            <a:tailEnd/>
          </a:ln>
        </p:spPr>
        <p:txBody>
          <a:bodyPr lIns="0" tIns="0" rIns="0" bIns="0"/>
          <a:lstStyle/>
          <a:p>
            <a:pPr algn="ctr"/>
            <a:r>
              <a:rPr lang="en-US" altLang="zh-CN" sz="2000"/>
              <a:t>d</a:t>
            </a:r>
          </a:p>
        </p:txBody>
      </p:sp>
      <p:sp>
        <p:nvSpPr>
          <p:cNvPr id="115729" name="Oval 17"/>
          <p:cNvSpPr>
            <a:spLocks noChangeArrowheads="1"/>
          </p:cNvSpPr>
          <p:nvPr/>
        </p:nvSpPr>
        <p:spPr bwMode="auto">
          <a:xfrm>
            <a:off x="5776913" y="3255963"/>
            <a:ext cx="574675" cy="574675"/>
          </a:xfrm>
          <a:prstGeom prst="ellipse">
            <a:avLst/>
          </a:prstGeom>
          <a:solidFill>
            <a:srgbClr val="FFFFFF"/>
          </a:solidFill>
          <a:ln w="9525">
            <a:solidFill>
              <a:srgbClr val="000000"/>
            </a:solidFill>
            <a:round/>
            <a:headEnd/>
            <a:tailEnd/>
          </a:ln>
        </p:spPr>
        <p:txBody>
          <a:bodyPr lIns="0" tIns="0" rIns="0" bIns="0"/>
          <a:lstStyle/>
          <a:p>
            <a:pPr algn="ctr"/>
            <a:r>
              <a:rPr lang="en-US" altLang="zh-CN" sz="2000"/>
              <a:t>d</a:t>
            </a:r>
          </a:p>
        </p:txBody>
      </p:sp>
      <p:sp>
        <p:nvSpPr>
          <p:cNvPr id="115730" name="Oval 18"/>
          <p:cNvSpPr>
            <a:spLocks noChangeArrowheads="1"/>
          </p:cNvSpPr>
          <p:nvPr/>
        </p:nvSpPr>
        <p:spPr bwMode="auto">
          <a:xfrm>
            <a:off x="4518025" y="3255963"/>
            <a:ext cx="576263" cy="574675"/>
          </a:xfrm>
          <a:prstGeom prst="ellipse">
            <a:avLst/>
          </a:prstGeom>
          <a:solidFill>
            <a:srgbClr val="FFFFFF"/>
          </a:solidFill>
          <a:ln w="9525">
            <a:solidFill>
              <a:srgbClr val="000000"/>
            </a:solidFill>
            <a:round/>
            <a:headEnd/>
            <a:tailEnd/>
          </a:ln>
        </p:spPr>
        <p:txBody>
          <a:bodyPr lIns="0" tIns="0" rIns="0" bIns="0"/>
          <a:lstStyle/>
          <a:p>
            <a:pPr algn="ctr"/>
            <a:r>
              <a:rPr lang="en-US" altLang="zh-CN" sz="2000"/>
              <a:t>d</a:t>
            </a:r>
          </a:p>
        </p:txBody>
      </p:sp>
      <p:sp>
        <p:nvSpPr>
          <p:cNvPr id="115731" name="Line 19"/>
          <p:cNvSpPr>
            <a:spLocks noChangeShapeType="1"/>
          </p:cNvSpPr>
          <p:nvPr/>
        </p:nvSpPr>
        <p:spPr bwMode="auto">
          <a:xfrm>
            <a:off x="3375025" y="2536825"/>
            <a:ext cx="555625" cy="0"/>
          </a:xfrm>
          <a:prstGeom prst="line">
            <a:avLst/>
          </a:prstGeom>
          <a:noFill/>
          <a:ln w="9525">
            <a:solidFill>
              <a:srgbClr val="000000"/>
            </a:solidFill>
            <a:round/>
            <a:headEnd/>
            <a:tailEnd type="triangle" w="med" len="med"/>
          </a:ln>
        </p:spPr>
        <p:txBody>
          <a:bodyPr/>
          <a:lstStyle/>
          <a:p>
            <a:endParaRPr lang="zh-CN" altLang="en-US"/>
          </a:p>
        </p:txBody>
      </p:sp>
      <p:sp>
        <p:nvSpPr>
          <p:cNvPr id="115732" name="Line 20"/>
          <p:cNvSpPr>
            <a:spLocks noChangeShapeType="1"/>
          </p:cNvSpPr>
          <p:nvPr/>
        </p:nvSpPr>
        <p:spPr bwMode="auto">
          <a:xfrm>
            <a:off x="4543425" y="2555875"/>
            <a:ext cx="646113" cy="0"/>
          </a:xfrm>
          <a:prstGeom prst="line">
            <a:avLst/>
          </a:prstGeom>
          <a:noFill/>
          <a:ln w="9525">
            <a:solidFill>
              <a:srgbClr val="000000"/>
            </a:solidFill>
            <a:round/>
            <a:headEnd/>
            <a:tailEnd type="triangle" w="med" len="med"/>
          </a:ln>
        </p:spPr>
        <p:txBody>
          <a:bodyPr/>
          <a:lstStyle/>
          <a:p>
            <a:endParaRPr lang="zh-CN" altLang="en-US"/>
          </a:p>
        </p:txBody>
      </p:sp>
      <p:sp>
        <p:nvSpPr>
          <p:cNvPr id="115733" name="Line 21"/>
          <p:cNvSpPr>
            <a:spLocks noChangeShapeType="1"/>
          </p:cNvSpPr>
          <p:nvPr/>
        </p:nvSpPr>
        <p:spPr bwMode="auto">
          <a:xfrm>
            <a:off x="5802313" y="2574925"/>
            <a:ext cx="571500" cy="0"/>
          </a:xfrm>
          <a:prstGeom prst="line">
            <a:avLst/>
          </a:prstGeom>
          <a:noFill/>
          <a:ln w="9525">
            <a:solidFill>
              <a:srgbClr val="000000"/>
            </a:solidFill>
            <a:round/>
            <a:headEnd/>
            <a:tailEnd type="triangle" w="med" len="med"/>
          </a:ln>
        </p:spPr>
        <p:txBody>
          <a:bodyPr/>
          <a:lstStyle/>
          <a:p>
            <a:endParaRPr lang="zh-CN" altLang="en-US"/>
          </a:p>
        </p:txBody>
      </p:sp>
      <p:sp>
        <p:nvSpPr>
          <p:cNvPr id="115734" name="Line 22"/>
          <p:cNvSpPr>
            <a:spLocks noChangeShapeType="1"/>
          </p:cNvSpPr>
          <p:nvPr/>
        </p:nvSpPr>
        <p:spPr bwMode="auto">
          <a:xfrm>
            <a:off x="6967538" y="2555875"/>
            <a:ext cx="463550" cy="0"/>
          </a:xfrm>
          <a:prstGeom prst="line">
            <a:avLst/>
          </a:prstGeom>
          <a:noFill/>
          <a:ln w="9525">
            <a:solidFill>
              <a:srgbClr val="000000"/>
            </a:solidFill>
            <a:round/>
            <a:headEnd/>
            <a:tailEnd type="triangle" w="med" len="med"/>
          </a:ln>
        </p:spPr>
        <p:txBody>
          <a:bodyPr/>
          <a:lstStyle/>
          <a:p>
            <a:endParaRPr lang="zh-CN" altLang="en-US"/>
          </a:p>
        </p:txBody>
      </p:sp>
      <p:sp>
        <p:nvSpPr>
          <p:cNvPr id="115735" name="Arc 23"/>
          <p:cNvSpPr>
            <a:spLocks noChangeArrowheads="1"/>
          </p:cNvSpPr>
          <p:nvPr/>
        </p:nvSpPr>
        <p:spPr bwMode="auto">
          <a:xfrm rot="-5400000">
            <a:off x="6473825" y="2965451"/>
            <a:ext cx="695325" cy="330200"/>
          </a:xfrm>
          <a:custGeom>
            <a:avLst/>
            <a:gdLst>
              <a:gd name="T0" fmla="*/ 0 w 27851"/>
              <a:gd name="T1" fmla="*/ 65590760 h 21600"/>
              <a:gd name="T2" fmla="*/ 332323782 w 27851"/>
              <a:gd name="T3" fmla="*/ 0 h 21600"/>
              <a:gd name="T4" fmla="*/ 433393044 w 27851"/>
              <a:gd name="T5" fmla="*/ 3568973 h 21600"/>
              <a:gd name="T6" fmla="*/ 0 w 27851"/>
              <a:gd name="T7" fmla="*/ 65590760 h 21600"/>
              <a:gd name="T8" fmla="*/ 332323782 w 27851"/>
              <a:gd name="T9" fmla="*/ 0 h 21600"/>
              <a:gd name="T10" fmla="*/ 433393044 w 27851"/>
              <a:gd name="T11" fmla="*/ 3568973 h 21600"/>
              <a:gd name="T12" fmla="*/ 332323782 w 27851"/>
              <a:gd name="T13" fmla="*/ 77165600 h 21600"/>
              <a:gd name="T14" fmla="*/ 0 w 27851"/>
              <a:gd name="T15" fmla="*/ 6559076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51" h="21600" fill="none">
                <a:moveTo>
                  <a:pt x="0" y="18360"/>
                </a:moveTo>
                <a:cubicBezTo>
                  <a:pt x="1602" y="7802"/>
                  <a:pt x="10677" y="-1"/>
                  <a:pt x="21356" y="0"/>
                </a:cubicBezTo>
                <a:cubicBezTo>
                  <a:pt x="23559" y="0"/>
                  <a:pt x="25749" y="337"/>
                  <a:pt x="27851" y="999"/>
                </a:cubicBezTo>
              </a:path>
              <a:path w="27851" h="21600" stroke="0">
                <a:moveTo>
                  <a:pt x="0" y="18360"/>
                </a:moveTo>
                <a:cubicBezTo>
                  <a:pt x="1602" y="7802"/>
                  <a:pt x="10677" y="-1"/>
                  <a:pt x="21356" y="0"/>
                </a:cubicBezTo>
                <a:cubicBezTo>
                  <a:pt x="23559" y="0"/>
                  <a:pt x="25749" y="337"/>
                  <a:pt x="27851" y="999"/>
                </a:cubicBezTo>
                <a:lnTo>
                  <a:pt x="21356" y="21600"/>
                </a:lnTo>
                <a:lnTo>
                  <a:pt x="0" y="18360"/>
                </a:lnTo>
                <a:close/>
              </a:path>
            </a:pathLst>
          </a:custGeom>
          <a:noFill/>
          <a:ln w="9525">
            <a:solidFill>
              <a:srgbClr val="000000"/>
            </a:solidFill>
            <a:round/>
            <a:headEnd type="triangle" w="med" len="med"/>
            <a:tailEnd/>
          </a:ln>
        </p:spPr>
        <p:txBody>
          <a:bodyPr/>
          <a:lstStyle/>
          <a:p>
            <a:endParaRPr lang="zh-CN" altLang="en-US"/>
          </a:p>
        </p:txBody>
      </p:sp>
      <p:sp>
        <p:nvSpPr>
          <p:cNvPr id="115736" name="Arc 24"/>
          <p:cNvSpPr>
            <a:spLocks noChangeArrowheads="1"/>
          </p:cNvSpPr>
          <p:nvPr/>
        </p:nvSpPr>
        <p:spPr bwMode="auto">
          <a:xfrm rot="-5400000">
            <a:off x="4068763" y="3040063"/>
            <a:ext cx="692150" cy="330200"/>
          </a:xfrm>
          <a:custGeom>
            <a:avLst/>
            <a:gdLst>
              <a:gd name="T0" fmla="*/ 0 w 27851"/>
              <a:gd name="T1" fmla="*/ 65590760 h 21600"/>
              <a:gd name="T2" fmla="*/ 327791912 w 27851"/>
              <a:gd name="T3" fmla="*/ 0 h 21600"/>
              <a:gd name="T4" fmla="*/ 427483232 w 27851"/>
              <a:gd name="T5" fmla="*/ 3568973 h 21600"/>
              <a:gd name="T6" fmla="*/ 0 w 27851"/>
              <a:gd name="T7" fmla="*/ 65590760 h 21600"/>
              <a:gd name="T8" fmla="*/ 327791912 w 27851"/>
              <a:gd name="T9" fmla="*/ 0 h 21600"/>
              <a:gd name="T10" fmla="*/ 427483232 w 27851"/>
              <a:gd name="T11" fmla="*/ 3568973 h 21600"/>
              <a:gd name="T12" fmla="*/ 327791912 w 27851"/>
              <a:gd name="T13" fmla="*/ 77165600 h 21600"/>
              <a:gd name="T14" fmla="*/ 0 w 27851"/>
              <a:gd name="T15" fmla="*/ 6559076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51" h="21600" fill="none">
                <a:moveTo>
                  <a:pt x="0" y="18360"/>
                </a:moveTo>
                <a:cubicBezTo>
                  <a:pt x="1602" y="7802"/>
                  <a:pt x="10677" y="-1"/>
                  <a:pt x="21356" y="0"/>
                </a:cubicBezTo>
                <a:cubicBezTo>
                  <a:pt x="23559" y="0"/>
                  <a:pt x="25749" y="337"/>
                  <a:pt x="27851" y="999"/>
                </a:cubicBezTo>
              </a:path>
              <a:path w="27851" h="21600" stroke="0">
                <a:moveTo>
                  <a:pt x="0" y="18360"/>
                </a:moveTo>
                <a:cubicBezTo>
                  <a:pt x="1602" y="7802"/>
                  <a:pt x="10677" y="-1"/>
                  <a:pt x="21356" y="0"/>
                </a:cubicBezTo>
                <a:cubicBezTo>
                  <a:pt x="23559" y="0"/>
                  <a:pt x="25749" y="337"/>
                  <a:pt x="27851" y="999"/>
                </a:cubicBezTo>
                <a:lnTo>
                  <a:pt x="21356" y="21600"/>
                </a:lnTo>
                <a:lnTo>
                  <a:pt x="0" y="18360"/>
                </a:lnTo>
                <a:close/>
              </a:path>
            </a:pathLst>
          </a:custGeom>
          <a:noFill/>
          <a:ln w="9525">
            <a:solidFill>
              <a:srgbClr val="000000"/>
            </a:solidFill>
            <a:round/>
            <a:headEnd type="triangle" w="med" len="med"/>
            <a:tailEnd/>
          </a:ln>
        </p:spPr>
        <p:txBody>
          <a:bodyPr/>
          <a:lstStyle/>
          <a:p>
            <a:endParaRPr lang="zh-CN" altLang="en-US"/>
          </a:p>
        </p:txBody>
      </p:sp>
      <p:sp>
        <p:nvSpPr>
          <p:cNvPr id="115737" name="Text Box 25"/>
          <p:cNvSpPr txBox="1">
            <a:spLocks noChangeArrowheads="1"/>
          </p:cNvSpPr>
          <p:nvPr/>
        </p:nvSpPr>
        <p:spPr bwMode="auto">
          <a:xfrm>
            <a:off x="4572000" y="2197100"/>
            <a:ext cx="354013" cy="333375"/>
          </a:xfrm>
          <a:prstGeom prst="rect">
            <a:avLst/>
          </a:prstGeom>
          <a:noFill/>
          <a:ln w="9525">
            <a:noFill/>
            <a:miter lim="800000"/>
            <a:headEnd/>
            <a:tailEnd/>
          </a:ln>
        </p:spPr>
        <p:txBody>
          <a:bodyPr lIns="0" tIns="0" rIns="0" bIns="0"/>
          <a:lstStyle/>
          <a:p>
            <a:pPr algn="just"/>
            <a:r>
              <a:rPr lang="en-US" altLang="zh-CN" sz="2000"/>
              <a:t>1/0</a:t>
            </a:r>
          </a:p>
        </p:txBody>
      </p:sp>
      <p:sp>
        <p:nvSpPr>
          <p:cNvPr id="115738" name="Text Box 26"/>
          <p:cNvSpPr txBox="1">
            <a:spLocks noChangeArrowheads="1"/>
          </p:cNvSpPr>
          <p:nvPr/>
        </p:nvSpPr>
        <p:spPr bwMode="auto">
          <a:xfrm>
            <a:off x="3427413" y="2141538"/>
            <a:ext cx="352425" cy="333375"/>
          </a:xfrm>
          <a:prstGeom prst="rect">
            <a:avLst/>
          </a:prstGeom>
          <a:noFill/>
          <a:ln w="9525">
            <a:noFill/>
            <a:miter lim="800000"/>
            <a:headEnd/>
            <a:tailEnd/>
          </a:ln>
        </p:spPr>
        <p:txBody>
          <a:bodyPr lIns="0" tIns="0" rIns="0" bIns="0"/>
          <a:lstStyle/>
          <a:p>
            <a:pPr algn="just"/>
            <a:r>
              <a:rPr lang="en-US" altLang="zh-CN" sz="2000"/>
              <a:t>1/0</a:t>
            </a:r>
          </a:p>
        </p:txBody>
      </p:sp>
      <p:sp>
        <p:nvSpPr>
          <p:cNvPr id="115739" name="Text Box 27"/>
          <p:cNvSpPr txBox="1">
            <a:spLocks noChangeArrowheads="1"/>
          </p:cNvSpPr>
          <p:nvPr/>
        </p:nvSpPr>
        <p:spPr bwMode="auto">
          <a:xfrm>
            <a:off x="6702425" y="2881313"/>
            <a:ext cx="354013" cy="333375"/>
          </a:xfrm>
          <a:prstGeom prst="rect">
            <a:avLst/>
          </a:prstGeom>
          <a:noFill/>
          <a:ln w="9525">
            <a:noFill/>
            <a:miter lim="800000"/>
            <a:headEnd/>
            <a:tailEnd/>
          </a:ln>
        </p:spPr>
        <p:txBody>
          <a:bodyPr lIns="0" tIns="0" rIns="0" bIns="0"/>
          <a:lstStyle/>
          <a:p>
            <a:pPr algn="just"/>
            <a:r>
              <a:rPr lang="en-US" altLang="zh-CN" sz="2000"/>
              <a:t>0/d</a:t>
            </a:r>
          </a:p>
        </p:txBody>
      </p:sp>
      <p:sp>
        <p:nvSpPr>
          <p:cNvPr id="115740" name="Text Box 28"/>
          <p:cNvSpPr txBox="1">
            <a:spLocks noChangeArrowheads="1"/>
          </p:cNvSpPr>
          <p:nvPr/>
        </p:nvSpPr>
        <p:spPr bwMode="auto">
          <a:xfrm>
            <a:off x="5537200" y="2881313"/>
            <a:ext cx="354013" cy="333375"/>
          </a:xfrm>
          <a:prstGeom prst="rect">
            <a:avLst/>
          </a:prstGeom>
          <a:noFill/>
          <a:ln w="9525">
            <a:noFill/>
            <a:miter lim="800000"/>
            <a:headEnd/>
            <a:tailEnd/>
          </a:ln>
        </p:spPr>
        <p:txBody>
          <a:bodyPr lIns="0" tIns="0" rIns="0" bIns="0"/>
          <a:lstStyle/>
          <a:p>
            <a:pPr algn="just"/>
            <a:r>
              <a:rPr lang="en-US" altLang="zh-CN" sz="2000"/>
              <a:t>0/d</a:t>
            </a:r>
          </a:p>
        </p:txBody>
      </p:sp>
      <p:graphicFrame>
        <p:nvGraphicFramePr>
          <p:cNvPr id="115741" name="Group 29"/>
          <p:cNvGraphicFramePr>
            <a:graphicFrameLocks noGrp="1"/>
          </p:cNvGraphicFramePr>
          <p:nvPr/>
        </p:nvGraphicFramePr>
        <p:xfrm>
          <a:off x="762000" y="3155950"/>
          <a:ext cx="2743200" cy="3475038"/>
        </p:xfrm>
        <a:graphic>
          <a:graphicData uri="http://schemas.openxmlformats.org/drawingml/2006/table">
            <a:tbl>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518207">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现态</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次态</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输出</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518207">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X=0</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X=1</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624">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d/d</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d/d</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d/d</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8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d/1</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 calcmode="lin" valueType="num">
                                      <p:cBhvr additive="base">
                                        <p:cTn id="7" dur="500" fill="hold"/>
                                        <p:tgtEl>
                                          <p:spTgt spid="115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5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15717"/>
                                        </p:tgtEl>
                                        <p:attrNameLst>
                                          <p:attrName>style.visibility</p:attrName>
                                        </p:attrNameLst>
                                      </p:cBhvr>
                                      <p:to>
                                        <p:strVal val="visible"/>
                                      </p:to>
                                    </p:set>
                                    <p:animEffect transition="in" filter="dissolve">
                                      <p:cBhvr>
                                        <p:cTn id="13" dur="500"/>
                                        <p:tgtEl>
                                          <p:spTgt spid="1157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5723">
                                            <p:txEl>
                                              <p:pRg st="0" end="0"/>
                                            </p:txEl>
                                          </p:spTgt>
                                        </p:tgtEl>
                                        <p:attrNameLst>
                                          <p:attrName>style.visibility</p:attrName>
                                        </p:attrNameLst>
                                      </p:cBhvr>
                                      <p:to>
                                        <p:strVal val="visible"/>
                                      </p:to>
                                    </p:set>
                                    <p:animEffect transition="in" filter="wipe(left)">
                                      <p:cBhvr>
                                        <p:cTn id="18" dur="500"/>
                                        <p:tgtEl>
                                          <p:spTgt spid="115723">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5718"/>
                                        </p:tgtEl>
                                        <p:attrNameLst>
                                          <p:attrName>style.visibility</p:attrName>
                                        </p:attrNameLst>
                                      </p:cBhvr>
                                      <p:to>
                                        <p:strVal val="visible"/>
                                      </p:to>
                                    </p:set>
                                    <p:animEffect transition="in" filter="wipe(left)">
                                      <p:cBhvr>
                                        <p:cTn id="23" dur="500"/>
                                        <p:tgtEl>
                                          <p:spTgt spid="1157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5738">
                                            <p:txEl>
                                              <p:pRg st="0" end="0"/>
                                            </p:txEl>
                                          </p:spTgt>
                                        </p:tgtEl>
                                        <p:attrNameLst>
                                          <p:attrName>style.visibility</p:attrName>
                                        </p:attrNameLst>
                                      </p:cBhvr>
                                      <p:to>
                                        <p:strVal val="visible"/>
                                      </p:to>
                                    </p:set>
                                    <p:animEffect transition="in" filter="wipe(left)">
                                      <p:cBhvr>
                                        <p:cTn id="28" dur="500"/>
                                        <p:tgtEl>
                                          <p:spTgt spid="115738">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5731"/>
                                        </p:tgtEl>
                                        <p:attrNameLst>
                                          <p:attrName>style.visibility</p:attrName>
                                        </p:attrNameLst>
                                      </p:cBhvr>
                                      <p:to>
                                        <p:strVal val="visible"/>
                                      </p:to>
                                    </p:set>
                                    <p:animEffect transition="in" filter="wipe(left)">
                                      <p:cBhvr>
                                        <p:cTn id="33" dur="500"/>
                                        <p:tgtEl>
                                          <p:spTgt spid="11573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5721"/>
                                        </p:tgtEl>
                                        <p:attrNameLst>
                                          <p:attrName>style.visibility</p:attrName>
                                        </p:attrNameLst>
                                      </p:cBhvr>
                                      <p:to>
                                        <p:strVal val="visible"/>
                                      </p:to>
                                    </p:set>
                                    <p:animEffect transition="in" filter="wipe(left)">
                                      <p:cBhvr>
                                        <p:cTn id="38" dur="500"/>
                                        <p:tgtEl>
                                          <p:spTgt spid="1157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5737">
                                            <p:txEl>
                                              <p:pRg st="0" end="0"/>
                                            </p:txEl>
                                          </p:spTgt>
                                        </p:tgtEl>
                                        <p:attrNameLst>
                                          <p:attrName>style.visibility</p:attrName>
                                        </p:attrNameLst>
                                      </p:cBhvr>
                                      <p:to>
                                        <p:strVal val="visible"/>
                                      </p:to>
                                    </p:set>
                                    <p:animEffect transition="in" filter="wipe(left)">
                                      <p:cBhvr>
                                        <p:cTn id="43" dur="500"/>
                                        <p:tgtEl>
                                          <p:spTgt spid="115737">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5732"/>
                                        </p:tgtEl>
                                        <p:attrNameLst>
                                          <p:attrName>style.visibility</p:attrName>
                                        </p:attrNameLst>
                                      </p:cBhvr>
                                      <p:to>
                                        <p:strVal val="visible"/>
                                      </p:to>
                                    </p:set>
                                    <p:animEffect transition="in" filter="wipe(left)">
                                      <p:cBhvr>
                                        <p:cTn id="48" dur="500"/>
                                        <p:tgtEl>
                                          <p:spTgt spid="11573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15719"/>
                                        </p:tgtEl>
                                        <p:attrNameLst>
                                          <p:attrName>style.visibility</p:attrName>
                                        </p:attrNameLst>
                                      </p:cBhvr>
                                      <p:to>
                                        <p:strVal val="visible"/>
                                      </p:to>
                                    </p:set>
                                    <p:animEffect transition="in" filter="wipe(left)">
                                      <p:cBhvr>
                                        <p:cTn id="53" dur="500"/>
                                        <p:tgtEl>
                                          <p:spTgt spid="11571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15724">
                                            <p:txEl>
                                              <p:pRg st="0" end="0"/>
                                            </p:txEl>
                                          </p:spTgt>
                                        </p:tgtEl>
                                        <p:attrNameLst>
                                          <p:attrName>style.visibility</p:attrName>
                                        </p:attrNameLst>
                                      </p:cBhvr>
                                      <p:to>
                                        <p:strVal val="visible"/>
                                      </p:to>
                                    </p:set>
                                    <p:animEffect transition="in" filter="wipe(left)">
                                      <p:cBhvr>
                                        <p:cTn id="58" dur="500"/>
                                        <p:tgtEl>
                                          <p:spTgt spid="115724">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15736"/>
                                        </p:tgtEl>
                                        <p:attrNameLst>
                                          <p:attrName>style.visibility</p:attrName>
                                        </p:attrNameLst>
                                      </p:cBhvr>
                                      <p:to>
                                        <p:strVal val="visible"/>
                                      </p:to>
                                    </p:set>
                                    <p:animEffect transition="in" filter="wipe(left)">
                                      <p:cBhvr>
                                        <p:cTn id="63" dur="500"/>
                                        <p:tgtEl>
                                          <p:spTgt spid="11573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15730"/>
                                        </p:tgtEl>
                                        <p:attrNameLst>
                                          <p:attrName>style.visibility</p:attrName>
                                        </p:attrNameLst>
                                      </p:cBhvr>
                                      <p:to>
                                        <p:strVal val="visible"/>
                                      </p:to>
                                    </p:set>
                                    <p:animEffect transition="in" filter="wipe(left)">
                                      <p:cBhvr>
                                        <p:cTn id="68" dur="500"/>
                                        <p:tgtEl>
                                          <p:spTgt spid="11573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15725">
                                            <p:txEl>
                                              <p:pRg st="0" end="0"/>
                                            </p:txEl>
                                          </p:spTgt>
                                        </p:tgtEl>
                                        <p:attrNameLst>
                                          <p:attrName>style.visibility</p:attrName>
                                        </p:attrNameLst>
                                      </p:cBhvr>
                                      <p:to>
                                        <p:strVal val="visible"/>
                                      </p:to>
                                    </p:set>
                                    <p:animEffect transition="in" filter="wipe(left)">
                                      <p:cBhvr>
                                        <p:cTn id="73" dur="500"/>
                                        <p:tgtEl>
                                          <p:spTgt spid="115725">
                                            <p:txEl>
                                              <p:pRg st="0" end="0"/>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15733"/>
                                        </p:tgtEl>
                                        <p:attrNameLst>
                                          <p:attrName>style.visibility</p:attrName>
                                        </p:attrNameLst>
                                      </p:cBhvr>
                                      <p:to>
                                        <p:strVal val="visible"/>
                                      </p:to>
                                    </p:set>
                                    <p:animEffect transition="in" filter="wipe(left)">
                                      <p:cBhvr>
                                        <p:cTn id="78" dur="500"/>
                                        <p:tgtEl>
                                          <p:spTgt spid="11573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15720"/>
                                        </p:tgtEl>
                                        <p:attrNameLst>
                                          <p:attrName>style.visibility</p:attrName>
                                        </p:attrNameLst>
                                      </p:cBhvr>
                                      <p:to>
                                        <p:strVal val="visible"/>
                                      </p:to>
                                    </p:set>
                                    <p:animEffect transition="in" filter="wipe(left)">
                                      <p:cBhvr>
                                        <p:cTn id="83" dur="500"/>
                                        <p:tgtEl>
                                          <p:spTgt spid="115720"/>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15740">
                                            <p:txEl>
                                              <p:pRg st="0" end="0"/>
                                            </p:txEl>
                                          </p:spTgt>
                                        </p:tgtEl>
                                        <p:attrNameLst>
                                          <p:attrName>style.visibility</p:attrName>
                                        </p:attrNameLst>
                                      </p:cBhvr>
                                      <p:to>
                                        <p:strVal val="visible"/>
                                      </p:to>
                                    </p:set>
                                    <p:animEffect transition="in" filter="wipe(left)">
                                      <p:cBhvr>
                                        <p:cTn id="88" dur="500"/>
                                        <p:tgtEl>
                                          <p:spTgt spid="115740">
                                            <p:txEl>
                                              <p:pRg st="0" end="0"/>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115722"/>
                                        </p:tgtEl>
                                        <p:attrNameLst>
                                          <p:attrName>style.visibility</p:attrName>
                                        </p:attrNameLst>
                                      </p:cBhvr>
                                      <p:to>
                                        <p:strVal val="visible"/>
                                      </p:to>
                                    </p:set>
                                    <p:animEffect transition="in" filter="wipe(left)">
                                      <p:cBhvr>
                                        <p:cTn id="93" dur="500"/>
                                        <p:tgtEl>
                                          <p:spTgt spid="11572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15729"/>
                                        </p:tgtEl>
                                        <p:attrNameLst>
                                          <p:attrName>style.visibility</p:attrName>
                                        </p:attrNameLst>
                                      </p:cBhvr>
                                      <p:to>
                                        <p:strVal val="visible"/>
                                      </p:to>
                                    </p:set>
                                    <p:animEffect transition="in" filter="wipe(left)">
                                      <p:cBhvr>
                                        <p:cTn id="98" dur="500"/>
                                        <p:tgtEl>
                                          <p:spTgt spid="11572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15726">
                                            <p:txEl>
                                              <p:pRg st="0" end="0"/>
                                            </p:txEl>
                                          </p:spTgt>
                                        </p:tgtEl>
                                        <p:attrNameLst>
                                          <p:attrName>style.visibility</p:attrName>
                                        </p:attrNameLst>
                                      </p:cBhvr>
                                      <p:to>
                                        <p:strVal val="visible"/>
                                      </p:to>
                                    </p:set>
                                    <p:animEffect transition="in" filter="wipe(left)">
                                      <p:cBhvr>
                                        <p:cTn id="103" dur="500"/>
                                        <p:tgtEl>
                                          <p:spTgt spid="115726">
                                            <p:txEl>
                                              <p:pRg st="0" end="0"/>
                                            </p:txEl>
                                          </p:spTgt>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15734"/>
                                        </p:tgtEl>
                                        <p:attrNameLst>
                                          <p:attrName>style.visibility</p:attrName>
                                        </p:attrNameLst>
                                      </p:cBhvr>
                                      <p:to>
                                        <p:strVal val="visible"/>
                                      </p:to>
                                    </p:set>
                                    <p:animEffect transition="in" filter="wipe(left)">
                                      <p:cBhvr>
                                        <p:cTn id="108" dur="500"/>
                                        <p:tgtEl>
                                          <p:spTgt spid="115734"/>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15727"/>
                                        </p:tgtEl>
                                        <p:attrNameLst>
                                          <p:attrName>style.visibility</p:attrName>
                                        </p:attrNameLst>
                                      </p:cBhvr>
                                      <p:to>
                                        <p:strVal val="visible"/>
                                      </p:to>
                                    </p:set>
                                    <p:animEffect transition="in" filter="wipe(left)">
                                      <p:cBhvr>
                                        <p:cTn id="113" dur="500"/>
                                        <p:tgtEl>
                                          <p:spTgt spid="115727"/>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15739">
                                            <p:txEl>
                                              <p:pRg st="0" end="0"/>
                                            </p:txEl>
                                          </p:spTgt>
                                        </p:tgtEl>
                                        <p:attrNameLst>
                                          <p:attrName>style.visibility</p:attrName>
                                        </p:attrNameLst>
                                      </p:cBhvr>
                                      <p:to>
                                        <p:strVal val="visible"/>
                                      </p:to>
                                    </p:set>
                                    <p:animEffect transition="in" filter="wipe(left)">
                                      <p:cBhvr>
                                        <p:cTn id="118" dur="500"/>
                                        <p:tgtEl>
                                          <p:spTgt spid="115739">
                                            <p:txEl>
                                              <p:pRg st="0" end="0"/>
                                            </p:txEl>
                                          </p:spTgt>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115735"/>
                                        </p:tgtEl>
                                        <p:attrNameLst>
                                          <p:attrName>style.visibility</p:attrName>
                                        </p:attrNameLst>
                                      </p:cBhvr>
                                      <p:to>
                                        <p:strVal val="visible"/>
                                      </p:to>
                                    </p:set>
                                    <p:animEffect transition="in" filter="wipe(left)">
                                      <p:cBhvr>
                                        <p:cTn id="123" dur="500"/>
                                        <p:tgtEl>
                                          <p:spTgt spid="11573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15728"/>
                                        </p:tgtEl>
                                        <p:attrNameLst>
                                          <p:attrName>style.visibility</p:attrName>
                                        </p:attrNameLst>
                                      </p:cBhvr>
                                      <p:to>
                                        <p:strVal val="visible"/>
                                      </p:to>
                                    </p:set>
                                    <p:animEffect transition="in" filter="wipe(left)">
                                      <p:cBhvr>
                                        <p:cTn id="128" dur="500"/>
                                        <p:tgtEl>
                                          <p:spTgt spid="115728"/>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nodeType="clickEffect">
                                  <p:stCondLst>
                                    <p:cond delay="0"/>
                                  </p:stCondLst>
                                  <p:childTnLst>
                                    <p:set>
                                      <p:cBhvr>
                                        <p:cTn id="132" dur="1" fill="hold">
                                          <p:stCondLst>
                                            <p:cond delay="0"/>
                                          </p:stCondLst>
                                        </p:cTn>
                                        <p:tgtEl>
                                          <p:spTgt spid="115741"/>
                                        </p:tgtEl>
                                        <p:attrNameLst>
                                          <p:attrName>style.visibility</p:attrName>
                                        </p:attrNameLst>
                                      </p:cBhvr>
                                      <p:to>
                                        <p:strVal val="visible"/>
                                      </p:to>
                                    </p:set>
                                    <p:animEffect transition="in" filter="wipe(left)">
                                      <p:cBhvr>
                                        <p:cTn id="133" dur="500"/>
                                        <p:tgtEl>
                                          <p:spTgt spid="1157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17" grpId="0" animBg="1"/>
      <p:bldP spid="115718" grpId="0" animBg="1"/>
      <p:bldP spid="115719" grpId="0" animBg="1"/>
      <p:bldP spid="115720" grpId="0" animBg="1"/>
      <p:bldP spid="115721" grpId="0" animBg="1"/>
      <p:bldP spid="115722" grpId="0" animBg="1"/>
      <p:bldP spid="115723" grpId="0" build="p"/>
      <p:bldP spid="115724" grpId="0" build="p"/>
      <p:bldP spid="115725" grpId="0" build="p"/>
      <p:bldP spid="115726" grpId="0" build="p"/>
      <p:bldP spid="115727" grpId="0" animBg="1"/>
      <p:bldP spid="115728" grpId="0" animBg="1"/>
      <p:bldP spid="115729" grpId="0" animBg="1"/>
      <p:bldP spid="115730" grpId="0" animBg="1"/>
      <p:bldP spid="115731" grpId="0" animBg="1"/>
      <p:bldP spid="115732" grpId="0" animBg="1"/>
      <p:bldP spid="115733" grpId="0" animBg="1"/>
      <p:bldP spid="115734" grpId="0" animBg="1"/>
      <p:bldP spid="115735" grpId="0" animBg="1"/>
      <p:bldP spid="115736" grpId="0" animBg="1"/>
      <p:bldP spid="115737" grpId="0" build="p"/>
      <p:bldP spid="115738" grpId="0" build="p"/>
      <p:bldP spid="115739" grpId="0" build="p"/>
      <p:bldP spid="11574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Text Box 3"/>
          <p:cNvSpPr txBox="1">
            <a:spLocks noChangeArrowheads="1"/>
          </p:cNvSpPr>
          <p:nvPr/>
        </p:nvSpPr>
        <p:spPr bwMode="auto">
          <a:xfrm>
            <a:off x="533400" y="914400"/>
            <a:ext cx="8077200" cy="1187450"/>
          </a:xfrm>
          <a:prstGeom prst="rect">
            <a:avLst/>
          </a:prstGeom>
          <a:noFill/>
          <a:ln w="9525">
            <a:noFill/>
            <a:miter lim="800000"/>
            <a:headEnd/>
            <a:tailEnd/>
          </a:ln>
        </p:spPr>
        <p:txBody>
          <a:bodyPr>
            <a:spAutoFit/>
          </a:bodyPr>
          <a:lstStyle/>
          <a:p>
            <a:pPr algn="just" eaLnBrk="1" hangingPunct="1">
              <a:spcBef>
                <a:spcPct val="50000"/>
              </a:spcBef>
            </a:pPr>
            <a:r>
              <a:rPr lang="zh-CN" altLang="en-US"/>
              <a:t>例</a:t>
            </a:r>
            <a:r>
              <a:rPr lang="en-US" altLang="zh-CN"/>
              <a:t>4</a:t>
            </a:r>
            <a:r>
              <a:rPr lang="zh-CN" altLang="en-US"/>
              <a:t>：有两个输入</a:t>
            </a:r>
            <a:r>
              <a:rPr lang="en-US" altLang="zh-CN"/>
              <a:t>x</a:t>
            </a:r>
            <a:r>
              <a:rPr lang="en-US" altLang="zh-CN" baseline="-30000"/>
              <a:t>1</a:t>
            </a:r>
            <a:r>
              <a:rPr lang="en-US" altLang="zh-CN"/>
              <a:t>x</a:t>
            </a:r>
            <a:r>
              <a:rPr lang="en-US" altLang="zh-CN" baseline="-30000"/>
              <a:t>2</a:t>
            </a:r>
            <a:r>
              <a:rPr lang="zh-CN" altLang="en-US"/>
              <a:t>，一个输出</a:t>
            </a:r>
            <a:r>
              <a:rPr lang="en-US" altLang="zh-CN"/>
              <a:t>z</a:t>
            </a:r>
            <a:r>
              <a:rPr lang="zh-CN" altLang="en-US"/>
              <a:t>。只有当</a:t>
            </a:r>
            <a:r>
              <a:rPr lang="en-US" altLang="zh-CN"/>
              <a:t>x</a:t>
            </a:r>
            <a:r>
              <a:rPr lang="en-US" altLang="zh-CN" baseline="-30000"/>
              <a:t>1</a:t>
            </a:r>
            <a:r>
              <a:rPr lang="zh-CN" altLang="en-US"/>
              <a:t>输入三个“</a:t>
            </a:r>
            <a:r>
              <a:rPr lang="en-US" altLang="zh-CN"/>
              <a:t>1”</a:t>
            </a:r>
            <a:r>
              <a:rPr lang="zh-CN" altLang="en-US"/>
              <a:t>（或三个以上的</a:t>
            </a:r>
            <a:r>
              <a:rPr lang="en-US" altLang="zh-CN"/>
              <a:t>1</a:t>
            </a:r>
            <a:r>
              <a:rPr lang="zh-CN" altLang="en-US"/>
              <a:t>）然后</a:t>
            </a:r>
            <a:r>
              <a:rPr lang="en-US" altLang="zh-CN"/>
              <a:t>x</a:t>
            </a:r>
            <a:r>
              <a:rPr lang="en-US" altLang="zh-CN" baseline="-30000"/>
              <a:t>2</a:t>
            </a:r>
            <a:r>
              <a:rPr lang="zh-CN" altLang="en-US"/>
              <a:t>输入一个“</a:t>
            </a:r>
            <a:r>
              <a:rPr lang="en-US" altLang="zh-CN"/>
              <a:t>1”</a:t>
            </a:r>
            <a:r>
              <a:rPr lang="zh-CN" altLang="en-US"/>
              <a:t>时，线路才有输出，即</a:t>
            </a:r>
            <a:r>
              <a:rPr lang="en-US" altLang="zh-CN"/>
              <a:t>z=1</a:t>
            </a:r>
            <a:r>
              <a:rPr lang="zh-CN" altLang="en-US"/>
              <a:t>，在同一时间内，两个输入不能同时为</a:t>
            </a:r>
            <a:r>
              <a:rPr lang="en-US" altLang="zh-CN"/>
              <a:t>1</a:t>
            </a:r>
            <a:r>
              <a:rPr lang="zh-CN" altLang="en-US"/>
              <a:t>。</a:t>
            </a:r>
          </a:p>
        </p:txBody>
      </p:sp>
      <p:sp>
        <p:nvSpPr>
          <p:cNvPr id="116741" name="Oval 5"/>
          <p:cNvSpPr>
            <a:spLocks noChangeArrowheads="1"/>
          </p:cNvSpPr>
          <p:nvPr/>
        </p:nvSpPr>
        <p:spPr bwMode="auto">
          <a:xfrm>
            <a:off x="5595938" y="2757488"/>
            <a:ext cx="609600" cy="557212"/>
          </a:xfrm>
          <a:prstGeom prst="ellipse">
            <a:avLst/>
          </a:prstGeom>
          <a:solidFill>
            <a:srgbClr val="FFFFFF"/>
          </a:solidFill>
          <a:ln w="9525">
            <a:solidFill>
              <a:srgbClr val="000000"/>
            </a:solidFill>
            <a:round/>
            <a:headEnd/>
            <a:tailEnd/>
          </a:ln>
        </p:spPr>
        <p:txBody>
          <a:bodyPr lIns="0" tIns="0" rIns="0" bIns="0"/>
          <a:lstStyle/>
          <a:p>
            <a:pPr algn="ctr"/>
            <a:r>
              <a:rPr lang="en-US" altLang="zh-CN"/>
              <a:t>A</a:t>
            </a:r>
            <a:endParaRPr lang="en-US" altLang="zh-CN" baseline="-25000"/>
          </a:p>
        </p:txBody>
      </p:sp>
      <p:sp>
        <p:nvSpPr>
          <p:cNvPr id="116742" name="Arc 6"/>
          <p:cNvSpPr>
            <a:spLocks noChangeArrowheads="1"/>
          </p:cNvSpPr>
          <p:nvPr/>
        </p:nvSpPr>
        <p:spPr bwMode="auto">
          <a:xfrm flipH="1">
            <a:off x="3581400" y="3465513"/>
            <a:ext cx="717550" cy="688975"/>
          </a:xfrm>
          <a:custGeom>
            <a:avLst/>
            <a:gdLst>
              <a:gd name="T0" fmla="*/ 0 w 40127"/>
              <a:gd name="T1" fmla="*/ 42573599 h 43200"/>
              <a:gd name="T2" fmla="*/ 105937825 w 40127"/>
              <a:gd name="T3" fmla="*/ 0 h 43200"/>
              <a:gd name="T4" fmla="*/ 229447391 w 40127"/>
              <a:gd name="T5" fmla="*/ 87622070 h 43200"/>
              <a:gd name="T6" fmla="*/ 105937825 w 40127"/>
              <a:gd name="T7" fmla="*/ 175243901 h 43200"/>
              <a:gd name="T8" fmla="*/ 16976968 w 40127"/>
              <a:gd name="T9" fmla="*/ 148405678 h 43200"/>
              <a:gd name="T10" fmla="*/ 0 w 40127"/>
              <a:gd name="T11" fmla="*/ 42573599 h 43200"/>
              <a:gd name="T12" fmla="*/ 105937825 w 40127"/>
              <a:gd name="T13" fmla="*/ 0 h 43200"/>
              <a:gd name="T14" fmla="*/ 229447391 w 40127"/>
              <a:gd name="T15" fmla="*/ 87622070 h 43200"/>
              <a:gd name="T16" fmla="*/ 105937825 w 40127"/>
              <a:gd name="T17" fmla="*/ 175243901 h 43200"/>
              <a:gd name="T18" fmla="*/ 16976968 w 40127"/>
              <a:gd name="T19" fmla="*/ 148405678 h 43200"/>
              <a:gd name="T20" fmla="*/ 105937825 w 40127"/>
              <a:gd name="T21" fmla="*/ 87622070 h 43200"/>
              <a:gd name="T22" fmla="*/ 0 w 40127"/>
              <a:gd name="T23" fmla="*/ 42573599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27" h="43200" fill="none">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path>
              <a:path w="40127" h="43200" stroke="0">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lnTo>
                  <a:pt x="18527" y="21600"/>
                </a:lnTo>
                <a:lnTo>
                  <a:pt x="0" y="10495"/>
                </a:lnTo>
                <a:close/>
              </a:path>
            </a:pathLst>
          </a:custGeom>
          <a:noFill/>
          <a:ln w="9525">
            <a:solidFill>
              <a:srgbClr val="000000"/>
            </a:solidFill>
            <a:round/>
            <a:headEnd type="triangle" w="med" len="med"/>
            <a:tailEnd/>
          </a:ln>
        </p:spPr>
        <p:txBody>
          <a:bodyPr/>
          <a:lstStyle/>
          <a:p>
            <a:endParaRPr lang="zh-CN" altLang="en-US"/>
          </a:p>
        </p:txBody>
      </p:sp>
      <p:sp>
        <p:nvSpPr>
          <p:cNvPr id="116743" name="Oval 7"/>
          <p:cNvSpPr>
            <a:spLocks noChangeArrowheads="1"/>
          </p:cNvSpPr>
          <p:nvPr/>
        </p:nvSpPr>
        <p:spPr bwMode="auto">
          <a:xfrm>
            <a:off x="4141788" y="3602038"/>
            <a:ext cx="609600" cy="557212"/>
          </a:xfrm>
          <a:prstGeom prst="ellipse">
            <a:avLst/>
          </a:prstGeom>
          <a:solidFill>
            <a:srgbClr val="FFFFFF"/>
          </a:solidFill>
          <a:ln w="9525">
            <a:solidFill>
              <a:srgbClr val="000000"/>
            </a:solidFill>
            <a:round/>
            <a:headEnd/>
            <a:tailEnd/>
          </a:ln>
        </p:spPr>
        <p:txBody>
          <a:bodyPr lIns="0" tIns="0" rIns="0" bIns="0"/>
          <a:lstStyle/>
          <a:p>
            <a:pPr algn="ctr"/>
            <a:r>
              <a:rPr lang="en-US" altLang="zh-CN"/>
              <a:t>D</a:t>
            </a:r>
            <a:endParaRPr lang="en-US" altLang="zh-CN" baseline="-25000"/>
          </a:p>
        </p:txBody>
      </p:sp>
      <p:sp>
        <p:nvSpPr>
          <p:cNvPr id="116744" name="Oval 8"/>
          <p:cNvSpPr>
            <a:spLocks noChangeArrowheads="1"/>
          </p:cNvSpPr>
          <p:nvPr/>
        </p:nvSpPr>
        <p:spPr bwMode="auto">
          <a:xfrm>
            <a:off x="5613400" y="4533900"/>
            <a:ext cx="609600" cy="557213"/>
          </a:xfrm>
          <a:prstGeom prst="ellipse">
            <a:avLst/>
          </a:prstGeom>
          <a:solidFill>
            <a:srgbClr val="FFFFFF"/>
          </a:solidFill>
          <a:ln w="9525">
            <a:solidFill>
              <a:srgbClr val="000000"/>
            </a:solidFill>
            <a:round/>
            <a:headEnd/>
            <a:tailEnd/>
          </a:ln>
        </p:spPr>
        <p:txBody>
          <a:bodyPr lIns="0" tIns="0" rIns="0" bIns="0"/>
          <a:lstStyle/>
          <a:p>
            <a:pPr algn="ctr"/>
            <a:r>
              <a:rPr lang="en-US" altLang="zh-CN"/>
              <a:t>C</a:t>
            </a:r>
            <a:endParaRPr lang="en-US" altLang="zh-CN" baseline="-25000"/>
          </a:p>
        </p:txBody>
      </p:sp>
      <p:sp>
        <p:nvSpPr>
          <p:cNvPr id="116745" name="Oval 9"/>
          <p:cNvSpPr>
            <a:spLocks noChangeArrowheads="1"/>
          </p:cNvSpPr>
          <p:nvPr/>
        </p:nvSpPr>
        <p:spPr bwMode="auto">
          <a:xfrm>
            <a:off x="7224713" y="3582988"/>
            <a:ext cx="609600" cy="558800"/>
          </a:xfrm>
          <a:prstGeom prst="ellipse">
            <a:avLst/>
          </a:prstGeom>
          <a:solidFill>
            <a:srgbClr val="FFFFFF"/>
          </a:solidFill>
          <a:ln w="9525">
            <a:solidFill>
              <a:srgbClr val="000000"/>
            </a:solidFill>
            <a:round/>
            <a:headEnd/>
            <a:tailEnd/>
          </a:ln>
        </p:spPr>
        <p:txBody>
          <a:bodyPr lIns="0" tIns="0" rIns="0" bIns="0"/>
          <a:lstStyle/>
          <a:p>
            <a:pPr algn="ctr"/>
            <a:r>
              <a:rPr lang="en-US" altLang="zh-CN"/>
              <a:t>B</a:t>
            </a:r>
            <a:endParaRPr lang="en-US" altLang="zh-CN" baseline="-25000"/>
          </a:p>
        </p:txBody>
      </p:sp>
      <p:sp>
        <p:nvSpPr>
          <p:cNvPr id="116746" name="Arc 10"/>
          <p:cNvSpPr>
            <a:spLocks noChangeArrowheads="1"/>
          </p:cNvSpPr>
          <p:nvPr/>
        </p:nvSpPr>
        <p:spPr bwMode="auto">
          <a:xfrm>
            <a:off x="7720013" y="3446463"/>
            <a:ext cx="717550" cy="690562"/>
          </a:xfrm>
          <a:custGeom>
            <a:avLst/>
            <a:gdLst>
              <a:gd name="T0" fmla="*/ 0 w 40127"/>
              <a:gd name="T1" fmla="*/ 42868586 h 43200"/>
              <a:gd name="T2" fmla="*/ 105937825 w 40127"/>
              <a:gd name="T3" fmla="*/ 0 h 43200"/>
              <a:gd name="T4" fmla="*/ 229447391 w 40127"/>
              <a:gd name="T5" fmla="*/ 88228839 h 43200"/>
              <a:gd name="T6" fmla="*/ 105937825 w 40127"/>
              <a:gd name="T7" fmla="*/ 176457661 h 43200"/>
              <a:gd name="T8" fmla="*/ 16976968 w 40127"/>
              <a:gd name="T9" fmla="*/ 149433573 h 43200"/>
              <a:gd name="T10" fmla="*/ 0 w 40127"/>
              <a:gd name="T11" fmla="*/ 42868586 h 43200"/>
              <a:gd name="T12" fmla="*/ 105937825 w 40127"/>
              <a:gd name="T13" fmla="*/ 0 h 43200"/>
              <a:gd name="T14" fmla="*/ 229447391 w 40127"/>
              <a:gd name="T15" fmla="*/ 88228839 h 43200"/>
              <a:gd name="T16" fmla="*/ 105937825 w 40127"/>
              <a:gd name="T17" fmla="*/ 176457661 h 43200"/>
              <a:gd name="T18" fmla="*/ 16976968 w 40127"/>
              <a:gd name="T19" fmla="*/ 149433573 h 43200"/>
              <a:gd name="T20" fmla="*/ 105937825 w 40127"/>
              <a:gd name="T21" fmla="*/ 88228839 h 43200"/>
              <a:gd name="T22" fmla="*/ 0 w 40127"/>
              <a:gd name="T23" fmla="*/ 42868586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27" h="43200" fill="none">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path>
              <a:path w="40127" h="43200" stroke="0">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lnTo>
                  <a:pt x="18527" y="21600"/>
                </a:lnTo>
                <a:lnTo>
                  <a:pt x="0" y="10495"/>
                </a:lnTo>
                <a:close/>
              </a:path>
            </a:pathLst>
          </a:custGeom>
          <a:noFill/>
          <a:ln w="9525">
            <a:solidFill>
              <a:srgbClr val="000000"/>
            </a:solidFill>
            <a:round/>
            <a:headEnd/>
            <a:tailEnd type="triangle" w="med" len="med"/>
          </a:ln>
        </p:spPr>
        <p:txBody>
          <a:bodyPr/>
          <a:lstStyle/>
          <a:p>
            <a:endParaRPr lang="zh-CN" altLang="en-US"/>
          </a:p>
        </p:txBody>
      </p:sp>
      <p:sp>
        <p:nvSpPr>
          <p:cNvPr id="116747" name="Text Box 11"/>
          <p:cNvSpPr txBox="1">
            <a:spLocks noChangeArrowheads="1"/>
          </p:cNvSpPr>
          <p:nvPr/>
        </p:nvSpPr>
        <p:spPr bwMode="auto">
          <a:xfrm>
            <a:off x="5070475" y="2341563"/>
            <a:ext cx="473075" cy="322262"/>
          </a:xfrm>
          <a:prstGeom prst="rect">
            <a:avLst/>
          </a:prstGeom>
          <a:noFill/>
          <a:ln w="9525">
            <a:noFill/>
            <a:miter lim="800000"/>
            <a:headEnd/>
            <a:tailEnd/>
          </a:ln>
        </p:spPr>
        <p:txBody>
          <a:bodyPr lIns="0" tIns="0" rIns="0" bIns="0"/>
          <a:lstStyle/>
          <a:p>
            <a:pPr algn="just"/>
            <a:r>
              <a:rPr lang="en-US" altLang="zh-CN" sz="2000"/>
              <a:t>00/0</a:t>
            </a:r>
            <a:endParaRPr lang="en-US" altLang="zh-CN"/>
          </a:p>
        </p:txBody>
      </p:sp>
      <p:sp>
        <p:nvSpPr>
          <p:cNvPr id="116748" name="Arc 12"/>
          <p:cNvSpPr>
            <a:spLocks noChangeArrowheads="1"/>
          </p:cNvSpPr>
          <p:nvPr/>
        </p:nvSpPr>
        <p:spPr bwMode="auto">
          <a:xfrm>
            <a:off x="5584825" y="2286000"/>
            <a:ext cx="773113" cy="628650"/>
          </a:xfrm>
          <a:custGeom>
            <a:avLst/>
            <a:gdLst>
              <a:gd name="T0" fmla="*/ 24594299 w 43200"/>
              <a:gd name="T1" fmla="*/ 140085002 h 39413"/>
              <a:gd name="T2" fmla="*/ 0 w 43200"/>
              <a:gd name="T3" fmla="*/ 87652054 h 39413"/>
              <a:gd name="T4" fmla="*/ 123803238 w 43200"/>
              <a:gd name="T5" fmla="*/ 0 h 39413"/>
              <a:gd name="T6" fmla="*/ 247606153 w 43200"/>
              <a:gd name="T7" fmla="*/ 87652054 h 39413"/>
              <a:gd name="T8" fmla="*/ 193826462 w 43200"/>
              <a:gd name="T9" fmla="*/ 159936564 h 39413"/>
              <a:gd name="T10" fmla="*/ 24594299 w 43200"/>
              <a:gd name="T11" fmla="*/ 140085002 h 39413"/>
              <a:gd name="T12" fmla="*/ 0 w 43200"/>
              <a:gd name="T13" fmla="*/ 87652054 h 39413"/>
              <a:gd name="T14" fmla="*/ 123803238 w 43200"/>
              <a:gd name="T15" fmla="*/ 0 h 39413"/>
              <a:gd name="T16" fmla="*/ 247606153 w 43200"/>
              <a:gd name="T17" fmla="*/ 87652054 h 39413"/>
              <a:gd name="T18" fmla="*/ 193826462 w 43200"/>
              <a:gd name="T19" fmla="*/ 159936564 h 39413"/>
              <a:gd name="T20" fmla="*/ 123803238 w 43200"/>
              <a:gd name="T21" fmla="*/ 87652054 h 39413"/>
              <a:gd name="T22" fmla="*/ 24594299 w 43200"/>
              <a:gd name="T23" fmla="*/ 140085002 h 394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200" h="39413" fill="none">
                <a:moveTo>
                  <a:pt x="4291" y="34521"/>
                </a:moveTo>
                <a:cubicBezTo>
                  <a:pt x="1505" y="30789"/>
                  <a:pt x="0" y="26257"/>
                  <a:pt x="0" y="21600"/>
                </a:cubicBezTo>
                <a:cubicBezTo>
                  <a:pt x="0" y="9670"/>
                  <a:pt x="9670" y="0"/>
                  <a:pt x="21600" y="0"/>
                </a:cubicBezTo>
                <a:cubicBezTo>
                  <a:pt x="33529" y="0"/>
                  <a:pt x="43200" y="9670"/>
                  <a:pt x="43200" y="21600"/>
                </a:cubicBezTo>
                <a:cubicBezTo>
                  <a:pt x="43200" y="28721"/>
                  <a:pt x="39689" y="35385"/>
                  <a:pt x="33817" y="39413"/>
                </a:cubicBezTo>
              </a:path>
              <a:path w="43200" h="39413" stroke="0">
                <a:moveTo>
                  <a:pt x="4291" y="34521"/>
                </a:moveTo>
                <a:cubicBezTo>
                  <a:pt x="1505" y="30789"/>
                  <a:pt x="0" y="26257"/>
                  <a:pt x="0" y="21600"/>
                </a:cubicBezTo>
                <a:cubicBezTo>
                  <a:pt x="0" y="9670"/>
                  <a:pt x="9670" y="0"/>
                  <a:pt x="21600" y="0"/>
                </a:cubicBezTo>
                <a:cubicBezTo>
                  <a:pt x="33529" y="0"/>
                  <a:pt x="43200" y="9670"/>
                  <a:pt x="43200" y="21600"/>
                </a:cubicBezTo>
                <a:cubicBezTo>
                  <a:pt x="43200" y="28721"/>
                  <a:pt x="39689" y="35385"/>
                  <a:pt x="33817" y="39413"/>
                </a:cubicBezTo>
                <a:lnTo>
                  <a:pt x="21600" y="21600"/>
                </a:lnTo>
                <a:lnTo>
                  <a:pt x="4291" y="34521"/>
                </a:lnTo>
                <a:close/>
              </a:path>
            </a:pathLst>
          </a:custGeom>
          <a:noFill/>
          <a:ln w="9525">
            <a:solidFill>
              <a:srgbClr val="000000"/>
            </a:solidFill>
            <a:round/>
            <a:headEnd/>
            <a:tailEnd type="triangle" w="med" len="med"/>
          </a:ln>
        </p:spPr>
        <p:txBody>
          <a:bodyPr/>
          <a:lstStyle/>
          <a:p>
            <a:endParaRPr lang="zh-CN" altLang="en-US"/>
          </a:p>
        </p:txBody>
      </p:sp>
      <p:sp>
        <p:nvSpPr>
          <p:cNvPr id="116749" name="Arc 13"/>
          <p:cNvSpPr>
            <a:spLocks noChangeArrowheads="1"/>
          </p:cNvSpPr>
          <p:nvPr/>
        </p:nvSpPr>
        <p:spPr bwMode="auto">
          <a:xfrm flipV="1">
            <a:off x="5584825" y="4979988"/>
            <a:ext cx="773113" cy="628650"/>
          </a:xfrm>
          <a:custGeom>
            <a:avLst/>
            <a:gdLst>
              <a:gd name="T0" fmla="*/ 24594299 w 43200"/>
              <a:gd name="T1" fmla="*/ 140085002 h 39413"/>
              <a:gd name="T2" fmla="*/ 0 w 43200"/>
              <a:gd name="T3" fmla="*/ 87652054 h 39413"/>
              <a:gd name="T4" fmla="*/ 123803238 w 43200"/>
              <a:gd name="T5" fmla="*/ 0 h 39413"/>
              <a:gd name="T6" fmla="*/ 247606153 w 43200"/>
              <a:gd name="T7" fmla="*/ 87652054 h 39413"/>
              <a:gd name="T8" fmla="*/ 193826462 w 43200"/>
              <a:gd name="T9" fmla="*/ 159936564 h 39413"/>
              <a:gd name="T10" fmla="*/ 24594299 w 43200"/>
              <a:gd name="T11" fmla="*/ 140085002 h 39413"/>
              <a:gd name="T12" fmla="*/ 0 w 43200"/>
              <a:gd name="T13" fmla="*/ 87652054 h 39413"/>
              <a:gd name="T14" fmla="*/ 123803238 w 43200"/>
              <a:gd name="T15" fmla="*/ 0 h 39413"/>
              <a:gd name="T16" fmla="*/ 247606153 w 43200"/>
              <a:gd name="T17" fmla="*/ 87652054 h 39413"/>
              <a:gd name="T18" fmla="*/ 193826462 w 43200"/>
              <a:gd name="T19" fmla="*/ 159936564 h 39413"/>
              <a:gd name="T20" fmla="*/ 123803238 w 43200"/>
              <a:gd name="T21" fmla="*/ 87652054 h 39413"/>
              <a:gd name="T22" fmla="*/ 24594299 w 43200"/>
              <a:gd name="T23" fmla="*/ 140085002 h 394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200" h="39413" fill="none">
                <a:moveTo>
                  <a:pt x="4291" y="34521"/>
                </a:moveTo>
                <a:cubicBezTo>
                  <a:pt x="1505" y="30789"/>
                  <a:pt x="0" y="26257"/>
                  <a:pt x="0" y="21600"/>
                </a:cubicBezTo>
                <a:cubicBezTo>
                  <a:pt x="0" y="9670"/>
                  <a:pt x="9670" y="0"/>
                  <a:pt x="21600" y="0"/>
                </a:cubicBezTo>
                <a:cubicBezTo>
                  <a:pt x="33529" y="0"/>
                  <a:pt x="43200" y="9670"/>
                  <a:pt x="43200" y="21600"/>
                </a:cubicBezTo>
                <a:cubicBezTo>
                  <a:pt x="43200" y="28721"/>
                  <a:pt x="39689" y="35385"/>
                  <a:pt x="33817" y="39413"/>
                </a:cubicBezTo>
              </a:path>
              <a:path w="43200" h="39413" stroke="0">
                <a:moveTo>
                  <a:pt x="4291" y="34521"/>
                </a:moveTo>
                <a:cubicBezTo>
                  <a:pt x="1505" y="30789"/>
                  <a:pt x="0" y="26257"/>
                  <a:pt x="0" y="21600"/>
                </a:cubicBezTo>
                <a:cubicBezTo>
                  <a:pt x="0" y="9670"/>
                  <a:pt x="9670" y="0"/>
                  <a:pt x="21600" y="0"/>
                </a:cubicBezTo>
                <a:cubicBezTo>
                  <a:pt x="33529" y="0"/>
                  <a:pt x="43200" y="9670"/>
                  <a:pt x="43200" y="21600"/>
                </a:cubicBezTo>
                <a:cubicBezTo>
                  <a:pt x="43200" y="28721"/>
                  <a:pt x="39689" y="35385"/>
                  <a:pt x="33817" y="39413"/>
                </a:cubicBezTo>
                <a:lnTo>
                  <a:pt x="21600" y="21600"/>
                </a:lnTo>
                <a:lnTo>
                  <a:pt x="4291" y="34521"/>
                </a:lnTo>
                <a:close/>
              </a:path>
            </a:pathLst>
          </a:custGeom>
          <a:noFill/>
          <a:ln w="9525">
            <a:solidFill>
              <a:srgbClr val="000000"/>
            </a:solidFill>
            <a:round/>
            <a:headEnd/>
            <a:tailEnd type="triangle" w="med" len="med"/>
          </a:ln>
        </p:spPr>
        <p:txBody>
          <a:bodyPr/>
          <a:lstStyle/>
          <a:p>
            <a:endParaRPr lang="zh-CN" altLang="en-US"/>
          </a:p>
        </p:txBody>
      </p:sp>
      <p:sp>
        <p:nvSpPr>
          <p:cNvPr id="116750" name="Line 14"/>
          <p:cNvSpPr>
            <a:spLocks noChangeShapeType="1"/>
          </p:cNvSpPr>
          <p:nvPr/>
        </p:nvSpPr>
        <p:spPr bwMode="auto">
          <a:xfrm flipV="1">
            <a:off x="5930900" y="3300413"/>
            <a:ext cx="0" cy="1238250"/>
          </a:xfrm>
          <a:prstGeom prst="line">
            <a:avLst/>
          </a:prstGeom>
          <a:noFill/>
          <a:ln w="9525">
            <a:solidFill>
              <a:srgbClr val="000000"/>
            </a:solidFill>
            <a:round/>
            <a:headEnd/>
            <a:tailEnd type="triangle" w="med" len="med"/>
          </a:ln>
        </p:spPr>
        <p:txBody>
          <a:bodyPr/>
          <a:lstStyle/>
          <a:p>
            <a:endParaRPr lang="zh-CN" altLang="en-US"/>
          </a:p>
        </p:txBody>
      </p:sp>
      <p:sp>
        <p:nvSpPr>
          <p:cNvPr id="116751" name="Freeform 15"/>
          <p:cNvSpPr>
            <a:spLocks noChangeArrowheads="1"/>
          </p:cNvSpPr>
          <p:nvPr/>
        </p:nvSpPr>
        <p:spPr bwMode="auto">
          <a:xfrm>
            <a:off x="6245225" y="3048000"/>
            <a:ext cx="1195388" cy="539750"/>
          </a:xfrm>
          <a:custGeom>
            <a:avLst/>
            <a:gdLst>
              <a:gd name="T0" fmla="*/ 0 w 914"/>
              <a:gd name="T1" fmla="*/ 0 h 450"/>
              <a:gd name="T2" fmla="*/ 2147483646 w 914"/>
              <a:gd name="T3" fmla="*/ 2147483646 h 450"/>
              <a:gd name="T4" fmla="*/ 2147483646 w 914"/>
              <a:gd name="T5" fmla="*/ 2147483646 h 450"/>
              <a:gd name="T6" fmla="*/ 2147483646 w 914"/>
              <a:gd name="T7" fmla="*/ 2147483646 h 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4" h="450">
                <a:moveTo>
                  <a:pt x="0" y="0"/>
                </a:moveTo>
                <a:cubicBezTo>
                  <a:pt x="62" y="13"/>
                  <a:pt x="258" y="36"/>
                  <a:pt x="375" y="76"/>
                </a:cubicBezTo>
                <a:cubicBezTo>
                  <a:pt x="492" y="116"/>
                  <a:pt x="615" y="179"/>
                  <a:pt x="705" y="241"/>
                </a:cubicBezTo>
                <a:cubicBezTo>
                  <a:pt x="795" y="303"/>
                  <a:pt x="871" y="407"/>
                  <a:pt x="914" y="450"/>
                </a:cubicBezTo>
              </a:path>
            </a:pathLst>
          </a:custGeom>
          <a:noFill/>
          <a:ln w="9525">
            <a:solidFill>
              <a:srgbClr val="000000"/>
            </a:solidFill>
            <a:round/>
            <a:headEnd/>
            <a:tailEnd type="triangle" w="med" len="med"/>
          </a:ln>
        </p:spPr>
        <p:txBody>
          <a:bodyPr/>
          <a:lstStyle/>
          <a:p>
            <a:endParaRPr lang="zh-CN" altLang="en-US"/>
          </a:p>
        </p:txBody>
      </p:sp>
      <p:sp>
        <p:nvSpPr>
          <p:cNvPr id="116752" name="Freeform 16"/>
          <p:cNvSpPr>
            <a:spLocks noChangeArrowheads="1"/>
          </p:cNvSpPr>
          <p:nvPr/>
        </p:nvSpPr>
        <p:spPr bwMode="auto">
          <a:xfrm rot="10800000">
            <a:off x="4518025" y="4125913"/>
            <a:ext cx="1195388" cy="538162"/>
          </a:xfrm>
          <a:custGeom>
            <a:avLst/>
            <a:gdLst>
              <a:gd name="T0" fmla="*/ 0 w 914"/>
              <a:gd name="T1" fmla="*/ 0 h 450"/>
              <a:gd name="T2" fmla="*/ 2147483646 w 914"/>
              <a:gd name="T3" fmla="*/ 2147483646 h 450"/>
              <a:gd name="T4" fmla="*/ 2147483646 w 914"/>
              <a:gd name="T5" fmla="*/ 2147483646 h 450"/>
              <a:gd name="T6" fmla="*/ 2147483646 w 914"/>
              <a:gd name="T7" fmla="*/ 2147483646 h 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4" h="450">
                <a:moveTo>
                  <a:pt x="0" y="0"/>
                </a:moveTo>
                <a:cubicBezTo>
                  <a:pt x="62" y="13"/>
                  <a:pt x="258" y="36"/>
                  <a:pt x="375" y="76"/>
                </a:cubicBezTo>
                <a:cubicBezTo>
                  <a:pt x="492" y="116"/>
                  <a:pt x="615" y="179"/>
                  <a:pt x="705" y="241"/>
                </a:cubicBezTo>
                <a:cubicBezTo>
                  <a:pt x="795" y="303"/>
                  <a:pt x="871" y="407"/>
                  <a:pt x="914" y="450"/>
                </a:cubicBezTo>
              </a:path>
            </a:pathLst>
          </a:custGeom>
          <a:noFill/>
          <a:ln w="9525">
            <a:solidFill>
              <a:srgbClr val="000000"/>
            </a:solidFill>
            <a:round/>
            <a:headEnd/>
            <a:tailEnd type="triangle" w="med" len="med"/>
          </a:ln>
        </p:spPr>
        <p:txBody>
          <a:bodyPr/>
          <a:lstStyle/>
          <a:p>
            <a:endParaRPr lang="zh-CN" altLang="en-US"/>
          </a:p>
        </p:txBody>
      </p:sp>
      <p:sp>
        <p:nvSpPr>
          <p:cNvPr id="116753" name="Freeform 17"/>
          <p:cNvSpPr>
            <a:spLocks noChangeArrowheads="1"/>
          </p:cNvSpPr>
          <p:nvPr/>
        </p:nvSpPr>
        <p:spPr bwMode="auto">
          <a:xfrm rot="10800000">
            <a:off x="6029325" y="3246438"/>
            <a:ext cx="1195388" cy="538162"/>
          </a:xfrm>
          <a:custGeom>
            <a:avLst/>
            <a:gdLst>
              <a:gd name="T0" fmla="*/ 0 w 914"/>
              <a:gd name="T1" fmla="*/ 0 h 450"/>
              <a:gd name="T2" fmla="*/ 2147483646 w 914"/>
              <a:gd name="T3" fmla="*/ 2147483646 h 450"/>
              <a:gd name="T4" fmla="*/ 2147483646 w 914"/>
              <a:gd name="T5" fmla="*/ 2147483646 h 450"/>
              <a:gd name="T6" fmla="*/ 2147483646 w 914"/>
              <a:gd name="T7" fmla="*/ 2147483646 h 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4" h="450">
                <a:moveTo>
                  <a:pt x="0" y="0"/>
                </a:moveTo>
                <a:cubicBezTo>
                  <a:pt x="62" y="13"/>
                  <a:pt x="258" y="36"/>
                  <a:pt x="375" y="76"/>
                </a:cubicBezTo>
                <a:cubicBezTo>
                  <a:pt x="492" y="116"/>
                  <a:pt x="615" y="179"/>
                  <a:pt x="705" y="241"/>
                </a:cubicBezTo>
                <a:cubicBezTo>
                  <a:pt x="795" y="303"/>
                  <a:pt x="871" y="407"/>
                  <a:pt x="914" y="450"/>
                </a:cubicBezTo>
              </a:path>
            </a:pathLst>
          </a:custGeom>
          <a:noFill/>
          <a:ln w="9525">
            <a:solidFill>
              <a:srgbClr val="000000"/>
            </a:solidFill>
            <a:round/>
            <a:headEnd/>
            <a:tailEnd type="triangle" w="med" len="med"/>
          </a:ln>
        </p:spPr>
        <p:txBody>
          <a:bodyPr/>
          <a:lstStyle/>
          <a:p>
            <a:endParaRPr lang="zh-CN" altLang="en-US"/>
          </a:p>
        </p:txBody>
      </p:sp>
      <p:sp>
        <p:nvSpPr>
          <p:cNvPr id="116754" name="Freeform 18"/>
          <p:cNvSpPr>
            <a:spLocks noChangeArrowheads="1"/>
          </p:cNvSpPr>
          <p:nvPr/>
        </p:nvSpPr>
        <p:spPr bwMode="auto">
          <a:xfrm flipV="1">
            <a:off x="6245225" y="4179888"/>
            <a:ext cx="1195388" cy="538162"/>
          </a:xfrm>
          <a:custGeom>
            <a:avLst/>
            <a:gdLst>
              <a:gd name="T0" fmla="*/ 0 w 914"/>
              <a:gd name="T1" fmla="*/ 0 h 450"/>
              <a:gd name="T2" fmla="*/ 2147483646 w 914"/>
              <a:gd name="T3" fmla="*/ 2147483646 h 450"/>
              <a:gd name="T4" fmla="*/ 2147483646 w 914"/>
              <a:gd name="T5" fmla="*/ 2147483646 h 450"/>
              <a:gd name="T6" fmla="*/ 2147483646 w 914"/>
              <a:gd name="T7" fmla="*/ 2147483646 h 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4" h="450">
                <a:moveTo>
                  <a:pt x="0" y="0"/>
                </a:moveTo>
                <a:cubicBezTo>
                  <a:pt x="62" y="13"/>
                  <a:pt x="258" y="36"/>
                  <a:pt x="375" y="76"/>
                </a:cubicBezTo>
                <a:cubicBezTo>
                  <a:pt x="492" y="116"/>
                  <a:pt x="615" y="179"/>
                  <a:pt x="705" y="241"/>
                </a:cubicBezTo>
                <a:cubicBezTo>
                  <a:pt x="795" y="303"/>
                  <a:pt x="871" y="407"/>
                  <a:pt x="914" y="450"/>
                </a:cubicBezTo>
              </a:path>
            </a:pathLst>
          </a:custGeom>
          <a:noFill/>
          <a:ln w="9525">
            <a:solidFill>
              <a:srgbClr val="000000"/>
            </a:solidFill>
            <a:round/>
            <a:headEnd type="triangle" w="med" len="med"/>
            <a:tailEnd/>
          </a:ln>
        </p:spPr>
        <p:txBody>
          <a:bodyPr/>
          <a:lstStyle/>
          <a:p>
            <a:endParaRPr lang="zh-CN" altLang="en-US"/>
          </a:p>
        </p:txBody>
      </p:sp>
      <p:sp>
        <p:nvSpPr>
          <p:cNvPr id="116755" name="Freeform 19"/>
          <p:cNvSpPr>
            <a:spLocks noChangeArrowheads="1"/>
          </p:cNvSpPr>
          <p:nvPr/>
        </p:nvSpPr>
        <p:spPr bwMode="auto">
          <a:xfrm rot="10800000" flipV="1">
            <a:off x="4421188" y="3101975"/>
            <a:ext cx="1195387" cy="538163"/>
          </a:xfrm>
          <a:custGeom>
            <a:avLst/>
            <a:gdLst>
              <a:gd name="T0" fmla="*/ 0 w 914"/>
              <a:gd name="T1" fmla="*/ 0 h 450"/>
              <a:gd name="T2" fmla="*/ 2147483646 w 914"/>
              <a:gd name="T3" fmla="*/ 2147483646 h 450"/>
              <a:gd name="T4" fmla="*/ 2147483646 w 914"/>
              <a:gd name="T5" fmla="*/ 2147483646 h 450"/>
              <a:gd name="T6" fmla="*/ 2147483646 w 914"/>
              <a:gd name="T7" fmla="*/ 2147483646 h 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4" h="450">
                <a:moveTo>
                  <a:pt x="0" y="0"/>
                </a:moveTo>
                <a:cubicBezTo>
                  <a:pt x="62" y="13"/>
                  <a:pt x="258" y="36"/>
                  <a:pt x="375" y="76"/>
                </a:cubicBezTo>
                <a:cubicBezTo>
                  <a:pt x="492" y="116"/>
                  <a:pt x="615" y="179"/>
                  <a:pt x="705" y="241"/>
                </a:cubicBezTo>
                <a:cubicBezTo>
                  <a:pt x="795" y="303"/>
                  <a:pt x="871" y="407"/>
                  <a:pt x="914" y="450"/>
                </a:cubicBezTo>
              </a:path>
            </a:pathLst>
          </a:custGeom>
          <a:noFill/>
          <a:ln w="9525">
            <a:solidFill>
              <a:srgbClr val="000000"/>
            </a:solidFill>
            <a:round/>
            <a:headEnd type="triangle" w="med" len="med"/>
            <a:tailEnd/>
          </a:ln>
        </p:spPr>
        <p:txBody>
          <a:bodyPr/>
          <a:lstStyle/>
          <a:p>
            <a:endParaRPr lang="zh-CN" altLang="en-US"/>
          </a:p>
        </p:txBody>
      </p:sp>
      <p:sp>
        <p:nvSpPr>
          <p:cNvPr id="116756" name="Text Box 20"/>
          <p:cNvSpPr txBox="1">
            <a:spLocks noChangeArrowheads="1"/>
          </p:cNvSpPr>
          <p:nvPr/>
        </p:nvSpPr>
        <p:spPr bwMode="auto">
          <a:xfrm>
            <a:off x="6383338" y="2359025"/>
            <a:ext cx="473075" cy="323850"/>
          </a:xfrm>
          <a:prstGeom prst="rect">
            <a:avLst/>
          </a:prstGeom>
          <a:noFill/>
          <a:ln w="9525">
            <a:noFill/>
            <a:miter lim="800000"/>
            <a:headEnd/>
            <a:tailEnd/>
          </a:ln>
        </p:spPr>
        <p:txBody>
          <a:bodyPr lIns="0" tIns="0" rIns="0" bIns="0"/>
          <a:lstStyle/>
          <a:p>
            <a:pPr algn="just"/>
            <a:r>
              <a:rPr lang="en-US" altLang="zh-CN" sz="2000"/>
              <a:t>01/0</a:t>
            </a:r>
            <a:endParaRPr lang="en-US" altLang="zh-CN"/>
          </a:p>
        </p:txBody>
      </p:sp>
      <p:sp>
        <p:nvSpPr>
          <p:cNvPr id="116757" name="Text Box 21"/>
          <p:cNvSpPr txBox="1">
            <a:spLocks noChangeArrowheads="1"/>
          </p:cNvSpPr>
          <p:nvPr/>
        </p:nvSpPr>
        <p:spPr bwMode="auto">
          <a:xfrm>
            <a:off x="6815138" y="2879725"/>
            <a:ext cx="473075" cy="323850"/>
          </a:xfrm>
          <a:prstGeom prst="rect">
            <a:avLst/>
          </a:prstGeom>
          <a:noFill/>
          <a:ln w="9525">
            <a:noFill/>
            <a:miter lim="800000"/>
            <a:headEnd/>
            <a:tailEnd/>
          </a:ln>
        </p:spPr>
        <p:txBody>
          <a:bodyPr lIns="0" tIns="0" rIns="0" bIns="0"/>
          <a:lstStyle/>
          <a:p>
            <a:pPr algn="just"/>
            <a:r>
              <a:rPr lang="en-US" altLang="zh-CN" sz="2000"/>
              <a:t>10/0</a:t>
            </a:r>
            <a:endParaRPr lang="en-US" altLang="zh-CN"/>
          </a:p>
        </p:txBody>
      </p:sp>
      <p:sp>
        <p:nvSpPr>
          <p:cNvPr id="116758" name="Text Box 22"/>
          <p:cNvSpPr txBox="1">
            <a:spLocks noChangeArrowheads="1"/>
          </p:cNvSpPr>
          <p:nvPr/>
        </p:nvSpPr>
        <p:spPr bwMode="auto">
          <a:xfrm>
            <a:off x="6440488" y="3292475"/>
            <a:ext cx="473075" cy="323850"/>
          </a:xfrm>
          <a:prstGeom prst="rect">
            <a:avLst/>
          </a:prstGeom>
          <a:noFill/>
          <a:ln w="9525">
            <a:noFill/>
            <a:miter lim="800000"/>
            <a:headEnd/>
            <a:tailEnd/>
          </a:ln>
        </p:spPr>
        <p:txBody>
          <a:bodyPr lIns="0" tIns="0" rIns="0" bIns="0"/>
          <a:lstStyle/>
          <a:p>
            <a:pPr algn="just"/>
            <a:r>
              <a:rPr lang="en-US" altLang="zh-CN" sz="2000"/>
              <a:t>01/0</a:t>
            </a:r>
            <a:endParaRPr lang="en-US" altLang="zh-CN"/>
          </a:p>
        </p:txBody>
      </p:sp>
      <p:sp>
        <p:nvSpPr>
          <p:cNvPr id="116759" name="Text Box 23"/>
          <p:cNvSpPr txBox="1">
            <a:spLocks noChangeArrowheads="1"/>
          </p:cNvSpPr>
          <p:nvPr/>
        </p:nvSpPr>
        <p:spPr bwMode="auto">
          <a:xfrm>
            <a:off x="8442325" y="3616325"/>
            <a:ext cx="473075" cy="322263"/>
          </a:xfrm>
          <a:prstGeom prst="rect">
            <a:avLst/>
          </a:prstGeom>
          <a:noFill/>
          <a:ln w="9525">
            <a:noFill/>
            <a:miter lim="800000"/>
            <a:headEnd/>
            <a:tailEnd/>
          </a:ln>
        </p:spPr>
        <p:txBody>
          <a:bodyPr lIns="0" tIns="0" rIns="0" bIns="0"/>
          <a:lstStyle/>
          <a:p>
            <a:pPr algn="just"/>
            <a:r>
              <a:rPr lang="en-US" altLang="zh-CN" sz="2000"/>
              <a:t>00/0</a:t>
            </a:r>
            <a:endParaRPr lang="en-US" altLang="zh-CN"/>
          </a:p>
        </p:txBody>
      </p:sp>
      <p:sp>
        <p:nvSpPr>
          <p:cNvPr id="116760" name="Text Box 24"/>
          <p:cNvSpPr txBox="1">
            <a:spLocks noChangeArrowheads="1"/>
          </p:cNvSpPr>
          <p:nvPr/>
        </p:nvSpPr>
        <p:spPr bwMode="auto">
          <a:xfrm>
            <a:off x="7032625" y="4476750"/>
            <a:ext cx="473075" cy="323850"/>
          </a:xfrm>
          <a:prstGeom prst="rect">
            <a:avLst/>
          </a:prstGeom>
          <a:noFill/>
          <a:ln w="9525">
            <a:noFill/>
            <a:miter lim="800000"/>
            <a:headEnd/>
            <a:tailEnd/>
          </a:ln>
        </p:spPr>
        <p:txBody>
          <a:bodyPr lIns="0" tIns="0" rIns="0" bIns="0"/>
          <a:lstStyle/>
          <a:p>
            <a:pPr algn="just"/>
            <a:r>
              <a:rPr lang="en-US" altLang="zh-CN" sz="2000"/>
              <a:t>10/0</a:t>
            </a:r>
            <a:endParaRPr lang="en-US" altLang="zh-CN"/>
          </a:p>
        </p:txBody>
      </p:sp>
      <p:sp>
        <p:nvSpPr>
          <p:cNvPr id="116761" name="Text Box 25"/>
          <p:cNvSpPr txBox="1">
            <a:spLocks noChangeArrowheads="1"/>
          </p:cNvSpPr>
          <p:nvPr/>
        </p:nvSpPr>
        <p:spPr bwMode="auto">
          <a:xfrm>
            <a:off x="3694113" y="4171950"/>
            <a:ext cx="473075" cy="323850"/>
          </a:xfrm>
          <a:prstGeom prst="rect">
            <a:avLst/>
          </a:prstGeom>
          <a:noFill/>
          <a:ln w="9525">
            <a:noFill/>
            <a:miter lim="800000"/>
            <a:headEnd/>
            <a:tailEnd/>
          </a:ln>
        </p:spPr>
        <p:txBody>
          <a:bodyPr lIns="0" tIns="0" rIns="0" bIns="0"/>
          <a:lstStyle/>
          <a:p>
            <a:pPr algn="just"/>
            <a:r>
              <a:rPr lang="en-US" altLang="zh-CN" sz="2000"/>
              <a:t>10/0</a:t>
            </a:r>
            <a:endParaRPr lang="en-US" altLang="zh-CN"/>
          </a:p>
        </p:txBody>
      </p:sp>
      <p:sp>
        <p:nvSpPr>
          <p:cNvPr id="116762" name="Text Box 26"/>
          <p:cNvSpPr txBox="1">
            <a:spLocks noChangeArrowheads="1"/>
          </p:cNvSpPr>
          <p:nvPr/>
        </p:nvSpPr>
        <p:spPr bwMode="auto">
          <a:xfrm>
            <a:off x="3751263" y="3113088"/>
            <a:ext cx="473075" cy="323850"/>
          </a:xfrm>
          <a:prstGeom prst="rect">
            <a:avLst/>
          </a:prstGeom>
          <a:noFill/>
          <a:ln w="9525">
            <a:noFill/>
            <a:miter lim="800000"/>
            <a:headEnd/>
            <a:tailEnd/>
          </a:ln>
        </p:spPr>
        <p:txBody>
          <a:bodyPr lIns="0" tIns="0" rIns="0" bIns="0"/>
          <a:lstStyle/>
          <a:p>
            <a:pPr algn="just"/>
            <a:r>
              <a:rPr lang="en-US" altLang="zh-CN" sz="2000"/>
              <a:t>00/0</a:t>
            </a:r>
            <a:endParaRPr lang="en-US" altLang="zh-CN"/>
          </a:p>
        </p:txBody>
      </p:sp>
      <p:sp>
        <p:nvSpPr>
          <p:cNvPr id="116763" name="Text Box 27"/>
          <p:cNvSpPr txBox="1">
            <a:spLocks noChangeArrowheads="1"/>
          </p:cNvSpPr>
          <p:nvPr/>
        </p:nvSpPr>
        <p:spPr bwMode="auto">
          <a:xfrm>
            <a:off x="4773613" y="4513263"/>
            <a:ext cx="474662" cy="323850"/>
          </a:xfrm>
          <a:prstGeom prst="rect">
            <a:avLst/>
          </a:prstGeom>
          <a:noFill/>
          <a:ln w="9525">
            <a:noFill/>
            <a:miter lim="800000"/>
            <a:headEnd/>
            <a:tailEnd/>
          </a:ln>
        </p:spPr>
        <p:txBody>
          <a:bodyPr lIns="0" tIns="0" rIns="0" bIns="0"/>
          <a:lstStyle/>
          <a:p>
            <a:pPr algn="just"/>
            <a:r>
              <a:rPr lang="en-US" altLang="zh-CN" sz="2000"/>
              <a:t>10/0</a:t>
            </a:r>
            <a:endParaRPr lang="en-US" altLang="zh-CN"/>
          </a:p>
        </p:txBody>
      </p:sp>
      <p:sp>
        <p:nvSpPr>
          <p:cNvPr id="116764" name="Text Box 28"/>
          <p:cNvSpPr txBox="1">
            <a:spLocks noChangeArrowheads="1"/>
          </p:cNvSpPr>
          <p:nvPr/>
        </p:nvSpPr>
        <p:spPr bwMode="auto">
          <a:xfrm>
            <a:off x="5972175" y="3795713"/>
            <a:ext cx="473075" cy="322262"/>
          </a:xfrm>
          <a:prstGeom prst="rect">
            <a:avLst/>
          </a:prstGeom>
          <a:noFill/>
          <a:ln w="9525">
            <a:noFill/>
            <a:miter lim="800000"/>
            <a:headEnd/>
            <a:tailEnd/>
          </a:ln>
        </p:spPr>
        <p:txBody>
          <a:bodyPr lIns="0" tIns="0" rIns="0" bIns="0"/>
          <a:lstStyle/>
          <a:p>
            <a:pPr algn="just"/>
            <a:r>
              <a:rPr lang="en-US" altLang="zh-CN" sz="2000"/>
              <a:t>01/0</a:t>
            </a:r>
            <a:endParaRPr lang="en-US" altLang="zh-CN"/>
          </a:p>
        </p:txBody>
      </p:sp>
      <p:sp>
        <p:nvSpPr>
          <p:cNvPr id="116765" name="Text Box 29"/>
          <p:cNvSpPr txBox="1">
            <a:spLocks noChangeArrowheads="1"/>
          </p:cNvSpPr>
          <p:nvPr/>
        </p:nvSpPr>
        <p:spPr bwMode="auto">
          <a:xfrm>
            <a:off x="5734050" y="5518150"/>
            <a:ext cx="473075" cy="323850"/>
          </a:xfrm>
          <a:prstGeom prst="rect">
            <a:avLst/>
          </a:prstGeom>
          <a:noFill/>
          <a:ln w="9525">
            <a:noFill/>
            <a:miter lim="800000"/>
            <a:headEnd/>
            <a:tailEnd/>
          </a:ln>
        </p:spPr>
        <p:txBody>
          <a:bodyPr lIns="0" tIns="0" rIns="0" bIns="0"/>
          <a:lstStyle/>
          <a:p>
            <a:pPr algn="just"/>
            <a:r>
              <a:rPr lang="en-US" altLang="zh-CN" sz="2000"/>
              <a:t>00/0</a:t>
            </a:r>
            <a:endParaRPr lang="en-US" altLang="zh-CN"/>
          </a:p>
        </p:txBody>
      </p:sp>
      <p:sp>
        <p:nvSpPr>
          <p:cNvPr id="116766" name="Text Box 30"/>
          <p:cNvSpPr txBox="1">
            <a:spLocks noChangeArrowheads="1"/>
          </p:cNvSpPr>
          <p:nvPr/>
        </p:nvSpPr>
        <p:spPr bwMode="auto">
          <a:xfrm>
            <a:off x="4498975" y="2970213"/>
            <a:ext cx="474663" cy="322262"/>
          </a:xfrm>
          <a:prstGeom prst="rect">
            <a:avLst/>
          </a:prstGeom>
          <a:noFill/>
          <a:ln w="9525">
            <a:noFill/>
            <a:miter lim="800000"/>
            <a:headEnd/>
            <a:tailEnd/>
          </a:ln>
        </p:spPr>
        <p:txBody>
          <a:bodyPr lIns="0" tIns="0" rIns="0" bIns="0"/>
          <a:lstStyle/>
          <a:p>
            <a:pPr algn="just"/>
            <a:r>
              <a:rPr lang="en-US" altLang="zh-CN" sz="2000"/>
              <a:t>01/1</a:t>
            </a:r>
            <a:endParaRPr lang="en-US" altLang="zh-CN"/>
          </a:p>
        </p:txBody>
      </p:sp>
      <p:sp>
        <p:nvSpPr>
          <p:cNvPr id="116767" name="Text Box 31"/>
          <p:cNvSpPr txBox="1">
            <a:spLocks noChangeArrowheads="1"/>
          </p:cNvSpPr>
          <p:nvPr/>
        </p:nvSpPr>
        <p:spPr bwMode="auto">
          <a:xfrm>
            <a:off x="152400" y="2133600"/>
            <a:ext cx="3048000" cy="4108450"/>
          </a:xfrm>
          <a:prstGeom prst="rect">
            <a:avLst/>
          </a:prstGeom>
          <a:noFill/>
          <a:ln w="9525">
            <a:noFill/>
            <a:miter lim="800000"/>
            <a:headEnd/>
            <a:tailEnd/>
          </a:ln>
        </p:spPr>
        <p:txBody>
          <a:bodyPr>
            <a:spAutoFit/>
          </a:bodyPr>
          <a:lstStyle/>
          <a:p>
            <a:pPr algn="just" eaLnBrk="1" hangingPunct="1">
              <a:spcBef>
                <a:spcPct val="50000"/>
              </a:spcBef>
            </a:pPr>
            <a:r>
              <a:rPr lang="en-US" altLang="zh-CN"/>
              <a:t>	</a:t>
            </a:r>
            <a:r>
              <a:rPr lang="zh-CN" altLang="en-US"/>
              <a:t>说明：这三个“</a:t>
            </a:r>
            <a:r>
              <a:rPr lang="en-US" altLang="zh-CN"/>
              <a:t>1”</a:t>
            </a:r>
            <a:r>
              <a:rPr lang="zh-CN" altLang="en-US"/>
              <a:t>并没有要求连续输入，只要中间没有</a:t>
            </a:r>
            <a:r>
              <a:rPr lang="en-US" altLang="zh-CN"/>
              <a:t>x</a:t>
            </a:r>
            <a:r>
              <a:rPr lang="en-US" altLang="zh-CN" baseline="-30000"/>
              <a:t>2</a:t>
            </a:r>
            <a:r>
              <a:rPr lang="zh-CN" altLang="en-US"/>
              <a:t>插入即可。而一旦</a:t>
            </a:r>
            <a:r>
              <a:rPr lang="en-US" altLang="zh-CN"/>
              <a:t>z=1</a:t>
            </a:r>
            <a:r>
              <a:rPr lang="zh-CN" altLang="en-US"/>
              <a:t>时，线路就要回到原始状态。在其他情况下，不管电路处于哪个状态，只要</a:t>
            </a:r>
            <a:r>
              <a:rPr lang="en-US" altLang="zh-CN"/>
              <a:t>x</a:t>
            </a:r>
            <a:r>
              <a:rPr lang="en-US" altLang="zh-CN" baseline="-30000"/>
              <a:t>2</a:t>
            </a:r>
            <a:r>
              <a:rPr lang="zh-CN" altLang="en-US"/>
              <a:t>输入为</a:t>
            </a:r>
            <a:r>
              <a:rPr lang="en-US" altLang="zh-CN"/>
              <a:t>1</a:t>
            </a:r>
            <a:r>
              <a:rPr lang="zh-CN" altLang="en-US"/>
              <a:t>，电路的输出</a:t>
            </a:r>
            <a:r>
              <a:rPr lang="en-US" altLang="zh-CN"/>
              <a:t>z</a:t>
            </a:r>
            <a:r>
              <a:rPr lang="zh-CN" altLang="en-US"/>
              <a:t>均为</a:t>
            </a:r>
            <a:r>
              <a:rPr lang="en-US" altLang="zh-CN"/>
              <a:t>0</a:t>
            </a:r>
            <a:r>
              <a:rPr lang="zh-CN" altLang="en-US"/>
              <a:t>，并返回到初始状态。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 calcmode="lin" valueType="num">
                                      <p:cBhvr additive="base">
                                        <p:cTn id="7" dur="500" fill="hold"/>
                                        <p:tgtEl>
                                          <p:spTgt spid="116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67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16767">
                                            <p:txEl>
                                              <p:pRg st="0" end="0"/>
                                            </p:txEl>
                                          </p:spTgt>
                                        </p:tgtEl>
                                        <p:attrNameLst>
                                          <p:attrName>style.visibility</p:attrName>
                                        </p:attrNameLst>
                                      </p:cBhvr>
                                      <p:to>
                                        <p:strVal val="visible"/>
                                      </p:to>
                                    </p:set>
                                    <p:animEffect transition="in" filter="dissolve">
                                      <p:cBhvr>
                                        <p:cTn id="13" dur="500"/>
                                        <p:tgtEl>
                                          <p:spTgt spid="11676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16741"/>
                                        </p:tgtEl>
                                        <p:attrNameLst>
                                          <p:attrName>style.visibility</p:attrName>
                                        </p:attrNameLst>
                                      </p:cBhvr>
                                      <p:to>
                                        <p:strVal val="visible"/>
                                      </p:to>
                                    </p:set>
                                    <p:animEffect transition="in" filter="dissolve">
                                      <p:cBhvr>
                                        <p:cTn id="18" dur="500"/>
                                        <p:tgtEl>
                                          <p:spTgt spid="11674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16747">
                                            <p:txEl>
                                              <p:pRg st="0" end="0"/>
                                            </p:txEl>
                                          </p:spTgt>
                                        </p:tgtEl>
                                        <p:attrNameLst>
                                          <p:attrName>style.visibility</p:attrName>
                                        </p:attrNameLst>
                                      </p:cBhvr>
                                      <p:to>
                                        <p:strVal val="visible"/>
                                      </p:to>
                                    </p:set>
                                    <p:animEffect transition="in" filter="dissolve">
                                      <p:cBhvr>
                                        <p:cTn id="23" dur="500"/>
                                        <p:tgtEl>
                                          <p:spTgt spid="11674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16748"/>
                                        </p:tgtEl>
                                        <p:attrNameLst>
                                          <p:attrName>style.visibility</p:attrName>
                                        </p:attrNameLst>
                                      </p:cBhvr>
                                      <p:to>
                                        <p:strVal val="visible"/>
                                      </p:to>
                                    </p:set>
                                    <p:animEffect transition="in" filter="dissolve">
                                      <p:cBhvr>
                                        <p:cTn id="28" dur="500"/>
                                        <p:tgtEl>
                                          <p:spTgt spid="1167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16756">
                                            <p:txEl>
                                              <p:pRg st="0" end="0"/>
                                            </p:txEl>
                                          </p:spTgt>
                                        </p:tgtEl>
                                        <p:attrNameLst>
                                          <p:attrName>style.visibility</p:attrName>
                                        </p:attrNameLst>
                                      </p:cBhvr>
                                      <p:to>
                                        <p:strVal val="visible"/>
                                      </p:to>
                                    </p:set>
                                    <p:animEffect transition="in" filter="dissolve">
                                      <p:cBhvr>
                                        <p:cTn id="33" dur="500"/>
                                        <p:tgtEl>
                                          <p:spTgt spid="116756">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6757">
                                            <p:txEl>
                                              <p:pRg st="0" end="0"/>
                                            </p:txEl>
                                          </p:spTgt>
                                        </p:tgtEl>
                                        <p:attrNameLst>
                                          <p:attrName>style.visibility</p:attrName>
                                        </p:attrNameLst>
                                      </p:cBhvr>
                                      <p:to>
                                        <p:strVal val="visible"/>
                                      </p:to>
                                    </p:set>
                                    <p:animEffect transition="in" filter="dissolve">
                                      <p:cBhvr>
                                        <p:cTn id="38" dur="500"/>
                                        <p:tgtEl>
                                          <p:spTgt spid="116757">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16751"/>
                                        </p:tgtEl>
                                        <p:attrNameLst>
                                          <p:attrName>style.visibility</p:attrName>
                                        </p:attrNameLst>
                                      </p:cBhvr>
                                      <p:to>
                                        <p:strVal val="visible"/>
                                      </p:to>
                                    </p:set>
                                    <p:animEffect transition="in" filter="dissolve">
                                      <p:cBhvr>
                                        <p:cTn id="43" dur="500"/>
                                        <p:tgtEl>
                                          <p:spTgt spid="11675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6745"/>
                                        </p:tgtEl>
                                        <p:attrNameLst>
                                          <p:attrName>style.visibility</p:attrName>
                                        </p:attrNameLst>
                                      </p:cBhvr>
                                      <p:to>
                                        <p:strVal val="visible"/>
                                      </p:to>
                                    </p:set>
                                    <p:animEffect transition="in" filter="dissolve">
                                      <p:cBhvr>
                                        <p:cTn id="48" dur="500"/>
                                        <p:tgtEl>
                                          <p:spTgt spid="11674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6759">
                                            <p:txEl>
                                              <p:pRg st="0" end="0"/>
                                            </p:txEl>
                                          </p:spTgt>
                                        </p:tgtEl>
                                        <p:attrNameLst>
                                          <p:attrName>style.visibility</p:attrName>
                                        </p:attrNameLst>
                                      </p:cBhvr>
                                      <p:to>
                                        <p:strVal val="visible"/>
                                      </p:to>
                                    </p:set>
                                    <p:animEffect transition="in" filter="dissolve">
                                      <p:cBhvr>
                                        <p:cTn id="53" dur="500"/>
                                        <p:tgtEl>
                                          <p:spTgt spid="116759">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6746"/>
                                        </p:tgtEl>
                                        <p:attrNameLst>
                                          <p:attrName>style.visibility</p:attrName>
                                        </p:attrNameLst>
                                      </p:cBhvr>
                                      <p:to>
                                        <p:strVal val="visible"/>
                                      </p:to>
                                    </p:set>
                                    <p:animEffect transition="in" filter="dissolve">
                                      <p:cBhvr>
                                        <p:cTn id="58" dur="500"/>
                                        <p:tgtEl>
                                          <p:spTgt spid="11674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16758">
                                            <p:txEl>
                                              <p:pRg st="0" end="0"/>
                                            </p:txEl>
                                          </p:spTgt>
                                        </p:tgtEl>
                                        <p:attrNameLst>
                                          <p:attrName>style.visibility</p:attrName>
                                        </p:attrNameLst>
                                      </p:cBhvr>
                                      <p:to>
                                        <p:strVal val="visible"/>
                                      </p:to>
                                    </p:set>
                                    <p:animEffect transition="in" filter="dissolve">
                                      <p:cBhvr>
                                        <p:cTn id="63" dur="500"/>
                                        <p:tgtEl>
                                          <p:spTgt spid="116758">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16753"/>
                                        </p:tgtEl>
                                        <p:attrNameLst>
                                          <p:attrName>style.visibility</p:attrName>
                                        </p:attrNameLst>
                                      </p:cBhvr>
                                      <p:to>
                                        <p:strVal val="visible"/>
                                      </p:to>
                                    </p:set>
                                    <p:animEffect transition="in" filter="dissolve">
                                      <p:cBhvr>
                                        <p:cTn id="68" dur="500"/>
                                        <p:tgtEl>
                                          <p:spTgt spid="11675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16760">
                                            <p:txEl>
                                              <p:pRg st="0" end="0"/>
                                            </p:txEl>
                                          </p:spTgt>
                                        </p:tgtEl>
                                        <p:attrNameLst>
                                          <p:attrName>style.visibility</p:attrName>
                                        </p:attrNameLst>
                                      </p:cBhvr>
                                      <p:to>
                                        <p:strVal val="visible"/>
                                      </p:to>
                                    </p:set>
                                    <p:animEffect transition="in" filter="dissolve">
                                      <p:cBhvr>
                                        <p:cTn id="73" dur="500"/>
                                        <p:tgtEl>
                                          <p:spTgt spid="116760">
                                            <p:txEl>
                                              <p:pRg st="0" end="0"/>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16754"/>
                                        </p:tgtEl>
                                        <p:attrNameLst>
                                          <p:attrName>style.visibility</p:attrName>
                                        </p:attrNameLst>
                                      </p:cBhvr>
                                      <p:to>
                                        <p:strVal val="visible"/>
                                      </p:to>
                                    </p:set>
                                    <p:animEffect transition="in" filter="dissolve">
                                      <p:cBhvr>
                                        <p:cTn id="78" dur="500"/>
                                        <p:tgtEl>
                                          <p:spTgt spid="11675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116744"/>
                                        </p:tgtEl>
                                        <p:attrNameLst>
                                          <p:attrName>style.visibility</p:attrName>
                                        </p:attrNameLst>
                                      </p:cBhvr>
                                      <p:to>
                                        <p:strVal val="visible"/>
                                      </p:to>
                                    </p:set>
                                    <p:animEffect transition="in" filter="dissolve">
                                      <p:cBhvr>
                                        <p:cTn id="83" dur="500"/>
                                        <p:tgtEl>
                                          <p:spTgt spid="11674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116765">
                                            <p:txEl>
                                              <p:pRg st="0" end="0"/>
                                            </p:txEl>
                                          </p:spTgt>
                                        </p:tgtEl>
                                        <p:attrNameLst>
                                          <p:attrName>style.visibility</p:attrName>
                                        </p:attrNameLst>
                                      </p:cBhvr>
                                      <p:to>
                                        <p:strVal val="visible"/>
                                      </p:to>
                                    </p:set>
                                    <p:animEffect transition="in" filter="dissolve">
                                      <p:cBhvr>
                                        <p:cTn id="88" dur="500"/>
                                        <p:tgtEl>
                                          <p:spTgt spid="116765">
                                            <p:txEl>
                                              <p:pRg st="0" end="0"/>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116749"/>
                                        </p:tgtEl>
                                        <p:attrNameLst>
                                          <p:attrName>style.visibility</p:attrName>
                                        </p:attrNameLst>
                                      </p:cBhvr>
                                      <p:to>
                                        <p:strVal val="visible"/>
                                      </p:to>
                                    </p:set>
                                    <p:animEffect transition="in" filter="dissolve">
                                      <p:cBhvr>
                                        <p:cTn id="93" dur="500"/>
                                        <p:tgtEl>
                                          <p:spTgt spid="11674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116764">
                                            <p:txEl>
                                              <p:pRg st="0" end="0"/>
                                            </p:txEl>
                                          </p:spTgt>
                                        </p:tgtEl>
                                        <p:attrNameLst>
                                          <p:attrName>style.visibility</p:attrName>
                                        </p:attrNameLst>
                                      </p:cBhvr>
                                      <p:to>
                                        <p:strVal val="visible"/>
                                      </p:to>
                                    </p:set>
                                    <p:animEffect transition="in" filter="dissolve">
                                      <p:cBhvr>
                                        <p:cTn id="98" dur="500"/>
                                        <p:tgtEl>
                                          <p:spTgt spid="116764">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116750"/>
                                        </p:tgtEl>
                                        <p:attrNameLst>
                                          <p:attrName>style.visibility</p:attrName>
                                        </p:attrNameLst>
                                      </p:cBhvr>
                                      <p:to>
                                        <p:strVal val="visible"/>
                                      </p:to>
                                    </p:set>
                                    <p:animEffect transition="in" filter="dissolve">
                                      <p:cBhvr>
                                        <p:cTn id="103" dur="500"/>
                                        <p:tgtEl>
                                          <p:spTgt spid="11675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116763">
                                            <p:txEl>
                                              <p:pRg st="0" end="0"/>
                                            </p:txEl>
                                          </p:spTgt>
                                        </p:tgtEl>
                                        <p:attrNameLst>
                                          <p:attrName>style.visibility</p:attrName>
                                        </p:attrNameLst>
                                      </p:cBhvr>
                                      <p:to>
                                        <p:strVal val="visible"/>
                                      </p:to>
                                    </p:set>
                                    <p:animEffect transition="in" filter="dissolve">
                                      <p:cBhvr>
                                        <p:cTn id="108" dur="500"/>
                                        <p:tgtEl>
                                          <p:spTgt spid="116763">
                                            <p:txEl>
                                              <p:pRg st="0" end="0"/>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116752"/>
                                        </p:tgtEl>
                                        <p:attrNameLst>
                                          <p:attrName>style.visibility</p:attrName>
                                        </p:attrNameLst>
                                      </p:cBhvr>
                                      <p:to>
                                        <p:strVal val="visible"/>
                                      </p:to>
                                    </p:set>
                                    <p:animEffect transition="in" filter="dissolve">
                                      <p:cBhvr>
                                        <p:cTn id="113" dur="500"/>
                                        <p:tgtEl>
                                          <p:spTgt spid="11675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16743"/>
                                        </p:tgtEl>
                                        <p:attrNameLst>
                                          <p:attrName>style.visibility</p:attrName>
                                        </p:attrNameLst>
                                      </p:cBhvr>
                                      <p:to>
                                        <p:strVal val="visible"/>
                                      </p:to>
                                    </p:set>
                                    <p:animEffect transition="in" filter="dissolve">
                                      <p:cBhvr>
                                        <p:cTn id="118" dur="500"/>
                                        <p:tgtEl>
                                          <p:spTgt spid="116743"/>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16762">
                                            <p:txEl>
                                              <p:pRg st="0" end="0"/>
                                            </p:txEl>
                                          </p:spTgt>
                                        </p:tgtEl>
                                        <p:attrNameLst>
                                          <p:attrName>style.visibility</p:attrName>
                                        </p:attrNameLst>
                                      </p:cBhvr>
                                      <p:to>
                                        <p:strVal val="visible"/>
                                      </p:to>
                                    </p:set>
                                    <p:animEffect transition="in" filter="dissolve">
                                      <p:cBhvr>
                                        <p:cTn id="123" dur="500"/>
                                        <p:tgtEl>
                                          <p:spTgt spid="116762">
                                            <p:txEl>
                                              <p:pRg st="0" end="0"/>
                                            </p:txEl>
                                          </p:spTgt>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16742"/>
                                        </p:tgtEl>
                                        <p:attrNameLst>
                                          <p:attrName>style.visibility</p:attrName>
                                        </p:attrNameLst>
                                      </p:cBhvr>
                                      <p:to>
                                        <p:strVal val="visible"/>
                                      </p:to>
                                    </p:set>
                                    <p:animEffect transition="in" filter="dissolve">
                                      <p:cBhvr>
                                        <p:cTn id="128" dur="500"/>
                                        <p:tgtEl>
                                          <p:spTgt spid="116742"/>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116761">
                                            <p:txEl>
                                              <p:pRg st="0" end="0"/>
                                            </p:txEl>
                                          </p:spTgt>
                                        </p:tgtEl>
                                        <p:attrNameLst>
                                          <p:attrName>style.visibility</p:attrName>
                                        </p:attrNameLst>
                                      </p:cBhvr>
                                      <p:to>
                                        <p:strVal val="visible"/>
                                      </p:to>
                                    </p:set>
                                    <p:animEffect transition="in" filter="dissolve">
                                      <p:cBhvr>
                                        <p:cTn id="133" dur="500"/>
                                        <p:tgtEl>
                                          <p:spTgt spid="116761">
                                            <p:txEl>
                                              <p:pRg st="0" end="0"/>
                                            </p:txEl>
                                          </p:spTgt>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16766">
                                            <p:txEl>
                                              <p:pRg st="0" end="0"/>
                                            </p:txEl>
                                          </p:spTgt>
                                        </p:tgtEl>
                                        <p:attrNameLst>
                                          <p:attrName>style.visibility</p:attrName>
                                        </p:attrNameLst>
                                      </p:cBhvr>
                                      <p:to>
                                        <p:strVal val="visible"/>
                                      </p:to>
                                    </p:set>
                                    <p:animEffect transition="in" filter="dissolve">
                                      <p:cBhvr>
                                        <p:cTn id="138" dur="500"/>
                                        <p:tgtEl>
                                          <p:spTgt spid="116766">
                                            <p:txEl>
                                              <p:pRg st="0" end="0"/>
                                            </p:txEl>
                                          </p:spTgt>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116755"/>
                                        </p:tgtEl>
                                        <p:attrNameLst>
                                          <p:attrName>style.visibility</p:attrName>
                                        </p:attrNameLst>
                                      </p:cBhvr>
                                      <p:to>
                                        <p:strVal val="visible"/>
                                      </p:to>
                                    </p:set>
                                    <p:animEffect transition="in" filter="dissolve">
                                      <p:cBhvr>
                                        <p:cTn id="143" dur="500"/>
                                        <p:tgtEl>
                                          <p:spTgt spid="116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P spid="116741" grpId="0" animBg="1"/>
      <p:bldP spid="116742" grpId="0" animBg="1"/>
      <p:bldP spid="116743" grpId="0" animBg="1"/>
      <p:bldP spid="116744" grpId="0" animBg="1"/>
      <p:bldP spid="116745" grpId="0" animBg="1"/>
      <p:bldP spid="116746" grpId="0" animBg="1"/>
      <p:bldP spid="116747" grpId="0" build="p"/>
      <p:bldP spid="116748" grpId="0" animBg="1"/>
      <p:bldP spid="116749" grpId="0" animBg="1"/>
      <p:bldP spid="116750" grpId="0" animBg="1"/>
      <p:bldP spid="116751" grpId="0" animBg="1"/>
      <p:bldP spid="116752" grpId="0" animBg="1"/>
      <p:bldP spid="116753" grpId="0" animBg="1"/>
      <p:bldP spid="116754" grpId="0" animBg="1"/>
      <p:bldP spid="116755" grpId="0" animBg="1"/>
      <p:bldP spid="116756" grpId="0" build="p"/>
      <p:bldP spid="116757" grpId="0" build="p"/>
      <p:bldP spid="116758" grpId="0" build="p"/>
      <p:bldP spid="116759" grpId="0" build="p"/>
      <p:bldP spid="116760" grpId="0" build="p"/>
      <p:bldP spid="116761" grpId="0" build="p"/>
      <p:bldP spid="116762" grpId="0" build="p"/>
      <p:bldP spid="116763" grpId="0" build="p"/>
      <p:bldP spid="116764" grpId="0" build="p"/>
      <p:bldP spid="116765" grpId="0" build="p"/>
      <p:bldP spid="116766" grpId="0" build="p"/>
      <p:bldP spid="11676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48"/>
          <p:cNvGrpSpPr>
            <a:grpSpLocks/>
          </p:cNvGrpSpPr>
          <p:nvPr/>
        </p:nvGrpSpPr>
        <p:grpSpPr bwMode="auto">
          <a:xfrm>
            <a:off x="3429000" y="762000"/>
            <a:ext cx="5334000" cy="3556000"/>
            <a:chOff x="2256" y="1440"/>
            <a:chExt cx="3360" cy="2240"/>
          </a:xfrm>
        </p:grpSpPr>
        <p:sp>
          <p:nvSpPr>
            <p:cNvPr id="36889" name="Oval 4"/>
            <p:cNvSpPr>
              <a:spLocks noChangeArrowheads="1"/>
            </p:cNvSpPr>
            <p:nvPr/>
          </p:nvSpPr>
          <p:spPr bwMode="auto">
            <a:xfrm>
              <a:off x="3525" y="1737"/>
              <a:ext cx="384" cy="351"/>
            </a:xfrm>
            <a:prstGeom prst="ellipse">
              <a:avLst/>
            </a:prstGeom>
            <a:solidFill>
              <a:srgbClr val="FFFFFF"/>
            </a:solidFill>
            <a:ln w="9525">
              <a:solidFill>
                <a:srgbClr val="000000"/>
              </a:solidFill>
              <a:round/>
              <a:headEnd/>
              <a:tailEnd/>
            </a:ln>
          </p:spPr>
          <p:txBody>
            <a:bodyPr lIns="0" tIns="0" rIns="0" bIns="0"/>
            <a:lstStyle/>
            <a:p>
              <a:pPr algn="ctr"/>
              <a:r>
                <a:rPr lang="en-US" altLang="zh-CN"/>
                <a:t>A</a:t>
              </a:r>
              <a:endParaRPr lang="en-US" altLang="zh-CN" baseline="-25000"/>
            </a:p>
          </p:txBody>
        </p:sp>
        <p:sp>
          <p:nvSpPr>
            <p:cNvPr id="36890" name="Arc 5"/>
            <p:cNvSpPr>
              <a:spLocks noChangeArrowheads="1"/>
            </p:cNvSpPr>
            <p:nvPr/>
          </p:nvSpPr>
          <p:spPr bwMode="auto">
            <a:xfrm flipH="1">
              <a:off x="2256" y="2183"/>
              <a:ext cx="452" cy="434"/>
            </a:xfrm>
            <a:custGeom>
              <a:avLst/>
              <a:gdLst>
                <a:gd name="T0" fmla="*/ 0 w 40127"/>
                <a:gd name="T1" fmla="*/ 0 h 43200"/>
                <a:gd name="T2" fmla="*/ 0 w 40127"/>
                <a:gd name="T3" fmla="*/ 0 h 43200"/>
                <a:gd name="T4" fmla="*/ 0 w 40127"/>
                <a:gd name="T5" fmla="*/ 0 h 43200"/>
                <a:gd name="T6" fmla="*/ 0 w 40127"/>
                <a:gd name="T7" fmla="*/ 0 h 43200"/>
                <a:gd name="T8" fmla="*/ 0 w 40127"/>
                <a:gd name="T9" fmla="*/ 0 h 43200"/>
                <a:gd name="T10" fmla="*/ 0 w 40127"/>
                <a:gd name="T11" fmla="*/ 0 h 43200"/>
                <a:gd name="T12" fmla="*/ 0 w 40127"/>
                <a:gd name="T13" fmla="*/ 0 h 43200"/>
                <a:gd name="T14" fmla="*/ 0 w 40127"/>
                <a:gd name="T15" fmla="*/ 0 h 43200"/>
                <a:gd name="T16" fmla="*/ 0 w 40127"/>
                <a:gd name="T17" fmla="*/ 0 h 43200"/>
                <a:gd name="T18" fmla="*/ 0 w 40127"/>
                <a:gd name="T19" fmla="*/ 0 h 43200"/>
                <a:gd name="T20" fmla="*/ 0 w 40127"/>
                <a:gd name="T21" fmla="*/ 0 h 43200"/>
                <a:gd name="T22" fmla="*/ 0 w 40127"/>
                <a:gd name="T23" fmla="*/ 0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27" h="43200" fill="none">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path>
                <a:path w="40127" h="43200" stroke="0">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lnTo>
                    <a:pt x="18527" y="21600"/>
                  </a:lnTo>
                  <a:lnTo>
                    <a:pt x="0" y="10495"/>
                  </a:lnTo>
                  <a:close/>
                </a:path>
              </a:pathLst>
            </a:custGeom>
            <a:noFill/>
            <a:ln w="9525">
              <a:solidFill>
                <a:srgbClr val="000000"/>
              </a:solidFill>
              <a:round/>
              <a:headEnd type="triangle" w="med" len="med"/>
              <a:tailEnd/>
            </a:ln>
          </p:spPr>
          <p:txBody>
            <a:bodyPr/>
            <a:lstStyle/>
            <a:p>
              <a:endParaRPr lang="zh-CN" altLang="en-US"/>
            </a:p>
          </p:txBody>
        </p:sp>
        <p:sp>
          <p:nvSpPr>
            <p:cNvPr id="36891" name="Oval 6"/>
            <p:cNvSpPr>
              <a:spLocks noChangeArrowheads="1"/>
            </p:cNvSpPr>
            <p:nvPr/>
          </p:nvSpPr>
          <p:spPr bwMode="auto">
            <a:xfrm>
              <a:off x="2609" y="2269"/>
              <a:ext cx="384" cy="351"/>
            </a:xfrm>
            <a:prstGeom prst="ellipse">
              <a:avLst/>
            </a:prstGeom>
            <a:solidFill>
              <a:srgbClr val="FFFFFF"/>
            </a:solidFill>
            <a:ln w="9525">
              <a:solidFill>
                <a:srgbClr val="000000"/>
              </a:solidFill>
              <a:round/>
              <a:headEnd/>
              <a:tailEnd/>
            </a:ln>
          </p:spPr>
          <p:txBody>
            <a:bodyPr lIns="0" tIns="0" rIns="0" bIns="0"/>
            <a:lstStyle/>
            <a:p>
              <a:pPr algn="ctr"/>
              <a:r>
                <a:rPr lang="en-US" altLang="zh-CN"/>
                <a:t>D</a:t>
              </a:r>
              <a:endParaRPr lang="en-US" altLang="zh-CN" baseline="-25000"/>
            </a:p>
          </p:txBody>
        </p:sp>
        <p:sp>
          <p:nvSpPr>
            <p:cNvPr id="36892" name="Oval 7"/>
            <p:cNvSpPr>
              <a:spLocks noChangeArrowheads="1"/>
            </p:cNvSpPr>
            <p:nvPr/>
          </p:nvSpPr>
          <p:spPr bwMode="auto">
            <a:xfrm>
              <a:off x="3536" y="2856"/>
              <a:ext cx="384" cy="351"/>
            </a:xfrm>
            <a:prstGeom prst="ellipse">
              <a:avLst/>
            </a:prstGeom>
            <a:solidFill>
              <a:srgbClr val="FFFFFF"/>
            </a:solidFill>
            <a:ln w="9525">
              <a:solidFill>
                <a:srgbClr val="000000"/>
              </a:solidFill>
              <a:round/>
              <a:headEnd/>
              <a:tailEnd/>
            </a:ln>
          </p:spPr>
          <p:txBody>
            <a:bodyPr lIns="0" tIns="0" rIns="0" bIns="0"/>
            <a:lstStyle/>
            <a:p>
              <a:pPr algn="ctr"/>
              <a:r>
                <a:rPr lang="en-US" altLang="zh-CN"/>
                <a:t>C</a:t>
              </a:r>
              <a:endParaRPr lang="en-US" altLang="zh-CN" baseline="-25000"/>
            </a:p>
          </p:txBody>
        </p:sp>
        <p:sp>
          <p:nvSpPr>
            <p:cNvPr id="36893" name="Oval 8"/>
            <p:cNvSpPr>
              <a:spLocks noChangeArrowheads="1"/>
            </p:cNvSpPr>
            <p:nvPr/>
          </p:nvSpPr>
          <p:spPr bwMode="auto">
            <a:xfrm>
              <a:off x="4551" y="2257"/>
              <a:ext cx="384" cy="352"/>
            </a:xfrm>
            <a:prstGeom prst="ellipse">
              <a:avLst/>
            </a:prstGeom>
            <a:solidFill>
              <a:srgbClr val="FFFFFF"/>
            </a:solidFill>
            <a:ln w="9525">
              <a:solidFill>
                <a:srgbClr val="000000"/>
              </a:solidFill>
              <a:round/>
              <a:headEnd/>
              <a:tailEnd/>
            </a:ln>
          </p:spPr>
          <p:txBody>
            <a:bodyPr lIns="0" tIns="0" rIns="0" bIns="0"/>
            <a:lstStyle/>
            <a:p>
              <a:pPr algn="ctr"/>
              <a:r>
                <a:rPr lang="en-US" altLang="zh-CN"/>
                <a:t>B</a:t>
              </a:r>
              <a:endParaRPr lang="en-US" altLang="zh-CN" baseline="-25000"/>
            </a:p>
          </p:txBody>
        </p:sp>
        <p:sp>
          <p:nvSpPr>
            <p:cNvPr id="36894" name="Arc 9"/>
            <p:cNvSpPr>
              <a:spLocks noChangeArrowheads="1"/>
            </p:cNvSpPr>
            <p:nvPr/>
          </p:nvSpPr>
          <p:spPr bwMode="auto">
            <a:xfrm>
              <a:off x="4863" y="2171"/>
              <a:ext cx="452" cy="435"/>
            </a:xfrm>
            <a:custGeom>
              <a:avLst/>
              <a:gdLst>
                <a:gd name="T0" fmla="*/ 0 w 40127"/>
                <a:gd name="T1" fmla="*/ 0 h 43200"/>
                <a:gd name="T2" fmla="*/ 0 w 40127"/>
                <a:gd name="T3" fmla="*/ 0 h 43200"/>
                <a:gd name="T4" fmla="*/ 0 w 40127"/>
                <a:gd name="T5" fmla="*/ 0 h 43200"/>
                <a:gd name="T6" fmla="*/ 0 w 40127"/>
                <a:gd name="T7" fmla="*/ 0 h 43200"/>
                <a:gd name="T8" fmla="*/ 0 w 40127"/>
                <a:gd name="T9" fmla="*/ 0 h 43200"/>
                <a:gd name="T10" fmla="*/ 0 w 40127"/>
                <a:gd name="T11" fmla="*/ 0 h 43200"/>
                <a:gd name="T12" fmla="*/ 0 w 40127"/>
                <a:gd name="T13" fmla="*/ 0 h 43200"/>
                <a:gd name="T14" fmla="*/ 0 w 40127"/>
                <a:gd name="T15" fmla="*/ 0 h 43200"/>
                <a:gd name="T16" fmla="*/ 0 w 40127"/>
                <a:gd name="T17" fmla="*/ 0 h 43200"/>
                <a:gd name="T18" fmla="*/ 0 w 40127"/>
                <a:gd name="T19" fmla="*/ 0 h 43200"/>
                <a:gd name="T20" fmla="*/ 0 w 40127"/>
                <a:gd name="T21" fmla="*/ 0 h 43200"/>
                <a:gd name="T22" fmla="*/ 0 w 40127"/>
                <a:gd name="T23" fmla="*/ 0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27" h="43200" fill="none">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path>
                <a:path w="40127" h="43200" stroke="0">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lnTo>
                    <a:pt x="18527" y="21600"/>
                  </a:lnTo>
                  <a:lnTo>
                    <a:pt x="0" y="10495"/>
                  </a:lnTo>
                  <a:close/>
                </a:path>
              </a:pathLst>
            </a:custGeom>
            <a:noFill/>
            <a:ln w="9525">
              <a:solidFill>
                <a:srgbClr val="000000"/>
              </a:solidFill>
              <a:round/>
              <a:headEnd/>
              <a:tailEnd type="triangle" w="med" len="med"/>
            </a:ln>
          </p:spPr>
          <p:txBody>
            <a:bodyPr/>
            <a:lstStyle/>
            <a:p>
              <a:endParaRPr lang="zh-CN" altLang="en-US"/>
            </a:p>
          </p:txBody>
        </p:sp>
        <p:sp>
          <p:nvSpPr>
            <p:cNvPr id="36895" name="Text Box 10"/>
            <p:cNvSpPr txBox="1">
              <a:spLocks noChangeArrowheads="1"/>
            </p:cNvSpPr>
            <p:nvPr/>
          </p:nvSpPr>
          <p:spPr bwMode="auto">
            <a:xfrm>
              <a:off x="3194" y="1475"/>
              <a:ext cx="298" cy="203"/>
            </a:xfrm>
            <a:prstGeom prst="rect">
              <a:avLst/>
            </a:prstGeom>
            <a:noFill/>
            <a:ln w="9525">
              <a:noFill/>
              <a:miter lim="800000"/>
              <a:headEnd/>
              <a:tailEnd/>
            </a:ln>
          </p:spPr>
          <p:txBody>
            <a:bodyPr lIns="0" tIns="0" rIns="0" bIns="0"/>
            <a:lstStyle/>
            <a:p>
              <a:pPr algn="just"/>
              <a:r>
                <a:rPr lang="en-US" altLang="zh-CN" sz="2000"/>
                <a:t>00/0</a:t>
              </a:r>
              <a:endParaRPr lang="en-US" altLang="zh-CN"/>
            </a:p>
          </p:txBody>
        </p:sp>
        <p:sp>
          <p:nvSpPr>
            <p:cNvPr id="36896" name="Arc 11"/>
            <p:cNvSpPr>
              <a:spLocks noChangeArrowheads="1"/>
            </p:cNvSpPr>
            <p:nvPr/>
          </p:nvSpPr>
          <p:spPr bwMode="auto">
            <a:xfrm>
              <a:off x="3518" y="1440"/>
              <a:ext cx="487" cy="396"/>
            </a:xfrm>
            <a:custGeom>
              <a:avLst/>
              <a:gdLst>
                <a:gd name="T0" fmla="*/ 0 w 43200"/>
                <a:gd name="T1" fmla="*/ 0 h 39413"/>
                <a:gd name="T2" fmla="*/ 0 w 43200"/>
                <a:gd name="T3" fmla="*/ 0 h 39413"/>
                <a:gd name="T4" fmla="*/ 0 w 43200"/>
                <a:gd name="T5" fmla="*/ 0 h 39413"/>
                <a:gd name="T6" fmla="*/ 0 w 43200"/>
                <a:gd name="T7" fmla="*/ 0 h 39413"/>
                <a:gd name="T8" fmla="*/ 0 w 43200"/>
                <a:gd name="T9" fmla="*/ 0 h 39413"/>
                <a:gd name="T10" fmla="*/ 0 w 43200"/>
                <a:gd name="T11" fmla="*/ 0 h 39413"/>
                <a:gd name="T12" fmla="*/ 0 w 43200"/>
                <a:gd name="T13" fmla="*/ 0 h 39413"/>
                <a:gd name="T14" fmla="*/ 0 w 43200"/>
                <a:gd name="T15" fmla="*/ 0 h 39413"/>
                <a:gd name="T16" fmla="*/ 0 w 43200"/>
                <a:gd name="T17" fmla="*/ 0 h 39413"/>
                <a:gd name="T18" fmla="*/ 0 w 43200"/>
                <a:gd name="T19" fmla="*/ 0 h 39413"/>
                <a:gd name="T20" fmla="*/ 0 w 43200"/>
                <a:gd name="T21" fmla="*/ 0 h 39413"/>
                <a:gd name="T22" fmla="*/ 0 w 43200"/>
                <a:gd name="T23" fmla="*/ 0 h 394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200" h="39413" fill="none">
                  <a:moveTo>
                    <a:pt x="4291" y="34521"/>
                  </a:moveTo>
                  <a:cubicBezTo>
                    <a:pt x="1505" y="30789"/>
                    <a:pt x="0" y="26257"/>
                    <a:pt x="0" y="21600"/>
                  </a:cubicBezTo>
                  <a:cubicBezTo>
                    <a:pt x="0" y="9670"/>
                    <a:pt x="9670" y="0"/>
                    <a:pt x="21600" y="0"/>
                  </a:cubicBezTo>
                  <a:cubicBezTo>
                    <a:pt x="33529" y="0"/>
                    <a:pt x="43200" y="9670"/>
                    <a:pt x="43200" y="21600"/>
                  </a:cubicBezTo>
                  <a:cubicBezTo>
                    <a:pt x="43200" y="28721"/>
                    <a:pt x="39689" y="35385"/>
                    <a:pt x="33817" y="39413"/>
                  </a:cubicBezTo>
                </a:path>
                <a:path w="43200" h="39413" stroke="0">
                  <a:moveTo>
                    <a:pt x="4291" y="34521"/>
                  </a:moveTo>
                  <a:cubicBezTo>
                    <a:pt x="1505" y="30789"/>
                    <a:pt x="0" y="26257"/>
                    <a:pt x="0" y="21600"/>
                  </a:cubicBezTo>
                  <a:cubicBezTo>
                    <a:pt x="0" y="9670"/>
                    <a:pt x="9670" y="0"/>
                    <a:pt x="21600" y="0"/>
                  </a:cubicBezTo>
                  <a:cubicBezTo>
                    <a:pt x="33529" y="0"/>
                    <a:pt x="43200" y="9670"/>
                    <a:pt x="43200" y="21600"/>
                  </a:cubicBezTo>
                  <a:cubicBezTo>
                    <a:pt x="43200" y="28721"/>
                    <a:pt x="39689" y="35385"/>
                    <a:pt x="33817" y="39413"/>
                  </a:cubicBezTo>
                  <a:lnTo>
                    <a:pt x="21600" y="21600"/>
                  </a:lnTo>
                  <a:lnTo>
                    <a:pt x="4291" y="34521"/>
                  </a:lnTo>
                  <a:close/>
                </a:path>
              </a:pathLst>
            </a:custGeom>
            <a:noFill/>
            <a:ln w="9525">
              <a:solidFill>
                <a:srgbClr val="000000"/>
              </a:solidFill>
              <a:round/>
              <a:headEnd/>
              <a:tailEnd type="triangle" w="med" len="med"/>
            </a:ln>
          </p:spPr>
          <p:txBody>
            <a:bodyPr/>
            <a:lstStyle/>
            <a:p>
              <a:endParaRPr lang="zh-CN" altLang="en-US"/>
            </a:p>
          </p:txBody>
        </p:sp>
        <p:sp>
          <p:nvSpPr>
            <p:cNvPr id="36897" name="Arc 12"/>
            <p:cNvSpPr>
              <a:spLocks noChangeArrowheads="1"/>
            </p:cNvSpPr>
            <p:nvPr/>
          </p:nvSpPr>
          <p:spPr bwMode="auto">
            <a:xfrm flipV="1">
              <a:off x="3518" y="3137"/>
              <a:ext cx="487" cy="396"/>
            </a:xfrm>
            <a:custGeom>
              <a:avLst/>
              <a:gdLst>
                <a:gd name="T0" fmla="*/ 0 w 43200"/>
                <a:gd name="T1" fmla="*/ 0 h 39413"/>
                <a:gd name="T2" fmla="*/ 0 w 43200"/>
                <a:gd name="T3" fmla="*/ 0 h 39413"/>
                <a:gd name="T4" fmla="*/ 0 w 43200"/>
                <a:gd name="T5" fmla="*/ 0 h 39413"/>
                <a:gd name="T6" fmla="*/ 0 w 43200"/>
                <a:gd name="T7" fmla="*/ 0 h 39413"/>
                <a:gd name="T8" fmla="*/ 0 w 43200"/>
                <a:gd name="T9" fmla="*/ 0 h 39413"/>
                <a:gd name="T10" fmla="*/ 0 w 43200"/>
                <a:gd name="T11" fmla="*/ 0 h 39413"/>
                <a:gd name="T12" fmla="*/ 0 w 43200"/>
                <a:gd name="T13" fmla="*/ 0 h 39413"/>
                <a:gd name="T14" fmla="*/ 0 w 43200"/>
                <a:gd name="T15" fmla="*/ 0 h 39413"/>
                <a:gd name="T16" fmla="*/ 0 w 43200"/>
                <a:gd name="T17" fmla="*/ 0 h 39413"/>
                <a:gd name="T18" fmla="*/ 0 w 43200"/>
                <a:gd name="T19" fmla="*/ 0 h 39413"/>
                <a:gd name="T20" fmla="*/ 0 w 43200"/>
                <a:gd name="T21" fmla="*/ 0 h 39413"/>
                <a:gd name="T22" fmla="*/ 0 w 43200"/>
                <a:gd name="T23" fmla="*/ 0 h 394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3200" h="39413" fill="none">
                  <a:moveTo>
                    <a:pt x="4291" y="34521"/>
                  </a:moveTo>
                  <a:cubicBezTo>
                    <a:pt x="1505" y="30789"/>
                    <a:pt x="0" y="26257"/>
                    <a:pt x="0" y="21600"/>
                  </a:cubicBezTo>
                  <a:cubicBezTo>
                    <a:pt x="0" y="9670"/>
                    <a:pt x="9670" y="0"/>
                    <a:pt x="21600" y="0"/>
                  </a:cubicBezTo>
                  <a:cubicBezTo>
                    <a:pt x="33529" y="0"/>
                    <a:pt x="43200" y="9670"/>
                    <a:pt x="43200" y="21600"/>
                  </a:cubicBezTo>
                  <a:cubicBezTo>
                    <a:pt x="43200" y="28721"/>
                    <a:pt x="39689" y="35385"/>
                    <a:pt x="33817" y="39413"/>
                  </a:cubicBezTo>
                </a:path>
                <a:path w="43200" h="39413" stroke="0">
                  <a:moveTo>
                    <a:pt x="4291" y="34521"/>
                  </a:moveTo>
                  <a:cubicBezTo>
                    <a:pt x="1505" y="30789"/>
                    <a:pt x="0" y="26257"/>
                    <a:pt x="0" y="21600"/>
                  </a:cubicBezTo>
                  <a:cubicBezTo>
                    <a:pt x="0" y="9670"/>
                    <a:pt x="9670" y="0"/>
                    <a:pt x="21600" y="0"/>
                  </a:cubicBezTo>
                  <a:cubicBezTo>
                    <a:pt x="33529" y="0"/>
                    <a:pt x="43200" y="9670"/>
                    <a:pt x="43200" y="21600"/>
                  </a:cubicBezTo>
                  <a:cubicBezTo>
                    <a:pt x="43200" y="28721"/>
                    <a:pt x="39689" y="35385"/>
                    <a:pt x="33817" y="39413"/>
                  </a:cubicBezTo>
                  <a:lnTo>
                    <a:pt x="21600" y="21600"/>
                  </a:lnTo>
                  <a:lnTo>
                    <a:pt x="4291" y="34521"/>
                  </a:lnTo>
                  <a:close/>
                </a:path>
              </a:pathLst>
            </a:custGeom>
            <a:noFill/>
            <a:ln w="9525">
              <a:solidFill>
                <a:srgbClr val="000000"/>
              </a:solidFill>
              <a:round/>
              <a:headEnd/>
              <a:tailEnd type="triangle" w="med" len="med"/>
            </a:ln>
          </p:spPr>
          <p:txBody>
            <a:bodyPr/>
            <a:lstStyle/>
            <a:p>
              <a:endParaRPr lang="zh-CN" altLang="en-US"/>
            </a:p>
          </p:txBody>
        </p:sp>
        <p:sp>
          <p:nvSpPr>
            <p:cNvPr id="36898" name="Line 13"/>
            <p:cNvSpPr>
              <a:spLocks noChangeShapeType="1"/>
            </p:cNvSpPr>
            <p:nvPr/>
          </p:nvSpPr>
          <p:spPr bwMode="auto">
            <a:xfrm flipV="1">
              <a:off x="3736" y="2079"/>
              <a:ext cx="0" cy="780"/>
            </a:xfrm>
            <a:prstGeom prst="line">
              <a:avLst/>
            </a:prstGeom>
            <a:noFill/>
            <a:ln w="9525">
              <a:solidFill>
                <a:srgbClr val="000000"/>
              </a:solidFill>
              <a:round/>
              <a:headEnd/>
              <a:tailEnd type="triangle" w="med" len="med"/>
            </a:ln>
          </p:spPr>
          <p:txBody>
            <a:bodyPr/>
            <a:lstStyle/>
            <a:p>
              <a:endParaRPr lang="zh-CN" altLang="en-US"/>
            </a:p>
          </p:txBody>
        </p:sp>
        <p:sp>
          <p:nvSpPr>
            <p:cNvPr id="36899" name="Freeform 14"/>
            <p:cNvSpPr>
              <a:spLocks noChangeArrowheads="1"/>
            </p:cNvSpPr>
            <p:nvPr/>
          </p:nvSpPr>
          <p:spPr bwMode="auto">
            <a:xfrm>
              <a:off x="3934" y="1920"/>
              <a:ext cx="753" cy="340"/>
            </a:xfrm>
            <a:custGeom>
              <a:avLst/>
              <a:gdLst>
                <a:gd name="T0" fmla="*/ 0 w 914"/>
                <a:gd name="T1" fmla="*/ 0 h 450"/>
                <a:gd name="T2" fmla="*/ 210 w 914"/>
                <a:gd name="T3" fmla="*/ 32 h 450"/>
                <a:gd name="T4" fmla="*/ 395 w 914"/>
                <a:gd name="T5" fmla="*/ 104 h 450"/>
                <a:gd name="T6" fmla="*/ 511 w 914"/>
                <a:gd name="T7" fmla="*/ 194 h 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4" h="450">
                  <a:moveTo>
                    <a:pt x="0" y="0"/>
                  </a:moveTo>
                  <a:cubicBezTo>
                    <a:pt x="62" y="13"/>
                    <a:pt x="258" y="36"/>
                    <a:pt x="375" y="76"/>
                  </a:cubicBezTo>
                  <a:cubicBezTo>
                    <a:pt x="492" y="116"/>
                    <a:pt x="615" y="179"/>
                    <a:pt x="705" y="241"/>
                  </a:cubicBezTo>
                  <a:cubicBezTo>
                    <a:pt x="795" y="303"/>
                    <a:pt x="871" y="407"/>
                    <a:pt x="914" y="450"/>
                  </a:cubicBezTo>
                </a:path>
              </a:pathLst>
            </a:custGeom>
            <a:noFill/>
            <a:ln w="9525">
              <a:solidFill>
                <a:srgbClr val="000000"/>
              </a:solidFill>
              <a:round/>
              <a:headEnd/>
              <a:tailEnd type="triangle" w="med" len="med"/>
            </a:ln>
          </p:spPr>
          <p:txBody>
            <a:bodyPr/>
            <a:lstStyle/>
            <a:p>
              <a:endParaRPr lang="zh-CN" altLang="en-US"/>
            </a:p>
          </p:txBody>
        </p:sp>
        <p:sp>
          <p:nvSpPr>
            <p:cNvPr id="36900" name="Freeform 15"/>
            <p:cNvSpPr>
              <a:spLocks noChangeArrowheads="1"/>
            </p:cNvSpPr>
            <p:nvPr/>
          </p:nvSpPr>
          <p:spPr bwMode="auto">
            <a:xfrm rot="10800000">
              <a:off x="2846" y="2599"/>
              <a:ext cx="753" cy="339"/>
            </a:xfrm>
            <a:custGeom>
              <a:avLst/>
              <a:gdLst>
                <a:gd name="T0" fmla="*/ 0 w 914"/>
                <a:gd name="T1" fmla="*/ 0 h 450"/>
                <a:gd name="T2" fmla="*/ 210 w 914"/>
                <a:gd name="T3" fmla="*/ 32 h 450"/>
                <a:gd name="T4" fmla="*/ 395 w 914"/>
                <a:gd name="T5" fmla="*/ 103 h 450"/>
                <a:gd name="T6" fmla="*/ 511 w 914"/>
                <a:gd name="T7" fmla="*/ 192 h 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4" h="450">
                  <a:moveTo>
                    <a:pt x="0" y="0"/>
                  </a:moveTo>
                  <a:cubicBezTo>
                    <a:pt x="62" y="13"/>
                    <a:pt x="258" y="36"/>
                    <a:pt x="375" y="76"/>
                  </a:cubicBezTo>
                  <a:cubicBezTo>
                    <a:pt x="492" y="116"/>
                    <a:pt x="615" y="179"/>
                    <a:pt x="705" y="241"/>
                  </a:cubicBezTo>
                  <a:cubicBezTo>
                    <a:pt x="795" y="303"/>
                    <a:pt x="871" y="407"/>
                    <a:pt x="914" y="450"/>
                  </a:cubicBezTo>
                </a:path>
              </a:pathLst>
            </a:custGeom>
            <a:noFill/>
            <a:ln w="9525">
              <a:solidFill>
                <a:srgbClr val="000000"/>
              </a:solidFill>
              <a:round/>
              <a:headEnd/>
              <a:tailEnd type="triangle" w="med" len="med"/>
            </a:ln>
          </p:spPr>
          <p:txBody>
            <a:bodyPr/>
            <a:lstStyle/>
            <a:p>
              <a:endParaRPr lang="zh-CN" altLang="en-US"/>
            </a:p>
          </p:txBody>
        </p:sp>
        <p:sp>
          <p:nvSpPr>
            <p:cNvPr id="36901" name="Freeform 16"/>
            <p:cNvSpPr>
              <a:spLocks noChangeArrowheads="1"/>
            </p:cNvSpPr>
            <p:nvPr/>
          </p:nvSpPr>
          <p:spPr bwMode="auto">
            <a:xfrm rot="10800000">
              <a:off x="3798" y="2045"/>
              <a:ext cx="753" cy="339"/>
            </a:xfrm>
            <a:custGeom>
              <a:avLst/>
              <a:gdLst>
                <a:gd name="T0" fmla="*/ 0 w 914"/>
                <a:gd name="T1" fmla="*/ 0 h 450"/>
                <a:gd name="T2" fmla="*/ 210 w 914"/>
                <a:gd name="T3" fmla="*/ 32 h 450"/>
                <a:gd name="T4" fmla="*/ 395 w 914"/>
                <a:gd name="T5" fmla="*/ 103 h 450"/>
                <a:gd name="T6" fmla="*/ 511 w 914"/>
                <a:gd name="T7" fmla="*/ 192 h 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4" h="450">
                  <a:moveTo>
                    <a:pt x="0" y="0"/>
                  </a:moveTo>
                  <a:cubicBezTo>
                    <a:pt x="62" y="13"/>
                    <a:pt x="258" y="36"/>
                    <a:pt x="375" y="76"/>
                  </a:cubicBezTo>
                  <a:cubicBezTo>
                    <a:pt x="492" y="116"/>
                    <a:pt x="615" y="179"/>
                    <a:pt x="705" y="241"/>
                  </a:cubicBezTo>
                  <a:cubicBezTo>
                    <a:pt x="795" y="303"/>
                    <a:pt x="871" y="407"/>
                    <a:pt x="914" y="450"/>
                  </a:cubicBezTo>
                </a:path>
              </a:pathLst>
            </a:custGeom>
            <a:noFill/>
            <a:ln w="9525">
              <a:solidFill>
                <a:srgbClr val="000000"/>
              </a:solidFill>
              <a:round/>
              <a:headEnd/>
              <a:tailEnd type="triangle" w="med" len="med"/>
            </a:ln>
          </p:spPr>
          <p:txBody>
            <a:bodyPr/>
            <a:lstStyle/>
            <a:p>
              <a:endParaRPr lang="zh-CN" altLang="en-US"/>
            </a:p>
          </p:txBody>
        </p:sp>
        <p:sp>
          <p:nvSpPr>
            <p:cNvPr id="36902" name="Freeform 17"/>
            <p:cNvSpPr>
              <a:spLocks noChangeArrowheads="1"/>
            </p:cNvSpPr>
            <p:nvPr/>
          </p:nvSpPr>
          <p:spPr bwMode="auto">
            <a:xfrm flipV="1">
              <a:off x="3934" y="2633"/>
              <a:ext cx="753" cy="339"/>
            </a:xfrm>
            <a:custGeom>
              <a:avLst/>
              <a:gdLst>
                <a:gd name="T0" fmla="*/ 0 w 914"/>
                <a:gd name="T1" fmla="*/ 0 h 450"/>
                <a:gd name="T2" fmla="*/ 210 w 914"/>
                <a:gd name="T3" fmla="*/ 32 h 450"/>
                <a:gd name="T4" fmla="*/ 395 w 914"/>
                <a:gd name="T5" fmla="*/ 103 h 450"/>
                <a:gd name="T6" fmla="*/ 511 w 914"/>
                <a:gd name="T7" fmla="*/ 192 h 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4" h="450">
                  <a:moveTo>
                    <a:pt x="0" y="0"/>
                  </a:moveTo>
                  <a:cubicBezTo>
                    <a:pt x="62" y="13"/>
                    <a:pt x="258" y="36"/>
                    <a:pt x="375" y="76"/>
                  </a:cubicBezTo>
                  <a:cubicBezTo>
                    <a:pt x="492" y="116"/>
                    <a:pt x="615" y="179"/>
                    <a:pt x="705" y="241"/>
                  </a:cubicBezTo>
                  <a:cubicBezTo>
                    <a:pt x="795" y="303"/>
                    <a:pt x="871" y="407"/>
                    <a:pt x="914" y="450"/>
                  </a:cubicBezTo>
                </a:path>
              </a:pathLst>
            </a:custGeom>
            <a:noFill/>
            <a:ln w="9525">
              <a:solidFill>
                <a:srgbClr val="000000"/>
              </a:solidFill>
              <a:round/>
              <a:headEnd type="triangle" w="med" len="med"/>
              <a:tailEnd/>
            </a:ln>
          </p:spPr>
          <p:txBody>
            <a:bodyPr/>
            <a:lstStyle/>
            <a:p>
              <a:endParaRPr lang="zh-CN" altLang="en-US"/>
            </a:p>
          </p:txBody>
        </p:sp>
        <p:sp>
          <p:nvSpPr>
            <p:cNvPr id="36903" name="Freeform 18"/>
            <p:cNvSpPr>
              <a:spLocks noChangeArrowheads="1"/>
            </p:cNvSpPr>
            <p:nvPr/>
          </p:nvSpPr>
          <p:spPr bwMode="auto">
            <a:xfrm rot="10800000" flipV="1">
              <a:off x="2785" y="1954"/>
              <a:ext cx="753" cy="339"/>
            </a:xfrm>
            <a:custGeom>
              <a:avLst/>
              <a:gdLst>
                <a:gd name="T0" fmla="*/ 0 w 914"/>
                <a:gd name="T1" fmla="*/ 0 h 450"/>
                <a:gd name="T2" fmla="*/ 210 w 914"/>
                <a:gd name="T3" fmla="*/ 32 h 450"/>
                <a:gd name="T4" fmla="*/ 395 w 914"/>
                <a:gd name="T5" fmla="*/ 103 h 450"/>
                <a:gd name="T6" fmla="*/ 511 w 914"/>
                <a:gd name="T7" fmla="*/ 192 h 4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4" h="450">
                  <a:moveTo>
                    <a:pt x="0" y="0"/>
                  </a:moveTo>
                  <a:cubicBezTo>
                    <a:pt x="62" y="13"/>
                    <a:pt x="258" y="36"/>
                    <a:pt x="375" y="76"/>
                  </a:cubicBezTo>
                  <a:cubicBezTo>
                    <a:pt x="492" y="116"/>
                    <a:pt x="615" y="179"/>
                    <a:pt x="705" y="241"/>
                  </a:cubicBezTo>
                  <a:cubicBezTo>
                    <a:pt x="795" y="303"/>
                    <a:pt x="871" y="407"/>
                    <a:pt x="914" y="450"/>
                  </a:cubicBezTo>
                </a:path>
              </a:pathLst>
            </a:custGeom>
            <a:noFill/>
            <a:ln w="9525">
              <a:solidFill>
                <a:srgbClr val="000000"/>
              </a:solidFill>
              <a:round/>
              <a:headEnd type="triangle" w="med" len="med"/>
              <a:tailEnd/>
            </a:ln>
          </p:spPr>
          <p:txBody>
            <a:bodyPr/>
            <a:lstStyle/>
            <a:p>
              <a:endParaRPr lang="zh-CN" altLang="en-US"/>
            </a:p>
          </p:txBody>
        </p:sp>
        <p:sp>
          <p:nvSpPr>
            <p:cNvPr id="36904" name="Text Box 19"/>
            <p:cNvSpPr txBox="1">
              <a:spLocks noChangeArrowheads="1"/>
            </p:cNvSpPr>
            <p:nvPr/>
          </p:nvSpPr>
          <p:spPr bwMode="auto">
            <a:xfrm>
              <a:off x="4021" y="1486"/>
              <a:ext cx="298" cy="204"/>
            </a:xfrm>
            <a:prstGeom prst="rect">
              <a:avLst/>
            </a:prstGeom>
            <a:noFill/>
            <a:ln w="9525">
              <a:noFill/>
              <a:miter lim="800000"/>
              <a:headEnd/>
              <a:tailEnd/>
            </a:ln>
          </p:spPr>
          <p:txBody>
            <a:bodyPr lIns="0" tIns="0" rIns="0" bIns="0"/>
            <a:lstStyle/>
            <a:p>
              <a:pPr algn="just"/>
              <a:r>
                <a:rPr lang="en-US" altLang="zh-CN" sz="2000"/>
                <a:t>01/0</a:t>
              </a:r>
              <a:endParaRPr lang="en-US" altLang="zh-CN"/>
            </a:p>
          </p:txBody>
        </p:sp>
        <p:sp>
          <p:nvSpPr>
            <p:cNvPr id="36905" name="Text Box 20"/>
            <p:cNvSpPr txBox="1">
              <a:spLocks noChangeArrowheads="1"/>
            </p:cNvSpPr>
            <p:nvPr/>
          </p:nvSpPr>
          <p:spPr bwMode="auto">
            <a:xfrm>
              <a:off x="4293" y="1814"/>
              <a:ext cx="298" cy="204"/>
            </a:xfrm>
            <a:prstGeom prst="rect">
              <a:avLst/>
            </a:prstGeom>
            <a:noFill/>
            <a:ln w="9525">
              <a:noFill/>
              <a:miter lim="800000"/>
              <a:headEnd/>
              <a:tailEnd/>
            </a:ln>
          </p:spPr>
          <p:txBody>
            <a:bodyPr lIns="0" tIns="0" rIns="0" bIns="0"/>
            <a:lstStyle/>
            <a:p>
              <a:pPr algn="just"/>
              <a:r>
                <a:rPr lang="en-US" altLang="zh-CN" sz="2000"/>
                <a:t>10/0</a:t>
              </a:r>
              <a:endParaRPr lang="en-US" altLang="zh-CN"/>
            </a:p>
          </p:txBody>
        </p:sp>
        <p:sp>
          <p:nvSpPr>
            <p:cNvPr id="36906" name="Text Box 21"/>
            <p:cNvSpPr txBox="1">
              <a:spLocks noChangeArrowheads="1"/>
            </p:cNvSpPr>
            <p:nvPr/>
          </p:nvSpPr>
          <p:spPr bwMode="auto">
            <a:xfrm>
              <a:off x="4057" y="2074"/>
              <a:ext cx="298" cy="204"/>
            </a:xfrm>
            <a:prstGeom prst="rect">
              <a:avLst/>
            </a:prstGeom>
            <a:noFill/>
            <a:ln w="9525">
              <a:noFill/>
              <a:miter lim="800000"/>
              <a:headEnd/>
              <a:tailEnd/>
            </a:ln>
          </p:spPr>
          <p:txBody>
            <a:bodyPr lIns="0" tIns="0" rIns="0" bIns="0"/>
            <a:lstStyle/>
            <a:p>
              <a:pPr algn="just"/>
              <a:r>
                <a:rPr lang="en-US" altLang="zh-CN" sz="2000"/>
                <a:t>01/0</a:t>
              </a:r>
              <a:endParaRPr lang="en-US" altLang="zh-CN"/>
            </a:p>
          </p:txBody>
        </p:sp>
        <p:sp>
          <p:nvSpPr>
            <p:cNvPr id="36907" name="Text Box 22"/>
            <p:cNvSpPr txBox="1">
              <a:spLocks noChangeArrowheads="1"/>
            </p:cNvSpPr>
            <p:nvPr/>
          </p:nvSpPr>
          <p:spPr bwMode="auto">
            <a:xfrm>
              <a:off x="5318" y="2278"/>
              <a:ext cx="298" cy="203"/>
            </a:xfrm>
            <a:prstGeom prst="rect">
              <a:avLst/>
            </a:prstGeom>
            <a:noFill/>
            <a:ln w="9525">
              <a:noFill/>
              <a:miter lim="800000"/>
              <a:headEnd/>
              <a:tailEnd/>
            </a:ln>
          </p:spPr>
          <p:txBody>
            <a:bodyPr lIns="0" tIns="0" rIns="0" bIns="0"/>
            <a:lstStyle/>
            <a:p>
              <a:pPr algn="just"/>
              <a:r>
                <a:rPr lang="en-US" altLang="zh-CN" sz="2000"/>
                <a:t>00/0</a:t>
              </a:r>
              <a:endParaRPr lang="en-US" altLang="zh-CN"/>
            </a:p>
          </p:txBody>
        </p:sp>
        <p:sp>
          <p:nvSpPr>
            <p:cNvPr id="36908" name="Text Box 23"/>
            <p:cNvSpPr txBox="1">
              <a:spLocks noChangeArrowheads="1"/>
            </p:cNvSpPr>
            <p:nvPr/>
          </p:nvSpPr>
          <p:spPr bwMode="auto">
            <a:xfrm>
              <a:off x="4430" y="2820"/>
              <a:ext cx="298" cy="204"/>
            </a:xfrm>
            <a:prstGeom prst="rect">
              <a:avLst/>
            </a:prstGeom>
            <a:noFill/>
            <a:ln w="9525">
              <a:noFill/>
              <a:miter lim="800000"/>
              <a:headEnd/>
              <a:tailEnd/>
            </a:ln>
          </p:spPr>
          <p:txBody>
            <a:bodyPr lIns="0" tIns="0" rIns="0" bIns="0"/>
            <a:lstStyle/>
            <a:p>
              <a:pPr algn="just"/>
              <a:r>
                <a:rPr lang="en-US" altLang="zh-CN" sz="2000"/>
                <a:t>10/0</a:t>
              </a:r>
              <a:endParaRPr lang="en-US" altLang="zh-CN"/>
            </a:p>
          </p:txBody>
        </p:sp>
        <p:sp>
          <p:nvSpPr>
            <p:cNvPr id="36909" name="Text Box 24"/>
            <p:cNvSpPr txBox="1">
              <a:spLocks noChangeArrowheads="1"/>
            </p:cNvSpPr>
            <p:nvPr/>
          </p:nvSpPr>
          <p:spPr bwMode="auto">
            <a:xfrm>
              <a:off x="2327" y="2628"/>
              <a:ext cx="298" cy="204"/>
            </a:xfrm>
            <a:prstGeom prst="rect">
              <a:avLst/>
            </a:prstGeom>
            <a:noFill/>
            <a:ln w="9525">
              <a:noFill/>
              <a:miter lim="800000"/>
              <a:headEnd/>
              <a:tailEnd/>
            </a:ln>
          </p:spPr>
          <p:txBody>
            <a:bodyPr lIns="0" tIns="0" rIns="0" bIns="0"/>
            <a:lstStyle/>
            <a:p>
              <a:pPr algn="just"/>
              <a:r>
                <a:rPr lang="en-US" altLang="zh-CN" sz="2000"/>
                <a:t>10/0</a:t>
              </a:r>
              <a:endParaRPr lang="en-US" altLang="zh-CN"/>
            </a:p>
          </p:txBody>
        </p:sp>
        <p:sp>
          <p:nvSpPr>
            <p:cNvPr id="36910" name="Text Box 25"/>
            <p:cNvSpPr txBox="1">
              <a:spLocks noChangeArrowheads="1"/>
            </p:cNvSpPr>
            <p:nvPr/>
          </p:nvSpPr>
          <p:spPr bwMode="auto">
            <a:xfrm>
              <a:off x="2363" y="1961"/>
              <a:ext cx="298" cy="204"/>
            </a:xfrm>
            <a:prstGeom prst="rect">
              <a:avLst/>
            </a:prstGeom>
            <a:noFill/>
            <a:ln w="9525">
              <a:noFill/>
              <a:miter lim="800000"/>
              <a:headEnd/>
              <a:tailEnd/>
            </a:ln>
          </p:spPr>
          <p:txBody>
            <a:bodyPr lIns="0" tIns="0" rIns="0" bIns="0"/>
            <a:lstStyle/>
            <a:p>
              <a:pPr algn="just"/>
              <a:r>
                <a:rPr lang="en-US" altLang="zh-CN" sz="2000"/>
                <a:t>00/0</a:t>
              </a:r>
              <a:endParaRPr lang="en-US" altLang="zh-CN"/>
            </a:p>
          </p:txBody>
        </p:sp>
        <p:sp>
          <p:nvSpPr>
            <p:cNvPr id="36911" name="Text Box 26"/>
            <p:cNvSpPr txBox="1">
              <a:spLocks noChangeArrowheads="1"/>
            </p:cNvSpPr>
            <p:nvPr/>
          </p:nvSpPr>
          <p:spPr bwMode="auto">
            <a:xfrm>
              <a:off x="3007" y="2843"/>
              <a:ext cx="299" cy="204"/>
            </a:xfrm>
            <a:prstGeom prst="rect">
              <a:avLst/>
            </a:prstGeom>
            <a:noFill/>
            <a:ln w="9525">
              <a:noFill/>
              <a:miter lim="800000"/>
              <a:headEnd/>
              <a:tailEnd/>
            </a:ln>
          </p:spPr>
          <p:txBody>
            <a:bodyPr lIns="0" tIns="0" rIns="0" bIns="0"/>
            <a:lstStyle/>
            <a:p>
              <a:pPr algn="just"/>
              <a:r>
                <a:rPr lang="en-US" altLang="zh-CN" sz="2000"/>
                <a:t>10/0</a:t>
              </a:r>
              <a:endParaRPr lang="en-US" altLang="zh-CN"/>
            </a:p>
          </p:txBody>
        </p:sp>
        <p:sp>
          <p:nvSpPr>
            <p:cNvPr id="36912" name="Text Box 27"/>
            <p:cNvSpPr txBox="1">
              <a:spLocks noChangeArrowheads="1"/>
            </p:cNvSpPr>
            <p:nvPr/>
          </p:nvSpPr>
          <p:spPr bwMode="auto">
            <a:xfrm>
              <a:off x="3762" y="2391"/>
              <a:ext cx="298" cy="203"/>
            </a:xfrm>
            <a:prstGeom prst="rect">
              <a:avLst/>
            </a:prstGeom>
            <a:noFill/>
            <a:ln w="9525">
              <a:noFill/>
              <a:miter lim="800000"/>
              <a:headEnd/>
              <a:tailEnd/>
            </a:ln>
          </p:spPr>
          <p:txBody>
            <a:bodyPr lIns="0" tIns="0" rIns="0" bIns="0"/>
            <a:lstStyle/>
            <a:p>
              <a:pPr algn="just"/>
              <a:r>
                <a:rPr lang="en-US" altLang="zh-CN" sz="2000"/>
                <a:t>01/0</a:t>
              </a:r>
              <a:endParaRPr lang="en-US" altLang="zh-CN"/>
            </a:p>
          </p:txBody>
        </p:sp>
        <p:sp>
          <p:nvSpPr>
            <p:cNvPr id="36913" name="Text Box 28"/>
            <p:cNvSpPr txBox="1">
              <a:spLocks noChangeArrowheads="1"/>
            </p:cNvSpPr>
            <p:nvPr/>
          </p:nvSpPr>
          <p:spPr bwMode="auto">
            <a:xfrm>
              <a:off x="3612" y="3476"/>
              <a:ext cx="298" cy="204"/>
            </a:xfrm>
            <a:prstGeom prst="rect">
              <a:avLst/>
            </a:prstGeom>
            <a:noFill/>
            <a:ln w="9525">
              <a:noFill/>
              <a:miter lim="800000"/>
              <a:headEnd/>
              <a:tailEnd/>
            </a:ln>
          </p:spPr>
          <p:txBody>
            <a:bodyPr lIns="0" tIns="0" rIns="0" bIns="0"/>
            <a:lstStyle/>
            <a:p>
              <a:pPr algn="just"/>
              <a:r>
                <a:rPr lang="en-US" altLang="zh-CN" sz="2000"/>
                <a:t>00/0</a:t>
              </a:r>
              <a:endParaRPr lang="en-US" altLang="zh-CN"/>
            </a:p>
          </p:txBody>
        </p:sp>
        <p:sp>
          <p:nvSpPr>
            <p:cNvPr id="36914" name="Text Box 29"/>
            <p:cNvSpPr txBox="1">
              <a:spLocks noChangeArrowheads="1"/>
            </p:cNvSpPr>
            <p:nvPr/>
          </p:nvSpPr>
          <p:spPr bwMode="auto">
            <a:xfrm>
              <a:off x="2834" y="1871"/>
              <a:ext cx="299" cy="203"/>
            </a:xfrm>
            <a:prstGeom prst="rect">
              <a:avLst/>
            </a:prstGeom>
            <a:noFill/>
            <a:ln w="9525">
              <a:noFill/>
              <a:miter lim="800000"/>
              <a:headEnd/>
              <a:tailEnd/>
            </a:ln>
          </p:spPr>
          <p:txBody>
            <a:bodyPr lIns="0" tIns="0" rIns="0" bIns="0"/>
            <a:lstStyle/>
            <a:p>
              <a:pPr algn="just"/>
              <a:r>
                <a:rPr lang="en-US" altLang="zh-CN" sz="2000"/>
                <a:t>01/1</a:t>
              </a:r>
              <a:endParaRPr lang="en-US" altLang="zh-CN"/>
            </a:p>
          </p:txBody>
        </p:sp>
      </p:grpSp>
      <p:graphicFrame>
        <p:nvGraphicFramePr>
          <p:cNvPr id="133195" name="Group 75"/>
          <p:cNvGraphicFramePr>
            <a:graphicFrameLocks noGrp="1"/>
          </p:cNvGraphicFramePr>
          <p:nvPr/>
        </p:nvGraphicFramePr>
        <p:xfrm>
          <a:off x="457200" y="3386138"/>
          <a:ext cx="4572000" cy="3148675"/>
        </p:xfrm>
        <a:graphic>
          <a:graphicData uri="http://schemas.openxmlformats.org/drawingml/2006/table">
            <a:tbl>
              <a:tblPr/>
              <a:tblGrid>
                <a:gridCol w="533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576263">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现态</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次态</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输出</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175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28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2800" b="0"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=00</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01</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11</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10</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4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B/0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C/0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D/0</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A/1</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d/d</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d/d</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d/d</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d/d</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B/0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C/0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D/0</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95"/>
                                        </p:tgtEl>
                                        <p:attrNameLst>
                                          <p:attrName>style.visibility</p:attrName>
                                        </p:attrNameLst>
                                      </p:cBhvr>
                                      <p:to>
                                        <p:strVal val="visible"/>
                                      </p:to>
                                    </p:set>
                                    <p:animEffect transition="in" filter="wipe(left)">
                                      <p:cBhvr>
                                        <p:cTn id="7" dur="500"/>
                                        <p:tgtEl>
                                          <p:spTgt spid="13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468313" y="114300"/>
            <a:ext cx="8077200" cy="457200"/>
          </a:xfrm>
          <a:prstGeom prst="rect">
            <a:avLst/>
          </a:prstGeom>
          <a:noFill/>
          <a:ln w="9525">
            <a:noFill/>
            <a:miter lim="800000"/>
            <a:headEnd/>
            <a:tailEnd/>
          </a:ln>
        </p:spPr>
        <p:txBody>
          <a:bodyPr>
            <a:spAutoFit/>
          </a:bodyPr>
          <a:lstStyle/>
          <a:p>
            <a:pPr algn="just" eaLnBrk="1" hangingPunct="1">
              <a:spcBef>
                <a:spcPct val="50000"/>
              </a:spcBef>
            </a:pPr>
            <a:r>
              <a:rPr lang="zh-CN" altLang="en-US"/>
              <a:t>例</a:t>
            </a:r>
            <a:r>
              <a:rPr lang="en-US" altLang="zh-CN"/>
              <a:t>5</a:t>
            </a:r>
            <a:r>
              <a:rPr lang="zh-CN" altLang="en-US"/>
              <a:t>：给出同步二进制串行加法器的状态表</a:t>
            </a:r>
          </a:p>
        </p:txBody>
      </p:sp>
      <p:grpSp>
        <p:nvGrpSpPr>
          <p:cNvPr id="117776" name="Group 16"/>
          <p:cNvGrpSpPr>
            <a:grpSpLocks/>
          </p:cNvGrpSpPr>
          <p:nvPr/>
        </p:nvGrpSpPr>
        <p:grpSpPr bwMode="auto">
          <a:xfrm>
            <a:off x="417513" y="803275"/>
            <a:ext cx="6019800" cy="1219200"/>
            <a:chOff x="960" y="864"/>
            <a:chExt cx="3792" cy="768"/>
          </a:xfrm>
        </p:grpSpPr>
        <p:sp>
          <p:nvSpPr>
            <p:cNvPr id="37947" name="Text Box 5"/>
            <p:cNvSpPr txBox="1">
              <a:spLocks noChangeArrowheads="1"/>
            </p:cNvSpPr>
            <p:nvPr/>
          </p:nvSpPr>
          <p:spPr bwMode="auto">
            <a:xfrm>
              <a:off x="2256" y="864"/>
              <a:ext cx="1310" cy="469"/>
            </a:xfrm>
            <a:prstGeom prst="rect">
              <a:avLst/>
            </a:prstGeom>
            <a:noFill/>
            <a:ln w="9525">
              <a:solidFill>
                <a:srgbClr val="000000"/>
              </a:solidFill>
              <a:miter lim="800000"/>
              <a:headEnd/>
              <a:tailEnd/>
            </a:ln>
          </p:spPr>
          <p:txBody>
            <a:bodyPr/>
            <a:lstStyle/>
            <a:p>
              <a:pPr algn="ctr"/>
              <a:r>
                <a:rPr lang="zh-CN" altLang="en-US" sz="2800"/>
                <a:t>串行加法器</a:t>
              </a:r>
            </a:p>
          </p:txBody>
        </p:sp>
        <p:sp>
          <p:nvSpPr>
            <p:cNvPr id="37948" name="Line 6"/>
            <p:cNvSpPr>
              <a:spLocks noChangeShapeType="1"/>
            </p:cNvSpPr>
            <p:nvPr/>
          </p:nvSpPr>
          <p:spPr bwMode="auto">
            <a:xfrm>
              <a:off x="1653" y="1020"/>
              <a:ext cx="602" cy="1"/>
            </a:xfrm>
            <a:prstGeom prst="line">
              <a:avLst/>
            </a:prstGeom>
            <a:noFill/>
            <a:ln w="9525">
              <a:solidFill>
                <a:srgbClr val="000000"/>
              </a:solidFill>
              <a:round/>
              <a:headEnd/>
              <a:tailEnd type="triangle" w="med" len="med"/>
            </a:ln>
          </p:spPr>
          <p:txBody>
            <a:bodyPr/>
            <a:lstStyle/>
            <a:p>
              <a:endParaRPr lang="zh-CN" altLang="en-US"/>
            </a:p>
          </p:txBody>
        </p:sp>
        <p:sp>
          <p:nvSpPr>
            <p:cNvPr id="37949" name="Line 7"/>
            <p:cNvSpPr>
              <a:spLocks noChangeShapeType="1"/>
            </p:cNvSpPr>
            <p:nvPr/>
          </p:nvSpPr>
          <p:spPr bwMode="auto">
            <a:xfrm flipV="1">
              <a:off x="2885" y="1302"/>
              <a:ext cx="1" cy="246"/>
            </a:xfrm>
            <a:prstGeom prst="line">
              <a:avLst/>
            </a:prstGeom>
            <a:noFill/>
            <a:ln w="9525">
              <a:solidFill>
                <a:srgbClr val="000000"/>
              </a:solidFill>
              <a:round/>
              <a:headEnd/>
              <a:tailEnd type="triangle" w="med" len="med"/>
            </a:ln>
          </p:spPr>
          <p:txBody>
            <a:bodyPr/>
            <a:lstStyle/>
            <a:p>
              <a:endParaRPr lang="zh-CN" altLang="en-US"/>
            </a:p>
          </p:txBody>
        </p:sp>
        <p:sp>
          <p:nvSpPr>
            <p:cNvPr id="37950" name="Line 8"/>
            <p:cNvSpPr>
              <a:spLocks noChangeShapeType="1"/>
            </p:cNvSpPr>
            <p:nvPr/>
          </p:nvSpPr>
          <p:spPr bwMode="auto">
            <a:xfrm flipH="1">
              <a:off x="1664" y="1558"/>
              <a:ext cx="1221" cy="1"/>
            </a:xfrm>
            <a:prstGeom prst="line">
              <a:avLst/>
            </a:prstGeom>
            <a:noFill/>
            <a:ln w="9525">
              <a:solidFill>
                <a:srgbClr val="000000"/>
              </a:solidFill>
              <a:round/>
              <a:headEnd/>
              <a:tailEnd/>
            </a:ln>
          </p:spPr>
          <p:txBody>
            <a:bodyPr/>
            <a:lstStyle/>
            <a:p>
              <a:endParaRPr lang="zh-CN" altLang="en-US"/>
            </a:p>
          </p:txBody>
        </p:sp>
        <p:sp>
          <p:nvSpPr>
            <p:cNvPr id="37951" name="Line 9"/>
            <p:cNvSpPr>
              <a:spLocks noChangeShapeType="1"/>
            </p:cNvSpPr>
            <p:nvPr/>
          </p:nvSpPr>
          <p:spPr bwMode="auto">
            <a:xfrm>
              <a:off x="3564" y="1039"/>
              <a:ext cx="444" cy="1"/>
            </a:xfrm>
            <a:prstGeom prst="line">
              <a:avLst/>
            </a:prstGeom>
            <a:noFill/>
            <a:ln w="9525">
              <a:solidFill>
                <a:srgbClr val="000000"/>
              </a:solidFill>
              <a:round/>
              <a:headEnd/>
              <a:tailEnd type="triangle" w="med" len="med"/>
            </a:ln>
          </p:spPr>
          <p:txBody>
            <a:bodyPr/>
            <a:lstStyle/>
            <a:p>
              <a:endParaRPr lang="zh-CN" altLang="en-US"/>
            </a:p>
          </p:txBody>
        </p:sp>
        <p:sp>
          <p:nvSpPr>
            <p:cNvPr id="37952" name="Text Box 10"/>
            <p:cNvSpPr txBox="1">
              <a:spLocks noChangeArrowheads="1"/>
            </p:cNvSpPr>
            <p:nvPr/>
          </p:nvSpPr>
          <p:spPr bwMode="auto">
            <a:xfrm>
              <a:off x="960" y="901"/>
              <a:ext cx="709" cy="217"/>
            </a:xfrm>
            <a:prstGeom prst="rect">
              <a:avLst/>
            </a:prstGeom>
            <a:noFill/>
            <a:ln w="9525">
              <a:noFill/>
              <a:miter lim="800000"/>
              <a:headEnd/>
              <a:tailEnd/>
            </a:ln>
          </p:spPr>
          <p:txBody>
            <a:bodyPr lIns="0" tIns="0" rIns="0" bIns="0"/>
            <a:lstStyle/>
            <a:p>
              <a:pPr algn="just"/>
              <a:r>
                <a:rPr lang="zh-CN" altLang="en-US" sz="2000"/>
                <a:t>被加数</a:t>
              </a:r>
              <a:r>
                <a:rPr lang="en-US" altLang="zh-CN" sz="2000"/>
                <a:t>X</a:t>
              </a:r>
              <a:r>
                <a:rPr lang="en-US" altLang="zh-CN" sz="2000" baseline="-25000"/>
                <a:t>1</a:t>
              </a:r>
            </a:p>
          </p:txBody>
        </p:sp>
        <p:sp>
          <p:nvSpPr>
            <p:cNvPr id="37953" name="Text Box 11"/>
            <p:cNvSpPr txBox="1">
              <a:spLocks noChangeArrowheads="1"/>
            </p:cNvSpPr>
            <p:nvPr/>
          </p:nvSpPr>
          <p:spPr bwMode="auto">
            <a:xfrm>
              <a:off x="1344" y="1446"/>
              <a:ext cx="307" cy="186"/>
            </a:xfrm>
            <a:prstGeom prst="rect">
              <a:avLst/>
            </a:prstGeom>
            <a:noFill/>
            <a:ln w="9525">
              <a:noFill/>
              <a:miter lim="800000"/>
              <a:headEnd/>
              <a:tailEnd/>
            </a:ln>
          </p:spPr>
          <p:txBody>
            <a:bodyPr lIns="0" tIns="0" rIns="0" bIns="0"/>
            <a:lstStyle/>
            <a:p>
              <a:pPr algn="just"/>
              <a:r>
                <a:rPr lang="en-US" altLang="zh-CN" sz="2000"/>
                <a:t>CP</a:t>
              </a:r>
            </a:p>
          </p:txBody>
        </p:sp>
        <p:sp>
          <p:nvSpPr>
            <p:cNvPr id="37954" name="Text Box 12"/>
            <p:cNvSpPr txBox="1">
              <a:spLocks noChangeArrowheads="1"/>
            </p:cNvSpPr>
            <p:nvPr/>
          </p:nvSpPr>
          <p:spPr bwMode="auto">
            <a:xfrm>
              <a:off x="4015" y="937"/>
              <a:ext cx="737" cy="215"/>
            </a:xfrm>
            <a:prstGeom prst="rect">
              <a:avLst/>
            </a:prstGeom>
            <a:noFill/>
            <a:ln w="9525">
              <a:noFill/>
              <a:miter lim="800000"/>
              <a:headEnd/>
              <a:tailEnd/>
            </a:ln>
          </p:spPr>
          <p:txBody>
            <a:bodyPr lIns="0" tIns="0" rIns="0" bIns="0"/>
            <a:lstStyle/>
            <a:p>
              <a:pPr algn="just"/>
              <a:r>
                <a:rPr lang="en-US" altLang="zh-CN" sz="2000"/>
                <a:t>Z</a:t>
              </a:r>
              <a:r>
                <a:rPr lang="zh-CN" altLang="en-US" sz="2000"/>
                <a:t>（和）</a:t>
              </a:r>
            </a:p>
          </p:txBody>
        </p:sp>
        <p:sp>
          <p:nvSpPr>
            <p:cNvPr id="37955" name="Text Box 13"/>
            <p:cNvSpPr txBox="1">
              <a:spLocks noChangeArrowheads="1"/>
            </p:cNvSpPr>
            <p:nvPr/>
          </p:nvSpPr>
          <p:spPr bwMode="auto">
            <a:xfrm>
              <a:off x="1122" y="1118"/>
              <a:ext cx="512" cy="178"/>
            </a:xfrm>
            <a:prstGeom prst="rect">
              <a:avLst/>
            </a:prstGeom>
            <a:noFill/>
            <a:ln w="9525">
              <a:noFill/>
              <a:miter lim="800000"/>
              <a:headEnd/>
              <a:tailEnd/>
            </a:ln>
          </p:spPr>
          <p:txBody>
            <a:bodyPr lIns="0" tIns="0" rIns="0" bIns="0"/>
            <a:lstStyle/>
            <a:p>
              <a:pPr algn="just"/>
              <a:r>
                <a:rPr lang="zh-CN" altLang="en-US" sz="2000"/>
                <a:t>加数</a:t>
              </a:r>
              <a:r>
                <a:rPr lang="en-US" altLang="zh-CN" sz="2000"/>
                <a:t>X</a:t>
              </a:r>
              <a:r>
                <a:rPr lang="en-US" altLang="zh-CN" sz="2000" baseline="-25000"/>
                <a:t>2</a:t>
              </a:r>
            </a:p>
          </p:txBody>
        </p:sp>
        <p:sp>
          <p:nvSpPr>
            <p:cNvPr id="37956" name="Line 14"/>
            <p:cNvSpPr>
              <a:spLocks noChangeShapeType="1"/>
            </p:cNvSpPr>
            <p:nvPr/>
          </p:nvSpPr>
          <p:spPr bwMode="auto">
            <a:xfrm>
              <a:off x="1642" y="1211"/>
              <a:ext cx="601" cy="1"/>
            </a:xfrm>
            <a:prstGeom prst="line">
              <a:avLst/>
            </a:prstGeom>
            <a:noFill/>
            <a:ln w="9525">
              <a:solidFill>
                <a:srgbClr val="000000"/>
              </a:solidFill>
              <a:round/>
              <a:headEnd/>
              <a:tailEnd type="triangle" w="med" len="med"/>
            </a:ln>
          </p:spPr>
          <p:txBody>
            <a:bodyPr/>
            <a:lstStyle/>
            <a:p>
              <a:endParaRPr lang="zh-CN" altLang="en-US"/>
            </a:p>
          </p:txBody>
        </p:sp>
      </p:grpSp>
      <p:sp>
        <p:nvSpPr>
          <p:cNvPr id="117775" name="Text Box 15"/>
          <p:cNvSpPr txBox="1">
            <a:spLocks noChangeArrowheads="1"/>
          </p:cNvSpPr>
          <p:nvPr/>
        </p:nvSpPr>
        <p:spPr bwMode="auto">
          <a:xfrm>
            <a:off x="155574" y="2727325"/>
            <a:ext cx="6003925" cy="2123658"/>
          </a:xfrm>
          <a:prstGeom prst="rect">
            <a:avLst/>
          </a:prstGeom>
          <a:noFill/>
          <a:ln w="9525">
            <a:noFill/>
            <a:miter lim="800000"/>
            <a:headEnd/>
            <a:tailEnd/>
          </a:ln>
        </p:spPr>
        <p:txBody>
          <a:bodyPr wrap="square">
            <a:spAutoFit/>
          </a:bodyPr>
          <a:lstStyle/>
          <a:p>
            <a:pPr algn="just" eaLnBrk="1" hangingPunct="1">
              <a:spcBef>
                <a:spcPct val="50000"/>
              </a:spcBef>
            </a:pPr>
            <a:r>
              <a:rPr lang="zh-CN" altLang="en-US" dirty="0"/>
              <a:t>解：串行加法器仅需设置两个内部状态，</a:t>
            </a:r>
            <a:endParaRPr lang="en-US" altLang="zh-CN" dirty="0"/>
          </a:p>
          <a:p>
            <a:pPr algn="just" eaLnBrk="1" hangingPunct="1">
              <a:spcBef>
                <a:spcPct val="50000"/>
              </a:spcBef>
            </a:pPr>
            <a:r>
              <a:rPr lang="zh-CN" altLang="en-US" dirty="0"/>
              <a:t>以分别表示有进位和无进位。</a:t>
            </a:r>
          </a:p>
          <a:p>
            <a:pPr algn="ctr" eaLnBrk="1" hangingPunct="1">
              <a:spcBef>
                <a:spcPct val="50000"/>
              </a:spcBef>
            </a:pPr>
            <a:r>
              <a:rPr lang="en-US" altLang="zh-CN" dirty="0"/>
              <a:t>a—</a:t>
            </a:r>
            <a:r>
              <a:rPr lang="zh-CN" altLang="en-US" dirty="0"/>
              <a:t>无进位，</a:t>
            </a:r>
            <a:r>
              <a:rPr lang="en-US" altLang="zh-CN" dirty="0"/>
              <a:t>b—</a:t>
            </a:r>
            <a:r>
              <a:rPr lang="zh-CN" altLang="en-US" dirty="0"/>
              <a:t>有</a:t>
            </a:r>
            <a:r>
              <a:rPr lang="zh-CN" altLang="en-US" dirty="0" smtClean="0"/>
              <a:t>进位</a:t>
            </a:r>
            <a:endParaRPr lang="en-US" altLang="zh-CN" dirty="0" smtClean="0"/>
          </a:p>
          <a:p>
            <a:pPr algn="ctr" eaLnBrk="1" hangingPunct="1">
              <a:spcBef>
                <a:spcPct val="50000"/>
              </a:spcBef>
            </a:pPr>
            <a:r>
              <a:rPr lang="zh-CN" altLang="en-US" dirty="0" smtClean="0"/>
              <a:t>现态和次态分别对应于全加器中的</a:t>
            </a:r>
            <a:r>
              <a:rPr lang="en-US" altLang="zh-CN" dirty="0" smtClean="0"/>
              <a:t>C</a:t>
            </a:r>
            <a:r>
              <a:rPr lang="en-US" altLang="zh-CN" baseline="-25000" dirty="0" smtClean="0"/>
              <a:t>i</a:t>
            </a:r>
            <a:r>
              <a:rPr lang="zh-CN" altLang="en-US" dirty="0" smtClean="0"/>
              <a:t>和</a:t>
            </a:r>
            <a:r>
              <a:rPr lang="en-US" altLang="zh-CN" dirty="0" smtClean="0"/>
              <a:t>C</a:t>
            </a:r>
            <a:r>
              <a:rPr lang="en-US" altLang="zh-CN" baseline="-25000" dirty="0" smtClean="0"/>
              <a:t>i+1</a:t>
            </a:r>
            <a:r>
              <a:rPr lang="zh-CN" altLang="en-US" dirty="0" smtClean="0"/>
              <a:t> </a:t>
            </a:r>
            <a:endParaRPr lang="zh-CN" altLang="en-US" dirty="0"/>
          </a:p>
        </p:txBody>
      </p:sp>
      <p:grpSp>
        <p:nvGrpSpPr>
          <p:cNvPr id="117795" name="Group 35"/>
          <p:cNvGrpSpPr>
            <a:grpSpLocks/>
          </p:cNvGrpSpPr>
          <p:nvPr/>
        </p:nvGrpSpPr>
        <p:grpSpPr bwMode="auto">
          <a:xfrm>
            <a:off x="2955925" y="5370513"/>
            <a:ext cx="746125" cy="747712"/>
            <a:chOff x="1862" y="2999"/>
            <a:chExt cx="470" cy="471"/>
          </a:xfrm>
        </p:grpSpPr>
        <p:sp>
          <p:nvSpPr>
            <p:cNvPr id="37945" name="Oval 18"/>
            <p:cNvSpPr>
              <a:spLocks noChangeArrowheads="1"/>
            </p:cNvSpPr>
            <p:nvPr/>
          </p:nvSpPr>
          <p:spPr bwMode="auto">
            <a:xfrm>
              <a:off x="1862" y="2999"/>
              <a:ext cx="470" cy="471"/>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46" name="Line 22"/>
            <p:cNvSpPr>
              <a:spLocks noChangeShapeType="1"/>
            </p:cNvSpPr>
            <p:nvPr/>
          </p:nvSpPr>
          <p:spPr bwMode="auto">
            <a:xfrm>
              <a:off x="2170" y="2999"/>
              <a:ext cx="97" cy="81"/>
            </a:xfrm>
            <a:prstGeom prst="line">
              <a:avLst/>
            </a:prstGeom>
            <a:noFill/>
            <a:ln w="9525">
              <a:solidFill>
                <a:srgbClr val="000000"/>
              </a:solidFill>
              <a:round/>
              <a:headEnd/>
              <a:tailEnd type="triangle" w="med" len="med"/>
            </a:ln>
          </p:spPr>
          <p:txBody>
            <a:bodyPr/>
            <a:lstStyle/>
            <a:p>
              <a:endParaRPr lang="zh-CN" altLang="en-US"/>
            </a:p>
          </p:txBody>
        </p:sp>
      </p:grpSp>
      <p:grpSp>
        <p:nvGrpSpPr>
          <p:cNvPr id="117794" name="Group 34"/>
          <p:cNvGrpSpPr>
            <a:grpSpLocks/>
          </p:cNvGrpSpPr>
          <p:nvPr/>
        </p:nvGrpSpPr>
        <p:grpSpPr bwMode="auto">
          <a:xfrm>
            <a:off x="6184900" y="5334000"/>
            <a:ext cx="746125" cy="801688"/>
            <a:chOff x="3873" y="2983"/>
            <a:chExt cx="470" cy="487"/>
          </a:xfrm>
        </p:grpSpPr>
        <p:sp>
          <p:nvSpPr>
            <p:cNvPr id="37943" name="Oval 20"/>
            <p:cNvSpPr>
              <a:spLocks noChangeArrowheads="1"/>
            </p:cNvSpPr>
            <p:nvPr/>
          </p:nvSpPr>
          <p:spPr bwMode="auto">
            <a:xfrm flipH="1">
              <a:off x="3873" y="2983"/>
              <a:ext cx="470" cy="47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44" name="Line 23"/>
            <p:cNvSpPr>
              <a:spLocks noChangeShapeType="1"/>
            </p:cNvSpPr>
            <p:nvPr/>
          </p:nvSpPr>
          <p:spPr bwMode="auto">
            <a:xfrm flipH="1" flipV="1">
              <a:off x="3969" y="3421"/>
              <a:ext cx="97" cy="49"/>
            </a:xfrm>
            <a:prstGeom prst="line">
              <a:avLst/>
            </a:prstGeom>
            <a:noFill/>
            <a:ln w="9525">
              <a:solidFill>
                <a:srgbClr val="000000"/>
              </a:solidFill>
              <a:round/>
              <a:headEnd/>
              <a:tailEnd type="triangle" w="med" len="med"/>
            </a:ln>
          </p:spPr>
          <p:txBody>
            <a:bodyPr/>
            <a:lstStyle/>
            <a:p>
              <a:endParaRPr lang="zh-CN" altLang="en-US"/>
            </a:p>
          </p:txBody>
        </p:sp>
      </p:grpSp>
      <p:sp>
        <p:nvSpPr>
          <p:cNvPr id="117784" name="Line 24"/>
          <p:cNvSpPr>
            <a:spLocks noChangeShapeType="1"/>
          </p:cNvSpPr>
          <p:nvPr/>
        </p:nvSpPr>
        <p:spPr bwMode="auto">
          <a:xfrm>
            <a:off x="4268788" y="5680075"/>
            <a:ext cx="1312862" cy="0"/>
          </a:xfrm>
          <a:prstGeom prst="line">
            <a:avLst/>
          </a:prstGeom>
          <a:noFill/>
          <a:ln w="9525">
            <a:solidFill>
              <a:srgbClr val="000000"/>
            </a:solidFill>
            <a:round/>
            <a:headEnd/>
            <a:tailEnd type="triangle" w="med" len="med"/>
          </a:ln>
        </p:spPr>
        <p:txBody>
          <a:bodyPr/>
          <a:lstStyle/>
          <a:p>
            <a:endParaRPr lang="zh-CN" altLang="en-US"/>
          </a:p>
        </p:txBody>
      </p:sp>
      <p:sp>
        <p:nvSpPr>
          <p:cNvPr id="117785" name="Line 25"/>
          <p:cNvSpPr>
            <a:spLocks noChangeShapeType="1"/>
          </p:cNvSpPr>
          <p:nvPr/>
        </p:nvSpPr>
        <p:spPr bwMode="auto">
          <a:xfrm flipH="1">
            <a:off x="4294188" y="5989638"/>
            <a:ext cx="1287462" cy="0"/>
          </a:xfrm>
          <a:prstGeom prst="line">
            <a:avLst/>
          </a:prstGeom>
          <a:noFill/>
          <a:ln w="9525">
            <a:solidFill>
              <a:srgbClr val="000000"/>
            </a:solidFill>
            <a:round/>
            <a:headEnd/>
            <a:tailEnd type="triangle" w="med" len="med"/>
          </a:ln>
        </p:spPr>
        <p:txBody>
          <a:bodyPr/>
          <a:lstStyle/>
          <a:p>
            <a:endParaRPr lang="zh-CN" altLang="en-US"/>
          </a:p>
        </p:txBody>
      </p:sp>
      <p:sp>
        <p:nvSpPr>
          <p:cNvPr id="117786" name="Text Box 26"/>
          <p:cNvSpPr txBox="1">
            <a:spLocks noChangeArrowheads="1"/>
          </p:cNvSpPr>
          <p:nvPr/>
        </p:nvSpPr>
        <p:spPr bwMode="auto">
          <a:xfrm>
            <a:off x="4603750" y="5267325"/>
            <a:ext cx="668338" cy="387350"/>
          </a:xfrm>
          <a:prstGeom prst="rect">
            <a:avLst/>
          </a:prstGeom>
          <a:noFill/>
          <a:ln w="9525">
            <a:noFill/>
            <a:miter lim="800000"/>
            <a:headEnd/>
            <a:tailEnd/>
          </a:ln>
        </p:spPr>
        <p:txBody>
          <a:bodyPr lIns="0" tIns="0" rIns="0" bIns="0"/>
          <a:lstStyle/>
          <a:p>
            <a:pPr algn="ctr"/>
            <a:r>
              <a:rPr lang="en-US" altLang="zh-CN" sz="2000"/>
              <a:t>11/0</a:t>
            </a:r>
          </a:p>
        </p:txBody>
      </p:sp>
      <p:sp>
        <p:nvSpPr>
          <p:cNvPr id="117787" name="Text Box 27"/>
          <p:cNvSpPr txBox="1">
            <a:spLocks noChangeArrowheads="1"/>
          </p:cNvSpPr>
          <p:nvPr/>
        </p:nvSpPr>
        <p:spPr bwMode="auto">
          <a:xfrm>
            <a:off x="2311400" y="5267325"/>
            <a:ext cx="644525" cy="360363"/>
          </a:xfrm>
          <a:prstGeom prst="rect">
            <a:avLst/>
          </a:prstGeom>
          <a:noFill/>
          <a:ln w="9525">
            <a:noFill/>
            <a:miter lim="800000"/>
            <a:headEnd/>
            <a:tailEnd/>
          </a:ln>
        </p:spPr>
        <p:txBody>
          <a:bodyPr lIns="0" tIns="0" rIns="0" bIns="0"/>
          <a:lstStyle/>
          <a:p>
            <a:pPr algn="ctr"/>
            <a:r>
              <a:rPr lang="en-US" altLang="zh-CN" sz="2000"/>
              <a:t>00/0</a:t>
            </a:r>
          </a:p>
        </p:txBody>
      </p:sp>
      <p:sp>
        <p:nvSpPr>
          <p:cNvPr id="117788" name="Text Box 28"/>
          <p:cNvSpPr txBox="1">
            <a:spLocks noChangeArrowheads="1"/>
          </p:cNvSpPr>
          <p:nvPr/>
        </p:nvSpPr>
        <p:spPr bwMode="auto">
          <a:xfrm>
            <a:off x="2311400" y="5627688"/>
            <a:ext cx="617538" cy="334962"/>
          </a:xfrm>
          <a:prstGeom prst="rect">
            <a:avLst/>
          </a:prstGeom>
          <a:noFill/>
          <a:ln w="9525">
            <a:noFill/>
            <a:miter lim="800000"/>
            <a:headEnd/>
            <a:tailEnd/>
          </a:ln>
        </p:spPr>
        <p:txBody>
          <a:bodyPr lIns="0" tIns="0" rIns="0" bIns="0"/>
          <a:lstStyle/>
          <a:p>
            <a:pPr algn="ctr"/>
            <a:r>
              <a:rPr lang="en-US" altLang="zh-CN" sz="2000"/>
              <a:t>01/1</a:t>
            </a:r>
          </a:p>
        </p:txBody>
      </p:sp>
      <p:sp>
        <p:nvSpPr>
          <p:cNvPr id="117789" name="Text Box 29"/>
          <p:cNvSpPr txBox="1">
            <a:spLocks noChangeArrowheads="1"/>
          </p:cNvSpPr>
          <p:nvPr/>
        </p:nvSpPr>
        <p:spPr bwMode="auto">
          <a:xfrm>
            <a:off x="2286000" y="5962650"/>
            <a:ext cx="642938" cy="387350"/>
          </a:xfrm>
          <a:prstGeom prst="rect">
            <a:avLst/>
          </a:prstGeom>
          <a:noFill/>
          <a:ln w="9525">
            <a:noFill/>
            <a:miter lim="800000"/>
            <a:headEnd/>
            <a:tailEnd/>
          </a:ln>
        </p:spPr>
        <p:txBody>
          <a:bodyPr lIns="0" tIns="0" rIns="0" bIns="0"/>
          <a:lstStyle/>
          <a:p>
            <a:pPr algn="ctr"/>
            <a:r>
              <a:rPr lang="en-US" altLang="zh-CN" sz="2000"/>
              <a:t>10/1</a:t>
            </a:r>
          </a:p>
        </p:txBody>
      </p:sp>
      <p:sp>
        <p:nvSpPr>
          <p:cNvPr id="117790" name="Text Box 30"/>
          <p:cNvSpPr txBox="1">
            <a:spLocks noChangeArrowheads="1"/>
          </p:cNvSpPr>
          <p:nvPr/>
        </p:nvSpPr>
        <p:spPr bwMode="auto">
          <a:xfrm>
            <a:off x="6946900" y="5937250"/>
            <a:ext cx="617538" cy="360363"/>
          </a:xfrm>
          <a:prstGeom prst="rect">
            <a:avLst/>
          </a:prstGeom>
          <a:noFill/>
          <a:ln w="9525">
            <a:noFill/>
            <a:miter lim="800000"/>
            <a:headEnd/>
            <a:tailEnd/>
          </a:ln>
        </p:spPr>
        <p:txBody>
          <a:bodyPr lIns="0" tIns="0" rIns="0" bIns="0"/>
          <a:lstStyle/>
          <a:p>
            <a:pPr algn="ctr"/>
            <a:r>
              <a:rPr lang="en-US" altLang="zh-CN" sz="2000"/>
              <a:t>11/1</a:t>
            </a:r>
          </a:p>
        </p:txBody>
      </p:sp>
      <p:sp>
        <p:nvSpPr>
          <p:cNvPr id="117791" name="Text Box 31"/>
          <p:cNvSpPr txBox="1">
            <a:spLocks noChangeArrowheads="1"/>
          </p:cNvSpPr>
          <p:nvPr/>
        </p:nvSpPr>
        <p:spPr bwMode="auto">
          <a:xfrm>
            <a:off x="6946900" y="5576888"/>
            <a:ext cx="617538" cy="360362"/>
          </a:xfrm>
          <a:prstGeom prst="rect">
            <a:avLst/>
          </a:prstGeom>
          <a:noFill/>
          <a:ln w="9525">
            <a:noFill/>
            <a:miter lim="800000"/>
            <a:headEnd/>
            <a:tailEnd/>
          </a:ln>
        </p:spPr>
        <p:txBody>
          <a:bodyPr lIns="0" tIns="0" rIns="0" bIns="0"/>
          <a:lstStyle/>
          <a:p>
            <a:pPr algn="ctr"/>
            <a:r>
              <a:rPr lang="en-US" altLang="zh-CN" sz="2000"/>
              <a:t>10/0</a:t>
            </a:r>
          </a:p>
        </p:txBody>
      </p:sp>
      <p:sp>
        <p:nvSpPr>
          <p:cNvPr id="117792" name="Text Box 32"/>
          <p:cNvSpPr txBox="1">
            <a:spLocks noChangeArrowheads="1"/>
          </p:cNvSpPr>
          <p:nvPr/>
        </p:nvSpPr>
        <p:spPr bwMode="auto">
          <a:xfrm>
            <a:off x="6921500" y="5216525"/>
            <a:ext cx="642938" cy="360363"/>
          </a:xfrm>
          <a:prstGeom prst="rect">
            <a:avLst/>
          </a:prstGeom>
          <a:noFill/>
          <a:ln w="9525">
            <a:noFill/>
            <a:miter lim="800000"/>
            <a:headEnd/>
            <a:tailEnd/>
          </a:ln>
        </p:spPr>
        <p:txBody>
          <a:bodyPr lIns="0" tIns="0" rIns="0" bIns="0"/>
          <a:lstStyle/>
          <a:p>
            <a:pPr algn="ctr"/>
            <a:r>
              <a:rPr lang="en-US" altLang="zh-CN" sz="2000"/>
              <a:t>01/0</a:t>
            </a:r>
          </a:p>
        </p:txBody>
      </p:sp>
      <p:sp>
        <p:nvSpPr>
          <p:cNvPr id="117793" name="Text Box 33"/>
          <p:cNvSpPr txBox="1">
            <a:spLocks noChangeArrowheads="1"/>
          </p:cNvSpPr>
          <p:nvPr/>
        </p:nvSpPr>
        <p:spPr bwMode="auto">
          <a:xfrm>
            <a:off x="4654550" y="6040438"/>
            <a:ext cx="669925" cy="360362"/>
          </a:xfrm>
          <a:prstGeom prst="rect">
            <a:avLst/>
          </a:prstGeom>
          <a:noFill/>
          <a:ln w="9525">
            <a:noFill/>
            <a:miter lim="800000"/>
            <a:headEnd/>
            <a:tailEnd/>
          </a:ln>
        </p:spPr>
        <p:txBody>
          <a:bodyPr lIns="0" tIns="0" rIns="0" bIns="0"/>
          <a:lstStyle/>
          <a:p>
            <a:pPr algn="ctr"/>
            <a:r>
              <a:rPr lang="en-US" altLang="zh-CN" sz="2000"/>
              <a:t>00/1</a:t>
            </a:r>
          </a:p>
        </p:txBody>
      </p:sp>
      <p:sp>
        <p:nvSpPr>
          <p:cNvPr id="117779" name="Oval 19"/>
          <p:cNvSpPr>
            <a:spLocks noChangeArrowheads="1"/>
          </p:cNvSpPr>
          <p:nvPr/>
        </p:nvSpPr>
        <p:spPr bwMode="auto">
          <a:xfrm>
            <a:off x="3470275" y="5448300"/>
            <a:ext cx="823913" cy="823913"/>
          </a:xfrm>
          <a:prstGeom prst="ellipse">
            <a:avLst/>
          </a:prstGeom>
          <a:solidFill>
            <a:srgbClr val="FFFFFF"/>
          </a:solidFill>
          <a:ln w="9525">
            <a:solidFill>
              <a:srgbClr val="000000"/>
            </a:solidFill>
            <a:round/>
            <a:headEnd/>
            <a:tailEnd/>
          </a:ln>
        </p:spPr>
        <p:txBody>
          <a:bodyPr/>
          <a:lstStyle/>
          <a:p>
            <a:pPr algn="ctr"/>
            <a:r>
              <a:rPr lang="en-US" altLang="zh-CN" sz="2000"/>
              <a:t>0</a:t>
            </a:r>
          </a:p>
        </p:txBody>
      </p:sp>
      <p:sp>
        <p:nvSpPr>
          <p:cNvPr id="117781" name="Oval 21"/>
          <p:cNvSpPr>
            <a:spLocks noChangeArrowheads="1"/>
          </p:cNvSpPr>
          <p:nvPr/>
        </p:nvSpPr>
        <p:spPr bwMode="auto">
          <a:xfrm flipH="1">
            <a:off x="5556250" y="5422900"/>
            <a:ext cx="823913" cy="823913"/>
          </a:xfrm>
          <a:prstGeom prst="ellipse">
            <a:avLst/>
          </a:prstGeom>
          <a:solidFill>
            <a:srgbClr val="FFFFFF"/>
          </a:solidFill>
          <a:ln w="9525">
            <a:solidFill>
              <a:srgbClr val="000000"/>
            </a:solidFill>
            <a:round/>
            <a:headEnd/>
            <a:tailEnd/>
          </a:ln>
        </p:spPr>
        <p:txBody>
          <a:bodyPr/>
          <a:lstStyle/>
          <a:p>
            <a:pPr algn="ctr"/>
            <a:r>
              <a:rPr lang="en-US" altLang="zh-CN" sz="2000"/>
              <a:t>1</a:t>
            </a:r>
          </a:p>
        </p:txBody>
      </p:sp>
      <p:grpSp>
        <p:nvGrpSpPr>
          <p:cNvPr id="37907" name="Group 19"/>
          <p:cNvGrpSpPr>
            <a:grpSpLocks/>
          </p:cNvGrpSpPr>
          <p:nvPr/>
        </p:nvGrpSpPr>
        <p:grpSpPr bwMode="auto">
          <a:xfrm>
            <a:off x="5956300" y="444500"/>
            <a:ext cx="3067050" cy="3765550"/>
            <a:chOff x="576" y="748"/>
            <a:chExt cx="1932" cy="2372"/>
          </a:xfrm>
        </p:grpSpPr>
        <p:sp>
          <p:nvSpPr>
            <p:cNvPr id="37908" name="Oval 20"/>
            <p:cNvSpPr>
              <a:spLocks noChangeArrowheads="1"/>
            </p:cNvSpPr>
            <p:nvPr/>
          </p:nvSpPr>
          <p:spPr bwMode="auto">
            <a:xfrm rot="-5400000">
              <a:off x="1557" y="2101"/>
              <a:ext cx="44" cy="5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09" name="Line 21"/>
            <p:cNvSpPr>
              <a:spLocks noChangeShapeType="1"/>
            </p:cNvSpPr>
            <p:nvPr/>
          </p:nvSpPr>
          <p:spPr bwMode="auto">
            <a:xfrm rot="-5400000">
              <a:off x="1576" y="2290"/>
              <a:ext cx="406" cy="0"/>
            </a:xfrm>
            <a:prstGeom prst="line">
              <a:avLst/>
            </a:prstGeom>
            <a:noFill/>
            <a:ln w="9525">
              <a:solidFill>
                <a:srgbClr val="000000"/>
              </a:solidFill>
              <a:round/>
              <a:headEnd/>
              <a:tailEnd/>
            </a:ln>
          </p:spPr>
          <p:txBody>
            <a:bodyPr/>
            <a:lstStyle/>
            <a:p>
              <a:endParaRPr lang="zh-CN" altLang="en-US"/>
            </a:p>
          </p:txBody>
        </p:sp>
        <p:sp>
          <p:nvSpPr>
            <p:cNvPr id="37910" name="Rectangle 22"/>
            <p:cNvSpPr>
              <a:spLocks noChangeArrowheads="1"/>
            </p:cNvSpPr>
            <p:nvPr/>
          </p:nvSpPr>
          <p:spPr bwMode="auto">
            <a:xfrm rot="16200000" flipV="1">
              <a:off x="1244" y="1430"/>
              <a:ext cx="650" cy="693"/>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37911" name="Line 23"/>
            <p:cNvSpPr>
              <a:spLocks noChangeShapeType="1"/>
            </p:cNvSpPr>
            <p:nvPr/>
          </p:nvSpPr>
          <p:spPr bwMode="auto">
            <a:xfrm rot="-5400000" flipH="1" flipV="1">
              <a:off x="1458" y="2222"/>
              <a:ext cx="236" cy="0"/>
            </a:xfrm>
            <a:prstGeom prst="line">
              <a:avLst/>
            </a:prstGeom>
            <a:noFill/>
            <a:ln w="9525">
              <a:solidFill>
                <a:srgbClr val="000000"/>
              </a:solidFill>
              <a:round/>
              <a:headEnd/>
              <a:tailEnd/>
            </a:ln>
          </p:spPr>
          <p:txBody>
            <a:bodyPr/>
            <a:lstStyle/>
            <a:p>
              <a:endParaRPr lang="zh-CN" altLang="en-US"/>
            </a:p>
          </p:txBody>
        </p:sp>
        <p:sp>
          <p:nvSpPr>
            <p:cNvPr id="37912" name="Line 24"/>
            <p:cNvSpPr>
              <a:spLocks noChangeShapeType="1"/>
            </p:cNvSpPr>
            <p:nvPr/>
          </p:nvSpPr>
          <p:spPr bwMode="auto">
            <a:xfrm rot="16200000" flipV="1">
              <a:off x="1565" y="2032"/>
              <a:ext cx="74" cy="65"/>
            </a:xfrm>
            <a:prstGeom prst="line">
              <a:avLst/>
            </a:prstGeom>
            <a:noFill/>
            <a:ln w="9525">
              <a:solidFill>
                <a:srgbClr val="000000"/>
              </a:solidFill>
              <a:round/>
              <a:headEnd/>
              <a:tailEnd/>
            </a:ln>
          </p:spPr>
          <p:txBody>
            <a:bodyPr/>
            <a:lstStyle/>
            <a:p>
              <a:endParaRPr lang="zh-CN" altLang="en-US"/>
            </a:p>
          </p:txBody>
        </p:sp>
        <p:sp>
          <p:nvSpPr>
            <p:cNvPr id="37913" name="Line 25"/>
            <p:cNvSpPr>
              <a:spLocks noChangeShapeType="1"/>
            </p:cNvSpPr>
            <p:nvPr/>
          </p:nvSpPr>
          <p:spPr bwMode="auto">
            <a:xfrm rot="-5400000" flipH="1" flipV="1">
              <a:off x="1501" y="2034"/>
              <a:ext cx="74" cy="66"/>
            </a:xfrm>
            <a:prstGeom prst="line">
              <a:avLst/>
            </a:prstGeom>
            <a:noFill/>
            <a:ln w="9525">
              <a:solidFill>
                <a:srgbClr val="000000"/>
              </a:solidFill>
              <a:round/>
              <a:headEnd/>
              <a:tailEnd/>
            </a:ln>
          </p:spPr>
          <p:txBody>
            <a:bodyPr/>
            <a:lstStyle/>
            <a:p>
              <a:endParaRPr lang="zh-CN" altLang="en-US"/>
            </a:p>
          </p:txBody>
        </p:sp>
        <p:sp>
          <p:nvSpPr>
            <p:cNvPr id="37914" name="Text Box 26"/>
            <p:cNvSpPr txBox="1">
              <a:spLocks noChangeArrowheads="1"/>
            </p:cNvSpPr>
            <p:nvPr/>
          </p:nvSpPr>
          <p:spPr bwMode="auto">
            <a:xfrm>
              <a:off x="1711" y="1883"/>
              <a:ext cx="149" cy="215"/>
            </a:xfrm>
            <a:prstGeom prst="rect">
              <a:avLst/>
            </a:prstGeom>
            <a:noFill/>
            <a:ln w="9525">
              <a:noFill/>
              <a:miter lim="800000"/>
              <a:headEnd/>
              <a:tailEnd/>
            </a:ln>
          </p:spPr>
          <p:txBody>
            <a:bodyPr lIns="0" tIns="0" rIns="0" bIns="0"/>
            <a:lstStyle/>
            <a:p>
              <a:pPr algn="just"/>
              <a:r>
                <a:rPr lang="en-US" altLang="zh-CN"/>
                <a:t>J</a:t>
              </a:r>
            </a:p>
          </p:txBody>
        </p:sp>
        <p:sp>
          <p:nvSpPr>
            <p:cNvPr id="37915" name="Text Box 27"/>
            <p:cNvSpPr txBox="1">
              <a:spLocks noChangeArrowheads="1"/>
            </p:cNvSpPr>
            <p:nvPr/>
          </p:nvSpPr>
          <p:spPr bwMode="auto">
            <a:xfrm>
              <a:off x="576" y="2253"/>
              <a:ext cx="236" cy="215"/>
            </a:xfrm>
            <a:prstGeom prst="rect">
              <a:avLst/>
            </a:prstGeom>
            <a:noFill/>
            <a:ln w="9525">
              <a:noFill/>
              <a:miter lim="800000"/>
              <a:headEnd/>
              <a:tailEnd/>
            </a:ln>
          </p:spPr>
          <p:txBody>
            <a:bodyPr lIns="0" tIns="0" rIns="0" bIns="0"/>
            <a:lstStyle/>
            <a:p>
              <a:pPr algn="just"/>
              <a:r>
                <a:rPr lang="en-US" altLang="zh-CN"/>
                <a:t>CP</a:t>
              </a:r>
            </a:p>
          </p:txBody>
        </p:sp>
        <p:sp>
          <p:nvSpPr>
            <p:cNvPr id="37916" name="Text Box 28"/>
            <p:cNvSpPr txBox="1">
              <a:spLocks noChangeArrowheads="1"/>
            </p:cNvSpPr>
            <p:nvPr/>
          </p:nvSpPr>
          <p:spPr bwMode="auto">
            <a:xfrm>
              <a:off x="1305" y="1883"/>
              <a:ext cx="148" cy="215"/>
            </a:xfrm>
            <a:prstGeom prst="rect">
              <a:avLst/>
            </a:prstGeom>
            <a:noFill/>
            <a:ln w="9525">
              <a:noFill/>
              <a:miter lim="800000"/>
              <a:headEnd/>
              <a:tailEnd/>
            </a:ln>
          </p:spPr>
          <p:txBody>
            <a:bodyPr lIns="0" tIns="0" rIns="0" bIns="0"/>
            <a:lstStyle/>
            <a:p>
              <a:pPr algn="just"/>
              <a:r>
                <a:rPr lang="en-US" altLang="zh-CN"/>
                <a:t>K</a:t>
              </a:r>
            </a:p>
          </p:txBody>
        </p:sp>
        <p:sp>
          <p:nvSpPr>
            <p:cNvPr id="37917" name="Line 29"/>
            <p:cNvSpPr>
              <a:spLocks noChangeShapeType="1"/>
            </p:cNvSpPr>
            <p:nvPr/>
          </p:nvSpPr>
          <p:spPr bwMode="auto">
            <a:xfrm>
              <a:off x="1356" y="2104"/>
              <a:ext cx="0" cy="338"/>
            </a:xfrm>
            <a:prstGeom prst="line">
              <a:avLst/>
            </a:prstGeom>
            <a:noFill/>
            <a:ln w="9525">
              <a:solidFill>
                <a:srgbClr val="000000"/>
              </a:solidFill>
              <a:round/>
              <a:headEnd/>
              <a:tailEnd/>
            </a:ln>
          </p:spPr>
          <p:txBody>
            <a:bodyPr/>
            <a:lstStyle/>
            <a:p>
              <a:endParaRPr lang="zh-CN" altLang="en-US"/>
            </a:p>
          </p:txBody>
        </p:sp>
        <p:sp>
          <p:nvSpPr>
            <p:cNvPr id="37918" name="Line 30"/>
            <p:cNvSpPr>
              <a:spLocks noChangeShapeType="1"/>
            </p:cNvSpPr>
            <p:nvPr/>
          </p:nvSpPr>
          <p:spPr bwMode="auto">
            <a:xfrm>
              <a:off x="876" y="2336"/>
              <a:ext cx="683" cy="0"/>
            </a:xfrm>
            <a:prstGeom prst="line">
              <a:avLst/>
            </a:prstGeom>
            <a:noFill/>
            <a:ln w="9525">
              <a:solidFill>
                <a:srgbClr val="000000"/>
              </a:solidFill>
              <a:round/>
              <a:headEnd/>
              <a:tailEnd/>
            </a:ln>
          </p:spPr>
          <p:txBody>
            <a:bodyPr/>
            <a:lstStyle/>
            <a:p>
              <a:endParaRPr lang="zh-CN" altLang="en-US"/>
            </a:p>
          </p:txBody>
        </p:sp>
        <p:sp>
          <p:nvSpPr>
            <p:cNvPr id="37919" name="Line 31"/>
            <p:cNvSpPr>
              <a:spLocks noChangeShapeType="1"/>
            </p:cNvSpPr>
            <p:nvPr/>
          </p:nvSpPr>
          <p:spPr bwMode="auto">
            <a:xfrm flipV="1">
              <a:off x="2169" y="748"/>
              <a:ext cx="0" cy="508"/>
            </a:xfrm>
            <a:prstGeom prst="line">
              <a:avLst/>
            </a:prstGeom>
            <a:noFill/>
            <a:ln w="9525">
              <a:solidFill>
                <a:srgbClr val="000000"/>
              </a:solidFill>
              <a:round/>
              <a:headEnd/>
              <a:tailEnd/>
            </a:ln>
          </p:spPr>
          <p:txBody>
            <a:bodyPr/>
            <a:lstStyle/>
            <a:p>
              <a:endParaRPr lang="zh-CN" altLang="en-US"/>
            </a:p>
          </p:txBody>
        </p:sp>
        <p:sp>
          <p:nvSpPr>
            <p:cNvPr id="37920" name="Line 32"/>
            <p:cNvSpPr>
              <a:spLocks noChangeShapeType="1"/>
            </p:cNvSpPr>
            <p:nvPr/>
          </p:nvSpPr>
          <p:spPr bwMode="auto">
            <a:xfrm>
              <a:off x="813" y="2815"/>
              <a:ext cx="1373" cy="0"/>
            </a:xfrm>
            <a:prstGeom prst="line">
              <a:avLst/>
            </a:prstGeom>
            <a:noFill/>
            <a:ln w="9525">
              <a:solidFill>
                <a:srgbClr val="000000"/>
              </a:solidFill>
              <a:round/>
              <a:headEnd/>
              <a:tailEnd/>
            </a:ln>
          </p:spPr>
          <p:txBody>
            <a:bodyPr/>
            <a:lstStyle/>
            <a:p>
              <a:endParaRPr lang="zh-CN" altLang="en-US"/>
            </a:p>
          </p:txBody>
        </p:sp>
        <p:sp>
          <p:nvSpPr>
            <p:cNvPr id="37921" name="Line 33"/>
            <p:cNvSpPr>
              <a:spLocks noChangeShapeType="1"/>
            </p:cNvSpPr>
            <p:nvPr/>
          </p:nvSpPr>
          <p:spPr bwMode="auto">
            <a:xfrm flipV="1">
              <a:off x="2169" y="2680"/>
              <a:ext cx="0" cy="135"/>
            </a:xfrm>
            <a:prstGeom prst="line">
              <a:avLst/>
            </a:prstGeom>
            <a:noFill/>
            <a:ln w="9525">
              <a:solidFill>
                <a:srgbClr val="000000"/>
              </a:solidFill>
              <a:round/>
              <a:headEnd/>
              <a:tailEnd/>
            </a:ln>
          </p:spPr>
          <p:txBody>
            <a:bodyPr/>
            <a:lstStyle/>
            <a:p>
              <a:endParaRPr lang="zh-CN" altLang="en-US"/>
            </a:p>
          </p:txBody>
        </p:sp>
        <p:sp>
          <p:nvSpPr>
            <p:cNvPr id="37922" name="Line 34"/>
            <p:cNvSpPr>
              <a:spLocks noChangeShapeType="1"/>
            </p:cNvSpPr>
            <p:nvPr/>
          </p:nvSpPr>
          <p:spPr bwMode="auto">
            <a:xfrm flipH="1" flipV="1">
              <a:off x="1796" y="1341"/>
              <a:ext cx="237" cy="0"/>
            </a:xfrm>
            <a:prstGeom prst="line">
              <a:avLst/>
            </a:prstGeom>
            <a:noFill/>
            <a:ln w="9525">
              <a:solidFill>
                <a:srgbClr val="000000"/>
              </a:solidFill>
              <a:round/>
              <a:headEnd/>
              <a:tailEnd/>
            </a:ln>
          </p:spPr>
          <p:txBody>
            <a:bodyPr/>
            <a:lstStyle/>
            <a:p>
              <a:endParaRPr lang="zh-CN" altLang="en-US"/>
            </a:p>
          </p:txBody>
        </p:sp>
        <p:sp>
          <p:nvSpPr>
            <p:cNvPr id="37923" name="Line 35"/>
            <p:cNvSpPr>
              <a:spLocks noChangeShapeType="1"/>
            </p:cNvSpPr>
            <p:nvPr/>
          </p:nvSpPr>
          <p:spPr bwMode="auto">
            <a:xfrm flipV="1">
              <a:off x="2033" y="1256"/>
              <a:ext cx="0" cy="85"/>
            </a:xfrm>
            <a:prstGeom prst="line">
              <a:avLst/>
            </a:prstGeom>
            <a:noFill/>
            <a:ln w="9525">
              <a:solidFill>
                <a:srgbClr val="000000"/>
              </a:solidFill>
              <a:round/>
              <a:headEnd/>
              <a:tailEnd/>
            </a:ln>
          </p:spPr>
          <p:txBody>
            <a:bodyPr/>
            <a:lstStyle/>
            <a:p>
              <a:endParaRPr lang="zh-CN" altLang="en-US"/>
            </a:p>
          </p:txBody>
        </p:sp>
        <p:sp>
          <p:nvSpPr>
            <p:cNvPr id="37924" name="Line 36"/>
            <p:cNvSpPr>
              <a:spLocks noChangeShapeType="1"/>
            </p:cNvSpPr>
            <p:nvPr/>
          </p:nvSpPr>
          <p:spPr bwMode="auto">
            <a:xfrm flipV="1">
              <a:off x="1813" y="1341"/>
              <a:ext cx="0" cy="105"/>
            </a:xfrm>
            <a:prstGeom prst="line">
              <a:avLst/>
            </a:prstGeom>
            <a:noFill/>
            <a:ln w="9525">
              <a:solidFill>
                <a:srgbClr val="000000"/>
              </a:solidFill>
              <a:round/>
              <a:headEnd/>
              <a:tailEnd/>
            </a:ln>
          </p:spPr>
          <p:txBody>
            <a:bodyPr/>
            <a:lstStyle/>
            <a:p>
              <a:endParaRPr lang="zh-CN" altLang="en-US"/>
            </a:p>
          </p:txBody>
        </p:sp>
        <p:sp>
          <p:nvSpPr>
            <p:cNvPr id="37925" name="Text Box 37"/>
            <p:cNvSpPr txBox="1">
              <a:spLocks noChangeArrowheads="1"/>
            </p:cNvSpPr>
            <p:nvPr/>
          </p:nvSpPr>
          <p:spPr bwMode="auto">
            <a:xfrm>
              <a:off x="1983" y="761"/>
              <a:ext cx="177" cy="247"/>
            </a:xfrm>
            <a:prstGeom prst="rect">
              <a:avLst/>
            </a:prstGeom>
            <a:noFill/>
            <a:ln w="9525">
              <a:noFill/>
              <a:miter lim="800000"/>
              <a:headEnd/>
              <a:tailEnd/>
            </a:ln>
          </p:spPr>
          <p:txBody>
            <a:bodyPr lIns="0" tIns="0" rIns="0" bIns="0"/>
            <a:lstStyle/>
            <a:p>
              <a:pPr algn="just"/>
              <a:r>
                <a:rPr lang="en-US" altLang="zh-CN"/>
                <a:t>Z</a:t>
              </a:r>
            </a:p>
          </p:txBody>
        </p:sp>
        <p:sp>
          <p:nvSpPr>
            <p:cNvPr id="37926" name="Text Box 38"/>
            <p:cNvSpPr txBox="1">
              <a:spLocks noChangeArrowheads="1"/>
            </p:cNvSpPr>
            <p:nvPr/>
          </p:nvSpPr>
          <p:spPr bwMode="auto">
            <a:xfrm>
              <a:off x="576" y="2612"/>
              <a:ext cx="220" cy="254"/>
            </a:xfrm>
            <a:prstGeom prst="rect">
              <a:avLst/>
            </a:prstGeom>
            <a:noFill/>
            <a:ln w="9525">
              <a:noFill/>
              <a:miter lim="800000"/>
              <a:headEnd/>
              <a:tailEnd/>
            </a:ln>
          </p:spPr>
          <p:txBody>
            <a:bodyPr lIns="0" tIns="0" rIns="0" bIns="0"/>
            <a:lstStyle/>
            <a:p>
              <a:pPr algn="just"/>
              <a:r>
                <a:rPr lang="en-US" altLang="zh-CN"/>
                <a:t>X</a:t>
              </a:r>
              <a:r>
                <a:rPr lang="en-US" altLang="zh-CN" baseline="-25000"/>
                <a:t>1</a:t>
              </a:r>
              <a:endParaRPr lang="en-US" altLang="zh-CN"/>
            </a:p>
          </p:txBody>
        </p:sp>
        <p:sp>
          <p:nvSpPr>
            <p:cNvPr id="37927" name="Oval 39"/>
            <p:cNvSpPr>
              <a:spLocks noChangeArrowheads="1"/>
            </p:cNvSpPr>
            <p:nvPr/>
          </p:nvSpPr>
          <p:spPr bwMode="auto">
            <a:xfrm>
              <a:off x="1339" y="2408"/>
              <a:ext cx="44" cy="5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7928" name="Line 40"/>
            <p:cNvSpPr>
              <a:spLocks noChangeShapeType="1"/>
            </p:cNvSpPr>
            <p:nvPr/>
          </p:nvSpPr>
          <p:spPr bwMode="auto">
            <a:xfrm>
              <a:off x="813" y="2934"/>
              <a:ext cx="1610" cy="0"/>
            </a:xfrm>
            <a:prstGeom prst="line">
              <a:avLst/>
            </a:prstGeom>
            <a:noFill/>
            <a:ln w="9525">
              <a:solidFill>
                <a:srgbClr val="000000"/>
              </a:solidFill>
              <a:round/>
              <a:headEnd/>
              <a:tailEnd/>
            </a:ln>
          </p:spPr>
          <p:txBody>
            <a:bodyPr/>
            <a:lstStyle/>
            <a:p>
              <a:endParaRPr lang="zh-CN" altLang="en-US"/>
            </a:p>
          </p:txBody>
        </p:sp>
        <p:sp>
          <p:nvSpPr>
            <p:cNvPr id="37929" name="Line 41"/>
            <p:cNvSpPr>
              <a:spLocks noChangeShapeType="1"/>
            </p:cNvSpPr>
            <p:nvPr/>
          </p:nvSpPr>
          <p:spPr bwMode="auto">
            <a:xfrm flipV="1">
              <a:off x="2423" y="2713"/>
              <a:ext cx="0" cy="238"/>
            </a:xfrm>
            <a:prstGeom prst="line">
              <a:avLst/>
            </a:prstGeom>
            <a:noFill/>
            <a:ln w="9525">
              <a:solidFill>
                <a:srgbClr val="000000"/>
              </a:solidFill>
              <a:round/>
              <a:headEnd/>
              <a:tailEnd/>
            </a:ln>
          </p:spPr>
          <p:txBody>
            <a:bodyPr/>
            <a:lstStyle/>
            <a:p>
              <a:endParaRPr lang="zh-CN" altLang="en-US"/>
            </a:p>
          </p:txBody>
        </p:sp>
        <p:sp>
          <p:nvSpPr>
            <p:cNvPr id="37930" name="Line 42"/>
            <p:cNvSpPr>
              <a:spLocks noChangeShapeType="1"/>
            </p:cNvSpPr>
            <p:nvPr/>
          </p:nvSpPr>
          <p:spPr bwMode="auto">
            <a:xfrm flipV="1">
              <a:off x="2322" y="1256"/>
              <a:ext cx="0" cy="1185"/>
            </a:xfrm>
            <a:prstGeom prst="line">
              <a:avLst/>
            </a:prstGeom>
            <a:noFill/>
            <a:ln w="9525">
              <a:solidFill>
                <a:srgbClr val="000000"/>
              </a:solidFill>
              <a:round/>
              <a:headEnd/>
              <a:tailEnd/>
            </a:ln>
          </p:spPr>
          <p:txBody>
            <a:bodyPr/>
            <a:lstStyle/>
            <a:p>
              <a:endParaRPr lang="zh-CN" altLang="en-US"/>
            </a:p>
          </p:txBody>
        </p:sp>
        <p:sp>
          <p:nvSpPr>
            <p:cNvPr id="37931" name="Text Box 43"/>
            <p:cNvSpPr txBox="1">
              <a:spLocks noChangeArrowheads="1"/>
            </p:cNvSpPr>
            <p:nvPr/>
          </p:nvSpPr>
          <p:spPr bwMode="auto">
            <a:xfrm>
              <a:off x="593" y="2866"/>
              <a:ext cx="220" cy="254"/>
            </a:xfrm>
            <a:prstGeom prst="rect">
              <a:avLst/>
            </a:prstGeom>
            <a:noFill/>
            <a:ln w="9525">
              <a:noFill/>
              <a:miter lim="800000"/>
              <a:headEnd/>
              <a:tailEnd/>
            </a:ln>
          </p:spPr>
          <p:txBody>
            <a:bodyPr lIns="0" tIns="0" rIns="0" bIns="0"/>
            <a:lstStyle/>
            <a:p>
              <a:pPr algn="just"/>
              <a:r>
                <a:rPr lang="en-US" altLang="zh-CN"/>
                <a:t>X</a:t>
              </a:r>
              <a:r>
                <a:rPr lang="en-US" altLang="zh-CN" baseline="-25000"/>
                <a:t>2</a:t>
              </a:r>
              <a:endParaRPr lang="en-US" altLang="zh-CN"/>
            </a:p>
          </p:txBody>
        </p:sp>
        <p:sp>
          <p:nvSpPr>
            <p:cNvPr id="37932" name="Oval 44"/>
            <p:cNvSpPr>
              <a:spLocks noChangeArrowheads="1"/>
            </p:cNvSpPr>
            <p:nvPr/>
          </p:nvSpPr>
          <p:spPr bwMode="auto">
            <a:xfrm>
              <a:off x="1440" y="2900"/>
              <a:ext cx="45" cy="50"/>
            </a:xfrm>
            <a:prstGeom prst="ellipse">
              <a:avLst/>
            </a:prstGeom>
            <a:solidFill>
              <a:srgbClr val="000000"/>
            </a:solidFill>
            <a:ln w="9525">
              <a:solidFill>
                <a:srgbClr val="000000"/>
              </a:solidFill>
              <a:round/>
              <a:headEnd/>
              <a:tailEnd/>
            </a:ln>
          </p:spPr>
          <p:txBody>
            <a:bodyPr/>
            <a:lstStyle/>
            <a:p>
              <a:pPr eaLnBrk="1" hangingPunct="1"/>
              <a:endParaRPr lang="zh-CN" altLang="en-US"/>
            </a:p>
          </p:txBody>
        </p:sp>
        <p:sp>
          <p:nvSpPr>
            <p:cNvPr id="37933" name="Oval 45"/>
            <p:cNvSpPr>
              <a:spLocks noChangeArrowheads="1"/>
            </p:cNvSpPr>
            <p:nvPr/>
          </p:nvSpPr>
          <p:spPr bwMode="auto">
            <a:xfrm>
              <a:off x="1898" y="2901"/>
              <a:ext cx="45" cy="50"/>
            </a:xfrm>
            <a:prstGeom prst="ellipse">
              <a:avLst/>
            </a:prstGeom>
            <a:solidFill>
              <a:srgbClr val="000000"/>
            </a:solidFill>
            <a:ln w="9525">
              <a:solidFill>
                <a:srgbClr val="000000"/>
              </a:solidFill>
              <a:round/>
              <a:headEnd/>
              <a:tailEnd/>
            </a:ln>
          </p:spPr>
          <p:txBody>
            <a:bodyPr/>
            <a:lstStyle/>
            <a:p>
              <a:pPr eaLnBrk="1" hangingPunct="1"/>
              <a:endParaRPr lang="zh-CN" altLang="en-US"/>
            </a:p>
          </p:txBody>
        </p:sp>
        <p:sp>
          <p:nvSpPr>
            <p:cNvPr id="37934" name="Text Box 46"/>
            <p:cNvSpPr txBox="1">
              <a:spLocks noChangeArrowheads="1"/>
            </p:cNvSpPr>
            <p:nvPr/>
          </p:nvSpPr>
          <p:spPr bwMode="auto">
            <a:xfrm>
              <a:off x="1711" y="1443"/>
              <a:ext cx="178" cy="247"/>
            </a:xfrm>
            <a:prstGeom prst="rect">
              <a:avLst/>
            </a:prstGeom>
            <a:noFill/>
            <a:ln w="9525">
              <a:noFill/>
              <a:miter lim="800000"/>
              <a:headEnd/>
              <a:tailEnd/>
            </a:ln>
          </p:spPr>
          <p:txBody>
            <a:bodyPr lIns="0" tIns="0" rIns="0" bIns="0"/>
            <a:lstStyle/>
            <a:p>
              <a:pPr algn="just"/>
              <a:r>
                <a:rPr lang="en-US" altLang="zh-CN"/>
                <a:t>Q</a:t>
              </a:r>
            </a:p>
          </p:txBody>
        </p:sp>
        <p:sp>
          <p:nvSpPr>
            <p:cNvPr id="37935" name="Text Box 47"/>
            <p:cNvSpPr txBox="1">
              <a:spLocks noChangeArrowheads="1"/>
            </p:cNvSpPr>
            <p:nvPr/>
          </p:nvSpPr>
          <p:spPr bwMode="auto">
            <a:xfrm>
              <a:off x="1152" y="2459"/>
              <a:ext cx="390" cy="254"/>
            </a:xfrm>
            <a:prstGeom prst="rect">
              <a:avLst/>
            </a:prstGeom>
            <a:solidFill>
              <a:srgbClr val="FFFFFF"/>
            </a:solidFill>
            <a:ln w="9525">
              <a:solidFill>
                <a:srgbClr val="000000"/>
              </a:solidFill>
              <a:miter lim="800000"/>
              <a:headEnd/>
              <a:tailEnd/>
            </a:ln>
          </p:spPr>
          <p:txBody>
            <a:bodyPr lIns="54000" tIns="0" rIns="54000" bIns="10800"/>
            <a:lstStyle/>
            <a:p>
              <a:pPr algn="ctr"/>
              <a:r>
                <a:rPr lang="en-US" altLang="zh-CN"/>
                <a:t>≥1</a:t>
              </a:r>
            </a:p>
          </p:txBody>
        </p:sp>
        <p:sp>
          <p:nvSpPr>
            <p:cNvPr id="37936" name="Text Box 48"/>
            <p:cNvSpPr txBox="1">
              <a:spLocks noChangeArrowheads="1"/>
            </p:cNvSpPr>
            <p:nvPr/>
          </p:nvSpPr>
          <p:spPr bwMode="auto">
            <a:xfrm>
              <a:off x="1983" y="1002"/>
              <a:ext cx="389" cy="254"/>
            </a:xfrm>
            <a:prstGeom prst="rect">
              <a:avLst/>
            </a:prstGeom>
            <a:solidFill>
              <a:srgbClr val="FFFFFF"/>
            </a:solidFill>
            <a:ln w="9525">
              <a:solidFill>
                <a:srgbClr val="000000"/>
              </a:solidFill>
              <a:miter lim="800000"/>
              <a:headEnd/>
              <a:tailEnd/>
            </a:ln>
          </p:spPr>
          <p:txBody>
            <a:bodyPr lIns="54000" tIns="0" rIns="54000" bIns="10800"/>
            <a:lstStyle/>
            <a:p>
              <a:pPr algn="ctr"/>
              <a:r>
                <a:rPr lang="en-US" altLang="zh-CN">
                  <a:latin typeface="宋体" pitchFamily="2" charset="-122"/>
                </a:rPr>
                <a:t>=1</a:t>
              </a:r>
              <a:endParaRPr lang="en-US" altLang="zh-CN"/>
            </a:p>
          </p:txBody>
        </p:sp>
        <p:sp>
          <p:nvSpPr>
            <p:cNvPr id="37937" name="Text Box 49"/>
            <p:cNvSpPr txBox="1">
              <a:spLocks noChangeArrowheads="1"/>
            </p:cNvSpPr>
            <p:nvPr/>
          </p:nvSpPr>
          <p:spPr bwMode="auto">
            <a:xfrm>
              <a:off x="2118" y="2442"/>
              <a:ext cx="390" cy="254"/>
            </a:xfrm>
            <a:prstGeom prst="rect">
              <a:avLst/>
            </a:prstGeom>
            <a:solidFill>
              <a:srgbClr val="FFFFFF"/>
            </a:solidFill>
            <a:ln w="9525">
              <a:solidFill>
                <a:srgbClr val="000000"/>
              </a:solidFill>
              <a:miter lim="800000"/>
              <a:headEnd/>
              <a:tailEnd/>
            </a:ln>
          </p:spPr>
          <p:txBody>
            <a:bodyPr lIns="54000" tIns="0" rIns="54000" bIns="10800"/>
            <a:lstStyle/>
            <a:p>
              <a:pPr algn="ctr"/>
              <a:r>
                <a:rPr lang="en-US" altLang="zh-CN">
                  <a:latin typeface="宋体" pitchFamily="2" charset="-122"/>
                </a:rPr>
                <a:t>=1</a:t>
              </a:r>
              <a:endParaRPr lang="en-US" altLang="zh-CN"/>
            </a:p>
          </p:txBody>
        </p:sp>
        <p:sp>
          <p:nvSpPr>
            <p:cNvPr id="37938" name="Text Box 50"/>
            <p:cNvSpPr txBox="1">
              <a:spLocks noChangeArrowheads="1"/>
            </p:cNvSpPr>
            <p:nvPr/>
          </p:nvSpPr>
          <p:spPr bwMode="auto">
            <a:xfrm>
              <a:off x="1593" y="2459"/>
              <a:ext cx="390" cy="254"/>
            </a:xfrm>
            <a:prstGeom prst="rect">
              <a:avLst/>
            </a:prstGeom>
            <a:solidFill>
              <a:srgbClr val="FFFFFF"/>
            </a:solidFill>
            <a:ln w="9525">
              <a:solidFill>
                <a:srgbClr val="000000"/>
              </a:solidFill>
              <a:miter lim="800000"/>
              <a:headEnd/>
              <a:tailEnd/>
            </a:ln>
          </p:spPr>
          <p:txBody>
            <a:bodyPr lIns="54000" tIns="0" rIns="54000" bIns="10800"/>
            <a:lstStyle/>
            <a:p>
              <a:pPr algn="ctr"/>
              <a:r>
                <a:rPr lang="en-US" altLang="zh-CN"/>
                <a:t>&amp;</a:t>
              </a:r>
            </a:p>
          </p:txBody>
        </p:sp>
        <p:sp>
          <p:nvSpPr>
            <p:cNvPr id="37939" name="Line 51"/>
            <p:cNvSpPr>
              <a:spLocks noChangeShapeType="1"/>
            </p:cNvSpPr>
            <p:nvPr/>
          </p:nvSpPr>
          <p:spPr bwMode="auto">
            <a:xfrm>
              <a:off x="1915" y="2713"/>
              <a:ext cx="0" cy="221"/>
            </a:xfrm>
            <a:prstGeom prst="line">
              <a:avLst/>
            </a:prstGeom>
            <a:noFill/>
            <a:ln w="9525">
              <a:solidFill>
                <a:srgbClr val="000000"/>
              </a:solidFill>
              <a:round/>
              <a:headEnd/>
              <a:tailEnd/>
            </a:ln>
          </p:spPr>
          <p:txBody>
            <a:bodyPr/>
            <a:lstStyle/>
            <a:p>
              <a:endParaRPr lang="zh-CN" altLang="en-US"/>
            </a:p>
          </p:txBody>
        </p:sp>
        <p:sp>
          <p:nvSpPr>
            <p:cNvPr id="37940" name="Line 52"/>
            <p:cNvSpPr>
              <a:spLocks noChangeShapeType="1"/>
            </p:cNvSpPr>
            <p:nvPr/>
          </p:nvSpPr>
          <p:spPr bwMode="auto">
            <a:xfrm>
              <a:off x="1661" y="2713"/>
              <a:ext cx="0" cy="102"/>
            </a:xfrm>
            <a:prstGeom prst="line">
              <a:avLst/>
            </a:prstGeom>
            <a:noFill/>
            <a:ln w="9525">
              <a:solidFill>
                <a:srgbClr val="000000"/>
              </a:solidFill>
              <a:round/>
              <a:headEnd/>
              <a:tailEnd/>
            </a:ln>
          </p:spPr>
          <p:txBody>
            <a:bodyPr/>
            <a:lstStyle/>
            <a:p>
              <a:endParaRPr lang="zh-CN" altLang="en-US"/>
            </a:p>
          </p:txBody>
        </p:sp>
        <p:sp>
          <p:nvSpPr>
            <p:cNvPr id="37941" name="Line 53"/>
            <p:cNvSpPr>
              <a:spLocks noChangeShapeType="1"/>
            </p:cNvSpPr>
            <p:nvPr/>
          </p:nvSpPr>
          <p:spPr bwMode="auto">
            <a:xfrm>
              <a:off x="1457" y="2713"/>
              <a:ext cx="0" cy="221"/>
            </a:xfrm>
            <a:prstGeom prst="line">
              <a:avLst/>
            </a:prstGeom>
            <a:noFill/>
            <a:ln w="9525">
              <a:solidFill>
                <a:srgbClr val="000000"/>
              </a:solidFill>
              <a:round/>
              <a:headEnd/>
              <a:tailEnd/>
            </a:ln>
          </p:spPr>
          <p:txBody>
            <a:bodyPr/>
            <a:lstStyle/>
            <a:p>
              <a:endParaRPr lang="zh-CN" altLang="en-US"/>
            </a:p>
          </p:txBody>
        </p:sp>
        <p:sp>
          <p:nvSpPr>
            <p:cNvPr id="37942" name="Line 54"/>
            <p:cNvSpPr>
              <a:spLocks noChangeShapeType="1"/>
            </p:cNvSpPr>
            <p:nvPr/>
          </p:nvSpPr>
          <p:spPr bwMode="auto">
            <a:xfrm>
              <a:off x="1237" y="2713"/>
              <a:ext cx="0" cy="102"/>
            </a:xfrm>
            <a:prstGeom prst="line">
              <a:avLst/>
            </a:prstGeom>
            <a:noFill/>
            <a:ln w="9525">
              <a:solidFill>
                <a:srgbClr val="000000"/>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500" fill="hold"/>
                                        <p:tgtEl>
                                          <p:spTgt spid="117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77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17776"/>
                                        </p:tgtEl>
                                        <p:attrNameLst>
                                          <p:attrName>style.visibility</p:attrName>
                                        </p:attrNameLst>
                                      </p:cBhvr>
                                      <p:to>
                                        <p:strVal val="visible"/>
                                      </p:to>
                                    </p:set>
                                    <p:animEffect transition="in" filter="wipe(left)">
                                      <p:cBhvr>
                                        <p:cTn id="13" dur="500"/>
                                        <p:tgtEl>
                                          <p:spTgt spid="11777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7775">
                                            <p:txEl>
                                              <p:pRg st="0" end="0"/>
                                            </p:txEl>
                                          </p:spTgt>
                                        </p:tgtEl>
                                        <p:attrNameLst>
                                          <p:attrName>style.visibility</p:attrName>
                                        </p:attrNameLst>
                                      </p:cBhvr>
                                      <p:to>
                                        <p:strVal val="visible"/>
                                      </p:to>
                                    </p:set>
                                    <p:anim calcmode="lin" valueType="num">
                                      <p:cBhvr additive="base">
                                        <p:cTn id="18" dur="500" fill="hold"/>
                                        <p:tgtEl>
                                          <p:spTgt spid="117775">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177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17775">
                                            <p:txEl>
                                              <p:pRg st="1" end="1"/>
                                            </p:txEl>
                                          </p:spTgt>
                                        </p:tgtEl>
                                        <p:attrNameLst>
                                          <p:attrName>style.visibility</p:attrName>
                                        </p:attrNameLst>
                                      </p:cBhvr>
                                      <p:to>
                                        <p:strVal val="visible"/>
                                      </p:to>
                                    </p:set>
                                    <p:anim calcmode="lin" valueType="num">
                                      <p:cBhvr additive="base">
                                        <p:cTn id="24" dur="500" fill="hold"/>
                                        <p:tgtEl>
                                          <p:spTgt spid="117775">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177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7775">
                                            <p:txEl>
                                              <p:pRg st="2" end="2"/>
                                            </p:txEl>
                                          </p:spTgt>
                                        </p:tgtEl>
                                        <p:attrNameLst>
                                          <p:attrName>style.visibility</p:attrName>
                                        </p:attrNameLst>
                                      </p:cBhvr>
                                      <p:to>
                                        <p:strVal val="visible"/>
                                      </p:to>
                                    </p:set>
                                    <p:anim calcmode="lin" valueType="num">
                                      <p:cBhvr additive="base">
                                        <p:cTn id="30" dur="500" fill="hold"/>
                                        <p:tgtEl>
                                          <p:spTgt spid="117775">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177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17775">
                                            <p:txEl>
                                              <p:pRg st="3" end="3"/>
                                            </p:txEl>
                                          </p:spTgt>
                                        </p:tgtEl>
                                        <p:attrNameLst>
                                          <p:attrName>style.visibility</p:attrName>
                                        </p:attrNameLst>
                                      </p:cBhvr>
                                      <p:to>
                                        <p:strVal val="visible"/>
                                      </p:to>
                                    </p:set>
                                    <p:anim calcmode="lin" valueType="num">
                                      <p:cBhvr additive="base">
                                        <p:cTn id="36" dur="500" fill="hold"/>
                                        <p:tgtEl>
                                          <p:spTgt spid="117775">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177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7779"/>
                                        </p:tgtEl>
                                        <p:attrNameLst>
                                          <p:attrName>style.visibility</p:attrName>
                                        </p:attrNameLst>
                                      </p:cBhvr>
                                      <p:to>
                                        <p:strVal val="visible"/>
                                      </p:to>
                                    </p:set>
                                    <p:animEffect transition="in" filter="dissolve">
                                      <p:cBhvr>
                                        <p:cTn id="42" dur="500"/>
                                        <p:tgtEl>
                                          <p:spTgt spid="1177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7787">
                                            <p:txEl>
                                              <p:pRg st="0" end="0"/>
                                            </p:txEl>
                                          </p:spTgt>
                                        </p:tgtEl>
                                        <p:attrNameLst>
                                          <p:attrName>style.visibility</p:attrName>
                                        </p:attrNameLst>
                                      </p:cBhvr>
                                      <p:to>
                                        <p:strVal val="visible"/>
                                      </p:to>
                                    </p:set>
                                    <p:animEffect transition="in" filter="wipe(left)">
                                      <p:cBhvr>
                                        <p:cTn id="47" dur="500"/>
                                        <p:tgtEl>
                                          <p:spTgt spid="11778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17795"/>
                                        </p:tgtEl>
                                        <p:attrNameLst>
                                          <p:attrName>style.visibility</p:attrName>
                                        </p:attrNameLst>
                                      </p:cBhvr>
                                      <p:to>
                                        <p:strVal val="visible"/>
                                      </p:to>
                                    </p:set>
                                    <p:animEffect transition="in" filter="wipe(left)">
                                      <p:cBhvr>
                                        <p:cTn id="52" dur="500"/>
                                        <p:tgtEl>
                                          <p:spTgt spid="11779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7788">
                                            <p:txEl>
                                              <p:pRg st="0" end="0"/>
                                            </p:txEl>
                                          </p:spTgt>
                                        </p:tgtEl>
                                        <p:attrNameLst>
                                          <p:attrName>style.visibility</p:attrName>
                                        </p:attrNameLst>
                                      </p:cBhvr>
                                      <p:to>
                                        <p:strVal val="visible"/>
                                      </p:to>
                                    </p:set>
                                    <p:animEffect transition="in" filter="wipe(left)">
                                      <p:cBhvr>
                                        <p:cTn id="57" dur="500"/>
                                        <p:tgtEl>
                                          <p:spTgt spid="117788">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7789">
                                            <p:txEl>
                                              <p:pRg st="0" end="0"/>
                                            </p:txEl>
                                          </p:spTgt>
                                        </p:tgtEl>
                                        <p:attrNameLst>
                                          <p:attrName>style.visibility</p:attrName>
                                        </p:attrNameLst>
                                      </p:cBhvr>
                                      <p:to>
                                        <p:strVal val="visible"/>
                                      </p:to>
                                    </p:set>
                                    <p:animEffect transition="in" filter="wipe(left)">
                                      <p:cBhvr>
                                        <p:cTn id="62" dur="500"/>
                                        <p:tgtEl>
                                          <p:spTgt spid="117789">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7786">
                                            <p:txEl>
                                              <p:pRg st="0" end="0"/>
                                            </p:txEl>
                                          </p:spTgt>
                                        </p:tgtEl>
                                        <p:attrNameLst>
                                          <p:attrName>style.visibility</p:attrName>
                                        </p:attrNameLst>
                                      </p:cBhvr>
                                      <p:to>
                                        <p:strVal val="visible"/>
                                      </p:to>
                                    </p:set>
                                    <p:animEffect transition="in" filter="wipe(left)">
                                      <p:cBhvr>
                                        <p:cTn id="67" dur="500"/>
                                        <p:tgtEl>
                                          <p:spTgt spid="117786">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7784"/>
                                        </p:tgtEl>
                                        <p:attrNameLst>
                                          <p:attrName>style.visibility</p:attrName>
                                        </p:attrNameLst>
                                      </p:cBhvr>
                                      <p:to>
                                        <p:strVal val="visible"/>
                                      </p:to>
                                    </p:set>
                                    <p:animEffect transition="in" filter="wipe(left)">
                                      <p:cBhvr>
                                        <p:cTn id="72" dur="500"/>
                                        <p:tgtEl>
                                          <p:spTgt spid="11778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17781"/>
                                        </p:tgtEl>
                                        <p:attrNameLst>
                                          <p:attrName>style.visibility</p:attrName>
                                        </p:attrNameLst>
                                      </p:cBhvr>
                                      <p:to>
                                        <p:strVal val="visible"/>
                                      </p:to>
                                    </p:set>
                                    <p:animEffect transition="in" filter="wipe(left)">
                                      <p:cBhvr>
                                        <p:cTn id="77" dur="500"/>
                                        <p:tgtEl>
                                          <p:spTgt spid="11778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17792">
                                            <p:txEl>
                                              <p:pRg st="0" end="0"/>
                                            </p:txEl>
                                          </p:spTgt>
                                        </p:tgtEl>
                                        <p:attrNameLst>
                                          <p:attrName>style.visibility</p:attrName>
                                        </p:attrNameLst>
                                      </p:cBhvr>
                                      <p:to>
                                        <p:strVal val="visible"/>
                                      </p:to>
                                    </p:set>
                                    <p:animEffect transition="in" filter="wipe(left)">
                                      <p:cBhvr>
                                        <p:cTn id="82" dur="500"/>
                                        <p:tgtEl>
                                          <p:spTgt spid="117792">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117794"/>
                                        </p:tgtEl>
                                        <p:attrNameLst>
                                          <p:attrName>style.visibility</p:attrName>
                                        </p:attrNameLst>
                                      </p:cBhvr>
                                      <p:to>
                                        <p:strVal val="visible"/>
                                      </p:to>
                                    </p:set>
                                    <p:animEffect transition="in" filter="wipe(left)">
                                      <p:cBhvr>
                                        <p:cTn id="87" dur="500"/>
                                        <p:tgtEl>
                                          <p:spTgt spid="11779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17791">
                                            <p:txEl>
                                              <p:pRg st="0" end="0"/>
                                            </p:txEl>
                                          </p:spTgt>
                                        </p:tgtEl>
                                        <p:attrNameLst>
                                          <p:attrName>style.visibility</p:attrName>
                                        </p:attrNameLst>
                                      </p:cBhvr>
                                      <p:to>
                                        <p:strVal val="visible"/>
                                      </p:to>
                                    </p:set>
                                    <p:animEffect transition="in" filter="wipe(left)">
                                      <p:cBhvr>
                                        <p:cTn id="92" dur="500"/>
                                        <p:tgtEl>
                                          <p:spTgt spid="117791">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17790">
                                            <p:txEl>
                                              <p:pRg st="0" end="0"/>
                                            </p:txEl>
                                          </p:spTgt>
                                        </p:tgtEl>
                                        <p:attrNameLst>
                                          <p:attrName>style.visibility</p:attrName>
                                        </p:attrNameLst>
                                      </p:cBhvr>
                                      <p:to>
                                        <p:strVal val="visible"/>
                                      </p:to>
                                    </p:set>
                                    <p:animEffect transition="in" filter="wipe(left)">
                                      <p:cBhvr>
                                        <p:cTn id="97" dur="500"/>
                                        <p:tgtEl>
                                          <p:spTgt spid="117790">
                                            <p:txEl>
                                              <p:pRg st="0" end="0"/>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17793">
                                            <p:txEl>
                                              <p:pRg st="0" end="0"/>
                                            </p:txEl>
                                          </p:spTgt>
                                        </p:tgtEl>
                                        <p:attrNameLst>
                                          <p:attrName>style.visibility</p:attrName>
                                        </p:attrNameLst>
                                      </p:cBhvr>
                                      <p:to>
                                        <p:strVal val="visible"/>
                                      </p:to>
                                    </p:set>
                                    <p:animEffect transition="in" filter="wipe(left)">
                                      <p:cBhvr>
                                        <p:cTn id="102" dur="500"/>
                                        <p:tgtEl>
                                          <p:spTgt spid="117793">
                                            <p:txEl>
                                              <p:pRg st="0" end="0"/>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17785"/>
                                        </p:tgtEl>
                                        <p:attrNameLst>
                                          <p:attrName>style.visibility</p:attrName>
                                        </p:attrNameLst>
                                      </p:cBhvr>
                                      <p:to>
                                        <p:strVal val="visible"/>
                                      </p:to>
                                    </p:set>
                                    <p:animEffect transition="in" filter="wipe(left)">
                                      <p:cBhvr>
                                        <p:cTn id="107" dur="500"/>
                                        <p:tgtEl>
                                          <p:spTgt spid="1177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P spid="117775" grpId="0" uiExpand="1" build="p"/>
      <p:bldP spid="117784" grpId="0" animBg="1"/>
      <p:bldP spid="117785" grpId="0" animBg="1"/>
      <p:bldP spid="117786" grpId="0" build="p"/>
      <p:bldP spid="117787" grpId="0" build="p"/>
      <p:bldP spid="117788" grpId="0" build="p"/>
      <p:bldP spid="117789" grpId="0" build="p"/>
      <p:bldP spid="117790" grpId="0" build="p"/>
      <p:bldP spid="117791" grpId="0" build="p"/>
      <p:bldP spid="117792" grpId="0" build="p"/>
      <p:bldP spid="117793" grpId="0" build="p"/>
      <p:bldP spid="117779" grpId="0" animBg="1"/>
      <p:bldP spid="11778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202" name="Group 58"/>
          <p:cNvGraphicFramePr>
            <a:graphicFrameLocks noGrp="1"/>
          </p:cNvGraphicFramePr>
          <p:nvPr/>
        </p:nvGraphicFramePr>
        <p:xfrm>
          <a:off x="2671763" y="2038350"/>
          <a:ext cx="4572000" cy="2066640"/>
        </p:xfrm>
        <a:graphic>
          <a:graphicData uri="http://schemas.openxmlformats.org/drawingml/2006/table">
            <a:tbl>
              <a:tblPr/>
              <a:tblGrid>
                <a:gridCol w="533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tblGrid>
              <a:tr h="5175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现态</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次态</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输出</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175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28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X</a:t>
                      </a:r>
                      <a:r>
                        <a:rPr kumimoji="1" lang="en-US" altLang="zh-CN" sz="2800" b="0"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=00</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01</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10</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11</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0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b</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a/1</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b/0</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b/0</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b/0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b/1</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38936" name="Group 77"/>
          <p:cNvGrpSpPr>
            <a:grpSpLocks/>
          </p:cNvGrpSpPr>
          <p:nvPr/>
        </p:nvGrpSpPr>
        <p:grpSpPr bwMode="auto">
          <a:xfrm>
            <a:off x="2286000" y="5216525"/>
            <a:ext cx="5278438" cy="1184275"/>
            <a:chOff x="1440" y="3286"/>
            <a:chExt cx="3325" cy="746"/>
          </a:xfrm>
        </p:grpSpPr>
        <p:grpSp>
          <p:nvGrpSpPr>
            <p:cNvPr id="38937" name="Group 59"/>
            <p:cNvGrpSpPr>
              <a:grpSpLocks/>
            </p:cNvGrpSpPr>
            <p:nvPr/>
          </p:nvGrpSpPr>
          <p:grpSpPr bwMode="auto">
            <a:xfrm>
              <a:off x="1862" y="3383"/>
              <a:ext cx="470" cy="471"/>
              <a:chOff x="1862" y="2999"/>
              <a:chExt cx="470" cy="471"/>
            </a:xfrm>
          </p:grpSpPr>
          <p:sp>
            <p:nvSpPr>
              <p:cNvPr id="38953" name="Oval 60"/>
              <p:cNvSpPr>
                <a:spLocks noChangeArrowheads="1"/>
              </p:cNvSpPr>
              <p:nvPr/>
            </p:nvSpPr>
            <p:spPr bwMode="auto">
              <a:xfrm>
                <a:off x="1862" y="2999"/>
                <a:ext cx="470" cy="471"/>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54" name="Line 61"/>
              <p:cNvSpPr>
                <a:spLocks noChangeShapeType="1"/>
              </p:cNvSpPr>
              <p:nvPr/>
            </p:nvSpPr>
            <p:spPr bwMode="auto">
              <a:xfrm>
                <a:off x="2217" y="3019"/>
                <a:ext cx="97" cy="81"/>
              </a:xfrm>
              <a:prstGeom prst="line">
                <a:avLst/>
              </a:prstGeom>
              <a:noFill/>
              <a:ln w="9525">
                <a:solidFill>
                  <a:srgbClr val="000000"/>
                </a:solidFill>
                <a:round/>
                <a:headEnd/>
                <a:tailEnd type="triangle" w="med" len="med"/>
              </a:ln>
            </p:spPr>
            <p:txBody>
              <a:bodyPr/>
              <a:lstStyle/>
              <a:p>
                <a:endParaRPr lang="zh-CN" altLang="en-US"/>
              </a:p>
            </p:txBody>
          </p:sp>
        </p:grpSp>
        <p:grpSp>
          <p:nvGrpSpPr>
            <p:cNvPr id="38938" name="Group 62"/>
            <p:cNvGrpSpPr>
              <a:grpSpLocks/>
            </p:cNvGrpSpPr>
            <p:nvPr/>
          </p:nvGrpSpPr>
          <p:grpSpPr bwMode="auto">
            <a:xfrm>
              <a:off x="3873" y="3367"/>
              <a:ext cx="470" cy="493"/>
              <a:chOff x="3873" y="2983"/>
              <a:chExt cx="470" cy="493"/>
            </a:xfrm>
          </p:grpSpPr>
          <p:sp>
            <p:nvSpPr>
              <p:cNvPr id="38951" name="Oval 63"/>
              <p:cNvSpPr>
                <a:spLocks noChangeArrowheads="1"/>
              </p:cNvSpPr>
              <p:nvPr/>
            </p:nvSpPr>
            <p:spPr bwMode="auto">
              <a:xfrm flipH="1">
                <a:off x="3873" y="2983"/>
                <a:ext cx="470" cy="47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38952" name="Line 64"/>
              <p:cNvSpPr>
                <a:spLocks noChangeShapeType="1"/>
              </p:cNvSpPr>
              <p:nvPr/>
            </p:nvSpPr>
            <p:spPr bwMode="auto">
              <a:xfrm flipH="1" flipV="1">
                <a:off x="3979" y="3421"/>
                <a:ext cx="80" cy="55"/>
              </a:xfrm>
              <a:prstGeom prst="line">
                <a:avLst/>
              </a:prstGeom>
              <a:noFill/>
              <a:ln w="9525">
                <a:solidFill>
                  <a:srgbClr val="000000"/>
                </a:solidFill>
                <a:round/>
                <a:headEnd/>
                <a:tailEnd type="triangle" w="med" len="med"/>
              </a:ln>
            </p:spPr>
            <p:txBody>
              <a:bodyPr/>
              <a:lstStyle/>
              <a:p>
                <a:endParaRPr lang="zh-CN" altLang="en-US"/>
              </a:p>
            </p:txBody>
          </p:sp>
        </p:grpSp>
        <p:sp>
          <p:nvSpPr>
            <p:cNvPr id="38939" name="Line 65"/>
            <p:cNvSpPr>
              <a:spLocks noChangeShapeType="1"/>
            </p:cNvSpPr>
            <p:nvPr/>
          </p:nvSpPr>
          <p:spPr bwMode="auto">
            <a:xfrm>
              <a:off x="2689" y="3578"/>
              <a:ext cx="827" cy="0"/>
            </a:xfrm>
            <a:prstGeom prst="line">
              <a:avLst/>
            </a:prstGeom>
            <a:noFill/>
            <a:ln w="9525">
              <a:solidFill>
                <a:srgbClr val="000000"/>
              </a:solidFill>
              <a:round/>
              <a:headEnd/>
              <a:tailEnd type="triangle" w="med" len="med"/>
            </a:ln>
          </p:spPr>
          <p:txBody>
            <a:bodyPr/>
            <a:lstStyle/>
            <a:p>
              <a:endParaRPr lang="zh-CN" altLang="en-US"/>
            </a:p>
          </p:txBody>
        </p:sp>
        <p:sp>
          <p:nvSpPr>
            <p:cNvPr id="38940" name="Line 66"/>
            <p:cNvSpPr>
              <a:spLocks noChangeShapeType="1"/>
            </p:cNvSpPr>
            <p:nvPr/>
          </p:nvSpPr>
          <p:spPr bwMode="auto">
            <a:xfrm flipH="1">
              <a:off x="2705" y="3773"/>
              <a:ext cx="811" cy="0"/>
            </a:xfrm>
            <a:prstGeom prst="line">
              <a:avLst/>
            </a:prstGeom>
            <a:noFill/>
            <a:ln w="9525">
              <a:solidFill>
                <a:srgbClr val="000000"/>
              </a:solidFill>
              <a:round/>
              <a:headEnd/>
              <a:tailEnd type="triangle" w="med" len="med"/>
            </a:ln>
          </p:spPr>
          <p:txBody>
            <a:bodyPr/>
            <a:lstStyle/>
            <a:p>
              <a:endParaRPr lang="zh-CN" altLang="en-US"/>
            </a:p>
          </p:txBody>
        </p:sp>
        <p:sp>
          <p:nvSpPr>
            <p:cNvPr id="38941" name="Text Box 67"/>
            <p:cNvSpPr txBox="1">
              <a:spLocks noChangeArrowheads="1"/>
            </p:cNvSpPr>
            <p:nvPr/>
          </p:nvSpPr>
          <p:spPr bwMode="auto">
            <a:xfrm>
              <a:off x="2900" y="3318"/>
              <a:ext cx="421" cy="244"/>
            </a:xfrm>
            <a:prstGeom prst="rect">
              <a:avLst/>
            </a:prstGeom>
            <a:noFill/>
            <a:ln w="9525">
              <a:noFill/>
              <a:miter lim="800000"/>
              <a:headEnd/>
              <a:tailEnd/>
            </a:ln>
          </p:spPr>
          <p:txBody>
            <a:bodyPr lIns="0" tIns="0" rIns="0" bIns="0"/>
            <a:lstStyle/>
            <a:p>
              <a:pPr algn="ctr"/>
              <a:r>
                <a:rPr lang="en-US" altLang="zh-CN" sz="2000"/>
                <a:t>11/0</a:t>
              </a:r>
            </a:p>
          </p:txBody>
        </p:sp>
        <p:sp>
          <p:nvSpPr>
            <p:cNvPr id="38942" name="Text Box 68"/>
            <p:cNvSpPr txBox="1">
              <a:spLocks noChangeArrowheads="1"/>
            </p:cNvSpPr>
            <p:nvPr/>
          </p:nvSpPr>
          <p:spPr bwMode="auto">
            <a:xfrm>
              <a:off x="1456" y="3318"/>
              <a:ext cx="406" cy="227"/>
            </a:xfrm>
            <a:prstGeom prst="rect">
              <a:avLst/>
            </a:prstGeom>
            <a:noFill/>
            <a:ln w="9525">
              <a:noFill/>
              <a:miter lim="800000"/>
              <a:headEnd/>
              <a:tailEnd/>
            </a:ln>
          </p:spPr>
          <p:txBody>
            <a:bodyPr lIns="0" tIns="0" rIns="0" bIns="0"/>
            <a:lstStyle/>
            <a:p>
              <a:pPr algn="ctr"/>
              <a:r>
                <a:rPr lang="en-US" altLang="zh-CN" sz="2000"/>
                <a:t>00/0</a:t>
              </a:r>
            </a:p>
          </p:txBody>
        </p:sp>
        <p:sp>
          <p:nvSpPr>
            <p:cNvPr id="38943" name="Text Box 69"/>
            <p:cNvSpPr txBox="1">
              <a:spLocks noChangeArrowheads="1"/>
            </p:cNvSpPr>
            <p:nvPr/>
          </p:nvSpPr>
          <p:spPr bwMode="auto">
            <a:xfrm>
              <a:off x="1456" y="3545"/>
              <a:ext cx="389" cy="211"/>
            </a:xfrm>
            <a:prstGeom prst="rect">
              <a:avLst/>
            </a:prstGeom>
            <a:noFill/>
            <a:ln w="9525">
              <a:noFill/>
              <a:miter lim="800000"/>
              <a:headEnd/>
              <a:tailEnd/>
            </a:ln>
          </p:spPr>
          <p:txBody>
            <a:bodyPr lIns="0" tIns="0" rIns="0" bIns="0"/>
            <a:lstStyle/>
            <a:p>
              <a:pPr algn="ctr"/>
              <a:r>
                <a:rPr lang="en-US" altLang="zh-CN" sz="2000"/>
                <a:t>01/1</a:t>
              </a:r>
            </a:p>
          </p:txBody>
        </p:sp>
        <p:sp>
          <p:nvSpPr>
            <p:cNvPr id="38944" name="Text Box 70"/>
            <p:cNvSpPr txBox="1">
              <a:spLocks noChangeArrowheads="1"/>
            </p:cNvSpPr>
            <p:nvPr/>
          </p:nvSpPr>
          <p:spPr bwMode="auto">
            <a:xfrm>
              <a:off x="1440" y="3756"/>
              <a:ext cx="405" cy="244"/>
            </a:xfrm>
            <a:prstGeom prst="rect">
              <a:avLst/>
            </a:prstGeom>
            <a:noFill/>
            <a:ln w="9525">
              <a:noFill/>
              <a:miter lim="800000"/>
              <a:headEnd/>
              <a:tailEnd/>
            </a:ln>
          </p:spPr>
          <p:txBody>
            <a:bodyPr lIns="0" tIns="0" rIns="0" bIns="0"/>
            <a:lstStyle/>
            <a:p>
              <a:pPr algn="ctr"/>
              <a:r>
                <a:rPr lang="en-US" altLang="zh-CN" sz="2000"/>
                <a:t>10/1</a:t>
              </a:r>
            </a:p>
          </p:txBody>
        </p:sp>
        <p:sp>
          <p:nvSpPr>
            <p:cNvPr id="38945" name="Text Box 71"/>
            <p:cNvSpPr txBox="1">
              <a:spLocks noChangeArrowheads="1"/>
            </p:cNvSpPr>
            <p:nvPr/>
          </p:nvSpPr>
          <p:spPr bwMode="auto">
            <a:xfrm>
              <a:off x="4376" y="3740"/>
              <a:ext cx="389" cy="227"/>
            </a:xfrm>
            <a:prstGeom prst="rect">
              <a:avLst/>
            </a:prstGeom>
            <a:noFill/>
            <a:ln w="9525">
              <a:noFill/>
              <a:miter lim="800000"/>
              <a:headEnd/>
              <a:tailEnd/>
            </a:ln>
          </p:spPr>
          <p:txBody>
            <a:bodyPr lIns="0" tIns="0" rIns="0" bIns="0"/>
            <a:lstStyle/>
            <a:p>
              <a:pPr algn="ctr"/>
              <a:r>
                <a:rPr lang="en-US" altLang="zh-CN" sz="2000"/>
                <a:t>11/1</a:t>
              </a:r>
            </a:p>
          </p:txBody>
        </p:sp>
        <p:sp>
          <p:nvSpPr>
            <p:cNvPr id="38946" name="Text Box 72"/>
            <p:cNvSpPr txBox="1">
              <a:spLocks noChangeArrowheads="1"/>
            </p:cNvSpPr>
            <p:nvPr/>
          </p:nvSpPr>
          <p:spPr bwMode="auto">
            <a:xfrm>
              <a:off x="4376" y="3513"/>
              <a:ext cx="389" cy="227"/>
            </a:xfrm>
            <a:prstGeom prst="rect">
              <a:avLst/>
            </a:prstGeom>
            <a:noFill/>
            <a:ln w="9525">
              <a:noFill/>
              <a:miter lim="800000"/>
              <a:headEnd/>
              <a:tailEnd/>
            </a:ln>
          </p:spPr>
          <p:txBody>
            <a:bodyPr lIns="0" tIns="0" rIns="0" bIns="0"/>
            <a:lstStyle/>
            <a:p>
              <a:pPr algn="ctr"/>
              <a:r>
                <a:rPr lang="en-US" altLang="zh-CN" sz="2000"/>
                <a:t>10/0</a:t>
              </a:r>
            </a:p>
          </p:txBody>
        </p:sp>
        <p:sp>
          <p:nvSpPr>
            <p:cNvPr id="38947" name="Text Box 73"/>
            <p:cNvSpPr txBox="1">
              <a:spLocks noChangeArrowheads="1"/>
            </p:cNvSpPr>
            <p:nvPr/>
          </p:nvSpPr>
          <p:spPr bwMode="auto">
            <a:xfrm>
              <a:off x="4360" y="3286"/>
              <a:ext cx="405" cy="227"/>
            </a:xfrm>
            <a:prstGeom prst="rect">
              <a:avLst/>
            </a:prstGeom>
            <a:noFill/>
            <a:ln w="9525">
              <a:noFill/>
              <a:miter lim="800000"/>
              <a:headEnd/>
              <a:tailEnd/>
            </a:ln>
          </p:spPr>
          <p:txBody>
            <a:bodyPr lIns="0" tIns="0" rIns="0" bIns="0"/>
            <a:lstStyle/>
            <a:p>
              <a:pPr algn="ctr"/>
              <a:r>
                <a:rPr lang="en-US" altLang="zh-CN" sz="2000"/>
                <a:t>01/0</a:t>
              </a:r>
            </a:p>
          </p:txBody>
        </p:sp>
        <p:sp>
          <p:nvSpPr>
            <p:cNvPr id="38948" name="Text Box 74"/>
            <p:cNvSpPr txBox="1">
              <a:spLocks noChangeArrowheads="1"/>
            </p:cNvSpPr>
            <p:nvPr/>
          </p:nvSpPr>
          <p:spPr bwMode="auto">
            <a:xfrm>
              <a:off x="2932" y="3805"/>
              <a:ext cx="422" cy="227"/>
            </a:xfrm>
            <a:prstGeom prst="rect">
              <a:avLst/>
            </a:prstGeom>
            <a:noFill/>
            <a:ln w="9525">
              <a:noFill/>
              <a:miter lim="800000"/>
              <a:headEnd/>
              <a:tailEnd/>
            </a:ln>
          </p:spPr>
          <p:txBody>
            <a:bodyPr lIns="0" tIns="0" rIns="0" bIns="0"/>
            <a:lstStyle/>
            <a:p>
              <a:pPr algn="ctr"/>
              <a:r>
                <a:rPr lang="en-US" altLang="zh-CN" sz="2000"/>
                <a:t>00/1</a:t>
              </a:r>
            </a:p>
          </p:txBody>
        </p:sp>
        <p:sp>
          <p:nvSpPr>
            <p:cNvPr id="38949" name="Oval 75"/>
            <p:cNvSpPr>
              <a:spLocks noChangeArrowheads="1"/>
            </p:cNvSpPr>
            <p:nvPr/>
          </p:nvSpPr>
          <p:spPr bwMode="auto">
            <a:xfrm>
              <a:off x="2186" y="3432"/>
              <a:ext cx="519" cy="519"/>
            </a:xfrm>
            <a:prstGeom prst="ellipse">
              <a:avLst/>
            </a:prstGeom>
            <a:solidFill>
              <a:srgbClr val="FFFFFF"/>
            </a:solidFill>
            <a:ln w="9525">
              <a:solidFill>
                <a:srgbClr val="000000"/>
              </a:solidFill>
              <a:round/>
              <a:headEnd/>
              <a:tailEnd/>
            </a:ln>
          </p:spPr>
          <p:txBody>
            <a:bodyPr/>
            <a:lstStyle/>
            <a:p>
              <a:pPr algn="ctr"/>
              <a:r>
                <a:rPr lang="en-US" altLang="zh-CN" sz="2000"/>
                <a:t>0</a:t>
              </a:r>
            </a:p>
          </p:txBody>
        </p:sp>
        <p:sp>
          <p:nvSpPr>
            <p:cNvPr id="38950" name="Oval 76"/>
            <p:cNvSpPr>
              <a:spLocks noChangeArrowheads="1"/>
            </p:cNvSpPr>
            <p:nvPr/>
          </p:nvSpPr>
          <p:spPr bwMode="auto">
            <a:xfrm flipH="1">
              <a:off x="3500" y="3416"/>
              <a:ext cx="519" cy="519"/>
            </a:xfrm>
            <a:prstGeom prst="ellipse">
              <a:avLst/>
            </a:prstGeom>
            <a:solidFill>
              <a:srgbClr val="FFFFFF"/>
            </a:solidFill>
            <a:ln w="9525">
              <a:solidFill>
                <a:srgbClr val="000000"/>
              </a:solidFill>
              <a:round/>
              <a:headEnd/>
              <a:tailEnd/>
            </a:ln>
          </p:spPr>
          <p:txBody>
            <a:bodyPr/>
            <a:lstStyle/>
            <a:p>
              <a:pPr algn="ctr"/>
              <a:r>
                <a:rPr lang="en-US" altLang="zh-CN" sz="2000"/>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4202"/>
                                        </p:tgtEl>
                                        <p:attrNameLst>
                                          <p:attrName>style.visibility</p:attrName>
                                        </p:attrNameLst>
                                      </p:cBhvr>
                                      <p:to>
                                        <p:strVal val="visible"/>
                                      </p:to>
                                    </p:set>
                                    <p:animEffect transition="in" filter="wipe(left)">
                                      <p:cBhvr>
                                        <p:cTn id="7" dur="500"/>
                                        <p:tgtEl>
                                          <p:spTgt spid="134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61950" y="2752725"/>
            <a:ext cx="7620000" cy="2678113"/>
          </a:xfrm>
          <a:prstGeom prst="rect">
            <a:avLst/>
          </a:prstGeom>
          <a:noFill/>
          <a:ln w="9525">
            <a:noFill/>
            <a:miter lim="800000"/>
            <a:headEnd/>
            <a:tailEnd/>
          </a:ln>
        </p:spPr>
        <p:txBody>
          <a:bodyPr>
            <a:spAutoFit/>
          </a:bodyPr>
          <a:lstStyle/>
          <a:p>
            <a:pPr eaLnBrk="1" hangingPunct="1">
              <a:spcBef>
                <a:spcPct val="50000"/>
              </a:spcBef>
            </a:pPr>
            <a:r>
              <a:rPr lang="zh-CN" altLang="en-US" b="1"/>
              <a:t>（</a:t>
            </a:r>
            <a:r>
              <a:rPr lang="en-US" altLang="zh-CN" b="1"/>
              <a:t>1</a:t>
            </a:r>
            <a:r>
              <a:rPr lang="zh-CN" altLang="en-US" b="1"/>
              <a:t>）具有记忆功能。</a:t>
            </a:r>
          </a:p>
          <a:p>
            <a:pPr eaLnBrk="1" hangingPunct="1">
              <a:spcBef>
                <a:spcPct val="50000"/>
              </a:spcBef>
            </a:pPr>
            <a:r>
              <a:rPr lang="zh-CN" altLang="en-US" b="1"/>
              <a:t>（</a:t>
            </a:r>
            <a:r>
              <a:rPr lang="en-US" altLang="zh-CN" b="1"/>
              <a:t>2</a:t>
            </a:r>
            <a:r>
              <a:rPr lang="zh-CN" altLang="en-US" b="1"/>
              <a:t>）时序电路一般由三部分组成</a:t>
            </a:r>
          </a:p>
          <a:p>
            <a:pPr eaLnBrk="1" hangingPunct="1">
              <a:spcBef>
                <a:spcPct val="50000"/>
              </a:spcBef>
            </a:pPr>
            <a:r>
              <a:rPr lang="zh-CN" altLang="en-US" b="1"/>
              <a:t>          组合逻辑电路：由逻辑门构成；</a:t>
            </a:r>
          </a:p>
          <a:p>
            <a:pPr eaLnBrk="1" hangingPunct="1">
              <a:spcBef>
                <a:spcPct val="50000"/>
              </a:spcBef>
            </a:pPr>
            <a:r>
              <a:rPr lang="zh-CN" altLang="en-US" b="1"/>
              <a:t>          存储器件：由触发器组成；</a:t>
            </a:r>
          </a:p>
          <a:p>
            <a:pPr eaLnBrk="1" hangingPunct="1">
              <a:spcBef>
                <a:spcPct val="50000"/>
              </a:spcBef>
            </a:pPr>
            <a:r>
              <a:rPr lang="zh-CN" altLang="en-US" b="1"/>
              <a:t>           反馈线：连接组合逻辑电路与存储器件的导线； </a:t>
            </a:r>
          </a:p>
        </p:txBody>
      </p:sp>
      <p:sp>
        <p:nvSpPr>
          <p:cNvPr id="5123" name="Text Box 7"/>
          <p:cNvSpPr txBox="1">
            <a:spLocks noChangeArrowheads="1"/>
          </p:cNvSpPr>
          <p:nvPr/>
        </p:nvSpPr>
        <p:spPr bwMode="auto">
          <a:xfrm>
            <a:off x="382588" y="917575"/>
            <a:ext cx="3635375" cy="523875"/>
          </a:xfrm>
          <a:prstGeom prst="rect">
            <a:avLst/>
          </a:prstGeom>
          <a:noFill/>
          <a:ln w="9525">
            <a:noFill/>
            <a:miter lim="800000"/>
            <a:headEnd/>
            <a:tailEnd/>
          </a:ln>
        </p:spPr>
        <p:txBody>
          <a:bodyPr>
            <a:spAutoFit/>
          </a:bodyPr>
          <a:lstStyle/>
          <a:p>
            <a:pPr eaLnBrk="1" hangingPunct="1">
              <a:spcBef>
                <a:spcPct val="50000"/>
              </a:spcBef>
            </a:pPr>
            <a:r>
              <a:rPr lang="en-US" altLang="zh-CN" sz="2800" b="1"/>
              <a:t>3</a:t>
            </a:r>
            <a:r>
              <a:rPr lang="zh-CN" altLang="en-US" sz="2800" b="1"/>
              <a:t>、</a:t>
            </a:r>
            <a:r>
              <a:rPr lang="zh-CN" altLang="en-US" sz="2800" b="1" u="sng">
                <a:solidFill>
                  <a:srgbClr val="0000FF"/>
                </a:solidFill>
              </a:rPr>
              <a:t>时序电路的特点：</a:t>
            </a:r>
          </a:p>
        </p:txBody>
      </p:sp>
      <p:grpSp>
        <p:nvGrpSpPr>
          <p:cNvPr id="5124" name="Group 47"/>
          <p:cNvGrpSpPr>
            <a:grpSpLocks/>
          </p:cNvGrpSpPr>
          <p:nvPr/>
        </p:nvGrpSpPr>
        <p:grpSpPr bwMode="auto">
          <a:xfrm>
            <a:off x="4148138" y="304800"/>
            <a:ext cx="4995862" cy="2119313"/>
            <a:chOff x="2534" y="2406"/>
            <a:chExt cx="3147" cy="1335"/>
          </a:xfrm>
        </p:grpSpPr>
        <p:sp>
          <p:nvSpPr>
            <p:cNvPr id="5125" name="Rectangle 48"/>
            <p:cNvSpPr>
              <a:spLocks noChangeArrowheads="1"/>
            </p:cNvSpPr>
            <p:nvPr/>
          </p:nvSpPr>
          <p:spPr bwMode="auto">
            <a:xfrm>
              <a:off x="3207" y="2406"/>
              <a:ext cx="1680" cy="720"/>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5126" name="Text Box 49"/>
            <p:cNvSpPr txBox="1">
              <a:spLocks noChangeArrowheads="1"/>
            </p:cNvSpPr>
            <p:nvPr/>
          </p:nvSpPr>
          <p:spPr bwMode="auto">
            <a:xfrm>
              <a:off x="3447" y="2607"/>
              <a:ext cx="1488" cy="28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组合逻辑电路</a:t>
              </a:r>
            </a:p>
          </p:txBody>
        </p:sp>
        <p:sp>
          <p:nvSpPr>
            <p:cNvPr id="5127" name="Text Box 50"/>
            <p:cNvSpPr txBox="1">
              <a:spLocks noChangeArrowheads="1"/>
            </p:cNvSpPr>
            <p:nvPr/>
          </p:nvSpPr>
          <p:spPr bwMode="auto">
            <a:xfrm>
              <a:off x="3595" y="3418"/>
              <a:ext cx="927" cy="28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存储功能</a:t>
              </a:r>
            </a:p>
          </p:txBody>
        </p:sp>
        <p:sp>
          <p:nvSpPr>
            <p:cNvPr id="5128" name="Rectangle 51"/>
            <p:cNvSpPr>
              <a:spLocks noChangeArrowheads="1"/>
            </p:cNvSpPr>
            <p:nvPr/>
          </p:nvSpPr>
          <p:spPr bwMode="auto">
            <a:xfrm>
              <a:off x="3570" y="3427"/>
              <a:ext cx="936" cy="282"/>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5129" name="Line 52"/>
            <p:cNvSpPr>
              <a:spLocks noChangeShapeType="1"/>
            </p:cNvSpPr>
            <p:nvPr/>
          </p:nvSpPr>
          <p:spPr bwMode="auto">
            <a:xfrm>
              <a:off x="4888" y="3036"/>
              <a:ext cx="172" cy="0"/>
            </a:xfrm>
            <a:prstGeom prst="line">
              <a:avLst/>
            </a:prstGeom>
            <a:noFill/>
            <a:ln w="38100">
              <a:solidFill>
                <a:schemeClr val="tx1"/>
              </a:solidFill>
              <a:round/>
              <a:headEnd/>
              <a:tailEnd type="triangle" w="med" len="med"/>
            </a:ln>
          </p:spPr>
          <p:txBody>
            <a:bodyPr/>
            <a:lstStyle/>
            <a:p>
              <a:endParaRPr lang="zh-CN" altLang="en-US"/>
            </a:p>
          </p:txBody>
        </p:sp>
        <p:sp>
          <p:nvSpPr>
            <p:cNvPr id="5130" name="Line 53"/>
            <p:cNvSpPr>
              <a:spLocks noChangeShapeType="1"/>
            </p:cNvSpPr>
            <p:nvPr/>
          </p:nvSpPr>
          <p:spPr bwMode="auto">
            <a:xfrm flipH="1">
              <a:off x="4533" y="3472"/>
              <a:ext cx="527" cy="0"/>
            </a:xfrm>
            <a:prstGeom prst="line">
              <a:avLst/>
            </a:prstGeom>
            <a:noFill/>
            <a:ln w="38100">
              <a:solidFill>
                <a:schemeClr val="tx1"/>
              </a:solidFill>
              <a:round/>
              <a:headEnd/>
              <a:tailEnd type="triangle" w="med" len="med"/>
            </a:ln>
          </p:spPr>
          <p:txBody>
            <a:bodyPr/>
            <a:lstStyle/>
            <a:p>
              <a:endParaRPr lang="zh-CN" altLang="en-US"/>
            </a:p>
          </p:txBody>
        </p:sp>
        <p:sp>
          <p:nvSpPr>
            <p:cNvPr id="5131" name="Line 54"/>
            <p:cNvSpPr>
              <a:spLocks noChangeShapeType="1"/>
            </p:cNvSpPr>
            <p:nvPr/>
          </p:nvSpPr>
          <p:spPr bwMode="auto">
            <a:xfrm flipH="1">
              <a:off x="4515" y="3663"/>
              <a:ext cx="645" cy="0"/>
            </a:xfrm>
            <a:prstGeom prst="line">
              <a:avLst/>
            </a:prstGeom>
            <a:noFill/>
            <a:ln w="38100">
              <a:solidFill>
                <a:schemeClr val="tx1"/>
              </a:solidFill>
              <a:round/>
              <a:headEnd/>
              <a:tailEnd type="triangle" w="med" len="med"/>
            </a:ln>
          </p:spPr>
          <p:txBody>
            <a:bodyPr/>
            <a:lstStyle/>
            <a:p>
              <a:endParaRPr lang="zh-CN" altLang="en-US"/>
            </a:p>
          </p:txBody>
        </p:sp>
        <p:sp>
          <p:nvSpPr>
            <p:cNvPr id="5132" name="Line 55"/>
            <p:cNvSpPr>
              <a:spLocks noChangeShapeType="1"/>
            </p:cNvSpPr>
            <p:nvPr/>
          </p:nvSpPr>
          <p:spPr bwMode="auto">
            <a:xfrm flipH="1">
              <a:off x="3015" y="3472"/>
              <a:ext cx="545" cy="0"/>
            </a:xfrm>
            <a:prstGeom prst="line">
              <a:avLst/>
            </a:prstGeom>
            <a:noFill/>
            <a:ln w="38100">
              <a:solidFill>
                <a:schemeClr val="tx1"/>
              </a:solidFill>
              <a:round/>
              <a:headEnd/>
              <a:tailEnd type="triangle" w="med" len="med"/>
            </a:ln>
          </p:spPr>
          <p:txBody>
            <a:bodyPr/>
            <a:lstStyle/>
            <a:p>
              <a:endParaRPr lang="zh-CN" altLang="en-US"/>
            </a:p>
          </p:txBody>
        </p:sp>
        <p:sp>
          <p:nvSpPr>
            <p:cNvPr id="5133" name="Line 56"/>
            <p:cNvSpPr>
              <a:spLocks noChangeShapeType="1"/>
            </p:cNvSpPr>
            <p:nvPr/>
          </p:nvSpPr>
          <p:spPr bwMode="auto">
            <a:xfrm flipH="1">
              <a:off x="2924" y="3663"/>
              <a:ext cx="646" cy="0"/>
            </a:xfrm>
            <a:prstGeom prst="line">
              <a:avLst/>
            </a:prstGeom>
            <a:noFill/>
            <a:ln w="38100">
              <a:solidFill>
                <a:schemeClr val="tx1"/>
              </a:solidFill>
              <a:round/>
              <a:headEnd/>
              <a:tailEnd type="triangle" w="med" len="med"/>
            </a:ln>
          </p:spPr>
          <p:txBody>
            <a:bodyPr/>
            <a:lstStyle/>
            <a:p>
              <a:endParaRPr lang="zh-CN" altLang="en-US"/>
            </a:p>
          </p:txBody>
        </p:sp>
        <p:sp>
          <p:nvSpPr>
            <p:cNvPr id="5134" name="Line 57"/>
            <p:cNvSpPr>
              <a:spLocks noChangeShapeType="1"/>
            </p:cNvSpPr>
            <p:nvPr/>
          </p:nvSpPr>
          <p:spPr bwMode="auto">
            <a:xfrm>
              <a:off x="4897" y="2863"/>
              <a:ext cx="263" cy="0"/>
            </a:xfrm>
            <a:prstGeom prst="line">
              <a:avLst/>
            </a:prstGeom>
            <a:noFill/>
            <a:ln w="38100">
              <a:solidFill>
                <a:schemeClr val="tx1"/>
              </a:solidFill>
              <a:round/>
              <a:headEnd/>
              <a:tailEnd type="triangle" w="med" len="med"/>
            </a:ln>
          </p:spPr>
          <p:txBody>
            <a:bodyPr/>
            <a:lstStyle/>
            <a:p>
              <a:endParaRPr lang="zh-CN" altLang="en-US"/>
            </a:p>
          </p:txBody>
        </p:sp>
        <p:sp>
          <p:nvSpPr>
            <p:cNvPr id="5135" name="Line 58"/>
            <p:cNvSpPr>
              <a:spLocks noChangeShapeType="1"/>
            </p:cNvSpPr>
            <p:nvPr/>
          </p:nvSpPr>
          <p:spPr bwMode="auto">
            <a:xfrm>
              <a:off x="2915" y="2863"/>
              <a:ext cx="282" cy="0"/>
            </a:xfrm>
            <a:prstGeom prst="line">
              <a:avLst/>
            </a:prstGeom>
            <a:noFill/>
            <a:ln w="38100">
              <a:solidFill>
                <a:schemeClr val="tx1"/>
              </a:solidFill>
              <a:round/>
              <a:headEnd/>
              <a:tailEnd type="triangle" w="med" len="med"/>
            </a:ln>
          </p:spPr>
          <p:txBody>
            <a:bodyPr/>
            <a:lstStyle/>
            <a:p>
              <a:endParaRPr lang="zh-CN" altLang="en-US"/>
            </a:p>
          </p:txBody>
        </p:sp>
        <p:sp>
          <p:nvSpPr>
            <p:cNvPr id="5136" name="Line 59"/>
            <p:cNvSpPr>
              <a:spLocks noChangeShapeType="1"/>
            </p:cNvSpPr>
            <p:nvPr/>
          </p:nvSpPr>
          <p:spPr bwMode="auto">
            <a:xfrm>
              <a:off x="3015" y="3036"/>
              <a:ext cx="182" cy="0"/>
            </a:xfrm>
            <a:prstGeom prst="line">
              <a:avLst/>
            </a:prstGeom>
            <a:noFill/>
            <a:ln w="38100">
              <a:solidFill>
                <a:schemeClr val="tx1"/>
              </a:solidFill>
              <a:round/>
              <a:headEnd/>
              <a:tailEnd type="triangle" w="med" len="med"/>
            </a:ln>
          </p:spPr>
          <p:txBody>
            <a:bodyPr/>
            <a:lstStyle/>
            <a:p>
              <a:endParaRPr lang="zh-CN" altLang="en-US"/>
            </a:p>
          </p:txBody>
        </p:sp>
        <p:sp>
          <p:nvSpPr>
            <p:cNvPr id="5137" name="Line 60"/>
            <p:cNvSpPr>
              <a:spLocks noChangeShapeType="1"/>
            </p:cNvSpPr>
            <p:nvPr/>
          </p:nvSpPr>
          <p:spPr bwMode="auto">
            <a:xfrm>
              <a:off x="2915" y="2872"/>
              <a:ext cx="0" cy="809"/>
            </a:xfrm>
            <a:prstGeom prst="line">
              <a:avLst/>
            </a:prstGeom>
            <a:noFill/>
            <a:ln w="38100">
              <a:solidFill>
                <a:schemeClr val="tx1"/>
              </a:solidFill>
              <a:round/>
              <a:headEnd/>
              <a:tailEnd/>
            </a:ln>
          </p:spPr>
          <p:txBody>
            <a:bodyPr/>
            <a:lstStyle/>
            <a:p>
              <a:endParaRPr lang="zh-CN" altLang="en-US"/>
            </a:p>
          </p:txBody>
        </p:sp>
        <p:sp>
          <p:nvSpPr>
            <p:cNvPr id="5138" name="Line 61"/>
            <p:cNvSpPr>
              <a:spLocks noChangeShapeType="1"/>
            </p:cNvSpPr>
            <p:nvPr/>
          </p:nvSpPr>
          <p:spPr bwMode="auto">
            <a:xfrm>
              <a:off x="3015" y="3036"/>
              <a:ext cx="0" cy="446"/>
            </a:xfrm>
            <a:prstGeom prst="line">
              <a:avLst/>
            </a:prstGeom>
            <a:noFill/>
            <a:ln w="38100">
              <a:solidFill>
                <a:schemeClr val="tx1"/>
              </a:solidFill>
              <a:round/>
              <a:headEnd/>
              <a:tailEnd/>
            </a:ln>
          </p:spPr>
          <p:txBody>
            <a:bodyPr/>
            <a:lstStyle/>
            <a:p>
              <a:endParaRPr lang="zh-CN" altLang="en-US"/>
            </a:p>
          </p:txBody>
        </p:sp>
        <p:sp>
          <p:nvSpPr>
            <p:cNvPr id="5139" name="Line 62"/>
            <p:cNvSpPr>
              <a:spLocks noChangeShapeType="1"/>
            </p:cNvSpPr>
            <p:nvPr/>
          </p:nvSpPr>
          <p:spPr bwMode="auto">
            <a:xfrm>
              <a:off x="5060" y="3036"/>
              <a:ext cx="0" cy="436"/>
            </a:xfrm>
            <a:prstGeom prst="line">
              <a:avLst/>
            </a:prstGeom>
            <a:noFill/>
            <a:ln w="38100">
              <a:solidFill>
                <a:schemeClr val="tx1"/>
              </a:solidFill>
              <a:round/>
              <a:headEnd/>
              <a:tailEnd/>
            </a:ln>
          </p:spPr>
          <p:txBody>
            <a:bodyPr/>
            <a:lstStyle/>
            <a:p>
              <a:endParaRPr lang="zh-CN" altLang="en-US"/>
            </a:p>
          </p:txBody>
        </p:sp>
        <p:sp>
          <p:nvSpPr>
            <p:cNvPr id="5140" name="Line 63"/>
            <p:cNvSpPr>
              <a:spLocks noChangeShapeType="1"/>
            </p:cNvSpPr>
            <p:nvPr/>
          </p:nvSpPr>
          <p:spPr bwMode="auto">
            <a:xfrm>
              <a:off x="5160" y="2863"/>
              <a:ext cx="0" cy="800"/>
            </a:xfrm>
            <a:prstGeom prst="line">
              <a:avLst/>
            </a:prstGeom>
            <a:noFill/>
            <a:ln w="38100">
              <a:solidFill>
                <a:schemeClr val="tx1"/>
              </a:solidFill>
              <a:round/>
              <a:headEnd/>
              <a:tailEnd/>
            </a:ln>
          </p:spPr>
          <p:txBody>
            <a:bodyPr/>
            <a:lstStyle/>
            <a:p>
              <a:endParaRPr lang="zh-CN" altLang="en-US"/>
            </a:p>
          </p:txBody>
        </p:sp>
        <p:sp>
          <p:nvSpPr>
            <p:cNvPr id="5141" name="Line 64"/>
            <p:cNvSpPr>
              <a:spLocks noChangeShapeType="1"/>
            </p:cNvSpPr>
            <p:nvPr/>
          </p:nvSpPr>
          <p:spPr bwMode="auto">
            <a:xfrm>
              <a:off x="2824" y="2509"/>
              <a:ext cx="391" cy="0"/>
            </a:xfrm>
            <a:prstGeom prst="line">
              <a:avLst/>
            </a:prstGeom>
            <a:noFill/>
            <a:ln w="38100">
              <a:solidFill>
                <a:schemeClr val="tx1"/>
              </a:solidFill>
              <a:round/>
              <a:headEnd/>
              <a:tailEnd type="triangle" w="med" len="med"/>
            </a:ln>
          </p:spPr>
          <p:txBody>
            <a:bodyPr/>
            <a:lstStyle/>
            <a:p>
              <a:endParaRPr lang="zh-CN" altLang="en-US"/>
            </a:p>
          </p:txBody>
        </p:sp>
        <p:sp>
          <p:nvSpPr>
            <p:cNvPr id="5142" name="Line 65"/>
            <p:cNvSpPr>
              <a:spLocks noChangeShapeType="1"/>
            </p:cNvSpPr>
            <p:nvPr/>
          </p:nvSpPr>
          <p:spPr bwMode="auto">
            <a:xfrm>
              <a:off x="2821" y="2605"/>
              <a:ext cx="391" cy="0"/>
            </a:xfrm>
            <a:prstGeom prst="line">
              <a:avLst/>
            </a:prstGeom>
            <a:noFill/>
            <a:ln w="38100">
              <a:solidFill>
                <a:schemeClr val="tx1"/>
              </a:solidFill>
              <a:round/>
              <a:headEnd/>
              <a:tailEnd type="triangle" w="med" len="med"/>
            </a:ln>
          </p:spPr>
          <p:txBody>
            <a:bodyPr/>
            <a:lstStyle/>
            <a:p>
              <a:endParaRPr lang="zh-CN" altLang="en-US"/>
            </a:p>
          </p:txBody>
        </p:sp>
        <p:sp>
          <p:nvSpPr>
            <p:cNvPr id="5143" name="Line 66"/>
            <p:cNvSpPr>
              <a:spLocks noChangeShapeType="1"/>
            </p:cNvSpPr>
            <p:nvPr/>
          </p:nvSpPr>
          <p:spPr bwMode="auto">
            <a:xfrm>
              <a:off x="2817" y="2764"/>
              <a:ext cx="391" cy="0"/>
            </a:xfrm>
            <a:prstGeom prst="line">
              <a:avLst/>
            </a:prstGeom>
            <a:noFill/>
            <a:ln w="38100">
              <a:solidFill>
                <a:schemeClr val="tx1"/>
              </a:solidFill>
              <a:round/>
              <a:headEnd/>
              <a:tailEnd type="triangle" w="med" len="med"/>
            </a:ln>
          </p:spPr>
          <p:txBody>
            <a:bodyPr/>
            <a:lstStyle/>
            <a:p>
              <a:endParaRPr lang="zh-CN" altLang="en-US"/>
            </a:p>
          </p:txBody>
        </p:sp>
        <p:sp>
          <p:nvSpPr>
            <p:cNvPr id="5144" name="Line 67"/>
            <p:cNvSpPr>
              <a:spLocks noChangeShapeType="1"/>
            </p:cNvSpPr>
            <p:nvPr/>
          </p:nvSpPr>
          <p:spPr bwMode="auto">
            <a:xfrm>
              <a:off x="4904" y="2512"/>
              <a:ext cx="391" cy="0"/>
            </a:xfrm>
            <a:prstGeom prst="line">
              <a:avLst/>
            </a:prstGeom>
            <a:noFill/>
            <a:ln w="38100">
              <a:solidFill>
                <a:schemeClr val="tx1"/>
              </a:solidFill>
              <a:round/>
              <a:headEnd/>
              <a:tailEnd type="triangle" w="med" len="med"/>
            </a:ln>
          </p:spPr>
          <p:txBody>
            <a:bodyPr/>
            <a:lstStyle/>
            <a:p>
              <a:endParaRPr lang="zh-CN" altLang="en-US"/>
            </a:p>
          </p:txBody>
        </p:sp>
        <p:sp>
          <p:nvSpPr>
            <p:cNvPr id="5145" name="Line 68"/>
            <p:cNvSpPr>
              <a:spLocks noChangeShapeType="1"/>
            </p:cNvSpPr>
            <p:nvPr/>
          </p:nvSpPr>
          <p:spPr bwMode="auto">
            <a:xfrm>
              <a:off x="4892" y="2608"/>
              <a:ext cx="391" cy="0"/>
            </a:xfrm>
            <a:prstGeom prst="line">
              <a:avLst/>
            </a:prstGeom>
            <a:noFill/>
            <a:ln w="38100">
              <a:solidFill>
                <a:schemeClr val="tx1"/>
              </a:solidFill>
              <a:round/>
              <a:headEnd/>
              <a:tailEnd type="triangle" w="med" len="med"/>
            </a:ln>
          </p:spPr>
          <p:txBody>
            <a:bodyPr/>
            <a:lstStyle/>
            <a:p>
              <a:endParaRPr lang="zh-CN" altLang="en-US"/>
            </a:p>
          </p:txBody>
        </p:sp>
        <p:sp>
          <p:nvSpPr>
            <p:cNvPr id="5146" name="Line 69"/>
            <p:cNvSpPr>
              <a:spLocks noChangeShapeType="1"/>
            </p:cNvSpPr>
            <p:nvPr/>
          </p:nvSpPr>
          <p:spPr bwMode="auto">
            <a:xfrm>
              <a:off x="4889" y="2767"/>
              <a:ext cx="391" cy="0"/>
            </a:xfrm>
            <a:prstGeom prst="line">
              <a:avLst/>
            </a:prstGeom>
            <a:noFill/>
            <a:ln w="38100">
              <a:solidFill>
                <a:schemeClr val="tx1"/>
              </a:solidFill>
              <a:round/>
              <a:headEnd/>
              <a:tailEnd type="triangle" w="med" len="med"/>
            </a:ln>
          </p:spPr>
          <p:txBody>
            <a:bodyPr/>
            <a:lstStyle/>
            <a:p>
              <a:endParaRPr lang="zh-CN" altLang="en-US"/>
            </a:p>
          </p:txBody>
        </p:sp>
        <p:sp>
          <p:nvSpPr>
            <p:cNvPr id="5147" name="Text Box 70"/>
            <p:cNvSpPr txBox="1">
              <a:spLocks noChangeArrowheads="1"/>
            </p:cNvSpPr>
            <p:nvPr/>
          </p:nvSpPr>
          <p:spPr bwMode="auto">
            <a:xfrm>
              <a:off x="2906" y="2447"/>
              <a:ext cx="116"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5148" name="Text Box 71"/>
            <p:cNvSpPr txBox="1">
              <a:spLocks noChangeArrowheads="1"/>
            </p:cNvSpPr>
            <p:nvPr/>
          </p:nvSpPr>
          <p:spPr bwMode="auto">
            <a:xfrm>
              <a:off x="2903" y="2489"/>
              <a:ext cx="116"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5149" name="Text Box 72"/>
            <p:cNvSpPr txBox="1">
              <a:spLocks noChangeArrowheads="1"/>
            </p:cNvSpPr>
            <p:nvPr/>
          </p:nvSpPr>
          <p:spPr bwMode="auto">
            <a:xfrm>
              <a:off x="2909" y="2522"/>
              <a:ext cx="116"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5150" name="Text Box 73"/>
            <p:cNvSpPr txBox="1">
              <a:spLocks noChangeArrowheads="1"/>
            </p:cNvSpPr>
            <p:nvPr/>
          </p:nvSpPr>
          <p:spPr bwMode="auto">
            <a:xfrm>
              <a:off x="4998" y="2454"/>
              <a:ext cx="13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5151" name="Text Box 74"/>
            <p:cNvSpPr txBox="1">
              <a:spLocks noChangeArrowheads="1"/>
            </p:cNvSpPr>
            <p:nvPr/>
          </p:nvSpPr>
          <p:spPr bwMode="auto">
            <a:xfrm>
              <a:off x="4995" y="2487"/>
              <a:ext cx="13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5152" name="Text Box 75"/>
            <p:cNvSpPr txBox="1">
              <a:spLocks noChangeArrowheads="1"/>
            </p:cNvSpPr>
            <p:nvPr/>
          </p:nvSpPr>
          <p:spPr bwMode="auto">
            <a:xfrm>
              <a:off x="5001" y="2520"/>
              <a:ext cx="13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5153" name="Text Box 76"/>
            <p:cNvSpPr txBox="1">
              <a:spLocks noChangeArrowheads="1"/>
            </p:cNvSpPr>
            <p:nvPr/>
          </p:nvSpPr>
          <p:spPr bwMode="auto">
            <a:xfrm>
              <a:off x="3277" y="3364"/>
              <a:ext cx="42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5154" name="Text Box 77"/>
            <p:cNvSpPr txBox="1">
              <a:spLocks noChangeArrowheads="1"/>
            </p:cNvSpPr>
            <p:nvPr/>
          </p:nvSpPr>
          <p:spPr bwMode="auto">
            <a:xfrm>
              <a:off x="3283" y="3406"/>
              <a:ext cx="42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5155" name="Text Box 78"/>
            <p:cNvSpPr txBox="1">
              <a:spLocks noChangeArrowheads="1"/>
            </p:cNvSpPr>
            <p:nvPr/>
          </p:nvSpPr>
          <p:spPr bwMode="auto">
            <a:xfrm>
              <a:off x="3280" y="3322"/>
              <a:ext cx="42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5156" name="Text Box 79"/>
            <p:cNvSpPr txBox="1">
              <a:spLocks noChangeArrowheads="1"/>
            </p:cNvSpPr>
            <p:nvPr/>
          </p:nvSpPr>
          <p:spPr bwMode="auto">
            <a:xfrm>
              <a:off x="4687" y="3364"/>
              <a:ext cx="218"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5157" name="Text Box 80"/>
            <p:cNvSpPr txBox="1">
              <a:spLocks noChangeArrowheads="1"/>
            </p:cNvSpPr>
            <p:nvPr/>
          </p:nvSpPr>
          <p:spPr bwMode="auto">
            <a:xfrm>
              <a:off x="4693" y="3406"/>
              <a:ext cx="218"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5158" name="Text Box 81"/>
            <p:cNvSpPr txBox="1">
              <a:spLocks noChangeArrowheads="1"/>
            </p:cNvSpPr>
            <p:nvPr/>
          </p:nvSpPr>
          <p:spPr bwMode="auto">
            <a:xfrm>
              <a:off x="4693" y="3325"/>
              <a:ext cx="218"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5159" name="Text Box 82"/>
            <p:cNvSpPr txBox="1">
              <a:spLocks noChangeArrowheads="1"/>
            </p:cNvSpPr>
            <p:nvPr/>
          </p:nvSpPr>
          <p:spPr bwMode="auto">
            <a:xfrm>
              <a:off x="2546" y="2472"/>
              <a:ext cx="381" cy="327"/>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chemeClr val="accent2"/>
                  </a:solidFill>
                </a:rPr>
                <a:t>X</a:t>
              </a:r>
            </a:p>
          </p:txBody>
        </p:sp>
        <p:sp>
          <p:nvSpPr>
            <p:cNvPr id="5160" name="Text Box 83"/>
            <p:cNvSpPr txBox="1">
              <a:spLocks noChangeArrowheads="1"/>
            </p:cNvSpPr>
            <p:nvPr/>
          </p:nvSpPr>
          <p:spPr bwMode="auto">
            <a:xfrm>
              <a:off x="2534" y="2802"/>
              <a:ext cx="381" cy="327"/>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chemeClr val="accent1"/>
                  </a:solidFill>
                </a:rPr>
                <a:t>Q</a:t>
              </a:r>
            </a:p>
          </p:txBody>
        </p:sp>
        <p:sp>
          <p:nvSpPr>
            <p:cNvPr id="5161" name="Text Box 84"/>
            <p:cNvSpPr txBox="1">
              <a:spLocks noChangeArrowheads="1"/>
            </p:cNvSpPr>
            <p:nvPr/>
          </p:nvSpPr>
          <p:spPr bwMode="auto">
            <a:xfrm>
              <a:off x="5300" y="2482"/>
              <a:ext cx="381" cy="327"/>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rgbClr val="FF0000"/>
                  </a:solidFill>
                </a:rPr>
                <a:t>Z</a:t>
              </a:r>
            </a:p>
          </p:txBody>
        </p:sp>
        <p:sp>
          <p:nvSpPr>
            <p:cNvPr id="5162" name="Text Box 85"/>
            <p:cNvSpPr txBox="1">
              <a:spLocks noChangeArrowheads="1"/>
            </p:cNvSpPr>
            <p:nvPr/>
          </p:nvSpPr>
          <p:spPr bwMode="auto">
            <a:xfrm>
              <a:off x="5179" y="3414"/>
              <a:ext cx="381" cy="327"/>
            </a:xfrm>
            <a:prstGeom prst="rect">
              <a:avLst/>
            </a:prstGeom>
            <a:noFill/>
            <a:ln w="9525">
              <a:noFill/>
              <a:miter lim="800000"/>
              <a:headEnd/>
              <a:tailEnd/>
            </a:ln>
          </p:spPr>
          <p:txBody>
            <a:bodyPr>
              <a:spAutoFit/>
            </a:bodyPr>
            <a:lstStyle/>
            <a:p>
              <a:pPr eaLnBrk="1" hangingPunct="1">
                <a:spcBef>
                  <a:spcPct val="50000"/>
                </a:spcBef>
              </a:pPr>
              <a:r>
                <a:rPr lang="en-US" altLang="zh-CN" sz="2800" b="1"/>
                <a:t>F</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4">
                                            <p:txEl>
                                              <p:pRg st="0" end="0"/>
                                            </p:txEl>
                                          </p:spTgt>
                                        </p:tgtEl>
                                        <p:attrNameLst>
                                          <p:attrName>style.visibility</p:attrName>
                                        </p:attrNameLst>
                                      </p:cBhvr>
                                      <p:to>
                                        <p:strVal val="visible"/>
                                      </p:to>
                                    </p:set>
                                    <p:animEffect transition="in" filter="wipe(left)">
                                      <p:cBhvr>
                                        <p:cTn id="7" dur="500"/>
                                        <p:tgtEl>
                                          <p:spTgt spid="849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4">
                                            <p:txEl>
                                              <p:pRg st="1" end="1"/>
                                            </p:txEl>
                                          </p:spTgt>
                                        </p:tgtEl>
                                        <p:attrNameLst>
                                          <p:attrName>style.visibility</p:attrName>
                                        </p:attrNameLst>
                                      </p:cBhvr>
                                      <p:to>
                                        <p:strVal val="visible"/>
                                      </p:to>
                                    </p:set>
                                    <p:animEffect transition="in" filter="wipe(left)">
                                      <p:cBhvr>
                                        <p:cTn id="12" dur="500"/>
                                        <p:tgtEl>
                                          <p:spTgt spid="849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994">
                                            <p:txEl>
                                              <p:pRg st="2" end="2"/>
                                            </p:txEl>
                                          </p:spTgt>
                                        </p:tgtEl>
                                        <p:attrNameLst>
                                          <p:attrName>style.visibility</p:attrName>
                                        </p:attrNameLst>
                                      </p:cBhvr>
                                      <p:to>
                                        <p:strVal val="visible"/>
                                      </p:to>
                                    </p:set>
                                    <p:animEffect transition="in" filter="wipe(left)">
                                      <p:cBhvr>
                                        <p:cTn id="17" dur="500"/>
                                        <p:tgtEl>
                                          <p:spTgt spid="849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4994">
                                            <p:txEl>
                                              <p:pRg st="3" end="3"/>
                                            </p:txEl>
                                          </p:spTgt>
                                        </p:tgtEl>
                                        <p:attrNameLst>
                                          <p:attrName>style.visibility</p:attrName>
                                        </p:attrNameLst>
                                      </p:cBhvr>
                                      <p:to>
                                        <p:strVal val="visible"/>
                                      </p:to>
                                    </p:set>
                                    <p:animEffect transition="in" filter="wipe(left)">
                                      <p:cBhvr>
                                        <p:cTn id="22" dur="500"/>
                                        <p:tgtEl>
                                          <p:spTgt spid="849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4994">
                                            <p:txEl>
                                              <p:pRg st="4" end="4"/>
                                            </p:txEl>
                                          </p:spTgt>
                                        </p:tgtEl>
                                        <p:attrNameLst>
                                          <p:attrName>style.visibility</p:attrName>
                                        </p:attrNameLst>
                                      </p:cBhvr>
                                      <p:to>
                                        <p:strVal val="visible"/>
                                      </p:to>
                                    </p:set>
                                    <p:animEffect transition="in" filter="wipe(left)">
                                      <p:cBhvr>
                                        <p:cTn id="27" dur="500"/>
                                        <p:tgtEl>
                                          <p:spTgt spid="849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381000" y="319088"/>
            <a:ext cx="8382000" cy="5218112"/>
          </a:xfrm>
          <a:prstGeom prst="rect">
            <a:avLst/>
          </a:prstGeom>
          <a:noFill/>
          <a:ln w="9525">
            <a:noFill/>
            <a:miter lim="800000"/>
            <a:headEnd/>
            <a:tailEnd/>
          </a:ln>
        </p:spPr>
        <p:txBody>
          <a:bodyPr>
            <a:spAutoFit/>
          </a:bodyPr>
          <a:lstStyle/>
          <a:p>
            <a:pPr algn="just" eaLnBrk="1" hangingPunct="1">
              <a:spcBef>
                <a:spcPct val="50000"/>
              </a:spcBef>
            </a:pPr>
            <a:r>
              <a:rPr lang="zh-CN" altLang="en-US" sz="2800" b="1"/>
              <a:t>三、状态表的化简</a:t>
            </a:r>
          </a:p>
          <a:p>
            <a:pPr algn="just" eaLnBrk="1" hangingPunct="1">
              <a:spcBef>
                <a:spcPct val="50000"/>
              </a:spcBef>
            </a:pPr>
            <a:r>
              <a:rPr lang="zh-CN" altLang="en-US" sz="2800" b="1"/>
              <a:t>	设置状态的目的是利用这些状态记住电路的历史状态，以根据其后的输入产生相应的输出。如果所设置的某两个状态对其后输入的所有序列产生的输出序列完全相同，则这两个状态可以合并为一个状态。</a:t>
            </a:r>
          </a:p>
          <a:p>
            <a:pPr eaLnBrk="1" hangingPunct="1">
              <a:spcBef>
                <a:spcPct val="50000"/>
              </a:spcBef>
            </a:pPr>
            <a:r>
              <a:rPr lang="zh-CN" altLang="en-US" sz="2800" b="1"/>
              <a:t>	状态表的每一行指明了在某一输入条件下某个状态的次态和电路的输出。当两行（或多行）所记载的内容完全一样时，说明这两行所代表的状态是相同的。将这两行合并为一行，不会影响整个电路的逻辑功能。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786">
                                            <p:txEl>
                                              <p:pRg st="0" end="0"/>
                                            </p:txEl>
                                          </p:spTgt>
                                        </p:tgtEl>
                                        <p:attrNameLst>
                                          <p:attrName>style.visibility</p:attrName>
                                        </p:attrNameLst>
                                      </p:cBhvr>
                                      <p:to>
                                        <p:strVal val="visible"/>
                                      </p:to>
                                    </p:set>
                                    <p:anim calcmode="lin" valueType="num">
                                      <p:cBhvr additive="base">
                                        <p:cTn id="7" dur="500" fill="hold"/>
                                        <p:tgtEl>
                                          <p:spTgt spid="1187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7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8786">
                                            <p:txEl>
                                              <p:pRg st="1" end="1"/>
                                            </p:txEl>
                                          </p:spTgt>
                                        </p:tgtEl>
                                        <p:attrNameLst>
                                          <p:attrName>style.visibility</p:attrName>
                                        </p:attrNameLst>
                                      </p:cBhvr>
                                      <p:to>
                                        <p:strVal val="visible"/>
                                      </p:to>
                                    </p:set>
                                    <p:anim calcmode="lin" valueType="num">
                                      <p:cBhvr additive="base">
                                        <p:cTn id="13" dur="500" fill="hold"/>
                                        <p:tgtEl>
                                          <p:spTgt spid="1187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87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8786">
                                            <p:txEl>
                                              <p:pRg st="2" end="2"/>
                                            </p:txEl>
                                          </p:spTgt>
                                        </p:tgtEl>
                                        <p:attrNameLst>
                                          <p:attrName>style.visibility</p:attrName>
                                        </p:attrNameLst>
                                      </p:cBhvr>
                                      <p:to>
                                        <p:strVal val="visible"/>
                                      </p:to>
                                    </p:set>
                                    <p:anim calcmode="lin" valueType="num">
                                      <p:cBhvr additive="base">
                                        <p:cTn id="19" dur="500" fill="hold"/>
                                        <p:tgtEl>
                                          <p:spTgt spid="11878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878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81000" y="319088"/>
            <a:ext cx="8439150" cy="1384300"/>
          </a:xfrm>
          <a:prstGeom prst="rect">
            <a:avLst/>
          </a:prstGeom>
          <a:noFill/>
          <a:ln w="9525">
            <a:noFill/>
            <a:miter lim="800000"/>
            <a:headEnd/>
            <a:tailEnd/>
          </a:ln>
        </p:spPr>
        <p:txBody>
          <a:bodyPr>
            <a:spAutoFit/>
          </a:bodyPr>
          <a:lstStyle/>
          <a:p>
            <a:pPr eaLnBrk="1" hangingPunct="1">
              <a:spcBef>
                <a:spcPct val="50000"/>
              </a:spcBef>
            </a:pPr>
            <a:r>
              <a:rPr lang="zh-CN" altLang="en-US" sz="2800"/>
              <a:t>如果所设置的两个状态，对输入的所有序列产生的输出和次态完全相同，则这两个状态可以合并为一个状态。 </a:t>
            </a:r>
          </a:p>
        </p:txBody>
      </p:sp>
      <p:graphicFrame>
        <p:nvGraphicFramePr>
          <p:cNvPr id="119851" name="Group 43"/>
          <p:cNvGraphicFramePr>
            <a:graphicFrameLocks noGrp="1"/>
          </p:cNvGraphicFramePr>
          <p:nvPr/>
        </p:nvGraphicFramePr>
        <p:xfrm>
          <a:off x="755650" y="2205038"/>
          <a:ext cx="3124200" cy="3090576"/>
        </p:xfrm>
        <a:graphic>
          <a:graphicData uri="http://schemas.openxmlformats.org/drawingml/2006/table">
            <a:tbl>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175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现态</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次态</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输出</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175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X=0</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X=1</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4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C</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A/0</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B/0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C/0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D/1</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 name="Group 43"/>
          <p:cNvGraphicFramePr>
            <a:graphicFrameLocks noGrp="1"/>
          </p:cNvGraphicFramePr>
          <p:nvPr/>
        </p:nvGraphicFramePr>
        <p:xfrm>
          <a:off x="4600575" y="2205038"/>
          <a:ext cx="3124200" cy="3090481"/>
        </p:xfrm>
        <a:graphic>
          <a:graphicData uri="http://schemas.openxmlformats.org/drawingml/2006/table">
            <a:tbl>
              <a:tblPr/>
              <a:tblGrid>
                <a:gridCol w="762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51752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现态</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次态</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800" b="0" i="0" u="none" strike="noStrike" cap="none" normalizeH="0" baseline="0" smtClean="0">
                          <a:ln>
                            <a:noFill/>
                          </a:ln>
                          <a:solidFill>
                            <a:schemeClr val="tx1"/>
                          </a:solidFill>
                          <a:effectLst/>
                          <a:latin typeface="Times New Roman" pitchFamily="18" charset="0"/>
                          <a:ea typeface="宋体" pitchFamily="2" charset="-122"/>
                        </a:rPr>
                        <a:t>输出</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175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X=0</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X=1</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4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FF0000"/>
                          </a:solidFill>
                          <a:effectLst/>
                          <a:latin typeface="Times New Roman" pitchFamily="18" charset="0"/>
                          <a:ea typeface="宋体" pitchFamily="2" charset="-122"/>
                        </a:rPr>
                        <a:t>E</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A/0</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B/0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FF0000"/>
                          </a:solidFill>
                          <a:effectLst/>
                          <a:latin typeface="Times New Roman" pitchFamily="18" charset="0"/>
                          <a:ea typeface="宋体" pitchFamily="2" charset="-122"/>
                        </a:rPr>
                        <a:t>E</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FF0000"/>
                          </a:solidFill>
                          <a:effectLst/>
                          <a:latin typeface="Times New Roman" pitchFamily="18" charset="0"/>
                          <a:ea typeface="宋体" pitchFamily="2" charset="-122"/>
                        </a:rPr>
                        <a:t>E</a:t>
                      </a: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/1</a:t>
                      </a:r>
                    </a:p>
                  </a:txBody>
                  <a:tcPr marT="45704" marB="4570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右箭头 1"/>
          <p:cNvSpPr>
            <a:spLocks noChangeArrowheads="1"/>
          </p:cNvSpPr>
          <p:nvPr/>
        </p:nvSpPr>
        <p:spPr bwMode="auto">
          <a:xfrm>
            <a:off x="3879850" y="3933825"/>
            <a:ext cx="720725" cy="287338"/>
          </a:xfrm>
          <a:prstGeom prst="rightArrow">
            <a:avLst>
              <a:gd name="adj1" fmla="val 50000"/>
              <a:gd name="adj2" fmla="val 50108"/>
            </a:avLst>
          </a:prstGeom>
          <a:solidFill>
            <a:schemeClr val="accent1"/>
          </a:solidFill>
          <a:ln w="9525" algn="ctr">
            <a:solidFill>
              <a:schemeClr val="tx1"/>
            </a:solidFill>
            <a:round/>
            <a:headEnd/>
            <a:tailEnd/>
          </a:ln>
        </p:spPr>
        <p:txBody>
          <a:bodyPr/>
          <a:lstStyle/>
          <a:p>
            <a:pPr eaLnBrk="1" hangingPunct="1"/>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9851"/>
                                        </p:tgtEl>
                                        <p:attrNameLst>
                                          <p:attrName>style.visibility</p:attrName>
                                        </p:attrNameLst>
                                      </p:cBhvr>
                                      <p:to>
                                        <p:strVal val="visible"/>
                                      </p:to>
                                    </p:set>
                                    <p:animEffect transition="in" filter="dissolve">
                                      <p:cBhvr>
                                        <p:cTn id="7" dur="500"/>
                                        <p:tgtEl>
                                          <p:spTgt spid="119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81000" y="319088"/>
            <a:ext cx="7162800" cy="519112"/>
          </a:xfrm>
          <a:prstGeom prst="rect">
            <a:avLst/>
          </a:prstGeom>
          <a:noFill/>
          <a:ln w="9525">
            <a:noFill/>
            <a:miter lim="800000"/>
            <a:headEnd/>
            <a:tailEnd/>
          </a:ln>
        </p:spPr>
        <p:txBody>
          <a:bodyPr>
            <a:spAutoFit/>
          </a:bodyPr>
          <a:lstStyle/>
          <a:p>
            <a:pPr eaLnBrk="1" hangingPunct="1">
              <a:spcBef>
                <a:spcPct val="50000"/>
              </a:spcBef>
            </a:pPr>
            <a:r>
              <a:rPr lang="zh-CN" altLang="en-US" sz="2800" b="1"/>
              <a:t>四、状态编码</a:t>
            </a:r>
          </a:p>
        </p:txBody>
      </p:sp>
      <p:sp>
        <p:nvSpPr>
          <p:cNvPr id="143364" name="Text Box 4"/>
          <p:cNvSpPr txBox="1">
            <a:spLocks noChangeArrowheads="1"/>
          </p:cNvSpPr>
          <p:nvPr/>
        </p:nvSpPr>
        <p:spPr bwMode="auto">
          <a:xfrm>
            <a:off x="381000" y="838200"/>
            <a:ext cx="8001000" cy="2308225"/>
          </a:xfrm>
          <a:prstGeom prst="rect">
            <a:avLst/>
          </a:prstGeom>
          <a:noFill/>
          <a:ln w="9525">
            <a:noFill/>
            <a:miter lim="800000"/>
            <a:headEnd/>
            <a:tailEnd/>
          </a:ln>
        </p:spPr>
        <p:txBody>
          <a:bodyPr>
            <a:spAutoFit/>
          </a:bodyPr>
          <a:lstStyle/>
          <a:p>
            <a:pPr eaLnBrk="1" hangingPunct="1">
              <a:spcBef>
                <a:spcPct val="50000"/>
              </a:spcBef>
            </a:pPr>
            <a:r>
              <a:rPr lang="en-US" altLang="zh-CN"/>
              <a:t>1</a:t>
            </a:r>
            <a:r>
              <a:rPr lang="zh-CN" altLang="en-US"/>
              <a:t>、</a:t>
            </a:r>
            <a:r>
              <a:rPr lang="zh-CN" altLang="en-US">
                <a:solidFill>
                  <a:srgbClr val="FF3300"/>
                </a:solidFill>
              </a:rPr>
              <a:t>概念</a:t>
            </a:r>
            <a:r>
              <a:rPr lang="zh-CN" altLang="en-US"/>
              <a:t>：根据最小化状态表的状态数，确定触发器的个数，并指定每个状态的二进制代码。</a:t>
            </a:r>
          </a:p>
          <a:p>
            <a:pPr eaLnBrk="1" hangingPunct="1">
              <a:spcBef>
                <a:spcPct val="50000"/>
              </a:spcBef>
            </a:pPr>
            <a:r>
              <a:rPr lang="zh-CN" altLang="en-US"/>
              <a:t>	对同步时序电路，一般情况下，状态分配不影响电路的可靠性，仅仅影响电路的复杂程度。</a:t>
            </a:r>
          </a:p>
          <a:p>
            <a:pPr eaLnBrk="1" hangingPunct="1">
              <a:spcBef>
                <a:spcPct val="50000"/>
              </a:spcBef>
            </a:pP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4">
                                            <p:txEl>
                                              <p:pRg st="0" end="0"/>
                                            </p:txEl>
                                          </p:spTgt>
                                        </p:tgtEl>
                                        <p:attrNameLst>
                                          <p:attrName>style.visibility</p:attrName>
                                        </p:attrNameLst>
                                      </p:cBhvr>
                                      <p:to>
                                        <p:strVal val="visible"/>
                                      </p:to>
                                    </p:set>
                                    <p:animEffect transition="in" filter="wipe(left)">
                                      <p:cBhvr>
                                        <p:cTn id="7" dur="500"/>
                                        <p:tgtEl>
                                          <p:spTgt spid="1433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4">
                                            <p:txEl>
                                              <p:pRg st="1" end="1"/>
                                            </p:txEl>
                                          </p:spTgt>
                                        </p:tgtEl>
                                        <p:attrNameLst>
                                          <p:attrName>style.visibility</p:attrName>
                                        </p:attrNameLst>
                                      </p:cBhvr>
                                      <p:to>
                                        <p:strVal val="visible"/>
                                      </p:to>
                                    </p:set>
                                    <p:animEffect transition="in" filter="wipe(left)">
                                      <p:cBhvr>
                                        <p:cTn id="12" dur="500"/>
                                        <p:tgtEl>
                                          <p:spTgt spid="1433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3364">
                                            <p:txEl>
                                              <p:charRg st="87" end="87"/>
                                            </p:txEl>
                                          </p:spTgt>
                                        </p:tgtEl>
                                        <p:attrNameLst>
                                          <p:attrName>style.visibility</p:attrName>
                                        </p:attrNameLst>
                                      </p:cBhvr>
                                      <p:to>
                                        <p:strVal val="visible"/>
                                      </p:to>
                                    </p:set>
                                    <p:animEffect transition="in" filter="wipe(left)">
                                      <p:cBhvr>
                                        <p:cTn id="17" dur="500"/>
                                        <p:tgtEl>
                                          <p:spTgt spid="143364">
                                            <p:txEl>
                                              <p:charRg st="87"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Text Box 3"/>
          <p:cNvSpPr txBox="1">
            <a:spLocks noChangeArrowheads="1"/>
          </p:cNvSpPr>
          <p:nvPr/>
        </p:nvSpPr>
        <p:spPr bwMode="auto">
          <a:xfrm>
            <a:off x="381000" y="838200"/>
            <a:ext cx="8229600" cy="4656138"/>
          </a:xfrm>
          <a:prstGeom prst="rect">
            <a:avLst/>
          </a:prstGeom>
          <a:noFill/>
          <a:ln w="9525">
            <a:noFill/>
            <a:miter lim="800000"/>
            <a:headEnd/>
            <a:tailEnd/>
          </a:ln>
        </p:spPr>
        <p:txBody>
          <a:bodyPr>
            <a:spAutoFit/>
          </a:bodyPr>
          <a:lstStyle/>
          <a:p>
            <a:pPr eaLnBrk="1" hangingPunct="1">
              <a:spcBef>
                <a:spcPct val="50000"/>
              </a:spcBef>
            </a:pPr>
            <a:r>
              <a:rPr lang="en-US" altLang="zh-CN"/>
              <a:t>2</a:t>
            </a:r>
            <a:r>
              <a:rPr lang="zh-CN" altLang="en-US"/>
              <a:t>、</a:t>
            </a:r>
            <a:r>
              <a:rPr lang="zh-CN" altLang="en-US">
                <a:solidFill>
                  <a:srgbClr val="FF3300"/>
                </a:solidFill>
              </a:rPr>
              <a:t>状态编码规则</a:t>
            </a:r>
            <a:r>
              <a:rPr lang="zh-CN" altLang="en-US"/>
              <a:t>：</a:t>
            </a:r>
            <a:r>
              <a:rPr lang="en-US" altLang="zh-CN"/>
              <a:t>——</a:t>
            </a:r>
            <a:r>
              <a:rPr lang="zh-CN" altLang="en-US"/>
              <a:t>相邻状态分配法</a:t>
            </a:r>
          </a:p>
          <a:p>
            <a:pPr eaLnBrk="1" hangingPunct="1">
              <a:spcBef>
                <a:spcPct val="50000"/>
              </a:spcBef>
            </a:pPr>
            <a:r>
              <a:rPr lang="zh-CN" altLang="en-US"/>
              <a:t>（</a:t>
            </a:r>
            <a:r>
              <a:rPr lang="en-US" altLang="zh-CN"/>
              <a:t>1</a:t>
            </a:r>
            <a:r>
              <a:rPr lang="zh-CN" altLang="en-US"/>
              <a:t>）在同一输入条件下，具有相同次态的现态，应尽可能分配相邻的二进制代码（即两个二进制代码中只有一位数码不同，其余各位均相同）</a:t>
            </a:r>
            <a:r>
              <a:rPr lang="en-US" altLang="zh-CN"/>
              <a:t>——</a:t>
            </a:r>
            <a:r>
              <a:rPr lang="zh-CN" altLang="en-US">
                <a:solidFill>
                  <a:srgbClr val="FF3300"/>
                </a:solidFill>
              </a:rPr>
              <a:t>次态相同，现态编码应相邻。</a:t>
            </a:r>
          </a:p>
          <a:p>
            <a:pPr eaLnBrk="1" hangingPunct="1">
              <a:spcBef>
                <a:spcPct val="50000"/>
              </a:spcBef>
            </a:pPr>
            <a:r>
              <a:rPr lang="zh-CN" altLang="en-US"/>
              <a:t>（</a:t>
            </a:r>
            <a:r>
              <a:rPr lang="en-US" altLang="zh-CN"/>
              <a:t>2</a:t>
            </a:r>
            <a:r>
              <a:rPr lang="zh-CN" altLang="en-US"/>
              <a:t>）同一现态下，在相邻输入条件下的不同次态，应尽可能分配相邻的二进制代码</a:t>
            </a:r>
            <a:r>
              <a:rPr lang="en-US" altLang="zh-CN"/>
              <a:t>——</a:t>
            </a:r>
            <a:r>
              <a:rPr lang="zh-CN" altLang="en-US">
                <a:solidFill>
                  <a:srgbClr val="FF3300"/>
                </a:solidFill>
              </a:rPr>
              <a:t>同一现态，次态编码应相邻。</a:t>
            </a:r>
          </a:p>
          <a:p>
            <a:pPr eaLnBrk="1" hangingPunct="1">
              <a:spcBef>
                <a:spcPct val="50000"/>
              </a:spcBef>
            </a:pPr>
            <a:r>
              <a:rPr lang="zh-CN" altLang="en-US"/>
              <a:t>（</a:t>
            </a:r>
            <a:r>
              <a:rPr lang="en-US" altLang="zh-CN"/>
              <a:t>3</a:t>
            </a:r>
            <a:r>
              <a:rPr lang="zh-CN" altLang="en-US"/>
              <a:t>）在所有输入条件下，具有相同输出的现态应尽可能分配相邻的二进制代码</a:t>
            </a:r>
            <a:r>
              <a:rPr lang="en-US" altLang="zh-CN"/>
              <a:t>——</a:t>
            </a:r>
            <a:r>
              <a:rPr lang="zh-CN" altLang="en-US">
                <a:solidFill>
                  <a:srgbClr val="FF3300"/>
                </a:solidFill>
              </a:rPr>
              <a:t>输出相同，现态编码应相邻。</a:t>
            </a:r>
          </a:p>
          <a:p>
            <a:pPr eaLnBrk="1" hangingPunct="1">
              <a:spcBef>
                <a:spcPct val="50000"/>
              </a:spcBef>
            </a:pPr>
            <a:r>
              <a:rPr lang="zh-CN" altLang="en-US"/>
              <a:t>（</a:t>
            </a:r>
            <a:r>
              <a:rPr lang="en-US" altLang="zh-CN"/>
              <a:t>4</a:t>
            </a:r>
            <a:r>
              <a:rPr lang="zh-CN" altLang="en-US"/>
              <a:t>）</a:t>
            </a:r>
            <a:r>
              <a:rPr lang="zh-CN" altLang="en-US">
                <a:solidFill>
                  <a:srgbClr val="FF3300"/>
                </a:solidFill>
              </a:rPr>
              <a:t>将状态表中出现次数最多的状态分配逻辑</a:t>
            </a:r>
            <a:r>
              <a:rPr lang="en-US" altLang="zh-CN">
                <a:solidFill>
                  <a:srgbClr val="FF3300"/>
                </a:solidFill>
              </a:rPr>
              <a:t>0</a:t>
            </a:r>
            <a:r>
              <a:rPr lang="zh-CN" altLang="en-US">
                <a:solidFill>
                  <a:srgbClr val="FF3300"/>
                </a:solidFill>
              </a:rPr>
              <a:t>。</a:t>
            </a:r>
          </a:p>
          <a:p>
            <a:pPr eaLnBrk="1" hangingPunct="1">
              <a:spcBef>
                <a:spcPct val="50000"/>
              </a:spcBef>
            </a:pPr>
            <a:r>
              <a:rPr lang="zh-CN" altLang="en-US" b="1">
                <a:solidFill>
                  <a:srgbClr val="FF3300"/>
                </a:solidFill>
              </a:rPr>
              <a:t>其重要性依次递减。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left)">
                                      <p:cBhvr>
                                        <p:cTn id="7" dur="500"/>
                                        <p:tgtEl>
                                          <p:spTgt spid="144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wipe(left)">
                                      <p:cBhvr>
                                        <p:cTn id="12" dur="500"/>
                                        <p:tgtEl>
                                          <p:spTgt spid="144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387">
                                            <p:txEl>
                                              <p:pRg st="2" end="2"/>
                                            </p:txEl>
                                          </p:spTgt>
                                        </p:tgtEl>
                                        <p:attrNameLst>
                                          <p:attrName>style.visibility</p:attrName>
                                        </p:attrNameLst>
                                      </p:cBhvr>
                                      <p:to>
                                        <p:strVal val="visible"/>
                                      </p:to>
                                    </p:set>
                                    <p:animEffect transition="in" filter="wipe(left)">
                                      <p:cBhvr>
                                        <p:cTn id="17" dur="500"/>
                                        <p:tgtEl>
                                          <p:spTgt spid="144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4387">
                                            <p:txEl>
                                              <p:pRg st="3" end="3"/>
                                            </p:txEl>
                                          </p:spTgt>
                                        </p:tgtEl>
                                        <p:attrNameLst>
                                          <p:attrName>style.visibility</p:attrName>
                                        </p:attrNameLst>
                                      </p:cBhvr>
                                      <p:to>
                                        <p:strVal val="visible"/>
                                      </p:to>
                                    </p:set>
                                    <p:animEffect transition="in" filter="wipe(left)">
                                      <p:cBhvr>
                                        <p:cTn id="22" dur="500"/>
                                        <p:tgtEl>
                                          <p:spTgt spid="1443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4387">
                                            <p:txEl>
                                              <p:pRg st="4" end="4"/>
                                            </p:txEl>
                                          </p:spTgt>
                                        </p:tgtEl>
                                        <p:attrNameLst>
                                          <p:attrName>style.visibility</p:attrName>
                                        </p:attrNameLst>
                                      </p:cBhvr>
                                      <p:to>
                                        <p:strVal val="visible"/>
                                      </p:to>
                                    </p:set>
                                    <p:animEffect transition="in" filter="wipe(left)">
                                      <p:cBhvr>
                                        <p:cTn id="27" dur="500"/>
                                        <p:tgtEl>
                                          <p:spTgt spid="1443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4387">
                                            <p:txEl>
                                              <p:pRg st="5" end="5"/>
                                            </p:txEl>
                                          </p:spTgt>
                                        </p:tgtEl>
                                        <p:attrNameLst>
                                          <p:attrName>style.visibility</p:attrName>
                                        </p:attrNameLst>
                                      </p:cBhvr>
                                      <p:to>
                                        <p:strVal val="visible"/>
                                      </p:to>
                                    </p:set>
                                    <p:animEffect transition="in" filter="wipe(left)">
                                      <p:cBhvr>
                                        <p:cTn id="32" dur="500"/>
                                        <p:tgtEl>
                                          <p:spTgt spid="144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81000" y="319088"/>
            <a:ext cx="7162800" cy="519112"/>
          </a:xfrm>
          <a:prstGeom prst="rect">
            <a:avLst/>
          </a:prstGeom>
          <a:noFill/>
          <a:ln w="9525">
            <a:noFill/>
            <a:miter lim="800000"/>
            <a:headEnd/>
            <a:tailEnd/>
          </a:ln>
        </p:spPr>
        <p:txBody>
          <a:bodyPr>
            <a:spAutoFit/>
          </a:bodyPr>
          <a:lstStyle/>
          <a:p>
            <a:pPr eaLnBrk="1" hangingPunct="1">
              <a:spcBef>
                <a:spcPct val="50000"/>
              </a:spcBef>
            </a:pPr>
            <a:r>
              <a:rPr lang="zh-CN" altLang="en-US" sz="2800" b="1"/>
              <a:t>四、状态编码</a:t>
            </a:r>
          </a:p>
        </p:txBody>
      </p:sp>
      <p:sp>
        <p:nvSpPr>
          <p:cNvPr id="44035" name="Text Box 3"/>
          <p:cNvSpPr txBox="1">
            <a:spLocks noChangeArrowheads="1"/>
          </p:cNvSpPr>
          <p:nvPr/>
        </p:nvSpPr>
        <p:spPr bwMode="auto">
          <a:xfrm>
            <a:off x="381000" y="838200"/>
            <a:ext cx="4800600" cy="3013075"/>
          </a:xfrm>
          <a:prstGeom prst="rect">
            <a:avLst/>
          </a:prstGeom>
          <a:noFill/>
          <a:ln w="9525">
            <a:noFill/>
            <a:miter lim="800000"/>
            <a:headEnd/>
            <a:tailEnd/>
          </a:ln>
        </p:spPr>
        <p:txBody>
          <a:bodyPr>
            <a:spAutoFit/>
          </a:bodyPr>
          <a:lstStyle/>
          <a:p>
            <a:pPr eaLnBrk="1" hangingPunct="1">
              <a:spcBef>
                <a:spcPct val="50000"/>
              </a:spcBef>
            </a:pPr>
            <a:r>
              <a:rPr lang="en-US" altLang="zh-CN"/>
              <a:t>2</a:t>
            </a:r>
            <a:r>
              <a:rPr lang="zh-CN" altLang="en-US"/>
              <a:t>、</a:t>
            </a:r>
            <a:r>
              <a:rPr lang="zh-CN" altLang="en-US">
                <a:solidFill>
                  <a:srgbClr val="FF3300"/>
                </a:solidFill>
              </a:rPr>
              <a:t>状态编码规则</a:t>
            </a:r>
            <a:r>
              <a:rPr lang="zh-CN" altLang="en-US"/>
              <a:t>：</a:t>
            </a:r>
          </a:p>
          <a:p>
            <a:pPr eaLnBrk="1" hangingPunct="1">
              <a:spcBef>
                <a:spcPct val="50000"/>
              </a:spcBef>
            </a:pPr>
            <a:r>
              <a:rPr lang="zh-CN" altLang="en-US"/>
              <a:t>（</a:t>
            </a:r>
            <a:r>
              <a:rPr lang="en-US" altLang="zh-CN"/>
              <a:t>1</a:t>
            </a:r>
            <a:r>
              <a:rPr lang="zh-CN" altLang="en-US"/>
              <a:t>）</a:t>
            </a:r>
            <a:r>
              <a:rPr lang="zh-CN" altLang="en-US">
                <a:solidFill>
                  <a:srgbClr val="FF3300"/>
                </a:solidFill>
              </a:rPr>
              <a:t>次态相同，现态编码应相邻。</a:t>
            </a:r>
          </a:p>
          <a:p>
            <a:pPr eaLnBrk="1" hangingPunct="1">
              <a:spcBef>
                <a:spcPct val="50000"/>
              </a:spcBef>
            </a:pPr>
            <a:r>
              <a:rPr lang="zh-CN" altLang="en-US"/>
              <a:t>（</a:t>
            </a:r>
            <a:r>
              <a:rPr lang="en-US" altLang="zh-CN"/>
              <a:t>2</a:t>
            </a:r>
            <a:r>
              <a:rPr lang="zh-CN" altLang="en-US"/>
              <a:t>）</a:t>
            </a:r>
            <a:r>
              <a:rPr lang="zh-CN" altLang="en-US">
                <a:solidFill>
                  <a:srgbClr val="FF3300"/>
                </a:solidFill>
              </a:rPr>
              <a:t>同一现态，次态编码应相邻。</a:t>
            </a:r>
          </a:p>
          <a:p>
            <a:pPr eaLnBrk="1" hangingPunct="1">
              <a:spcBef>
                <a:spcPct val="50000"/>
              </a:spcBef>
            </a:pPr>
            <a:r>
              <a:rPr lang="zh-CN" altLang="en-US"/>
              <a:t>（</a:t>
            </a:r>
            <a:r>
              <a:rPr lang="en-US" altLang="zh-CN"/>
              <a:t>3</a:t>
            </a:r>
            <a:r>
              <a:rPr lang="zh-CN" altLang="en-US"/>
              <a:t>）</a:t>
            </a:r>
            <a:r>
              <a:rPr lang="zh-CN" altLang="en-US">
                <a:solidFill>
                  <a:srgbClr val="FF3300"/>
                </a:solidFill>
              </a:rPr>
              <a:t>输出相同，现态编码应相邻。</a:t>
            </a:r>
          </a:p>
          <a:p>
            <a:pPr eaLnBrk="1" hangingPunct="1">
              <a:spcBef>
                <a:spcPct val="50000"/>
              </a:spcBef>
            </a:pPr>
            <a:r>
              <a:rPr lang="zh-CN" altLang="en-US"/>
              <a:t>（</a:t>
            </a:r>
            <a:r>
              <a:rPr lang="en-US" altLang="zh-CN"/>
              <a:t>4</a:t>
            </a:r>
            <a:r>
              <a:rPr lang="zh-CN" altLang="en-US"/>
              <a:t>）</a:t>
            </a:r>
            <a:r>
              <a:rPr lang="zh-CN" altLang="en-US">
                <a:solidFill>
                  <a:srgbClr val="FF3300"/>
                </a:solidFill>
              </a:rPr>
              <a:t>将状态表中出现次数最多的状态分配逻辑</a:t>
            </a:r>
            <a:r>
              <a:rPr lang="en-US" altLang="zh-CN">
                <a:solidFill>
                  <a:srgbClr val="FF3300"/>
                </a:solidFill>
              </a:rPr>
              <a:t>0</a:t>
            </a:r>
            <a:r>
              <a:rPr lang="zh-CN" altLang="en-US">
                <a:solidFill>
                  <a:srgbClr val="FF3300"/>
                </a:solidFill>
              </a:rPr>
              <a:t>。</a:t>
            </a:r>
            <a:endParaRPr lang="zh-CN" altLang="en-US" b="1">
              <a:solidFill>
                <a:srgbClr val="FF3300"/>
              </a:solidFill>
            </a:endParaRPr>
          </a:p>
        </p:txBody>
      </p:sp>
      <p:graphicFrame>
        <p:nvGraphicFramePr>
          <p:cNvPr id="147460" name="Group 4"/>
          <p:cNvGraphicFramePr>
            <a:graphicFrameLocks noGrp="1"/>
          </p:cNvGraphicFramePr>
          <p:nvPr/>
        </p:nvGraphicFramePr>
        <p:xfrm>
          <a:off x="5867400" y="457200"/>
          <a:ext cx="2514600" cy="2136775"/>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9687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现态</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次态</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输出</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43025">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B</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C</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C/0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B/1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B/0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C/1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7476" name="Text Box 20"/>
          <p:cNvSpPr txBox="1">
            <a:spLocks noChangeArrowheads="1"/>
          </p:cNvSpPr>
          <p:nvPr/>
        </p:nvSpPr>
        <p:spPr bwMode="auto">
          <a:xfrm>
            <a:off x="533400" y="3886200"/>
            <a:ext cx="4495800" cy="2100263"/>
          </a:xfrm>
          <a:prstGeom prst="rect">
            <a:avLst/>
          </a:prstGeom>
          <a:noFill/>
          <a:ln w="9525">
            <a:noFill/>
            <a:miter lim="800000"/>
            <a:headEnd/>
            <a:tailEnd/>
          </a:ln>
        </p:spPr>
        <p:txBody>
          <a:bodyPr>
            <a:spAutoFit/>
          </a:bodyPr>
          <a:lstStyle/>
          <a:p>
            <a:pPr eaLnBrk="1" hangingPunct="1">
              <a:spcBef>
                <a:spcPct val="50000"/>
              </a:spcBef>
            </a:pPr>
            <a:r>
              <a:rPr lang="zh-CN" altLang="en-US"/>
              <a:t>由规则</a:t>
            </a:r>
            <a:r>
              <a:rPr lang="en-US" altLang="zh-CN"/>
              <a:t>1</a:t>
            </a:r>
            <a:r>
              <a:rPr lang="zh-CN" altLang="en-US"/>
              <a:t>：</a:t>
            </a:r>
            <a:r>
              <a:rPr lang="en-US" altLang="zh-CN"/>
              <a:t>B—C</a:t>
            </a:r>
          </a:p>
          <a:p>
            <a:pPr eaLnBrk="1" hangingPunct="1">
              <a:spcBef>
                <a:spcPct val="50000"/>
              </a:spcBef>
            </a:pPr>
            <a:r>
              <a:rPr lang="zh-CN" altLang="en-US"/>
              <a:t>由规则</a:t>
            </a:r>
            <a:r>
              <a:rPr lang="en-US" altLang="zh-CN"/>
              <a:t>2</a:t>
            </a:r>
            <a:r>
              <a:rPr lang="zh-CN" altLang="en-US"/>
              <a:t>：</a:t>
            </a:r>
            <a:r>
              <a:rPr lang="en-US" altLang="zh-CN"/>
              <a:t>B—C</a:t>
            </a:r>
            <a:r>
              <a:rPr lang="zh-CN" altLang="en-US"/>
              <a:t>，</a:t>
            </a:r>
            <a:r>
              <a:rPr lang="en-US" altLang="zh-CN"/>
              <a:t>A—D</a:t>
            </a:r>
          </a:p>
          <a:p>
            <a:pPr eaLnBrk="1" hangingPunct="1">
              <a:spcBef>
                <a:spcPct val="50000"/>
              </a:spcBef>
            </a:pPr>
            <a:r>
              <a:rPr lang="zh-CN" altLang="en-US"/>
              <a:t>由规则</a:t>
            </a:r>
            <a:r>
              <a:rPr lang="en-US" altLang="zh-CN"/>
              <a:t>3</a:t>
            </a:r>
            <a:r>
              <a:rPr lang="zh-CN" altLang="en-US"/>
              <a:t>：</a:t>
            </a:r>
            <a:r>
              <a:rPr lang="en-US" altLang="zh-CN"/>
              <a:t>C—D</a:t>
            </a:r>
          </a:p>
          <a:p>
            <a:pPr eaLnBrk="1" hangingPunct="1">
              <a:spcBef>
                <a:spcPct val="50000"/>
              </a:spcBef>
            </a:pPr>
            <a:r>
              <a:rPr lang="zh-CN" altLang="en-US"/>
              <a:t>由规则</a:t>
            </a:r>
            <a:r>
              <a:rPr lang="en-US" altLang="zh-CN"/>
              <a:t>4</a:t>
            </a:r>
            <a:r>
              <a:rPr lang="zh-CN" altLang="en-US"/>
              <a:t>：</a:t>
            </a:r>
            <a:r>
              <a:rPr lang="en-US" altLang="zh-CN"/>
              <a:t>A</a:t>
            </a:r>
            <a:r>
              <a:rPr lang="zh-CN" altLang="en-US"/>
              <a:t>分配逻辑</a:t>
            </a:r>
            <a:r>
              <a:rPr lang="en-US" altLang="zh-CN"/>
              <a:t>0</a:t>
            </a:r>
          </a:p>
        </p:txBody>
      </p:sp>
      <p:sp>
        <p:nvSpPr>
          <p:cNvPr id="147477" name="Text Box 21"/>
          <p:cNvSpPr txBox="1">
            <a:spLocks noChangeArrowheads="1"/>
          </p:cNvSpPr>
          <p:nvPr/>
        </p:nvSpPr>
        <p:spPr bwMode="auto">
          <a:xfrm>
            <a:off x="4191000" y="5257800"/>
            <a:ext cx="5334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00</a:t>
            </a:r>
          </a:p>
        </p:txBody>
      </p:sp>
      <p:grpSp>
        <p:nvGrpSpPr>
          <p:cNvPr id="147478" name="Group 22"/>
          <p:cNvGrpSpPr>
            <a:grpSpLocks/>
          </p:cNvGrpSpPr>
          <p:nvPr/>
        </p:nvGrpSpPr>
        <p:grpSpPr bwMode="auto">
          <a:xfrm>
            <a:off x="4267200" y="3886200"/>
            <a:ext cx="1600200" cy="1524000"/>
            <a:chOff x="2688" y="2448"/>
            <a:chExt cx="1008" cy="960"/>
          </a:xfrm>
        </p:grpSpPr>
        <p:sp>
          <p:nvSpPr>
            <p:cNvPr id="44075" name="Text Box 23"/>
            <p:cNvSpPr txBox="1">
              <a:spLocks noChangeArrowheads="1"/>
            </p:cNvSpPr>
            <p:nvPr/>
          </p:nvSpPr>
          <p:spPr bwMode="auto">
            <a:xfrm>
              <a:off x="2688" y="2448"/>
              <a:ext cx="336" cy="288"/>
            </a:xfrm>
            <a:prstGeom prst="rect">
              <a:avLst/>
            </a:prstGeom>
            <a:noFill/>
            <a:ln w="9525">
              <a:noFill/>
              <a:miter lim="800000"/>
              <a:headEnd/>
              <a:tailEnd/>
            </a:ln>
          </p:spPr>
          <p:txBody>
            <a:bodyPr>
              <a:spAutoFit/>
            </a:bodyPr>
            <a:lstStyle/>
            <a:p>
              <a:pPr eaLnBrk="1" hangingPunct="1">
                <a:spcBef>
                  <a:spcPct val="50000"/>
                </a:spcBef>
              </a:pPr>
              <a:r>
                <a:rPr lang="en-US" altLang="zh-CN"/>
                <a:t>B</a:t>
              </a:r>
            </a:p>
          </p:txBody>
        </p:sp>
        <p:sp>
          <p:nvSpPr>
            <p:cNvPr id="44076" name="Text Box 24"/>
            <p:cNvSpPr txBox="1">
              <a:spLocks noChangeArrowheads="1"/>
            </p:cNvSpPr>
            <p:nvPr/>
          </p:nvSpPr>
          <p:spPr bwMode="auto">
            <a:xfrm>
              <a:off x="3360" y="2448"/>
              <a:ext cx="336" cy="288"/>
            </a:xfrm>
            <a:prstGeom prst="rect">
              <a:avLst/>
            </a:prstGeom>
            <a:noFill/>
            <a:ln w="9525">
              <a:noFill/>
              <a:miter lim="800000"/>
              <a:headEnd/>
              <a:tailEnd/>
            </a:ln>
          </p:spPr>
          <p:txBody>
            <a:bodyPr>
              <a:spAutoFit/>
            </a:bodyPr>
            <a:lstStyle/>
            <a:p>
              <a:pPr eaLnBrk="1" hangingPunct="1">
                <a:spcBef>
                  <a:spcPct val="50000"/>
                </a:spcBef>
              </a:pPr>
              <a:r>
                <a:rPr lang="en-US" altLang="zh-CN"/>
                <a:t>C</a:t>
              </a:r>
            </a:p>
          </p:txBody>
        </p:sp>
        <p:sp>
          <p:nvSpPr>
            <p:cNvPr id="44077" name="Text Box 25"/>
            <p:cNvSpPr txBox="1">
              <a:spLocks noChangeArrowheads="1"/>
            </p:cNvSpPr>
            <p:nvPr/>
          </p:nvSpPr>
          <p:spPr bwMode="auto">
            <a:xfrm>
              <a:off x="3360" y="3120"/>
              <a:ext cx="336" cy="288"/>
            </a:xfrm>
            <a:prstGeom prst="rect">
              <a:avLst/>
            </a:prstGeom>
            <a:noFill/>
            <a:ln w="9525">
              <a:noFill/>
              <a:miter lim="800000"/>
              <a:headEnd/>
              <a:tailEnd/>
            </a:ln>
          </p:spPr>
          <p:txBody>
            <a:bodyPr>
              <a:spAutoFit/>
            </a:bodyPr>
            <a:lstStyle/>
            <a:p>
              <a:pPr eaLnBrk="1" hangingPunct="1">
                <a:spcBef>
                  <a:spcPct val="50000"/>
                </a:spcBef>
              </a:pPr>
              <a:r>
                <a:rPr lang="en-US" altLang="zh-CN"/>
                <a:t>D</a:t>
              </a:r>
            </a:p>
          </p:txBody>
        </p:sp>
        <p:sp>
          <p:nvSpPr>
            <p:cNvPr id="44078" name="Line 26"/>
            <p:cNvSpPr>
              <a:spLocks noChangeShapeType="1"/>
            </p:cNvSpPr>
            <p:nvPr/>
          </p:nvSpPr>
          <p:spPr bwMode="auto">
            <a:xfrm>
              <a:off x="2928" y="2592"/>
              <a:ext cx="384" cy="0"/>
            </a:xfrm>
            <a:prstGeom prst="line">
              <a:avLst/>
            </a:prstGeom>
            <a:noFill/>
            <a:ln w="9525">
              <a:solidFill>
                <a:schemeClr val="tx1"/>
              </a:solidFill>
              <a:round/>
              <a:headEnd/>
              <a:tailEnd/>
            </a:ln>
          </p:spPr>
          <p:txBody>
            <a:bodyPr/>
            <a:lstStyle/>
            <a:p>
              <a:endParaRPr lang="zh-CN" altLang="en-US"/>
            </a:p>
          </p:txBody>
        </p:sp>
        <p:sp>
          <p:nvSpPr>
            <p:cNvPr id="44079" name="Line 27"/>
            <p:cNvSpPr>
              <a:spLocks noChangeShapeType="1"/>
            </p:cNvSpPr>
            <p:nvPr/>
          </p:nvSpPr>
          <p:spPr bwMode="auto">
            <a:xfrm>
              <a:off x="3456" y="2640"/>
              <a:ext cx="0" cy="528"/>
            </a:xfrm>
            <a:prstGeom prst="line">
              <a:avLst/>
            </a:prstGeom>
            <a:noFill/>
            <a:ln w="9525">
              <a:solidFill>
                <a:schemeClr val="tx1"/>
              </a:solidFill>
              <a:round/>
              <a:headEnd/>
              <a:tailEnd/>
            </a:ln>
          </p:spPr>
          <p:txBody>
            <a:bodyPr/>
            <a:lstStyle/>
            <a:p>
              <a:endParaRPr lang="zh-CN" altLang="en-US"/>
            </a:p>
          </p:txBody>
        </p:sp>
        <p:sp>
          <p:nvSpPr>
            <p:cNvPr id="44080" name="Line 28"/>
            <p:cNvSpPr>
              <a:spLocks noChangeShapeType="1"/>
            </p:cNvSpPr>
            <p:nvPr/>
          </p:nvSpPr>
          <p:spPr bwMode="auto">
            <a:xfrm flipH="1">
              <a:off x="2928" y="3264"/>
              <a:ext cx="432" cy="0"/>
            </a:xfrm>
            <a:prstGeom prst="line">
              <a:avLst/>
            </a:prstGeom>
            <a:noFill/>
            <a:ln w="9525">
              <a:solidFill>
                <a:schemeClr val="tx1"/>
              </a:solidFill>
              <a:round/>
              <a:headEnd/>
              <a:tailEnd/>
            </a:ln>
          </p:spPr>
          <p:txBody>
            <a:bodyPr/>
            <a:lstStyle/>
            <a:p>
              <a:endParaRPr lang="zh-CN" altLang="en-US"/>
            </a:p>
          </p:txBody>
        </p:sp>
        <p:sp>
          <p:nvSpPr>
            <p:cNvPr id="44081" name="Text Box 29"/>
            <p:cNvSpPr txBox="1">
              <a:spLocks noChangeArrowheads="1"/>
            </p:cNvSpPr>
            <p:nvPr/>
          </p:nvSpPr>
          <p:spPr bwMode="auto">
            <a:xfrm>
              <a:off x="2688" y="3120"/>
              <a:ext cx="336" cy="288"/>
            </a:xfrm>
            <a:prstGeom prst="rect">
              <a:avLst/>
            </a:prstGeom>
            <a:noFill/>
            <a:ln w="9525">
              <a:noFill/>
              <a:miter lim="800000"/>
              <a:headEnd/>
              <a:tailEnd/>
            </a:ln>
          </p:spPr>
          <p:txBody>
            <a:bodyPr>
              <a:spAutoFit/>
            </a:bodyPr>
            <a:lstStyle/>
            <a:p>
              <a:pPr eaLnBrk="1" hangingPunct="1">
                <a:spcBef>
                  <a:spcPct val="50000"/>
                </a:spcBef>
              </a:pPr>
              <a:r>
                <a:rPr lang="en-US" altLang="zh-CN"/>
                <a:t>A</a:t>
              </a:r>
            </a:p>
          </p:txBody>
        </p:sp>
      </p:grpSp>
      <p:sp>
        <p:nvSpPr>
          <p:cNvPr id="147486" name="Text Box 30"/>
          <p:cNvSpPr txBox="1">
            <a:spLocks noChangeArrowheads="1"/>
          </p:cNvSpPr>
          <p:nvPr/>
        </p:nvSpPr>
        <p:spPr bwMode="auto">
          <a:xfrm>
            <a:off x="5181600" y="3581400"/>
            <a:ext cx="5334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11</a:t>
            </a:r>
          </a:p>
        </p:txBody>
      </p:sp>
      <p:sp>
        <p:nvSpPr>
          <p:cNvPr id="147487" name="Text Box 31"/>
          <p:cNvSpPr txBox="1">
            <a:spLocks noChangeArrowheads="1"/>
          </p:cNvSpPr>
          <p:nvPr/>
        </p:nvSpPr>
        <p:spPr bwMode="auto">
          <a:xfrm>
            <a:off x="4191000" y="3581400"/>
            <a:ext cx="5334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01</a:t>
            </a:r>
          </a:p>
        </p:txBody>
      </p:sp>
      <p:sp>
        <p:nvSpPr>
          <p:cNvPr id="147488" name="Text Box 32"/>
          <p:cNvSpPr txBox="1">
            <a:spLocks noChangeArrowheads="1"/>
          </p:cNvSpPr>
          <p:nvPr/>
        </p:nvSpPr>
        <p:spPr bwMode="auto">
          <a:xfrm>
            <a:off x="5257800" y="5257800"/>
            <a:ext cx="5334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10</a:t>
            </a:r>
          </a:p>
        </p:txBody>
      </p:sp>
      <p:graphicFrame>
        <p:nvGraphicFramePr>
          <p:cNvPr id="147489" name="Group 33"/>
          <p:cNvGraphicFramePr>
            <a:graphicFrameLocks noGrp="1"/>
          </p:cNvGraphicFramePr>
          <p:nvPr/>
        </p:nvGraphicFramePr>
        <p:xfrm>
          <a:off x="5867400" y="4267200"/>
          <a:ext cx="2590800" cy="2135193"/>
        </p:xfrm>
        <a:graphic>
          <a:graphicData uri="http://schemas.openxmlformats.org/drawingml/2006/table">
            <a:tbl>
              <a:tblPr/>
              <a:tblGrid>
                <a:gridCol w="914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96217">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 </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a:t>
                      </a:r>
                      <a:endPar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396217">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42753">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7505" name="AutoShape 49"/>
          <p:cNvSpPr>
            <a:spLocks noChangeArrowheads="1"/>
          </p:cNvSpPr>
          <p:nvPr/>
        </p:nvSpPr>
        <p:spPr bwMode="auto">
          <a:xfrm rot="5400000">
            <a:off x="6400800" y="3048000"/>
            <a:ext cx="1447800" cy="838200"/>
          </a:xfrm>
          <a:prstGeom prst="notchedRightArrow">
            <a:avLst>
              <a:gd name="adj1" fmla="val 50000"/>
              <a:gd name="adj2" fmla="val 43166"/>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wipe(left)">
                                      <p:cBhvr>
                                        <p:cTn id="7" dur="500"/>
                                        <p:tgtEl>
                                          <p:spTgt spid="147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7476">
                                            <p:txEl>
                                              <p:pRg st="0" end="0"/>
                                            </p:txEl>
                                          </p:spTgt>
                                        </p:tgtEl>
                                        <p:attrNameLst>
                                          <p:attrName>style.visibility</p:attrName>
                                        </p:attrNameLst>
                                      </p:cBhvr>
                                      <p:to>
                                        <p:strVal val="visible"/>
                                      </p:to>
                                    </p:set>
                                    <p:animEffect transition="in" filter="wipe(left)">
                                      <p:cBhvr>
                                        <p:cTn id="12" dur="500"/>
                                        <p:tgtEl>
                                          <p:spTgt spid="1474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7476">
                                            <p:txEl>
                                              <p:pRg st="1" end="1"/>
                                            </p:txEl>
                                          </p:spTgt>
                                        </p:tgtEl>
                                        <p:attrNameLst>
                                          <p:attrName>style.visibility</p:attrName>
                                        </p:attrNameLst>
                                      </p:cBhvr>
                                      <p:to>
                                        <p:strVal val="visible"/>
                                      </p:to>
                                    </p:set>
                                    <p:animEffect transition="in" filter="wipe(left)">
                                      <p:cBhvr>
                                        <p:cTn id="17" dur="500"/>
                                        <p:tgtEl>
                                          <p:spTgt spid="14747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7476">
                                            <p:txEl>
                                              <p:pRg st="2" end="2"/>
                                            </p:txEl>
                                          </p:spTgt>
                                        </p:tgtEl>
                                        <p:attrNameLst>
                                          <p:attrName>style.visibility</p:attrName>
                                        </p:attrNameLst>
                                      </p:cBhvr>
                                      <p:to>
                                        <p:strVal val="visible"/>
                                      </p:to>
                                    </p:set>
                                    <p:animEffect transition="in" filter="wipe(left)">
                                      <p:cBhvr>
                                        <p:cTn id="22" dur="500"/>
                                        <p:tgtEl>
                                          <p:spTgt spid="14747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7476">
                                            <p:txEl>
                                              <p:pRg st="3" end="3"/>
                                            </p:txEl>
                                          </p:spTgt>
                                        </p:tgtEl>
                                        <p:attrNameLst>
                                          <p:attrName>style.visibility</p:attrName>
                                        </p:attrNameLst>
                                      </p:cBhvr>
                                      <p:to>
                                        <p:strVal val="visible"/>
                                      </p:to>
                                    </p:set>
                                    <p:animEffect transition="in" filter="wipe(left)">
                                      <p:cBhvr>
                                        <p:cTn id="27" dur="500"/>
                                        <p:tgtEl>
                                          <p:spTgt spid="14747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7478"/>
                                        </p:tgtEl>
                                        <p:attrNameLst>
                                          <p:attrName>style.visibility</p:attrName>
                                        </p:attrNameLst>
                                      </p:cBhvr>
                                      <p:to>
                                        <p:strVal val="visible"/>
                                      </p:to>
                                    </p:set>
                                    <p:animEffect transition="in" filter="wipe(left)">
                                      <p:cBhvr>
                                        <p:cTn id="32" dur="500"/>
                                        <p:tgtEl>
                                          <p:spTgt spid="1474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7477">
                                            <p:txEl>
                                              <p:pRg st="0" end="0"/>
                                            </p:txEl>
                                          </p:spTgt>
                                        </p:tgtEl>
                                        <p:attrNameLst>
                                          <p:attrName>style.visibility</p:attrName>
                                        </p:attrNameLst>
                                      </p:cBhvr>
                                      <p:to>
                                        <p:strVal val="visible"/>
                                      </p:to>
                                    </p:set>
                                    <p:animEffect transition="in" filter="wipe(left)">
                                      <p:cBhvr>
                                        <p:cTn id="37" dur="500"/>
                                        <p:tgtEl>
                                          <p:spTgt spid="147477">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7488">
                                            <p:txEl>
                                              <p:pRg st="0" end="0"/>
                                            </p:txEl>
                                          </p:spTgt>
                                        </p:tgtEl>
                                        <p:attrNameLst>
                                          <p:attrName>style.visibility</p:attrName>
                                        </p:attrNameLst>
                                      </p:cBhvr>
                                      <p:to>
                                        <p:strVal val="visible"/>
                                      </p:to>
                                    </p:set>
                                    <p:animEffect transition="in" filter="wipe(left)">
                                      <p:cBhvr>
                                        <p:cTn id="42" dur="500"/>
                                        <p:tgtEl>
                                          <p:spTgt spid="147488">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7486">
                                            <p:txEl>
                                              <p:pRg st="0" end="0"/>
                                            </p:txEl>
                                          </p:spTgt>
                                        </p:tgtEl>
                                        <p:attrNameLst>
                                          <p:attrName>style.visibility</p:attrName>
                                        </p:attrNameLst>
                                      </p:cBhvr>
                                      <p:to>
                                        <p:strVal val="visible"/>
                                      </p:to>
                                    </p:set>
                                    <p:animEffect transition="in" filter="wipe(left)">
                                      <p:cBhvr>
                                        <p:cTn id="47" dur="500"/>
                                        <p:tgtEl>
                                          <p:spTgt spid="14748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7487">
                                            <p:txEl>
                                              <p:pRg st="0" end="0"/>
                                            </p:txEl>
                                          </p:spTgt>
                                        </p:tgtEl>
                                        <p:attrNameLst>
                                          <p:attrName>style.visibility</p:attrName>
                                        </p:attrNameLst>
                                      </p:cBhvr>
                                      <p:to>
                                        <p:strVal val="visible"/>
                                      </p:to>
                                    </p:set>
                                    <p:animEffect transition="in" filter="wipe(left)">
                                      <p:cBhvr>
                                        <p:cTn id="52" dur="500"/>
                                        <p:tgtEl>
                                          <p:spTgt spid="147487">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7505"/>
                                        </p:tgtEl>
                                        <p:attrNameLst>
                                          <p:attrName>style.visibility</p:attrName>
                                        </p:attrNameLst>
                                      </p:cBhvr>
                                      <p:to>
                                        <p:strVal val="visible"/>
                                      </p:to>
                                    </p:set>
                                    <p:animEffect transition="in" filter="wipe(left)">
                                      <p:cBhvr>
                                        <p:cTn id="57" dur="500"/>
                                        <p:tgtEl>
                                          <p:spTgt spid="14750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47489"/>
                                        </p:tgtEl>
                                        <p:attrNameLst>
                                          <p:attrName>style.visibility</p:attrName>
                                        </p:attrNameLst>
                                      </p:cBhvr>
                                      <p:to>
                                        <p:strVal val="visible"/>
                                      </p:to>
                                    </p:set>
                                    <p:animEffect transition="in" filter="wipe(left)">
                                      <p:cBhvr>
                                        <p:cTn id="62" dur="500"/>
                                        <p:tgtEl>
                                          <p:spTgt spid="147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76" grpId="0" build="p"/>
      <p:bldP spid="147477" grpId="0" build="p"/>
      <p:bldP spid="147486" grpId="0" build="p"/>
      <p:bldP spid="147487" grpId="0" build="p"/>
      <p:bldP spid="147488" grpId="0" build="p"/>
      <p:bldP spid="14750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81000" y="319088"/>
            <a:ext cx="7162800" cy="519112"/>
          </a:xfrm>
          <a:prstGeom prst="rect">
            <a:avLst/>
          </a:prstGeom>
          <a:noFill/>
          <a:ln w="9525">
            <a:noFill/>
            <a:miter lim="800000"/>
            <a:headEnd/>
            <a:tailEnd/>
          </a:ln>
        </p:spPr>
        <p:txBody>
          <a:bodyPr>
            <a:spAutoFit/>
          </a:bodyPr>
          <a:lstStyle/>
          <a:p>
            <a:pPr eaLnBrk="1" hangingPunct="1">
              <a:spcBef>
                <a:spcPct val="50000"/>
              </a:spcBef>
            </a:pPr>
            <a:r>
              <a:rPr lang="zh-CN" altLang="en-US" sz="2800" b="1"/>
              <a:t>四、状态编码</a:t>
            </a:r>
          </a:p>
        </p:txBody>
      </p:sp>
      <p:sp>
        <p:nvSpPr>
          <p:cNvPr id="45059" name="Text Box 3"/>
          <p:cNvSpPr txBox="1">
            <a:spLocks noChangeArrowheads="1"/>
          </p:cNvSpPr>
          <p:nvPr/>
        </p:nvSpPr>
        <p:spPr bwMode="auto">
          <a:xfrm>
            <a:off x="381000" y="838200"/>
            <a:ext cx="4800600" cy="3013075"/>
          </a:xfrm>
          <a:prstGeom prst="rect">
            <a:avLst/>
          </a:prstGeom>
          <a:noFill/>
          <a:ln w="9525">
            <a:noFill/>
            <a:miter lim="800000"/>
            <a:headEnd/>
            <a:tailEnd/>
          </a:ln>
        </p:spPr>
        <p:txBody>
          <a:bodyPr>
            <a:spAutoFit/>
          </a:bodyPr>
          <a:lstStyle/>
          <a:p>
            <a:pPr eaLnBrk="1" hangingPunct="1">
              <a:spcBef>
                <a:spcPct val="50000"/>
              </a:spcBef>
            </a:pPr>
            <a:r>
              <a:rPr lang="en-US" altLang="zh-CN"/>
              <a:t>2</a:t>
            </a:r>
            <a:r>
              <a:rPr lang="zh-CN" altLang="en-US"/>
              <a:t>、</a:t>
            </a:r>
            <a:r>
              <a:rPr lang="zh-CN" altLang="en-US">
                <a:solidFill>
                  <a:srgbClr val="FF3300"/>
                </a:solidFill>
              </a:rPr>
              <a:t>状态编码规则</a:t>
            </a:r>
            <a:r>
              <a:rPr lang="zh-CN" altLang="en-US"/>
              <a:t>：</a:t>
            </a:r>
          </a:p>
          <a:p>
            <a:pPr eaLnBrk="1" hangingPunct="1">
              <a:spcBef>
                <a:spcPct val="50000"/>
              </a:spcBef>
            </a:pPr>
            <a:r>
              <a:rPr lang="zh-CN" altLang="en-US"/>
              <a:t>（</a:t>
            </a:r>
            <a:r>
              <a:rPr lang="en-US" altLang="zh-CN"/>
              <a:t>1</a:t>
            </a:r>
            <a:r>
              <a:rPr lang="zh-CN" altLang="en-US"/>
              <a:t>）</a:t>
            </a:r>
            <a:r>
              <a:rPr lang="zh-CN" altLang="en-US">
                <a:solidFill>
                  <a:srgbClr val="FF3300"/>
                </a:solidFill>
              </a:rPr>
              <a:t>次态相同，现态编码应相邻。</a:t>
            </a:r>
          </a:p>
          <a:p>
            <a:pPr eaLnBrk="1" hangingPunct="1">
              <a:spcBef>
                <a:spcPct val="50000"/>
              </a:spcBef>
            </a:pPr>
            <a:r>
              <a:rPr lang="zh-CN" altLang="en-US"/>
              <a:t>（</a:t>
            </a:r>
            <a:r>
              <a:rPr lang="en-US" altLang="zh-CN"/>
              <a:t>2</a:t>
            </a:r>
            <a:r>
              <a:rPr lang="zh-CN" altLang="en-US"/>
              <a:t>）</a:t>
            </a:r>
            <a:r>
              <a:rPr lang="zh-CN" altLang="en-US">
                <a:solidFill>
                  <a:srgbClr val="FF3300"/>
                </a:solidFill>
              </a:rPr>
              <a:t>同一现态，次态编码应相邻。</a:t>
            </a:r>
          </a:p>
          <a:p>
            <a:pPr eaLnBrk="1" hangingPunct="1">
              <a:spcBef>
                <a:spcPct val="50000"/>
              </a:spcBef>
            </a:pPr>
            <a:r>
              <a:rPr lang="zh-CN" altLang="en-US"/>
              <a:t>（</a:t>
            </a:r>
            <a:r>
              <a:rPr lang="en-US" altLang="zh-CN"/>
              <a:t>3</a:t>
            </a:r>
            <a:r>
              <a:rPr lang="zh-CN" altLang="en-US"/>
              <a:t>）</a:t>
            </a:r>
            <a:r>
              <a:rPr lang="zh-CN" altLang="en-US">
                <a:solidFill>
                  <a:srgbClr val="FF3300"/>
                </a:solidFill>
              </a:rPr>
              <a:t>输出相同，现态编码应相邻。</a:t>
            </a:r>
          </a:p>
          <a:p>
            <a:pPr eaLnBrk="1" hangingPunct="1">
              <a:spcBef>
                <a:spcPct val="50000"/>
              </a:spcBef>
            </a:pPr>
            <a:r>
              <a:rPr lang="zh-CN" altLang="en-US"/>
              <a:t>（</a:t>
            </a:r>
            <a:r>
              <a:rPr lang="en-US" altLang="zh-CN"/>
              <a:t>4</a:t>
            </a:r>
            <a:r>
              <a:rPr lang="zh-CN" altLang="en-US"/>
              <a:t>）</a:t>
            </a:r>
            <a:r>
              <a:rPr lang="zh-CN" altLang="en-US">
                <a:solidFill>
                  <a:srgbClr val="FF3300"/>
                </a:solidFill>
              </a:rPr>
              <a:t>将状态表中出现次数最多的状态分配逻辑</a:t>
            </a:r>
            <a:r>
              <a:rPr lang="en-US" altLang="zh-CN">
                <a:solidFill>
                  <a:srgbClr val="FF3300"/>
                </a:solidFill>
              </a:rPr>
              <a:t>0</a:t>
            </a:r>
            <a:r>
              <a:rPr lang="zh-CN" altLang="en-US">
                <a:solidFill>
                  <a:srgbClr val="FF3300"/>
                </a:solidFill>
              </a:rPr>
              <a:t>。</a:t>
            </a:r>
            <a:endParaRPr lang="zh-CN" altLang="en-US" b="1">
              <a:solidFill>
                <a:srgbClr val="FF3300"/>
              </a:solidFill>
            </a:endParaRPr>
          </a:p>
        </p:txBody>
      </p:sp>
      <p:graphicFrame>
        <p:nvGraphicFramePr>
          <p:cNvPr id="145462" name="Group 54"/>
          <p:cNvGraphicFramePr>
            <a:graphicFrameLocks noGrp="1"/>
          </p:cNvGraphicFramePr>
          <p:nvPr/>
        </p:nvGraphicFramePr>
        <p:xfrm>
          <a:off x="5867400" y="457200"/>
          <a:ext cx="2514600" cy="2136775"/>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9687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现态</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次态</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输出</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43025">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B</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C</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C/0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C/0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B/0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B/1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5430" name="Text Box 22"/>
          <p:cNvSpPr txBox="1">
            <a:spLocks noChangeArrowheads="1"/>
          </p:cNvSpPr>
          <p:nvPr/>
        </p:nvSpPr>
        <p:spPr bwMode="auto">
          <a:xfrm>
            <a:off x="533400" y="3886200"/>
            <a:ext cx="4495800" cy="2647950"/>
          </a:xfrm>
          <a:prstGeom prst="rect">
            <a:avLst/>
          </a:prstGeom>
          <a:noFill/>
          <a:ln w="9525">
            <a:noFill/>
            <a:miter lim="800000"/>
            <a:headEnd/>
            <a:tailEnd/>
          </a:ln>
        </p:spPr>
        <p:txBody>
          <a:bodyPr>
            <a:spAutoFit/>
          </a:bodyPr>
          <a:lstStyle/>
          <a:p>
            <a:pPr eaLnBrk="1" hangingPunct="1">
              <a:spcBef>
                <a:spcPct val="50000"/>
              </a:spcBef>
            </a:pPr>
            <a:r>
              <a:rPr lang="zh-CN" altLang="en-US"/>
              <a:t>由规则</a:t>
            </a:r>
            <a:r>
              <a:rPr lang="en-US" altLang="zh-CN"/>
              <a:t>1</a:t>
            </a:r>
            <a:r>
              <a:rPr lang="zh-CN" altLang="en-US"/>
              <a:t>：</a:t>
            </a:r>
            <a:r>
              <a:rPr lang="en-US" altLang="zh-CN"/>
              <a:t>A—B</a:t>
            </a:r>
            <a:r>
              <a:rPr lang="zh-CN" altLang="en-US"/>
              <a:t>，</a:t>
            </a:r>
            <a:r>
              <a:rPr lang="en-US" altLang="zh-CN"/>
              <a:t>A—C</a:t>
            </a:r>
          </a:p>
          <a:p>
            <a:pPr eaLnBrk="1" hangingPunct="1">
              <a:spcBef>
                <a:spcPct val="50000"/>
              </a:spcBef>
            </a:pPr>
            <a:r>
              <a:rPr lang="zh-CN" altLang="en-US"/>
              <a:t>由规则</a:t>
            </a:r>
            <a:r>
              <a:rPr lang="en-US" altLang="zh-CN"/>
              <a:t>2</a:t>
            </a:r>
            <a:r>
              <a:rPr lang="zh-CN" altLang="en-US"/>
              <a:t>：</a:t>
            </a:r>
            <a:r>
              <a:rPr lang="en-US" altLang="zh-CN"/>
              <a:t>C—D</a:t>
            </a:r>
            <a:r>
              <a:rPr lang="zh-CN" altLang="en-US"/>
              <a:t>，</a:t>
            </a:r>
            <a:r>
              <a:rPr lang="en-US" altLang="zh-CN"/>
              <a:t>A—C</a:t>
            </a:r>
          </a:p>
          <a:p>
            <a:pPr eaLnBrk="1" hangingPunct="1">
              <a:spcBef>
                <a:spcPct val="50000"/>
              </a:spcBef>
            </a:pPr>
            <a:r>
              <a:rPr lang="en-US" altLang="zh-CN"/>
              <a:t>                  B—D</a:t>
            </a:r>
            <a:r>
              <a:rPr lang="zh-CN" altLang="en-US"/>
              <a:t>，</a:t>
            </a:r>
            <a:r>
              <a:rPr lang="en-US" altLang="zh-CN"/>
              <a:t>A—B</a:t>
            </a:r>
          </a:p>
          <a:p>
            <a:pPr eaLnBrk="1" hangingPunct="1">
              <a:spcBef>
                <a:spcPct val="50000"/>
              </a:spcBef>
            </a:pPr>
            <a:r>
              <a:rPr lang="zh-CN" altLang="en-US"/>
              <a:t>由规则</a:t>
            </a:r>
            <a:r>
              <a:rPr lang="en-US" altLang="zh-CN"/>
              <a:t>3</a:t>
            </a:r>
            <a:r>
              <a:rPr lang="zh-CN" altLang="en-US"/>
              <a:t>：</a:t>
            </a:r>
            <a:r>
              <a:rPr lang="en-US" altLang="zh-CN"/>
              <a:t>A—B</a:t>
            </a:r>
            <a:r>
              <a:rPr lang="zh-CN" altLang="en-US"/>
              <a:t>，</a:t>
            </a:r>
            <a:r>
              <a:rPr lang="en-US" altLang="zh-CN"/>
              <a:t>A—C</a:t>
            </a:r>
            <a:r>
              <a:rPr lang="zh-CN" altLang="en-US"/>
              <a:t>，</a:t>
            </a:r>
            <a:r>
              <a:rPr lang="en-US" altLang="zh-CN"/>
              <a:t>B—C</a:t>
            </a:r>
          </a:p>
          <a:p>
            <a:pPr eaLnBrk="1" hangingPunct="1">
              <a:spcBef>
                <a:spcPct val="50000"/>
              </a:spcBef>
            </a:pPr>
            <a:r>
              <a:rPr lang="zh-CN" altLang="en-US"/>
              <a:t>由规则</a:t>
            </a:r>
            <a:r>
              <a:rPr lang="en-US" altLang="zh-CN"/>
              <a:t>4</a:t>
            </a:r>
            <a:r>
              <a:rPr lang="zh-CN" altLang="en-US"/>
              <a:t>：</a:t>
            </a:r>
            <a:r>
              <a:rPr lang="en-US" altLang="zh-CN"/>
              <a:t>A</a:t>
            </a:r>
            <a:r>
              <a:rPr lang="zh-CN" altLang="en-US"/>
              <a:t>或</a:t>
            </a:r>
            <a:r>
              <a:rPr lang="en-US" altLang="zh-CN"/>
              <a:t>B</a:t>
            </a:r>
            <a:r>
              <a:rPr lang="zh-CN" altLang="en-US"/>
              <a:t>或</a:t>
            </a:r>
            <a:r>
              <a:rPr lang="en-US" altLang="zh-CN"/>
              <a:t>C</a:t>
            </a:r>
            <a:r>
              <a:rPr lang="zh-CN" altLang="en-US"/>
              <a:t>分配逻辑</a:t>
            </a:r>
            <a:r>
              <a:rPr lang="en-US" altLang="zh-CN"/>
              <a:t>0</a:t>
            </a:r>
          </a:p>
        </p:txBody>
      </p:sp>
      <p:sp>
        <p:nvSpPr>
          <p:cNvPr id="145431" name="Text Box 23"/>
          <p:cNvSpPr txBox="1">
            <a:spLocks noChangeArrowheads="1"/>
          </p:cNvSpPr>
          <p:nvPr/>
        </p:nvSpPr>
        <p:spPr bwMode="auto">
          <a:xfrm>
            <a:off x="4114800" y="3581400"/>
            <a:ext cx="5334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00</a:t>
            </a:r>
          </a:p>
        </p:txBody>
      </p:sp>
      <p:sp>
        <p:nvSpPr>
          <p:cNvPr id="145439" name="Text Box 31"/>
          <p:cNvSpPr txBox="1">
            <a:spLocks noChangeArrowheads="1"/>
          </p:cNvSpPr>
          <p:nvPr/>
        </p:nvSpPr>
        <p:spPr bwMode="auto">
          <a:xfrm>
            <a:off x="5257800" y="5257800"/>
            <a:ext cx="5334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11</a:t>
            </a:r>
          </a:p>
        </p:txBody>
      </p:sp>
      <p:sp>
        <p:nvSpPr>
          <p:cNvPr id="145440" name="Text Box 32"/>
          <p:cNvSpPr txBox="1">
            <a:spLocks noChangeArrowheads="1"/>
          </p:cNvSpPr>
          <p:nvPr/>
        </p:nvSpPr>
        <p:spPr bwMode="auto">
          <a:xfrm>
            <a:off x="4267200" y="5257800"/>
            <a:ext cx="5334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01</a:t>
            </a:r>
          </a:p>
        </p:txBody>
      </p:sp>
      <p:sp>
        <p:nvSpPr>
          <p:cNvPr id="145441" name="Text Box 33"/>
          <p:cNvSpPr txBox="1">
            <a:spLocks noChangeArrowheads="1"/>
          </p:cNvSpPr>
          <p:nvPr/>
        </p:nvSpPr>
        <p:spPr bwMode="auto">
          <a:xfrm>
            <a:off x="5105400" y="3581400"/>
            <a:ext cx="5334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10</a:t>
            </a:r>
          </a:p>
        </p:txBody>
      </p:sp>
      <p:graphicFrame>
        <p:nvGraphicFramePr>
          <p:cNvPr id="145464" name="Group 56"/>
          <p:cNvGraphicFramePr>
            <a:graphicFrameLocks noGrp="1"/>
          </p:cNvGraphicFramePr>
          <p:nvPr/>
        </p:nvGraphicFramePr>
        <p:xfrm>
          <a:off x="5867400" y="4267200"/>
          <a:ext cx="2590800" cy="2135193"/>
        </p:xfrm>
        <a:graphic>
          <a:graphicData uri="http://schemas.openxmlformats.org/drawingml/2006/table">
            <a:tbl>
              <a:tblPr/>
              <a:tblGrid>
                <a:gridCol w="914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96217">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 </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a:t>
                      </a:r>
                      <a:endPar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396217">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42753">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5465" name="AutoShape 57"/>
          <p:cNvSpPr>
            <a:spLocks noChangeArrowheads="1"/>
          </p:cNvSpPr>
          <p:nvPr/>
        </p:nvSpPr>
        <p:spPr bwMode="auto">
          <a:xfrm rot="5400000">
            <a:off x="6400800" y="3048000"/>
            <a:ext cx="1447800" cy="838200"/>
          </a:xfrm>
          <a:prstGeom prst="notchedRightArrow">
            <a:avLst>
              <a:gd name="adj1" fmla="val 50000"/>
              <a:gd name="adj2" fmla="val 43166"/>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grpSp>
        <p:nvGrpSpPr>
          <p:cNvPr id="145467" name="Group 59"/>
          <p:cNvGrpSpPr>
            <a:grpSpLocks/>
          </p:cNvGrpSpPr>
          <p:nvPr/>
        </p:nvGrpSpPr>
        <p:grpSpPr bwMode="auto">
          <a:xfrm>
            <a:off x="4191000" y="3886200"/>
            <a:ext cx="1676400" cy="1524000"/>
            <a:chOff x="2640" y="2448"/>
            <a:chExt cx="1056" cy="960"/>
          </a:xfrm>
        </p:grpSpPr>
        <p:sp>
          <p:nvSpPr>
            <p:cNvPr id="45099" name="Text Box 24"/>
            <p:cNvSpPr txBox="1">
              <a:spLocks noChangeArrowheads="1"/>
            </p:cNvSpPr>
            <p:nvPr/>
          </p:nvSpPr>
          <p:spPr bwMode="auto">
            <a:xfrm>
              <a:off x="3312" y="2448"/>
              <a:ext cx="336" cy="288"/>
            </a:xfrm>
            <a:prstGeom prst="rect">
              <a:avLst/>
            </a:prstGeom>
            <a:noFill/>
            <a:ln w="9525">
              <a:noFill/>
              <a:miter lim="800000"/>
              <a:headEnd/>
              <a:tailEnd/>
            </a:ln>
          </p:spPr>
          <p:txBody>
            <a:bodyPr>
              <a:spAutoFit/>
            </a:bodyPr>
            <a:lstStyle/>
            <a:p>
              <a:pPr eaLnBrk="1" hangingPunct="1">
                <a:spcBef>
                  <a:spcPct val="50000"/>
                </a:spcBef>
              </a:pPr>
              <a:r>
                <a:rPr lang="en-US" altLang="zh-CN"/>
                <a:t>B</a:t>
              </a:r>
            </a:p>
          </p:txBody>
        </p:sp>
        <p:sp>
          <p:nvSpPr>
            <p:cNvPr id="45100" name="Text Box 25"/>
            <p:cNvSpPr txBox="1">
              <a:spLocks noChangeArrowheads="1"/>
            </p:cNvSpPr>
            <p:nvPr/>
          </p:nvSpPr>
          <p:spPr bwMode="auto">
            <a:xfrm>
              <a:off x="2688" y="3120"/>
              <a:ext cx="336" cy="288"/>
            </a:xfrm>
            <a:prstGeom prst="rect">
              <a:avLst/>
            </a:prstGeom>
            <a:noFill/>
            <a:ln w="9525">
              <a:noFill/>
              <a:miter lim="800000"/>
              <a:headEnd/>
              <a:tailEnd/>
            </a:ln>
          </p:spPr>
          <p:txBody>
            <a:bodyPr>
              <a:spAutoFit/>
            </a:bodyPr>
            <a:lstStyle/>
            <a:p>
              <a:pPr eaLnBrk="1" hangingPunct="1">
                <a:spcBef>
                  <a:spcPct val="50000"/>
                </a:spcBef>
              </a:pPr>
              <a:r>
                <a:rPr lang="en-US" altLang="zh-CN"/>
                <a:t>C</a:t>
              </a:r>
            </a:p>
          </p:txBody>
        </p:sp>
        <p:sp>
          <p:nvSpPr>
            <p:cNvPr id="45101" name="Text Box 26"/>
            <p:cNvSpPr txBox="1">
              <a:spLocks noChangeArrowheads="1"/>
            </p:cNvSpPr>
            <p:nvPr/>
          </p:nvSpPr>
          <p:spPr bwMode="auto">
            <a:xfrm>
              <a:off x="3360" y="3120"/>
              <a:ext cx="336" cy="288"/>
            </a:xfrm>
            <a:prstGeom prst="rect">
              <a:avLst/>
            </a:prstGeom>
            <a:noFill/>
            <a:ln w="9525">
              <a:noFill/>
              <a:miter lim="800000"/>
              <a:headEnd/>
              <a:tailEnd/>
            </a:ln>
          </p:spPr>
          <p:txBody>
            <a:bodyPr>
              <a:spAutoFit/>
            </a:bodyPr>
            <a:lstStyle/>
            <a:p>
              <a:pPr eaLnBrk="1" hangingPunct="1">
                <a:spcBef>
                  <a:spcPct val="50000"/>
                </a:spcBef>
              </a:pPr>
              <a:r>
                <a:rPr lang="en-US" altLang="zh-CN"/>
                <a:t>D</a:t>
              </a:r>
            </a:p>
          </p:txBody>
        </p:sp>
        <p:sp>
          <p:nvSpPr>
            <p:cNvPr id="45102" name="Line 27"/>
            <p:cNvSpPr>
              <a:spLocks noChangeShapeType="1"/>
            </p:cNvSpPr>
            <p:nvPr/>
          </p:nvSpPr>
          <p:spPr bwMode="auto">
            <a:xfrm>
              <a:off x="2880" y="2592"/>
              <a:ext cx="384" cy="0"/>
            </a:xfrm>
            <a:prstGeom prst="line">
              <a:avLst/>
            </a:prstGeom>
            <a:noFill/>
            <a:ln w="9525">
              <a:solidFill>
                <a:schemeClr val="tx1"/>
              </a:solidFill>
              <a:round/>
              <a:headEnd/>
              <a:tailEnd/>
            </a:ln>
          </p:spPr>
          <p:txBody>
            <a:bodyPr/>
            <a:lstStyle/>
            <a:p>
              <a:endParaRPr lang="zh-CN" altLang="en-US"/>
            </a:p>
          </p:txBody>
        </p:sp>
        <p:sp>
          <p:nvSpPr>
            <p:cNvPr id="45103" name="Line 28"/>
            <p:cNvSpPr>
              <a:spLocks noChangeShapeType="1"/>
            </p:cNvSpPr>
            <p:nvPr/>
          </p:nvSpPr>
          <p:spPr bwMode="auto">
            <a:xfrm>
              <a:off x="3456" y="2640"/>
              <a:ext cx="0" cy="528"/>
            </a:xfrm>
            <a:prstGeom prst="line">
              <a:avLst/>
            </a:prstGeom>
            <a:noFill/>
            <a:ln w="9525">
              <a:solidFill>
                <a:schemeClr val="tx1"/>
              </a:solidFill>
              <a:round/>
              <a:headEnd/>
              <a:tailEnd/>
            </a:ln>
          </p:spPr>
          <p:txBody>
            <a:bodyPr/>
            <a:lstStyle/>
            <a:p>
              <a:endParaRPr lang="zh-CN" altLang="en-US"/>
            </a:p>
          </p:txBody>
        </p:sp>
        <p:sp>
          <p:nvSpPr>
            <p:cNvPr id="45104" name="Line 29"/>
            <p:cNvSpPr>
              <a:spLocks noChangeShapeType="1"/>
            </p:cNvSpPr>
            <p:nvPr/>
          </p:nvSpPr>
          <p:spPr bwMode="auto">
            <a:xfrm flipH="1">
              <a:off x="2928" y="3264"/>
              <a:ext cx="432" cy="0"/>
            </a:xfrm>
            <a:prstGeom prst="line">
              <a:avLst/>
            </a:prstGeom>
            <a:noFill/>
            <a:ln w="9525">
              <a:solidFill>
                <a:schemeClr val="tx1"/>
              </a:solidFill>
              <a:round/>
              <a:headEnd/>
              <a:tailEnd/>
            </a:ln>
          </p:spPr>
          <p:txBody>
            <a:bodyPr/>
            <a:lstStyle/>
            <a:p>
              <a:endParaRPr lang="zh-CN" altLang="en-US"/>
            </a:p>
          </p:txBody>
        </p:sp>
        <p:sp>
          <p:nvSpPr>
            <p:cNvPr id="45105" name="Text Box 30"/>
            <p:cNvSpPr txBox="1">
              <a:spLocks noChangeArrowheads="1"/>
            </p:cNvSpPr>
            <p:nvPr/>
          </p:nvSpPr>
          <p:spPr bwMode="auto">
            <a:xfrm>
              <a:off x="2640" y="2448"/>
              <a:ext cx="336" cy="288"/>
            </a:xfrm>
            <a:prstGeom prst="rect">
              <a:avLst/>
            </a:prstGeom>
            <a:noFill/>
            <a:ln w="9525">
              <a:noFill/>
              <a:miter lim="800000"/>
              <a:headEnd/>
              <a:tailEnd/>
            </a:ln>
          </p:spPr>
          <p:txBody>
            <a:bodyPr>
              <a:spAutoFit/>
            </a:bodyPr>
            <a:lstStyle/>
            <a:p>
              <a:pPr eaLnBrk="1" hangingPunct="1">
                <a:spcBef>
                  <a:spcPct val="50000"/>
                </a:spcBef>
              </a:pPr>
              <a:r>
                <a:rPr lang="en-US" altLang="zh-CN"/>
                <a:t>A</a:t>
              </a:r>
            </a:p>
          </p:txBody>
        </p:sp>
        <p:sp>
          <p:nvSpPr>
            <p:cNvPr id="45106" name="Line 58"/>
            <p:cNvSpPr>
              <a:spLocks noChangeShapeType="1"/>
            </p:cNvSpPr>
            <p:nvPr/>
          </p:nvSpPr>
          <p:spPr bwMode="auto">
            <a:xfrm>
              <a:off x="2784" y="2688"/>
              <a:ext cx="0" cy="480"/>
            </a:xfrm>
            <a:prstGeom prst="line">
              <a:avLst/>
            </a:prstGeom>
            <a:noFill/>
            <a:ln w="9525">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5462"/>
                                        </p:tgtEl>
                                        <p:attrNameLst>
                                          <p:attrName>style.visibility</p:attrName>
                                        </p:attrNameLst>
                                      </p:cBhvr>
                                      <p:to>
                                        <p:strVal val="visible"/>
                                      </p:to>
                                    </p:set>
                                    <p:animEffect transition="in" filter="wipe(left)">
                                      <p:cBhvr>
                                        <p:cTn id="7" dur="500"/>
                                        <p:tgtEl>
                                          <p:spTgt spid="1454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430">
                                            <p:txEl>
                                              <p:pRg st="0" end="0"/>
                                            </p:txEl>
                                          </p:spTgt>
                                        </p:tgtEl>
                                        <p:attrNameLst>
                                          <p:attrName>style.visibility</p:attrName>
                                        </p:attrNameLst>
                                      </p:cBhvr>
                                      <p:to>
                                        <p:strVal val="visible"/>
                                      </p:to>
                                    </p:set>
                                    <p:animEffect transition="in" filter="wipe(left)">
                                      <p:cBhvr>
                                        <p:cTn id="12" dur="500"/>
                                        <p:tgtEl>
                                          <p:spTgt spid="1454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5430">
                                            <p:txEl>
                                              <p:pRg st="1" end="1"/>
                                            </p:txEl>
                                          </p:spTgt>
                                        </p:tgtEl>
                                        <p:attrNameLst>
                                          <p:attrName>style.visibility</p:attrName>
                                        </p:attrNameLst>
                                      </p:cBhvr>
                                      <p:to>
                                        <p:strVal val="visible"/>
                                      </p:to>
                                    </p:set>
                                    <p:animEffect transition="in" filter="wipe(left)">
                                      <p:cBhvr>
                                        <p:cTn id="17" dur="500"/>
                                        <p:tgtEl>
                                          <p:spTgt spid="14543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5430">
                                            <p:txEl>
                                              <p:pRg st="2" end="2"/>
                                            </p:txEl>
                                          </p:spTgt>
                                        </p:tgtEl>
                                        <p:attrNameLst>
                                          <p:attrName>style.visibility</p:attrName>
                                        </p:attrNameLst>
                                      </p:cBhvr>
                                      <p:to>
                                        <p:strVal val="visible"/>
                                      </p:to>
                                    </p:set>
                                    <p:animEffect transition="in" filter="wipe(left)">
                                      <p:cBhvr>
                                        <p:cTn id="22" dur="500"/>
                                        <p:tgtEl>
                                          <p:spTgt spid="14543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5430">
                                            <p:txEl>
                                              <p:pRg st="3" end="3"/>
                                            </p:txEl>
                                          </p:spTgt>
                                        </p:tgtEl>
                                        <p:attrNameLst>
                                          <p:attrName>style.visibility</p:attrName>
                                        </p:attrNameLst>
                                      </p:cBhvr>
                                      <p:to>
                                        <p:strVal val="visible"/>
                                      </p:to>
                                    </p:set>
                                    <p:animEffect transition="in" filter="wipe(left)">
                                      <p:cBhvr>
                                        <p:cTn id="27" dur="500"/>
                                        <p:tgtEl>
                                          <p:spTgt spid="145430">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5430">
                                            <p:txEl>
                                              <p:pRg st="4" end="4"/>
                                            </p:txEl>
                                          </p:spTgt>
                                        </p:tgtEl>
                                        <p:attrNameLst>
                                          <p:attrName>style.visibility</p:attrName>
                                        </p:attrNameLst>
                                      </p:cBhvr>
                                      <p:to>
                                        <p:strVal val="visible"/>
                                      </p:to>
                                    </p:set>
                                    <p:animEffect transition="in" filter="wipe(left)">
                                      <p:cBhvr>
                                        <p:cTn id="32" dur="500"/>
                                        <p:tgtEl>
                                          <p:spTgt spid="145430">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5467"/>
                                        </p:tgtEl>
                                        <p:attrNameLst>
                                          <p:attrName>style.visibility</p:attrName>
                                        </p:attrNameLst>
                                      </p:cBhvr>
                                      <p:to>
                                        <p:strVal val="visible"/>
                                      </p:to>
                                    </p:set>
                                    <p:animEffect transition="in" filter="wipe(left)">
                                      <p:cBhvr>
                                        <p:cTn id="37" dur="500"/>
                                        <p:tgtEl>
                                          <p:spTgt spid="1454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5431">
                                            <p:txEl>
                                              <p:pRg st="0" end="0"/>
                                            </p:txEl>
                                          </p:spTgt>
                                        </p:tgtEl>
                                        <p:attrNameLst>
                                          <p:attrName>style.visibility</p:attrName>
                                        </p:attrNameLst>
                                      </p:cBhvr>
                                      <p:to>
                                        <p:strVal val="visible"/>
                                      </p:to>
                                    </p:set>
                                    <p:animEffect transition="in" filter="wipe(left)">
                                      <p:cBhvr>
                                        <p:cTn id="42" dur="500"/>
                                        <p:tgtEl>
                                          <p:spTgt spid="145431">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5441">
                                            <p:txEl>
                                              <p:pRg st="0" end="0"/>
                                            </p:txEl>
                                          </p:spTgt>
                                        </p:tgtEl>
                                        <p:attrNameLst>
                                          <p:attrName>style.visibility</p:attrName>
                                        </p:attrNameLst>
                                      </p:cBhvr>
                                      <p:to>
                                        <p:strVal val="visible"/>
                                      </p:to>
                                    </p:set>
                                    <p:animEffect transition="in" filter="wipe(left)">
                                      <p:cBhvr>
                                        <p:cTn id="47" dur="500"/>
                                        <p:tgtEl>
                                          <p:spTgt spid="145441">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5439">
                                            <p:txEl>
                                              <p:pRg st="0" end="0"/>
                                            </p:txEl>
                                          </p:spTgt>
                                        </p:tgtEl>
                                        <p:attrNameLst>
                                          <p:attrName>style.visibility</p:attrName>
                                        </p:attrNameLst>
                                      </p:cBhvr>
                                      <p:to>
                                        <p:strVal val="visible"/>
                                      </p:to>
                                    </p:set>
                                    <p:animEffect transition="in" filter="wipe(left)">
                                      <p:cBhvr>
                                        <p:cTn id="52" dur="500"/>
                                        <p:tgtEl>
                                          <p:spTgt spid="145439">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5440">
                                            <p:txEl>
                                              <p:pRg st="0" end="0"/>
                                            </p:txEl>
                                          </p:spTgt>
                                        </p:tgtEl>
                                        <p:attrNameLst>
                                          <p:attrName>style.visibility</p:attrName>
                                        </p:attrNameLst>
                                      </p:cBhvr>
                                      <p:to>
                                        <p:strVal val="visible"/>
                                      </p:to>
                                    </p:set>
                                    <p:animEffect transition="in" filter="wipe(left)">
                                      <p:cBhvr>
                                        <p:cTn id="57" dur="500"/>
                                        <p:tgtEl>
                                          <p:spTgt spid="145440">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5465"/>
                                        </p:tgtEl>
                                        <p:attrNameLst>
                                          <p:attrName>style.visibility</p:attrName>
                                        </p:attrNameLst>
                                      </p:cBhvr>
                                      <p:to>
                                        <p:strVal val="visible"/>
                                      </p:to>
                                    </p:set>
                                    <p:animEffect transition="in" filter="wipe(left)">
                                      <p:cBhvr>
                                        <p:cTn id="62" dur="500"/>
                                        <p:tgtEl>
                                          <p:spTgt spid="14546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45464"/>
                                        </p:tgtEl>
                                        <p:attrNameLst>
                                          <p:attrName>style.visibility</p:attrName>
                                        </p:attrNameLst>
                                      </p:cBhvr>
                                      <p:to>
                                        <p:strVal val="visible"/>
                                      </p:to>
                                    </p:set>
                                    <p:animEffect transition="in" filter="wipe(left)">
                                      <p:cBhvr>
                                        <p:cTn id="67" dur="500"/>
                                        <p:tgtEl>
                                          <p:spTgt spid="145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30" grpId="0" build="p"/>
      <p:bldP spid="145431" grpId="0" build="p"/>
      <p:bldP spid="145439" grpId="0" build="p"/>
      <p:bldP spid="145440" grpId="0" build="p"/>
      <p:bldP spid="145441" grpId="0" build="p"/>
      <p:bldP spid="14546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81000" y="0"/>
            <a:ext cx="7162800" cy="519113"/>
          </a:xfrm>
          <a:prstGeom prst="rect">
            <a:avLst/>
          </a:prstGeom>
          <a:noFill/>
          <a:ln w="9525">
            <a:noFill/>
            <a:miter lim="800000"/>
            <a:headEnd/>
            <a:tailEnd/>
          </a:ln>
        </p:spPr>
        <p:txBody>
          <a:bodyPr>
            <a:spAutoFit/>
          </a:bodyPr>
          <a:lstStyle/>
          <a:p>
            <a:pPr eaLnBrk="1" hangingPunct="1">
              <a:spcBef>
                <a:spcPct val="50000"/>
              </a:spcBef>
            </a:pPr>
            <a:r>
              <a:rPr lang="zh-CN" altLang="en-US" sz="2800" b="1"/>
              <a:t>四、状态编码</a:t>
            </a:r>
          </a:p>
        </p:txBody>
      </p:sp>
      <p:sp>
        <p:nvSpPr>
          <p:cNvPr id="46083" name="Text Box 3"/>
          <p:cNvSpPr txBox="1">
            <a:spLocks noChangeArrowheads="1"/>
          </p:cNvSpPr>
          <p:nvPr/>
        </p:nvSpPr>
        <p:spPr bwMode="auto">
          <a:xfrm>
            <a:off x="381000" y="533400"/>
            <a:ext cx="4800600" cy="3013075"/>
          </a:xfrm>
          <a:prstGeom prst="rect">
            <a:avLst/>
          </a:prstGeom>
          <a:noFill/>
          <a:ln w="9525">
            <a:noFill/>
            <a:miter lim="800000"/>
            <a:headEnd/>
            <a:tailEnd/>
          </a:ln>
        </p:spPr>
        <p:txBody>
          <a:bodyPr>
            <a:spAutoFit/>
          </a:bodyPr>
          <a:lstStyle/>
          <a:p>
            <a:pPr eaLnBrk="1" hangingPunct="1">
              <a:spcBef>
                <a:spcPct val="50000"/>
              </a:spcBef>
            </a:pPr>
            <a:r>
              <a:rPr lang="en-US" altLang="zh-CN"/>
              <a:t>2</a:t>
            </a:r>
            <a:r>
              <a:rPr lang="zh-CN" altLang="en-US"/>
              <a:t>、</a:t>
            </a:r>
            <a:r>
              <a:rPr lang="zh-CN" altLang="en-US">
                <a:solidFill>
                  <a:srgbClr val="FF3300"/>
                </a:solidFill>
              </a:rPr>
              <a:t>状态编码规则</a:t>
            </a:r>
            <a:r>
              <a:rPr lang="zh-CN" altLang="en-US"/>
              <a:t>：</a:t>
            </a:r>
          </a:p>
          <a:p>
            <a:pPr eaLnBrk="1" hangingPunct="1">
              <a:spcBef>
                <a:spcPct val="50000"/>
              </a:spcBef>
            </a:pPr>
            <a:r>
              <a:rPr lang="zh-CN" altLang="en-US"/>
              <a:t>（</a:t>
            </a:r>
            <a:r>
              <a:rPr lang="en-US" altLang="zh-CN"/>
              <a:t>1</a:t>
            </a:r>
            <a:r>
              <a:rPr lang="zh-CN" altLang="en-US"/>
              <a:t>）</a:t>
            </a:r>
            <a:r>
              <a:rPr lang="zh-CN" altLang="en-US">
                <a:solidFill>
                  <a:srgbClr val="FF3300"/>
                </a:solidFill>
              </a:rPr>
              <a:t>次态相同，现态编码应相邻。</a:t>
            </a:r>
          </a:p>
          <a:p>
            <a:pPr eaLnBrk="1" hangingPunct="1">
              <a:spcBef>
                <a:spcPct val="50000"/>
              </a:spcBef>
            </a:pPr>
            <a:r>
              <a:rPr lang="zh-CN" altLang="en-US"/>
              <a:t>（</a:t>
            </a:r>
            <a:r>
              <a:rPr lang="en-US" altLang="zh-CN"/>
              <a:t>2</a:t>
            </a:r>
            <a:r>
              <a:rPr lang="zh-CN" altLang="en-US"/>
              <a:t>）</a:t>
            </a:r>
            <a:r>
              <a:rPr lang="zh-CN" altLang="en-US">
                <a:solidFill>
                  <a:srgbClr val="FF3300"/>
                </a:solidFill>
              </a:rPr>
              <a:t>同一现态，次态编码应相邻。</a:t>
            </a:r>
          </a:p>
          <a:p>
            <a:pPr eaLnBrk="1" hangingPunct="1">
              <a:spcBef>
                <a:spcPct val="50000"/>
              </a:spcBef>
            </a:pPr>
            <a:r>
              <a:rPr lang="zh-CN" altLang="en-US"/>
              <a:t>（</a:t>
            </a:r>
            <a:r>
              <a:rPr lang="en-US" altLang="zh-CN"/>
              <a:t>3</a:t>
            </a:r>
            <a:r>
              <a:rPr lang="zh-CN" altLang="en-US"/>
              <a:t>）</a:t>
            </a:r>
            <a:r>
              <a:rPr lang="zh-CN" altLang="en-US">
                <a:solidFill>
                  <a:srgbClr val="FF3300"/>
                </a:solidFill>
              </a:rPr>
              <a:t>输出相同，现态编码应相邻。</a:t>
            </a:r>
          </a:p>
          <a:p>
            <a:pPr eaLnBrk="1" hangingPunct="1">
              <a:spcBef>
                <a:spcPct val="50000"/>
              </a:spcBef>
            </a:pPr>
            <a:r>
              <a:rPr lang="zh-CN" altLang="en-US"/>
              <a:t>（</a:t>
            </a:r>
            <a:r>
              <a:rPr lang="en-US" altLang="zh-CN"/>
              <a:t>4</a:t>
            </a:r>
            <a:r>
              <a:rPr lang="zh-CN" altLang="en-US"/>
              <a:t>）</a:t>
            </a:r>
            <a:r>
              <a:rPr lang="zh-CN" altLang="en-US">
                <a:solidFill>
                  <a:srgbClr val="FF3300"/>
                </a:solidFill>
              </a:rPr>
              <a:t>将状态表中出现次数最多的状态分配逻辑</a:t>
            </a:r>
            <a:r>
              <a:rPr lang="en-US" altLang="zh-CN">
                <a:solidFill>
                  <a:srgbClr val="FF3300"/>
                </a:solidFill>
              </a:rPr>
              <a:t>0</a:t>
            </a:r>
            <a:r>
              <a:rPr lang="zh-CN" altLang="en-US">
                <a:solidFill>
                  <a:srgbClr val="FF3300"/>
                </a:solidFill>
              </a:rPr>
              <a:t>。</a:t>
            </a:r>
            <a:endParaRPr lang="zh-CN" altLang="en-US" b="1">
              <a:solidFill>
                <a:srgbClr val="FF3300"/>
              </a:solidFill>
            </a:endParaRPr>
          </a:p>
        </p:txBody>
      </p:sp>
      <p:graphicFrame>
        <p:nvGraphicFramePr>
          <p:cNvPr id="146482" name="Group 50"/>
          <p:cNvGraphicFramePr>
            <a:graphicFrameLocks noGrp="1"/>
          </p:cNvGraphicFramePr>
          <p:nvPr/>
        </p:nvGraphicFramePr>
        <p:xfrm>
          <a:off x="5867400" y="457200"/>
          <a:ext cx="2514600" cy="2348164"/>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96875">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现态</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次态</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t>
                      </a: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输出</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X=0</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X=1</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54163">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B</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C</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E</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E/0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E/0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D/0</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B/0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A/0</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B/1</a:t>
                      </a:r>
                    </a:p>
                    <a:p>
                      <a:pPr marL="0" marR="0" lvl="0" indent="0" algn="ctr" defTabSz="914400" rtl="0" eaLnBrk="1" fontAlgn="base" latinLnBrk="0" hangingPunct="1">
                        <a:lnSpc>
                          <a:spcPct val="8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C/0</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6452" name="Text Box 20"/>
          <p:cNvSpPr txBox="1">
            <a:spLocks noChangeArrowheads="1"/>
          </p:cNvSpPr>
          <p:nvPr/>
        </p:nvSpPr>
        <p:spPr bwMode="auto">
          <a:xfrm>
            <a:off x="533400" y="3505200"/>
            <a:ext cx="4495800" cy="3195638"/>
          </a:xfrm>
          <a:prstGeom prst="rect">
            <a:avLst/>
          </a:prstGeom>
          <a:noFill/>
          <a:ln w="9525">
            <a:noFill/>
            <a:miter lim="800000"/>
            <a:headEnd/>
            <a:tailEnd/>
          </a:ln>
        </p:spPr>
        <p:txBody>
          <a:bodyPr>
            <a:spAutoFit/>
          </a:bodyPr>
          <a:lstStyle/>
          <a:p>
            <a:pPr eaLnBrk="1" hangingPunct="1">
              <a:spcBef>
                <a:spcPct val="50000"/>
              </a:spcBef>
            </a:pPr>
            <a:r>
              <a:rPr lang="zh-CN" altLang="en-US"/>
              <a:t>由规则</a:t>
            </a:r>
            <a:r>
              <a:rPr lang="en-US" altLang="zh-CN"/>
              <a:t>1</a:t>
            </a:r>
            <a:r>
              <a:rPr lang="zh-CN" altLang="en-US"/>
              <a:t>：</a:t>
            </a:r>
            <a:r>
              <a:rPr lang="en-US" altLang="zh-CN"/>
              <a:t>A—C</a:t>
            </a:r>
            <a:r>
              <a:rPr lang="zh-CN" altLang="en-US"/>
              <a:t>，</a:t>
            </a:r>
            <a:r>
              <a:rPr lang="en-US" altLang="zh-CN"/>
              <a:t>B—D</a:t>
            </a:r>
          </a:p>
          <a:p>
            <a:pPr eaLnBrk="1" hangingPunct="1">
              <a:spcBef>
                <a:spcPct val="50000"/>
              </a:spcBef>
            </a:pPr>
            <a:r>
              <a:rPr lang="en-US" altLang="zh-CN"/>
              <a:t>                  A—D</a:t>
            </a:r>
          </a:p>
          <a:p>
            <a:pPr eaLnBrk="1" hangingPunct="1">
              <a:spcBef>
                <a:spcPct val="50000"/>
              </a:spcBef>
            </a:pPr>
            <a:r>
              <a:rPr lang="zh-CN" altLang="en-US"/>
              <a:t>由规则</a:t>
            </a:r>
            <a:r>
              <a:rPr lang="en-US" altLang="zh-CN"/>
              <a:t>2</a:t>
            </a:r>
            <a:r>
              <a:rPr lang="zh-CN" altLang="en-US"/>
              <a:t>：</a:t>
            </a:r>
            <a:r>
              <a:rPr lang="en-US" altLang="zh-CN"/>
              <a:t>B—E</a:t>
            </a:r>
            <a:r>
              <a:rPr lang="zh-CN" altLang="en-US"/>
              <a:t>，</a:t>
            </a:r>
            <a:r>
              <a:rPr lang="en-US" altLang="zh-CN"/>
              <a:t>A—D</a:t>
            </a:r>
          </a:p>
          <a:p>
            <a:pPr eaLnBrk="1" hangingPunct="1">
              <a:spcBef>
                <a:spcPct val="50000"/>
              </a:spcBef>
            </a:pPr>
            <a:r>
              <a:rPr lang="en-US" altLang="zh-CN"/>
              <a:t>  A—E</a:t>
            </a:r>
            <a:r>
              <a:rPr lang="zh-CN" altLang="en-US"/>
              <a:t>，</a:t>
            </a:r>
            <a:r>
              <a:rPr lang="en-US" altLang="zh-CN"/>
              <a:t>A—B</a:t>
            </a:r>
            <a:r>
              <a:rPr lang="zh-CN" altLang="en-US"/>
              <a:t>，</a:t>
            </a:r>
            <a:r>
              <a:rPr lang="en-US" altLang="zh-CN"/>
              <a:t>C—D</a:t>
            </a:r>
          </a:p>
          <a:p>
            <a:pPr eaLnBrk="1" hangingPunct="1">
              <a:spcBef>
                <a:spcPct val="50000"/>
              </a:spcBef>
            </a:pPr>
            <a:r>
              <a:rPr lang="zh-CN" altLang="en-US"/>
              <a:t>由规则</a:t>
            </a:r>
            <a:r>
              <a:rPr lang="en-US" altLang="zh-CN"/>
              <a:t>3</a:t>
            </a:r>
            <a:r>
              <a:rPr lang="zh-CN" altLang="en-US"/>
              <a:t>：</a:t>
            </a:r>
            <a:r>
              <a:rPr lang="en-US" altLang="zh-CN"/>
              <a:t>A—C</a:t>
            </a:r>
            <a:r>
              <a:rPr lang="zh-CN" altLang="en-US"/>
              <a:t>，</a:t>
            </a:r>
            <a:r>
              <a:rPr lang="en-US" altLang="zh-CN"/>
              <a:t>A—E</a:t>
            </a:r>
          </a:p>
          <a:p>
            <a:pPr eaLnBrk="1" hangingPunct="1">
              <a:spcBef>
                <a:spcPct val="50000"/>
              </a:spcBef>
            </a:pPr>
            <a:r>
              <a:rPr lang="zh-CN" altLang="en-US"/>
              <a:t>由规则</a:t>
            </a:r>
            <a:r>
              <a:rPr lang="en-US" altLang="zh-CN"/>
              <a:t>4</a:t>
            </a:r>
            <a:r>
              <a:rPr lang="zh-CN" altLang="en-US"/>
              <a:t>：</a:t>
            </a:r>
            <a:r>
              <a:rPr lang="en-US" altLang="zh-CN"/>
              <a:t>A</a:t>
            </a:r>
            <a:r>
              <a:rPr lang="zh-CN" altLang="en-US"/>
              <a:t>分配逻辑</a:t>
            </a:r>
            <a:r>
              <a:rPr lang="en-US" altLang="zh-CN"/>
              <a:t>0</a:t>
            </a:r>
          </a:p>
        </p:txBody>
      </p:sp>
      <p:sp>
        <p:nvSpPr>
          <p:cNvPr id="146453" name="Text Box 21"/>
          <p:cNvSpPr txBox="1">
            <a:spLocks noChangeArrowheads="1"/>
          </p:cNvSpPr>
          <p:nvPr/>
        </p:nvSpPr>
        <p:spPr bwMode="auto">
          <a:xfrm>
            <a:off x="4114800" y="3581400"/>
            <a:ext cx="7620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000</a:t>
            </a:r>
          </a:p>
        </p:txBody>
      </p:sp>
      <p:sp>
        <p:nvSpPr>
          <p:cNvPr id="146462" name="Text Box 30"/>
          <p:cNvSpPr txBox="1">
            <a:spLocks noChangeArrowheads="1"/>
          </p:cNvSpPr>
          <p:nvPr/>
        </p:nvSpPr>
        <p:spPr bwMode="auto">
          <a:xfrm>
            <a:off x="5105400" y="4572000"/>
            <a:ext cx="7620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001</a:t>
            </a:r>
          </a:p>
        </p:txBody>
      </p:sp>
      <p:sp>
        <p:nvSpPr>
          <p:cNvPr id="146463" name="Text Box 31"/>
          <p:cNvSpPr txBox="1">
            <a:spLocks noChangeArrowheads="1"/>
          </p:cNvSpPr>
          <p:nvPr/>
        </p:nvSpPr>
        <p:spPr bwMode="auto">
          <a:xfrm>
            <a:off x="4343400" y="5791200"/>
            <a:ext cx="7620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010</a:t>
            </a:r>
          </a:p>
        </p:txBody>
      </p:sp>
      <p:sp>
        <p:nvSpPr>
          <p:cNvPr id="146464" name="Text Box 32"/>
          <p:cNvSpPr txBox="1">
            <a:spLocks noChangeArrowheads="1"/>
          </p:cNvSpPr>
          <p:nvPr/>
        </p:nvSpPr>
        <p:spPr bwMode="auto">
          <a:xfrm>
            <a:off x="5257800" y="3581400"/>
            <a:ext cx="6858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100</a:t>
            </a:r>
          </a:p>
        </p:txBody>
      </p:sp>
      <p:graphicFrame>
        <p:nvGraphicFramePr>
          <p:cNvPr id="146490" name="Group 58"/>
          <p:cNvGraphicFramePr>
            <a:graphicFrameLocks noGrp="1"/>
          </p:cNvGraphicFramePr>
          <p:nvPr/>
        </p:nvGraphicFramePr>
        <p:xfrm>
          <a:off x="5867400" y="4114800"/>
          <a:ext cx="2971800" cy="2346762"/>
        </p:xfrm>
        <a:graphic>
          <a:graphicData uri="http://schemas.openxmlformats.org/drawingml/2006/table">
            <a:tbl>
              <a:tblPr/>
              <a:tblGrid>
                <a:gridCol w="9144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9611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3</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3</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 </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 </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39611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X=0</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X=1</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54105">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001</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001/0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001/0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010/0</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010/1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110/1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100/0</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6481" name="AutoShape 49"/>
          <p:cNvSpPr>
            <a:spLocks noChangeArrowheads="1"/>
          </p:cNvSpPr>
          <p:nvPr/>
        </p:nvSpPr>
        <p:spPr bwMode="auto">
          <a:xfrm rot="5400000">
            <a:off x="6553200" y="3048000"/>
            <a:ext cx="1143000" cy="838200"/>
          </a:xfrm>
          <a:prstGeom prst="notchedRightArrow">
            <a:avLst>
              <a:gd name="adj1" fmla="val 50000"/>
              <a:gd name="adj2" fmla="val 34078"/>
            </a:avLst>
          </a:prstGeom>
          <a:solidFill>
            <a:schemeClr val="accent1"/>
          </a:solidFill>
          <a:ln w="9525">
            <a:solidFill>
              <a:schemeClr val="tx1"/>
            </a:solidFill>
            <a:miter lim="800000"/>
            <a:headEnd/>
            <a:tailEnd/>
          </a:ln>
        </p:spPr>
        <p:txBody>
          <a:bodyPr wrap="none" anchor="ctr"/>
          <a:lstStyle/>
          <a:p>
            <a:pPr eaLnBrk="1" hangingPunct="1"/>
            <a:endParaRPr lang="zh-CN" altLang="en-US"/>
          </a:p>
        </p:txBody>
      </p:sp>
      <p:grpSp>
        <p:nvGrpSpPr>
          <p:cNvPr id="146486" name="Group 54"/>
          <p:cNvGrpSpPr>
            <a:grpSpLocks/>
          </p:cNvGrpSpPr>
          <p:nvPr/>
        </p:nvGrpSpPr>
        <p:grpSpPr bwMode="auto">
          <a:xfrm>
            <a:off x="4267200" y="3886200"/>
            <a:ext cx="1600200" cy="2057400"/>
            <a:chOff x="2688" y="2448"/>
            <a:chExt cx="1008" cy="1296"/>
          </a:xfrm>
        </p:grpSpPr>
        <p:sp>
          <p:nvSpPr>
            <p:cNvPr id="46124" name="Text Box 23"/>
            <p:cNvSpPr txBox="1">
              <a:spLocks noChangeArrowheads="1"/>
            </p:cNvSpPr>
            <p:nvPr/>
          </p:nvSpPr>
          <p:spPr bwMode="auto">
            <a:xfrm>
              <a:off x="2688" y="2448"/>
              <a:ext cx="336" cy="288"/>
            </a:xfrm>
            <a:prstGeom prst="rect">
              <a:avLst/>
            </a:prstGeom>
            <a:noFill/>
            <a:ln w="9525">
              <a:noFill/>
              <a:miter lim="800000"/>
              <a:headEnd/>
              <a:tailEnd/>
            </a:ln>
          </p:spPr>
          <p:txBody>
            <a:bodyPr>
              <a:spAutoFit/>
            </a:bodyPr>
            <a:lstStyle/>
            <a:p>
              <a:pPr eaLnBrk="1" hangingPunct="1">
                <a:spcBef>
                  <a:spcPct val="50000"/>
                </a:spcBef>
              </a:pPr>
              <a:r>
                <a:rPr lang="en-US" altLang="zh-CN"/>
                <a:t>A</a:t>
              </a:r>
            </a:p>
          </p:txBody>
        </p:sp>
        <p:sp>
          <p:nvSpPr>
            <p:cNvPr id="46125" name="Text Box 24"/>
            <p:cNvSpPr txBox="1">
              <a:spLocks noChangeArrowheads="1"/>
            </p:cNvSpPr>
            <p:nvPr/>
          </p:nvSpPr>
          <p:spPr bwMode="auto">
            <a:xfrm>
              <a:off x="3360" y="2448"/>
              <a:ext cx="336" cy="288"/>
            </a:xfrm>
            <a:prstGeom prst="rect">
              <a:avLst/>
            </a:prstGeom>
            <a:noFill/>
            <a:ln w="9525">
              <a:noFill/>
              <a:miter lim="800000"/>
              <a:headEnd/>
              <a:tailEnd/>
            </a:ln>
          </p:spPr>
          <p:txBody>
            <a:bodyPr>
              <a:spAutoFit/>
            </a:bodyPr>
            <a:lstStyle/>
            <a:p>
              <a:pPr eaLnBrk="1" hangingPunct="1">
                <a:spcBef>
                  <a:spcPct val="50000"/>
                </a:spcBef>
              </a:pPr>
              <a:r>
                <a:rPr lang="en-US" altLang="zh-CN"/>
                <a:t>C</a:t>
              </a:r>
            </a:p>
          </p:txBody>
        </p:sp>
        <p:sp>
          <p:nvSpPr>
            <p:cNvPr id="46126" name="Text Box 25"/>
            <p:cNvSpPr txBox="1">
              <a:spLocks noChangeArrowheads="1"/>
            </p:cNvSpPr>
            <p:nvPr/>
          </p:nvSpPr>
          <p:spPr bwMode="auto">
            <a:xfrm>
              <a:off x="3360" y="3456"/>
              <a:ext cx="336" cy="288"/>
            </a:xfrm>
            <a:prstGeom prst="rect">
              <a:avLst/>
            </a:prstGeom>
            <a:noFill/>
            <a:ln w="9525">
              <a:noFill/>
              <a:miter lim="800000"/>
              <a:headEnd/>
              <a:tailEnd/>
            </a:ln>
          </p:spPr>
          <p:txBody>
            <a:bodyPr>
              <a:spAutoFit/>
            </a:bodyPr>
            <a:lstStyle/>
            <a:p>
              <a:pPr eaLnBrk="1" hangingPunct="1">
                <a:spcBef>
                  <a:spcPct val="50000"/>
                </a:spcBef>
              </a:pPr>
              <a:r>
                <a:rPr lang="en-US" altLang="zh-CN"/>
                <a:t>B</a:t>
              </a:r>
            </a:p>
          </p:txBody>
        </p:sp>
        <p:sp>
          <p:nvSpPr>
            <p:cNvPr id="46127" name="Line 26"/>
            <p:cNvSpPr>
              <a:spLocks noChangeShapeType="1"/>
            </p:cNvSpPr>
            <p:nvPr/>
          </p:nvSpPr>
          <p:spPr bwMode="auto">
            <a:xfrm>
              <a:off x="2928" y="2592"/>
              <a:ext cx="384" cy="0"/>
            </a:xfrm>
            <a:prstGeom prst="line">
              <a:avLst/>
            </a:prstGeom>
            <a:noFill/>
            <a:ln w="9525">
              <a:solidFill>
                <a:schemeClr val="tx1"/>
              </a:solidFill>
              <a:round/>
              <a:headEnd/>
              <a:tailEnd/>
            </a:ln>
          </p:spPr>
          <p:txBody>
            <a:bodyPr/>
            <a:lstStyle/>
            <a:p>
              <a:endParaRPr lang="zh-CN" altLang="en-US"/>
            </a:p>
          </p:txBody>
        </p:sp>
        <p:sp>
          <p:nvSpPr>
            <p:cNvPr id="46128" name="Line 27"/>
            <p:cNvSpPr>
              <a:spLocks noChangeShapeType="1"/>
            </p:cNvSpPr>
            <p:nvPr/>
          </p:nvSpPr>
          <p:spPr bwMode="auto">
            <a:xfrm>
              <a:off x="2832" y="2688"/>
              <a:ext cx="0" cy="816"/>
            </a:xfrm>
            <a:prstGeom prst="line">
              <a:avLst/>
            </a:prstGeom>
            <a:noFill/>
            <a:ln w="9525">
              <a:solidFill>
                <a:schemeClr val="tx1"/>
              </a:solidFill>
              <a:round/>
              <a:headEnd/>
              <a:tailEnd/>
            </a:ln>
          </p:spPr>
          <p:txBody>
            <a:bodyPr/>
            <a:lstStyle/>
            <a:p>
              <a:endParaRPr lang="zh-CN" altLang="en-US"/>
            </a:p>
          </p:txBody>
        </p:sp>
        <p:sp>
          <p:nvSpPr>
            <p:cNvPr id="46129" name="Line 28"/>
            <p:cNvSpPr>
              <a:spLocks noChangeShapeType="1"/>
            </p:cNvSpPr>
            <p:nvPr/>
          </p:nvSpPr>
          <p:spPr bwMode="auto">
            <a:xfrm flipH="1">
              <a:off x="2928" y="3600"/>
              <a:ext cx="432" cy="0"/>
            </a:xfrm>
            <a:prstGeom prst="line">
              <a:avLst/>
            </a:prstGeom>
            <a:noFill/>
            <a:ln w="9525">
              <a:solidFill>
                <a:schemeClr val="tx1"/>
              </a:solidFill>
              <a:round/>
              <a:headEnd/>
              <a:tailEnd/>
            </a:ln>
          </p:spPr>
          <p:txBody>
            <a:bodyPr/>
            <a:lstStyle/>
            <a:p>
              <a:endParaRPr lang="zh-CN" altLang="en-US"/>
            </a:p>
          </p:txBody>
        </p:sp>
        <p:sp>
          <p:nvSpPr>
            <p:cNvPr id="46130" name="Text Box 29"/>
            <p:cNvSpPr txBox="1">
              <a:spLocks noChangeArrowheads="1"/>
            </p:cNvSpPr>
            <p:nvPr/>
          </p:nvSpPr>
          <p:spPr bwMode="auto">
            <a:xfrm>
              <a:off x="2688" y="3456"/>
              <a:ext cx="336" cy="288"/>
            </a:xfrm>
            <a:prstGeom prst="rect">
              <a:avLst/>
            </a:prstGeom>
            <a:noFill/>
            <a:ln w="9525">
              <a:noFill/>
              <a:miter lim="800000"/>
              <a:headEnd/>
              <a:tailEnd/>
            </a:ln>
          </p:spPr>
          <p:txBody>
            <a:bodyPr>
              <a:spAutoFit/>
            </a:bodyPr>
            <a:lstStyle/>
            <a:p>
              <a:pPr eaLnBrk="1" hangingPunct="1">
                <a:spcBef>
                  <a:spcPct val="50000"/>
                </a:spcBef>
              </a:pPr>
              <a:r>
                <a:rPr lang="en-US" altLang="zh-CN"/>
                <a:t>D</a:t>
              </a:r>
            </a:p>
          </p:txBody>
        </p:sp>
        <p:sp>
          <p:nvSpPr>
            <p:cNvPr id="46131" name="Text Box 51"/>
            <p:cNvSpPr txBox="1">
              <a:spLocks noChangeArrowheads="1"/>
            </p:cNvSpPr>
            <p:nvPr/>
          </p:nvSpPr>
          <p:spPr bwMode="auto">
            <a:xfrm>
              <a:off x="3072" y="2976"/>
              <a:ext cx="336" cy="288"/>
            </a:xfrm>
            <a:prstGeom prst="rect">
              <a:avLst/>
            </a:prstGeom>
            <a:noFill/>
            <a:ln w="9525">
              <a:noFill/>
              <a:miter lim="800000"/>
              <a:headEnd/>
              <a:tailEnd/>
            </a:ln>
          </p:spPr>
          <p:txBody>
            <a:bodyPr>
              <a:spAutoFit/>
            </a:bodyPr>
            <a:lstStyle/>
            <a:p>
              <a:pPr eaLnBrk="1" hangingPunct="1">
                <a:spcBef>
                  <a:spcPct val="50000"/>
                </a:spcBef>
              </a:pPr>
              <a:r>
                <a:rPr lang="en-US" altLang="zh-CN"/>
                <a:t>E</a:t>
              </a:r>
            </a:p>
          </p:txBody>
        </p:sp>
        <p:sp>
          <p:nvSpPr>
            <p:cNvPr id="46132" name="Line 52"/>
            <p:cNvSpPr>
              <a:spLocks noChangeShapeType="1"/>
            </p:cNvSpPr>
            <p:nvPr/>
          </p:nvSpPr>
          <p:spPr bwMode="auto">
            <a:xfrm>
              <a:off x="2880" y="2688"/>
              <a:ext cx="192" cy="288"/>
            </a:xfrm>
            <a:prstGeom prst="line">
              <a:avLst/>
            </a:prstGeom>
            <a:noFill/>
            <a:ln w="9525">
              <a:solidFill>
                <a:schemeClr val="tx1"/>
              </a:solidFill>
              <a:round/>
              <a:headEnd/>
              <a:tailEnd/>
            </a:ln>
          </p:spPr>
          <p:txBody>
            <a:bodyPr/>
            <a:lstStyle/>
            <a:p>
              <a:endParaRPr lang="zh-CN" altLang="en-US"/>
            </a:p>
          </p:txBody>
        </p:sp>
        <p:sp>
          <p:nvSpPr>
            <p:cNvPr id="46133" name="Line 53"/>
            <p:cNvSpPr>
              <a:spLocks noChangeShapeType="1"/>
            </p:cNvSpPr>
            <p:nvPr/>
          </p:nvSpPr>
          <p:spPr bwMode="auto">
            <a:xfrm>
              <a:off x="3264" y="3216"/>
              <a:ext cx="192" cy="288"/>
            </a:xfrm>
            <a:prstGeom prst="line">
              <a:avLst/>
            </a:prstGeom>
            <a:noFill/>
            <a:ln w="9525">
              <a:solidFill>
                <a:schemeClr val="tx1"/>
              </a:solidFill>
              <a:round/>
              <a:headEnd/>
              <a:tailEnd/>
            </a:ln>
          </p:spPr>
          <p:txBody>
            <a:bodyPr/>
            <a:lstStyle/>
            <a:p>
              <a:endParaRPr lang="zh-CN" altLang="en-US"/>
            </a:p>
          </p:txBody>
        </p:sp>
      </p:grpSp>
      <p:sp>
        <p:nvSpPr>
          <p:cNvPr id="146487" name="Text Box 55"/>
          <p:cNvSpPr txBox="1">
            <a:spLocks noChangeArrowheads="1"/>
          </p:cNvSpPr>
          <p:nvPr/>
        </p:nvSpPr>
        <p:spPr bwMode="auto">
          <a:xfrm>
            <a:off x="5181600" y="5791200"/>
            <a:ext cx="7620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110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6482"/>
                                        </p:tgtEl>
                                        <p:attrNameLst>
                                          <p:attrName>style.visibility</p:attrName>
                                        </p:attrNameLst>
                                      </p:cBhvr>
                                      <p:to>
                                        <p:strVal val="visible"/>
                                      </p:to>
                                    </p:set>
                                    <p:animEffect transition="in" filter="wipe(left)">
                                      <p:cBhvr>
                                        <p:cTn id="7" dur="500"/>
                                        <p:tgtEl>
                                          <p:spTgt spid="146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452">
                                            <p:txEl>
                                              <p:pRg st="0" end="0"/>
                                            </p:txEl>
                                          </p:spTgt>
                                        </p:tgtEl>
                                        <p:attrNameLst>
                                          <p:attrName>style.visibility</p:attrName>
                                        </p:attrNameLst>
                                      </p:cBhvr>
                                      <p:to>
                                        <p:strVal val="visible"/>
                                      </p:to>
                                    </p:set>
                                    <p:animEffect transition="in" filter="wipe(left)">
                                      <p:cBhvr>
                                        <p:cTn id="12" dur="500"/>
                                        <p:tgtEl>
                                          <p:spTgt spid="14645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6452">
                                            <p:txEl>
                                              <p:pRg st="1" end="1"/>
                                            </p:txEl>
                                          </p:spTgt>
                                        </p:tgtEl>
                                        <p:attrNameLst>
                                          <p:attrName>style.visibility</p:attrName>
                                        </p:attrNameLst>
                                      </p:cBhvr>
                                      <p:to>
                                        <p:strVal val="visible"/>
                                      </p:to>
                                    </p:set>
                                    <p:animEffect transition="in" filter="wipe(left)">
                                      <p:cBhvr>
                                        <p:cTn id="17" dur="500"/>
                                        <p:tgtEl>
                                          <p:spTgt spid="14645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6452">
                                            <p:txEl>
                                              <p:pRg st="2" end="2"/>
                                            </p:txEl>
                                          </p:spTgt>
                                        </p:tgtEl>
                                        <p:attrNameLst>
                                          <p:attrName>style.visibility</p:attrName>
                                        </p:attrNameLst>
                                      </p:cBhvr>
                                      <p:to>
                                        <p:strVal val="visible"/>
                                      </p:to>
                                    </p:set>
                                    <p:animEffect transition="in" filter="wipe(left)">
                                      <p:cBhvr>
                                        <p:cTn id="22" dur="500"/>
                                        <p:tgtEl>
                                          <p:spTgt spid="14645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6452">
                                            <p:txEl>
                                              <p:pRg st="3" end="3"/>
                                            </p:txEl>
                                          </p:spTgt>
                                        </p:tgtEl>
                                        <p:attrNameLst>
                                          <p:attrName>style.visibility</p:attrName>
                                        </p:attrNameLst>
                                      </p:cBhvr>
                                      <p:to>
                                        <p:strVal val="visible"/>
                                      </p:to>
                                    </p:set>
                                    <p:animEffect transition="in" filter="wipe(left)">
                                      <p:cBhvr>
                                        <p:cTn id="27" dur="500"/>
                                        <p:tgtEl>
                                          <p:spTgt spid="14645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6452">
                                            <p:txEl>
                                              <p:pRg st="4" end="4"/>
                                            </p:txEl>
                                          </p:spTgt>
                                        </p:tgtEl>
                                        <p:attrNameLst>
                                          <p:attrName>style.visibility</p:attrName>
                                        </p:attrNameLst>
                                      </p:cBhvr>
                                      <p:to>
                                        <p:strVal val="visible"/>
                                      </p:to>
                                    </p:set>
                                    <p:animEffect transition="in" filter="wipe(left)">
                                      <p:cBhvr>
                                        <p:cTn id="32" dur="500"/>
                                        <p:tgtEl>
                                          <p:spTgt spid="14645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6452">
                                            <p:txEl>
                                              <p:pRg st="5" end="5"/>
                                            </p:txEl>
                                          </p:spTgt>
                                        </p:tgtEl>
                                        <p:attrNameLst>
                                          <p:attrName>style.visibility</p:attrName>
                                        </p:attrNameLst>
                                      </p:cBhvr>
                                      <p:to>
                                        <p:strVal val="visible"/>
                                      </p:to>
                                    </p:set>
                                    <p:animEffect transition="in" filter="wipe(left)">
                                      <p:cBhvr>
                                        <p:cTn id="37" dur="500"/>
                                        <p:tgtEl>
                                          <p:spTgt spid="146452">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6486"/>
                                        </p:tgtEl>
                                        <p:attrNameLst>
                                          <p:attrName>style.visibility</p:attrName>
                                        </p:attrNameLst>
                                      </p:cBhvr>
                                      <p:to>
                                        <p:strVal val="visible"/>
                                      </p:to>
                                    </p:set>
                                    <p:animEffect transition="in" filter="wipe(left)">
                                      <p:cBhvr>
                                        <p:cTn id="42" dur="500"/>
                                        <p:tgtEl>
                                          <p:spTgt spid="14648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6453">
                                            <p:txEl>
                                              <p:pRg st="0" end="0"/>
                                            </p:txEl>
                                          </p:spTgt>
                                        </p:tgtEl>
                                        <p:attrNameLst>
                                          <p:attrName>style.visibility</p:attrName>
                                        </p:attrNameLst>
                                      </p:cBhvr>
                                      <p:to>
                                        <p:strVal val="visible"/>
                                      </p:to>
                                    </p:set>
                                    <p:animEffect transition="in" filter="wipe(left)">
                                      <p:cBhvr>
                                        <p:cTn id="47" dur="500"/>
                                        <p:tgtEl>
                                          <p:spTgt spid="146453">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6464">
                                            <p:txEl>
                                              <p:pRg st="0" end="0"/>
                                            </p:txEl>
                                          </p:spTgt>
                                        </p:tgtEl>
                                        <p:attrNameLst>
                                          <p:attrName>style.visibility</p:attrName>
                                        </p:attrNameLst>
                                      </p:cBhvr>
                                      <p:to>
                                        <p:strVal val="visible"/>
                                      </p:to>
                                    </p:set>
                                    <p:animEffect transition="in" filter="wipe(left)">
                                      <p:cBhvr>
                                        <p:cTn id="52" dur="500"/>
                                        <p:tgtEl>
                                          <p:spTgt spid="146464">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6462">
                                            <p:txEl>
                                              <p:pRg st="0" end="0"/>
                                            </p:txEl>
                                          </p:spTgt>
                                        </p:tgtEl>
                                        <p:attrNameLst>
                                          <p:attrName>style.visibility</p:attrName>
                                        </p:attrNameLst>
                                      </p:cBhvr>
                                      <p:to>
                                        <p:strVal val="visible"/>
                                      </p:to>
                                    </p:set>
                                    <p:animEffect transition="in" filter="wipe(left)">
                                      <p:cBhvr>
                                        <p:cTn id="57" dur="500"/>
                                        <p:tgtEl>
                                          <p:spTgt spid="146462">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46463">
                                            <p:txEl>
                                              <p:pRg st="0" end="0"/>
                                            </p:txEl>
                                          </p:spTgt>
                                        </p:tgtEl>
                                        <p:attrNameLst>
                                          <p:attrName>style.visibility</p:attrName>
                                        </p:attrNameLst>
                                      </p:cBhvr>
                                      <p:to>
                                        <p:strVal val="visible"/>
                                      </p:to>
                                    </p:set>
                                    <p:animEffect transition="in" filter="wipe(left)">
                                      <p:cBhvr>
                                        <p:cTn id="62" dur="500"/>
                                        <p:tgtEl>
                                          <p:spTgt spid="146463">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6487">
                                            <p:txEl>
                                              <p:pRg st="0" end="0"/>
                                            </p:txEl>
                                          </p:spTgt>
                                        </p:tgtEl>
                                        <p:attrNameLst>
                                          <p:attrName>style.visibility</p:attrName>
                                        </p:attrNameLst>
                                      </p:cBhvr>
                                      <p:to>
                                        <p:strVal val="visible"/>
                                      </p:to>
                                    </p:set>
                                    <p:animEffect transition="in" filter="wipe(left)">
                                      <p:cBhvr>
                                        <p:cTn id="67" dur="500"/>
                                        <p:tgtEl>
                                          <p:spTgt spid="146487">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46481"/>
                                        </p:tgtEl>
                                        <p:attrNameLst>
                                          <p:attrName>style.visibility</p:attrName>
                                        </p:attrNameLst>
                                      </p:cBhvr>
                                      <p:to>
                                        <p:strVal val="visible"/>
                                      </p:to>
                                    </p:set>
                                    <p:animEffect transition="in" filter="wipe(left)">
                                      <p:cBhvr>
                                        <p:cTn id="72" dur="500"/>
                                        <p:tgtEl>
                                          <p:spTgt spid="14648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46490"/>
                                        </p:tgtEl>
                                        <p:attrNameLst>
                                          <p:attrName>style.visibility</p:attrName>
                                        </p:attrNameLst>
                                      </p:cBhvr>
                                      <p:to>
                                        <p:strVal val="visible"/>
                                      </p:to>
                                    </p:set>
                                    <p:animEffect transition="in" filter="wipe(left)">
                                      <p:cBhvr>
                                        <p:cTn id="77" dur="500"/>
                                        <p:tgtEl>
                                          <p:spTgt spid="146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52" grpId="0" build="p"/>
      <p:bldP spid="146453" grpId="0" build="p"/>
      <p:bldP spid="146462" grpId="0" build="p"/>
      <p:bldP spid="146463" grpId="0" build="p"/>
      <p:bldP spid="146464" grpId="0" build="p"/>
      <p:bldP spid="146481" grpId="0" animBg="1"/>
      <p:bldP spid="14648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381000" y="166688"/>
            <a:ext cx="8229600" cy="519112"/>
          </a:xfrm>
          <a:prstGeom prst="rect">
            <a:avLst/>
          </a:prstGeom>
          <a:noFill/>
          <a:ln w="9525">
            <a:noFill/>
            <a:miter lim="800000"/>
            <a:headEnd/>
            <a:tailEnd/>
          </a:ln>
        </p:spPr>
        <p:txBody>
          <a:bodyPr>
            <a:spAutoFit/>
          </a:bodyPr>
          <a:lstStyle/>
          <a:p>
            <a:pPr eaLnBrk="1" hangingPunct="1">
              <a:spcBef>
                <a:spcPct val="50000"/>
              </a:spcBef>
            </a:pPr>
            <a:r>
              <a:rPr lang="zh-CN" altLang="en-US" sz="2800" b="1"/>
              <a:t>五、选定触发器、求出激励函数和输出函数表达式</a:t>
            </a:r>
          </a:p>
        </p:txBody>
      </p:sp>
      <p:sp>
        <p:nvSpPr>
          <p:cNvPr id="149507" name="Text Box 3"/>
          <p:cNvSpPr txBox="1">
            <a:spLocks noChangeArrowheads="1"/>
          </p:cNvSpPr>
          <p:nvPr/>
        </p:nvSpPr>
        <p:spPr bwMode="auto">
          <a:xfrm>
            <a:off x="685800" y="609600"/>
            <a:ext cx="8077200" cy="822325"/>
          </a:xfrm>
          <a:prstGeom prst="rect">
            <a:avLst/>
          </a:prstGeom>
          <a:noFill/>
          <a:ln w="9525">
            <a:noFill/>
            <a:miter lim="800000"/>
            <a:headEnd/>
            <a:tailEnd/>
          </a:ln>
        </p:spPr>
        <p:txBody>
          <a:bodyPr>
            <a:spAutoFit/>
          </a:bodyPr>
          <a:lstStyle/>
          <a:p>
            <a:pPr eaLnBrk="1" hangingPunct="1">
              <a:spcBef>
                <a:spcPct val="50000"/>
              </a:spcBef>
            </a:pPr>
            <a:r>
              <a:rPr lang="zh-CN" altLang="en-US"/>
              <a:t>由二进制状态表和触发器的激励表出发求出激励函数和输出函数。</a:t>
            </a:r>
          </a:p>
        </p:txBody>
      </p:sp>
      <p:graphicFrame>
        <p:nvGraphicFramePr>
          <p:cNvPr id="149508" name="Group 4"/>
          <p:cNvGraphicFramePr>
            <a:graphicFrameLocks noGrp="1"/>
          </p:cNvGraphicFramePr>
          <p:nvPr/>
        </p:nvGraphicFramePr>
        <p:xfrm>
          <a:off x="457200" y="1447800"/>
          <a:ext cx="2590800" cy="2135193"/>
        </p:xfrm>
        <a:graphic>
          <a:graphicData uri="http://schemas.openxmlformats.org/drawingml/2006/table">
            <a:tbl>
              <a:tblPr/>
              <a:tblGrid>
                <a:gridCol w="914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96217">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 </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a:t>
                      </a:r>
                      <a:endPar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396217">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42753">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49576" name="Group 72"/>
          <p:cNvGraphicFramePr>
            <a:graphicFrameLocks noGrp="1"/>
          </p:cNvGraphicFramePr>
          <p:nvPr>
            <p:extLst>
              <p:ext uri="{D42A27DB-BD31-4B8C-83A1-F6EECF244321}">
                <p14:modId xmlns:p14="http://schemas.microsoft.com/office/powerpoint/2010/main" val="4068256450"/>
              </p:ext>
            </p:extLst>
          </p:nvPr>
        </p:nvGraphicFramePr>
        <p:xfrm>
          <a:off x="4140200" y="1341438"/>
          <a:ext cx="4267200" cy="4191000"/>
        </p:xfrm>
        <a:graphic>
          <a:graphicData uri="http://schemas.openxmlformats.org/drawingml/2006/table">
            <a:tbl>
              <a:tblPr/>
              <a:tblGrid>
                <a:gridCol w="1143000">
                  <a:extLst>
                    <a:ext uri="{9D8B030D-6E8A-4147-A177-3AD203B41FA5}">
                      <a16:colId xmlns:a16="http://schemas.microsoft.com/office/drawing/2014/main" val="20000"/>
                    </a:ext>
                  </a:extLst>
                </a:gridCol>
                <a:gridCol w="1304925">
                  <a:extLst>
                    <a:ext uri="{9D8B030D-6E8A-4147-A177-3AD203B41FA5}">
                      <a16:colId xmlns:a16="http://schemas.microsoft.com/office/drawing/2014/main" val="20001"/>
                    </a:ext>
                  </a:extLst>
                </a:gridCol>
                <a:gridCol w="648171">
                  <a:extLst>
                    <a:ext uri="{9D8B030D-6E8A-4147-A177-3AD203B41FA5}">
                      <a16:colId xmlns:a16="http://schemas.microsoft.com/office/drawing/2014/main" val="20002"/>
                    </a:ext>
                  </a:extLst>
                </a:gridCol>
                <a:gridCol w="1171104">
                  <a:extLst>
                    <a:ext uri="{9D8B030D-6E8A-4147-A177-3AD203B41FA5}">
                      <a16:colId xmlns:a16="http://schemas.microsoft.com/office/drawing/2014/main" val="20003"/>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输入</a:t>
                      </a: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次态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输出</a:t>
                      </a: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xy</a:t>
                      </a:r>
                      <a:r>
                        <a:rPr kumimoji="1" lang="en-US" altLang="zh-CN" sz="2000" b="0"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y</a:t>
                      </a:r>
                      <a:r>
                        <a:rPr kumimoji="1" lang="en-US" altLang="zh-CN" sz="2000" b="0" i="0" u="none" strike="noStrike" cap="none" normalizeH="0" baseline="-25000" smtClean="0">
                          <a:ln>
                            <a:noFill/>
                          </a:ln>
                          <a:solidFill>
                            <a:schemeClr val="tx1"/>
                          </a:solidFill>
                          <a:effectLst/>
                          <a:latin typeface="Times New Roman" pitchFamily="18" charset="0"/>
                          <a:ea typeface="宋体" pitchFamily="2" charset="-122"/>
                        </a:rPr>
                        <a:t>1</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y</a:t>
                      </a:r>
                      <a:r>
                        <a:rPr kumimoji="1" lang="en-US" altLang="zh-CN" sz="2000" b="0"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000" b="0" i="0" u="none" strike="noStrike" cap="none" normalizeH="0" baseline="30000" smtClean="0">
                          <a:ln>
                            <a:noFill/>
                          </a:ln>
                          <a:solidFill>
                            <a:schemeClr val="tx1"/>
                          </a:solidFill>
                          <a:effectLst/>
                          <a:latin typeface="Times New Roman" pitchFamily="18" charset="0"/>
                          <a:ea typeface="宋体" pitchFamily="2" charset="-122"/>
                        </a:rPr>
                        <a:t>n+1 </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y</a:t>
                      </a:r>
                      <a:r>
                        <a:rPr kumimoji="1" lang="en-US" altLang="zh-CN" sz="20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000" b="0" i="0" u="none" strike="noStrike" cap="none" normalizeH="0" baseline="30000" smtClean="0">
                          <a:ln>
                            <a:noFill/>
                          </a:ln>
                          <a:solidFill>
                            <a:schemeClr val="tx1"/>
                          </a:solidFill>
                          <a:effectLst/>
                          <a:latin typeface="Times New Roman" pitchFamily="18" charset="0"/>
                          <a:ea typeface="宋体" pitchFamily="2" charset="-122"/>
                        </a:rPr>
                        <a:t>n+1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Z</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0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0 0 1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0 1 0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1 0 1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1 1 0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1 1 1</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49577" name="Object 73"/>
          <p:cNvGraphicFramePr>
            <a:graphicFrameLocks noChangeAspect="1"/>
          </p:cNvGraphicFramePr>
          <p:nvPr/>
        </p:nvGraphicFramePr>
        <p:xfrm>
          <a:off x="533400" y="3733800"/>
          <a:ext cx="2819400" cy="550863"/>
        </p:xfrm>
        <a:graphic>
          <a:graphicData uri="http://schemas.openxmlformats.org/presentationml/2006/ole">
            <mc:AlternateContent xmlns:mc="http://schemas.openxmlformats.org/markup-compatibility/2006">
              <mc:Choice xmlns:v="urn:schemas-microsoft-com:vml" Requires="v">
                <p:oleObj spid="_x0000_s47181" r:id="rId3" imgW="1104421" imgH="215806" progId="Equation.3">
                  <p:embed/>
                </p:oleObj>
              </mc:Choice>
              <mc:Fallback>
                <p:oleObj r:id="rId3" imgW="1104421" imgH="215806" progId="Equation.3">
                  <p:embed/>
                  <p:pic>
                    <p:nvPicPr>
                      <p:cNvPr id="0" name="Object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733800"/>
                        <a:ext cx="28194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9578" name="Object 74"/>
          <p:cNvGraphicFramePr>
            <a:graphicFrameLocks noChangeAspect="1"/>
          </p:cNvGraphicFramePr>
          <p:nvPr/>
        </p:nvGraphicFramePr>
        <p:xfrm>
          <a:off x="609600" y="4249738"/>
          <a:ext cx="1230313" cy="550862"/>
        </p:xfrm>
        <a:graphic>
          <a:graphicData uri="http://schemas.openxmlformats.org/presentationml/2006/ole">
            <mc:AlternateContent xmlns:mc="http://schemas.openxmlformats.org/markup-compatibility/2006">
              <mc:Choice xmlns:v="urn:schemas-microsoft-com:vml" Requires="v">
                <p:oleObj spid="_x0000_s47182" r:id="rId5" imgW="482181" imgH="215713" progId="Equation.3">
                  <p:embed/>
                </p:oleObj>
              </mc:Choice>
              <mc:Fallback>
                <p:oleObj r:id="rId5" imgW="482181" imgH="215713" progId="Equation.3">
                  <p:embed/>
                  <p:pic>
                    <p:nvPicPr>
                      <p:cNvPr id="0" name="Object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249738"/>
                        <a:ext cx="12303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49579" name="Object 75"/>
          <p:cNvGraphicFramePr>
            <a:graphicFrameLocks noChangeAspect="1"/>
          </p:cNvGraphicFramePr>
          <p:nvPr/>
        </p:nvGraphicFramePr>
        <p:xfrm>
          <a:off x="609600" y="4706938"/>
          <a:ext cx="1976438" cy="550862"/>
        </p:xfrm>
        <a:graphic>
          <a:graphicData uri="http://schemas.openxmlformats.org/presentationml/2006/ole">
            <mc:AlternateContent xmlns:mc="http://schemas.openxmlformats.org/markup-compatibility/2006">
              <mc:Choice xmlns:v="urn:schemas-microsoft-com:vml" Requires="v">
                <p:oleObj spid="_x0000_s47183" r:id="rId7" imgW="774364" imgH="215806" progId="Equation.3">
                  <p:embed/>
                </p:oleObj>
              </mc:Choice>
              <mc:Fallback>
                <p:oleObj r:id="rId7" imgW="774364" imgH="215806" progId="Equation.3">
                  <p:embed/>
                  <p:pic>
                    <p:nvPicPr>
                      <p:cNvPr id="0" name="Object 7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4706938"/>
                        <a:ext cx="1976438"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506">
                                            <p:txEl>
                                              <p:pRg st="0" end="0"/>
                                            </p:txEl>
                                          </p:spTgt>
                                        </p:tgtEl>
                                        <p:attrNameLst>
                                          <p:attrName>style.visibility</p:attrName>
                                        </p:attrNameLst>
                                      </p:cBhvr>
                                      <p:to>
                                        <p:strVal val="visible"/>
                                      </p:to>
                                    </p:set>
                                    <p:animEffect transition="in" filter="wipe(left)">
                                      <p:cBhvr>
                                        <p:cTn id="7" dur="500"/>
                                        <p:tgtEl>
                                          <p:spTgt spid="1495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9507">
                                            <p:txEl>
                                              <p:pRg st="0" end="0"/>
                                            </p:txEl>
                                          </p:spTgt>
                                        </p:tgtEl>
                                        <p:attrNameLst>
                                          <p:attrName>style.visibility</p:attrName>
                                        </p:attrNameLst>
                                      </p:cBhvr>
                                      <p:to>
                                        <p:strVal val="visible"/>
                                      </p:to>
                                    </p:set>
                                    <p:animEffect transition="in" filter="wipe(left)">
                                      <p:cBhvr>
                                        <p:cTn id="12" dur="500"/>
                                        <p:tgtEl>
                                          <p:spTgt spid="1495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9508"/>
                                        </p:tgtEl>
                                        <p:attrNameLst>
                                          <p:attrName>style.visibility</p:attrName>
                                        </p:attrNameLst>
                                      </p:cBhvr>
                                      <p:to>
                                        <p:strVal val="visible"/>
                                      </p:to>
                                    </p:set>
                                    <p:animEffect transition="in" filter="wipe(left)">
                                      <p:cBhvr>
                                        <p:cTn id="17" dur="500"/>
                                        <p:tgtEl>
                                          <p:spTgt spid="1495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9576"/>
                                        </p:tgtEl>
                                        <p:attrNameLst>
                                          <p:attrName>style.visibility</p:attrName>
                                        </p:attrNameLst>
                                      </p:cBhvr>
                                      <p:to>
                                        <p:strVal val="visible"/>
                                      </p:to>
                                    </p:set>
                                    <p:animEffect transition="in" filter="wipe(left)">
                                      <p:cBhvr>
                                        <p:cTn id="22" dur="500"/>
                                        <p:tgtEl>
                                          <p:spTgt spid="1495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9577"/>
                                        </p:tgtEl>
                                        <p:attrNameLst>
                                          <p:attrName>style.visibility</p:attrName>
                                        </p:attrNameLst>
                                      </p:cBhvr>
                                      <p:to>
                                        <p:strVal val="visible"/>
                                      </p:to>
                                    </p:set>
                                    <p:animEffect transition="in" filter="wipe(left)">
                                      <p:cBhvr>
                                        <p:cTn id="27" dur="500"/>
                                        <p:tgtEl>
                                          <p:spTgt spid="1495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9578"/>
                                        </p:tgtEl>
                                        <p:attrNameLst>
                                          <p:attrName>style.visibility</p:attrName>
                                        </p:attrNameLst>
                                      </p:cBhvr>
                                      <p:to>
                                        <p:strVal val="visible"/>
                                      </p:to>
                                    </p:set>
                                    <p:animEffect transition="in" filter="wipe(left)">
                                      <p:cBhvr>
                                        <p:cTn id="32" dur="500"/>
                                        <p:tgtEl>
                                          <p:spTgt spid="1495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9579"/>
                                        </p:tgtEl>
                                        <p:attrNameLst>
                                          <p:attrName>style.visibility</p:attrName>
                                        </p:attrNameLst>
                                      </p:cBhvr>
                                      <p:to>
                                        <p:strVal val="visible"/>
                                      </p:to>
                                    </p:set>
                                    <p:animEffect transition="in" filter="wipe(left)">
                                      <p:cBhvr>
                                        <p:cTn id="37" dur="500"/>
                                        <p:tgtEl>
                                          <p:spTgt spid="149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build="p"/>
      <p:bldP spid="14950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81000" y="166688"/>
            <a:ext cx="8229600" cy="519112"/>
          </a:xfrm>
          <a:prstGeom prst="rect">
            <a:avLst/>
          </a:prstGeom>
          <a:noFill/>
          <a:ln w="9525">
            <a:noFill/>
            <a:miter lim="800000"/>
            <a:headEnd/>
            <a:tailEnd/>
          </a:ln>
        </p:spPr>
        <p:txBody>
          <a:bodyPr>
            <a:spAutoFit/>
          </a:bodyPr>
          <a:lstStyle/>
          <a:p>
            <a:pPr eaLnBrk="1" hangingPunct="1">
              <a:spcBef>
                <a:spcPct val="50000"/>
              </a:spcBef>
            </a:pPr>
            <a:r>
              <a:rPr lang="zh-CN" altLang="en-US" sz="2800" b="1"/>
              <a:t>五、选定触发器、求出激励函数和输出函数表达式</a:t>
            </a:r>
          </a:p>
        </p:txBody>
      </p:sp>
      <p:sp>
        <p:nvSpPr>
          <p:cNvPr id="48131" name="Text Box 3"/>
          <p:cNvSpPr txBox="1">
            <a:spLocks noChangeArrowheads="1"/>
          </p:cNvSpPr>
          <p:nvPr/>
        </p:nvSpPr>
        <p:spPr bwMode="auto">
          <a:xfrm>
            <a:off x="685800" y="609600"/>
            <a:ext cx="8077200" cy="822325"/>
          </a:xfrm>
          <a:prstGeom prst="rect">
            <a:avLst/>
          </a:prstGeom>
          <a:noFill/>
          <a:ln w="9525">
            <a:noFill/>
            <a:miter lim="800000"/>
            <a:headEnd/>
            <a:tailEnd/>
          </a:ln>
        </p:spPr>
        <p:txBody>
          <a:bodyPr>
            <a:spAutoFit/>
          </a:bodyPr>
          <a:lstStyle/>
          <a:p>
            <a:pPr eaLnBrk="1" hangingPunct="1">
              <a:spcBef>
                <a:spcPct val="50000"/>
              </a:spcBef>
            </a:pPr>
            <a:r>
              <a:rPr lang="zh-CN" altLang="en-US"/>
              <a:t>由二进制状态表和触发器的激励表出发求出激励函数和输出函数。</a:t>
            </a:r>
          </a:p>
        </p:txBody>
      </p:sp>
      <p:graphicFrame>
        <p:nvGraphicFramePr>
          <p:cNvPr id="48132" name="Object 47"/>
          <p:cNvGraphicFramePr>
            <a:graphicFrameLocks noChangeAspect="1"/>
          </p:cNvGraphicFramePr>
          <p:nvPr/>
        </p:nvGraphicFramePr>
        <p:xfrm>
          <a:off x="533400" y="1371600"/>
          <a:ext cx="2819400" cy="550863"/>
        </p:xfrm>
        <a:graphic>
          <a:graphicData uri="http://schemas.openxmlformats.org/presentationml/2006/ole">
            <mc:AlternateContent xmlns:mc="http://schemas.openxmlformats.org/markup-compatibility/2006">
              <mc:Choice xmlns:v="urn:schemas-microsoft-com:vml" Requires="v">
                <p:oleObj spid="_x0000_s48171" r:id="rId3" imgW="1104421" imgH="215806" progId="Equation.3">
                  <p:embed/>
                </p:oleObj>
              </mc:Choice>
              <mc:Fallback>
                <p:oleObj r:id="rId3" imgW="1104421" imgH="215806" progId="Equation.3">
                  <p:embed/>
                  <p:pic>
                    <p:nvPicPr>
                      <p:cNvPr id="0" name="Object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71600"/>
                        <a:ext cx="2819400"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133" name="Object 48"/>
          <p:cNvGraphicFramePr>
            <a:graphicFrameLocks noChangeAspect="1"/>
          </p:cNvGraphicFramePr>
          <p:nvPr/>
        </p:nvGraphicFramePr>
        <p:xfrm>
          <a:off x="609600" y="1887538"/>
          <a:ext cx="1230313" cy="550862"/>
        </p:xfrm>
        <a:graphic>
          <a:graphicData uri="http://schemas.openxmlformats.org/presentationml/2006/ole">
            <mc:AlternateContent xmlns:mc="http://schemas.openxmlformats.org/markup-compatibility/2006">
              <mc:Choice xmlns:v="urn:schemas-microsoft-com:vml" Requires="v">
                <p:oleObj spid="_x0000_s48172" r:id="rId5" imgW="482181" imgH="215713" progId="Equation.3">
                  <p:embed/>
                </p:oleObj>
              </mc:Choice>
              <mc:Fallback>
                <p:oleObj r:id="rId5" imgW="482181" imgH="215713" progId="Equation.3">
                  <p:embed/>
                  <p:pic>
                    <p:nvPicPr>
                      <p:cNvPr id="0"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887538"/>
                        <a:ext cx="1230313"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134" name="Object 49"/>
          <p:cNvGraphicFramePr>
            <a:graphicFrameLocks noChangeAspect="1"/>
          </p:cNvGraphicFramePr>
          <p:nvPr/>
        </p:nvGraphicFramePr>
        <p:xfrm>
          <a:off x="609600" y="2344738"/>
          <a:ext cx="1976438" cy="550862"/>
        </p:xfrm>
        <a:graphic>
          <a:graphicData uri="http://schemas.openxmlformats.org/presentationml/2006/ole">
            <mc:AlternateContent xmlns:mc="http://schemas.openxmlformats.org/markup-compatibility/2006">
              <mc:Choice xmlns:v="urn:schemas-microsoft-com:vml" Requires="v">
                <p:oleObj spid="_x0000_s48173" r:id="rId7" imgW="774364" imgH="215806" progId="Equation.3">
                  <p:embed/>
                </p:oleObj>
              </mc:Choice>
              <mc:Fallback>
                <p:oleObj r:id="rId7" imgW="774364" imgH="215806" progId="Equation.3">
                  <p:embed/>
                  <p:pic>
                    <p:nvPicPr>
                      <p:cNvPr id="0" name="Object 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2344738"/>
                        <a:ext cx="1976438"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0578" name="Text Box 50"/>
          <p:cNvSpPr txBox="1">
            <a:spLocks noChangeArrowheads="1"/>
          </p:cNvSpPr>
          <p:nvPr/>
        </p:nvSpPr>
        <p:spPr bwMode="auto">
          <a:xfrm>
            <a:off x="4038600" y="1447800"/>
            <a:ext cx="3200400" cy="519113"/>
          </a:xfrm>
          <a:prstGeom prst="rect">
            <a:avLst/>
          </a:prstGeom>
          <a:noFill/>
          <a:ln w="9525">
            <a:noFill/>
            <a:miter lim="800000"/>
            <a:headEnd/>
            <a:tailEnd/>
          </a:ln>
        </p:spPr>
        <p:txBody>
          <a:bodyPr>
            <a:spAutoFit/>
          </a:bodyPr>
          <a:lstStyle/>
          <a:p>
            <a:pPr eaLnBrk="1" hangingPunct="1">
              <a:spcBef>
                <a:spcPct val="50000"/>
              </a:spcBef>
            </a:pPr>
            <a:r>
              <a:rPr lang="zh-CN" altLang="en-US" sz="2800" b="1"/>
              <a:t>六、画逻辑电路图</a:t>
            </a:r>
          </a:p>
        </p:txBody>
      </p:sp>
      <p:grpSp>
        <p:nvGrpSpPr>
          <p:cNvPr id="150658" name="Group 130"/>
          <p:cNvGrpSpPr>
            <a:grpSpLocks/>
          </p:cNvGrpSpPr>
          <p:nvPr/>
        </p:nvGrpSpPr>
        <p:grpSpPr bwMode="auto">
          <a:xfrm>
            <a:off x="304800" y="2514600"/>
            <a:ext cx="8458200" cy="3962400"/>
            <a:chOff x="192" y="1392"/>
            <a:chExt cx="5328" cy="2496"/>
          </a:xfrm>
        </p:grpSpPr>
        <p:grpSp>
          <p:nvGrpSpPr>
            <p:cNvPr id="48137" name="Group 59"/>
            <p:cNvGrpSpPr>
              <a:grpSpLocks/>
            </p:cNvGrpSpPr>
            <p:nvPr/>
          </p:nvGrpSpPr>
          <p:grpSpPr bwMode="auto">
            <a:xfrm>
              <a:off x="1152" y="2304"/>
              <a:ext cx="816" cy="960"/>
              <a:chOff x="1152" y="2304"/>
              <a:chExt cx="816" cy="960"/>
            </a:xfrm>
          </p:grpSpPr>
          <p:sp>
            <p:nvSpPr>
              <p:cNvPr id="48200" name="Rectangle 51"/>
              <p:cNvSpPr>
                <a:spLocks noChangeArrowheads="1"/>
              </p:cNvSpPr>
              <p:nvPr/>
            </p:nvSpPr>
            <p:spPr bwMode="auto">
              <a:xfrm>
                <a:off x="1152" y="2304"/>
                <a:ext cx="816" cy="960"/>
              </a:xfrm>
              <a:prstGeom prst="rect">
                <a:avLst/>
              </a:prstGeom>
              <a:noFill/>
              <a:ln w="9525">
                <a:solidFill>
                  <a:schemeClr val="tx1"/>
                </a:solidFill>
                <a:miter lim="800000"/>
                <a:headEnd/>
                <a:tailEnd/>
              </a:ln>
            </p:spPr>
            <p:txBody>
              <a:bodyPr wrap="none" anchor="ctr"/>
              <a:lstStyle/>
              <a:p>
                <a:pPr eaLnBrk="1" hangingPunct="1"/>
                <a:endParaRPr lang="zh-CN" altLang="en-US"/>
              </a:p>
            </p:txBody>
          </p:sp>
          <p:sp>
            <p:nvSpPr>
              <p:cNvPr id="48201" name="Line 52"/>
              <p:cNvSpPr>
                <a:spLocks noChangeShapeType="1"/>
              </p:cNvSpPr>
              <p:nvPr/>
            </p:nvSpPr>
            <p:spPr bwMode="auto">
              <a:xfrm>
                <a:off x="1200" y="2976"/>
                <a:ext cx="96" cy="96"/>
              </a:xfrm>
              <a:prstGeom prst="line">
                <a:avLst/>
              </a:prstGeom>
              <a:noFill/>
              <a:ln w="9525">
                <a:solidFill>
                  <a:schemeClr val="tx1"/>
                </a:solidFill>
                <a:round/>
                <a:headEnd/>
                <a:tailEnd/>
              </a:ln>
            </p:spPr>
            <p:txBody>
              <a:bodyPr/>
              <a:lstStyle/>
              <a:p>
                <a:endParaRPr lang="zh-CN" altLang="en-US"/>
              </a:p>
            </p:txBody>
          </p:sp>
          <p:sp>
            <p:nvSpPr>
              <p:cNvPr id="48202" name="Line 53"/>
              <p:cNvSpPr>
                <a:spLocks noChangeShapeType="1"/>
              </p:cNvSpPr>
              <p:nvPr/>
            </p:nvSpPr>
            <p:spPr bwMode="auto">
              <a:xfrm flipH="1">
                <a:off x="1152" y="3072"/>
                <a:ext cx="144" cy="144"/>
              </a:xfrm>
              <a:prstGeom prst="line">
                <a:avLst/>
              </a:prstGeom>
              <a:noFill/>
              <a:ln w="9525">
                <a:solidFill>
                  <a:schemeClr val="tx1"/>
                </a:solidFill>
                <a:round/>
                <a:headEnd/>
                <a:tailEnd/>
              </a:ln>
            </p:spPr>
            <p:txBody>
              <a:bodyPr/>
              <a:lstStyle/>
              <a:p>
                <a:endParaRPr lang="zh-CN" altLang="en-US"/>
              </a:p>
            </p:txBody>
          </p:sp>
          <p:sp>
            <p:nvSpPr>
              <p:cNvPr id="48203" name="Text Box 54"/>
              <p:cNvSpPr txBox="1">
                <a:spLocks noChangeArrowheads="1"/>
              </p:cNvSpPr>
              <p:nvPr/>
            </p:nvSpPr>
            <p:spPr bwMode="auto">
              <a:xfrm>
                <a:off x="1680" y="2400"/>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48204" name="Text Box 55"/>
              <p:cNvSpPr txBox="1">
                <a:spLocks noChangeArrowheads="1"/>
              </p:cNvSpPr>
              <p:nvPr/>
            </p:nvSpPr>
            <p:spPr bwMode="auto">
              <a:xfrm>
                <a:off x="1680" y="2880"/>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48205" name="Text Box 56"/>
              <p:cNvSpPr txBox="1">
                <a:spLocks noChangeArrowheads="1"/>
              </p:cNvSpPr>
              <p:nvPr/>
            </p:nvSpPr>
            <p:spPr bwMode="auto">
              <a:xfrm>
                <a:off x="1152" y="2400"/>
                <a:ext cx="288" cy="288"/>
              </a:xfrm>
              <a:prstGeom prst="rect">
                <a:avLst/>
              </a:prstGeom>
              <a:noFill/>
              <a:ln w="9525">
                <a:noFill/>
                <a:miter lim="800000"/>
                <a:headEnd/>
                <a:tailEnd/>
              </a:ln>
            </p:spPr>
            <p:txBody>
              <a:bodyPr>
                <a:spAutoFit/>
              </a:bodyPr>
              <a:lstStyle/>
              <a:p>
                <a:pPr eaLnBrk="1" hangingPunct="1">
                  <a:spcBef>
                    <a:spcPct val="50000"/>
                  </a:spcBef>
                </a:pPr>
                <a:r>
                  <a:rPr lang="en-US" altLang="zh-CN"/>
                  <a:t>D</a:t>
                </a:r>
              </a:p>
            </p:txBody>
          </p:sp>
          <p:sp>
            <p:nvSpPr>
              <p:cNvPr id="48206" name="Line 57"/>
              <p:cNvSpPr>
                <a:spLocks noChangeShapeType="1"/>
              </p:cNvSpPr>
              <p:nvPr/>
            </p:nvSpPr>
            <p:spPr bwMode="auto">
              <a:xfrm>
                <a:off x="1728" y="2880"/>
                <a:ext cx="144" cy="0"/>
              </a:xfrm>
              <a:prstGeom prst="line">
                <a:avLst/>
              </a:prstGeom>
              <a:noFill/>
              <a:ln w="9525">
                <a:solidFill>
                  <a:schemeClr val="tx1"/>
                </a:solidFill>
                <a:round/>
                <a:headEnd/>
                <a:tailEnd/>
              </a:ln>
            </p:spPr>
            <p:txBody>
              <a:bodyPr/>
              <a:lstStyle/>
              <a:p>
                <a:endParaRPr lang="zh-CN" altLang="en-US"/>
              </a:p>
            </p:txBody>
          </p:sp>
          <p:sp>
            <p:nvSpPr>
              <p:cNvPr id="48207" name="Text Box 58"/>
              <p:cNvSpPr txBox="1">
                <a:spLocks noChangeArrowheads="1"/>
              </p:cNvSpPr>
              <p:nvPr/>
            </p:nvSpPr>
            <p:spPr bwMode="auto">
              <a:xfrm>
                <a:off x="1392" y="2640"/>
                <a:ext cx="288" cy="288"/>
              </a:xfrm>
              <a:prstGeom prst="rect">
                <a:avLst/>
              </a:prstGeom>
              <a:noFill/>
              <a:ln w="9525">
                <a:noFill/>
                <a:miter lim="800000"/>
                <a:headEnd/>
                <a:tailEnd/>
              </a:ln>
            </p:spPr>
            <p:txBody>
              <a:bodyPr>
                <a:spAutoFit/>
              </a:bodyPr>
              <a:lstStyle/>
              <a:p>
                <a:pPr eaLnBrk="1" hangingPunct="1">
                  <a:spcBef>
                    <a:spcPct val="50000"/>
                  </a:spcBef>
                </a:pPr>
                <a:r>
                  <a:rPr lang="en-US" altLang="zh-CN"/>
                  <a:t>F</a:t>
                </a:r>
                <a:r>
                  <a:rPr lang="en-US" altLang="zh-CN" baseline="-25000"/>
                  <a:t>1</a:t>
                </a:r>
                <a:endParaRPr lang="en-US" altLang="zh-CN"/>
              </a:p>
            </p:txBody>
          </p:sp>
        </p:grpSp>
        <p:grpSp>
          <p:nvGrpSpPr>
            <p:cNvPr id="48138" name="Group 60"/>
            <p:cNvGrpSpPr>
              <a:grpSpLocks/>
            </p:cNvGrpSpPr>
            <p:nvPr/>
          </p:nvGrpSpPr>
          <p:grpSpPr bwMode="auto">
            <a:xfrm>
              <a:off x="3504" y="2256"/>
              <a:ext cx="816" cy="960"/>
              <a:chOff x="1152" y="2304"/>
              <a:chExt cx="816" cy="960"/>
            </a:xfrm>
          </p:grpSpPr>
          <p:sp>
            <p:nvSpPr>
              <p:cNvPr id="48192" name="Rectangle 61"/>
              <p:cNvSpPr>
                <a:spLocks noChangeArrowheads="1"/>
              </p:cNvSpPr>
              <p:nvPr/>
            </p:nvSpPr>
            <p:spPr bwMode="auto">
              <a:xfrm>
                <a:off x="1152" y="2304"/>
                <a:ext cx="816" cy="960"/>
              </a:xfrm>
              <a:prstGeom prst="rect">
                <a:avLst/>
              </a:prstGeom>
              <a:noFill/>
              <a:ln w="9525">
                <a:solidFill>
                  <a:schemeClr val="tx1"/>
                </a:solidFill>
                <a:miter lim="800000"/>
                <a:headEnd/>
                <a:tailEnd/>
              </a:ln>
            </p:spPr>
            <p:txBody>
              <a:bodyPr wrap="none" anchor="ctr"/>
              <a:lstStyle/>
              <a:p>
                <a:pPr eaLnBrk="1" hangingPunct="1"/>
                <a:endParaRPr lang="zh-CN" altLang="en-US"/>
              </a:p>
            </p:txBody>
          </p:sp>
          <p:sp>
            <p:nvSpPr>
              <p:cNvPr id="48193" name="Line 62"/>
              <p:cNvSpPr>
                <a:spLocks noChangeShapeType="1"/>
              </p:cNvSpPr>
              <p:nvPr/>
            </p:nvSpPr>
            <p:spPr bwMode="auto">
              <a:xfrm>
                <a:off x="1200" y="2976"/>
                <a:ext cx="96" cy="96"/>
              </a:xfrm>
              <a:prstGeom prst="line">
                <a:avLst/>
              </a:prstGeom>
              <a:noFill/>
              <a:ln w="9525">
                <a:solidFill>
                  <a:schemeClr val="tx1"/>
                </a:solidFill>
                <a:round/>
                <a:headEnd/>
                <a:tailEnd/>
              </a:ln>
            </p:spPr>
            <p:txBody>
              <a:bodyPr/>
              <a:lstStyle/>
              <a:p>
                <a:endParaRPr lang="zh-CN" altLang="en-US"/>
              </a:p>
            </p:txBody>
          </p:sp>
          <p:sp>
            <p:nvSpPr>
              <p:cNvPr id="48194" name="Line 63"/>
              <p:cNvSpPr>
                <a:spLocks noChangeShapeType="1"/>
              </p:cNvSpPr>
              <p:nvPr/>
            </p:nvSpPr>
            <p:spPr bwMode="auto">
              <a:xfrm flipH="1">
                <a:off x="1152" y="3072"/>
                <a:ext cx="144" cy="144"/>
              </a:xfrm>
              <a:prstGeom prst="line">
                <a:avLst/>
              </a:prstGeom>
              <a:noFill/>
              <a:ln w="9525">
                <a:solidFill>
                  <a:schemeClr val="tx1"/>
                </a:solidFill>
                <a:round/>
                <a:headEnd/>
                <a:tailEnd/>
              </a:ln>
            </p:spPr>
            <p:txBody>
              <a:bodyPr/>
              <a:lstStyle/>
              <a:p>
                <a:endParaRPr lang="zh-CN" altLang="en-US"/>
              </a:p>
            </p:txBody>
          </p:sp>
          <p:sp>
            <p:nvSpPr>
              <p:cNvPr id="48195" name="Text Box 64"/>
              <p:cNvSpPr txBox="1">
                <a:spLocks noChangeArrowheads="1"/>
              </p:cNvSpPr>
              <p:nvPr/>
            </p:nvSpPr>
            <p:spPr bwMode="auto">
              <a:xfrm>
                <a:off x="1680" y="2400"/>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48196" name="Text Box 65"/>
              <p:cNvSpPr txBox="1">
                <a:spLocks noChangeArrowheads="1"/>
              </p:cNvSpPr>
              <p:nvPr/>
            </p:nvSpPr>
            <p:spPr bwMode="auto">
              <a:xfrm>
                <a:off x="1680" y="2880"/>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48197" name="Text Box 66"/>
              <p:cNvSpPr txBox="1">
                <a:spLocks noChangeArrowheads="1"/>
              </p:cNvSpPr>
              <p:nvPr/>
            </p:nvSpPr>
            <p:spPr bwMode="auto">
              <a:xfrm>
                <a:off x="1152" y="2400"/>
                <a:ext cx="288" cy="288"/>
              </a:xfrm>
              <a:prstGeom prst="rect">
                <a:avLst/>
              </a:prstGeom>
              <a:noFill/>
              <a:ln w="9525">
                <a:noFill/>
                <a:miter lim="800000"/>
                <a:headEnd/>
                <a:tailEnd/>
              </a:ln>
            </p:spPr>
            <p:txBody>
              <a:bodyPr>
                <a:spAutoFit/>
              </a:bodyPr>
              <a:lstStyle/>
              <a:p>
                <a:pPr eaLnBrk="1" hangingPunct="1">
                  <a:spcBef>
                    <a:spcPct val="50000"/>
                  </a:spcBef>
                </a:pPr>
                <a:r>
                  <a:rPr lang="en-US" altLang="zh-CN"/>
                  <a:t>D</a:t>
                </a:r>
              </a:p>
            </p:txBody>
          </p:sp>
          <p:sp>
            <p:nvSpPr>
              <p:cNvPr id="48198" name="Line 67"/>
              <p:cNvSpPr>
                <a:spLocks noChangeShapeType="1"/>
              </p:cNvSpPr>
              <p:nvPr/>
            </p:nvSpPr>
            <p:spPr bwMode="auto">
              <a:xfrm>
                <a:off x="1728" y="2880"/>
                <a:ext cx="144" cy="0"/>
              </a:xfrm>
              <a:prstGeom prst="line">
                <a:avLst/>
              </a:prstGeom>
              <a:noFill/>
              <a:ln w="9525">
                <a:solidFill>
                  <a:schemeClr val="tx1"/>
                </a:solidFill>
                <a:round/>
                <a:headEnd/>
                <a:tailEnd/>
              </a:ln>
            </p:spPr>
            <p:txBody>
              <a:bodyPr/>
              <a:lstStyle/>
              <a:p>
                <a:endParaRPr lang="zh-CN" altLang="en-US"/>
              </a:p>
            </p:txBody>
          </p:sp>
          <p:sp>
            <p:nvSpPr>
              <p:cNvPr id="48199" name="Text Box 68"/>
              <p:cNvSpPr txBox="1">
                <a:spLocks noChangeArrowheads="1"/>
              </p:cNvSpPr>
              <p:nvPr/>
            </p:nvSpPr>
            <p:spPr bwMode="auto">
              <a:xfrm>
                <a:off x="1392" y="2640"/>
                <a:ext cx="288" cy="288"/>
              </a:xfrm>
              <a:prstGeom prst="rect">
                <a:avLst/>
              </a:prstGeom>
              <a:noFill/>
              <a:ln w="9525">
                <a:noFill/>
                <a:miter lim="800000"/>
                <a:headEnd/>
                <a:tailEnd/>
              </a:ln>
            </p:spPr>
            <p:txBody>
              <a:bodyPr>
                <a:spAutoFit/>
              </a:bodyPr>
              <a:lstStyle/>
              <a:p>
                <a:pPr eaLnBrk="1" hangingPunct="1">
                  <a:spcBef>
                    <a:spcPct val="50000"/>
                  </a:spcBef>
                </a:pPr>
                <a:r>
                  <a:rPr lang="en-US" altLang="zh-CN"/>
                  <a:t>F</a:t>
                </a:r>
                <a:r>
                  <a:rPr lang="en-US" altLang="zh-CN" baseline="-25000"/>
                  <a:t>2</a:t>
                </a:r>
                <a:endParaRPr lang="en-US" altLang="zh-CN"/>
              </a:p>
            </p:txBody>
          </p:sp>
        </p:grpSp>
        <p:sp>
          <p:nvSpPr>
            <p:cNvPr id="48139" name="Line 69"/>
            <p:cNvSpPr>
              <a:spLocks noChangeShapeType="1"/>
            </p:cNvSpPr>
            <p:nvPr/>
          </p:nvSpPr>
          <p:spPr bwMode="auto">
            <a:xfrm flipH="1">
              <a:off x="960" y="3072"/>
              <a:ext cx="192" cy="0"/>
            </a:xfrm>
            <a:prstGeom prst="line">
              <a:avLst/>
            </a:prstGeom>
            <a:noFill/>
            <a:ln w="9525">
              <a:solidFill>
                <a:schemeClr val="tx1"/>
              </a:solidFill>
              <a:round/>
              <a:headEnd/>
              <a:tailEnd/>
            </a:ln>
          </p:spPr>
          <p:txBody>
            <a:bodyPr/>
            <a:lstStyle/>
            <a:p>
              <a:endParaRPr lang="zh-CN" altLang="en-US"/>
            </a:p>
          </p:txBody>
        </p:sp>
        <p:sp>
          <p:nvSpPr>
            <p:cNvPr id="48140" name="Line 70"/>
            <p:cNvSpPr>
              <a:spLocks noChangeShapeType="1"/>
            </p:cNvSpPr>
            <p:nvPr/>
          </p:nvSpPr>
          <p:spPr bwMode="auto">
            <a:xfrm>
              <a:off x="960" y="3072"/>
              <a:ext cx="0" cy="288"/>
            </a:xfrm>
            <a:prstGeom prst="line">
              <a:avLst/>
            </a:prstGeom>
            <a:noFill/>
            <a:ln w="9525">
              <a:solidFill>
                <a:schemeClr val="tx1"/>
              </a:solidFill>
              <a:round/>
              <a:headEnd/>
              <a:tailEnd/>
            </a:ln>
          </p:spPr>
          <p:txBody>
            <a:bodyPr/>
            <a:lstStyle/>
            <a:p>
              <a:endParaRPr lang="zh-CN" altLang="en-US"/>
            </a:p>
          </p:txBody>
        </p:sp>
        <p:sp>
          <p:nvSpPr>
            <p:cNvPr id="48141" name="Line 71"/>
            <p:cNvSpPr>
              <a:spLocks noChangeShapeType="1"/>
            </p:cNvSpPr>
            <p:nvPr/>
          </p:nvSpPr>
          <p:spPr bwMode="auto">
            <a:xfrm>
              <a:off x="432" y="3360"/>
              <a:ext cx="2880" cy="0"/>
            </a:xfrm>
            <a:prstGeom prst="line">
              <a:avLst/>
            </a:prstGeom>
            <a:noFill/>
            <a:ln w="9525">
              <a:solidFill>
                <a:schemeClr val="tx1"/>
              </a:solidFill>
              <a:round/>
              <a:headEnd/>
              <a:tailEnd/>
            </a:ln>
          </p:spPr>
          <p:txBody>
            <a:bodyPr/>
            <a:lstStyle/>
            <a:p>
              <a:endParaRPr lang="zh-CN" altLang="en-US"/>
            </a:p>
          </p:txBody>
        </p:sp>
        <p:sp>
          <p:nvSpPr>
            <p:cNvPr id="48142" name="Line 72"/>
            <p:cNvSpPr>
              <a:spLocks noChangeShapeType="1"/>
            </p:cNvSpPr>
            <p:nvPr/>
          </p:nvSpPr>
          <p:spPr bwMode="auto">
            <a:xfrm flipV="1">
              <a:off x="3264" y="3072"/>
              <a:ext cx="0" cy="288"/>
            </a:xfrm>
            <a:prstGeom prst="line">
              <a:avLst/>
            </a:prstGeom>
            <a:noFill/>
            <a:ln w="9525">
              <a:solidFill>
                <a:schemeClr val="tx1"/>
              </a:solidFill>
              <a:round/>
              <a:headEnd/>
              <a:tailEnd/>
            </a:ln>
          </p:spPr>
          <p:txBody>
            <a:bodyPr/>
            <a:lstStyle/>
            <a:p>
              <a:endParaRPr lang="zh-CN" altLang="en-US"/>
            </a:p>
          </p:txBody>
        </p:sp>
        <p:sp>
          <p:nvSpPr>
            <p:cNvPr id="48143" name="Line 73"/>
            <p:cNvSpPr>
              <a:spLocks noChangeShapeType="1"/>
            </p:cNvSpPr>
            <p:nvPr/>
          </p:nvSpPr>
          <p:spPr bwMode="auto">
            <a:xfrm>
              <a:off x="3264" y="3072"/>
              <a:ext cx="240" cy="0"/>
            </a:xfrm>
            <a:prstGeom prst="line">
              <a:avLst/>
            </a:prstGeom>
            <a:noFill/>
            <a:ln w="9525">
              <a:solidFill>
                <a:schemeClr val="tx1"/>
              </a:solidFill>
              <a:round/>
              <a:headEnd/>
              <a:tailEnd/>
            </a:ln>
          </p:spPr>
          <p:txBody>
            <a:bodyPr/>
            <a:lstStyle/>
            <a:p>
              <a:endParaRPr lang="zh-CN" altLang="en-US"/>
            </a:p>
          </p:txBody>
        </p:sp>
        <p:sp>
          <p:nvSpPr>
            <p:cNvPr id="48144" name="Line 74"/>
            <p:cNvSpPr>
              <a:spLocks noChangeShapeType="1"/>
            </p:cNvSpPr>
            <p:nvPr/>
          </p:nvSpPr>
          <p:spPr bwMode="auto">
            <a:xfrm flipH="1">
              <a:off x="960" y="2544"/>
              <a:ext cx="192" cy="0"/>
            </a:xfrm>
            <a:prstGeom prst="line">
              <a:avLst/>
            </a:prstGeom>
            <a:noFill/>
            <a:ln w="9525">
              <a:solidFill>
                <a:schemeClr val="tx1"/>
              </a:solidFill>
              <a:round/>
              <a:headEnd/>
              <a:tailEnd/>
            </a:ln>
          </p:spPr>
          <p:txBody>
            <a:bodyPr/>
            <a:lstStyle/>
            <a:p>
              <a:endParaRPr lang="zh-CN" altLang="en-US"/>
            </a:p>
          </p:txBody>
        </p:sp>
        <p:sp>
          <p:nvSpPr>
            <p:cNvPr id="48145" name="Line 75"/>
            <p:cNvSpPr>
              <a:spLocks noChangeShapeType="1"/>
            </p:cNvSpPr>
            <p:nvPr/>
          </p:nvSpPr>
          <p:spPr bwMode="auto">
            <a:xfrm flipV="1">
              <a:off x="960" y="2112"/>
              <a:ext cx="0" cy="432"/>
            </a:xfrm>
            <a:prstGeom prst="line">
              <a:avLst/>
            </a:prstGeom>
            <a:noFill/>
            <a:ln w="9525">
              <a:solidFill>
                <a:schemeClr val="tx1"/>
              </a:solidFill>
              <a:round/>
              <a:headEnd/>
              <a:tailEnd/>
            </a:ln>
          </p:spPr>
          <p:txBody>
            <a:bodyPr/>
            <a:lstStyle/>
            <a:p>
              <a:endParaRPr lang="zh-CN" altLang="en-US"/>
            </a:p>
          </p:txBody>
        </p:sp>
        <p:sp>
          <p:nvSpPr>
            <p:cNvPr id="48146" name="Line 76"/>
            <p:cNvSpPr>
              <a:spLocks noChangeShapeType="1"/>
            </p:cNvSpPr>
            <p:nvPr/>
          </p:nvSpPr>
          <p:spPr bwMode="auto">
            <a:xfrm>
              <a:off x="960" y="2112"/>
              <a:ext cx="1344" cy="0"/>
            </a:xfrm>
            <a:prstGeom prst="line">
              <a:avLst/>
            </a:prstGeom>
            <a:noFill/>
            <a:ln w="9525">
              <a:solidFill>
                <a:schemeClr val="tx1"/>
              </a:solidFill>
              <a:round/>
              <a:headEnd/>
              <a:tailEnd/>
            </a:ln>
          </p:spPr>
          <p:txBody>
            <a:bodyPr/>
            <a:lstStyle/>
            <a:p>
              <a:endParaRPr lang="zh-CN" altLang="en-US"/>
            </a:p>
          </p:txBody>
        </p:sp>
        <p:sp>
          <p:nvSpPr>
            <p:cNvPr id="48147" name="Line 77"/>
            <p:cNvSpPr>
              <a:spLocks noChangeShapeType="1"/>
            </p:cNvSpPr>
            <p:nvPr/>
          </p:nvSpPr>
          <p:spPr bwMode="auto">
            <a:xfrm>
              <a:off x="1968" y="3072"/>
              <a:ext cx="96" cy="0"/>
            </a:xfrm>
            <a:prstGeom prst="line">
              <a:avLst/>
            </a:prstGeom>
            <a:noFill/>
            <a:ln w="9525">
              <a:solidFill>
                <a:schemeClr val="tx1"/>
              </a:solidFill>
              <a:round/>
              <a:headEnd/>
              <a:tailEnd/>
            </a:ln>
          </p:spPr>
          <p:txBody>
            <a:bodyPr/>
            <a:lstStyle/>
            <a:p>
              <a:endParaRPr lang="zh-CN" altLang="en-US"/>
            </a:p>
          </p:txBody>
        </p:sp>
        <p:sp>
          <p:nvSpPr>
            <p:cNvPr id="48148" name="Line 78"/>
            <p:cNvSpPr>
              <a:spLocks noChangeShapeType="1"/>
            </p:cNvSpPr>
            <p:nvPr/>
          </p:nvSpPr>
          <p:spPr bwMode="auto">
            <a:xfrm flipV="1">
              <a:off x="2064" y="2112"/>
              <a:ext cx="0" cy="960"/>
            </a:xfrm>
            <a:prstGeom prst="line">
              <a:avLst/>
            </a:prstGeom>
            <a:noFill/>
            <a:ln w="9525">
              <a:solidFill>
                <a:schemeClr val="tx1"/>
              </a:solidFill>
              <a:round/>
              <a:headEnd/>
              <a:tailEnd/>
            </a:ln>
          </p:spPr>
          <p:txBody>
            <a:bodyPr/>
            <a:lstStyle/>
            <a:p>
              <a:endParaRPr lang="zh-CN" altLang="en-US"/>
            </a:p>
          </p:txBody>
        </p:sp>
        <p:sp>
          <p:nvSpPr>
            <p:cNvPr id="48149" name="Rectangle 79"/>
            <p:cNvSpPr>
              <a:spLocks noChangeArrowheads="1"/>
            </p:cNvSpPr>
            <p:nvPr/>
          </p:nvSpPr>
          <p:spPr bwMode="auto">
            <a:xfrm>
              <a:off x="2304" y="1920"/>
              <a:ext cx="288" cy="432"/>
            </a:xfrm>
            <a:prstGeom prst="rect">
              <a:avLst/>
            </a:prstGeom>
            <a:noFill/>
            <a:ln w="9525">
              <a:solidFill>
                <a:schemeClr val="tx1"/>
              </a:solidFill>
              <a:miter lim="800000"/>
              <a:headEnd/>
              <a:tailEnd/>
            </a:ln>
          </p:spPr>
          <p:txBody>
            <a:bodyPr wrap="none" anchor="ctr"/>
            <a:lstStyle/>
            <a:p>
              <a:pPr algn="ctr" eaLnBrk="1" hangingPunct="1"/>
              <a:r>
                <a:rPr lang="en-US" altLang="zh-CN"/>
                <a:t>&amp;</a:t>
              </a:r>
            </a:p>
          </p:txBody>
        </p:sp>
        <p:sp>
          <p:nvSpPr>
            <p:cNvPr id="48150" name="Rectangle 82"/>
            <p:cNvSpPr>
              <a:spLocks noChangeArrowheads="1"/>
            </p:cNvSpPr>
            <p:nvPr/>
          </p:nvSpPr>
          <p:spPr bwMode="auto">
            <a:xfrm>
              <a:off x="2688" y="3456"/>
              <a:ext cx="288" cy="432"/>
            </a:xfrm>
            <a:prstGeom prst="rect">
              <a:avLst/>
            </a:prstGeom>
            <a:noFill/>
            <a:ln w="9525">
              <a:solidFill>
                <a:schemeClr val="tx1"/>
              </a:solidFill>
              <a:miter lim="800000"/>
              <a:headEnd/>
              <a:tailEnd/>
            </a:ln>
          </p:spPr>
          <p:txBody>
            <a:bodyPr wrap="none" anchor="ctr"/>
            <a:lstStyle/>
            <a:p>
              <a:pPr algn="ctr" eaLnBrk="1" hangingPunct="1"/>
              <a:r>
                <a:rPr lang="en-US" altLang="zh-CN"/>
                <a:t>&amp;</a:t>
              </a:r>
            </a:p>
          </p:txBody>
        </p:sp>
        <p:sp>
          <p:nvSpPr>
            <p:cNvPr id="48151" name="Rectangle 83"/>
            <p:cNvSpPr>
              <a:spLocks noChangeArrowheads="1"/>
            </p:cNvSpPr>
            <p:nvPr/>
          </p:nvSpPr>
          <p:spPr bwMode="auto">
            <a:xfrm>
              <a:off x="2880" y="1680"/>
              <a:ext cx="288" cy="432"/>
            </a:xfrm>
            <a:prstGeom prst="rect">
              <a:avLst/>
            </a:prstGeom>
            <a:noFill/>
            <a:ln w="9525">
              <a:solidFill>
                <a:schemeClr val="tx1"/>
              </a:solidFill>
              <a:miter lim="800000"/>
              <a:headEnd/>
              <a:tailEnd/>
            </a:ln>
          </p:spPr>
          <p:txBody>
            <a:bodyPr wrap="none" anchor="ctr"/>
            <a:lstStyle/>
            <a:p>
              <a:pPr algn="ctr" eaLnBrk="1" hangingPunct="1"/>
              <a:r>
                <a:rPr lang="en-US" altLang="zh-CN" sz="2000"/>
                <a:t>≥1</a:t>
              </a:r>
            </a:p>
          </p:txBody>
        </p:sp>
        <p:sp>
          <p:nvSpPr>
            <p:cNvPr id="48152" name="Rectangle 84"/>
            <p:cNvSpPr>
              <a:spLocks noChangeArrowheads="1"/>
            </p:cNvSpPr>
            <p:nvPr/>
          </p:nvSpPr>
          <p:spPr bwMode="auto">
            <a:xfrm>
              <a:off x="2304" y="1440"/>
              <a:ext cx="288" cy="432"/>
            </a:xfrm>
            <a:prstGeom prst="rect">
              <a:avLst/>
            </a:prstGeom>
            <a:noFill/>
            <a:ln w="9525">
              <a:solidFill>
                <a:schemeClr val="tx1"/>
              </a:solidFill>
              <a:miter lim="800000"/>
              <a:headEnd/>
              <a:tailEnd/>
            </a:ln>
          </p:spPr>
          <p:txBody>
            <a:bodyPr wrap="none" anchor="ctr"/>
            <a:lstStyle/>
            <a:p>
              <a:pPr algn="ctr" eaLnBrk="1" hangingPunct="1"/>
              <a:r>
                <a:rPr lang="en-US" altLang="zh-CN"/>
                <a:t>&amp;</a:t>
              </a:r>
            </a:p>
          </p:txBody>
        </p:sp>
        <p:sp>
          <p:nvSpPr>
            <p:cNvPr id="48153" name="Rectangle 85"/>
            <p:cNvSpPr>
              <a:spLocks noChangeArrowheads="1"/>
            </p:cNvSpPr>
            <p:nvPr/>
          </p:nvSpPr>
          <p:spPr bwMode="auto">
            <a:xfrm>
              <a:off x="4656" y="3360"/>
              <a:ext cx="288" cy="432"/>
            </a:xfrm>
            <a:prstGeom prst="rect">
              <a:avLst/>
            </a:prstGeom>
            <a:noFill/>
            <a:ln w="9525">
              <a:solidFill>
                <a:schemeClr val="tx1"/>
              </a:solidFill>
              <a:miter lim="800000"/>
              <a:headEnd/>
              <a:tailEnd/>
            </a:ln>
          </p:spPr>
          <p:txBody>
            <a:bodyPr wrap="none" anchor="ctr"/>
            <a:lstStyle/>
            <a:p>
              <a:pPr algn="ctr" eaLnBrk="1" hangingPunct="1"/>
              <a:r>
                <a:rPr lang="en-US" altLang="zh-CN" sz="2000"/>
                <a:t>≥1</a:t>
              </a:r>
            </a:p>
          </p:txBody>
        </p:sp>
        <p:sp>
          <p:nvSpPr>
            <p:cNvPr id="48154" name="Line 86"/>
            <p:cNvSpPr>
              <a:spLocks noChangeShapeType="1"/>
            </p:cNvSpPr>
            <p:nvPr/>
          </p:nvSpPr>
          <p:spPr bwMode="auto">
            <a:xfrm flipH="1">
              <a:off x="432" y="1776"/>
              <a:ext cx="1872" cy="0"/>
            </a:xfrm>
            <a:prstGeom prst="line">
              <a:avLst/>
            </a:prstGeom>
            <a:noFill/>
            <a:ln w="9525">
              <a:solidFill>
                <a:schemeClr val="tx1"/>
              </a:solidFill>
              <a:round/>
              <a:headEnd/>
              <a:tailEnd/>
            </a:ln>
          </p:spPr>
          <p:txBody>
            <a:bodyPr/>
            <a:lstStyle/>
            <a:p>
              <a:endParaRPr lang="zh-CN" altLang="en-US"/>
            </a:p>
          </p:txBody>
        </p:sp>
        <p:sp>
          <p:nvSpPr>
            <p:cNvPr id="48155" name="Line 87"/>
            <p:cNvSpPr>
              <a:spLocks noChangeShapeType="1"/>
            </p:cNvSpPr>
            <p:nvPr/>
          </p:nvSpPr>
          <p:spPr bwMode="auto">
            <a:xfrm>
              <a:off x="912" y="1776"/>
              <a:ext cx="0" cy="192"/>
            </a:xfrm>
            <a:prstGeom prst="line">
              <a:avLst/>
            </a:prstGeom>
            <a:noFill/>
            <a:ln w="9525">
              <a:solidFill>
                <a:schemeClr val="tx1"/>
              </a:solidFill>
              <a:round/>
              <a:headEnd/>
              <a:tailEnd/>
            </a:ln>
          </p:spPr>
          <p:txBody>
            <a:bodyPr/>
            <a:lstStyle/>
            <a:p>
              <a:endParaRPr lang="zh-CN" altLang="en-US"/>
            </a:p>
          </p:txBody>
        </p:sp>
        <p:sp>
          <p:nvSpPr>
            <p:cNvPr id="48156" name="Line 88"/>
            <p:cNvSpPr>
              <a:spLocks noChangeShapeType="1"/>
            </p:cNvSpPr>
            <p:nvPr/>
          </p:nvSpPr>
          <p:spPr bwMode="auto">
            <a:xfrm>
              <a:off x="912" y="1968"/>
              <a:ext cx="672" cy="0"/>
            </a:xfrm>
            <a:prstGeom prst="line">
              <a:avLst/>
            </a:prstGeom>
            <a:noFill/>
            <a:ln w="9525">
              <a:solidFill>
                <a:schemeClr val="tx1"/>
              </a:solidFill>
              <a:round/>
              <a:headEnd/>
              <a:tailEnd/>
            </a:ln>
          </p:spPr>
          <p:txBody>
            <a:bodyPr/>
            <a:lstStyle/>
            <a:p>
              <a:endParaRPr lang="zh-CN" altLang="en-US"/>
            </a:p>
          </p:txBody>
        </p:sp>
        <p:sp>
          <p:nvSpPr>
            <p:cNvPr id="48157" name="Line 89"/>
            <p:cNvSpPr>
              <a:spLocks noChangeShapeType="1"/>
            </p:cNvSpPr>
            <p:nvPr/>
          </p:nvSpPr>
          <p:spPr bwMode="auto">
            <a:xfrm>
              <a:off x="1824" y="1968"/>
              <a:ext cx="480" cy="0"/>
            </a:xfrm>
            <a:prstGeom prst="line">
              <a:avLst/>
            </a:prstGeom>
            <a:noFill/>
            <a:ln w="9525">
              <a:solidFill>
                <a:schemeClr val="tx1"/>
              </a:solidFill>
              <a:round/>
              <a:headEnd/>
              <a:tailEnd/>
            </a:ln>
          </p:spPr>
          <p:txBody>
            <a:bodyPr/>
            <a:lstStyle/>
            <a:p>
              <a:endParaRPr lang="zh-CN" altLang="en-US"/>
            </a:p>
          </p:txBody>
        </p:sp>
        <p:sp>
          <p:nvSpPr>
            <p:cNvPr id="48158" name="Line 90"/>
            <p:cNvSpPr>
              <a:spLocks noChangeShapeType="1"/>
            </p:cNvSpPr>
            <p:nvPr/>
          </p:nvSpPr>
          <p:spPr bwMode="auto">
            <a:xfrm>
              <a:off x="768" y="1776"/>
              <a:ext cx="0" cy="2016"/>
            </a:xfrm>
            <a:prstGeom prst="line">
              <a:avLst/>
            </a:prstGeom>
            <a:noFill/>
            <a:ln w="9525">
              <a:solidFill>
                <a:schemeClr val="tx1"/>
              </a:solidFill>
              <a:round/>
              <a:headEnd/>
              <a:tailEnd/>
            </a:ln>
          </p:spPr>
          <p:txBody>
            <a:bodyPr/>
            <a:lstStyle/>
            <a:p>
              <a:endParaRPr lang="zh-CN" altLang="en-US"/>
            </a:p>
          </p:txBody>
        </p:sp>
        <p:sp>
          <p:nvSpPr>
            <p:cNvPr id="48159" name="Line 91"/>
            <p:cNvSpPr>
              <a:spLocks noChangeShapeType="1"/>
            </p:cNvSpPr>
            <p:nvPr/>
          </p:nvSpPr>
          <p:spPr bwMode="auto">
            <a:xfrm>
              <a:off x="768" y="3792"/>
              <a:ext cx="1920" cy="0"/>
            </a:xfrm>
            <a:prstGeom prst="line">
              <a:avLst/>
            </a:prstGeom>
            <a:noFill/>
            <a:ln w="9525">
              <a:solidFill>
                <a:schemeClr val="tx1"/>
              </a:solidFill>
              <a:round/>
              <a:headEnd/>
              <a:tailEnd/>
            </a:ln>
          </p:spPr>
          <p:txBody>
            <a:bodyPr/>
            <a:lstStyle/>
            <a:p>
              <a:endParaRPr lang="zh-CN" altLang="en-US"/>
            </a:p>
          </p:txBody>
        </p:sp>
        <p:sp>
          <p:nvSpPr>
            <p:cNvPr id="48160" name="Line 92"/>
            <p:cNvSpPr>
              <a:spLocks noChangeShapeType="1"/>
            </p:cNvSpPr>
            <p:nvPr/>
          </p:nvSpPr>
          <p:spPr bwMode="auto">
            <a:xfrm>
              <a:off x="2976" y="3648"/>
              <a:ext cx="1680" cy="0"/>
            </a:xfrm>
            <a:prstGeom prst="line">
              <a:avLst/>
            </a:prstGeom>
            <a:noFill/>
            <a:ln w="9525">
              <a:solidFill>
                <a:schemeClr val="tx1"/>
              </a:solidFill>
              <a:round/>
              <a:headEnd/>
              <a:tailEnd/>
            </a:ln>
          </p:spPr>
          <p:txBody>
            <a:bodyPr/>
            <a:lstStyle/>
            <a:p>
              <a:endParaRPr lang="zh-CN" altLang="en-US"/>
            </a:p>
          </p:txBody>
        </p:sp>
        <p:sp>
          <p:nvSpPr>
            <p:cNvPr id="48161" name="Line 93"/>
            <p:cNvSpPr>
              <a:spLocks noChangeShapeType="1"/>
            </p:cNvSpPr>
            <p:nvPr/>
          </p:nvSpPr>
          <p:spPr bwMode="auto">
            <a:xfrm>
              <a:off x="1968" y="2544"/>
              <a:ext cx="192" cy="0"/>
            </a:xfrm>
            <a:prstGeom prst="line">
              <a:avLst/>
            </a:prstGeom>
            <a:noFill/>
            <a:ln w="9525">
              <a:solidFill>
                <a:schemeClr val="tx1"/>
              </a:solidFill>
              <a:round/>
              <a:headEnd/>
              <a:tailEnd/>
            </a:ln>
          </p:spPr>
          <p:txBody>
            <a:bodyPr/>
            <a:lstStyle/>
            <a:p>
              <a:endParaRPr lang="zh-CN" altLang="en-US"/>
            </a:p>
          </p:txBody>
        </p:sp>
        <p:sp>
          <p:nvSpPr>
            <p:cNvPr id="48162" name="Line 94"/>
            <p:cNvSpPr>
              <a:spLocks noChangeShapeType="1"/>
            </p:cNvSpPr>
            <p:nvPr/>
          </p:nvSpPr>
          <p:spPr bwMode="auto">
            <a:xfrm>
              <a:off x="2160" y="2544"/>
              <a:ext cx="0" cy="1056"/>
            </a:xfrm>
            <a:prstGeom prst="line">
              <a:avLst/>
            </a:prstGeom>
            <a:noFill/>
            <a:ln w="9525">
              <a:solidFill>
                <a:schemeClr val="tx1"/>
              </a:solidFill>
              <a:round/>
              <a:headEnd/>
              <a:tailEnd/>
            </a:ln>
          </p:spPr>
          <p:txBody>
            <a:bodyPr/>
            <a:lstStyle/>
            <a:p>
              <a:endParaRPr lang="zh-CN" altLang="en-US"/>
            </a:p>
          </p:txBody>
        </p:sp>
        <p:sp>
          <p:nvSpPr>
            <p:cNvPr id="48163" name="Line 95"/>
            <p:cNvSpPr>
              <a:spLocks noChangeShapeType="1"/>
            </p:cNvSpPr>
            <p:nvPr/>
          </p:nvSpPr>
          <p:spPr bwMode="auto">
            <a:xfrm>
              <a:off x="2160" y="3600"/>
              <a:ext cx="528" cy="0"/>
            </a:xfrm>
            <a:prstGeom prst="line">
              <a:avLst/>
            </a:prstGeom>
            <a:noFill/>
            <a:ln w="9525">
              <a:solidFill>
                <a:schemeClr val="tx1"/>
              </a:solidFill>
              <a:round/>
              <a:headEnd/>
              <a:tailEnd/>
            </a:ln>
          </p:spPr>
          <p:txBody>
            <a:bodyPr/>
            <a:lstStyle/>
            <a:p>
              <a:endParaRPr lang="zh-CN" altLang="en-US"/>
            </a:p>
          </p:txBody>
        </p:sp>
        <p:sp>
          <p:nvSpPr>
            <p:cNvPr id="48164" name="Line 96"/>
            <p:cNvSpPr>
              <a:spLocks noChangeShapeType="1"/>
            </p:cNvSpPr>
            <p:nvPr/>
          </p:nvSpPr>
          <p:spPr bwMode="auto">
            <a:xfrm flipH="1">
              <a:off x="2208" y="2304"/>
              <a:ext cx="96" cy="0"/>
            </a:xfrm>
            <a:prstGeom prst="line">
              <a:avLst/>
            </a:prstGeom>
            <a:noFill/>
            <a:ln w="9525">
              <a:solidFill>
                <a:schemeClr val="tx1"/>
              </a:solidFill>
              <a:round/>
              <a:headEnd/>
              <a:tailEnd/>
            </a:ln>
          </p:spPr>
          <p:txBody>
            <a:bodyPr/>
            <a:lstStyle/>
            <a:p>
              <a:endParaRPr lang="zh-CN" altLang="en-US"/>
            </a:p>
          </p:txBody>
        </p:sp>
        <p:sp>
          <p:nvSpPr>
            <p:cNvPr id="48165" name="Line 98"/>
            <p:cNvSpPr>
              <a:spLocks noChangeShapeType="1"/>
            </p:cNvSpPr>
            <p:nvPr/>
          </p:nvSpPr>
          <p:spPr bwMode="auto">
            <a:xfrm>
              <a:off x="2208" y="2496"/>
              <a:ext cx="624" cy="0"/>
            </a:xfrm>
            <a:prstGeom prst="line">
              <a:avLst/>
            </a:prstGeom>
            <a:noFill/>
            <a:ln w="9525">
              <a:solidFill>
                <a:schemeClr val="tx1"/>
              </a:solidFill>
              <a:round/>
              <a:headEnd/>
              <a:tailEnd/>
            </a:ln>
          </p:spPr>
          <p:txBody>
            <a:bodyPr/>
            <a:lstStyle/>
            <a:p>
              <a:endParaRPr lang="zh-CN" altLang="en-US"/>
            </a:p>
          </p:txBody>
        </p:sp>
        <p:sp>
          <p:nvSpPr>
            <p:cNvPr id="48166" name="Line 99"/>
            <p:cNvSpPr>
              <a:spLocks noChangeShapeType="1"/>
            </p:cNvSpPr>
            <p:nvPr/>
          </p:nvSpPr>
          <p:spPr bwMode="auto">
            <a:xfrm flipV="1">
              <a:off x="2208" y="2304"/>
              <a:ext cx="0" cy="192"/>
            </a:xfrm>
            <a:prstGeom prst="line">
              <a:avLst/>
            </a:prstGeom>
            <a:noFill/>
            <a:ln w="9525">
              <a:solidFill>
                <a:schemeClr val="tx1"/>
              </a:solidFill>
              <a:round/>
              <a:headEnd/>
              <a:tailEnd/>
            </a:ln>
          </p:spPr>
          <p:txBody>
            <a:bodyPr/>
            <a:lstStyle/>
            <a:p>
              <a:endParaRPr lang="zh-CN" altLang="en-US"/>
            </a:p>
          </p:txBody>
        </p:sp>
        <p:sp>
          <p:nvSpPr>
            <p:cNvPr id="48167" name="Line 100"/>
            <p:cNvSpPr>
              <a:spLocks noChangeShapeType="1"/>
            </p:cNvSpPr>
            <p:nvPr/>
          </p:nvSpPr>
          <p:spPr bwMode="auto">
            <a:xfrm flipV="1">
              <a:off x="2784" y="2160"/>
              <a:ext cx="0" cy="336"/>
            </a:xfrm>
            <a:prstGeom prst="line">
              <a:avLst/>
            </a:prstGeom>
            <a:noFill/>
            <a:ln w="9525">
              <a:solidFill>
                <a:schemeClr val="tx1"/>
              </a:solidFill>
              <a:round/>
              <a:headEnd/>
              <a:tailEnd/>
            </a:ln>
          </p:spPr>
          <p:txBody>
            <a:bodyPr/>
            <a:lstStyle/>
            <a:p>
              <a:endParaRPr lang="zh-CN" altLang="en-US"/>
            </a:p>
          </p:txBody>
        </p:sp>
        <p:sp>
          <p:nvSpPr>
            <p:cNvPr id="48168" name="Line 101"/>
            <p:cNvSpPr>
              <a:spLocks noChangeShapeType="1"/>
            </p:cNvSpPr>
            <p:nvPr/>
          </p:nvSpPr>
          <p:spPr bwMode="auto">
            <a:xfrm>
              <a:off x="2784" y="2160"/>
              <a:ext cx="1632" cy="0"/>
            </a:xfrm>
            <a:prstGeom prst="line">
              <a:avLst/>
            </a:prstGeom>
            <a:noFill/>
            <a:ln w="9525">
              <a:solidFill>
                <a:schemeClr val="tx1"/>
              </a:solidFill>
              <a:round/>
              <a:headEnd/>
              <a:tailEnd/>
            </a:ln>
          </p:spPr>
          <p:txBody>
            <a:bodyPr/>
            <a:lstStyle/>
            <a:p>
              <a:endParaRPr lang="zh-CN" altLang="en-US"/>
            </a:p>
          </p:txBody>
        </p:sp>
        <p:sp>
          <p:nvSpPr>
            <p:cNvPr id="48169" name="Line 102"/>
            <p:cNvSpPr>
              <a:spLocks noChangeShapeType="1"/>
            </p:cNvSpPr>
            <p:nvPr/>
          </p:nvSpPr>
          <p:spPr bwMode="auto">
            <a:xfrm>
              <a:off x="4416" y="2160"/>
              <a:ext cx="0" cy="864"/>
            </a:xfrm>
            <a:prstGeom prst="line">
              <a:avLst/>
            </a:prstGeom>
            <a:noFill/>
            <a:ln w="9525">
              <a:solidFill>
                <a:schemeClr val="tx1"/>
              </a:solidFill>
              <a:round/>
              <a:headEnd/>
              <a:tailEnd/>
            </a:ln>
          </p:spPr>
          <p:txBody>
            <a:bodyPr/>
            <a:lstStyle/>
            <a:p>
              <a:endParaRPr lang="zh-CN" altLang="en-US"/>
            </a:p>
          </p:txBody>
        </p:sp>
        <p:sp>
          <p:nvSpPr>
            <p:cNvPr id="48170" name="Line 105"/>
            <p:cNvSpPr>
              <a:spLocks noChangeShapeType="1"/>
            </p:cNvSpPr>
            <p:nvPr/>
          </p:nvSpPr>
          <p:spPr bwMode="auto">
            <a:xfrm flipH="1">
              <a:off x="4320" y="3024"/>
              <a:ext cx="96" cy="0"/>
            </a:xfrm>
            <a:prstGeom prst="line">
              <a:avLst/>
            </a:prstGeom>
            <a:noFill/>
            <a:ln w="9525">
              <a:solidFill>
                <a:schemeClr val="tx1"/>
              </a:solidFill>
              <a:round/>
              <a:headEnd/>
              <a:tailEnd/>
            </a:ln>
          </p:spPr>
          <p:txBody>
            <a:bodyPr/>
            <a:lstStyle/>
            <a:p>
              <a:endParaRPr lang="zh-CN" altLang="en-US"/>
            </a:p>
          </p:txBody>
        </p:sp>
        <p:sp>
          <p:nvSpPr>
            <p:cNvPr id="48171" name="Line 106"/>
            <p:cNvSpPr>
              <a:spLocks noChangeShapeType="1"/>
            </p:cNvSpPr>
            <p:nvPr/>
          </p:nvSpPr>
          <p:spPr bwMode="auto">
            <a:xfrm>
              <a:off x="4320" y="2496"/>
              <a:ext cx="192" cy="0"/>
            </a:xfrm>
            <a:prstGeom prst="line">
              <a:avLst/>
            </a:prstGeom>
            <a:noFill/>
            <a:ln w="9525">
              <a:solidFill>
                <a:schemeClr val="tx1"/>
              </a:solidFill>
              <a:round/>
              <a:headEnd/>
              <a:tailEnd/>
            </a:ln>
          </p:spPr>
          <p:txBody>
            <a:bodyPr/>
            <a:lstStyle/>
            <a:p>
              <a:endParaRPr lang="zh-CN" altLang="en-US"/>
            </a:p>
          </p:txBody>
        </p:sp>
        <p:sp>
          <p:nvSpPr>
            <p:cNvPr id="48172" name="Line 107"/>
            <p:cNvSpPr>
              <a:spLocks noChangeShapeType="1"/>
            </p:cNvSpPr>
            <p:nvPr/>
          </p:nvSpPr>
          <p:spPr bwMode="auto">
            <a:xfrm>
              <a:off x="4512" y="1392"/>
              <a:ext cx="0" cy="2064"/>
            </a:xfrm>
            <a:prstGeom prst="line">
              <a:avLst/>
            </a:prstGeom>
            <a:noFill/>
            <a:ln w="9525">
              <a:solidFill>
                <a:schemeClr val="tx1"/>
              </a:solidFill>
              <a:round/>
              <a:headEnd/>
              <a:tailEnd/>
            </a:ln>
          </p:spPr>
          <p:txBody>
            <a:bodyPr/>
            <a:lstStyle/>
            <a:p>
              <a:endParaRPr lang="zh-CN" altLang="en-US"/>
            </a:p>
          </p:txBody>
        </p:sp>
        <p:sp>
          <p:nvSpPr>
            <p:cNvPr id="48173" name="Line 108"/>
            <p:cNvSpPr>
              <a:spLocks noChangeShapeType="1"/>
            </p:cNvSpPr>
            <p:nvPr/>
          </p:nvSpPr>
          <p:spPr bwMode="auto">
            <a:xfrm>
              <a:off x="4512" y="3456"/>
              <a:ext cx="144" cy="0"/>
            </a:xfrm>
            <a:prstGeom prst="line">
              <a:avLst/>
            </a:prstGeom>
            <a:noFill/>
            <a:ln w="9525">
              <a:solidFill>
                <a:schemeClr val="tx1"/>
              </a:solidFill>
              <a:round/>
              <a:headEnd/>
              <a:tailEnd/>
            </a:ln>
          </p:spPr>
          <p:txBody>
            <a:bodyPr/>
            <a:lstStyle/>
            <a:p>
              <a:endParaRPr lang="zh-CN" altLang="en-US"/>
            </a:p>
          </p:txBody>
        </p:sp>
        <p:sp>
          <p:nvSpPr>
            <p:cNvPr id="48174" name="Line 109"/>
            <p:cNvSpPr>
              <a:spLocks noChangeShapeType="1"/>
            </p:cNvSpPr>
            <p:nvPr/>
          </p:nvSpPr>
          <p:spPr bwMode="auto">
            <a:xfrm>
              <a:off x="4944" y="3552"/>
              <a:ext cx="192" cy="0"/>
            </a:xfrm>
            <a:prstGeom prst="line">
              <a:avLst/>
            </a:prstGeom>
            <a:noFill/>
            <a:ln w="9525">
              <a:solidFill>
                <a:schemeClr val="tx1"/>
              </a:solidFill>
              <a:round/>
              <a:headEnd/>
              <a:tailEnd/>
            </a:ln>
          </p:spPr>
          <p:txBody>
            <a:bodyPr/>
            <a:lstStyle/>
            <a:p>
              <a:endParaRPr lang="zh-CN" altLang="en-US"/>
            </a:p>
          </p:txBody>
        </p:sp>
        <p:sp>
          <p:nvSpPr>
            <p:cNvPr id="48175" name="Line 111"/>
            <p:cNvSpPr>
              <a:spLocks noChangeShapeType="1"/>
            </p:cNvSpPr>
            <p:nvPr/>
          </p:nvSpPr>
          <p:spPr bwMode="auto">
            <a:xfrm>
              <a:off x="2688" y="1632"/>
              <a:ext cx="0" cy="144"/>
            </a:xfrm>
            <a:prstGeom prst="line">
              <a:avLst/>
            </a:prstGeom>
            <a:noFill/>
            <a:ln w="9525">
              <a:solidFill>
                <a:schemeClr val="tx1"/>
              </a:solidFill>
              <a:round/>
              <a:headEnd/>
              <a:tailEnd/>
            </a:ln>
          </p:spPr>
          <p:txBody>
            <a:bodyPr/>
            <a:lstStyle/>
            <a:p>
              <a:endParaRPr lang="zh-CN" altLang="en-US"/>
            </a:p>
          </p:txBody>
        </p:sp>
        <p:sp>
          <p:nvSpPr>
            <p:cNvPr id="48176" name="Line 112"/>
            <p:cNvSpPr>
              <a:spLocks noChangeShapeType="1"/>
            </p:cNvSpPr>
            <p:nvPr/>
          </p:nvSpPr>
          <p:spPr bwMode="auto">
            <a:xfrm>
              <a:off x="2688" y="1776"/>
              <a:ext cx="192" cy="0"/>
            </a:xfrm>
            <a:prstGeom prst="line">
              <a:avLst/>
            </a:prstGeom>
            <a:noFill/>
            <a:ln w="9525">
              <a:solidFill>
                <a:schemeClr val="tx1"/>
              </a:solidFill>
              <a:round/>
              <a:headEnd/>
              <a:tailEnd/>
            </a:ln>
          </p:spPr>
          <p:txBody>
            <a:bodyPr/>
            <a:lstStyle/>
            <a:p>
              <a:endParaRPr lang="zh-CN" altLang="en-US"/>
            </a:p>
          </p:txBody>
        </p:sp>
        <p:sp>
          <p:nvSpPr>
            <p:cNvPr id="48177" name="Line 113"/>
            <p:cNvSpPr>
              <a:spLocks noChangeShapeType="1"/>
            </p:cNvSpPr>
            <p:nvPr/>
          </p:nvSpPr>
          <p:spPr bwMode="auto">
            <a:xfrm flipH="1">
              <a:off x="2688" y="2016"/>
              <a:ext cx="192" cy="0"/>
            </a:xfrm>
            <a:prstGeom prst="line">
              <a:avLst/>
            </a:prstGeom>
            <a:noFill/>
            <a:ln w="9525">
              <a:solidFill>
                <a:schemeClr val="tx1"/>
              </a:solidFill>
              <a:round/>
              <a:headEnd/>
              <a:tailEnd/>
            </a:ln>
          </p:spPr>
          <p:txBody>
            <a:bodyPr/>
            <a:lstStyle/>
            <a:p>
              <a:endParaRPr lang="zh-CN" altLang="en-US"/>
            </a:p>
          </p:txBody>
        </p:sp>
        <p:sp>
          <p:nvSpPr>
            <p:cNvPr id="48178" name="Line 114"/>
            <p:cNvSpPr>
              <a:spLocks noChangeShapeType="1"/>
            </p:cNvSpPr>
            <p:nvPr/>
          </p:nvSpPr>
          <p:spPr bwMode="auto">
            <a:xfrm>
              <a:off x="2688" y="2016"/>
              <a:ext cx="0" cy="144"/>
            </a:xfrm>
            <a:prstGeom prst="line">
              <a:avLst/>
            </a:prstGeom>
            <a:noFill/>
            <a:ln w="9525">
              <a:solidFill>
                <a:schemeClr val="tx1"/>
              </a:solidFill>
              <a:round/>
              <a:headEnd/>
              <a:tailEnd/>
            </a:ln>
          </p:spPr>
          <p:txBody>
            <a:bodyPr/>
            <a:lstStyle/>
            <a:p>
              <a:endParaRPr lang="zh-CN" altLang="en-US"/>
            </a:p>
          </p:txBody>
        </p:sp>
        <p:sp>
          <p:nvSpPr>
            <p:cNvPr id="48179" name="Line 115"/>
            <p:cNvSpPr>
              <a:spLocks noChangeShapeType="1"/>
            </p:cNvSpPr>
            <p:nvPr/>
          </p:nvSpPr>
          <p:spPr bwMode="auto">
            <a:xfrm flipH="1">
              <a:off x="2592" y="2160"/>
              <a:ext cx="96" cy="0"/>
            </a:xfrm>
            <a:prstGeom prst="line">
              <a:avLst/>
            </a:prstGeom>
            <a:noFill/>
            <a:ln w="9525">
              <a:solidFill>
                <a:schemeClr val="tx1"/>
              </a:solidFill>
              <a:round/>
              <a:headEnd/>
              <a:tailEnd/>
            </a:ln>
          </p:spPr>
          <p:txBody>
            <a:bodyPr/>
            <a:lstStyle/>
            <a:p>
              <a:endParaRPr lang="zh-CN" altLang="en-US"/>
            </a:p>
          </p:txBody>
        </p:sp>
        <p:sp>
          <p:nvSpPr>
            <p:cNvPr id="48180" name="Line 116"/>
            <p:cNvSpPr>
              <a:spLocks noChangeShapeType="1"/>
            </p:cNvSpPr>
            <p:nvPr/>
          </p:nvSpPr>
          <p:spPr bwMode="auto">
            <a:xfrm>
              <a:off x="3168" y="1872"/>
              <a:ext cx="96" cy="0"/>
            </a:xfrm>
            <a:prstGeom prst="line">
              <a:avLst/>
            </a:prstGeom>
            <a:noFill/>
            <a:ln w="9525">
              <a:solidFill>
                <a:schemeClr val="tx1"/>
              </a:solidFill>
              <a:round/>
              <a:headEnd/>
              <a:tailEnd/>
            </a:ln>
          </p:spPr>
          <p:txBody>
            <a:bodyPr/>
            <a:lstStyle/>
            <a:p>
              <a:endParaRPr lang="zh-CN" altLang="en-US"/>
            </a:p>
          </p:txBody>
        </p:sp>
        <p:sp>
          <p:nvSpPr>
            <p:cNvPr id="48181" name="Line 117"/>
            <p:cNvSpPr>
              <a:spLocks noChangeShapeType="1"/>
            </p:cNvSpPr>
            <p:nvPr/>
          </p:nvSpPr>
          <p:spPr bwMode="auto">
            <a:xfrm>
              <a:off x="3264" y="1872"/>
              <a:ext cx="0" cy="624"/>
            </a:xfrm>
            <a:prstGeom prst="line">
              <a:avLst/>
            </a:prstGeom>
            <a:noFill/>
            <a:ln w="9525">
              <a:solidFill>
                <a:schemeClr val="tx1"/>
              </a:solidFill>
              <a:round/>
              <a:headEnd/>
              <a:tailEnd/>
            </a:ln>
          </p:spPr>
          <p:txBody>
            <a:bodyPr/>
            <a:lstStyle/>
            <a:p>
              <a:endParaRPr lang="zh-CN" altLang="en-US"/>
            </a:p>
          </p:txBody>
        </p:sp>
        <p:sp>
          <p:nvSpPr>
            <p:cNvPr id="48182" name="Line 118"/>
            <p:cNvSpPr>
              <a:spLocks noChangeShapeType="1"/>
            </p:cNvSpPr>
            <p:nvPr/>
          </p:nvSpPr>
          <p:spPr bwMode="auto">
            <a:xfrm>
              <a:off x="3264" y="2496"/>
              <a:ext cx="240" cy="0"/>
            </a:xfrm>
            <a:prstGeom prst="line">
              <a:avLst/>
            </a:prstGeom>
            <a:noFill/>
            <a:ln w="9525">
              <a:solidFill>
                <a:schemeClr val="tx1"/>
              </a:solidFill>
              <a:round/>
              <a:headEnd/>
              <a:tailEnd/>
            </a:ln>
          </p:spPr>
          <p:txBody>
            <a:bodyPr/>
            <a:lstStyle/>
            <a:p>
              <a:endParaRPr lang="zh-CN" altLang="en-US"/>
            </a:p>
          </p:txBody>
        </p:sp>
        <p:sp>
          <p:nvSpPr>
            <p:cNvPr id="48183" name="Line 120"/>
            <p:cNvSpPr>
              <a:spLocks noChangeShapeType="1"/>
            </p:cNvSpPr>
            <p:nvPr/>
          </p:nvSpPr>
          <p:spPr bwMode="auto">
            <a:xfrm flipH="1">
              <a:off x="2592" y="1632"/>
              <a:ext cx="96" cy="0"/>
            </a:xfrm>
            <a:prstGeom prst="line">
              <a:avLst/>
            </a:prstGeom>
            <a:noFill/>
            <a:ln w="9525">
              <a:solidFill>
                <a:schemeClr val="tx1"/>
              </a:solidFill>
              <a:round/>
              <a:headEnd/>
              <a:tailEnd/>
            </a:ln>
          </p:spPr>
          <p:txBody>
            <a:bodyPr/>
            <a:lstStyle/>
            <a:p>
              <a:endParaRPr lang="zh-CN" altLang="en-US"/>
            </a:p>
          </p:txBody>
        </p:sp>
        <p:sp>
          <p:nvSpPr>
            <p:cNvPr id="48184" name="Line 121"/>
            <p:cNvSpPr>
              <a:spLocks noChangeShapeType="1"/>
            </p:cNvSpPr>
            <p:nvPr/>
          </p:nvSpPr>
          <p:spPr bwMode="auto">
            <a:xfrm flipH="1">
              <a:off x="2160" y="1536"/>
              <a:ext cx="144" cy="0"/>
            </a:xfrm>
            <a:prstGeom prst="line">
              <a:avLst/>
            </a:prstGeom>
            <a:noFill/>
            <a:ln w="9525">
              <a:solidFill>
                <a:schemeClr val="tx1"/>
              </a:solidFill>
              <a:round/>
              <a:headEnd/>
              <a:tailEnd/>
            </a:ln>
          </p:spPr>
          <p:txBody>
            <a:bodyPr/>
            <a:lstStyle/>
            <a:p>
              <a:endParaRPr lang="zh-CN" altLang="en-US"/>
            </a:p>
          </p:txBody>
        </p:sp>
        <p:sp>
          <p:nvSpPr>
            <p:cNvPr id="48185" name="Line 122"/>
            <p:cNvSpPr>
              <a:spLocks noChangeShapeType="1"/>
            </p:cNvSpPr>
            <p:nvPr/>
          </p:nvSpPr>
          <p:spPr bwMode="auto">
            <a:xfrm flipV="1">
              <a:off x="2160" y="1392"/>
              <a:ext cx="0" cy="144"/>
            </a:xfrm>
            <a:prstGeom prst="line">
              <a:avLst/>
            </a:prstGeom>
            <a:noFill/>
            <a:ln w="9525">
              <a:solidFill>
                <a:schemeClr val="tx1"/>
              </a:solidFill>
              <a:round/>
              <a:headEnd/>
              <a:tailEnd/>
            </a:ln>
          </p:spPr>
          <p:txBody>
            <a:bodyPr/>
            <a:lstStyle/>
            <a:p>
              <a:endParaRPr lang="zh-CN" altLang="en-US"/>
            </a:p>
          </p:txBody>
        </p:sp>
        <p:sp>
          <p:nvSpPr>
            <p:cNvPr id="48186" name="Line 123"/>
            <p:cNvSpPr>
              <a:spLocks noChangeShapeType="1"/>
            </p:cNvSpPr>
            <p:nvPr/>
          </p:nvSpPr>
          <p:spPr bwMode="auto">
            <a:xfrm>
              <a:off x="2160" y="1392"/>
              <a:ext cx="2400" cy="0"/>
            </a:xfrm>
            <a:prstGeom prst="line">
              <a:avLst/>
            </a:prstGeom>
            <a:noFill/>
            <a:ln w="9525">
              <a:solidFill>
                <a:schemeClr val="tx1"/>
              </a:solidFill>
              <a:round/>
              <a:headEnd/>
              <a:tailEnd/>
            </a:ln>
          </p:spPr>
          <p:txBody>
            <a:bodyPr/>
            <a:lstStyle/>
            <a:p>
              <a:endParaRPr lang="zh-CN" altLang="en-US"/>
            </a:p>
          </p:txBody>
        </p:sp>
        <p:sp>
          <p:nvSpPr>
            <p:cNvPr id="48187" name="Rectangle 81"/>
            <p:cNvSpPr>
              <a:spLocks noChangeArrowheads="1"/>
            </p:cNvSpPr>
            <p:nvPr/>
          </p:nvSpPr>
          <p:spPr bwMode="auto">
            <a:xfrm>
              <a:off x="1584" y="1824"/>
              <a:ext cx="160" cy="240"/>
            </a:xfrm>
            <a:prstGeom prst="rect">
              <a:avLst/>
            </a:prstGeom>
            <a:noFill/>
            <a:ln w="9525">
              <a:solidFill>
                <a:schemeClr val="tx1"/>
              </a:solidFill>
              <a:miter lim="800000"/>
              <a:headEnd/>
              <a:tailEnd/>
            </a:ln>
          </p:spPr>
          <p:txBody>
            <a:bodyPr wrap="none" anchor="ctr"/>
            <a:lstStyle/>
            <a:p>
              <a:pPr algn="ctr" eaLnBrk="1" hangingPunct="1"/>
              <a:r>
                <a:rPr lang="en-US" altLang="zh-CN" sz="2000"/>
                <a:t>1</a:t>
              </a:r>
            </a:p>
          </p:txBody>
        </p:sp>
        <p:sp>
          <p:nvSpPr>
            <p:cNvPr id="48188" name="Oval 126"/>
            <p:cNvSpPr>
              <a:spLocks noChangeArrowheads="1"/>
            </p:cNvSpPr>
            <p:nvPr/>
          </p:nvSpPr>
          <p:spPr bwMode="auto">
            <a:xfrm>
              <a:off x="1728" y="1920"/>
              <a:ext cx="96" cy="96"/>
            </a:xfrm>
            <a:prstGeom prst="ellipse">
              <a:avLst/>
            </a:prstGeom>
            <a:noFill/>
            <a:ln w="28575">
              <a:solidFill>
                <a:schemeClr val="tx1"/>
              </a:solidFill>
              <a:round/>
              <a:headEnd/>
              <a:tailEnd/>
            </a:ln>
          </p:spPr>
          <p:txBody>
            <a:bodyPr wrap="none" anchor="ctr"/>
            <a:lstStyle/>
            <a:p>
              <a:pPr eaLnBrk="1" hangingPunct="1"/>
              <a:endParaRPr lang="zh-CN" altLang="en-US"/>
            </a:p>
          </p:txBody>
        </p:sp>
        <p:sp>
          <p:nvSpPr>
            <p:cNvPr id="48189" name="Text Box 127"/>
            <p:cNvSpPr txBox="1">
              <a:spLocks noChangeArrowheads="1"/>
            </p:cNvSpPr>
            <p:nvPr/>
          </p:nvSpPr>
          <p:spPr bwMode="auto">
            <a:xfrm>
              <a:off x="288" y="1776"/>
              <a:ext cx="288" cy="288"/>
            </a:xfrm>
            <a:prstGeom prst="rect">
              <a:avLst/>
            </a:prstGeom>
            <a:noFill/>
            <a:ln w="9525">
              <a:noFill/>
              <a:miter lim="800000"/>
              <a:headEnd/>
              <a:tailEnd/>
            </a:ln>
          </p:spPr>
          <p:txBody>
            <a:bodyPr>
              <a:spAutoFit/>
            </a:bodyPr>
            <a:lstStyle/>
            <a:p>
              <a:pPr eaLnBrk="1" hangingPunct="1">
                <a:spcBef>
                  <a:spcPct val="50000"/>
                </a:spcBef>
              </a:pPr>
              <a:r>
                <a:rPr lang="en-US" altLang="zh-CN"/>
                <a:t>X</a:t>
              </a:r>
            </a:p>
          </p:txBody>
        </p:sp>
        <p:sp>
          <p:nvSpPr>
            <p:cNvPr id="48190" name="Text Box 128"/>
            <p:cNvSpPr txBox="1">
              <a:spLocks noChangeArrowheads="1"/>
            </p:cNvSpPr>
            <p:nvPr/>
          </p:nvSpPr>
          <p:spPr bwMode="auto">
            <a:xfrm>
              <a:off x="192" y="3360"/>
              <a:ext cx="480" cy="288"/>
            </a:xfrm>
            <a:prstGeom prst="rect">
              <a:avLst/>
            </a:prstGeom>
            <a:noFill/>
            <a:ln w="9525">
              <a:noFill/>
              <a:miter lim="800000"/>
              <a:headEnd/>
              <a:tailEnd/>
            </a:ln>
          </p:spPr>
          <p:txBody>
            <a:bodyPr>
              <a:spAutoFit/>
            </a:bodyPr>
            <a:lstStyle/>
            <a:p>
              <a:pPr eaLnBrk="1" hangingPunct="1">
                <a:spcBef>
                  <a:spcPct val="50000"/>
                </a:spcBef>
              </a:pPr>
              <a:r>
                <a:rPr lang="en-US" altLang="zh-CN"/>
                <a:t>CP</a:t>
              </a:r>
            </a:p>
          </p:txBody>
        </p:sp>
        <p:sp>
          <p:nvSpPr>
            <p:cNvPr id="48191" name="Text Box 129"/>
            <p:cNvSpPr txBox="1">
              <a:spLocks noChangeArrowheads="1"/>
            </p:cNvSpPr>
            <p:nvPr/>
          </p:nvSpPr>
          <p:spPr bwMode="auto">
            <a:xfrm>
              <a:off x="5136" y="3408"/>
              <a:ext cx="384" cy="288"/>
            </a:xfrm>
            <a:prstGeom prst="rect">
              <a:avLst/>
            </a:prstGeom>
            <a:noFill/>
            <a:ln w="9525">
              <a:noFill/>
              <a:miter lim="800000"/>
              <a:headEnd/>
              <a:tailEnd/>
            </a:ln>
          </p:spPr>
          <p:txBody>
            <a:bodyPr>
              <a:spAutoFit/>
            </a:bodyPr>
            <a:lstStyle/>
            <a:p>
              <a:pPr eaLnBrk="1" hangingPunct="1">
                <a:spcBef>
                  <a:spcPct val="50000"/>
                </a:spcBef>
              </a:pPr>
              <a:r>
                <a:rPr lang="en-US" altLang="zh-CN"/>
                <a:t>Z</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78">
                                            <p:txEl>
                                              <p:pRg st="0" end="0"/>
                                            </p:txEl>
                                          </p:spTgt>
                                        </p:tgtEl>
                                        <p:attrNameLst>
                                          <p:attrName>style.visibility</p:attrName>
                                        </p:attrNameLst>
                                      </p:cBhvr>
                                      <p:to>
                                        <p:strVal val="visible"/>
                                      </p:to>
                                    </p:set>
                                    <p:animEffect transition="in" filter="wipe(left)">
                                      <p:cBhvr>
                                        <p:cTn id="7" dur="500"/>
                                        <p:tgtEl>
                                          <p:spTgt spid="1505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0658"/>
                                        </p:tgtEl>
                                        <p:attrNameLst>
                                          <p:attrName>style.visibility</p:attrName>
                                        </p:attrNameLst>
                                      </p:cBhvr>
                                      <p:to>
                                        <p:strVal val="visible"/>
                                      </p:to>
                                    </p:set>
                                    <p:animEffect transition="in" filter="wipe(left)">
                                      <p:cBhvr>
                                        <p:cTn id="12" dur="500"/>
                                        <p:tgtEl>
                                          <p:spTgt spid="150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78"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685800" y="609600"/>
            <a:ext cx="8077200" cy="822325"/>
          </a:xfrm>
          <a:prstGeom prst="rect">
            <a:avLst/>
          </a:prstGeom>
          <a:noFill/>
          <a:ln w="9525">
            <a:noFill/>
            <a:miter lim="800000"/>
            <a:headEnd/>
            <a:tailEnd/>
          </a:ln>
        </p:spPr>
        <p:txBody>
          <a:bodyPr>
            <a:spAutoFit/>
          </a:bodyPr>
          <a:lstStyle/>
          <a:p>
            <a:pPr eaLnBrk="1" hangingPunct="1">
              <a:spcBef>
                <a:spcPct val="50000"/>
              </a:spcBef>
            </a:pPr>
            <a:r>
              <a:rPr lang="zh-CN" altLang="en-US"/>
              <a:t>例：设计一个</a:t>
            </a:r>
            <a:r>
              <a:rPr lang="en-US" altLang="zh-CN"/>
              <a:t>Mealy</a:t>
            </a:r>
            <a:r>
              <a:rPr lang="zh-CN" altLang="en-US"/>
              <a:t>型电路的“</a:t>
            </a:r>
            <a:r>
              <a:rPr lang="en-US" altLang="zh-CN"/>
              <a:t>111”</a:t>
            </a:r>
            <a:r>
              <a:rPr lang="zh-CN" altLang="en-US"/>
              <a:t>系列检测器，当连续输入三个或三个以上的</a:t>
            </a:r>
            <a:r>
              <a:rPr lang="en-US" altLang="zh-CN"/>
              <a:t>1</a:t>
            </a:r>
            <a:r>
              <a:rPr lang="zh-CN" altLang="en-US"/>
              <a:t>时电路输出</a:t>
            </a:r>
            <a:r>
              <a:rPr lang="en-US" altLang="zh-CN"/>
              <a:t>Z=1</a:t>
            </a:r>
            <a:r>
              <a:rPr lang="zh-CN" altLang="en-US"/>
              <a:t>，否则</a:t>
            </a:r>
            <a:r>
              <a:rPr lang="en-US" altLang="zh-CN"/>
              <a:t>Z=0</a:t>
            </a:r>
            <a:r>
              <a:rPr lang="zh-CN" altLang="en-US"/>
              <a:t>。</a:t>
            </a:r>
          </a:p>
        </p:txBody>
      </p:sp>
      <p:grpSp>
        <p:nvGrpSpPr>
          <p:cNvPr id="152656" name="Group 80"/>
          <p:cNvGrpSpPr>
            <a:grpSpLocks/>
          </p:cNvGrpSpPr>
          <p:nvPr/>
        </p:nvGrpSpPr>
        <p:grpSpPr bwMode="auto">
          <a:xfrm>
            <a:off x="1752600" y="1447800"/>
            <a:ext cx="4800600" cy="1130300"/>
            <a:chOff x="3480" y="12692"/>
            <a:chExt cx="4226" cy="996"/>
          </a:xfrm>
        </p:grpSpPr>
        <p:sp>
          <p:nvSpPr>
            <p:cNvPr id="49194" name="Text Box 81"/>
            <p:cNvSpPr txBox="1">
              <a:spLocks noChangeArrowheads="1"/>
            </p:cNvSpPr>
            <p:nvPr/>
          </p:nvSpPr>
          <p:spPr bwMode="auto">
            <a:xfrm>
              <a:off x="4741" y="12692"/>
              <a:ext cx="1995" cy="504"/>
            </a:xfrm>
            <a:prstGeom prst="rect">
              <a:avLst/>
            </a:prstGeom>
            <a:noFill/>
            <a:ln w="9525">
              <a:solidFill>
                <a:srgbClr val="000000"/>
              </a:solidFill>
              <a:miter lim="800000"/>
              <a:headEnd/>
              <a:tailEnd/>
            </a:ln>
          </p:spPr>
          <p:txBody>
            <a:bodyPr/>
            <a:lstStyle/>
            <a:p>
              <a:pPr algn="ctr"/>
              <a:r>
                <a:rPr lang="zh-CN" altLang="en-US"/>
                <a:t>序列检测器</a:t>
              </a:r>
            </a:p>
          </p:txBody>
        </p:sp>
        <p:sp>
          <p:nvSpPr>
            <p:cNvPr id="49195" name="Line 82"/>
            <p:cNvSpPr>
              <a:spLocks noChangeShapeType="1"/>
            </p:cNvSpPr>
            <p:nvPr/>
          </p:nvSpPr>
          <p:spPr bwMode="auto">
            <a:xfrm>
              <a:off x="3824" y="12929"/>
              <a:ext cx="916" cy="0"/>
            </a:xfrm>
            <a:prstGeom prst="line">
              <a:avLst/>
            </a:prstGeom>
            <a:noFill/>
            <a:ln w="9525">
              <a:solidFill>
                <a:srgbClr val="000000"/>
              </a:solidFill>
              <a:round/>
              <a:headEnd/>
              <a:tailEnd type="triangle" w="med" len="med"/>
            </a:ln>
          </p:spPr>
          <p:txBody>
            <a:bodyPr/>
            <a:lstStyle/>
            <a:p>
              <a:endParaRPr lang="zh-CN" altLang="en-US"/>
            </a:p>
          </p:txBody>
        </p:sp>
        <p:sp>
          <p:nvSpPr>
            <p:cNvPr id="49196" name="Line 83"/>
            <p:cNvSpPr>
              <a:spLocks noChangeShapeType="1"/>
            </p:cNvSpPr>
            <p:nvPr/>
          </p:nvSpPr>
          <p:spPr bwMode="auto">
            <a:xfrm flipV="1">
              <a:off x="5700" y="13199"/>
              <a:ext cx="0" cy="375"/>
            </a:xfrm>
            <a:prstGeom prst="line">
              <a:avLst/>
            </a:prstGeom>
            <a:noFill/>
            <a:ln w="9525">
              <a:solidFill>
                <a:srgbClr val="000000"/>
              </a:solidFill>
              <a:round/>
              <a:headEnd/>
              <a:tailEnd type="triangle" w="med" len="med"/>
            </a:ln>
          </p:spPr>
          <p:txBody>
            <a:bodyPr/>
            <a:lstStyle/>
            <a:p>
              <a:endParaRPr lang="zh-CN" altLang="en-US"/>
            </a:p>
          </p:txBody>
        </p:sp>
        <p:sp>
          <p:nvSpPr>
            <p:cNvPr id="49197" name="Line 84"/>
            <p:cNvSpPr>
              <a:spLocks noChangeShapeType="1"/>
            </p:cNvSpPr>
            <p:nvPr/>
          </p:nvSpPr>
          <p:spPr bwMode="auto">
            <a:xfrm flipH="1">
              <a:off x="3840" y="13589"/>
              <a:ext cx="1860" cy="0"/>
            </a:xfrm>
            <a:prstGeom prst="line">
              <a:avLst/>
            </a:prstGeom>
            <a:noFill/>
            <a:ln w="9525">
              <a:solidFill>
                <a:srgbClr val="000000"/>
              </a:solidFill>
              <a:round/>
              <a:headEnd/>
              <a:tailEnd/>
            </a:ln>
          </p:spPr>
          <p:txBody>
            <a:bodyPr/>
            <a:lstStyle/>
            <a:p>
              <a:endParaRPr lang="zh-CN" altLang="en-US"/>
            </a:p>
          </p:txBody>
        </p:sp>
        <p:sp>
          <p:nvSpPr>
            <p:cNvPr id="49198" name="Line 85"/>
            <p:cNvSpPr>
              <a:spLocks noChangeShapeType="1"/>
            </p:cNvSpPr>
            <p:nvPr/>
          </p:nvSpPr>
          <p:spPr bwMode="auto">
            <a:xfrm>
              <a:off x="6734" y="12959"/>
              <a:ext cx="676" cy="0"/>
            </a:xfrm>
            <a:prstGeom prst="line">
              <a:avLst/>
            </a:prstGeom>
            <a:noFill/>
            <a:ln w="9525">
              <a:solidFill>
                <a:srgbClr val="000000"/>
              </a:solidFill>
              <a:round/>
              <a:headEnd/>
              <a:tailEnd type="triangle" w="med" len="med"/>
            </a:ln>
          </p:spPr>
          <p:txBody>
            <a:bodyPr/>
            <a:lstStyle/>
            <a:p>
              <a:endParaRPr lang="zh-CN" altLang="en-US"/>
            </a:p>
          </p:txBody>
        </p:sp>
        <p:sp>
          <p:nvSpPr>
            <p:cNvPr id="49199" name="Text Box 86"/>
            <p:cNvSpPr txBox="1">
              <a:spLocks noChangeArrowheads="1"/>
            </p:cNvSpPr>
            <p:nvPr/>
          </p:nvSpPr>
          <p:spPr bwMode="auto">
            <a:xfrm>
              <a:off x="3480" y="12809"/>
              <a:ext cx="286" cy="270"/>
            </a:xfrm>
            <a:prstGeom prst="rect">
              <a:avLst/>
            </a:prstGeom>
            <a:noFill/>
            <a:ln w="9525">
              <a:noFill/>
              <a:miter lim="800000"/>
              <a:headEnd/>
              <a:tailEnd/>
            </a:ln>
          </p:spPr>
          <p:txBody>
            <a:bodyPr lIns="0" tIns="0" rIns="0" bIns="0"/>
            <a:lstStyle/>
            <a:p>
              <a:pPr algn="just"/>
              <a:r>
                <a:rPr lang="en-US" altLang="zh-CN"/>
                <a:t>X</a:t>
              </a:r>
            </a:p>
          </p:txBody>
        </p:sp>
        <p:sp>
          <p:nvSpPr>
            <p:cNvPr id="49200" name="Text Box 87"/>
            <p:cNvSpPr txBox="1">
              <a:spLocks noChangeArrowheads="1"/>
            </p:cNvSpPr>
            <p:nvPr/>
          </p:nvSpPr>
          <p:spPr bwMode="auto">
            <a:xfrm>
              <a:off x="3534" y="13418"/>
              <a:ext cx="286" cy="270"/>
            </a:xfrm>
            <a:prstGeom prst="rect">
              <a:avLst/>
            </a:prstGeom>
            <a:noFill/>
            <a:ln w="9525">
              <a:noFill/>
              <a:miter lim="800000"/>
              <a:headEnd/>
              <a:tailEnd/>
            </a:ln>
          </p:spPr>
          <p:txBody>
            <a:bodyPr lIns="0" tIns="0" rIns="0" bIns="0"/>
            <a:lstStyle/>
            <a:p>
              <a:pPr algn="just"/>
              <a:r>
                <a:rPr lang="en-US" altLang="zh-CN" sz="2000"/>
                <a:t>CP</a:t>
              </a:r>
            </a:p>
          </p:txBody>
        </p:sp>
        <p:sp>
          <p:nvSpPr>
            <p:cNvPr id="49201" name="Text Box 88"/>
            <p:cNvSpPr txBox="1">
              <a:spLocks noChangeArrowheads="1"/>
            </p:cNvSpPr>
            <p:nvPr/>
          </p:nvSpPr>
          <p:spPr bwMode="auto">
            <a:xfrm>
              <a:off x="7420" y="12803"/>
              <a:ext cx="286" cy="270"/>
            </a:xfrm>
            <a:prstGeom prst="rect">
              <a:avLst/>
            </a:prstGeom>
            <a:noFill/>
            <a:ln w="9525">
              <a:noFill/>
              <a:miter lim="800000"/>
              <a:headEnd/>
              <a:tailEnd/>
            </a:ln>
          </p:spPr>
          <p:txBody>
            <a:bodyPr lIns="0" tIns="0" rIns="0" bIns="0"/>
            <a:lstStyle/>
            <a:p>
              <a:pPr algn="just"/>
              <a:r>
                <a:rPr lang="en-US" altLang="zh-CN"/>
                <a:t>Z</a:t>
              </a:r>
            </a:p>
          </p:txBody>
        </p:sp>
      </p:grpSp>
      <p:sp>
        <p:nvSpPr>
          <p:cNvPr id="152666" name="Oval 90"/>
          <p:cNvSpPr>
            <a:spLocks noChangeArrowheads="1"/>
          </p:cNvSpPr>
          <p:nvPr/>
        </p:nvSpPr>
        <p:spPr bwMode="auto">
          <a:xfrm>
            <a:off x="2322513" y="3067050"/>
            <a:ext cx="568325" cy="568325"/>
          </a:xfrm>
          <a:prstGeom prst="ellipse">
            <a:avLst/>
          </a:prstGeom>
          <a:solidFill>
            <a:srgbClr val="FFFFFF"/>
          </a:solidFill>
          <a:ln w="9525">
            <a:solidFill>
              <a:srgbClr val="000000"/>
            </a:solidFill>
            <a:round/>
            <a:headEnd/>
            <a:tailEnd/>
          </a:ln>
        </p:spPr>
        <p:txBody>
          <a:bodyPr lIns="0" tIns="0" rIns="0" bIns="0"/>
          <a:lstStyle/>
          <a:p>
            <a:pPr algn="ctr"/>
            <a:r>
              <a:rPr lang="en-US" altLang="zh-CN" sz="2000"/>
              <a:t>S</a:t>
            </a:r>
            <a:r>
              <a:rPr lang="en-US" altLang="zh-CN" sz="2000" baseline="-25000"/>
              <a:t>0</a:t>
            </a:r>
          </a:p>
        </p:txBody>
      </p:sp>
      <p:sp>
        <p:nvSpPr>
          <p:cNvPr id="152667" name="Arc 91"/>
          <p:cNvSpPr>
            <a:spLocks noChangeArrowheads="1"/>
          </p:cNvSpPr>
          <p:nvPr/>
        </p:nvSpPr>
        <p:spPr bwMode="auto">
          <a:xfrm flipH="1">
            <a:off x="1816100" y="2928938"/>
            <a:ext cx="669925" cy="701675"/>
          </a:xfrm>
          <a:custGeom>
            <a:avLst/>
            <a:gdLst>
              <a:gd name="T0" fmla="*/ 0 w 40127"/>
              <a:gd name="T1" fmla="*/ 44971748 h 43200"/>
              <a:gd name="T2" fmla="*/ 86213038 w 40127"/>
              <a:gd name="T3" fmla="*/ 0 h 43200"/>
              <a:gd name="T4" fmla="*/ 186726163 w 40127"/>
              <a:gd name="T5" fmla="*/ 92557397 h 43200"/>
              <a:gd name="T6" fmla="*/ 86213038 w 40127"/>
              <a:gd name="T7" fmla="*/ 185114534 h 43200"/>
              <a:gd name="T8" fmla="*/ 13815945 w 40127"/>
              <a:gd name="T9" fmla="*/ 156764639 h 43200"/>
              <a:gd name="T10" fmla="*/ 0 w 40127"/>
              <a:gd name="T11" fmla="*/ 44971748 h 43200"/>
              <a:gd name="T12" fmla="*/ 86213038 w 40127"/>
              <a:gd name="T13" fmla="*/ 0 h 43200"/>
              <a:gd name="T14" fmla="*/ 186726163 w 40127"/>
              <a:gd name="T15" fmla="*/ 92557397 h 43200"/>
              <a:gd name="T16" fmla="*/ 86213038 w 40127"/>
              <a:gd name="T17" fmla="*/ 185114534 h 43200"/>
              <a:gd name="T18" fmla="*/ 13815945 w 40127"/>
              <a:gd name="T19" fmla="*/ 156764639 h 43200"/>
              <a:gd name="T20" fmla="*/ 86213038 w 40127"/>
              <a:gd name="T21" fmla="*/ 92557397 h 43200"/>
              <a:gd name="T22" fmla="*/ 0 w 40127"/>
              <a:gd name="T23" fmla="*/ 44971748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127" h="43200" fill="none">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path>
              <a:path w="40127" h="43200" stroke="0">
                <a:moveTo>
                  <a:pt x="0" y="10495"/>
                </a:moveTo>
                <a:cubicBezTo>
                  <a:pt x="3902" y="3984"/>
                  <a:pt x="10936" y="-1"/>
                  <a:pt x="18527" y="0"/>
                </a:cubicBezTo>
                <a:cubicBezTo>
                  <a:pt x="30456" y="0"/>
                  <a:pt x="40127" y="9670"/>
                  <a:pt x="40127" y="21600"/>
                </a:cubicBezTo>
                <a:cubicBezTo>
                  <a:pt x="40127" y="33529"/>
                  <a:pt x="30456" y="43200"/>
                  <a:pt x="18527" y="43200"/>
                </a:cubicBezTo>
                <a:cubicBezTo>
                  <a:pt x="12657" y="43200"/>
                  <a:pt x="7041" y="40811"/>
                  <a:pt x="2969" y="36584"/>
                </a:cubicBezTo>
                <a:lnTo>
                  <a:pt x="18527" y="21600"/>
                </a:lnTo>
                <a:lnTo>
                  <a:pt x="0" y="10495"/>
                </a:lnTo>
                <a:close/>
              </a:path>
            </a:pathLst>
          </a:custGeom>
          <a:noFill/>
          <a:ln w="9525">
            <a:solidFill>
              <a:srgbClr val="000000"/>
            </a:solidFill>
            <a:round/>
            <a:headEnd type="triangle" w="med" len="med"/>
            <a:tailEnd/>
          </a:ln>
        </p:spPr>
        <p:txBody>
          <a:bodyPr/>
          <a:lstStyle/>
          <a:p>
            <a:endParaRPr lang="zh-CN" altLang="en-US"/>
          </a:p>
        </p:txBody>
      </p:sp>
      <p:sp>
        <p:nvSpPr>
          <p:cNvPr id="152668" name="Oval 92"/>
          <p:cNvSpPr>
            <a:spLocks noChangeArrowheads="1"/>
          </p:cNvSpPr>
          <p:nvPr/>
        </p:nvSpPr>
        <p:spPr bwMode="auto">
          <a:xfrm>
            <a:off x="4003675" y="4876800"/>
            <a:ext cx="568325" cy="568325"/>
          </a:xfrm>
          <a:prstGeom prst="ellipse">
            <a:avLst/>
          </a:prstGeom>
          <a:solidFill>
            <a:srgbClr val="FFFFFF"/>
          </a:solidFill>
          <a:ln w="9525">
            <a:solidFill>
              <a:srgbClr val="000000"/>
            </a:solidFill>
            <a:round/>
            <a:headEnd/>
            <a:tailEnd/>
          </a:ln>
        </p:spPr>
        <p:txBody>
          <a:bodyPr lIns="0" tIns="0" rIns="0" bIns="0"/>
          <a:lstStyle/>
          <a:p>
            <a:pPr algn="ctr"/>
            <a:r>
              <a:rPr lang="en-US" altLang="zh-CN" sz="2000"/>
              <a:t>S</a:t>
            </a:r>
            <a:r>
              <a:rPr lang="en-US" altLang="zh-CN" sz="2000" baseline="-25000"/>
              <a:t>2</a:t>
            </a:r>
          </a:p>
        </p:txBody>
      </p:sp>
      <p:sp>
        <p:nvSpPr>
          <p:cNvPr id="152669" name="Oval 93"/>
          <p:cNvSpPr>
            <a:spLocks noChangeArrowheads="1"/>
          </p:cNvSpPr>
          <p:nvPr/>
        </p:nvSpPr>
        <p:spPr bwMode="auto">
          <a:xfrm>
            <a:off x="2339975" y="4876800"/>
            <a:ext cx="568325" cy="568325"/>
          </a:xfrm>
          <a:prstGeom prst="ellipse">
            <a:avLst/>
          </a:prstGeom>
          <a:solidFill>
            <a:srgbClr val="FFFFFF"/>
          </a:solidFill>
          <a:ln w="9525">
            <a:solidFill>
              <a:srgbClr val="000000"/>
            </a:solidFill>
            <a:round/>
            <a:headEnd/>
            <a:tailEnd/>
          </a:ln>
        </p:spPr>
        <p:txBody>
          <a:bodyPr lIns="0" tIns="0" rIns="0" bIns="0"/>
          <a:lstStyle/>
          <a:p>
            <a:pPr algn="ctr"/>
            <a:r>
              <a:rPr lang="en-US" altLang="zh-CN" sz="2000"/>
              <a:t>S</a:t>
            </a:r>
            <a:r>
              <a:rPr lang="en-US" altLang="zh-CN" sz="2000" baseline="-25000"/>
              <a:t>3</a:t>
            </a:r>
          </a:p>
        </p:txBody>
      </p:sp>
      <p:sp>
        <p:nvSpPr>
          <p:cNvPr id="152670" name="Oval 94"/>
          <p:cNvSpPr>
            <a:spLocks noChangeArrowheads="1"/>
          </p:cNvSpPr>
          <p:nvPr/>
        </p:nvSpPr>
        <p:spPr bwMode="auto">
          <a:xfrm>
            <a:off x="3914775" y="3067050"/>
            <a:ext cx="568325" cy="568325"/>
          </a:xfrm>
          <a:prstGeom prst="ellipse">
            <a:avLst/>
          </a:prstGeom>
          <a:solidFill>
            <a:srgbClr val="FFFFFF"/>
          </a:solidFill>
          <a:ln w="9525">
            <a:solidFill>
              <a:srgbClr val="000000"/>
            </a:solidFill>
            <a:round/>
            <a:headEnd/>
            <a:tailEnd/>
          </a:ln>
        </p:spPr>
        <p:txBody>
          <a:bodyPr lIns="0" tIns="0" rIns="0" bIns="0"/>
          <a:lstStyle/>
          <a:p>
            <a:pPr algn="ctr"/>
            <a:r>
              <a:rPr lang="en-US" altLang="zh-CN" sz="2000"/>
              <a:t>S</a:t>
            </a:r>
            <a:r>
              <a:rPr lang="en-US" altLang="zh-CN" sz="2000" baseline="-25000"/>
              <a:t>1</a:t>
            </a:r>
          </a:p>
        </p:txBody>
      </p:sp>
      <p:sp>
        <p:nvSpPr>
          <p:cNvPr id="152671" name="Arc 95"/>
          <p:cNvSpPr>
            <a:spLocks noChangeArrowheads="1"/>
          </p:cNvSpPr>
          <p:nvPr/>
        </p:nvSpPr>
        <p:spPr bwMode="auto">
          <a:xfrm flipH="1">
            <a:off x="2740025" y="2855913"/>
            <a:ext cx="1306513" cy="350837"/>
          </a:xfrm>
          <a:custGeom>
            <a:avLst/>
            <a:gdLst>
              <a:gd name="T0" fmla="*/ 0 w 41733"/>
              <a:gd name="T1" fmla="*/ 78673216 h 21600"/>
              <a:gd name="T2" fmla="*/ 655273012 w 41733"/>
              <a:gd name="T3" fmla="*/ 0 h 21600"/>
              <a:gd name="T4" fmla="*/ 1280507121 w 41733"/>
              <a:gd name="T5" fmla="*/ 61850387 h 21600"/>
              <a:gd name="T6" fmla="*/ 0 w 41733"/>
              <a:gd name="T7" fmla="*/ 78673216 h 21600"/>
              <a:gd name="T8" fmla="*/ 655273012 w 41733"/>
              <a:gd name="T9" fmla="*/ 0 h 21600"/>
              <a:gd name="T10" fmla="*/ 1280507121 w 41733"/>
              <a:gd name="T11" fmla="*/ 61850387 h 21600"/>
              <a:gd name="T12" fmla="*/ 655273012 w 41733"/>
              <a:gd name="T13" fmla="*/ 92556875 h 21600"/>
              <a:gd name="T14" fmla="*/ 0 w 41733"/>
              <a:gd name="T15" fmla="*/ 78673216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33" h="21600" fill="none">
                <a:moveTo>
                  <a:pt x="0" y="18360"/>
                </a:moveTo>
                <a:cubicBezTo>
                  <a:pt x="1602" y="7802"/>
                  <a:pt x="10677" y="-1"/>
                  <a:pt x="21356" y="0"/>
                </a:cubicBezTo>
                <a:cubicBezTo>
                  <a:pt x="30523" y="0"/>
                  <a:pt x="38692" y="5786"/>
                  <a:pt x="41733" y="14434"/>
                </a:cubicBezTo>
              </a:path>
              <a:path w="41733" h="21600" stroke="0">
                <a:moveTo>
                  <a:pt x="0" y="18360"/>
                </a:moveTo>
                <a:cubicBezTo>
                  <a:pt x="1602" y="7802"/>
                  <a:pt x="10677" y="-1"/>
                  <a:pt x="21356" y="0"/>
                </a:cubicBezTo>
                <a:cubicBezTo>
                  <a:pt x="30523" y="0"/>
                  <a:pt x="38692" y="5786"/>
                  <a:pt x="41733" y="14434"/>
                </a:cubicBezTo>
                <a:lnTo>
                  <a:pt x="21356" y="21600"/>
                </a:lnTo>
                <a:lnTo>
                  <a:pt x="0" y="18360"/>
                </a:lnTo>
                <a:close/>
              </a:path>
            </a:pathLst>
          </a:custGeom>
          <a:noFill/>
          <a:ln w="9525">
            <a:solidFill>
              <a:srgbClr val="000000"/>
            </a:solidFill>
            <a:round/>
            <a:headEnd type="triangle" w="med" len="med"/>
            <a:tailEnd/>
          </a:ln>
        </p:spPr>
        <p:txBody>
          <a:bodyPr/>
          <a:lstStyle/>
          <a:p>
            <a:endParaRPr lang="zh-CN" altLang="en-US"/>
          </a:p>
        </p:txBody>
      </p:sp>
      <p:sp>
        <p:nvSpPr>
          <p:cNvPr id="152673" name="Arc 97"/>
          <p:cNvSpPr>
            <a:spLocks noChangeArrowheads="1"/>
          </p:cNvSpPr>
          <p:nvPr/>
        </p:nvSpPr>
        <p:spPr bwMode="auto">
          <a:xfrm flipH="1" flipV="1">
            <a:off x="2816225" y="5287963"/>
            <a:ext cx="1306513" cy="350837"/>
          </a:xfrm>
          <a:custGeom>
            <a:avLst/>
            <a:gdLst>
              <a:gd name="T0" fmla="*/ 0 w 41733"/>
              <a:gd name="T1" fmla="*/ 78673216 h 21600"/>
              <a:gd name="T2" fmla="*/ 655273012 w 41733"/>
              <a:gd name="T3" fmla="*/ 0 h 21600"/>
              <a:gd name="T4" fmla="*/ 1280507121 w 41733"/>
              <a:gd name="T5" fmla="*/ 61850387 h 21600"/>
              <a:gd name="T6" fmla="*/ 0 w 41733"/>
              <a:gd name="T7" fmla="*/ 78673216 h 21600"/>
              <a:gd name="T8" fmla="*/ 655273012 w 41733"/>
              <a:gd name="T9" fmla="*/ 0 h 21600"/>
              <a:gd name="T10" fmla="*/ 1280507121 w 41733"/>
              <a:gd name="T11" fmla="*/ 61850387 h 21600"/>
              <a:gd name="T12" fmla="*/ 655273012 w 41733"/>
              <a:gd name="T13" fmla="*/ 92556875 h 21600"/>
              <a:gd name="T14" fmla="*/ 0 w 41733"/>
              <a:gd name="T15" fmla="*/ 78673216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33" h="21600" fill="none">
                <a:moveTo>
                  <a:pt x="0" y="18360"/>
                </a:moveTo>
                <a:cubicBezTo>
                  <a:pt x="1602" y="7802"/>
                  <a:pt x="10677" y="-1"/>
                  <a:pt x="21356" y="0"/>
                </a:cubicBezTo>
                <a:cubicBezTo>
                  <a:pt x="30523" y="0"/>
                  <a:pt x="38692" y="5786"/>
                  <a:pt x="41733" y="14434"/>
                </a:cubicBezTo>
              </a:path>
              <a:path w="41733" h="21600" stroke="0">
                <a:moveTo>
                  <a:pt x="0" y="18360"/>
                </a:moveTo>
                <a:cubicBezTo>
                  <a:pt x="1602" y="7802"/>
                  <a:pt x="10677" y="-1"/>
                  <a:pt x="21356" y="0"/>
                </a:cubicBezTo>
                <a:cubicBezTo>
                  <a:pt x="30523" y="0"/>
                  <a:pt x="38692" y="5786"/>
                  <a:pt x="41733" y="14434"/>
                </a:cubicBezTo>
                <a:lnTo>
                  <a:pt x="21356" y="21600"/>
                </a:lnTo>
                <a:lnTo>
                  <a:pt x="0" y="18360"/>
                </a:lnTo>
                <a:close/>
              </a:path>
            </a:pathLst>
          </a:custGeom>
          <a:noFill/>
          <a:ln w="9525">
            <a:solidFill>
              <a:srgbClr val="000000"/>
            </a:solidFill>
            <a:round/>
            <a:headEnd/>
            <a:tailEnd type="triangle" w="med" len="med"/>
          </a:ln>
        </p:spPr>
        <p:txBody>
          <a:bodyPr/>
          <a:lstStyle/>
          <a:p>
            <a:endParaRPr lang="zh-CN" altLang="en-US"/>
          </a:p>
        </p:txBody>
      </p:sp>
      <p:sp>
        <p:nvSpPr>
          <p:cNvPr id="152674" name="Arc 98"/>
          <p:cNvSpPr>
            <a:spLocks noChangeArrowheads="1"/>
          </p:cNvSpPr>
          <p:nvPr/>
        </p:nvSpPr>
        <p:spPr bwMode="auto">
          <a:xfrm rot="5400000" flipH="1">
            <a:off x="3803651" y="4102100"/>
            <a:ext cx="1306512" cy="350837"/>
          </a:xfrm>
          <a:custGeom>
            <a:avLst/>
            <a:gdLst>
              <a:gd name="T0" fmla="*/ 0 w 41733"/>
              <a:gd name="T1" fmla="*/ 78673216 h 21600"/>
              <a:gd name="T2" fmla="*/ 655272010 w 41733"/>
              <a:gd name="T3" fmla="*/ 0 h 21600"/>
              <a:gd name="T4" fmla="*/ 1280504168 w 41733"/>
              <a:gd name="T5" fmla="*/ 61850387 h 21600"/>
              <a:gd name="T6" fmla="*/ 0 w 41733"/>
              <a:gd name="T7" fmla="*/ 78673216 h 21600"/>
              <a:gd name="T8" fmla="*/ 655272010 w 41733"/>
              <a:gd name="T9" fmla="*/ 0 h 21600"/>
              <a:gd name="T10" fmla="*/ 1280504168 w 41733"/>
              <a:gd name="T11" fmla="*/ 61850387 h 21600"/>
              <a:gd name="T12" fmla="*/ 655272010 w 41733"/>
              <a:gd name="T13" fmla="*/ 92556875 h 21600"/>
              <a:gd name="T14" fmla="*/ 0 w 41733"/>
              <a:gd name="T15" fmla="*/ 78673216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33" h="21600" fill="none">
                <a:moveTo>
                  <a:pt x="0" y="18360"/>
                </a:moveTo>
                <a:cubicBezTo>
                  <a:pt x="1602" y="7802"/>
                  <a:pt x="10677" y="-1"/>
                  <a:pt x="21356" y="0"/>
                </a:cubicBezTo>
                <a:cubicBezTo>
                  <a:pt x="30523" y="0"/>
                  <a:pt x="38692" y="5786"/>
                  <a:pt x="41733" y="14434"/>
                </a:cubicBezTo>
              </a:path>
              <a:path w="41733" h="21600" stroke="0">
                <a:moveTo>
                  <a:pt x="0" y="18360"/>
                </a:moveTo>
                <a:cubicBezTo>
                  <a:pt x="1602" y="7802"/>
                  <a:pt x="10677" y="-1"/>
                  <a:pt x="21356" y="0"/>
                </a:cubicBezTo>
                <a:cubicBezTo>
                  <a:pt x="30523" y="0"/>
                  <a:pt x="38692" y="5786"/>
                  <a:pt x="41733" y="14434"/>
                </a:cubicBezTo>
                <a:lnTo>
                  <a:pt x="21356" y="21600"/>
                </a:lnTo>
                <a:lnTo>
                  <a:pt x="0" y="18360"/>
                </a:lnTo>
                <a:close/>
              </a:path>
            </a:pathLst>
          </a:custGeom>
          <a:noFill/>
          <a:ln w="9525">
            <a:solidFill>
              <a:srgbClr val="000000"/>
            </a:solidFill>
            <a:round/>
            <a:headEnd type="triangle" w="med" len="med"/>
            <a:tailEnd/>
          </a:ln>
        </p:spPr>
        <p:txBody>
          <a:bodyPr/>
          <a:lstStyle/>
          <a:p>
            <a:endParaRPr lang="zh-CN" altLang="en-US"/>
          </a:p>
        </p:txBody>
      </p:sp>
      <p:sp>
        <p:nvSpPr>
          <p:cNvPr id="152675" name="Arc 99"/>
          <p:cNvSpPr>
            <a:spLocks noChangeArrowheads="1"/>
          </p:cNvSpPr>
          <p:nvPr/>
        </p:nvSpPr>
        <p:spPr bwMode="auto">
          <a:xfrm rot="16200000" flipH="1">
            <a:off x="1729581" y="4055269"/>
            <a:ext cx="1306513" cy="352425"/>
          </a:xfrm>
          <a:custGeom>
            <a:avLst/>
            <a:gdLst>
              <a:gd name="T0" fmla="*/ 0 w 41733"/>
              <a:gd name="T1" fmla="*/ 79746419 h 21600"/>
              <a:gd name="T2" fmla="*/ 655273012 w 41733"/>
              <a:gd name="T3" fmla="*/ 0 h 21600"/>
              <a:gd name="T4" fmla="*/ 1280507121 w 41733"/>
              <a:gd name="T5" fmla="*/ 62694009 h 21600"/>
              <a:gd name="T6" fmla="*/ 0 w 41733"/>
              <a:gd name="T7" fmla="*/ 79746419 h 21600"/>
              <a:gd name="T8" fmla="*/ 655273012 w 41733"/>
              <a:gd name="T9" fmla="*/ 0 h 21600"/>
              <a:gd name="T10" fmla="*/ 1280507121 w 41733"/>
              <a:gd name="T11" fmla="*/ 62694009 h 21600"/>
              <a:gd name="T12" fmla="*/ 655273012 w 41733"/>
              <a:gd name="T13" fmla="*/ 93819402 h 21600"/>
              <a:gd name="T14" fmla="*/ 0 w 41733"/>
              <a:gd name="T15" fmla="*/ 79746419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33" h="21600" fill="none">
                <a:moveTo>
                  <a:pt x="0" y="18360"/>
                </a:moveTo>
                <a:cubicBezTo>
                  <a:pt x="1602" y="7802"/>
                  <a:pt x="10677" y="-1"/>
                  <a:pt x="21356" y="0"/>
                </a:cubicBezTo>
                <a:cubicBezTo>
                  <a:pt x="30523" y="0"/>
                  <a:pt x="38692" y="5786"/>
                  <a:pt x="41733" y="14434"/>
                </a:cubicBezTo>
              </a:path>
              <a:path w="41733" h="21600" stroke="0">
                <a:moveTo>
                  <a:pt x="0" y="18360"/>
                </a:moveTo>
                <a:cubicBezTo>
                  <a:pt x="1602" y="7802"/>
                  <a:pt x="10677" y="-1"/>
                  <a:pt x="21356" y="0"/>
                </a:cubicBezTo>
                <a:cubicBezTo>
                  <a:pt x="30523" y="0"/>
                  <a:pt x="38692" y="5786"/>
                  <a:pt x="41733" y="14434"/>
                </a:cubicBezTo>
                <a:lnTo>
                  <a:pt x="21356" y="21600"/>
                </a:lnTo>
                <a:lnTo>
                  <a:pt x="0" y="18360"/>
                </a:lnTo>
                <a:close/>
              </a:path>
            </a:pathLst>
          </a:custGeom>
          <a:noFill/>
          <a:ln w="9525">
            <a:solidFill>
              <a:srgbClr val="000000"/>
            </a:solidFill>
            <a:round/>
            <a:headEnd type="triangle" w="med" len="med"/>
            <a:tailEnd/>
          </a:ln>
        </p:spPr>
        <p:txBody>
          <a:bodyPr/>
          <a:lstStyle/>
          <a:p>
            <a:endParaRPr lang="zh-CN" altLang="en-US"/>
          </a:p>
        </p:txBody>
      </p:sp>
      <p:sp>
        <p:nvSpPr>
          <p:cNvPr id="152677" name="Freeform 101"/>
          <p:cNvSpPr>
            <a:spLocks noChangeArrowheads="1"/>
          </p:cNvSpPr>
          <p:nvPr/>
        </p:nvSpPr>
        <p:spPr bwMode="auto">
          <a:xfrm>
            <a:off x="2668588" y="3632200"/>
            <a:ext cx="1285875" cy="1384300"/>
          </a:xfrm>
          <a:custGeom>
            <a:avLst/>
            <a:gdLst>
              <a:gd name="T0" fmla="*/ 2147483646 w 810"/>
              <a:gd name="T1" fmla="*/ 2147483646 h 872"/>
              <a:gd name="T2" fmla="*/ 2147483646 w 810"/>
              <a:gd name="T3" fmla="*/ 2147483646 h 872"/>
              <a:gd name="T4" fmla="*/ 0 w 810"/>
              <a:gd name="T5" fmla="*/ 0 h 872"/>
              <a:gd name="T6" fmla="*/ 0 60000 65536"/>
              <a:gd name="T7" fmla="*/ 0 60000 65536"/>
              <a:gd name="T8" fmla="*/ 0 60000 65536"/>
            </a:gdLst>
            <a:ahLst/>
            <a:cxnLst>
              <a:cxn ang="T6">
                <a:pos x="T0" y="T1"/>
              </a:cxn>
              <a:cxn ang="T7">
                <a:pos x="T2" y="T3"/>
              </a:cxn>
              <a:cxn ang="T8">
                <a:pos x="T4" y="T5"/>
              </a:cxn>
            </a:cxnLst>
            <a:rect l="0" t="0" r="r" b="b"/>
            <a:pathLst>
              <a:path w="810" h="872">
                <a:moveTo>
                  <a:pt x="810" y="872"/>
                </a:moveTo>
                <a:cubicBezTo>
                  <a:pt x="732" y="823"/>
                  <a:pt x="478" y="721"/>
                  <a:pt x="343" y="576"/>
                </a:cubicBezTo>
                <a:cubicBezTo>
                  <a:pt x="208" y="431"/>
                  <a:pt x="71" y="120"/>
                  <a:pt x="0" y="0"/>
                </a:cubicBezTo>
              </a:path>
            </a:pathLst>
          </a:custGeom>
          <a:noFill/>
          <a:ln w="9525">
            <a:solidFill>
              <a:srgbClr val="000000"/>
            </a:solidFill>
            <a:round/>
            <a:headEnd/>
            <a:tailEnd type="triangle" w="med" len="med"/>
          </a:ln>
        </p:spPr>
        <p:txBody>
          <a:bodyPr/>
          <a:lstStyle/>
          <a:p>
            <a:endParaRPr lang="zh-CN" altLang="en-US"/>
          </a:p>
        </p:txBody>
      </p:sp>
      <p:sp>
        <p:nvSpPr>
          <p:cNvPr id="152678" name="Text Box 102"/>
          <p:cNvSpPr txBox="1">
            <a:spLocks noChangeArrowheads="1"/>
          </p:cNvSpPr>
          <p:nvPr/>
        </p:nvSpPr>
        <p:spPr bwMode="auto">
          <a:xfrm>
            <a:off x="3273425" y="2533650"/>
            <a:ext cx="349250" cy="328613"/>
          </a:xfrm>
          <a:prstGeom prst="rect">
            <a:avLst/>
          </a:prstGeom>
          <a:noFill/>
          <a:ln w="9525">
            <a:noFill/>
            <a:miter lim="800000"/>
            <a:headEnd/>
            <a:tailEnd/>
          </a:ln>
        </p:spPr>
        <p:txBody>
          <a:bodyPr lIns="0" tIns="0" rIns="0" bIns="0"/>
          <a:lstStyle/>
          <a:p>
            <a:pPr algn="just"/>
            <a:r>
              <a:rPr lang="en-US" altLang="zh-CN" sz="2000"/>
              <a:t>1/0</a:t>
            </a:r>
          </a:p>
        </p:txBody>
      </p:sp>
      <p:sp>
        <p:nvSpPr>
          <p:cNvPr id="152679" name="Text Box 103"/>
          <p:cNvSpPr txBox="1">
            <a:spLocks noChangeArrowheads="1"/>
          </p:cNvSpPr>
          <p:nvPr/>
        </p:nvSpPr>
        <p:spPr bwMode="auto">
          <a:xfrm>
            <a:off x="1447800" y="2990850"/>
            <a:ext cx="349250" cy="328613"/>
          </a:xfrm>
          <a:prstGeom prst="rect">
            <a:avLst/>
          </a:prstGeom>
          <a:noFill/>
          <a:ln w="9525">
            <a:noFill/>
            <a:miter lim="800000"/>
            <a:headEnd/>
            <a:tailEnd/>
          </a:ln>
        </p:spPr>
        <p:txBody>
          <a:bodyPr lIns="0" tIns="0" rIns="0" bIns="0"/>
          <a:lstStyle/>
          <a:p>
            <a:pPr algn="just"/>
            <a:r>
              <a:rPr lang="en-US" altLang="zh-CN" sz="2000"/>
              <a:t>0/0</a:t>
            </a:r>
          </a:p>
        </p:txBody>
      </p:sp>
      <p:sp>
        <p:nvSpPr>
          <p:cNvPr id="152680" name="Text Box 104"/>
          <p:cNvSpPr txBox="1">
            <a:spLocks noChangeArrowheads="1"/>
          </p:cNvSpPr>
          <p:nvPr/>
        </p:nvSpPr>
        <p:spPr bwMode="auto">
          <a:xfrm>
            <a:off x="3429000" y="4319588"/>
            <a:ext cx="349250" cy="328612"/>
          </a:xfrm>
          <a:prstGeom prst="rect">
            <a:avLst/>
          </a:prstGeom>
          <a:noFill/>
          <a:ln w="9525">
            <a:noFill/>
            <a:miter lim="800000"/>
            <a:headEnd/>
            <a:tailEnd/>
          </a:ln>
        </p:spPr>
        <p:txBody>
          <a:bodyPr lIns="0" tIns="0" rIns="0" bIns="0"/>
          <a:lstStyle/>
          <a:p>
            <a:pPr algn="just"/>
            <a:r>
              <a:rPr lang="en-US" altLang="zh-CN" sz="2000"/>
              <a:t>0/0</a:t>
            </a:r>
          </a:p>
        </p:txBody>
      </p:sp>
      <p:sp>
        <p:nvSpPr>
          <p:cNvPr id="152681" name="Text Box 105"/>
          <p:cNvSpPr txBox="1">
            <a:spLocks noChangeArrowheads="1"/>
          </p:cNvSpPr>
          <p:nvPr/>
        </p:nvSpPr>
        <p:spPr bwMode="auto">
          <a:xfrm>
            <a:off x="3289300" y="5257800"/>
            <a:ext cx="347663" cy="330200"/>
          </a:xfrm>
          <a:prstGeom prst="rect">
            <a:avLst/>
          </a:prstGeom>
          <a:noFill/>
          <a:ln w="9525">
            <a:noFill/>
            <a:miter lim="800000"/>
            <a:headEnd/>
            <a:tailEnd/>
          </a:ln>
        </p:spPr>
        <p:txBody>
          <a:bodyPr lIns="0" tIns="0" rIns="0" bIns="0"/>
          <a:lstStyle/>
          <a:p>
            <a:pPr algn="just"/>
            <a:r>
              <a:rPr lang="en-US" altLang="zh-CN" sz="2000"/>
              <a:t>1/1</a:t>
            </a:r>
          </a:p>
        </p:txBody>
      </p:sp>
      <p:sp>
        <p:nvSpPr>
          <p:cNvPr id="152682" name="Text Box 106"/>
          <p:cNvSpPr txBox="1">
            <a:spLocks noChangeArrowheads="1"/>
          </p:cNvSpPr>
          <p:nvPr/>
        </p:nvSpPr>
        <p:spPr bwMode="auto">
          <a:xfrm>
            <a:off x="4676775" y="4106863"/>
            <a:ext cx="347663" cy="328612"/>
          </a:xfrm>
          <a:prstGeom prst="rect">
            <a:avLst/>
          </a:prstGeom>
          <a:noFill/>
          <a:ln w="9525">
            <a:noFill/>
            <a:miter lim="800000"/>
            <a:headEnd/>
            <a:tailEnd/>
          </a:ln>
        </p:spPr>
        <p:txBody>
          <a:bodyPr lIns="0" tIns="0" rIns="0" bIns="0"/>
          <a:lstStyle/>
          <a:p>
            <a:pPr algn="just"/>
            <a:r>
              <a:rPr lang="en-US" altLang="zh-CN" sz="2000"/>
              <a:t>1/0</a:t>
            </a:r>
          </a:p>
        </p:txBody>
      </p:sp>
      <p:sp>
        <p:nvSpPr>
          <p:cNvPr id="152683" name="Text Box 107"/>
          <p:cNvSpPr txBox="1">
            <a:spLocks noChangeArrowheads="1"/>
          </p:cNvSpPr>
          <p:nvPr/>
        </p:nvSpPr>
        <p:spPr bwMode="auto">
          <a:xfrm>
            <a:off x="3276600" y="3810000"/>
            <a:ext cx="349250" cy="328613"/>
          </a:xfrm>
          <a:prstGeom prst="rect">
            <a:avLst/>
          </a:prstGeom>
          <a:noFill/>
          <a:ln w="9525">
            <a:noFill/>
            <a:miter lim="800000"/>
            <a:headEnd/>
            <a:tailEnd/>
          </a:ln>
        </p:spPr>
        <p:txBody>
          <a:bodyPr lIns="0" tIns="0" rIns="0" bIns="0"/>
          <a:lstStyle/>
          <a:p>
            <a:pPr algn="just"/>
            <a:r>
              <a:rPr lang="en-US" altLang="zh-CN" sz="2000"/>
              <a:t>0/0</a:t>
            </a:r>
          </a:p>
        </p:txBody>
      </p:sp>
      <p:sp>
        <p:nvSpPr>
          <p:cNvPr id="152684" name="Text Box 108"/>
          <p:cNvSpPr txBox="1">
            <a:spLocks noChangeArrowheads="1"/>
          </p:cNvSpPr>
          <p:nvPr/>
        </p:nvSpPr>
        <p:spPr bwMode="auto">
          <a:xfrm>
            <a:off x="1752600" y="4191000"/>
            <a:ext cx="349250" cy="330200"/>
          </a:xfrm>
          <a:prstGeom prst="rect">
            <a:avLst/>
          </a:prstGeom>
          <a:noFill/>
          <a:ln w="9525">
            <a:noFill/>
            <a:miter lim="800000"/>
            <a:headEnd/>
            <a:tailEnd/>
          </a:ln>
        </p:spPr>
        <p:txBody>
          <a:bodyPr lIns="0" tIns="0" rIns="0" bIns="0"/>
          <a:lstStyle/>
          <a:p>
            <a:pPr algn="just"/>
            <a:r>
              <a:rPr lang="en-US" altLang="zh-CN" sz="2000"/>
              <a:t>0/0</a:t>
            </a:r>
          </a:p>
        </p:txBody>
      </p:sp>
      <p:sp>
        <p:nvSpPr>
          <p:cNvPr id="152685" name="Text Box 109"/>
          <p:cNvSpPr txBox="1">
            <a:spLocks noChangeArrowheads="1"/>
          </p:cNvSpPr>
          <p:nvPr/>
        </p:nvSpPr>
        <p:spPr bwMode="auto">
          <a:xfrm>
            <a:off x="1447800" y="5181600"/>
            <a:ext cx="349250" cy="328613"/>
          </a:xfrm>
          <a:prstGeom prst="rect">
            <a:avLst/>
          </a:prstGeom>
          <a:noFill/>
          <a:ln w="9525">
            <a:noFill/>
            <a:miter lim="800000"/>
            <a:headEnd/>
            <a:tailEnd/>
          </a:ln>
        </p:spPr>
        <p:txBody>
          <a:bodyPr lIns="0" tIns="0" rIns="0" bIns="0"/>
          <a:lstStyle/>
          <a:p>
            <a:pPr algn="just"/>
            <a:r>
              <a:rPr lang="en-US" altLang="zh-CN" sz="2000"/>
              <a:t>1/1</a:t>
            </a:r>
          </a:p>
        </p:txBody>
      </p:sp>
      <p:sp>
        <p:nvSpPr>
          <p:cNvPr id="152686" name="Rectangle 110"/>
          <p:cNvSpPr>
            <a:spLocks noChangeArrowheads="1"/>
          </p:cNvSpPr>
          <p:nvPr/>
        </p:nvSpPr>
        <p:spPr bwMode="auto">
          <a:xfrm>
            <a:off x="6553200" y="3352800"/>
            <a:ext cx="985838" cy="1447800"/>
          </a:xfrm>
          <a:prstGeom prst="rect">
            <a:avLst/>
          </a:prstGeom>
          <a:noFill/>
          <a:ln w="9525">
            <a:noFill/>
            <a:miter lim="800000"/>
            <a:headEnd/>
            <a:tailEnd/>
          </a:ln>
        </p:spPr>
        <p:txBody>
          <a:bodyPr anchor="ctr"/>
          <a:lstStyle/>
          <a:p>
            <a:pPr algn="ctr" eaLnBrk="1" hangingPunct="1">
              <a:lnSpc>
                <a:spcPct val="120000"/>
              </a:lnSpc>
            </a:pPr>
            <a:r>
              <a:rPr lang="en-US" altLang="zh-CN" sz="2000"/>
              <a:t>S</a:t>
            </a:r>
            <a:r>
              <a:rPr lang="en-US" altLang="zh-CN" sz="2000" baseline="-30000"/>
              <a:t>0</a:t>
            </a:r>
            <a:r>
              <a:rPr lang="en-US" altLang="zh-CN" sz="2000"/>
              <a:t>/0</a:t>
            </a:r>
          </a:p>
          <a:p>
            <a:pPr algn="ctr">
              <a:lnSpc>
                <a:spcPct val="120000"/>
              </a:lnSpc>
            </a:pPr>
            <a:r>
              <a:rPr lang="en-US" altLang="zh-CN" sz="2000"/>
              <a:t>S</a:t>
            </a:r>
            <a:r>
              <a:rPr lang="en-US" altLang="zh-CN" sz="2000" baseline="-30000"/>
              <a:t>0</a:t>
            </a:r>
            <a:r>
              <a:rPr lang="en-US" altLang="zh-CN" sz="2000"/>
              <a:t>/0</a:t>
            </a:r>
          </a:p>
          <a:p>
            <a:pPr algn="ctr">
              <a:lnSpc>
                <a:spcPct val="120000"/>
              </a:lnSpc>
            </a:pPr>
            <a:r>
              <a:rPr lang="en-US" altLang="zh-CN" sz="2000"/>
              <a:t>S</a:t>
            </a:r>
            <a:r>
              <a:rPr lang="en-US" altLang="zh-CN" sz="2000" baseline="-30000"/>
              <a:t>0</a:t>
            </a:r>
            <a:r>
              <a:rPr lang="en-US" altLang="zh-CN" sz="2000"/>
              <a:t>/0</a:t>
            </a:r>
          </a:p>
          <a:p>
            <a:pPr algn="ctr">
              <a:lnSpc>
                <a:spcPct val="120000"/>
              </a:lnSpc>
            </a:pPr>
            <a:r>
              <a:rPr lang="en-US" altLang="zh-CN" sz="2000"/>
              <a:t>S</a:t>
            </a:r>
            <a:r>
              <a:rPr lang="en-US" altLang="zh-CN" sz="2000" baseline="-30000"/>
              <a:t>0</a:t>
            </a:r>
            <a:r>
              <a:rPr lang="en-US" altLang="zh-CN" sz="2000"/>
              <a:t>/0</a:t>
            </a:r>
          </a:p>
        </p:txBody>
      </p:sp>
      <p:sp>
        <p:nvSpPr>
          <p:cNvPr id="152687" name="Rectangle 111"/>
          <p:cNvSpPr>
            <a:spLocks noChangeArrowheads="1"/>
          </p:cNvSpPr>
          <p:nvPr/>
        </p:nvSpPr>
        <p:spPr bwMode="auto">
          <a:xfrm>
            <a:off x="7696200" y="3352800"/>
            <a:ext cx="987425" cy="1447800"/>
          </a:xfrm>
          <a:prstGeom prst="rect">
            <a:avLst/>
          </a:prstGeom>
          <a:noFill/>
          <a:ln w="9525">
            <a:noFill/>
            <a:miter lim="800000"/>
            <a:headEnd/>
            <a:tailEnd/>
          </a:ln>
        </p:spPr>
        <p:txBody>
          <a:bodyPr anchor="ctr"/>
          <a:lstStyle/>
          <a:p>
            <a:pPr algn="ctr" eaLnBrk="1" hangingPunct="1">
              <a:lnSpc>
                <a:spcPct val="120000"/>
              </a:lnSpc>
            </a:pPr>
            <a:r>
              <a:rPr lang="en-US" altLang="zh-CN" sz="2000"/>
              <a:t>S</a:t>
            </a:r>
            <a:r>
              <a:rPr lang="en-US" altLang="zh-CN" sz="2000" baseline="-30000"/>
              <a:t>1</a:t>
            </a:r>
            <a:r>
              <a:rPr lang="en-US" altLang="zh-CN" sz="2000"/>
              <a:t>/0</a:t>
            </a:r>
          </a:p>
          <a:p>
            <a:pPr algn="ctr">
              <a:lnSpc>
                <a:spcPct val="120000"/>
              </a:lnSpc>
            </a:pPr>
            <a:r>
              <a:rPr lang="en-US" altLang="zh-CN" sz="2000"/>
              <a:t>S</a:t>
            </a:r>
            <a:r>
              <a:rPr lang="en-US" altLang="zh-CN" sz="2000" baseline="-30000"/>
              <a:t>2</a:t>
            </a:r>
            <a:r>
              <a:rPr lang="en-US" altLang="zh-CN" sz="2000"/>
              <a:t>/0</a:t>
            </a:r>
          </a:p>
          <a:p>
            <a:pPr algn="ctr">
              <a:lnSpc>
                <a:spcPct val="120000"/>
              </a:lnSpc>
            </a:pPr>
            <a:r>
              <a:rPr lang="en-US" altLang="zh-CN" sz="2000"/>
              <a:t>S</a:t>
            </a:r>
            <a:r>
              <a:rPr lang="en-US" altLang="zh-CN" sz="2000" baseline="-30000"/>
              <a:t>3</a:t>
            </a:r>
            <a:r>
              <a:rPr lang="en-US" altLang="zh-CN" sz="2000"/>
              <a:t>/1</a:t>
            </a:r>
          </a:p>
          <a:p>
            <a:pPr algn="ctr">
              <a:lnSpc>
                <a:spcPct val="120000"/>
              </a:lnSpc>
            </a:pPr>
            <a:r>
              <a:rPr lang="en-US" altLang="zh-CN" sz="2000"/>
              <a:t>S</a:t>
            </a:r>
            <a:r>
              <a:rPr lang="en-US" altLang="zh-CN" sz="2000" baseline="-30000"/>
              <a:t>3</a:t>
            </a:r>
            <a:r>
              <a:rPr lang="en-US" altLang="zh-CN" sz="2000"/>
              <a:t>/1</a:t>
            </a:r>
          </a:p>
        </p:txBody>
      </p:sp>
      <p:graphicFrame>
        <p:nvGraphicFramePr>
          <p:cNvPr id="152688" name="Group 112"/>
          <p:cNvGraphicFramePr>
            <a:graphicFrameLocks noGrp="1"/>
          </p:cNvGraphicFramePr>
          <p:nvPr/>
        </p:nvGraphicFramePr>
        <p:xfrm>
          <a:off x="5638800" y="2514600"/>
          <a:ext cx="3276600" cy="2286000"/>
        </p:xfrm>
        <a:graphic>
          <a:graphicData uri="http://schemas.openxmlformats.org/drawingml/2006/table">
            <a:tbl>
              <a:tblPr/>
              <a:tblGrid>
                <a:gridCol w="762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048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现态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次态</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2286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43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2704" name="Arc 128"/>
          <p:cNvSpPr>
            <a:spLocks noChangeArrowheads="1"/>
          </p:cNvSpPr>
          <p:nvPr/>
        </p:nvSpPr>
        <p:spPr bwMode="auto">
          <a:xfrm flipH="1">
            <a:off x="1889125" y="5013325"/>
            <a:ext cx="701675" cy="701675"/>
          </a:xfrm>
          <a:custGeom>
            <a:avLst/>
            <a:gdLst>
              <a:gd name="T0" fmla="*/ 54988616 w 42049"/>
              <a:gd name="T1" fmla="*/ 7678956 h 43200"/>
              <a:gd name="T2" fmla="*/ 95019551 w 42049"/>
              <a:gd name="T3" fmla="*/ 0 h 43200"/>
              <a:gd name="T4" fmla="*/ 195387444 w 42049"/>
              <a:gd name="T5" fmla="*/ 92557397 h 43200"/>
              <a:gd name="T6" fmla="*/ 95019551 w 42049"/>
              <a:gd name="T7" fmla="*/ 185114534 h 43200"/>
              <a:gd name="T8" fmla="*/ 0 w 42049"/>
              <a:gd name="T9" fmla="*/ 122368303 h 43200"/>
              <a:gd name="T10" fmla="*/ 54988616 w 42049"/>
              <a:gd name="T11" fmla="*/ 7678956 h 43200"/>
              <a:gd name="T12" fmla="*/ 95019551 w 42049"/>
              <a:gd name="T13" fmla="*/ 0 h 43200"/>
              <a:gd name="T14" fmla="*/ 195387444 w 42049"/>
              <a:gd name="T15" fmla="*/ 92557397 h 43200"/>
              <a:gd name="T16" fmla="*/ 95019551 w 42049"/>
              <a:gd name="T17" fmla="*/ 185114534 h 43200"/>
              <a:gd name="T18" fmla="*/ 0 w 42049"/>
              <a:gd name="T19" fmla="*/ 122368303 h 43200"/>
              <a:gd name="T20" fmla="*/ 95019551 w 42049"/>
              <a:gd name="T21" fmla="*/ 92557397 h 43200"/>
              <a:gd name="T22" fmla="*/ 54988616 w 42049"/>
              <a:gd name="T23" fmla="*/ 7678956 h 432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2049" h="43200" fill="none">
                <a:moveTo>
                  <a:pt x="11834" y="1792"/>
                </a:moveTo>
                <a:cubicBezTo>
                  <a:pt x="14552" y="610"/>
                  <a:pt x="17484" y="-1"/>
                  <a:pt x="20449" y="0"/>
                </a:cubicBezTo>
                <a:cubicBezTo>
                  <a:pt x="32378" y="0"/>
                  <a:pt x="42049" y="9670"/>
                  <a:pt x="42049" y="21600"/>
                </a:cubicBezTo>
                <a:cubicBezTo>
                  <a:pt x="42049" y="33529"/>
                  <a:pt x="32378" y="43200"/>
                  <a:pt x="20449" y="43200"/>
                </a:cubicBezTo>
                <a:cubicBezTo>
                  <a:pt x="11201" y="43200"/>
                  <a:pt x="2979" y="37312"/>
                  <a:pt x="0" y="28557"/>
                </a:cubicBezTo>
              </a:path>
              <a:path w="42049" h="43200" stroke="0">
                <a:moveTo>
                  <a:pt x="11834" y="1792"/>
                </a:moveTo>
                <a:cubicBezTo>
                  <a:pt x="14552" y="610"/>
                  <a:pt x="17484" y="-1"/>
                  <a:pt x="20449" y="0"/>
                </a:cubicBezTo>
                <a:cubicBezTo>
                  <a:pt x="32378" y="0"/>
                  <a:pt x="42049" y="9670"/>
                  <a:pt x="42049" y="21600"/>
                </a:cubicBezTo>
                <a:cubicBezTo>
                  <a:pt x="42049" y="33529"/>
                  <a:pt x="32378" y="43200"/>
                  <a:pt x="20449" y="43200"/>
                </a:cubicBezTo>
                <a:cubicBezTo>
                  <a:pt x="11201" y="43200"/>
                  <a:pt x="2979" y="37312"/>
                  <a:pt x="0" y="28557"/>
                </a:cubicBezTo>
                <a:lnTo>
                  <a:pt x="20449" y="21600"/>
                </a:lnTo>
                <a:lnTo>
                  <a:pt x="11834" y="1792"/>
                </a:lnTo>
                <a:close/>
              </a:path>
            </a:pathLst>
          </a:custGeom>
          <a:noFill/>
          <a:ln w="9525">
            <a:solidFill>
              <a:srgbClr val="000000"/>
            </a:solidFill>
            <a:round/>
            <a:headEnd type="triangle" w="med" len="med"/>
            <a:tailEnd/>
          </a:ln>
        </p:spPr>
        <p:txBody>
          <a:bodyPr/>
          <a:lstStyle/>
          <a:p>
            <a:endParaRPr lang="zh-CN" altLang="en-US"/>
          </a:p>
        </p:txBody>
      </p:sp>
      <p:sp>
        <p:nvSpPr>
          <p:cNvPr id="152705" name="Arc 129"/>
          <p:cNvSpPr>
            <a:spLocks noChangeArrowheads="1"/>
          </p:cNvSpPr>
          <p:nvPr/>
        </p:nvSpPr>
        <p:spPr bwMode="auto">
          <a:xfrm flipH="1" flipV="1">
            <a:off x="2743200" y="3429000"/>
            <a:ext cx="1306513" cy="350838"/>
          </a:xfrm>
          <a:custGeom>
            <a:avLst/>
            <a:gdLst>
              <a:gd name="T0" fmla="*/ 0 w 41733"/>
              <a:gd name="T1" fmla="*/ 78673927 h 21600"/>
              <a:gd name="T2" fmla="*/ 655273012 w 41733"/>
              <a:gd name="T3" fmla="*/ 0 h 21600"/>
              <a:gd name="T4" fmla="*/ 1280507121 w 41733"/>
              <a:gd name="T5" fmla="*/ 61850742 h 21600"/>
              <a:gd name="T6" fmla="*/ 0 w 41733"/>
              <a:gd name="T7" fmla="*/ 78673927 h 21600"/>
              <a:gd name="T8" fmla="*/ 655273012 w 41733"/>
              <a:gd name="T9" fmla="*/ 0 h 21600"/>
              <a:gd name="T10" fmla="*/ 1280507121 w 41733"/>
              <a:gd name="T11" fmla="*/ 61850742 h 21600"/>
              <a:gd name="T12" fmla="*/ 655273012 w 41733"/>
              <a:gd name="T13" fmla="*/ 92557659 h 21600"/>
              <a:gd name="T14" fmla="*/ 0 w 41733"/>
              <a:gd name="T15" fmla="*/ 78673927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733" h="21600" fill="none">
                <a:moveTo>
                  <a:pt x="0" y="18360"/>
                </a:moveTo>
                <a:cubicBezTo>
                  <a:pt x="1602" y="7802"/>
                  <a:pt x="10677" y="-1"/>
                  <a:pt x="21356" y="0"/>
                </a:cubicBezTo>
                <a:cubicBezTo>
                  <a:pt x="30523" y="0"/>
                  <a:pt x="38692" y="5786"/>
                  <a:pt x="41733" y="14434"/>
                </a:cubicBezTo>
              </a:path>
              <a:path w="41733" h="21600" stroke="0">
                <a:moveTo>
                  <a:pt x="0" y="18360"/>
                </a:moveTo>
                <a:cubicBezTo>
                  <a:pt x="1602" y="7802"/>
                  <a:pt x="10677" y="-1"/>
                  <a:pt x="21356" y="0"/>
                </a:cubicBezTo>
                <a:cubicBezTo>
                  <a:pt x="30523" y="0"/>
                  <a:pt x="38692" y="5786"/>
                  <a:pt x="41733" y="14434"/>
                </a:cubicBezTo>
                <a:lnTo>
                  <a:pt x="21356" y="21600"/>
                </a:lnTo>
                <a:lnTo>
                  <a:pt x="0" y="18360"/>
                </a:lnTo>
                <a:close/>
              </a:path>
            </a:pathLst>
          </a:custGeom>
          <a:noFill/>
          <a:ln w="9525">
            <a:solidFill>
              <a:srgbClr val="000000"/>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2656"/>
                                        </p:tgtEl>
                                        <p:attrNameLst>
                                          <p:attrName>style.visibility</p:attrName>
                                        </p:attrNameLst>
                                      </p:cBhvr>
                                      <p:to>
                                        <p:strVal val="visible"/>
                                      </p:to>
                                    </p:set>
                                    <p:animEffect transition="in" filter="wipe(left)">
                                      <p:cBhvr>
                                        <p:cTn id="7" dur="500"/>
                                        <p:tgtEl>
                                          <p:spTgt spid="152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2666"/>
                                        </p:tgtEl>
                                        <p:attrNameLst>
                                          <p:attrName>style.visibility</p:attrName>
                                        </p:attrNameLst>
                                      </p:cBhvr>
                                      <p:to>
                                        <p:strVal val="visible"/>
                                      </p:to>
                                    </p:set>
                                    <p:animEffect transition="in" filter="wipe(left)">
                                      <p:cBhvr>
                                        <p:cTn id="12" dur="500"/>
                                        <p:tgtEl>
                                          <p:spTgt spid="1526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2679">
                                            <p:txEl>
                                              <p:pRg st="0" end="0"/>
                                            </p:txEl>
                                          </p:spTgt>
                                        </p:tgtEl>
                                        <p:attrNameLst>
                                          <p:attrName>style.visibility</p:attrName>
                                        </p:attrNameLst>
                                      </p:cBhvr>
                                      <p:to>
                                        <p:strVal val="visible"/>
                                      </p:to>
                                    </p:set>
                                    <p:animEffect transition="in" filter="wipe(left)">
                                      <p:cBhvr>
                                        <p:cTn id="17" dur="500"/>
                                        <p:tgtEl>
                                          <p:spTgt spid="15267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2667"/>
                                        </p:tgtEl>
                                        <p:attrNameLst>
                                          <p:attrName>style.visibility</p:attrName>
                                        </p:attrNameLst>
                                      </p:cBhvr>
                                      <p:to>
                                        <p:strVal val="visible"/>
                                      </p:to>
                                    </p:set>
                                    <p:animEffect transition="in" filter="wipe(left)">
                                      <p:cBhvr>
                                        <p:cTn id="22" dur="500"/>
                                        <p:tgtEl>
                                          <p:spTgt spid="1526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2678">
                                            <p:txEl>
                                              <p:pRg st="0" end="0"/>
                                            </p:txEl>
                                          </p:spTgt>
                                        </p:tgtEl>
                                        <p:attrNameLst>
                                          <p:attrName>style.visibility</p:attrName>
                                        </p:attrNameLst>
                                      </p:cBhvr>
                                      <p:to>
                                        <p:strVal val="visible"/>
                                      </p:to>
                                    </p:set>
                                    <p:animEffect transition="in" filter="wipe(left)">
                                      <p:cBhvr>
                                        <p:cTn id="27" dur="500"/>
                                        <p:tgtEl>
                                          <p:spTgt spid="15267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2671"/>
                                        </p:tgtEl>
                                        <p:attrNameLst>
                                          <p:attrName>style.visibility</p:attrName>
                                        </p:attrNameLst>
                                      </p:cBhvr>
                                      <p:to>
                                        <p:strVal val="visible"/>
                                      </p:to>
                                    </p:set>
                                    <p:animEffect transition="in" filter="wipe(left)">
                                      <p:cBhvr>
                                        <p:cTn id="32" dur="500"/>
                                        <p:tgtEl>
                                          <p:spTgt spid="1526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2670"/>
                                        </p:tgtEl>
                                        <p:attrNameLst>
                                          <p:attrName>style.visibility</p:attrName>
                                        </p:attrNameLst>
                                      </p:cBhvr>
                                      <p:to>
                                        <p:strVal val="visible"/>
                                      </p:to>
                                    </p:set>
                                    <p:animEffect transition="in" filter="wipe(left)">
                                      <p:cBhvr>
                                        <p:cTn id="37" dur="500"/>
                                        <p:tgtEl>
                                          <p:spTgt spid="1526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2683">
                                            <p:txEl>
                                              <p:pRg st="0" end="0"/>
                                            </p:txEl>
                                          </p:spTgt>
                                        </p:tgtEl>
                                        <p:attrNameLst>
                                          <p:attrName>style.visibility</p:attrName>
                                        </p:attrNameLst>
                                      </p:cBhvr>
                                      <p:to>
                                        <p:strVal val="visible"/>
                                      </p:to>
                                    </p:set>
                                    <p:animEffect transition="in" filter="wipe(left)">
                                      <p:cBhvr>
                                        <p:cTn id="42" dur="500"/>
                                        <p:tgtEl>
                                          <p:spTgt spid="152683">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2705"/>
                                        </p:tgtEl>
                                        <p:attrNameLst>
                                          <p:attrName>style.visibility</p:attrName>
                                        </p:attrNameLst>
                                      </p:cBhvr>
                                      <p:to>
                                        <p:strVal val="visible"/>
                                      </p:to>
                                    </p:set>
                                    <p:animEffect transition="in" filter="wipe(left)">
                                      <p:cBhvr>
                                        <p:cTn id="47" dur="500"/>
                                        <p:tgtEl>
                                          <p:spTgt spid="1527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2682">
                                            <p:txEl>
                                              <p:pRg st="0" end="0"/>
                                            </p:txEl>
                                          </p:spTgt>
                                        </p:tgtEl>
                                        <p:attrNameLst>
                                          <p:attrName>style.visibility</p:attrName>
                                        </p:attrNameLst>
                                      </p:cBhvr>
                                      <p:to>
                                        <p:strVal val="visible"/>
                                      </p:to>
                                    </p:set>
                                    <p:animEffect transition="in" filter="wipe(left)">
                                      <p:cBhvr>
                                        <p:cTn id="52" dur="500"/>
                                        <p:tgtEl>
                                          <p:spTgt spid="152682">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2674"/>
                                        </p:tgtEl>
                                        <p:attrNameLst>
                                          <p:attrName>style.visibility</p:attrName>
                                        </p:attrNameLst>
                                      </p:cBhvr>
                                      <p:to>
                                        <p:strVal val="visible"/>
                                      </p:to>
                                    </p:set>
                                    <p:animEffect transition="in" filter="wipe(left)">
                                      <p:cBhvr>
                                        <p:cTn id="57" dur="500"/>
                                        <p:tgtEl>
                                          <p:spTgt spid="15267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2668"/>
                                        </p:tgtEl>
                                        <p:attrNameLst>
                                          <p:attrName>style.visibility</p:attrName>
                                        </p:attrNameLst>
                                      </p:cBhvr>
                                      <p:to>
                                        <p:strVal val="visible"/>
                                      </p:to>
                                    </p:set>
                                    <p:animEffect transition="in" filter="wipe(left)">
                                      <p:cBhvr>
                                        <p:cTn id="62" dur="500"/>
                                        <p:tgtEl>
                                          <p:spTgt spid="15266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52680">
                                            <p:txEl>
                                              <p:pRg st="0" end="0"/>
                                            </p:txEl>
                                          </p:spTgt>
                                        </p:tgtEl>
                                        <p:attrNameLst>
                                          <p:attrName>style.visibility</p:attrName>
                                        </p:attrNameLst>
                                      </p:cBhvr>
                                      <p:to>
                                        <p:strVal val="visible"/>
                                      </p:to>
                                    </p:set>
                                    <p:animEffect transition="in" filter="wipe(left)">
                                      <p:cBhvr>
                                        <p:cTn id="67" dur="500"/>
                                        <p:tgtEl>
                                          <p:spTgt spid="152680">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52677"/>
                                        </p:tgtEl>
                                        <p:attrNameLst>
                                          <p:attrName>style.visibility</p:attrName>
                                        </p:attrNameLst>
                                      </p:cBhvr>
                                      <p:to>
                                        <p:strVal val="visible"/>
                                      </p:to>
                                    </p:set>
                                    <p:animEffect transition="in" filter="wipe(left)">
                                      <p:cBhvr>
                                        <p:cTn id="72" dur="500"/>
                                        <p:tgtEl>
                                          <p:spTgt spid="15267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52681">
                                            <p:txEl>
                                              <p:pRg st="0" end="0"/>
                                            </p:txEl>
                                          </p:spTgt>
                                        </p:tgtEl>
                                        <p:attrNameLst>
                                          <p:attrName>style.visibility</p:attrName>
                                        </p:attrNameLst>
                                      </p:cBhvr>
                                      <p:to>
                                        <p:strVal val="visible"/>
                                      </p:to>
                                    </p:set>
                                    <p:animEffect transition="in" filter="wipe(left)">
                                      <p:cBhvr>
                                        <p:cTn id="77" dur="500"/>
                                        <p:tgtEl>
                                          <p:spTgt spid="152681">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52669"/>
                                        </p:tgtEl>
                                        <p:attrNameLst>
                                          <p:attrName>style.visibility</p:attrName>
                                        </p:attrNameLst>
                                      </p:cBhvr>
                                      <p:to>
                                        <p:strVal val="visible"/>
                                      </p:to>
                                    </p:set>
                                    <p:animEffect transition="in" filter="wipe(left)">
                                      <p:cBhvr>
                                        <p:cTn id="82" dur="500"/>
                                        <p:tgtEl>
                                          <p:spTgt spid="15266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52673"/>
                                        </p:tgtEl>
                                        <p:attrNameLst>
                                          <p:attrName>style.visibility</p:attrName>
                                        </p:attrNameLst>
                                      </p:cBhvr>
                                      <p:to>
                                        <p:strVal val="visible"/>
                                      </p:to>
                                    </p:set>
                                    <p:animEffect transition="in" filter="wipe(left)">
                                      <p:cBhvr>
                                        <p:cTn id="87" dur="500"/>
                                        <p:tgtEl>
                                          <p:spTgt spid="15267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52684">
                                            <p:txEl>
                                              <p:pRg st="0" end="0"/>
                                            </p:txEl>
                                          </p:spTgt>
                                        </p:tgtEl>
                                        <p:attrNameLst>
                                          <p:attrName>style.visibility</p:attrName>
                                        </p:attrNameLst>
                                      </p:cBhvr>
                                      <p:to>
                                        <p:strVal val="visible"/>
                                      </p:to>
                                    </p:set>
                                    <p:animEffect transition="in" filter="wipe(left)">
                                      <p:cBhvr>
                                        <p:cTn id="92" dur="500"/>
                                        <p:tgtEl>
                                          <p:spTgt spid="152684">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52675"/>
                                        </p:tgtEl>
                                        <p:attrNameLst>
                                          <p:attrName>style.visibility</p:attrName>
                                        </p:attrNameLst>
                                      </p:cBhvr>
                                      <p:to>
                                        <p:strVal val="visible"/>
                                      </p:to>
                                    </p:set>
                                    <p:animEffect transition="in" filter="wipe(left)">
                                      <p:cBhvr>
                                        <p:cTn id="97" dur="500"/>
                                        <p:tgtEl>
                                          <p:spTgt spid="15267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52685">
                                            <p:txEl>
                                              <p:pRg st="0" end="0"/>
                                            </p:txEl>
                                          </p:spTgt>
                                        </p:tgtEl>
                                        <p:attrNameLst>
                                          <p:attrName>style.visibility</p:attrName>
                                        </p:attrNameLst>
                                      </p:cBhvr>
                                      <p:to>
                                        <p:strVal val="visible"/>
                                      </p:to>
                                    </p:set>
                                    <p:animEffect transition="in" filter="wipe(left)">
                                      <p:cBhvr>
                                        <p:cTn id="102" dur="500"/>
                                        <p:tgtEl>
                                          <p:spTgt spid="152685">
                                            <p:txEl>
                                              <p:pRg st="0" end="0"/>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52704"/>
                                        </p:tgtEl>
                                        <p:attrNameLst>
                                          <p:attrName>style.visibility</p:attrName>
                                        </p:attrNameLst>
                                      </p:cBhvr>
                                      <p:to>
                                        <p:strVal val="visible"/>
                                      </p:to>
                                    </p:set>
                                    <p:animEffect transition="in" filter="wipe(left)">
                                      <p:cBhvr>
                                        <p:cTn id="107" dur="500"/>
                                        <p:tgtEl>
                                          <p:spTgt spid="152704"/>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nodeType="clickEffect">
                                  <p:stCondLst>
                                    <p:cond delay="0"/>
                                  </p:stCondLst>
                                  <p:childTnLst>
                                    <p:set>
                                      <p:cBhvr>
                                        <p:cTn id="111" dur="1" fill="hold">
                                          <p:stCondLst>
                                            <p:cond delay="0"/>
                                          </p:stCondLst>
                                        </p:cTn>
                                        <p:tgtEl>
                                          <p:spTgt spid="152688"/>
                                        </p:tgtEl>
                                        <p:attrNameLst>
                                          <p:attrName>style.visibility</p:attrName>
                                        </p:attrNameLst>
                                      </p:cBhvr>
                                      <p:to>
                                        <p:strVal val="visible"/>
                                      </p:to>
                                    </p:set>
                                    <p:animEffect transition="in" filter="dissolve">
                                      <p:cBhvr>
                                        <p:cTn id="112" dur="500"/>
                                        <p:tgtEl>
                                          <p:spTgt spid="152688"/>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2" fill="hold" grpId="0" nodeType="clickEffect">
                                  <p:stCondLst>
                                    <p:cond delay="0"/>
                                  </p:stCondLst>
                                  <p:childTnLst>
                                    <p:set>
                                      <p:cBhvr>
                                        <p:cTn id="116" dur="1" fill="hold">
                                          <p:stCondLst>
                                            <p:cond delay="0"/>
                                          </p:stCondLst>
                                        </p:cTn>
                                        <p:tgtEl>
                                          <p:spTgt spid="152686">
                                            <p:txEl>
                                              <p:pRg st="0" end="0"/>
                                            </p:txEl>
                                          </p:spTgt>
                                        </p:tgtEl>
                                        <p:attrNameLst>
                                          <p:attrName>style.visibility</p:attrName>
                                        </p:attrNameLst>
                                      </p:cBhvr>
                                      <p:to>
                                        <p:strVal val="visible"/>
                                      </p:to>
                                    </p:set>
                                    <p:anim calcmode="lin" valueType="num">
                                      <p:cBhvr additive="base">
                                        <p:cTn id="117" dur="500" fill="hold"/>
                                        <p:tgtEl>
                                          <p:spTgt spid="152686">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1526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 presetClass="entr" presetSubtype="2" fill="hold" grpId="0" nodeType="clickEffect">
                                  <p:stCondLst>
                                    <p:cond delay="0"/>
                                  </p:stCondLst>
                                  <p:childTnLst>
                                    <p:set>
                                      <p:cBhvr>
                                        <p:cTn id="122" dur="1" fill="hold">
                                          <p:stCondLst>
                                            <p:cond delay="0"/>
                                          </p:stCondLst>
                                        </p:cTn>
                                        <p:tgtEl>
                                          <p:spTgt spid="152686">
                                            <p:txEl>
                                              <p:pRg st="1" end="1"/>
                                            </p:txEl>
                                          </p:spTgt>
                                        </p:tgtEl>
                                        <p:attrNameLst>
                                          <p:attrName>style.visibility</p:attrName>
                                        </p:attrNameLst>
                                      </p:cBhvr>
                                      <p:to>
                                        <p:strVal val="visible"/>
                                      </p:to>
                                    </p:set>
                                    <p:anim calcmode="lin" valueType="num">
                                      <p:cBhvr additive="base">
                                        <p:cTn id="123" dur="500" fill="hold"/>
                                        <p:tgtEl>
                                          <p:spTgt spid="152686">
                                            <p:txEl>
                                              <p:pRg st="1" end="1"/>
                                            </p:txEl>
                                          </p:spTgt>
                                        </p:tgtEl>
                                        <p:attrNameLst>
                                          <p:attrName>ppt_x</p:attrName>
                                        </p:attrNameLst>
                                      </p:cBhvr>
                                      <p:tavLst>
                                        <p:tav tm="0">
                                          <p:val>
                                            <p:strVal val="1+#ppt_w/2"/>
                                          </p:val>
                                        </p:tav>
                                        <p:tav tm="100000">
                                          <p:val>
                                            <p:strVal val="#ppt_x"/>
                                          </p:val>
                                        </p:tav>
                                      </p:tavLst>
                                    </p:anim>
                                    <p:anim calcmode="lin" valueType="num">
                                      <p:cBhvr additive="base">
                                        <p:cTn id="124" dur="500" fill="hold"/>
                                        <p:tgtEl>
                                          <p:spTgt spid="1526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2" fill="hold" grpId="0" nodeType="clickEffect">
                                  <p:stCondLst>
                                    <p:cond delay="0"/>
                                  </p:stCondLst>
                                  <p:childTnLst>
                                    <p:set>
                                      <p:cBhvr>
                                        <p:cTn id="128" dur="1" fill="hold">
                                          <p:stCondLst>
                                            <p:cond delay="0"/>
                                          </p:stCondLst>
                                        </p:cTn>
                                        <p:tgtEl>
                                          <p:spTgt spid="152686">
                                            <p:txEl>
                                              <p:pRg st="2" end="2"/>
                                            </p:txEl>
                                          </p:spTgt>
                                        </p:tgtEl>
                                        <p:attrNameLst>
                                          <p:attrName>style.visibility</p:attrName>
                                        </p:attrNameLst>
                                      </p:cBhvr>
                                      <p:to>
                                        <p:strVal val="visible"/>
                                      </p:to>
                                    </p:set>
                                    <p:anim calcmode="lin" valueType="num">
                                      <p:cBhvr additive="base">
                                        <p:cTn id="129" dur="500" fill="hold"/>
                                        <p:tgtEl>
                                          <p:spTgt spid="152686">
                                            <p:txEl>
                                              <p:pRg st="2" end="2"/>
                                            </p:txEl>
                                          </p:spTgt>
                                        </p:tgtEl>
                                        <p:attrNameLst>
                                          <p:attrName>ppt_x</p:attrName>
                                        </p:attrNameLst>
                                      </p:cBhvr>
                                      <p:tavLst>
                                        <p:tav tm="0">
                                          <p:val>
                                            <p:strVal val="1+#ppt_w/2"/>
                                          </p:val>
                                        </p:tav>
                                        <p:tav tm="100000">
                                          <p:val>
                                            <p:strVal val="#ppt_x"/>
                                          </p:val>
                                        </p:tav>
                                      </p:tavLst>
                                    </p:anim>
                                    <p:anim calcmode="lin" valueType="num">
                                      <p:cBhvr additive="base">
                                        <p:cTn id="130" dur="500" fill="hold"/>
                                        <p:tgtEl>
                                          <p:spTgt spid="15268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2" fill="hold" grpId="0" nodeType="clickEffect">
                                  <p:stCondLst>
                                    <p:cond delay="0"/>
                                  </p:stCondLst>
                                  <p:childTnLst>
                                    <p:set>
                                      <p:cBhvr>
                                        <p:cTn id="134" dur="1" fill="hold">
                                          <p:stCondLst>
                                            <p:cond delay="0"/>
                                          </p:stCondLst>
                                        </p:cTn>
                                        <p:tgtEl>
                                          <p:spTgt spid="152686">
                                            <p:txEl>
                                              <p:pRg st="3" end="3"/>
                                            </p:txEl>
                                          </p:spTgt>
                                        </p:tgtEl>
                                        <p:attrNameLst>
                                          <p:attrName>style.visibility</p:attrName>
                                        </p:attrNameLst>
                                      </p:cBhvr>
                                      <p:to>
                                        <p:strVal val="visible"/>
                                      </p:to>
                                    </p:set>
                                    <p:anim calcmode="lin" valueType="num">
                                      <p:cBhvr additive="base">
                                        <p:cTn id="135" dur="500" fill="hold"/>
                                        <p:tgtEl>
                                          <p:spTgt spid="152686">
                                            <p:txEl>
                                              <p:pRg st="3" end="3"/>
                                            </p:txEl>
                                          </p:spTgt>
                                        </p:tgtEl>
                                        <p:attrNameLst>
                                          <p:attrName>ppt_x</p:attrName>
                                        </p:attrNameLst>
                                      </p:cBhvr>
                                      <p:tavLst>
                                        <p:tav tm="0">
                                          <p:val>
                                            <p:strVal val="1+#ppt_w/2"/>
                                          </p:val>
                                        </p:tav>
                                        <p:tav tm="100000">
                                          <p:val>
                                            <p:strVal val="#ppt_x"/>
                                          </p:val>
                                        </p:tav>
                                      </p:tavLst>
                                    </p:anim>
                                    <p:anim calcmode="lin" valueType="num">
                                      <p:cBhvr additive="base">
                                        <p:cTn id="136" dur="500" fill="hold"/>
                                        <p:tgtEl>
                                          <p:spTgt spid="15268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2" fill="hold" grpId="0" nodeType="clickEffect">
                                  <p:stCondLst>
                                    <p:cond delay="0"/>
                                  </p:stCondLst>
                                  <p:childTnLst>
                                    <p:set>
                                      <p:cBhvr>
                                        <p:cTn id="140" dur="1" fill="hold">
                                          <p:stCondLst>
                                            <p:cond delay="0"/>
                                          </p:stCondLst>
                                        </p:cTn>
                                        <p:tgtEl>
                                          <p:spTgt spid="152687">
                                            <p:txEl>
                                              <p:pRg st="0" end="0"/>
                                            </p:txEl>
                                          </p:spTgt>
                                        </p:tgtEl>
                                        <p:attrNameLst>
                                          <p:attrName>style.visibility</p:attrName>
                                        </p:attrNameLst>
                                      </p:cBhvr>
                                      <p:to>
                                        <p:strVal val="visible"/>
                                      </p:to>
                                    </p:set>
                                    <p:anim calcmode="lin" valueType="num">
                                      <p:cBhvr additive="base">
                                        <p:cTn id="141" dur="500" fill="hold"/>
                                        <p:tgtEl>
                                          <p:spTgt spid="152687">
                                            <p:txEl>
                                              <p:pRg st="0" end="0"/>
                                            </p:txEl>
                                          </p:spTgt>
                                        </p:tgtEl>
                                        <p:attrNameLst>
                                          <p:attrName>ppt_x</p:attrName>
                                        </p:attrNameLst>
                                      </p:cBhvr>
                                      <p:tavLst>
                                        <p:tav tm="0">
                                          <p:val>
                                            <p:strVal val="1+#ppt_w/2"/>
                                          </p:val>
                                        </p:tav>
                                        <p:tav tm="100000">
                                          <p:val>
                                            <p:strVal val="#ppt_x"/>
                                          </p:val>
                                        </p:tav>
                                      </p:tavLst>
                                    </p:anim>
                                    <p:anim calcmode="lin" valueType="num">
                                      <p:cBhvr additive="base">
                                        <p:cTn id="142" dur="500" fill="hold"/>
                                        <p:tgtEl>
                                          <p:spTgt spid="1526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2" fill="hold" grpId="0" nodeType="clickEffect">
                                  <p:stCondLst>
                                    <p:cond delay="0"/>
                                  </p:stCondLst>
                                  <p:childTnLst>
                                    <p:set>
                                      <p:cBhvr>
                                        <p:cTn id="146" dur="1" fill="hold">
                                          <p:stCondLst>
                                            <p:cond delay="0"/>
                                          </p:stCondLst>
                                        </p:cTn>
                                        <p:tgtEl>
                                          <p:spTgt spid="152687">
                                            <p:txEl>
                                              <p:pRg st="1" end="1"/>
                                            </p:txEl>
                                          </p:spTgt>
                                        </p:tgtEl>
                                        <p:attrNameLst>
                                          <p:attrName>style.visibility</p:attrName>
                                        </p:attrNameLst>
                                      </p:cBhvr>
                                      <p:to>
                                        <p:strVal val="visible"/>
                                      </p:to>
                                    </p:set>
                                    <p:anim calcmode="lin" valueType="num">
                                      <p:cBhvr additive="base">
                                        <p:cTn id="147" dur="500" fill="hold"/>
                                        <p:tgtEl>
                                          <p:spTgt spid="152687">
                                            <p:txEl>
                                              <p:pRg st="1" end="1"/>
                                            </p:txEl>
                                          </p:spTgt>
                                        </p:tgtEl>
                                        <p:attrNameLst>
                                          <p:attrName>ppt_x</p:attrName>
                                        </p:attrNameLst>
                                      </p:cBhvr>
                                      <p:tavLst>
                                        <p:tav tm="0">
                                          <p:val>
                                            <p:strVal val="1+#ppt_w/2"/>
                                          </p:val>
                                        </p:tav>
                                        <p:tav tm="100000">
                                          <p:val>
                                            <p:strVal val="#ppt_x"/>
                                          </p:val>
                                        </p:tav>
                                      </p:tavLst>
                                    </p:anim>
                                    <p:anim calcmode="lin" valueType="num">
                                      <p:cBhvr additive="base">
                                        <p:cTn id="148" dur="500" fill="hold"/>
                                        <p:tgtEl>
                                          <p:spTgt spid="1526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2" fill="hold" grpId="0" nodeType="clickEffect">
                                  <p:stCondLst>
                                    <p:cond delay="0"/>
                                  </p:stCondLst>
                                  <p:childTnLst>
                                    <p:set>
                                      <p:cBhvr>
                                        <p:cTn id="152" dur="1" fill="hold">
                                          <p:stCondLst>
                                            <p:cond delay="0"/>
                                          </p:stCondLst>
                                        </p:cTn>
                                        <p:tgtEl>
                                          <p:spTgt spid="152687">
                                            <p:txEl>
                                              <p:pRg st="2" end="2"/>
                                            </p:txEl>
                                          </p:spTgt>
                                        </p:tgtEl>
                                        <p:attrNameLst>
                                          <p:attrName>style.visibility</p:attrName>
                                        </p:attrNameLst>
                                      </p:cBhvr>
                                      <p:to>
                                        <p:strVal val="visible"/>
                                      </p:to>
                                    </p:set>
                                    <p:anim calcmode="lin" valueType="num">
                                      <p:cBhvr additive="base">
                                        <p:cTn id="153" dur="500" fill="hold"/>
                                        <p:tgtEl>
                                          <p:spTgt spid="152687">
                                            <p:txEl>
                                              <p:pRg st="2" end="2"/>
                                            </p:txEl>
                                          </p:spTgt>
                                        </p:tgtEl>
                                        <p:attrNameLst>
                                          <p:attrName>ppt_x</p:attrName>
                                        </p:attrNameLst>
                                      </p:cBhvr>
                                      <p:tavLst>
                                        <p:tav tm="0">
                                          <p:val>
                                            <p:strVal val="1+#ppt_w/2"/>
                                          </p:val>
                                        </p:tav>
                                        <p:tav tm="100000">
                                          <p:val>
                                            <p:strVal val="#ppt_x"/>
                                          </p:val>
                                        </p:tav>
                                      </p:tavLst>
                                    </p:anim>
                                    <p:anim calcmode="lin" valueType="num">
                                      <p:cBhvr additive="base">
                                        <p:cTn id="154" dur="500" fill="hold"/>
                                        <p:tgtEl>
                                          <p:spTgt spid="1526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 presetClass="entr" presetSubtype="2" fill="hold" grpId="0" nodeType="clickEffect">
                                  <p:stCondLst>
                                    <p:cond delay="0"/>
                                  </p:stCondLst>
                                  <p:childTnLst>
                                    <p:set>
                                      <p:cBhvr>
                                        <p:cTn id="158" dur="1" fill="hold">
                                          <p:stCondLst>
                                            <p:cond delay="0"/>
                                          </p:stCondLst>
                                        </p:cTn>
                                        <p:tgtEl>
                                          <p:spTgt spid="152687">
                                            <p:txEl>
                                              <p:pRg st="3" end="3"/>
                                            </p:txEl>
                                          </p:spTgt>
                                        </p:tgtEl>
                                        <p:attrNameLst>
                                          <p:attrName>style.visibility</p:attrName>
                                        </p:attrNameLst>
                                      </p:cBhvr>
                                      <p:to>
                                        <p:strVal val="visible"/>
                                      </p:to>
                                    </p:set>
                                    <p:anim calcmode="lin" valueType="num">
                                      <p:cBhvr additive="base">
                                        <p:cTn id="159" dur="500" fill="hold"/>
                                        <p:tgtEl>
                                          <p:spTgt spid="152687">
                                            <p:txEl>
                                              <p:pRg st="3" end="3"/>
                                            </p:txEl>
                                          </p:spTgt>
                                        </p:tgtEl>
                                        <p:attrNameLst>
                                          <p:attrName>ppt_x</p:attrName>
                                        </p:attrNameLst>
                                      </p:cBhvr>
                                      <p:tavLst>
                                        <p:tav tm="0">
                                          <p:val>
                                            <p:strVal val="1+#ppt_w/2"/>
                                          </p:val>
                                        </p:tav>
                                        <p:tav tm="100000">
                                          <p:val>
                                            <p:strVal val="#ppt_x"/>
                                          </p:val>
                                        </p:tav>
                                      </p:tavLst>
                                    </p:anim>
                                    <p:anim calcmode="lin" valueType="num">
                                      <p:cBhvr additive="base">
                                        <p:cTn id="160" dur="500" fill="hold"/>
                                        <p:tgtEl>
                                          <p:spTgt spid="15268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66" grpId="0" animBg="1"/>
      <p:bldP spid="152667" grpId="0" animBg="1"/>
      <p:bldP spid="152668" grpId="0" animBg="1"/>
      <p:bldP spid="152669" grpId="0" animBg="1"/>
      <p:bldP spid="152670" grpId="0" animBg="1"/>
      <p:bldP spid="152671" grpId="0" animBg="1"/>
      <p:bldP spid="152673" grpId="0" animBg="1"/>
      <p:bldP spid="152674" grpId="0" animBg="1"/>
      <p:bldP spid="152675" grpId="0" animBg="1"/>
      <p:bldP spid="152677" grpId="0" animBg="1"/>
      <p:bldP spid="152678" grpId="0" build="p"/>
      <p:bldP spid="152679" grpId="0" build="p"/>
      <p:bldP spid="152680" grpId="0" build="p"/>
      <p:bldP spid="152681" grpId="0" build="p"/>
      <p:bldP spid="152682" grpId="0" build="p"/>
      <p:bldP spid="152683" grpId="0" build="p"/>
      <p:bldP spid="152684" grpId="0" build="p"/>
      <p:bldP spid="152685" grpId="0" build="p"/>
      <p:bldP spid="152686" grpId="0" uiExpand="1" build="p"/>
      <p:bldP spid="152687" grpId="0" uiExpand="1" build="p"/>
      <p:bldP spid="152704" grpId="0" animBg="1"/>
      <p:bldP spid="1527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3"/>
          <p:cNvSpPr txBox="1">
            <a:spLocks noChangeArrowheads="1"/>
          </p:cNvSpPr>
          <p:nvPr/>
        </p:nvSpPr>
        <p:spPr bwMode="auto">
          <a:xfrm>
            <a:off x="403225" y="2801938"/>
            <a:ext cx="8153400" cy="2492375"/>
          </a:xfrm>
          <a:prstGeom prst="rect">
            <a:avLst/>
          </a:prstGeom>
          <a:noFill/>
          <a:ln w="9525">
            <a:noFill/>
            <a:miter lim="800000"/>
            <a:headEnd/>
            <a:tailEnd/>
          </a:ln>
        </p:spPr>
        <p:txBody>
          <a:bodyPr>
            <a:spAutoFit/>
          </a:bodyPr>
          <a:lstStyle/>
          <a:p>
            <a:pPr algn="just" eaLnBrk="1" hangingPunct="1">
              <a:spcBef>
                <a:spcPct val="50000"/>
              </a:spcBef>
            </a:pPr>
            <a:r>
              <a:rPr lang="zh-CN" altLang="en-US" b="1"/>
              <a:t>（</a:t>
            </a:r>
            <a:r>
              <a:rPr lang="en-US" altLang="zh-CN" b="1"/>
              <a:t>1</a:t>
            </a:r>
            <a:r>
              <a:rPr lang="zh-CN" altLang="en-US" b="1"/>
              <a:t>）外部状态：时序电路输出</a:t>
            </a:r>
            <a:r>
              <a:rPr lang="en-US" altLang="zh-CN" b="1"/>
              <a:t>Z</a:t>
            </a:r>
            <a:r>
              <a:rPr lang="zh-CN" altLang="en-US" b="1"/>
              <a:t>的组合；</a:t>
            </a:r>
          </a:p>
          <a:p>
            <a:pPr algn="just" eaLnBrk="1" hangingPunct="1">
              <a:spcBef>
                <a:spcPct val="50000"/>
              </a:spcBef>
            </a:pPr>
            <a:r>
              <a:rPr lang="zh-CN" altLang="en-US" b="1"/>
              <a:t>（</a:t>
            </a:r>
            <a:r>
              <a:rPr lang="en-US" altLang="zh-CN" b="1"/>
              <a:t>2</a:t>
            </a:r>
            <a:r>
              <a:rPr lang="zh-CN" altLang="en-US" b="1"/>
              <a:t>）内部状态：组合电路的内部输入（存储器的输出）</a:t>
            </a:r>
            <a:r>
              <a:rPr lang="en-US" altLang="zh-CN" b="1"/>
              <a:t>Q</a:t>
            </a:r>
            <a:r>
              <a:rPr lang="zh-CN" altLang="en-US" b="1"/>
              <a:t>的组合；</a:t>
            </a:r>
          </a:p>
          <a:p>
            <a:pPr eaLnBrk="1" hangingPunct="1">
              <a:spcBef>
                <a:spcPct val="50000"/>
              </a:spcBef>
            </a:pPr>
            <a:r>
              <a:rPr lang="en-US" altLang="zh-CN" b="1"/>
              <a:t>Q</a:t>
            </a:r>
            <a:r>
              <a:rPr lang="en-US" altLang="zh-CN" b="1" baseline="30000"/>
              <a:t>n</a:t>
            </a:r>
            <a:r>
              <a:rPr lang="zh-CN" altLang="en-US" b="1"/>
              <a:t>；就某一时刻而言，通常将该时刻电路的状态称为</a:t>
            </a:r>
            <a:r>
              <a:rPr lang="zh-CN" altLang="en-US" b="1">
                <a:solidFill>
                  <a:srgbClr val="FF0000"/>
                </a:solidFill>
              </a:rPr>
              <a:t>现态</a:t>
            </a:r>
            <a:endParaRPr lang="en-US" altLang="zh-CN" b="1">
              <a:solidFill>
                <a:srgbClr val="FF0000"/>
              </a:solidFill>
            </a:endParaRPr>
          </a:p>
          <a:p>
            <a:pPr eaLnBrk="1" hangingPunct="1">
              <a:spcBef>
                <a:spcPct val="50000"/>
              </a:spcBef>
            </a:pPr>
            <a:r>
              <a:rPr lang="en-US" altLang="zh-CN" b="1"/>
              <a:t>Q</a:t>
            </a:r>
            <a:r>
              <a:rPr lang="en-US" altLang="zh-CN" b="1" baseline="30000"/>
              <a:t>n+1</a:t>
            </a:r>
            <a:r>
              <a:rPr lang="zh-CN" altLang="en-US" b="1"/>
              <a:t>：下一时刻电路的状态称为</a:t>
            </a:r>
            <a:r>
              <a:rPr lang="zh-CN" altLang="en-US" b="1">
                <a:solidFill>
                  <a:srgbClr val="FF0000"/>
                </a:solidFill>
              </a:rPr>
              <a:t>次态</a:t>
            </a:r>
          </a:p>
        </p:txBody>
      </p:sp>
      <p:sp>
        <p:nvSpPr>
          <p:cNvPr id="6146" name="Text Box 83"/>
          <p:cNvSpPr txBox="1">
            <a:spLocks noChangeArrowheads="1"/>
          </p:cNvSpPr>
          <p:nvPr/>
        </p:nvSpPr>
        <p:spPr bwMode="auto">
          <a:xfrm>
            <a:off x="598488" y="844550"/>
            <a:ext cx="3390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 typeface="Arial" panose="020B0604020202020204" pitchFamily="34" charset="0"/>
              <a:buNone/>
              <a:defRPr/>
            </a:pPr>
            <a:r>
              <a:rPr lang="en-US" altLang="zh-CN" sz="2800" b="1" dirty="0" smtClean="0">
                <a:solidFill>
                  <a:schemeClr val="accent6"/>
                </a:solidFill>
              </a:rPr>
              <a:t>4</a:t>
            </a:r>
            <a:r>
              <a:rPr lang="zh-CN" altLang="en-US" sz="2800" b="1" dirty="0" smtClean="0">
                <a:solidFill>
                  <a:schemeClr val="accent6"/>
                </a:solidFill>
              </a:rPr>
              <a:t>、状态的概念</a:t>
            </a:r>
            <a:endParaRPr lang="zh-CN" altLang="en-US" sz="2800" b="1" dirty="0">
              <a:solidFill>
                <a:schemeClr val="accent6"/>
              </a:solidFill>
            </a:endParaRPr>
          </a:p>
        </p:txBody>
      </p:sp>
      <p:grpSp>
        <p:nvGrpSpPr>
          <p:cNvPr id="6148" name="Group 84"/>
          <p:cNvGrpSpPr>
            <a:grpSpLocks/>
          </p:cNvGrpSpPr>
          <p:nvPr/>
        </p:nvGrpSpPr>
        <p:grpSpPr bwMode="auto">
          <a:xfrm>
            <a:off x="4148138" y="304800"/>
            <a:ext cx="4995862" cy="2119313"/>
            <a:chOff x="2534" y="2406"/>
            <a:chExt cx="3147" cy="1335"/>
          </a:xfrm>
        </p:grpSpPr>
        <p:sp>
          <p:nvSpPr>
            <p:cNvPr id="6149" name="Rectangle 85"/>
            <p:cNvSpPr>
              <a:spLocks noChangeArrowheads="1"/>
            </p:cNvSpPr>
            <p:nvPr/>
          </p:nvSpPr>
          <p:spPr bwMode="auto">
            <a:xfrm>
              <a:off x="3207" y="2406"/>
              <a:ext cx="1680" cy="720"/>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150" name="Text Box 86"/>
            <p:cNvSpPr txBox="1">
              <a:spLocks noChangeArrowheads="1"/>
            </p:cNvSpPr>
            <p:nvPr/>
          </p:nvSpPr>
          <p:spPr bwMode="auto">
            <a:xfrm>
              <a:off x="3447" y="2607"/>
              <a:ext cx="1488" cy="28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组合逻辑电路</a:t>
              </a:r>
            </a:p>
          </p:txBody>
        </p:sp>
        <p:sp>
          <p:nvSpPr>
            <p:cNvPr id="6151" name="Text Box 87"/>
            <p:cNvSpPr txBox="1">
              <a:spLocks noChangeArrowheads="1"/>
            </p:cNvSpPr>
            <p:nvPr/>
          </p:nvSpPr>
          <p:spPr bwMode="auto">
            <a:xfrm>
              <a:off x="3595" y="3418"/>
              <a:ext cx="927" cy="28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存储功能</a:t>
              </a:r>
            </a:p>
          </p:txBody>
        </p:sp>
        <p:sp>
          <p:nvSpPr>
            <p:cNvPr id="6152" name="Rectangle 88"/>
            <p:cNvSpPr>
              <a:spLocks noChangeArrowheads="1"/>
            </p:cNvSpPr>
            <p:nvPr/>
          </p:nvSpPr>
          <p:spPr bwMode="auto">
            <a:xfrm>
              <a:off x="3570" y="3427"/>
              <a:ext cx="936" cy="282"/>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153" name="Line 89"/>
            <p:cNvSpPr>
              <a:spLocks noChangeShapeType="1"/>
            </p:cNvSpPr>
            <p:nvPr/>
          </p:nvSpPr>
          <p:spPr bwMode="auto">
            <a:xfrm>
              <a:off x="4888" y="3036"/>
              <a:ext cx="172" cy="0"/>
            </a:xfrm>
            <a:prstGeom prst="line">
              <a:avLst/>
            </a:prstGeom>
            <a:noFill/>
            <a:ln w="38100">
              <a:solidFill>
                <a:schemeClr val="tx1"/>
              </a:solidFill>
              <a:round/>
              <a:headEnd/>
              <a:tailEnd type="triangle" w="med" len="med"/>
            </a:ln>
          </p:spPr>
          <p:txBody>
            <a:bodyPr/>
            <a:lstStyle/>
            <a:p>
              <a:endParaRPr lang="zh-CN" altLang="en-US"/>
            </a:p>
          </p:txBody>
        </p:sp>
        <p:sp>
          <p:nvSpPr>
            <p:cNvPr id="6154" name="Line 90"/>
            <p:cNvSpPr>
              <a:spLocks noChangeShapeType="1"/>
            </p:cNvSpPr>
            <p:nvPr/>
          </p:nvSpPr>
          <p:spPr bwMode="auto">
            <a:xfrm flipH="1">
              <a:off x="4533" y="3472"/>
              <a:ext cx="527" cy="0"/>
            </a:xfrm>
            <a:prstGeom prst="line">
              <a:avLst/>
            </a:prstGeom>
            <a:noFill/>
            <a:ln w="38100">
              <a:solidFill>
                <a:schemeClr val="tx1"/>
              </a:solidFill>
              <a:round/>
              <a:headEnd/>
              <a:tailEnd type="triangle" w="med" len="med"/>
            </a:ln>
          </p:spPr>
          <p:txBody>
            <a:bodyPr/>
            <a:lstStyle/>
            <a:p>
              <a:endParaRPr lang="zh-CN" altLang="en-US"/>
            </a:p>
          </p:txBody>
        </p:sp>
        <p:sp>
          <p:nvSpPr>
            <p:cNvPr id="6155" name="Line 91"/>
            <p:cNvSpPr>
              <a:spLocks noChangeShapeType="1"/>
            </p:cNvSpPr>
            <p:nvPr/>
          </p:nvSpPr>
          <p:spPr bwMode="auto">
            <a:xfrm flipH="1">
              <a:off x="4515" y="3663"/>
              <a:ext cx="645" cy="0"/>
            </a:xfrm>
            <a:prstGeom prst="line">
              <a:avLst/>
            </a:prstGeom>
            <a:noFill/>
            <a:ln w="38100">
              <a:solidFill>
                <a:schemeClr val="tx1"/>
              </a:solidFill>
              <a:round/>
              <a:headEnd/>
              <a:tailEnd type="triangle" w="med" len="med"/>
            </a:ln>
          </p:spPr>
          <p:txBody>
            <a:bodyPr/>
            <a:lstStyle/>
            <a:p>
              <a:endParaRPr lang="zh-CN" altLang="en-US"/>
            </a:p>
          </p:txBody>
        </p:sp>
        <p:sp>
          <p:nvSpPr>
            <p:cNvPr id="6156" name="Line 92"/>
            <p:cNvSpPr>
              <a:spLocks noChangeShapeType="1"/>
            </p:cNvSpPr>
            <p:nvPr/>
          </p:nvSpPr>
          <p:spPr bwMode="auto">
            <a:xfrm flipH="1">
              <a:off x="3015" y="3472"/>
              <a:ext cx="545" cy="0"/>
            </a:xfrm>
            <a:prstGeom prst="line">
              <a:avLst/>
            </a:prstGeom>
            <a:noFill/>
            <a:ln w="38100">
              <a:solidFill>
                <a:schemeClr val="tx1"/>
              </a:solidFill>
              <a:round/>
              <a:headEnd/>
              <a:tailEnd type="triangle" w="med" len="med"/>
            </a:ln>
          </p:spPr>
          <p:txBody>
            <a:bodyPr/>
            <a:lstStyle/>
            <a:p>
              <a:endParaRPr lang="zh-CN" altLang="en-US"/>
            </a:p>
          </p:txBody>
        </p:sp>
        <p:sp>
          <p:nvSpPr>
            <p:cNvPr id="6157" name="Line 93"/>
            <p:cNvSpPr>
              <a:spLocks noChangeShapeType="1"/>
            </p:cNvSpPr>
            <p:nvPr/>
          </p:nvSpPr>
          <p:spPr bwMode="auto">
            <a:xfrm flipH="1">
              <a:off x="2924" y="3663"/>
              <a:ext cx="646" cy="0"/>
            </a:xfrm>
            <a:prstGeom prst="line">
              <a:avLst/>
            </a:prstGeom>
            <a:noFill/>
            <a:ln w="38100">
              <a:solidFill>
                <a:schemeClr val="tx1"/>
              </a:solidFill>
              <a:round/>
              <a:headEnd/>
              <a:tailEnd type="triangle" w="med" len="med"/>
            </a:ln>
          </p:spPr>
          <p:txBody>
            <a:bodyPr/>
            <a:lstStyle/>
            <a:p>
              <a:endParaRPr lang="zh-CN" altLang="en-US"/>
            </a:p>
          </p:txBody>
        </p:sp>
        <p:sp>
          <p:nvSpPr>
            <p:cNvPr id="6158" name="Line 94"/>
            <p:cNvSpPr>
              <a:spLocks noChangeShapeType="1"/>
            </p:cNvSpPr>
            <p:nvPr/>
          </p:nvSpPr>
          <p:spPr bwMode="auto">
            <a:xfrm>
              <a:off x="4897" y="2863"/>
              <a:ext cx="263" cy="0"/>
            </a:xfrm>
            <a:prstGeom prst="line">
              <a:avLst/>
            </a:prstGeom>
            <a:noFill/>
            <a:ln w="38100">
              <a:solidFill>
                <a:schemeClr val="tx1"/>
              </a:solidFill>
              <a:round/>
              <a:headEnd/>
              <a:tailEnd type="triangle" w="med" len="med"/>
            </a:ln>
          </p:spPr>
          <p:txBody>
            <a:bodyPr/>
            <a:lstStyle/>
            <a:p>
              <a:endParaRPr lang="zh-CN" altLang="en-US"/>
            </a:p>
          </p:txBody>
        </p:sp>
        <p:sp>
          <p:nvSpPr>
            <p:cNvPr id="6159" name="Line 95"/>
            <p:cNvSpPr>
              <a:spLocks noChangeShapeType="1"/>
            </p:cNvSpPr>
            <p:nvPr/>
          </p:nvSpPr>
          <p:spPr bwMode="auto">
            <a:xfrm>
              <a:off x="2915" y="2863"/>
              <a:ext cx="282" cy="0"/>
            </a:xfrm>
            <a:prstGeom prst="line">
              <a:avLst/>
            </a:prstGeom>
            <a:noFill/>
            <a:ln w="38100">
              <a:solidFill>
                <a:schemeClr val="tx1"/>
              </a:solidFill>
              <a:round/>
              <a:headEnd/>
              <a:tailEnd type="triangle" w="med" len="med"/>
            </a:ln>
          </p:spPr>
          <p:txBody>
            <a:bodyPr/>
            <a:lstStyle/>
            <a:p>
              <a:endParaRPr lang="zh-CN" altLang="en-US"/>
            </a:p>
          </p:txBody>
        </p:sp>
        <p:sp>
          <p:nvSpPr>
            <p:cNvPr id="6160" name="Line 96"/>
            <p:cNvSpPr>
              <a:spLocks noChangeShapeType="1"/>
            </p:cNvSpPr>
            <p:nvPr/>
          </p:nvSpPr>
          <p:spPr bwMode="auto">
            <a:xfrm>
              <a:off x="3015" y="3036"/>
              <a:ext cx="182" cy="0"/>
            </a:xfrm>
            <a:prstGeom prst="line">
              <a:avLst/>
            </a:prstGeom>
            <a:noFill/>
            <a:ln w="38100">
              <a:solidFill>
                <a:schemeClr val="tx1"/>
              </a:solidFill>
              <a:round/>
              <a:headEnd/>
              <a:tailEnd type="triangle" w="med" len="med"/>
            </a:ln>
          </p:spPr>
          <p:txBody>
            <a:bodyPr/>
            <a:lstStyle/>
            <a:p>
              <a:endParaRPr lang="zh-CN" altLang="en-US"/>
            </a:p>
          </p:txBody>
        </p:sp>
        <p:sp>
          <p:nvSpPr>
            <p:cNvPr id="6161" name="Line 97"/>
            <p:cNvSpPr>
              <a:spLocks noChangeShapeType="1"/>
            </p:cNvSpPr>
            <p:nvPr/>
          </p:nvSpPr>
          <p:spPr bwMode="auto">
            <a:xfrm>
              <a:off x="2915" y="2872"/>
              <a:ext cx="0" cy="809"/>
            </a:xfrm>
            <a:prstGeom prst="line">
              <a:avLst/>
            </a:prstGeom>
            <a:noFill/>
            <a:ln w="38100">
              <a:solidFill>
                <a:schemeClr val="tx1"/>
              </a:solidFill>
              <a:round/>
              <a:headEnd/>
              <a:tailEnd/>
            </a:ln>
          </p:spPr>
          <p:txBody>
            <a:bodyPr/>
            <a:lstStyle/>
            <a:p>
              <a:endParaRPr lang="zh-CN" altLang="en-US"/>
            </a:p>
          </p:txBody>
        </p:sp>
        <p:sp>
          <p:nvSpPr>
            <p:cNvPr id="6162" name="Line 98"/>
            <p:cNvSpPr>
              <a:spLocks noChangeShapeType="1"/>
            </p:cNvSpPr>
            <p:nvPr/>
          </p:nvSpPr>
          <p:spPr bwMode="auto">
            <a:xfrm>
              <a:off x="3015" y="3036"/>
              <a:ext cx="0" cy="446"/>
            </a:xfrm>
            <a:prstGeom prst="line">
              <a:avLst/>
            </a:prstGeom>
            <a:noFill/>
            <a:ln w="38100">
              <a:solidFill>
                <a:schemeClr val="tx1"/>
              </a:solidFill>
              <a:round/>
              <a:headEnd/>
              <a:tailEnd/>
            </a:ln>
          </p:spPr>
          <p:txBody>
            <a:bodyPr/>
            <a:lstStyle/>
            <a:p>
              <a:endParaRPr lang="zh-CN" altLang="en-US"/>
            </a:p>
          </p:txBody>
        </p:sp>
        <p:sp>
          <p:nvSpPr>
            <p:cNvPr id="6163" name="Line 99"/>
            <p:cNvSpPr>
              <a:spLocks noChangeShapeType="1"/>
            </p:cNvSpPr>
            <p:nvPr/>
          </p:nvSpPr>
          <p:spPr bwMode="auto">
            <a:xfrm>
              <a:off x="5060" y="3036"/>
              <a:ext cx="0" cy="436"/>
            </a:xfrm>
            <a:prstGeom prst="line">
              <a:avLst/>
            </a:prstGeom>
            <a:noFill/>
            <a:ln w="38100">
              <a:solidFill>
                <a:schemeClr val="tx1"/>
              </a:solidFill>
              <a:round/>
              <a:headEnd/>
              <a:tailEnd/>
            </a:ln>
          </p:spPr>
          <p:txBody>
            <a:bodyPr/>
            <a:lstStyle/>
            <a:p>
              <a:endParaRPr lang="zh-CN" altLang="en-US"/>
            </a:p>
          </p:txBody>
        </p:sp>
        <p:sp>
          <p:nvSpPr>
            <p:cNvPr id="6164" name="Line 100"/>
            <p:cNvSpPr>
              <a:spLocks noChangeShapeType="1"/>
            </p:cNvSpPr>
            <p:nvPr/>
          </p:nvSpPr>
          <p:spPr bwMode="auto">
            <a:xfrm>
              <a:off x="5160" y="2863"/>
              <a:ext cx="0" cy="800"/>
            </a:xfrm>
            <a:prstGeom prst="line">
              <a:avLst/>
            </a:prstGeom>
            <a:noFill/>
            <a:ln w="38100">
              <a:solidFill>
                <a:schemeClr val="tx1"/>
              </a:solidFill>
              <a:round/>
              <a:headEnd/>
              <a:tailEnd/>
            </a:ln>
          </p:spPr>
          <p:txBody>
            <a:bodyPr/>
            <a:lstStyle/>
            <a:p>
              <a:endParaRPr lang="zh-CN" altLang="en-US"/>
            </a:p>
          </p:txBody>
        </p:sp>
        <p:sp>
          <p:nvSpPr>
            <p:cNvPr id="6165" name="Line 101"/>
            <p:cNvSpPr>
              <a:spLocks noChangeShapeType="1"/>
            </p:cNvSpPr>
            <p:nvPr/>
          </p:nvSpPr>
          <p:spPr bwMode="auto">
            <a:xfrm>
              <a:off x="2824" y="2509"/>
              <a:ext cx="391" cy="0"/>
            </a:xfrm>
            <a:prstGeom prst="line">
              <a:avLst/>
            </a:prstGeom>
            <a:noFill/>
            <a:ln w="38100">
              <a:solidFill>
                <a:schemeClr val="tx1"/>
              </a:solidFill>
              <a:round/>
              <a:headEnd/>
              <a:tailEnd type="triangle" w="med" len="med"/>
            </a:ln>
          </p:spPr>
          <p:txBody>
            <a:bodyPr/>
            <a:lstStyle/>
            <a:p>
              <a:endParaRPr lang="zh-CN" altLang="en-US"/>
            </a:p>
          </p:txBody>
        </p:sp>
        <p:sp>
          <p:nvSpPr>
            <p:cNvPr id="6166" name="Line 102"/>
            <p:cNvSpPr>
              <a:spLocks noChangeShapeType="1"/>
            </p:cNvSpPr>
            <p:nvPr/>
          </p:nvSpPr>
          <p:spPr bwMode="auto">
            <a:xfrm>
              <a:off x="2821" y="2605"/>
              <a:ext cx="391" cy="0"/>
            </a:xfrm>
            <a:prstGeom prst="line">
              <a:avLst/>
            </a:prstGeom>
            <a:noFill/>
            <a:ln w="38100">
              <a:solidFill>
                <a:schemeClr val="tx1"/>
              </a:solidFill>
              <a:round/>
              <a:headEnd/>
              <a:tailEnd type="triangle" w="med" len="med"/>
            </a:ln>
          </p:spPr>
          <p:txBody>
            <a:bodyPr/>
            <a:lstStyle/>
            <a:p>
              <a:endParaRPr lang="zh-CN" altLang="en-US"/>
            </a:p>
          </p:txBody>
        </p:sp>
        <p:sp>
          <p:nvSpPr>
            <p:cNvPr id="6167" name="Line 103"/>
            <p:cNvSpPr>
              <a:spLocks noChangeShapeType="1"/>
            </p:cNvSpPr>
            <p:nvPr/>
          </p:nvSpPr>
          <p:spPr bwMode="auto">
            <a:xfrm>
              <a:off x="2817" y="2764"/>
              <a:ext cx="391" cy="0"/>
            </a:xfrm>
            <a:prstGeom prst="line">
              <a:avLst/>
            </a:prstGeom>
            <a:noFill/>
            <a:ln w="38100">
              <a:solidFill>
                <a:schemeClr val="tx1"/>
              </a:solidFill>
              <a:round/>
              <a:headEnd/>
              <a:tailEnd type="triangle" w="med" len="med"/>
            </a:ln>
          </p:spPr>
          <p:txBody>
            <a:bodyPr/>
            <a:lstStyle/>
            <a:p>
              <a:endParaRPr lang="zh-CN" altLang="en-US"/>
            </a:p>
          </p:txBody>
        </p:sp>
        <p:sp>
          <p:nvSpPr>
            <p:cNvPr id="6168" name="Line 104"/>
            <p:cNvSpPr>
              <a:spLocks noChangeShapeType="1"/>
            </p:cNvSpPr>
            <p:nvPr/>
          </p:nvSpPr>
          <p:spPr bwMode="auto">
            <a:xfrm>
              <a:off x="4904" y="2512"/>
              <a:ext cx="391" cy="0"/>
            </a:xfrm>
            <a:prstGeom prst="line">
              <a:avLst/>
            </a:prstGeom>
            <a:noFill/>
            <a:ln w="38100">
              <a:solidFill>
                <a:schemeClr val="tx1"/>
              </a:solidFill>
              <a:round/>
              <a:headEnd/>
              <a:tailEnd type="triangle" w="med" len="med"/>
            </a:ln>
          </p:spPr>
          <p:txBody>
            <a:bodyPr/>
            <a:lstStyle/>
            <a:p>
              <a:endParaRPr lang="zh-CN" altLang="en-US"/>
            </a:p>
          </p:txBody>
        </p:sp>
        <p:sp>
          <p:nvSpPr>
            <p:cNvPr id="6169" name="Line 105"/>
            <p:cNvSpPr>
              <a:spLocks noChangeShapeType="1"/>
            </p:cNvSpPr>
            <p:nvPr/>
          </p:nvSpPr>
          <p:spPr bwMode="auto">
            <a:xfrm>
              <a:off x="4892" y="2608"/>
              <a:ext cx="391" cy="0"/>
            </a:xfrm>
            <a:prstGeom prst="line">
              <a:avLst/>
            </a:prstGeom>
            <a:noFill/>
            <a:ln w="38100">
              <a:solidFill>
                <a:schemeClr val="tx1"/>
              </a:solidFill>
              <a:round/>
              <a:headEnd/>
              <a:tailEnd type="triangle" w="med" len="med"/>
            </a:ln>
          </p:spPr>
          <p:txBody>
            <a:bodyPr/>
            <a:lstStyle/>
            <a:p>
              <a:endParaRPr lang="zh-CN" altLang="en-US"/>
            </a:p>
          </p:txBody>
        </p:sp>
        <p:sp>
          <p:nvSpPr>
            <p:cNvPr id="6170" name="Line 106"/>
            <p:cNvSpPr>
              <a:spLocks noChangeShapeType="1"/>
            </p:cNvSpPr>
            <p:nvPr/>
          </p:nvSpPr>
          <p:spPr bwMode="auto">
            <a:xfrm>
              <a:off x="4889" y="2767"/>
              <a:ext cx="391" cy="0"/>
            </a:xfrm>
            <a:prstGeom prst="line">
              <a:avLst/>
            </a:prstGeom>
            <a:noFill/>
            <a:ln w="38100">
              <a:solidFill>
                <a:schemeClr val="tx1"/>
              </a:solidFill>
              <a:round/>
              <a:headEnd/>
              <a:tailEnd type="triangle" w="med" len="med"/>
            </a:ln>
          </p:spPr>
          <p:txBody>
            <a:bodyPr/>
            <a:lstStyle/>
            <a:p>
              <a:endParaRPr lang="zh-CN" altLang="en-US"/>
            </a:p>
          </p:txBody>
        </p:sp>
        <p:sp>
          <p:nvSpPr>
            <p:cNvPr id="6171" name="Text Box 107"/>
            <p:cNvSpPr txBox="1">
              <a:spLocks noChangeArrowheads="1"/>
            </p:cNvSpPr>
            <p:nvPr/>
          </p:nvSpPr>
          <p:spPr bwMode="auto">
            <a:xfrm>
              <a:off x="2906" y="2447"/>
              <a:ext cx="116"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6172" name="Text Box 108"/>
            <p:cNvSpPr txBox="1">
              <a:spLocks noChangeArrowheads="1"/>
            </p:cNvSpPr>
            <p:nvPr/>
          </p:nvSpPr>
          <p:spPr bwMode="auto">
            <a:xfrm>
              <a:off x="2903" y="2489"/>
              <a:ext cx="116"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6173" name="Text Box 109"/>
            <p:cNvSpPr txBox="1">
              <a:spLocks noChangeArrowheads="1"/>
            </p:cNvSpPr>
            <p:nvPr/>
          </p:nvSpPr>
          <p:spPr bwMode="auto">
            <a:xfrm>
              <a:off x="2909" y="2522"/>
              <a:ext cx="116"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6174" name="Text Box 110"/>
            <p:cNvSpPr txBox="1">
              <a:spLocks noChangeArrowheads="1"/>
            </p:cNvSpPr>
            <p:nvPr/>
          </p:nvSpPr>
          <p:spPr bwMode="auto">
            <a:xfrm>
              <a:off x="4998" y="2454"/>
              <a:ext cx="13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6175" name="Text Box 111"/>
            <p:cNvSpPr txBox="1">
              <a:spLocks noChangeArrowheads="1"/>
            </p:cNvSpPr>
            <p:nvPr/>
          </p:nvSpPr>
          <p:spPr bwMode="auto">
            <a:xfrm>
              <a:off x="4995" y="2487"/>
              <a:ext cx="13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6176" name="Text Box 112"/>
            <p:cNvSpPr txBox="1">
              <a:spLocks noChangeArrowheads="1"/>
            </p:cNvSpPr>
            <p:nvPr/>
          </p:nvSpPr>
          <p:spPr bwMode="auto">
            <a:xfrm>
              <a:off x="5001" y="2520"/>
              <a:ext cx="13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6177" name="Text Box 113"/>
            <p:cNvSpPr txBox="1">
              <a:spLocks noChangeArrowheads="1"/>
            </p:cNvSpPr>
            <p:nvPr/>
          </p:nvSpPr>
          <p:spPr bwMode="auto">
            <a:xfrm>
              <a:off x="3277" y="3364"/>
              <a:ext cx="42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6178" name="Text Box 114"/>
            <p:cNvSpPr txBox="1">
              <a:spLocks noChangeArrowheads="1"/>
            </p:cNvSpPr>
            <p:nvPr/>
          </p:nvSpPr>
          <p:spPr bwMode="auto">
            <a:xfrm>
              <a:off x="3283" y="3406"/>
              <a:ext cx="42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6179" name="Text Box 115"/>
            <p:cNvSpPr txBox="1">
              <a:spLocks noChangeArrowheads="1"/>
            </p:cNvSpPr>
            <p:nvPr/>
          </p:nvSpPr>
          <p:spPr bwMode="auto">
            <a:xfrm>
              <a:off x="3280" y="3322"/>
              <a:ext cx="427"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6180" name="Text Box 116"/>
            <p:cNvSpPr txBox="1">
              <a:spLocks noChangeArrowheads="1"/>
            </p:cNvSpPr>
            <p:nvPr/>
          </p:nvSpPr>
          <p:spPr bwMode="auto">
            <a:xfrm>
              <a:off x="4687" y="3364"/>
              <a:ext cx="218"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6181" name="Text Box 117"/>
            <p:cNvSpPr txBox="1">
              <a:spLocks noChangeArrowheads="1"/>
            </p:cNvSpPr>
            <p:nvPr/>
          </p:nvSpPr>
          <p:spPr bwMode="auto">
            <a:xfrm>
              <a:off x="4693" y="3406"/>
              <a:ext cx="218"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6182" name="Text Box 118"/>
            <p:cNvSpPr txBox="1">
              <a:spLocks noChangeArrowheads="1"/>
            </p:cNvSpPr>
            <p:nvPr/>
          </p:nvSpPr>
          <p:spPr bwMode="auto">
            <a:xfrm>
              <a:off x="4693" y="3325"/>
              <a:ext cx="218" cy="288"/>
            </a:xfrm>
            <a:prstGeom prst="rect">
              <a:avLst/>
            </a:prstGeom>
            <a:noFill/>
            <a:ln w="9525">
              <a:noFill/>
              <a:miter lim="800000"/>
              <a:headEnd/>
              <a:tailEnd/>
            </a:ln>
          </p:spPr>
          <p:txBody>
            <a:bodyPr>
              <a:spAutoFit/>
            </a:bodyPr>
            <a:lstStyle/>
            <a:p>
              <a:pPr eaLnBrk="1" hangingPunct="1">
                <a:spcBef>
                  <a:spcPct val="50000"/>
                </a:spcBef>
              </a:pPr>
              <a:r>
                <a:rPr lang="en-US" altLang="zh-CN"/>
                <a:t>.</a:t>
              </a:r>
            </a:p>
          </p:txBody>
        </p:sp>
        <p:sp>
          <p:nvSpPr>
            <p:cNvPr id="6183" name="Text Box 119"/>
            <p:cNvSpPr txBox="1">
              <a:spLocks noChangeArrowheads="1"/>
            </p:cNvSpPr>
            <p:nvPr/>
          </p:nvSpPr>
          <p:spPr bwMode="auto">
            <a:xfrm>
              <a:off x="2546" y="2472"/>
              <a:ext cx="381" cy="327"/>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chemeClr val="accent2"/>
                  </a:solidFill>
                </a:rPr>
                <a:t>X</a:t>
              </a:r>
            </a:p>
          </p:txBody>
        </p:sp>
        <p:sp>
          <p:nvSpPr>
            <p:cNvPr id="6184" name="Text Box 120"/>
            <p:cNvSpPr txBox="1">
              <a:spLocks noChangeArrowheads="1"/>
            </p:cNvSpPr>
            <p:nvPr/>
          </p:nvSpPr>
          <p:spPr bwMode="auto">
            <a:xfrm>
              <a:off x="2534" y="2802"/>
              <a:ext cx="381" cy="327"/>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chemeClr val="accent1"/>
                  </a:solidFill>
                </a:rPr>
                <a:t>Q</a:t>
              </a:r>
            </a:p>
          </p:txBody>
        </p:sp>
        <p:sp>
          <p:nvSpPr>
            <p:cNvPr id="6185" name="Text Box 121"/>
            <p:cNvSpPr txBox="1">
              <a:spLocks noChangeArrowheads="1"/>
            </p:cNvSpPr>
            <p:nvPr/>
          </p:nvSpPr>
          <p:spPr bwMode="auto">
            <a:xfrm>
              <a:off x="5300" y="2482"/>
              <a:ext cx="381" cy="327"/>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rgbClr val="FF0000"/>
                  </a:solidFill>
                </a:rPr>
                <a:t>Z</a:t>
              </a:r>
            </a:p>
          </p:txBody>
        </p:sp>
        <p:sp>
          <p:nvSpPr>
            <p:cNvPr id="6186" name="Text Box 122"/>
            <p:cNvSpPr txBox="1">
              <a:spLocks noChangeArrowheads="1"/>
            </p:cNvSpPr>
            <p:nvPr/>
          </p:nvSpPr>
          <p:spPr bwMode="auto">
            <a:xfrm>
              <a:off x="5179" y="3414"/>
              <a:ext cx="381" cy="327"/>
            </a:xfrm>
            <a:prstGeom prst="rect">
              <a:avLst/>
            </a:prstGeom>
            <a:noFill/>
            <a:ln w="9525">
              <a:noFill/>
              <a:miter lim="800000"/>
              <a:headEnd/>
              <a:tailEnd/>
            </a:ln>
          </p:spPr>
          <p:txBody>
            <a:bodyPr>
              <a:spAutoFit/>
            </a:bodyPr>
            <a:lstStyle/>
            <a:p>
              <a:pPr eaLnBrk="1" hangingPunct="1">
                <a:spcBef>
                  <a:spcPct val="50000"/>
                </a:spcBef>
              </a:pPr>
              <a:r>
                <a:rPr lang="en-US" altLang="zh-CN" sz="2800" b="1"/>
                <a:t>F</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wipe(left)">
                                      <p:cBhvr>
                                        <p:cTn id="7" dur="500"/>
                                        <p:tgtEl>
                                          <p:spTgt spid="86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19">
                                            <p:txEl>
                                              <p:pRg st="1" end="1"/>
                                            </p:txEl>
                                          </p:spTgt>
                                        </p:tgtEl>
                                        <p:attrNameLst>
                                          <p:attrName>style.visibility</p:attrName>
                                        </p:attrNameLst>
                                      </p:cBhvr>
                                      <p:to>
                                        <p:strVal val="visible"/>
                                      </p:to>
                                    </p:set>
                                    <p:animEffect transition="in" filter="wipe(left)">
                                      <p:cBhvr>
                                        <p:cTn id="12" dur="500"/>
                                        <p:tgtEl>
                                          <p:spTgt spid="86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19">
                                            <p:txEl>
                                              <p:pRg st="2" end="2"/>
                                            </p:txEl>
                                          </p:spTgt>
                                        </p:tgtEl>
                                        <p:attrNameLst>
                                          <p:attrName>style.visibility</p:attrName>
                                        </p:attrNameLst>
                                      </p:cBhvr>
                                      <p:to>
                                        <p:strVal val="visible"/>
                                      </p:to>
                                    </p:set>
                                    <p:animEffect transition="in" filter="wipe(left)">
                                      <p:cBhvr>
                                        <p:cTn id="17" dur="500"/>
                                        <p:tgtEl>
                                          <p:spTgt spid="860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019">
                                            <p:txEl>
                                              <p:pRg st="3" end="3"/>
                                            </p:txEl>
                                          </p:spTgt>
                                        </p:tgtEl>
                                        <p:attrNameLst>
                                          <p:attrName>style.visibility</p:attrName>
                                        </p:attrNameLst>
                                      </p:cBhvr>
                                      <p:to>
                                        <p:strVal val="visible"/>
                                      </p:to>
                                    </p:set>
                                    <p:animEffect transition="in" filter="wipe(left)">
                                      <p:cBhvr>
                                        <p:cTn id="22" dur="500"/>
                                        <p:tgtEl>
                                          <p:spTgt spid="86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85800" y="609600"/>
            <a:ext cx="8077200" cy="822325"/>
          </a:xfrm>
          <a:prstGeom prst="rect">
            <a:avLst/>
          </a:prstGeom>
          <a:noFill/>
          <a:ln w="9525">
            <a:noFill/>
            <a:miter lim="800000"/>
            <a:headEnd/>
            <a:tailEnd/>
          </a:ln>
        </p:spPr>
        <p:txBody>
          <a:bodyPr>
            <a:spAutoFit/>
          </a:bodyPr>
          <a:lstStyle/>
          <a:p>
            <a:pPr eaLnBrk="1" hangingPunct="1">
              <a:spcBef>
                <a:spcPct val="50000"/>
              </a:spcBef>
            </a:pPr>
            <a:r>
              <a:rPr lang="zh-CN" altLang="en-US"/>
              <a:t>例：设计一个</a:t>
            </a:r>
            <a:r>
              <a:rPr lang="en-US" altLang="zh-CN"/>
              <a:t>Mealy</a:t>
            </a:r>
            <a:r>
              <a:rPr lang="zh-CN" altLang="en-US"/>
              <a:t>型电路的“</a:t>
            </a:r>
            <a:r>
              <a:rPr lang="en-US" altLang="zh-CN"/>
              <a:t>111”</a:t>
            </a:r>
            <a:r>
              <a:rPr lang="zh-CN" altLang="en-US"/>
              <a:t>系列检测器，当连续输入三个或三个以上的</a:t>
            </a:r>
            <a:r>
              <a:rPr lang="en-US" altLang="zh-CN"/>
              <a:t>1</a:t>
            </a:r>
            <a:r>
              <a:rPr lang="zh-CN" altLang="en-US"/>
              <a:t>时电路输出</a:t>
            </a:r>
            <a:r>
              <a:rPr lang="en-US" altLang="zh-CN"/>
              <a:t>Z=1</a:t>
            </a:r>
            <a:r>
              <a:rPr lang="zh-CN" altLang="en-US"/>
              <a:t>，否则</a:t>
            </a:r>
            <a:r>
              <a:rPr lang="en-US" altLang="zh-CN"/>
              <a:t>Z=0</a:t>
            </a:r>
            <a:r>
              <a:rPr lang="zh-CN" altLang="en-US"/>
              <a:t>。</a:t>
            </a:r>
          </a:p>
        </p:txBody>
      </p:sp>
      <p:sp>
        <p:nvSpPr>
          <p:cNvPr id="50179" name="Rectangle 30"/>
          <p:cNvSpPr>
            <a:spLocks noChangeArrowheads="1"/>
          </p:cNvSpPr>
          <p:nvPr/>
        </p:nvSpPr>
        <p:spPr bwMode="auto">
          <a:xfrm>
            <a:off x="6553200" y="2286000"/>
            <a:ext cx="985838" cy="1447800"/>
          </a:xfrm>
          <a:prstGeom prst="rect">
            <a:avLst/>
          </a:prstGeom>
          <a:noFill/>
          <a:ln w="9525">
            <a:noFill/>
            <a:miter lim="800000"/>
            <a:headEnd/>
            <a:tailEnd/>
          </a:ln>
        </p:spPr>
        <p:txBody>
          <a:bodyPr anchor="ctr"/>
          <a:lstStyle/>
          <a:p>
            <a:pPr algn="ctr" eaLnBrk="1" hangingPunct="1">
              <a:lnSpc>
                <a:spcPct val="120000"/>
              </a:lnSpc>
            </a:pPr>
            <a:r>
              <a:rPr lang="en-US" altLang="zh-CN" sz="2000"/>
              <a:t>S</a:t>
            </a:r>
            <a:r>
              <a:rPr lang="en-US" altLang="zh-CN" sz="2000" baseline="-30000"/>
              <a:t>0</a:t>
            </a:r>
            <a:r>
              <a:rPr lang="en-US" altLang="zh-CN" sz="2000"/>
              <a:t>/0</a:t>
            </a:r>
          </a:p>
          <a:p>
            <a:pPr algn="ctr">
              <a:lnSpc>
                <a:spcPct val="120000"/>
              </a:lnSpc>
            </a:pPr>
            <a:r>
              <a:rPr lang="en-US" altLang="zh-CN" sz="2000"/>
              <a:t>S</a:t>
            </a:r>
            <a:r>
              <a:rPr lang="en-US" altLang="zh-CN" sz="2000" baseline="-30000"/>
              <a:t>0</a:t>
            </a:r>
            <a:r>
              <a:rPr lang="en-US" altLang="zh-CN" sz="2000"/>
              <a:t>/0</a:t>
            </a:r>
          </a:p>
          <a:p>
            <a:pPr algn="ctr">
              <a:lnSpc>
                <a:spcPct val="120000"/>
              </a:lnSpc>
            </a:pPr>
            <a:r>
              <a:rPr lang="en-US" altLang="zh-CN" sz="2000"/>
              <a:t>S</a:t>
            </a:r>
            <a:r>
              <a:rPr lang="en-US" altLang="zh-CN" sz="2000" baseline="-30000"/>
              <a:t>0</a:t>
            </a:r>
            <a:r>
              <a:rPr lang="en-US" altLang="zh-CN" sz="2000"/>
              <a:t>/0</a:t>
            </a:r>
          </a:p>
          <a:p>
            <a:pPr algn="ctr">
              <a:lnSpc>
                <a:spcPct val="120000"/>
              </a:lnSpc>
            </a:pPr>
            <a:r>
              <a:rPr lang="en-US" altLang="zh-CN" sz="2000"/>
              <a:t>S</a:t>
            </a:r>
            <a:r>
              <a:rPr lang="en-US" altLang="zh-CN" sz="2000" baseline="-30000"/>
              <a:t>0</a:t>
            </a:r>
            <a:r>
              <a:rPr lang="en-US" altLang="zh-CN" sz="2000"/>
              <a:t>/0</a:t>
            </a:r>
          </a:p>
        </p:txBody>
      </p:sp>
      <p:sp>
        <p:nvSpPr>
          <p:cNvPr id="50180" name="Rectangle 31"/>
          <p:cNvSpPr>
            <a:spLocks noChangeArrowheads="1"/>
          </p:cNvSpPr>
          <p:nvPr/>
        </p:nvSpPr>
        <p:spPr bwMode="auto">
          <a:xfrm>
            <a:off x="7696200" y="2286000"/>
            <a:ext cx="987425" cy="1447800"/>
          </a:xfrm>
          <a:prstGeom prst="rect">
            <a:avLst/>
          </a:prstGeom>
          <a:noFill/>
          <a:ln w="9525">
            <a:noFill/>
            <a:miter lim="800000"/>
            <a:headEnd/>
            <a:tailEnd/>
          </a:ln>
        </p:spPr>
        <p:txBody>
          <a:bodyPr anchor="ctr"/>
          <a:lstStyle/>
          <a:p>
            <a:pPr algn="ctr" eaLnBrk="1" hangingPunct="1">
              <a:lnSpc>
                <a:spcPct val="120000"/>
              </a:lnSpc>
            </a:pPr>
            <a:r>
              <a:rPr lang="en-US" altLang="zh-CN" sz="2000"/>
              <a:t>S</a:t>
            </a:r>
            <a:r>
              <a:rPr lang="en-US" altLang="zh-CN" sz="2000" baseline="-30000"/>
              <a:t>1</a:t>
            </a:r>
            <a:r>
              <a:rPr lang="en-US" altLang="zh-CN" sz="2000"/>
              <a:t>/0</a:t>
            </a:r>
          </a:p>
          <a:p>
            <a:pPr algn="ctr">
              <a:lnSpc>
                <a:spcPct val="120000"/>
              </a:lnSpc>
            </a:pPr>
            <a:r>
              <a:rPr lang="en-US" altLang="zh-CN" sz="2000"/>
              <a:t>S</a:t>
            </a:r>
            <a:r>
              <a:rPr lang="en-US" altLang="zh-CN" sz="2000" baseline="-30000"/>
              <a:t>2</a:t>
            </a:r>
            <a:r>
              <a:rPr lang="en-US" altLang="zh-CN" sz="2000"/>
              <a:t>/0</a:t>
            </a:r>
          </a:p>
          <a:p>
            <a:pPr algn="ctr">
              <a:lnSpc>
                <a:spcPct val="120000"/>
              </a:lnSpc>
            </a:pPr>
            <a:r>
              <a:rPr lang="en-US" altLang="zh-CN" sz="2000"/>
              <a:t>S</a:t>
            </a:r>
            <a:r>
              <a:rPr lang="en-US" altLang="zh-CN" sz="2000" baseline="-30000"/>
              <a:t>3</a:t>
            </a:r>
            <a:r>
              <a:rPr lang="en-US" altLang="zh-CN" sz="2000"/>
              <a:t>/1</a:t>
            </a:r>
          </a:p>
          <a:p>
            <a:pPr algn="ctr">
              <a:lnSpc>
                <a:spcPct val="120000"/>
              </a:lnSpc>
            </a:pPr>
            <a:r>
              <a:rPr lang="en-US" altLang="zh-CN" sz="2000"/>
              <a:t>S</a:t>
            </a:r>
            <a:r>
              <a:rPr lang="en-US" altLang="zh-CN" sz="2000" baseline="-30000"/>
              <a:t>3</a:t>
            </a:r>
            <a:r>
              <a:rPr lang="en-US" altLang="zh-CN" sz="2000"/>
              <a:t>/1</a:t>
            </a:r>
          </a:p>
        </p:txBody>
      </p:sp>
      <p:graphicFrame>
        <p:nvGraphicFramePr>
          <p:cNvPr id="153632" name="Group 32"/>
          <p:cNvGraphicFramePr>
            <a:graphicFrameLocks noGrp="1"/>
          </p:cNvGraphicFramePr>
          <p:nvPr/>
        </p:nvGraphicFramePr>
        <p:xfrm>
          <a:off x="5638800" y="1447800"/>
          <a:ext cx="3276600" cy="2286000"/>
        </p:xfrm>
        <a:graphic>
          <a:graphicData uri="http://schemas.openxmlformats.org/drawingml/2006/table">
            <a:tbl>
              <a:tblPr/>
              <a:tblGrid>
                <a:gridCol w="762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048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现态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次态</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228600">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43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dirty="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3664" name="Text Box 64"/>
          <p:cNvSpPr txBox="1">
            <a:spLocks noChangeArrowheads="1"/>
          </p:cNvSpPr>
          <p:nvPr/>
        </p:nvSpPr>
        <p:spPr bwMode="auto">
          <a:xfrm>
            <a:off x="533400" y="3738563"/>
            <a:ext cx="4495800" cy="2100262"/>
          </a:xfrm>
          <a:prstGeom prst="rect">
            <a:avLst/>
          </a:prstGeom>
          <a:noFill/>
          <a:ln w="9525">
            <a:noFill/>
            <a:miter lim="800000"/>
            <a:headEnd/>
            <a:tailEnd/>
          </a:ln>
        </p:spPr>
        <p:txBody>
          <a:bodyPr>
            <a:spAutoFit/>
          </a:bodyPr>
          <a:lstStyle/>
          <a:p>
            <a:pPr eaLnBrk="1" hangingPunct="1">
              <a:spcBef>
                <a:spcPct val="50000"/>
              </a:spcBef>
            </a:pPr>
            <a:r>
              <a:rPr lang="zh-CN" altLang="en-US"/>
              <a:t>由规则</a:t>
            </a:r>
            <a:r>
              <a:rPr lang="en-US" altLang="zh-CN"/>
              <a:t>1</a:t>
            </a:r>
            <a:r>
              <a:rPr lang="zh-CN" altLang="en-US"/>
              <a:t>：</a:t>
            </a:r>
            <a:r>
              <a:rPr lang="en-US" altLang="zh-CN"/>
              <a:t>S</a:t>
            </a:r>
            <a:r>
              <a:rPr lang="en-US" altLang="zh-CN" baseline="-25000"/>
              <a:t>0</a:t>
            </a:r>
            <a:r>
              <a:rPr lang="en-US" altLang="zh-CN"/>
              <a:t>—S</a:t>
            </a:r>
            <a:r>
              <a:rPr lang="en-US" altLang="zh-CN" baseline="-25000"/>
              <a:t>1</a:t>
            </a:r>
            <a:r>
              <a:rPr lang="zh-CN" altLang="en-US"/>
              <a:t>，</a:t>
            </a:r>
            <a:r>
              <a:rPr lang="en-US" altLang="zh-CN"/>
              <a:t>S</a:t>
            </a:r>
            <a:r>
              <a:rPr lang="en-US" altLang="zh-CN" baseline="-25000"/>
              <a:t>0</a:t>
            </a:r>
            <a:r>
              <a:rPr lang="en-US" altLang="zh-CN"/>
              <a:t>—S</a:t>
            </a:r>
            <a:r>
              <a:rPr lang="en-US" altLang="zh-CN" baseline="-25000"/>
              <a:t>2</a:t>
            </a:r>
          </a:p>
          <a:p>
            <a:pPr eaLnBrk="1" hangingPunct="1">
              <a:spcBef>
                <a:spcPct val="50000"/>
              </a:spcBef>
            </a:pPr>
            <a:r>
              <a:rPr lang="en-US" altLang="zh-CN" baseline="-25000"/>
              <a:t>                           </a:t>
            </a:r>
            <a:r>
              <a:rPr lang="en-US" altLang="zh-CN"/>
              <a:t>S</a:t>
            </a:r>
            <a:r>
              <a:rPr lang="en-US" altLang="zh-CN" baseline="-25000"/>
              <a:t>1</a:t>
            </a:r>
            <a:r>
              <a:rPr lang="en-US" altLang="zh-CN"/>
              <a:t>—S</a:t>
            </a:r>
            <a:r>
              <a:rPr lang="en-US" altLang="zh-CN" baseline="-25000"/>
              <a:t>2</a:t>
            </a:r>
            <a:endParaRPr lang="en-US" altLang="zh-CN"/>
          </a:p>
          <a:p>
            <a:pPr eaLnBrk="1" hangingPunct="1">
              <a:spcBef>
                <a:spcPct val="50000"/>
              </a:spcBef>
            </a:pPr>
            <a:r>
              <a:rPr lang="zh-CN" altLang="en-US"/>
              <a:t>由规则</a:t>
            </a:r>
            <a:r>
              <a:rPr lang="en-US" altLang="zh-CN"/>
              <a:t>2</a:t>
            </a:r>
            <a:r>
              <a:rPr lang="zh-CN" altLang="en-US"/>
              <a:t>： </a:t>
            </a:r>
            <a:r>
              <a:rPr lang="en-US" altLang="zh-CN"/>
              <a:t>S</a:t>
            </a:r>
            <a:r>
              <a:rPr lang="en-US" altLang="zh-CN" baseline="-25000"/>
              <a:t>0</a:t>
            </a:r>
            <a:r>
              <a:rPr lang="en-US" altLang="zh-CN"/>
              <a:t>—S</a:t>
            </a:r>
            <a:r>
              <a:rPr lang="en-US" altLang="zh-CN" baseline="-25000"/>
              <a:t>1</a:t>
            </a:r>
            <a:r>
              <a:rPr lang="zh-CN" altLang="en-US"/>
              <a:t>，</a:t>
            </a:r>
            <a:r>
              <a:rPr lang="en-US" altLang="zh-CN"/>
              <a:t>S</a:t>
            </a:r>
            <a:r>
              <a:rPr lang="en-US" altLang="zh-CN" baseline="-25000"/>
              <a:t>0</a:t>
            </a:r>
            <a:r>
              <a:rPr lang="en-US" altLang="zh-CN"/>
              <a:t>—S</a:t>
            </a:r>
            <a:r>
              <a:rPr lang="en-US" altLang="zh-CN" baseline="-25000"/>
              <a:t>2</a:t>
            </a:r>
            <a:r>
              <a:rPr lang="en-US" altLang="zh-CN"/>
              <a:t> </a:t>
            </a:r>
          </a:p>
          <a:p>
            <a:pPr eaLnBrk="1" hangingPunct="1">
              <a:spcBef>
                <a:spcPct val="50000"/>
              </a:spcBef>
            </a:pPr>
            <a:r>
              <a:rPr lang="zh-CN" altLang="en-US"/>
              <a:t>由规则</a:t>
            </a:r>
            <a:r>
              <a:rPr lang="en-US" altLang="zh-CN"/>
              <a:t>4</a:t>
            </a:r>
            <a:r>
              <a:rPr lang="zh-CN" altLang="en-US"/>
              <a:t>：</a:t>
            </a:r>
            <a:r>
              <a:rPr lang="en-US" altLang="zh-CN"/>
              <a:t>S</a:t>
            </a:r>
            <a:r>
              <a:rPr lang="en-US" altLang="zh-CN" baseline="-25000"/>
              <a:t>0</a:t>
            </a:r>
            <a:r>
              <a:rPr lang="zh-CN" altLang="en-US"/>
              <a:t>分配逻辑</a:t>
            </a:r>
            <a:r>
              <a:rPr lang="en-US" altLang="zh-CN"/>
              <a:t>0</a:t>
            </a:r>
          </a:p>
        </p:txBody>
      </p:sp>
      <p:sp>
        <p:nvSpPr>
          <p:cNvPr id="153665" name="Rectangle 65"/>
          <p:cNvSpPr>
            <a:spLocks noChangeArrowheads="1"/>
          </p:cNvSpPr>
          <p:nvPr/>
        </p:nvSpPr>
        <p:spPr bwMode="auto">
          <a:xfrm>
            <a:off x="6629400" y="4800600"/>
            <a:ext cx="985838" cy="1295400"/>
          </a:xfrm>
          <a:prstGeom prst="rect">
            <a:avLst/>
          </a:prstGeom>
          <a:noFill/>
          <a:ln w="9525">
            <a:noFill/>
            <a:miter lim="800000"/>
            <a:headEnd/>
            <a:tailEnd/>
          </a:ln>
        </p:spPr>
        <p:txBody>
          <a:bodyPr anchor="ctr"/>
          <a:lstStyle/>
          <a:p>
            <a:pPr algn="ctr" eaLnBrk="1" hangingPunct="1">
              <a:lnSpc>
                <a:spcPct val="120000"/>
              </a:lnSpc>
            </a:pPr>
            <a:r>
              <a:rPr lang="en-US" altLang="zh-CN" sz="2000"/>
              <a:t>S</a:t>
            </a:r>
            <a:r>
              <a:rPr lang="en-US" altLang="zh-CN" sz="2000" baseline="-30000"/>
              <a:t>0</a:t>
            </a:r>
            <a:r>
              <a:rPr lang="en-US" altLang="zh-CN" sz="2000"/>
              <a:t>/0</a:t>
            </a:r>
          </a:p>
          <a:p>
            <a:pPr algn="ctr">
              <a:lnSpc>
                <a:spcPct val="120000"/>
              </a:lnSpc>
            </a:pPr>
            <a:r>
              <a:rPr lang="en-US" altLang="zh-CN" sz="2000"/>
              <a:t>S</a:t>
            </a:r>
            <a:r>
              <a:rPr lang="en-US" altLang="zh-CN" sz="2000" baseline="-30000"/>
              <a:t>0</a:t>
            </a:r>
            <a:r>
              <a:rPr lang="en-US" altLang="zh-CN" sz="2000"/>
              <a:t>/0</a:t>
            </a:r>
          </a:p>
          <a:p>
            <a:pPr algn="ctr">
              <a:lnSpc>
                <a:spcPct val="120000"/>
              </a:lnSpc>
            </a:pPr>
            <a:r>
              <a:rPr lang="en-US" altLang="zh-CN" sz="2000"/>
              <a:t>S</a:t>
            </a:r>
            <a:r>
              <a:rPr lang="en-US" altLang="zh-CN" sz="2000" baseline="-30000"/>
              <a:t>0</a:t>
            </a:r>
            <a:r>
              <a:rPr lang="en-US" altLang="zh-CN" sz="2000"/>
              <a:t>/0</a:t>
            </a:r>
          </a:p>
        </p:txBody>
      </p:sp>
      <p:sp>
        <p:nvSpPr>
          <p:cNvPr id="153666" name="Rectangle 66"/>
          <p:cNvSpPr>
            <a:spLocks noChangeArrowheads="1"/>
          </p:cNvSpPr>
          <p:nvPr/>
        </p:nvSpPr>
        <p:spPr bwMode="auto">
          <a:xfrm>
            <a:off x="7772400" y="4876800"/>
            <a:ext cx="987425" cy="1219200"/>
          </a:xfrm>
          <a:prstGeom prst="rect">
            <a:avLst/>
          </a:prstGeom>
          <a:noFill/>
          <a:ln w="9525">
            <a:noFill/>
            <a:miter lim="800000"/>
            <a:headEnd/>
            <a:tailEnd/>
          </a:ln>
        </p:spPr>
        <p:txBody>
          <a:bodyPr anchor="ctr"/>
          <a:lstStyle/>
          <a:p>
            <a:pPr algn="ctr" eaLnBrk="1" hangingPunct="1">
              <a:lnSpc>
                <a:spcPct val="120000"/>
              </a:lnSpc>
            </a:pPr>
            <a:r>
              <a:rPr lang="en-US" altLang="zh-CN" sz="2000"/>
              <a:t>S</a:t>
            </a:r>
            <a:r>
              <a:rPr lang="en-US" altLang="zh-CN" sz="2000" baseline="-30000"/>
              <a:t>1</a:t>
            </a:r>
            <a:r>
              <a:rPr lang="en-US" altLang="zh-CN" sz="2000"/>
              <a:t>/0</a:t>
            </a:r>
          </a:p>
          <a:p>
            <a:pPr algn="ctr">
              <a:lnSpc>
                <a:spcPct val="120000"/>
              </a:lnSpc>
            </a:pPr>
            <a:r>
              <a:rPr lang="en-US" altLang="zh-CN" sz="2000"/>
              <a:t>S</a:t>
            </a:r>
            <a:r>
              <a:rPr lang="en-US" altLang="zh-CN" sz="2000" baseline="-30000"/>
              <a:t>2</a:t>
            </a:r>
            <a:r>
              <a:rPr lang="en-US" altLang="zh-CN" sz="2000"/>
              <a:t>/0</a:t>
            </a:r>
          </a:p>
          <a:p>
            <a:pPr algn="ctr">
              <a:lnSpc>
                <a:spcPct val="120000"/>
              </a:lnSpc>
            </a:pPr>
            <a:r>
              <a:rPr lang="en-US" altLang="zh-CN" sz="2000"/>
              <a:t>S</a:t>
            </a:r>
            <a:r>
              <a:rPr lang="en-US" altLang="zh-CN" sz="2000" baseline="-30000"/>
              <a:t>2</a:t>
            </a:r>
            <a:r>
              <a:rPr lang="en-US" altLang="zh-CN" sz="2000"/>
              <a:t>/1</a:t>
            </a:r>
          </a:p>
        </p:txBody>
      </p:sp>
      <p:graphicFrame>
        <p:nvGraphicFramePr>
          <p:cNvPr id="153683" name="Group 83"/>
          <p:cNvGraphicFramePr>
            <a:graphicFrameLocks noGrp="1"/>
          </p:cNvGraphicFramePr>
          <p:nvPr/>
        </p:nvGraphicFramePr>
        <p:xfrm>
          <a:off x="5715000" y="3962400"/>
          <a:ext cx="3276600" cy="2135193"/>
        </p:xfrm>
        <a:graphic>
          <a:graphicData uri="http://schemas.openxmlformats.org/drawingml/2006/table">
            <a:tbl>
              <a:tblPr/>
              <a:tblGrid>
                <a:gridCol w="762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96217">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现态</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次态</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输出</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396217">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4275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3684" name="Text Box 84"/>
          <p:cNvSpPr txBox="1">
            <a:spLocks noChangeArrowheads="1"/>
          </p:cNvSpPr>
          <p:nvPr/>
        </p:nvSpPr>
        <p:spPr bwMode="auto">
          <a:xfrm>
            <a:off x="4114800" y="3505200"/>
            <a:ext cx="5334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00</a:t>
            </a:r>
          </a:p>
        </p:txBody>
      </p:sp>
      <p:sp>
        <p:nvSpPr>
          <p:cNvPr id="153685" name="Text Box 85"/>
          <p:cNvSpPr txBox="1">
            <a:spLocks noChangeArrowheads="1"/>
          </p:cNvSpPr>
          <p:nvPr/>
        </p:nvSpPr>
        <p:spPr bwMode="auto">
          <a:xfrm>
            <a:off x="4191000" y="5257800"/>
            <a:ext cx="5334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11</a:t>
            </a:r>
          </a:p>
        </p:txBody>
      </p:sp>
      <p:sp>
        <p:nvSpPr>
          <p:cNvPr id="153686" name="Text Box 86"/>
          <p:cNvSpPr txBox="1">
            <a:spLocks noChangeArrowheads="1"/>
          </p:cNvSpPr>
          <p:nvPr/>
        </p:nvSpPr>
        <p:spPr bwMode="auto">
          <a:xfrm>
            <a:off x="5181600" y="3505200"/>
            <a:ext cx="5334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01</a:t>
            </a:r>
          </a:p>
        </p:txBody>
      </p:sp>
      <p:grpSp>
        <p:nvGrpSpPr>
          <p:cNvPr id="153714" name="Group 114"/>
          <p:cNvGrpSpPr>
            <a:grpSpLocks/>
          </p:cNvGrpSpPr>
          <p:nvPr/>
        </p:nvGrpSpPr>
        <p:grpSpPr bwMode="auto">
          <a:xfrm>
            <a:off x="4191000" y="3810000"/>
            <a:ext cx="1600200" cy="1524000"/>
            <a:chOff x="2640" y="2400"/>
            <a:chExt cx="1008" cy="960"/>
          </a:xfrm>
        </p:grpSpPr>
        <p:sp>
          <p:nvSpPr>
            <p:cNvPr id="50220" name="Text Box 106"/>
            <p:cNvSpPr txBox="1">
              <a:spLocks noChangeArrowheads="1"/>
            </p:cNvSpPr>
            <p:nvPr/>
          </p:nvSpPr>
          <p:spPr bwMode="auto">
            <a:xfrm>
              <a:off x="3312" y="2400"/>
              <a:ext cx="336" cy="288"/>
            </a:xfrm>
            <a:prstGeom prst="rect">
              <a:avLst/>
            </a:prstGeom>
            <a:noFill/>
            <a:ln w="9525">
              <a:noFill/>
              <a:miter lim="800000"/>
              <a:headEnd/>
              <a:tailEnd/>
            </a:ln>
          </p:spPr>
          <p:txBody>
            <a:bodyPr>
              <a:spAutoFit/>
            </a:bodyPr>
            <a:lstStyle/>
            <a:p>
              <a:pPr eaLnBrk="1" hangingPunct="1">
                <a:spcBef>
                  <a:spcPct val="50000"/>
                </a:spcBef>
              </a:pPr>
              <a:r>
                <a:rPr lang="en-US" altLang="zh-CN"/>
                <a:t>S</a:t>
              </a:r>
              <a:r>
                <a:rPr lang="en-US" altLang="zh-CN" baseline="-25000"/>
                <a:t>1</a:t>
              </a:r>
              <a:endParaRPr lang="en-US" altLang="zh-CN"/>
            </a:p>
          </p:txBody>
        </p:sp>
        <p:sp>
          <p:nvSpPr>
            <p:cNvPr id="50221" name="Text Box 107"/>
            <p:cNvSpPr txBox="1">
              <a:spLocks noChangeArrowheads="1"/>
            </p:cNvSpPr>
            <p:nvPr/>
          </p:nvSpPr>
          <p:spPr bwMode="auto">
            <a:xfrm>
              <a:off x="2688" y="3072"/>
              <a:ext cx="336" cy="288"/>
            </a:xfrm>
            <a:prstGeom prst="rect">
              <a:avLst/>
            </a:prstGeom>
            <a:noFill/>
            <a:ln w="9525">
              <a:noFill/>
              <a:miter lim="800000"/>
              <a:headEnd/>
              <a:tailEnd/>
            </a:ln>
          </p:spPr>
          <p:txBody>
            <a:bodyPr>
              <a:spAutoFit/>
            </a:bodyPr>
            <a:lstStyle/>
            <a:p>
              <a:pPr eaLnBrk="1" hangingPunct="1">
                <a:spcBef>
                  <a:spcPct val="50000"/>
                </a:spcBef>
              </a:pPr>
              <a:r>
                <a:rPr lang="en-US" altLang="zh-CN"/>
                <a:t>S</a:t>
              </a:r>
              <a:r>
                <a:rPr lang="en-US" altLang="zh-CN" baseline="-25000"/>
                <a:t>2</a:t>
              </a:r>
              <a:endParaRPr lang="en-US" altLang="zh-CN"/>
            </a:p>
          </p:txBody>
        </p:sp>
        <p:sp>
          <p:nvSpPr>
            <p:cNvPr id="50222" name="Line 109"/>
            <p:cNvSpPr>
              <a:spLocks noChangeShapeType="1"/>
            </p:cNvSpPr>
            <p:nvPr/>
          </p:nvSpPr>
          <p:spPr bwMode="auto">
            <a:xfrm>
              <a:off x="2880" y="2544"/>
              <a:ext cx="384" cy="0"/>
            </a:xfrm>
            <a:prstGeom prst="line">
              <a:avLst/>
            </a:prstGeom>
            <a:noFill/>
            <a:ln w="9525">
              <a:solidFill>
                <a:schemeClr val="tx1"/>
              </a:solidFill>
              <a:round/>
              <a:headEnd/>
              <a:tailEnd/>
            </a:ln>
          </p:spPr>
          <p:txBody>
            <a:bodyPr/>
            <a:lstStyle/>
            <a:p>
              <a:endParaRPr lang="zh-CN" altLang="en-US"/>
            </a:p>
          </p:txBody>
        </p:sp>
        <p:sp>
          <p:nvSpPr>
            <p:cNvPr id="50223" name="Line 110"/>
            <p:cNvSpPr>
              <a:spLocks noChangeShapeType="1"/>
            </p:cNvSpPr>
            <p:nvPr/>
          </p:nvSpPr>
          <p:spPr bwMode="auto">
            <a:xfrm flipH="1">
              <a:off x="2880" y="2592"/>
              <a:ext cx="576" cy="576"/>
            </a:xfrm>
            <a:prstGeom prst="line">
              <a:avLst/>
            </a:prstGeom>
            <a:noFill/>
            <a:ln w="9525">
              <a:solidFill>
                <a:schemeClr val="tx1"/>
              </a:solidFill>
              <a:round/>
              <a:headEnd/>
              <a:tailEnd/>
            </a:ln>
          </p:spPr>
          <p:txBody>
            <a:bodyPr/>
            <a:lstStyle/>
            <a:p>
              <a:endParaRPr lang="zh-CN" altLang="en-US"/>
            </a:p>
          </p:txBody>
        </p:sp>
        <p:sp>
          <p:nvSpPr>
            <p:cNvPr id="50224" name="Text Box 112"/>
            <p:cNvSpPr txBox="1">
              <a:spLocks noChangeArrowheads="1"/>
            </p:cNvSpPr>
            <p:nvPr/>
          </p:nvSpPr>
          <p:spPr bwMode="auto">
            <a:xfrm>
              <a:off x="2640" y="2400"/>
              <a:ext cx="336" cy="288"/>
            </a:xfrm>
            <a:prstGeom prst="rect">
              <a:avLst/>
            </a:prstGeom>
            <a:noFill/>
            <a:ln w="9525">
              <a:noFill/>
              <a:miter lim="800000"/>
              <a:headEnd/>
              <a:tailEnd/>
            </a:ln>
          </p:spPr>
          <p:txBody>
            <a:bodyPr>
              <a:spAutoFit/>
            </a:bodyPr>
            <a:lstStyle/>
            <a:p>
              <a:pPr eaLnBrk="1" hangingPunct="1">
                <a:spcBef>
                  <a:spcPct val="50000"/>
                </a:spcBef>
              </a:pPr>
              <a:r>
                <a:rPr lang="en-US" altLang="zh-CN"/>
                <a:t>S</a:t>
              </a:r>
              <a:r>
                <a:rPr lang="en-US" altLang="zh-CN" baseline="-25000"/>
                <a:t>0</a:t>
              </a:r>
              <a:endParaRPr lang="en-US" altLang="zh-CN"/>
            </a:p>
          </p:txBody>
        </p:sp>
        <p:sp>
          <p:nvSpPr>
            <p:cNvPr id="50225" name="Line 113"/>
            <p:cNvSpPr>
              <a:spLocks noChangeShapeType="1"/>
            </p:cNvSpPr>
            <p:nvPr/>
          </p:nvSpPr>
          <p:spPr bwMode="auto">
            <a:xfrm>
              <a:off x="2784" y="2640"/>
              <a:ext cx="0" cy="480"/>
            </a:xfrm>
            <a:prstGeom prst="line">
              <a:avLst/>
            </a:prstGeom>
            <a:noFill/>
            <a:ln w="9525">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3683"/>
                                        </p:tgtEl>
                                        <p:attrNameLst>
                                          <p:attrName>style.visibility</p:attrName>
                                        </p:attrNameLst>
                                      </p:cBhvr>
                                      <p:to>
                                        <p:strVal val="visible"/>
                                      </p:to>
                                    </p:set>
                                    <p:animEffect transition="in" filter="dissolve">
                                      <p:cBhvr>
                                        <p:cTn id="7" dur="500"/>
                                        <p:tgtEl>
                                          <p:spTgt spid="153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53665">
                                            <p:txEl>
                                              <p:pRg st="0" end="0"/>
                                            </p:txEl>
                                          </p:spTgt>
                                        </p:tgtEl>
                                        <p:attrNameLst>
                                          <p:attrName>style.visibility</p:attrName>
                                        </p:attrNameLst>
                                      </p:cBhvr>
                                      <p:to>
                                        <p:strVal val="visible"/>
                                      </p:to>
                                    </p:set>
                                    <p:anim calcmode="lin" valueType="num">
                                      <p:cBhvr additive="base">
                                        <p:cTn id="12" dur="500" fill="hold"/>
                                        <p:tgtEl>
                                          <p:spTgt spid="153665">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536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53665">
                                            <p:txEl>
                                              <p:pRg st="1" end="1"/>
                                            </p:txEl>
                                          </p:spTgt>
                                        </p:tgtEl>
                                        <p:attrNameLst>
                                          <p:attrName>style.visibility</p:attrName>
                                        </p:attrNameLst>
                                      </p:cBhvr>
                                      <p:to>
                                        <p:strVal val="visible"/>
                                      </p:to>
                                    </p:set>
                                    <p:anim calcmode="lin" valueType="num">
                                      <p:cBhvr additive="base">
                                        <p:cTn id="18" dur="500" fill="hold"/>
                                        <p:tgtEl>
                                          <p:spTgt spid="153665">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5366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53665">
                                            <p:txEl>
                                              <p:pRg st="2" end="2"/>
                                            </p:txEl>
                                          </p:spTgt>
                                        </p:tgtEl>
                                        <p:attrNameLst>
                                          <p:attrName>style.visibility</p:attrName>
                                        </p:attrNameLst>
                                      </p:cBhvr>
                                      <p:to>
                                        <p:strVal val="visible"/>
                                      </p:to>
                                    </p:set>
                                    <p:anim calcmode="lin" valueType="num">
                                      <p:cBhvr additive="base">
                                        <p:cTn id="24" dur="500" fill="hold"/>
                                        <p:tgtEl>
                                          <p:spTgt spid="153665">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5366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66">
                                            <p:txEl>
                                              <p:pRg st="0" end="0"/>
                                            </p:txEl>
                                          </p:spTgt>
                                        </p:tgtEl>
                                        <p:attrNameLst>
                                          <p:attrName>style.visibility</p:attrName>
                                        </p:attrNameLst>
                                      </p:cBhvr>
                                      <p:to>
                                        <p:strVal val="visible"/>
                                      </p:to>
                                    </p:set>
                                    <p:animEffect transition="in" filter="fade">
                                      <p:cBhvr>
                                        <p:cTn id="30" dur="500"/>
                                        <p:tgtEl>
                                          <p:spTgt spid="153666">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3666">
                                            <p:txEl>
                                              <p:pRg st="1" end="1"/>
                                            </p:txEl>
                                          </p:spTgt>
                                        </p:tgtEl>
                                        <p:attrNameLst>
                                          <p:attrName>style.visibility</p:attrName>
                                        </p:attrNameLst>
                                      </p:cBhvr>
                                      <p:to>
                                        <p:strVal val="visible"/>
                                      </p:to>
                                    </p:set>
                                    <p:animEffect transition="in" filter="fade">
                                      <p:cBhvr>
                                        <p:cTn id="35" dur="500"/>
                                        <p:tgtEl>
                                          <p:spTgt spid="153666">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53666">
                                            <p:txEl>
                                              <p:pRg st="2" end="2"/>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53664">
                                            <p:txEl>
                                              <p:pRg st="0" end="0"/>
                                            </p:txEl>
                                          </p:spTgt>
                                        </p:tgtEl>
                                        <p:attrNameLst>
                                          <p:attrName>style.visibility</p:attrName>
                                        </p:attrNameLst>
                                      </p:cBhvr>
                                      <p:to>
                                        <p:strVal val="visible"/>
                                      </p:to>
                                    </p:set>
                                    <p:animEffect transition="in" filter="wipe(left)">
                                      <p:cBhvr>
                                        <p:cTn id="44" dur="500"/>
                                        <p:tgtEl>
                                          <p:spTgt spid="153664">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53664">
                                            <p:txEl>
                                              <p:pRg st="1" end="1"/>
                                            </p:txEl>
                                          </p:spTgt>
                                        </p:tgtEl>
                                        <p:attrNameLst>
                                          <p:attrName>style.visibility</p:attrName>
                                        </p:attrNameLst>
                                      </p:cBhvr>
                                      <p:to>
                                        <p:strVal val="visible"/>
                                      </p:to>
                                    </p:set>
                                    <p:animEffect transition="in" filter="wipe(left)">
                                      <p:cBhvr>
                                        <p:cTn id="49" dur="500"/>
                                        <p:tgtEl>
                                          <p:spTgt spid="153664">
                                            <p:txEl>
                                              <p:pRg st="1" end="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53664">
                                            <p:txEl>
                                              <p:pRg st="2" end="2"/>
                                            </p:txEl>
                                          </p:spTgt>
                                        </p:tgtEl>
                                        <p:attrNameLst>
                                          <p:attrName>style.visibility</p:attrName>
                                        </p:attrNameLst>
                                      </p:cBhvr>
                                      <p:to>
                                        <p:strVal val="visible"/>
                                      </p:to>
                                    </p:set>
                                    <p:animEffect transition="in" filter="wipe(left)">
                                      <p:cBhvr>
                                        <p:cTn id="54" dur="500"/>
                                        <p:tgtEl>
                                          <p:spTgt spid="153664">
                                            <p:txEl>
                                              <p:pRg st="2" end="2"/>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53664">
                                            <p:txEl>
                                              <p:pRg st="3" end="3"/>
                                            </p:txEl>
                                          </p:spTgt>
                                        </p:tgtEl>
                                        <p:attrNameLst>
                                          <p:attrName>style.visibility</p:attrName>
                                        </p:attrNameLst>
                                      </p:cBhvr>
                                      <p:to>
                                        <p:strVal val="visible"/>
                                      </p:to>
                                    </p:set>
                                    <p:animEffect transition="in" filter="wipe(left)">
                                      <p:cBhvr>
                                        <p:cTn id="59" dur="500"/>
                                        <p:tgtEl>
                                          <p:spTgt spid="153664">
                                            <p:txEl>
                                              <p:pRg st="3" end="3"/>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53714"/>
                                        </p:tgtEl>
                                        <p:attrNameLst>
                                          <p:attrName>style.visibility</p:attrName>
                                        </p:attrNameLst>
                                      </p:cBhvr>
                                      <p:to>
                                        <p:strVal val="visible"/>
                                      </p:to>
                                    </p:set>
                                    <p:animEffect transition="in" filter="wipe(left)">
                                      <p:cBhvr>
                                        <p:cTn id="64" dur="500"/>
                                        <p:tgtEl>
                                          <p:spTgt spid="15371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53684">
                                            <p:txEl>
                                              <p:pRg st="0" end="0"/>
                                            </p:txEl>
                                          </p:spTgt>
                                        </p:tgtEl>
                                        <p:attrNameLst>
                                          <p:attrName>style.visibility</p:attrName>
                                        </p:attrNameLst>
                                      </p:cBhvr>
                                      <p:to>
                                        <p:strVal val="visible"/>
                                      </p:to>
                                    </p:set>
                                    <p:animEffect transition="in" filter="wipe(left)">
                                      <p:cBhvr>
                                        <p:cTn id="69" dur="500"/>
                                        <p:tgtEl>
                                          <p:spTgt spid="153684">
                                            <p:txEl>
                                              <p:pRg st="0" end="0"/>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53686">
                                            <p:txEl>
                                              <p:pRg st="0" end="0"/>
                                            </p:txEl>
                                          </p:spTgt>
                                        </p:tgtEl>
                                        <p:attrNameLst>
                                          <p:attrName>style.visibility</p:attrName>
                                        </p:attrNameLst>
                                      </p:cBhvr>
                                      <p:to>
                                        <p:strVal val="visible"/>
                                      </p:to>
                                    </p:set>
                                    <p:animEffect transition="in" filter="wipe(left)">
                                      <p:cBhvr>
                                        <p:cTn id="74" dur="500"/>
                                        <p:tgtEl>
                                          <p:spTgt spid="153686">
                                            <p:txEl>
                                              <p:pRg st="0" end="0"/>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53685">
                                            <p:txEl>
                                              <p:pRg st="0" end="0"/>
                                            </p:txEl>
                                          </p:spTgt>
                                        </p:tgtEl>
                                        <p:attrNameLst>
                                          <p:attrName>style.visibility</p:attrName>
                                        </p:attrNameLst>
                                      </p:cBhvr>
                                      <p:to>
                                        <p:strVal val="visible"/>
                                      </p:to>
                                    </p:set>
                                    <p:animEffect transition="in" filter="wipe(left)">
                                      <p:cBhvr>
                                        <p:cTn id="79" dur="500"/>
                                        <p:tgtEl>
                                          <p:spTgt spid="15368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4" grpId="0" build="p"/>
      <p:bldP spid="153665" grpId="0" uiExpand="1" build="p"/>
      <p:bldP spid="153666" grpId="0" uiExpand="1" build="p"/>
      <p:bldP spid="153684" grpId="0" build="p"/>
      <p:bldP spid="153685" grpId="0" build="p"/>
      <p:bldP spid="15368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685800" y="609600"/>
            <a:ext cx="8077200" cy="822325"/>
          </a:xfrm>
          <a:prstGeom prst="rect">
            <a:avLst/>
          </a:prstGeom>
          <a:noFill/>
          <a:ln w="9525">
            <a:noFill/>
            <a:miter lim="800000"/>
            <a:headEnd/>
            <a:tailEnd/>
          </a:ln>
        </p:spPr>
        <p:txBody>
          <a:bodyPr>
            <a:spAutoFit/>
          </a:bodyPr>
          <a:lstStyle/>
          <a:p>
            <a:pPr eaLnBrk="1" hangingPunct="1">
              <a:spcBef>
                <a:spcPct val="50000"/>
              </a:spcBef>
            </a:pPr>
            <a:r>
              <a:rPr lang="zh-CN" altLang="en-US"/>
              <a:t>例：设计一个</a:t>
            </a:r>
            <a:r>
              <a:rPr lang="en-US" altLang="zh-CN"/>
              <a:t>Mealy</a:t>
            </a:r>
            <a:r>
              <a:rPr lang="zh-CN" altLang="en-US"/>
              <a:t>型电路的“</a:t>
            </a:r>
            <a:r>
              <a:rPr lang="en-US" altLang="zh-CN"/>
              <a:t>111”</a:t>
            </a:r>
            <a:r>
              <a:rPr lang="zh-CN" altLang="en-US"/>
              <a:t>系列检测器，当连续输入三个或三个以上的</a:t>
            </a:r>
            <a:r>
              <a:rPr lang="en-US" altLang="zh-CN"/>
              <a:t>1</a:t>
            </a:r>
            <a:r>
              <a:rPr lang="zh-CN" altLang="en-US"/>
              <a:t>时电路输出</a:t>
            </a:r>
            <a:r>
              <a:rPr lang="en-US" altLang="zh-CN"/>
              <a:t>Z=1</a:t>
            </a:r>
            <a:r>
              <a:rPr lang="zh-CN" altLang="en-US"/>
              <a:t>，否则</a:t>
            </a:r>
            <a:r>
              <a:rPr lang="en-US" altLang="zh-CN"/>
              <a:t>Z=0</a:t>
            </a:r>
            <a:r>
              <a:rPr lang="zh-CN" altLang="en-US"/>
              <a:t>。</a:t>
            </a:r>
          </a:p>
        </p:txBody>
      </p:sp>
      <p:sp>
        <p:nvSpPr>
          <p:cNvPr id="51203" name="Text Box 35"/>
          <p:cNvSpPr txBox="1">
            <a:spLocks noChangeArrowheads="1"/>
          </p:cNvSpPr>
          <p:nvPr/>
        </p:nvSpPr>
        <p:spPr bwMode="auto">
          <a:xfrm>
            <a:off x="533400" y="3738563"/>
            <a:ext cx="4495800" cy="2100262"/>
          </a:xfrm>
          <a:prstGeom prst="rect">
            <a:avLst/>
          </a:prstGeom>
          <a:noFill/>
          <a:ln w="9525">
            <a:noFill/>
            <a:miter lim="800000"/>
            <a:headEnd/>
            <a:tailEnd/>
          </a:ln>
        </p:spPr>
        <p:txBody>
          <a:bodyPr>
            <a:spAutoFit/>
          </a:bodyPr>
          <a:lstStyle/>
          <a:p>
            <a:pPr eaLnBrk="1" hangingPunct="1">
              <a:spcBef>
                <a:spcPct val="50000"/>
              </a:spcBef>
            </a:pPr>
            <a:r>
              <a:rPr lang="zh-CN" altLang="en-US"/>
              <a:t>由规则</a:t>
            </a:r>
            <a:r>
              <a:rPr lang="en-US" altLang="zh-CN"/>
              <a:t>1</a:t>
            </a:r>
            <a:r>
              <a:rPr lang="zh-CN" altLang="en-US"/>
              <a:t>：</a:t>
            </a:r>
            <a:r>
              <a:rPr lang="en-US" altLang="zh-CN"/>
              <a:t>S</a:t>
            </a:r>
            <a:r>
              <a:rPr lang="en-US" altLang="zh-CN" baseline="-25000"/>
              <a:t>0</a:t>
            </a:r>
            <a:r>
              <a:rPr lang="en-US" altLang="zh-CN"/>
              <a:t>—S</a:t>
            </a:r>
            <a:r>
              <a:rPr lang="en-US" altLang="zh-CN" baseline="-25000"/>
              <a:t>1</a:t>
            </a:r>
            <a:r>
              <a:rPr lang="zh-CN" altLang="en-US"/>
              <a:t>，</a:t>
            </a:r>
            <a:r>
              <a:rPr lang="en-US" altLang="zh-CN"/>
              <a:t>S</a:t>
            </a:r>
            <a:r>
              <a:rPr lang="en-US" altLang="zh-CN" baseline="-25000"/>
              <a:t>0</a:t>
            </a:r>
            <a:r>
              <a:rPr lang="en-US" altLang="zh-CN"/>
              <a:t>—S</a:t>
            </a:r>
            <a:r>
              <a:rPr lang="en-US" altLang="zh-CN" baseline="-25000"/>
              <a:t>2</a:t>
            </a:r>
          </a:p>
          <a:p>
            <a:pPr eaLnBrk="1" hangingPunct="1">
              <a:spcBef>
                <a:spcPct val="50000"/>
              </a:spcBef>
            </a:pPr>
            <a:r>
              <a:rPr lang="en-US" altLang="zh-CN" baseline="-25000"/>
              <a:t>                           </a:t>
            </a:r>
            <a:r>
              <a:rPr lang="en-US" altLang="zh-CN"/>
              <a:t>S</a:t>
            </a:r>
            <a:r>
              <a:rPr lang="en-US" altLang="zh-CN" baseline="-25000"/>
              <a:t>1</a:t>
            </a:r>
            <a:r>
              <a:rPr lang="en-US" altLang="zh-CN"/>
              <a:t>—S</a:t>
            </a:r>
            <a:r>
              <a:rPr lang="en-US" altLang="zh-CN" baseline="-25000"/>
              <a:t>2</a:t>
            </a:r>
            <a:endParaRPr lang="en-US" altLang="zh-CN"/>
          </a:p>
          <a:p>
            <a:pPr eaLnBrk="1" hangingPunct="1">
              <a:spcBef>
                <a:spcPct val="50000"/>
              </a:spcBef>
            </a:pPr>
            <a:r>
              <a:rPr lang="zh-CN" altLang="en-US"/>
              <a:t>由规则</a:t>
            </a:r>
            <a:r>
              <a:rPr lang="en-US" altLang="zh-CN"/>
              <a:t>2</a:t>
            </a:r>
            <a:r>
              <a:rPr lang="zh-CN" altLang="en-US"/>
              <a:t>： </a:t>
            </a:r>
            <a:r>
              <a:rPr lang="en-US" altLang="zh-CN"/>
              <a:t>S</a:t>
            </a:r>
            <a:r>
              <a:rPr lang="en-US" altLang="zh-CN" baseline="-25000"/>
              <a:t>0</a:t>
            </a:r>
            <a:r>
              <a:rPr lang="en-US" altLang="zh-CN"/>
              <a:t>—S</a:t>
            </a:r>
            <a:r>
              <a:rPr lang="en-US" altLang="zh-CN" baseline="-25000"/>
              <a:t>1</a:t>
            </a:r>
            <a:r>
              <a:rPr lang="zh-CN" altLang="en-US"/>
              <a:t>，</a:t>
            </a:r>
            <a:r>
              <a:rPr lang="en-US" altLang="zh-CN"/>
              <a:t>S</a:t>
            </a:r>
            <a:r>
              <a:rPr lang="en-US" altLang="zh-CN" baseline="-25000"/>
              <a:t>0</a:t>
            </a:r>
            <a:r>
              <a:rPr lang="en-US" altLang="zh-CN"/>
              <a:t>—S</a:t>
            </a:r>
            <a:r>
              <a:rPr lang="en-US" altLang="zh-CN" baseline="-25000"/>
              <a:t>2</a:t>
            </a:r>
            <a:r>
              <a:rPr lang="en-US" altLang="zh-CN"/>
              <a:t> </a:t>
            </a:r>
          </a:p>
          <a:p>
            <a:pPr eaLnBrk="1" hangingPunct="1">
              <a:spcBef>
                <a:spcPct val="50000"/>
              </a:spcBef>
            </a:pPr>
            <a:r>
              <a:rPr lang="zh-CN" altLang="en-US"/>
              <a:t>由规则</a:t>
            </a:r>
            <a:r>
              <a:rPr lang="en-US" altLang="zh-CN"/>
              <a:t>4</a:t>
            </a:r>
            <a:r>
              <a:rPr lang="zh-CN" altLang="en-US"/>
              <a:t>：</a:t>
            </a:r>
            <a:r>
              <a:rPr lang="en-US" altLang="zh-CN"/>
              <a:t>S</a:t>
            </a:r>
            <a:r>
              <a:rPr lang="en-US" altLang="zh-CN" baseline="-25000"/>
              <a:t>0</a:t>
            </a:r>
            <a:r>
              <a:rPr lang="zh-CN" altLang="en-US"/>
              <a:t>分配逻辑</a:t>
            </a:r>
            <a:r>
              <a:rPr lang="en-US" altLang="zh-CN"/>
              <a:t>0</a:t>
            </a:r>
          </a:p>
        </p:txBody>
      </p:sp>
      <p:sp>
        <p:nvSpPr>
          <p:cNvPr id="51204" name="Rectangle 36"/>
          <p:cNvSpPr>
            <a:spLocks noChangeArrowheads="1"/>
          </p:cNvSpPr>
          <p:nvPr/>
        </p:nvSpPr>
        <p:spPr bwMode="auto">
          <a:xfrm>
            <a:off x="6629400" y="4800600"/>
            <a:ext cx="985838" cy="1295400"/>
          </a:xfrm>
          <a:prstGeom prst="rect">
            <a:avLst/>
          </a:prstGeom>
          <a:noFill/>
          <a:ln w="9525">
            <a:noFill/>
            <a:miter lim="800000"/>
            <a:headEnd/>
            <a:tailEnd/>
          </a:ln>
        </p:spPr>
        <p:txBody>
          <a:bodyPr anchor="ctr"/>
          <a:lstStyle/>
          <a:p>
            <a:pPr algn="ctr" eaLnBrk="1" hangingPunct="1">
              <a:lnSpc>
                <a:spcPct val="120000"/>
              </a:lnSpc>
            </a:pPr>
            <a:r>
              <a:rPr lang="en-US" altLang="zh-CN" sz="2000"/>
              <a:t>S</a:t>
            </a:r>
            <a:r>
              <a:rPr lang="en-US" altLang="zh-CN" sz="2000" baseline="-30000"/>
              <a:t>0</a:t>
            </a:r>
            <a:r>
              <a:rPr lang="en-US" altLang="zh-CN" sz="2000"/>
              <a:t>/0</a:t>
            </a:r>
          </a:p>
          <a:p>
            <a:pPr algn="ctr">
              <a:lnSpc>
                <a:spcPct val="120000"/>
              </a:lnSpc>
            </a:pPr>
            <a:r>
              <a:rPr lang="en-US" altLang="zh-CN" sz="2000"/>
              <a:t>S</a:t>
            </a:r>
            <a:r>
              <a:rPr lang="en-US" altLang="zh-CN" sz="2000" baseline="-30000"/>
              <a:t>0</a:t>
            </a:r>
            <a:r>
              <a:rPr lang="en-US" altLang="zh-CN" sz="2000"/>
              <a:t>/0</a:t>
            </a:r>
          </a:p>
          <a:p>
            <a:pPr algn="ctr">
              <a:lnSpc>
                <a:spcPct val="120000"/>
              </a:lnSpc>
            </a:pPr>
            <a:r>
              <a:rPr lang="en-US" altLang="zh-CN" sz="2000"/>
              <a:t>S</a:t>
            </a:r>
            <a:r>
              <a:rPr lang="en-US" altLang="zh-CN" sz="2000" baseline="-30000"/>
              <a:t>0</a:t>
            </a:r>
            <a:r>
              <a:rPr lang="en-US" altLang="zh-CN" sz="2000"/>
              <a:t>/0</a:t>
            </a:r>
          </a:p>
        </p:txBody>
      </p:sp>
      <p:sp>
        <p:nvSpPr>
          <p:cNvPr id="51205" name="Rectangle 37"/>
          <p:cNvSpPr>
            <a:spLocks noChangeArrowheads="1"/>
          </p:cNvSpPr>
          <p:nvPr/>
        </p:nvSpPr>
        <p:spPr bwMode="auto">
          <a:xfrm>
            <a:off x="7772400" y="4876800"/>
            <a:ext cx="987425" cy="1219200"/>
          </a:xfrm>
          <a:prstGeom prst="rect">
            <a:avLst/>
          </a:prstGeom>
          <a:noFill/>
          <a:ln w="9525">
            <a:noFill/>
            <a:miter lim="800000"/>
            <a:headEnd/>
            <a:tailEnd/>
          </a:ln>
        </p:spPr>
        <p:txBody>
          <a:bodyPr anchor="ctr"/>
          <a:lstStyle/>
          <a:p>
            <a:pPr algn="ctr" eaLnBrk="1" hangingPunct="1">
              <a:lnSpc>
                <a:spcPct val="120000"/>
              </a:lnSpc>
            </a:pPr>
            <a:r>
              <a:rPr lang="en-US" altLang="zh-CN" sz="2000"/>
              <a:t>S</a:t>
            </a:r>
            <a:r>
              <a:rPr lang="en-US" altLang="zh-CN" sz="2000" baseline="-30000"/>
              <a:t>1</a:t>
            </a:r>
            <a:r>
              <a:rPr lang="en-US" altLang="zh-CN" sz="2000"/>
              <a:t>/0</a:t>
            </a:r>
          </a:p>
          <a:p>
            <a:pPr algn="ctr">
              <a:lnSpc>
                <a:spcPct val="120000"/>
              </a:lnSpc>
            </a:pPr>
            <a:r>
              <a:rPr lang="en-US" altLang="zh-CN" sz="2000"/>
              <a:t>S</a:t>
            </a:r>
            <a:r>
              <a:rPr lang="en-US" altLang="zh-CN" sz="2000" baseline="-30000"/>
              <a:t>2</a:t>
            </a:r>
            <a:r>
              <a:rPr lang="en-US" altLang="zh-CN" sz="2000"/>
              <a:t>/0</a:t>
            </a:r>
          </a:p>
          <a:p>
            <a:pPr algn="ctr">
              <a:lnSpc>
                <a:spcPct val="120000"/>
              </a:lnSpc>
            </a:pPr>
            <a:r>
              <a:rPr lang="en-US" altLang="zh-CN" sz="2000"/>
              <a:t>S</a:t>
            </a:r>
            <a:r>
              <a:rPr lang="en-US" altLang="zh-CN" sz="2000" baseline="-30000"/>
              <a:t>2</a:t>
            </a:r>
            <a:r>
              <a:rPr lang="en-US" altLang="zh-CN" sz="2000"/>
              <a:t>/1</a:t>
            </a:r>
          </a:p>
        </p:txBody>
      </p:sp>
      <p:graphicFrame>
        <p:nvGraphicFramePr>
          <p:cNvPr id="154662" name="Group 38"/>
          <p:cNvGraphicFramePr>
            <a:graphicFrameLocks noGrp="1"/>
          </p:cNvGraphicFramePr>
          <p:nvPr/>
        </p:nvGraphicFramePr>
        <p:xfrm>
          <a:off x="5715000" y="3962400"/>
          <a:ext cx="3276600" cy="2135193"/>
        </p:xfrm>
        <a:graphic>
          <a:graphicData uri="http://schemas.openxmlformats.org/drawingml/2006/table">
            <a:tbl>
              <a:tblPr/>
              <a:tblGrid>
                <a:gridCol w="762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96217">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现态</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次态</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输出</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396217">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4275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1222" name="Text Box 54"/>
          <p:cNvSpPr txBox="1">
            <a:spLocks noChangeArrowheads="1"/>
          </p:cNvSpPr>
          <p:nvPr/>
        </p:nvSpPr>
        <p:spPr bwMode="auto">
          <a:xfrm>
            <a:off x="4114800" y="3505200"/>
            <a:ext cx="5334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00</a:t>
            </a:r>
          </a:p>
        </p:txBody>
      </p:sp>
      <p:sp>
        <p:nvSpPr>
          <p:cNvPr id="51223" name="Text Box 55"/>
          <p:cNvSpPr txBox="1">
            <a:spLocks noChangeArrowheads="1"/>
          </p:cNvSpPr>
          <p:nvPr/>
        </p:nvSpPr>
        <p:spPr bwMode="auto">
          <a:xfrm>
            <a:off x="4191000" y="5257800"/>
            <a:ext cx="5334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11</a:t>
            </a:r>
          </a:p>
        </p:txBody>
      </p:sp>
      <p:sp>
        <p:nvSpPr>
          <p:cNvPr id="51224" name="Text Box 56"/>
          <p:cNvSpPr txBox="1">
            <a:spLocks noChangeArrowheads="1"/>
          </p:cNvSpPr>
          <p:nvPr/>
        </p:nvSpPr>
        <p:spPr bwMode="auto">
          <a:xfrm>
            <a:off x="5181600" y="3505200"/>
            <a:ext cx="533400" cy="457200"/>
          </a:xfrm>
          <a:prstGeom prst="rect">
            <a:avLst/>
          </a:prstGeom>
          <a:noFill/>
          <a:ln w="9525">
            <a:noFill/>
            <a:miter lim="800000"/>
            <a:headEnd/>
            <a:tailEnd/>
          </a:ln>
        </p:spPr>
        <p:txBody>
          <a:bodyPr>
            <a:spAutoFit/>
          </a:bodyPr>
          <a:lstStyle/>
          <a:p>
            <a:pPr eaLnBrk="1" hangingPunct="1">
              <a:spcBef>
                <a:spcPct val="50000"/>
              </a:spcBef>
            </a:pPr>
            <a:r>
              <a:rPr lang="en-US" altLang="zh-CN">
                <a:solidFill>
                  <a:srgbClr val="FF3300"/>
                </a:solidFill>
              </a:rPr>
              <a:t>01</a:t>
            </a:r>
          </a:p>
        </p:txBody>
      </p:sp>
      <p:graphicFrame>
        <p:nvGraphicFramePr>
          <p:cNvPr id="154681" name="Group 57"/>
          <p:cNvGraphicFramePr>
            <a:graphicFrameLocks noGrp="1"/>
          </p:cNvGraphicFramePr>
          <p:nvPr/>
        </p:nvGraphicFramePr>
        <p:xfrm>
          <a:off x="5943600" y="1600200"/>
          <a:ext cx="2590800" cy="2135193"/>
        </p:xfrm>
        <a:graphic>
          <a:graphicData uri="http://schemas.openxmlformats.org/drawingml/2006/table">
            <a:tbl>
              <a:tblPr/>
              <a:tblGrid>
                <a:gridCol w="914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96217">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 </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a:t>
                      </a:r>
                      <a:endPar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396217">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42753">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51241" name="Group 74"/>
          <p:cNvGrpSpPr>
            <a:grpSpLocks/>
          </p:cNvGrpSpPr>
          <p:nvPr/>
        </p:nvGrpSpPr>
        <p:grpSpPr bwMode="auto">
          <a:xfrm>
            <a:off x="4191000" y="3810000"/>
            <a:ext cx="1600200" cy="1524000"/>
            <a:chOff x="2640" y="2400"/>
            <a:chExt cx="1008" cy="960"/>
          </a:xfrm>
        </p:grpSpPr>
        <p:sp>
          <p:nvSpPr>
            <p:cNvPr id="51242" name="Text Box 75"/>
            <p:cNvSpPr txBox="1">
              <a:spLocks noChangeArrowheads="1"/>
            </p:cNvSpPr>
            <p:nvPr/>
          </p:nvSpPr>
          <p:spPr bwMode="auto">
            <a:xfrm>
              <a:off x="3312" y="2400"/>
              <a:ext cx="336" cy="288"/>
            </a:xfrm>
            <a:prstGeom prst="rect">
              <a:avLst/>
            </a:prstGeom>
            <a:noFill/>
            <a:ln w="9525">
              <a:noFill/>
              <a:miter lim="800000"/>
              <a:headEnd/>
              <a:tailEnd/>
            </a:ln>
          </p:spPr>
          <p:txBody>
            <a:bodyPr>
              <a:spAutoFit/>
            </a:bodyPr>
            <a:lstStyle/>
            <a:p>
              <a:pPr eaLnBrk="1" hangingPunct="1">
                <a:spcBef>
                  <a:spcPct val="50000"/>
                </a:spcBef>
              </a:pPr>
              <a:r>
                <a:rPr lang="en-US" altLang="zh-CN"/>
                <a:t>S</a:t>
              </a:r>
              <a:r>
                <a:rPr lang="en-US" altLang="zh-CN" baseline="-25000"/>
                <a:t>1</a:t>
              </a:r>
              <a:endParaRPr lang="en-US" altLang="zh-CN"/>
            </a:p>
          </p:txBody>
        </p:sp>
        <p:sp>
          <p:nvSpPr>
            <p:cNvPr id="51243" name="Text Box 76"/>
            <p:cNvSpPr txBox="1">
              <a:spLocks noChangeArrowheads="1"/>
            </p:cNvSpPr>
            <p:nvPr/>
          </p:nvSpPr>
          <p:spPr bwMode="auto">
            <a:xfrm>
              <a:off x="2688" y="3072"/>
              <a:ext cx="336" cy="288"/>
            </a:xfrm>
            <a:prstGeom prst="rect">
              <a:avLst/>
            </a:prstGeom>
            <a:noFill/>
            <a:ln w="9525">
              <a:noFill/>
              <a:miter lim="800000"/>
              <a:headEnd/>
              <a:tailEnd/>
            </a:ln>
          </p:spPr>
          <p:txBody>
            <a:bodyPr>
              <a:spAutoFit/>
            </a:bodyPr>
            <a:lstStyle/>
            <a:p>
              <a:pPr eaLnBrk="1" hangingPunct="1">
                <a:spcBef>
                  <a:spcPct val="50000"/>
                </a:spcBef>
              </a:pPr>
              <a:r>
                <a:rPr lang="en-US" altLang="zh-CN"/>
                <a:t>S</a:t>
              </a:r>
              <a:r>
                <a:rPr lang="en-US" altLang="zh-CN" baseline="-25000"/>
                <a:t>2</a:t>
              </a:r>
              <a:endParaRPr lang="en-US" altLang="zh-CN"/>
            </a:p>
          </p:txBody>
        </p:sp>
        <p:sp>
          <p:nvSpPr>
            <p:cNvPr id="51244" name="Line 77"/>
            <p:cNvSpPr>
              <a:spLocks noChangeShapeType="1"/>
            </p:cNvSpPr>
            <p:nvPr/>
          </p:nvSpPr>
          <p:spPr bwMode="auto">
            <a:xfrm>
              <a:off x="2880" y="2544"/>
              <a:ext cx="384" cy="0"/>
            </a:xfrm>
            <a:prstGeom prst="line">
              <a:avLst/>
            </a:prstGeom>
            <a:noFill/>
            <a:ln w="9525">
              <a:solidFill>
                <a:schemeClr val="tx1"/>
              </a:solidFill>
              <a:round/>
              <a:headEnd/>
              <a:tailEnd/>
            </a:ln>
          </p:spPr>
          <p:txBody>
            <a:bodyPr/>
            <a:lstStyle/>
            <a:p>
              <a:endParaRPr lang="zh-CN" altLang="en-US"/>
            </a:p>
          </p:txBody>
        </p:sp>
        <p:sp>
          <p:nvSpPr>
            <p:cNvPr id="51245" name="Line 78"/>
            <p:cNvSpPr>
              <a:spLocks noChangeShapeType="1"/>
            </p:cNvSpPr>
            <p:nvPr/>
          </p:nvSpPr>
          <p:spPr bwMode="auto">
            <a:xfrm flipH="1">
              <a:off x="2880" y="2592"/>
              <a:ext cx="576" cy="576"/>
            </a:xfrm>
            <a:prstGeom prst="line">
              <a:avLst/>
            </a:prstGeom>
            <a:noFill/>
            <a:ln w="9525">
              <a:solidFill>
                <a:schemeClr val="tx1"/>
              </a:solidFill>
              <a:round/>
              <a:headEnd/>
              <a:tailEnd/>
            </a:ln>
          </p:spPr>
          <p:txBody>
            <a:bodyPr/>
            <a:lstStyle/>
            <a:p>
              <a:endParaRPr lang="zh-CN" altLang="en-US"/>
            </a:p>
          </p:txBody>
        </p:sp>
        <p:sp>
          <p:nvSpPr>
            <p:cNvPr id="51246" name="Text Box 79"/>
            <p:cNvSpPr txBox="1">
              <a:spLocks noChangeArrowheads="1"/>
            </p:cNvSpPr>
            <p:nvPr/>
          </p:nvSpPr>
          <p:spPr bwMode="auto">
            <a:xfrm>
              <a:off x="2640" y="2400"/>
              <a:ext cx="336" cy="288"/>
            </a:xfrm>
            <a:prstGeom prst="rect">
              <a:avLst/>
            </a:prstGeom>
            <a:noFill/>
            <a:ln w="9525">
              <a:noFill/>
              <a:miter lim="800000"/>
              <a:headEnd/>
              <a:tailEnd/>
            </a:ln>
          </p:spPr>
          <p:txBody>
            <a:bodyPr>
              <a:spAutoFit/>
            </a:bodyPr>
            <a:lstStyle/>
            <a:p>
              <a:pPr eaLnBrk="1" hangingPunct="1">
                <a:spcBef>
                  <a:spcPct val="50000"/>
                </a:spcBef>
              </a:pPr>
              <a:r>
                <a:rPr lang="en-US" altLang="zh-CN"/>
                <a:t>S</a:t>
              </a:r>
              <a:r>
                <a:rPr lang="en-US" altLang="zh-CN" baseline="-25000"/>
                <a:t>0</a:t>
              </a:r>
              <a:endParaRPr lang="en-US" altLang="zh-CN"/>
            </a:p>
          </p:txBody>
        </p:sp>
        <p:sp>
          <p:nvSpPr>
            <p:cNvPr id="51247" name="Line 80"/>
            <p:cNvSpPr>
              <a:spLocks noChangeShapeType="1"/>
            </p:cNvSpPr>
            <p:nvPr/>
          </p:nvSpPr>
          <p:spPr bwMode="auto">
            <a:xfrm>
              <a:off x="2784" y="2640"/>
              <a:ext cx="0" cy="480"/>
            </a:xfrm>
            <a:prstGeom prst="line">
              <a:avLst/>
            </a:prstGeom>
            <a:noFill/>
            <a:ln w="9525">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4681"/>
                                        </p:tgtEl>
                                        <p:attrNameLst>
                                          <p:attrName>style.visibility</p:attrName>
                                        </p:attrNameLst>
                                      </p:cBhvr>
                                      <p:to>
                                        <p:strVal val="visible"/>
                                      </p:to>
                                    </p:set>
                                    <p:animEffect transition="in" filter="wipe(left)">
                                      <p:cBhvr>
                                        <p:cTn id="7" dur="500"/>
                                        <p:tgtEl>
                                          <p:spTgt spid="154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685800" y="609600"/>
            <a:ext cx="8077200" cy="822325"/>
          </a:xfrm>
          <a:prstGeom prst="rect">
            <a:avLst/>
          </a:prstGeom>
          <a:noFill/>
          <a:ln w="9525">
            <a:noFill/>
            <a:miter lim="800000"/>
            <a:headEnd/>
            <a:tailEnd/>
          </a:ln>
        </p:spPr>
        <p:txBody>
          <a:bodyPr>
            <a:spAutoFit/>
          </a:bodyPr>
          <a:lstStyle/>
          <a:p>
            <a:pPr eaLnBrk="1" hangingPunct="1">
              <a:spcBef>
                <a:spcPct val="50000"/>
              </a:spcBef>
            </a:pPr>
            <a:r>
              <a:rPr lang="zh-CN" altLang="en-US"/>
              <a:t>例：设计一个</a:t>
            </a:r>
            <a:r>
              <a:rPr lang="en-US" altLang="zh-CN"/>
              <a:t>Mealy</a:t>
            </a:r>
            <a:r>
              <a:rPr lang="zh-CN" altLang="en-US"/>
              <a:t>型电路的“</a:t>
            </a:r>
            <a:r>
              <a:rPr lang="en-US" altLang="zh-CN"/>
              <a:t>111”</a:t>
            </a:r>
            <a:r>
              <a:rPr lang="zh-CN" altLang="en-US"/>
              <a:t>系列检测器，当连续输入三个或三个以上的</a:t>
            </a:r>
            <a:r>
              <a:rPr lang="en-US" altLang="zh-CN"/>
              <a:t>1</a:t>
            </a:r>
            <a:r>
              <a:rPr lang="zh-CN" altLang="en-US"/>
              <a:t>时电路输出</a:t>
            </a:r>
            <a:r>
              <a:rPr lang="en-US" altLang="zh-CN"/>
              <a:t>Z=1</a:t>
            </a:r>
            <a:r>
              <a:rPr lang="zh-CN" altLang="en-US"/>
              <a:t>，否则</a:t>
            </a:r>
            <a:r>
              <a:rPr lang="en-US" altLang="zh-CN"/>
              <a:t>Z=0</a:t>
            </a:r>
            <a:r>
              <a:rPr lang="zh-CN" altLang="en-US"/>
              <a:t>。</a:t>
            </a:r>
          </a:p>
        </p:txBody>
      </p:sp>
      <p:graphicFrame>
        <p:nvGraphicFramePr>
          <p:cNvPr id="155687" name="Group 39"/>
          <p:cNvGraphicFramePr>
            <a:graphicFrameLocks noGrp="1"/>
          </p:cNvGraphicFramePr>
          <p:nvPr/>
        </p:nvGraphicFramePr>
        <p:xfrm>
          <a:off x="5943600" y="1600200"/>
          <a:ext cx="2590800" cy="2135193"/>
        </p:xfrm>
        <a:graphic>
          <a:graphicData uri="http://schemas.openxmlformats.org/drawingml/2006/table">
            <a:tbl>
              <a:tblPr/>
              <a:tblGrid>
                <a:gridCol w="9144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96217">
                <a:tc row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 </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y</a:t>
                      </a:r>
                      <a:r>
                        <a:rPr kumimoji="1" lang="en-US" altLang="zh-CN" sz="2000" b="0" i="0"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n+1</a:t>
                      </a: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/Z</a:t>
                      </a:r>
                      <a:endParaRPr kumimoji="1" lang="en-US" altLang="zh-CN" sz="20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endParaRP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396217">
                <a:tc v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X=1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42753">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00/0</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01/0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11/1</a:t>
                      </a:r>
                    </a:p>
                  </a:txBody>
                  <a:tcPr marT="45710" marB="457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5710" name="Text Box 62"/>
          <p:cNvSpPr txBox="1">
            <a:spLocks noChangeArrowheads="1"/>
          </p:cNvSpPr>
          <p:nvPr/>
        </p:nvSpPr>
        <p:spPr bwMode="auto">
          <a:xfrm>
            <a:off x="609600" y="1524000"/>
            <a:ext cx="3733800" cy="457200"/>
          </a:xfrm>
          <a:prstGeom prst="rect">
            <a:avLst/>
          </a:prstGeom>
          <a:noFill/>
          <a:ln w="9525">
            <a:noFill/>
            <a:miter lim="800000"/>
            <a:headEnd/>
            <a:tailEnd/>
          </a:ln>
        </p:spPr>
        <p:txBody>
          <a:bodyPr>
            <a:spAutoFit/>
          </a:bodyPr>
          <a:lstStyle/>
          <a:p>
            <a:pPr eaLnBrk="1" hangingPunct="1">
              <a:spcBef>
                <a:spcPct val="50000"/>
              </a:spcBef>
            </a:pPr>
            <a:r>
              <a:rPr lang="zh-CN" altLang="en-US"/>
              <a:t>选用</a:t>
            </a:r>
            <a:r>
              <a:rPr lang="en-US" altLang="zh-CN"/>
              <a:t>JK</a:t>
            </a:r>
            <a:r>
              <a:rPr lang="zh-CN" altLang="en-US"/>
              <a:t>触发器</a:t>
            </a:r>
          </a:p>
        </p:txBody>
      </p:sp>
      <p:graphicFrame>
        <p:nvGraphicFramePr>
          <p:cNvPr id="155740" name="Group 92"/>
          <p:cNvGraphicFramePr>
            <a:graphicFrameLocks noGrp="1"/>
          </p:cNvGraphicFramePr>
          <p:nvPr/>
        </p:nvGraphicFramePr>
        <p:xfrm>
          <a:off x="381000" y="2133600"/>
          <a:ext cx="4267200" cy="3657600"/>
        </p:xfrm>
        <a:graphic>
          <a:graphicData uri="http://schemas.openxmlformats.org/drawingml/2006/table">
            <a:tbl>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xy</a:t>
                      </a:r>
                      <a:r>
                        <a:rPr kumimoji="1" lang="en-US" altLang="zh-CN" sz="2000" b="0"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y</a:t>
                      </a:r>
                      <a:r>
                        <a:rPr kumimoji="1" lang="en-US" altLang="zh-CN" sz="2000" b="0" i="0" u="none" strike="noStrike" cap="none" normalizeH="0" baseline="-25000" smtClean="0">
                          <a:ln>
                            <a:noFill/>
                          </a:ln>
                          <a:solidFill>
                            <a:schemeClr val="tx1"/>
                          </a:solidFill>
                          <a:effectLst/>
                          <a:latin typeface="Times New Roman" pitchFamily="18" charset="0"/>
                          <a:ea typeface="宋体" pitchFamily="2" charset="-122"/>
                        </a:rPr>
                        <a:t>1</a:t>
                      </a: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y</a:t>
                      </a:r>
                      <a:r>
                        <a:rPr kumimoji="1" lang="en-US" altLang="zh-CN" sz="2000" b="0"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000" b="0" i="0" u="none" strike="noStrike" cap="none" normalizeH="0" baseline="30000" smtClean="0">
                          <a:ln>
                            <a:noFill/>
                          </a:ln>
                          <a:solidFill>
                            <a:schemeClr val="tx1"/>
                          </a:solidFill>
                          <a:effectLst/>
                          <a:latin typeface="Times New Roman" pitchFamily="18" charset="0"/>
                          <a:ea typeface="宋体" pitchFamily="2" charset="-122"/>
                        </a:rPr>
                        <a:t>n+1 </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y</a:t>
                      </a:r>
                      <a:r>
                        <a:rPr kumimoji="1" lang="en-US" altLang="zh-CN" sz="20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000" b="0" i="0" u="none" strike="noStrike" cap="none" normalizeH="0" baseline="30000" smtClean="0">
                          <a:ln>
                            <a:noFill/>
                          </a:ln>
                          <a:solidFill>
                            <a:schemeClr val="tx1"/>
                          </a:solidFill>
                          <a:effectLst/>
                          <a:latin typeface="Times New Roman" pitchFamily="18" charset="0"/>
                          <a:ea typeface="宋体" pitchFamily="2" charset="-122"/>
                        </a:rPr>
                        <a:t>n+1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J</a:t>
                      </a:r>
                      <a:r>
                        <a:rPr kumimoji="1" lang="en-US" altLang="zh-CN" sz="2000" b="0"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K</a:t>
                      </a:r>
                      <a:r>
                        <a:rPr kumimoji="1" lang="en-US" altLang="zh-CN" sz="2000" b="0" i="0" u="none" strike="noStrike" cap="none" normalizeH="0" baseline="-25000" smtClean="0">
                          <a:ln>
                            <a:noFill/>
                          </a:ln>
                          <a:solidFill>
                            <a:schemeClr val="tx1"/>
                          </a:solidFill>
                          <a:effectLst/>
                          <a:latin typeface="Times New Roman" pitchFamily="18" charset="0"/>
                          <a:ea typeface="宋体" pitchFamily="2" charset="-122"/>
                        </a:rPr>
                        <a:t>2</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  J</a:t>
                      </a:r>
                      <a:r>
                        <a:rPr kumimoji="1" lang="en-US" altLang="zh-CN" sz="2000" b="0" i="0" u="none" strike="noStrike" cap="none" normalizeH="0" baseline="-25000" smtClean="0">
                          <a:ln>
                            <a:noFill/>
                          </a:ln>
                          <a:solidFill>
                            <a:schemeClr val="tx1"/>
                          </a:solidFill>
                          <a:effectLst/>
                          <a:latin typeface="Times New Roman" pitchFamily="18" charset="0"/>
                          <a:ea typeface="宋体" pitchFamily="2" charset="-122"/>
                        </a:rPr>
                        <a:t>1</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K</a:t>
                      </a:r>
                      <a:r>
                        <a:rPr kumimoji="1" lang="en-US" altLang="zh-CN" sz="2000" b="0" i="0" u="none" strike="noStrike" cap="none" normalizeH="0" baseline="-25000" smtClean="0">
                          <a:ln>
                            <a:noFill/>
                          </a:ln>
                          <a:solidFill>
                            <a:schemeClr val="tx1"/>
                          </a:solidFill>
                          <a:effectLst/>
                          <a:latin typeface="Times New Roman" pitchFamily="18" charset="0"/>
                          <a:ea typeface="宋体" pitchFamily="2" charset="-122"/>
                        </a:rPr>
                        <a:t>1</a:t>
                      </a:r>
                      <a:endParaRPr kumimoji="1" lang="en-US"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Z</a:t>
                      </a:r>
                    </a:p>
                  </a:txBody>
                  <a:tcPr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0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0 0 1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0 1 0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0 1 1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1 0 0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1 0 1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1 1 0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1 1 1</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    d</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0    0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1    1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     d</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1    1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55746" name="Group 98"/>
          <p:cNvGrpSpPr>
            <a:grpSpLocks/>
          </p:cNvGrpSpPr>
          <p:nvPr/>
        </p:nvGrpSpPr>
        <p:grpSpPr bwMode="auto">
          <a:xfrm>
            <a:off x="5486400" y="4191000"/>
            <a:ext cx="3200400" cy="1552575"/>
            <a:chOff x="3456" y="2640"/>
            <a:chExt cx="2016" cy="978"/>
          </a:xfrm>
        </p:grpSpPr>
        <p:sp>
          <p:nvSpPr>
            <p:cNvPr id="52259" name="Text Box 93"/>
            <p:cNvSpPr txBox="1">
              <a:spLocks noChangeArrowheads="1"/>
            </p:cNvSpPr>
            <p:nvPr/>
          </p:nvSpPr>
          <p:spPr bwMode="auto">
            <a:xfrm>
              <a:off x="3456" y="2640"/>
              <a:ext cx="2016" cy="978"/>
            </a:xfrm>
            <a:prstGeom prst="rect">
              <a:avLst/>
            </a:prstGeom>
            <a:noFill/>
            <a:ln w="9525">
              <a:noFill/>
              <a:miter lim="800000"/>
              <a:headEnd/>
              <a:tailEnd/>
            </a:ln>
          </p:spPr>
          <p:txBody>
            <a:bodyPr>
              <a:spAutoFit/>
            </a:bodyPr>
            <a:lstStyle/>
            <a:p>
              <a:pPr eaLnBrk="1" hangingPunct="1">
                <a:spcBef>
                  <a:spcPct val="50000"/>
                </a:spcBef>
              </a:pPr>
              <a:r>
                <a:rPr lang="en-US" altLang="zh-CN"/>
                <a:t>J</a:t>
              </a:r>
              <a:r>
                <a:rPr lang="en-US" altLang="zh-CN" baseline="-25000"/>
                <a:t>2</a:t>
              </a:r>
              <a:r>
                <a:rPr lang="en-US" altLang="zh-CN"/>
                <a:t>=xy</a:t>
              </a:r>
              <a:r>
                <a:rPr lang="en-US" altLang="zh-CN" baseline="-25000"/>
                <a:t>1</a:t>
              </a:r>
              <a:r>
                <a:rPr lang="en-US" altLang="zh-CN"/>
                <a:t>             K</a:t>
              </a:r>
              <a:r>
                <a:rPr lang="en-US" altLang="zh-CN" baseline="-25000"/>
                <a:t>2</a:t>
              </a:r>
              <a:r>
                <a:rPr lang="en-US" altLang="zh-CN"/>
                <a:t>=x</a:t>
              </a:r>
            </a:p>
            <a:p>
              <a:pPr eaLnBrk="1" hangingPunct="1">
                <a:spcBef>
                  <a:spcPct val="50000"/>
                </a:spcBef>
              </a:pPr>
              <a:r>
                <a:rPr lang="en-US" altLang="zh-CN"/>
                <a:t>J</a:t>
              </a:r>
              <a:r>
                <a:rPr lang="en-US" altLang="zh-CN" baseline="-25000"/>
                <a:t>1</a:t>
              </a:r>
              <a:r>
                <a:rPr lang="en-US" altLang="zh-CN"/>
                <a:t>=x                K</a:t>
              </a:r>
              <a:r>
                <a:rPr lang="en-US" altLang="zh-CN" baseline="-25000"/>
                <a:t>1</a:t>
              </a:r>
              <a:r>
                <a:rPr lang="en-US" altLang="zh-CN"/>
                <a:t>=x</a:t>
              </a:r>
            </a:p>
            <a:p>
              <a:pPr eaLnBrk="1" hangingPunct="1">
                <a:spcBef>
                  <a:spcPct val="50000"/>
                </a:spcBef>
              </a:pPr>
              <a:r>
                <a:rPr lang="en-US" altLang="zh-CN"/>
                <a:t>Z=xy</a:t>
              </a:r>
              <a:r>
                <a:rPr lang="en-US" altLang="zh-CN" baseline="-25000"/>
                <a:t>2</a:t>
              </a:r>
              <a:endParaRPr lang="en-US" altLang="zh-CN"/>
            </a:p>
          </p:txBody>
        </p:sp>
        <p:sp>
          <p:nvSpPr>
            <p:cNvPr id="52260" name="Line 94"/>
            <p:cNvSpPr>
              <a:spLocks noChangeShapeType="1"/>
            </p:cNvSpPr>
            <p:nvPr/>
          </p:nvSpPr>
          <p:spPr bwMode="auto">
            <a:xfrm>
              <a:off x="4944" y="2688"/>
              <a:ext cx="96" cy="0"/>
            </a:xfrm>
            <a:prstGeom prst="line">
              <a:avLst/>
            </a:prstGeom>
            <a:noFill/>
            <a:ln w="9525">
              <a:solidFill>
                <a:schemeClr val="tx1"/>
              </a:solidFill>
              <a:round/>
              <a:headEnd/>
              <a:tailEnd/>
            </a:ln>
          </p:spPr>
          <p:txBody>
            <a:bodyPr/>
            <a:lstStyle/>
            <a:p>
              <a:endParaRPr lang="zh-CN" altLang="en-US"/>
            </a:p>
          </p:txBody>
        </p:sp>
        <p:sp>
          <p:nvSpPr>
            <p:cNvPr id="52261" name="Line 97"/>
            <p:cNvSpPr>
              <a:spLocks noChangeShapeType="1"/>
            </p:cNvSpPr>
            <p:nvPr/>
          </p:nvSpPr>
          <p:spPr bwMode="auto">
            <a:xfrm>
              <a:off x="4944" y="3072"/>
              <a:ext cx="96" cy="0"/>
            </a:xfrm>
            <a:prstGeom prst="line">
              <a:avLst/>
            </a:prstGeom>
            <a:noFill/>
            <a:ln w="9525">
              <a:solidFill>
                <a:schemeClr val="tx1"/>
              </a:solidFill>
              <a:round/>
              <a:headEnd/>
              <a:tailEnd/>
            </a:ln>
          </p:spPr>
          <p:txBody>
            <a:bodyPr/>
            <a:lstStyle/>
            <a:p>
              <a:endParaRPr lang="zh-CN" altLang="en-US"/>
            </a:p>
          </p:txBody>
        </p:sp>
      </p:grpSp>
      <p:sp>
        <p:nvSpPr>
          <p:cNvPr id="155747" name="Text Box 99"/>
          <p:cNvSpPr txBox="1">
            <a:spLocks noChangeArrowheads="1"/>
          </p:cNvSpPr>
          <p:nvPr/>
        </p:nvSpPr>
        <p:spPr bwMode="auto">
          <a:xfrm>
            <a:off x="2819400" y="2747963"/>
            <a:ext cx="1219200" cy="2952750"/>
          </a:xfrm>
          <a:prstGeom prst="rect">
            <a:avLst/>
          </a:prstGeom>
          <a:noFill/>
          <a:ln w="9525">
            <a:noFill/>
            <a:miter lim="800000"/>
            <a:headEnd/>
            <a:tailEnd/>
          </a:ln>
        </p:spPr>
        <p:txBody>
          <a:bodyPr>
            <a:spAutoFit/>
          </a:bodyPr>
          <a:lstStyle/>
          <a:p>
            <a:pPr algn="ctr" eaLnBrk="1" hangingPunct="1">
              <a:spcBef>
                <a:spcPct val="20000"/>
              </a:spcBef>
            </a:pPr>
            <a:r>
              <a:rPr lang="en-US" altLang="zh-CN" sz="2000"/>
              <a:t>0  d   0  d</a:t>
            </a:r>
          </a:p>
          <a:p>
            <a:pPr algn="ctr" eaLnBrk="1" hangingPunct="1">
              <a:spcBef>
                <a:spcPct val="20000"/>
              </a:spcBef>
            </a:pPr>
            <a:r>
              <a:rPr lang="en-US" altLang="zh-CN" sz="2000"/>
              <a:t>0  d   d  1</a:t>
            </a:r>
          </a:p>
          <a:p>
            <a:pPr algn="ctr" eaLnBrk="1" hangingPunct="1">
              <a:spcBef>
                <a:spcPct val="20000"/>
              </a:spcBef>
            </a:pPr>
            <a:r>
              <a:rPr lang="en-US" altLang="zh-CN" sz="2000"/>
              <a:t>d  d   d  d</a:t>
            </a:r>
          </a:p>
          <a:p>
            <a:pPr algn="ctr" eaLnBrk="1" hangingPunct="1">
              <a:spcBef>
                <a:spcPct val="20000"/>
              </a:spcBef>
            </a:pPr>
            <a:r>
              <a:rPr lang="en-US" altLang="zh-CN" sz="2000"/>
              <a:t>d  1   d  1</a:t>
            </a:r>
          </a:p>
          <a:p>
            <a:pPr algn="ctr" eaLnBrk="1" hangingPunct="1">
              <a:spcBef>
                <a:spcPct val="20000"/>
              </a:spcBef>
            </a:pPr>
            <a:r>
              <a:rPr lang="en-US" altLang="zh-CN" sz="2000"/>
              <a:t>0  d   1  d</a:t>
            </a:r>
          </a:p>
          <a:p>
            <a:pPr algn="ctr" eaLnBrk="1" hangingPunct="1">
              <a:spcBef>
                <a:spcPct val="20000"/>
              </a:spcBef>
            </a:pPr>
            <a:r>
              <a:rPr lang="en-US" altLang="zh-CN" sz="2000"/>
              <a:t>1  d   d  0</a:t>
            </a:r>
          </a:p>
          <a:p>
            <a:pPr algn="ctr" eaLnBrk="1" hangingPunct="1">
              <a:spcBef>
                <a:spcPct val="20000"/>
              </a:spcBef>
            </a:pPr>
            <a:r>
              <a:rPr lang="en-US" altLang="zh-CN" sz="2000"/>
              <a:t>d  d   d  d</a:t>
            </a:r>
          </a:p>
          <a:p>
            <a:pPr algn="ctr" eaLnBrk="1" hangingPunct="1">
              <a:spcBef>
                <a:spcPct val="20000"/>
              </a:spcBef>
            </a:pPr>
            <a:r>
              <a:rPr lang="en-US" altLang="zh-CN" sz="2000"/>
              <a:t>d  0   d  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5710">
                                            <p:txEl>
                                              <p:pRg st="0" end="0"/>
                                            </p:txEl>
                                          </p:spTgt>
                                        </p:tgtEl>
                                        <p:attrNameLst>
                                          <p:attrName>style.visibility</p:attrName>
                                        </p:attrNameLst>
                                      </p:cBhvr>
                                      <p:to>
                                        <p:strVal val="visible"/>
                                      </p:to>
                                    </p:set>
                                    <p:animEffect transition="in" filter="wipe(left)">
                                      <p:cBhvr>
                                        <p:cTn id="7" dur="500"/>
                                        <p:tgtEl>
                                          <p:spTgt spid="1557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5740"/>
                                        </p:tgtEl>
                                        <p:attrNameLst>
                                          <p:attrName>style.visibility</p:attrName>
                                        </p:attrNameLst>
                                      </p:cBhvr>
                                      <p:to>
                                        <p:strVal val="visible"/>
                                      </p:to>
                                    </p:set>
                                    <p:animEffect transition="in" filter="wipe(left)">
                                      <p:cBhvr>
                                        <p:cTn id="12" dur="500"/>
                                        <p:tgtEl>
                                          <p:spTgt spid="1557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5747">
                                            <p:txEl>
                                              <p:pRg st="0" end="0"/>
                                            </p:txEl>
                                          </p:spTgt>
                                        </p:tgtEl>
                                        <p:attrNameLst>
                                          <p:attrName>style.visibility</p:attrName>
                                        </p:attrNameLst>
                                      </p:cBhvr>
                                      <p:to>
                                        <p:strVal val="visible"/>
                                      </p:to>
                                    </p:set>
                                    <p:anim calcmode="lin" valueType="num">
                                      <p:cBhvr additive="base">
                                        <p:cTn id="17" dur="500" fill="hold"/>
                                        <p:tgtEl>
                                          <p:spTgt spid="155747">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55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55747">
                                            <p:txEl>
                                              <p:pRg st="1" end="1"/>
                                            </p:txEl>
                                          </p:spTgt>
                                        </p:tgtEl>
                                        <p:attrNameLst>
                                          <p:attrName>style.visibility</p:attrName>
                                        </p:attrNameLst>
                                      </p:cBhvr>
                                      <p:to>
                                        <p:strVal val="visible"/>
                                      </p:to>
                                    </p:set>
                                    <p:anim calcmode="lin" valueType="num">
                                      <p:cBhvr additive="base">
                                        <p:cTn id="23" dur="500" fill="hold"/>
                                        <p:tgtEl>
                                          <p:spTgt spid="155747">
                                            <p:txEl>
                                              <p:pRg st="1" end="1"/>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55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55747">
                                            <p:txEl>
                                              <p:pRg st="2" end="2"/>
                                            </p:txEl>
                                          </p:spTgt>
                                        </p:tgtEl>
                                        <p:attrNameLst>
                                          <p:attrName>style.visibility</p:attrName>
                                        </p:attrNameLst>
                                      </p:cBhvr>
                                      <p:to>
                                        <p:strVal val="visible"/>
                                      </p:to>
                                    </p:set>
                                    <p:anim calcmode="lin" valueType="num">
                                      <p:cBhvr additive="base">
                                        <p:cTn id="29" dur="500" fill="hold"/>
                                        <p:tgtEl>
                                          <p:spTgt spid="155747">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55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55747">
                                            <p:txEl>
                                              <p:pRg st="3" end="3"/>
                                            </p:txEl>
                                          </p:spTgt>
                                        </p:tgtEl>
                                        <p:attrNameLst>
                                          <p:attrName>style.visibility</p:attrName>
                                        </p:attrNameLst>
                                      </p:cBhvr>
                                      <p:to>
                                        <p:strVal val="visible"/>
                                      </p:to>
                                    </p:set>
                                    <p:anim calcmode="lin" valueType="num">
                                      <p:cBhvr additive="base">
                                        <p:cTn id="35" dur="500" fill="hold"/>
                                        <p:tgtEl>
                                          <p:spTgt spid="155747">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557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55747">
                                            <p:txEl>
                                              <p:pRg st="4" end="4"/>
                                            </p:txEl>
                                          </p:spTgt>
                                        </p:tgtEl>
                                        <p:attrNameLst>
                                          <p:attrName>style.visibility</p:attrName>
                                        </p:attrNameLst>
                                      </p:cBhvr>
                                      <p:to>
                                        <p:strVal val="visible"/>
                                      </p:to>
                                    </p:set>
                                    <p:anim calcmode="lin" valueType="num">
                                      <p:cBhvr additive="base">
                                        <p:cTn id="41" dur="500" fill="hold"/>
                                        <p:tgtEl>
                                          <p:spTgt spid="155747">
                                            <p:txEl>
                                              <p:pRg st="4" end="4"/>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557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55747">
                                            <p:txEl>
                                              <p:pRg st="5" end="5"/>
                                            </p:txEl>
                                          </p:spTgt>
                                        </p:tgtEl>
                                        <p:attrNameLst>
                                          <p:attrName>style.visibility</p:attrName>
                                        </p:attrNameLst>
                                      </p:cBhvr>
                                      <p:to>
                                        <p:strVal val="visible"/>
                                      </p:to>
                                    </p:set>
                                    <p:anim calcmode="lin" valueType="num">
                                      <p:cBhvr additive="base">
                                        <p:cTn id="47" dur="500" fill="hold"/>
                                        <p:tgtEl>
                                          <p:spTgt spid="155747">
                                            <p:txEl>
                                              <p:pRg st="5" end="5"/>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557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55747">
                                            <p:txEl>
                                              <p:pRg st="6" end="6"/>
                                            </p:txEl>
                                          </p:spTgt>
                                        </p:tgtEl>
                                        <p:attrNameLst>
                                          <p:attrName>style.visibility</p:attrName>
                                        </p:attrNameLst>
                                      </p:cBhvr>
                                      <p:to>
                                        <p:strVal val="visible"/>
                                      </p:to>
                                    </p:set>
                                    <p:anim calcmode="lin" valueType="num">
                                      <p:cBhvr additive="base">
                                        <p:cTn id="53" dur="500" fill="hold"/>
                                        <p:tgtEl>
                                          <p:spTgt spid="155747">
                                            <p:txEl>
                                              <p:pRg st="6" end="6"/>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557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55747">
                                            <p:txEl>
                                              <p:pRg st="7" end="7"/>
                                            </p:txEl>
                                          </p:spTgt>
                                        </p:tgtEl>
                                        <p:attrNameLst>
                                          <p:attrName>style.visibility</p:attrName>
                                        </p:attrNameLst>
                                      </p:cBhvr>
                                      <p:to>
                                        <p:strVal val="visible"/>
                                      </p:to>
                                    </p:set>
                                    <p:anim calcmode="lin" valueType="num">
                                      <p:cBhvr additive="base">
                                        <p:cTn id="59" dur="500" fill="hold"/>
                                        <p:tgtEl>
                                          <p:spTgt spid="155747">
                                            <p:txEl>
                                              <p:pRg st="7" end="7"/>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557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155746"/>
                                        </p:tgtEl>
                                        <p:attrNameLst>
                                          <p:attrName>style.visibility</p:attrName>
                                        </p:attrNameLst>
                                      </p:cBhvr>
                                      <p:to>
                                        <p:strVal val="visible"/>
                                      </p:to>
                                    </p:set>
                                    <p:animEffect transition="in" filter="wipe(left)">
                                      <p:cBhvr>
                                        <p:cTn id="65" dur="500"/>
                                        <p:tgtEl>
                                          <p:spTgt spid="155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10" grpId="0" build="p"/>
      <p:bldP spid="155747"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685800" y="609600"/>
            <a:ext cx="8077200" cy="822325"/>
          </a:xfrm>
          <a:prstGeom prst="rect">
            <a:avLst/>
          </a:prstGeom>
          <a:noFill/>
          <a:ln w="9525">
            <a:noFill/>
            <a:miter lim="800000"/>
            <a:headEnd/>
            <a:tailEnd/>
          </a:ln>
        </p:spPr>
        <p:txBody>
          <a:bodyPr>
            <a:spAutoFit/>
          </a:bodyPr>
          <a:lstStyle/>
          <a:p>
            <a:pPr eaLnBrk="1" hangingPunct="1">
              <a:spcBef>
                <a:spcPct val="50000"/>
              </a:spcBef>
            </a:pPr>
            <a:r>
              <a:rPr lang="zh-CN" altLang="en-US"/>
              <a:t>例：设计一个</a:t>
            </a:r>
            <a:r>
              <a:rPr lang="en-US" altLang="zh-CN"/>
              <a:t>Mealy</a:t>
            </a:r>
            <a:r>
              <a:rPr lang="zh-CN" altLang="en-US"/>
              <a:t>型电路的“</a:t>
            </a:r>
            <a:r>
              <a:rPr lang="en-US" altLang="zh-CN"/>
              <a:t>111”</a:t>
            </a:r>
            <a:r>
              <a:rPr lang="zh-CN" altLang="en-US"/>
              <a:t>系列检测器，当连续输入三个或三个以上的</a:t>
            </a:r>
            <a:r>
              <a:rPr lang="en-US" altLang="zh-CN"/>
              <a:t>1</a:t>
            </a:r>
            <a:r>
              <a:rPr lang="zh-CN" altLang="en-US"/>
              <a:t>时电路输出</a:t>
            </a:r>
            <a:r>
              <a:rPr lang="en-US" altLang="zh-CN"/>
              <a:t>Z=1</a:t>
            </a:r>
            <a:r>
              <a:rPr lang="zh-CN" altLang="en-US"/>
              <a:t>，否则</a:t>
            </a:r>
            <a:r>
              <a:rPr lang="en-US" altLang="zh-CN"/>
              <a:t>Z=0</a:t>
            </a:r>
            <a:r>
              <a:rPr lang="zh-CN" altLang="en-US"/>
              <a:t>。</a:t>
            </a:r>
          </a:p>
        </p:txBody>
      </p:sp>
      <p:grpSp>
        <p:nvGrpSpPr>
          <p:cNvPr id="53251" name="Group 41"/>
          <p:cNvGrpSpPr>
            <a:grpSpLocks/>
          </p:cNvGrpSpPr>
          <p:nvPr/>
        </p:nvGrpSpPr>
        <p:grpSpPr bwMode="auto">
          <a:xfrm>
            <a:off x="2514600" y="1524000"/>
            <a:ext cx="3200400" cy="1552575"/>
            <a:chOff x="3456" y="2640"/>
            <a:chExt cx="2016" cy="978"/>
          </a:xfrm>
        </p:grpSpPr>
        <p:sp>
          <p:nvSpPr>
            <p:cNvPr id="53306" name="Text Box 42"/>
            <p:cNvSpPr txBox="1">
              <a:spLocks noChangeArrowheads="1"/>
            </p:cNvSpPr>
            <p:nvPr/>
          </p:nvSpPr>
          <p:spPr bwMode="auto">
            <a:xfrm>
              <a:off x="3456" y="2640"/>
              <a:ext cx="2016" cy="978"/>
            </a:xfrm>
            <a:prstGeom prst="rect">
              <a:avLst/>
            </a:prstGeom>
            <a:noFill/>
            <a:ln w="9525">
              <a:noFill/>
              <a:miter lim="800000"/>
              <a:headEnd/>
              <a:tailEnd/>
            </a:ln>
          </p:spPr>
          <p:txBody>
            <a:bodyPr>
              <a:spAutoFit/>
            </a:bodyPr>
            <a:lstStyle/>
            <a:p>
              <a:pPr eaLnBrk="1" hangingPunct="1">
                <a:spcBef>
                  <a:spcPct val="50000"/>
                </a:spcBef>
              </a:pPr>
              <a:r>
                <a:rPr lang="en-US" altLang="zh-CN"/>
                <a:t>J</a:t>
              </a:r>
              <a:r>
                <a:rPr lang="en-US" altLang="zh-CN" baseline="-25000"/>
                <a:t>2</a:t>
              </a:r>
              <a:r>
                <a:rPr lang="en-US" altLang="zh-CN"/>
                <a:t>=xy</a:t>
              </a:r>
              <a:r>
                <a:rPr lang="en-US" altLang="zh-CN" baseline="-25000"/>
                <a:t>1</a:t>
              </a:r>
              <a:r>
                <a:rPr lang="en-US" altLang="zh-CN"/>
                <a:t>             K</a:t>
              </a:r>
              <a:r>
                <a:rPr lang="en-US" altLang="zh-CN" baseline="-25000"/>
                <a:t>2</a:t>
              </a:r>
              <a:r>
                <a:rPr lang="en-US" altLang="zh-CN"/>
                <a:t>=x</a:t>
              </a:r>
            </a:p>
            <a:p>
              <a:pPr eaLnBrk="1" hangingPunct="1">
                <a:spcBef>
                  <a:spcPct val="50000"/>
                </a:spcBef>
              </a:pPr>
              <a:r>
                <a:rPr lang="en-US" altLang="zh-CN"/>
                <a:t>J</a:t>
              </a:r>
              <a:r>
                <a:rPr lang="en-US" altLang="zh-CN" baseline="-25000"/>
                <a:t>1</a:t>
              </a:r>
              <a:r>
                <a:rPr lang="en-US" altLang="zh-CN"/>
                <a:t>=x                K</a:t>
              </a:r>
              <a:r>
                <a:rPr lang="en-US" altLang="zh-CN" baseline="-25000"/>
                <a:t>1</a:t>
              </a:r>
              <a:r>
                <a:rPr lang="en-US" altLang="zh-CN"/>
                <a:t>=x</a:t>
              </a:r>
            </a:p>
            <a:p>
              <a:pPr eaLnBrk="1" hangingPunct="1">
                <a:spcBef>
                  <a:spcPct val="50000"/>
                </a:spcBef>
              </a:pPr>
              <a:r>
                <a:rPr lang="en-US" altLang="zh-CN"/>
                <a:t>Z=xy</a:t>
              </a:r>
              <a:r>
                <a:rPr lang="en-US" altLang="zh-CN" baseline="-25000"/>
                <a:t>2</a:t>
              </a:r>
              <a:endParaRPr lang="en-US" altLang="zh-CN"/>
            </a:p>
          </p:txBody>
        </p:sp>
        <p:sp>
          <p:nvSpPr>
            <p:cNvPr id="53307" name="Line 43"/>
            <p:cNvSpPr>
              <a:spLocks noChangeShapeType="1"/>
            </p:cNvSpPr>
            <p:nvPr/>
          </p:nvSpPr>
          <p:spPr bwMode="auto">
            <a:xfrm>
              <a:off x="4944" y="2688"/>
              <a:ext cx="96" cy="0"/>
            </a:xfrm>
            <a:prstGeom prst="line">
              <a:avLst/>
            </a:prstGeom>
            <a:noFill/>
            <a:ln w="9525">
              <a:solidFill>
                <a:schemeClr val="tx1"/>
              </a:solidFill>
              <a:round/>
              <a:headEnd/>
              <a:tailEnd/>
            </a:ln>
          </p:spPr>
          <p:txBody>
            <a:bodyPr/>
            <a:lstStyle/>
            <a:p>
              <a:endParaRPr lang="zh-CN" altLang="en-US"/>
            </a:p>
          </p:txBody>
        </p:sp>
        <p:sp>
          <p:nvSpPr>
            <p:cNvPr id="53308" name="Line 44"/>
            <p:cNvSpPr>
              <a:spLocks noChangeShapeType="1"/>
            </p:cNvSpPr>
            <p:nvPr/>
          </p:nvSpPr>
          <p:spPr bwMode="auto">
            <a:xfrm>
              <a:off x="4944" y="3072"/>
              <a:ext cx="96" cy="0"/>
            </a:xfrm>
            <a:prstGeom prst="line">
              <a:avLst/>
            </a:prstGeom>
            <a:noFill/>
            <a:ln w="9525">
              <a:solidFill>
                <a:schemeClr val="tx1"/>
              </a:solidFill>
              <a:round/>
              <a:headEnd/>
              <a:tailEnd/>
            </a:ln>
          </p:spPr>
          <p:txBody>
            <a:bodyPr/>
            <a:lstStyle/>
            <a:p>
              <a:endParaRPr lang="zh-CN" altLang="en-US"/>
            </a:p>
          </p:txBody>
        </p:sp>
      </p:grpSp>
      <p:grpSp>
        <p:nvGrpSpPr>
          <p:cNvPr id="156822" name="Group 150"/>
          <p:cNvGrpSpPr>
            <a:grpSpLocks/>
          </p:cNvGrpSpPr>
          <p:nvPr/>
        </p:nvGrpSpPr>
        <p:grpSpPr bwMode="auto">
          <a:xfrm>
            <a:off x="533400" y="3048000"/>
            <a:ext cx="8229600" cy="2895600"/>
            <a:chOff x="336" y="1920"/>
            <a:chExt cx="5184" cy="1824"/>
          </a:xfrm>
        </p:grpSpPr>
        <p:sp>
          <p:nvSpPr>
            <p:cNvPr id="53253" name="Rectangle 48"/>
            <p:cNvSpPr>
              <a:spLocks noChangeArrowheads="1"/>
            </p:cNvSpPr>
            <p:nvPr/>
          </p:nvSpPr>
          <p:spPr bwMode="auto">
            <a:xfrm>
              <a:off x="1392" y="2496"/>
              <a:ext cx="816" cy="960"/>
            </a:xfrm>
            <a:prstGeom prst="rect">
              <a:avLst/>
            </a:prstGeom>
            <a:noFill/>
            <a:ln w="9525">
              <a:solidFill>
                <a:schemeClr val="tx1"/>
              </a:solidFill>
              <a:miter lim="800000"/>
              <a:headEnd/>
              <a:tailEnd/>
            </a:ln>
          </p:spPr>
          <p:txBody>
            <a:bodyPr wrap="none" anchor="ctr"/>
            <a:lstStyle/>
            <a:p>
              <a:pPr eaLnBrk="1" hangingPunct="1"/>
              <a:endParaRPr lang="zh-CN" altLang="en-US"/>
            </a:p>
          </p:txBody>
        </p:sp>
        <p:sp>
          <p:nvSpPr>
            <p:cNvPr id="53254" name="Line 49"/>
            <p:cNvSpPr>
              <a:spLocks noChangeShapeType="1"/>
            </p:cNvSpPr>
            <p:nvPr/>
          </p:nvSpPr>
          <p:spPr bwMode="auto">
            <a:xfrm>
              <a:off x="1440" y="2880"/>
              <a:ext cx="96" cy="96"/>
            </a:xfrm>
            <a:prstGeom prst="line">
              <a:avLst/>
            </a:prstGeom>
            <a:noFill/>
            <a:ln w="9525">
              <a:solidFill>
                <a:schemeClr val="tx1"/>
              </a:solidFill>
              <a:round/>
              <a:headEnd/>
              <a:tailEnd/>
            </a:ln>
          </p:spPr>
          <p:txBody>
            <a:bodyPr/>
            <a:lstStyle/>
            <a:p>
              <a:endParaRPr lang="zh-CN" altLang="en-US"/>
            </a:p>
          </p:txBody>
        </p:sp>
        <p:sp>
          <p:nvSpPr>
            <p:cNvPr id="53255" name="Line 50"/>
            <p:cNvSpPr>
              <a:spLocks noChangeShapeType="1"/>
            </p:cNvSpPr>
            <p:nvPr/>
          </p:nvSpPr>
          <p:spPr bwMode="auto">
            <a:xfrm flipH="1">
              <a:off x="1392" y="2976"/>
              <a:ext cx="144" cy="144"/>
            </a:xfrm>
            <a:prstGeom prst="line">
              <a:avLst/>
            </a:prstGeom>
            <a:noFill/>
            <a:ln w="9525">
              <a:solidFill>
                <a:schemeClr val="tx1"/>
              </a:solidFill>
              <a:round/>
              <a:headEnd/>
              <a:tailEnd/>
            </a:ln>
          </p:spPr>
          <p:txBody>
            <a:bodyPr/>
            <a:lstStyle/>
            <a:p>
              <a:endParaRPr lang="zh-CN" altLang="en-US"/>
            </a:p>
          </p:txBody>
        </p:sp>
        <p:sp>
          <p:nvSpPr>
            <p:cNvPr id="53256" name="Text Box 51"/>
            <p:cNvSpPr txBox="1">
              <a:spLocks noChangeArrowheads="1"/>
            </p:cNvSpPr>
            <p:nvPr/>
          </p:nvSpPr>
          <p:spPr bwMode="auto">
            <a:xfrm>
              <a:off x="1920" y="2592"/>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53257" name="Text Box 52"/>
            <p:cNvSpPr txBox="1">
              <a:spLocks noChangeArrowheads="1"/>
            </p:cNvSpPr>
            <p:nvPr/>
          </p:nvSpPr>
          <p:spPr bwMode="auto">
            <a:xfrm>
              <a:off x="1920" y="3072"/>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53258" name="Text Box 53"/>
            <p:cNvSpPr txBox="1">
              <a:spLocks noChangeArrowheads="1"/>
            </p:cNvSpPr>
            <p:nvPr/>
          </p:nvSpPr>
          <p:spPr bwMode="auto">
            <a:xfrm>
              <a:off x="1392" y="2592"/>
              <a:ext cx="288" cy="288"/>
            </a:xfrm>
            <a:prstGeom prst="rect">
              <a:avLst/>
            </a:prstGeom>
            <a:noFill/>
            <a:ln w="9525">
              <a:noFill/>
              <a:miter lim="800000"/>
              <a:headEnd/>
              <a:tailEnd/>
            </a:ln>
          </p:spPr>
          <p:txBody>
            <a:bodyPr>
              <a:spAutoFit/>
            </a:bodyPr>
            <a:lstStyle/>
            <a:p>
              <a:pPr eaLnBrk="1" hangingPunct="1">
                <a:spcBef>
                  <a:spcPct val="50000"/>
                </a:spcBef>
              </a:pPr>
              <a:r>
                <a:rPr lang="en-US" altLang="zh-CN"/>
                <a:t>J</a:t>
              </a:r>
            </a:p>
          </p:txBody>
        </p:sp>
        <p:sp>
          <p:nvSpPr>
            <p:cNvPr id="53259" name="Line 54"/>
            <p:cNvSpPr>
              <a:spLocks noChangeShapeType="1"/>
            </p:cNvSpPr>
            <p:nvPr/>
          </p:nvSpPr>
          <p:spPr bwMode="auto">
            <a:xfrm>
              <a:off x="1968" y="3072"/>
              <a:ext cx="144" cy="0"/>
            </a:xfrm>
            <a:prstGeom prst="line">
              <a:avLst/>
            </a:prstGeom>
            <a:noFill/>
            <a:ln w="9525">
              <a:solidFill>
                <a:schemeClr val="tx1"/>
              </a:solidFill>
              <a:round/>
              <a:headEnd/>
              <a:tailEnd/>
            </a:ln>
          </p:spPr>
          <p:txBody>
            <a:bodyPr/>
            <a:lstStyle/>
            <a:p>
              <a:endParaRPr lang="zh-CN" altLang="en-US"/>
            </a:p>
          </p:txBody>
        </p:sp>
        <p:sp>
          <p:nvSpPr>
            <p:cNvPr id="53260" name="Text Box 55"/>
            <p:cNvSpPr txBox="1">
              <a:spLocks noChangeArrowheads="1"/>
            </p:cNvSpPr>
            <p:nvPr/>
          </p:nvSpPr>
          <p:spPr bwMode="auto">
            <a:xfrm>
              <a:off x="1632" y="2832"/>
              <a:ext cx="288" cy="288"/>
            </a:xfrm>
            <a:prstGeom prst="rect">
              <a:avLst/>
            </a:prstGeom>
            <a:noFill/>
            <a:ln w="9525">
              <a:noFill/>
              <a:miter lim="800000"/>
              <a:headEnd/>
              <a:tailEnd/>
            </a:ln>
          </p:spPr>
          <p:txBody>
            <a:bodyPr>
              <a:spAutoFit/>
            </a:bodyPr>
            <a:lstStyle/>
            <a:p>
              <a:pPr eaLnBrk="1" hangingPunct="1">
                <a:spcBef>
                  <a:spcPct val="50000"/>
                </a:spcBef>
              </a:pPr>
              <a:r>
                <a:rPr lang="en-US" altLang="zh-CN"/>
                <a:t>F</a:t>
              </a:r>
              <a:r>
                <a:rPr lang="en-US" altLang="zh-CN" baseline="-25000"/>
                <a:t>1</a:t>
              </a:r>
              <a:endParaRPr lang="en-US" altLang="zh-CN"/>
            </a:p>
          </p:txBody>
        </p:sp>
        <p:sp>
          <p:nvSpPr>
            <p:cNvPr id="53261" name="Rectangle 57"/>
            <p:cNvSpPr>
              <a:spLocks noChangeArrowheads="1"/>
            </p:cNvSpPr>
            <p:nvPr/>
          </p:nvSpPr>
          <p:spPr bwMode="auto">
            <a:xfrm>
              <a:off x="3504" y="2496"/>
              <a:ext cx="816" cy="960"/>
            </a:xfrm>
            <a:prstGeom prst="rect">
              <a:avLst/>
            </a:prstGeom>
            <a:noFill/>
            <a:ln w="9525">
              <a:solidFill>
                <a:schemeClr val="tx1"/>
              </a:solidFill>
              <a:miter lim="800000"/>
              <a:headEnd/>
              <a:tailEnd/>
            </a:ln>
          </p:spPr>
          <p:txBody>
            <a:bodyPr wrap="none" anchor="ctr"/>
            <a:lstStyle/>
            <a:p>
              <a:pPr eaLnBrk="1" hangingPunct="1"/>
              <a:endParaRPr lang="zh-CN" altLang="en-US"/>
            </a:p>
          </p:txBody>
        </p:sp>
        <p:sp>
          <p:nvSpPr>
            <p:cNvPr id="53262" name="Line 58"/>
            <p:cNvSpPr>
              <a:spLocks noChangeShapeType="1"/>
            </p:cNvSpPr>
            <p:nvPr/>
          </p:nvSpPr>
          <p:spPr bwMode="auto">
            <a:xfrm>
              <a:off x="3552" y="2880"/>
              <a:ext cx="96" cy="96"/>
            </a:xfrm>
            <a:prstGeom prst="line">
              <a:avLst/>
            </a:prstGeom>
            <a:noFill/>
            <a:ln w="9525">
              <a:solidFill>
                <a:schemeClr val="tx1"/>
              </a:solidFill>
              <a:round/>
              <a:headEnd/>
              <a:tailEnd/>
            </a:ln>
          </p:spPr>
          <p:txBody>
            <a:bodyPr/>
            <a:lstStyle/>
            <a:p>
              <a:endParaRPr lang="zh-CN" altLang="en-US"/>
            </a:p>
          </p:txBody>
        </p:sp>
        <p:sp>
          <p:nvSpPr>
            <p:cNvPr id="53263" name="Line 59"/>
            <p:cNvSpPr>
              <a:spLocks noChangeShapeType="1"/>
            </p:cNvSpPr>
            <p:nvPr/>
          </p:nvSpPr>
          <p:spPr bwMode="auto">
            <a:xfrm flipH="1">
              <a:off x="3504" y="2976"/>
              <a:ext cx="144" cy="144"/>
            </a:xfrm>
            <a:prstGeom prst="line">
              <a:avLst/>
            </a:prstGeom>
            <a:noFill/>
            <a:ln w="9525">
              <a:solidFill>
                <a:schemeClr val="tx1"/>
              </a:solidFill>
              <a:round/>
              <a:headEnd/>
              <a:tailEnd/>
            </a:ln>
          </p:spPr>
          <p:txBody>
            <a:bodyPr/>
            <a:lstStyle/>
            <a:p>
              <a:endParaRPr lang="zh-CN" altLang="en-US"/>
            </a:p>
          </p:txBody>
        </p:sp>
        <p:sp>
          <p:nvSpPr>
            <p:cNvPr id="53264" name="Text Box 60"/>
            <p:cNvSpPr txBox="1">
              <a:spLocks noChangeArrowheads="1"/>
            </p:cNvSpPr>
            <p:nvPr/>
          </p:nvSpPr>
          <p:spPr bwMode="auto">
            <a:xfrm>
              <a:off x="4032" y="2592"/>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53265" name="Text Box 61"/>
            <p:cNvSpPr txBox="1">
              <a:spLocks noChangeArrowheads="1"/>
            </p:cNvSpPr>
            <p:nvPr/>
          </p:nvSpPr>
          <p:spPr bwMode="auto">
            <a:xfrm>
              <a:off x="4032" y="3072"/>
              <a:ext cx="288" cy="288"/>
            </a:xfrm>
            <a:prstGeom prst="rect">
              <a:avLst/>
            </a:prstGeom>
            <a:noFill/>
            <a:ln w="9525">
              <a:noFill/>
              <a:miter lim="800000"/>
              <a:headEnd/>
              <a:tailEnd/>
            </a:ln>
          </p:spPr>
          <p:txBody>
            <a:bodyPr>
              <a:spAutoFit/>
            </a:bodyPr>
            <a:lstStyle/>
            <a:p>
              <a:pPr eaLnBrk="1" hangingPunct="1">
                <a:spcBef>
                  <a:spcPct val="50000"/>
                </a:spcBef>
              </a:pPr>
              <a:r>
                <a:rPr lang="en-US" altLang="zh-CN"/>
                <a:t>Q</a:t>
              </a:r>
            </a:p>
          </p:txBody>
        </p:sp>
        <p:sp>
          <p:nvSpPr>
            <p:cNvPr id="53266" name="Text Box 62"/>
            <p:cNvSpPr txBox="1">
              <a:spLocks noChangeArrowheads="1"/>
            </p:cNvSpPr>
            <p:nvPr/>
          </p:nvSpPr>
          <p:spPr bwMode="auto">
            <a:xfrm>
              <a:off x="3504" y="2592"/>
              <a:ext cx="288" cy="288"/>
            </a:xfrm>
            <a:prstGeom prst="rect">
              <a:avLst/>
            </a:prstGeom>
            <a:noFill/>
            <a:ln w="9525">
              <a:noFill/>
              <a:miter lim="800000"/>
              <a:headEnd/>
              <a:tailEnd/>
            </a:ln>
          </p:spPr>
          <p:txBody>
            <a:bodyPr>
              <a:spAutoFit/>
            </a:bodyPr>
            <a:lstStyle/>
            <a:p>
              <a:pPr eaLnBrk="1" hangingPunct="1">
                <a:spcBef>
                  <a:spcPct val="50000"/>
                </a:spcBef>
              </a:pPr>
              <a:r>
                <a:rPr lang="en-US" altLang="zh-CN"/>
                <a:t>J</a:t>
              </a:r>
            </a:p>
          </p:txBody>
        </p:sp>
        <p:sp>
          <p:nvSpPr>
            <p:cNvPr id="53267" name="Line 63"/>
            <p:cNvSpPr>
              <a:spLocks noChangeShapeType="1"/>
            </p:cNvSpPr>
            <p:nvPr/>
          </p:nvSpPr>
          <p:spPr bwMode="auto">
            <a:xfrm>
              <a:off x="4080" y="3072"/>
              <a:ext cx="144" cy="0"/>
            </a:xfrm>
            <a:prstGeom prst="line">
              <a:avLst/>
            </a:prstGeom>
            <a:noFill/>
            <a:ln w="9525">
              <a:solidFill>
                <a:schemeClr val="tx1"/>
              </a:solidFill>
              <a:round/>
              <a:headEnd/>
              <a:tailEnd/>
            </a:ln>
          </p:spPr>
          <p:txBody>
            <a:bodyPr/>
            <a:lstStyle/>
            <a:p>
              <a:endParaRPr lang="zh-CN" altLang="en-US"/>
            </a:p>
          </p:txBody>
        </p:sp>
        <p:sp>
          <p:nvSpPr>
            <p:cNvPr id="53268" name="Text Box 64"/>
            <p:cNvSpPr txBox="1">
              <a:spLocks noChangeArrowheads="1"/>
            </p:cNvSpPr>
            <p:nvPr/>
          </p:nvSpPr>
          <p:spPr bwMode="auto">
            <a:xfrm>
              <a:off x="3744" y="2832"/>
              <a:ext cx="288" cy="288"/>
            </a:xfrm>
            <a:prstGeom prst="rect">
              <a:avLst/>
            </a:prstGeom>
            <a:noFill/>
            <a:ln w="9525">
              <a:noFill/>
              <a:miter lim="800000"/>
              <a:headEnd/>
              <a:tailEnd/>
            </a:ln>
          </p:spPr>
          <p:txBody>
            <a:bodyPr>
              <a:spAutoFit/>
            </a:bodyPr>
            <a:lstStyle/>
            <a:p>
              <a:pPr eaLnBrk="1" hangingPunct="1">
                <a:spcBef>
                  <a:spcPct val="50000"/>
                </a:spcBef>
              </a:pPr>
              <a:r>
                <a:rPr lang="en-US" altLang="zh-CN"/>
                <a:t>F</a:t>
              </a:r>
              <a:r>
                <a:rPr lang="en-US" altLang="zh-CN" baseline="-25000"/>
                <a:t>2</a:t>
              </a:r>
              <a:endParaRPr lang="en-US" altLang="zh-CN"/>
            </a:p>
          </p:txBody>
        </p:sp>
        <p:sp>
          <p:nvSpPr>
            <p:cNvPr id="53269" name="Rectangle 77"/>
            <p:cNvSpPr>
              <a:spLocks noChangeArrowheads="1"/>
            </p:cNvSpPr>
            <p:nvPr/>
          </p:nvSpPr>
          <p:spPr bwMode="auto">
            <a:xfrm>
              <a:off x="4800" y="2016"/>
              <a:ext cx="288" cy="432"/>
            </a:xfrm>
            <a:prstGeom prst="rect">
              <a:avLst/>
            </a:prstGeom>
            <a:noFill/>
            <a:ln w="9525">
              <a:solidFill>
                <a:schemeClr val="tx1"/>
              </a:solidFill>
              <a:miter lim="800000"/>
              <a:headEnd/>
              <a:tailEnd/>
            </a:ln>
          </p:spPr>
          <p:txBody>
            <a:bodyPr wrap="none" anchor="ctr"/>
            <a:lstStyle/>
            <a:p>
              <a:pPr algn="ctr" eaLnBrk="1" hangingPunct="1"/>
              <a:r>
                <a:rPr lang="en-US" altLang="zh-CN"/>
                <a:t>&amp;</a:t>
              </a:r>
            </a:p>
          </p:txBody>
        </p:sp>
        <p:sp>
          <p:nvSpPr>
            <p:cNvPr id="53270" name="Rectangle 78"/>
            <p:cNvSpPr>
              <a:spLocks noChangeArrowheads="1"/>
            </p:cNvSpPr>
            <p:nvPr/>
          </p:nvSpPr>
          <p:spPr bwMode="auto">
            <a:xfrm>
              <a:off x="2544" y="2256"/>
              <a:ext cx="288" cy="432"/>
            </a:xfrm>
            <a:prstGeom prst="rect">
              <a:avLst/>
            </a:prstGeom>
            <a:noFill/>
            <a:ln w="9525">
              <a:solidFill>
                <a:schemeClr val="tx1"/>
              </a:solidFill>
              <a:miter lim="800000"/>
              <a:headEnd/>
              <a:tailEnd/>
            </a:ln>
          </p:spPr>
          <p:txBody>
            <a:bodyPr wrap="none" anchor="ctr"/>
            <a:lstStyle/>
            <a:p>
              <a:pPr algn="ctr" eaLnBrk="1" hangingPunct="1"/>
              <a:r>
                <a:rPr lang="en-US" altLang="zh-CN"/>
                <a:t>&amp;</a:t>
              </a:r>
            </a:p>
          </p:txBody>
        </p:sp>
        <p:grpSp>
          <p:nvGrpSpPr>
            <p:cNvPr id="53271" name="Group 118"/>
            <p:cNvGrpSpPr>
              <a:grpSpLocks/>
            </p:cNvGrpSpPr>
            <p:nvPr/>
          </p:nvGrpSpPr>
          <p:grpSpPr bwMode="auto">
            <a:xfrm rot="5400000">
              <a:off x="768" y="2832"/>
              <a:ext cx="240" cy="240"/>
              <a:chOff x="3984" y="1200"/>
              <a:chExt cx="240" cy="240"/>
            </a:xfrm>
          </p:grpSpPr>
          <p:sp>
            <p:nvSpPr>
              <p:cNvPr id="53304" name="Rectangle 113"/>
              <p:cNvSpPr>
                <a:spLocks noChangeArrowheads="1"/>
              </p:cNvSpPr>
              <p:nvPr/>
            </p:nvSpPr>
            <p:spPr bwMode="auto">
              <a:xfrm>
                <a:off x="3984" y="1200"/>
                <a:ext cx="160" cy="240"/>
              </a:xfrm>
              <a:prstGeom prst="rect">
                <a:avLst/>
              </a:prstGeom>
              <a:noFill/>
              <a:ln w="9525">
                <a:solidFill>
                  <a:schemeClr val="tx1"/>
                </a:solidFill>
                <a:miter lim="800000"/>
                <a:headEnd/>
                <a:tailEnd/>
              </a:ln>
            </p:spPr>
            <p:txBody>
              <a:bodyPr wrap="none" anchor="ctr"/>
              <a:lstStyle/>
              <a:p>
                <a:pPr algn="ctr" eaLnBrk="1" hangingPunct="1"/>
                <a:r>
                  <a:rPr lang="en-US" altLang="zh-CN" sz="2000"/>
                  <a:t>1</a:t>
                </a:r>
              </a:p>
            </p:txBody>
          </p:sp>
          <p:sp>
            <p:nvSpPr>
              <p:cNvPr id="53305" name="Oval 114"/>
              <p:cNvSpPr>
                <a:spLocks noChangeArrowheads="1"/>
              </p:cNvSpPr>
              <p:nvPr/>
            </p:nvSpPr>
            <p:spPr bwMode="auto">
              <a:xfrm>
                <a:off x="4128" y="1248"/>
                <a:ext cx="96" cy="96"/>
              </a:xfrm>
              <a:prstGeom prst="ellipse">
                <a:avLst/>
              </a:prstGeom>
              <a:noFill/>
              <a:ln w="28575">
                <a:solidFill>
                  <a:schemeClr val="tx1"/>
                </a:solidFill>
                <a:round/>
                <a:headEnd/>
                <a:tailEnd/>
              </a:ln>
            </p:spPr>
            <p:txBody>
              <a:bodyPr wrap="none" anchor="ctr"/>
              <a:lstStyle/>
              <a:p>
                <a:pPr eaLnBrk="1" hangingPunct="1"/>
                <a:endParaRPr lang="zh-CN" altLang="en-US"/>
              </a:p>
            </p:txBody>
          </p:sp>
        </p:grpSp>
        <p:sp>
          <p:nvSpPr>
            <p:cNvPr id="53272" name="Text Box 115"/>
            <p:cNvSpPr txBox="1">
              <a:spLocks noChangeArrowheads="1"/>
            </p:cNvSpPr>
            <p:nvPr/>
          </p:nvSpPr>
          <p:spPr bwMode="auto">
            <a:xfrm>
              <a:off x="432" y="2352"/>
              <a:ext cx="288" cy="288"/>
            </a:xfrm>
            <a:prstGeom prst="rect">
              <a:avLst/>
            </a:prstGeom>
            <a:noFill/>
            <a:ln w="9525">
              <a:noFill/>
              <a:miter lim="800000"/>
              <a:headEnd/>
              <a:tailEnd/>
            </a:ln>
          </p:spPr>
          <p:txBody>
            <a:bodyPr>
              <a:spAutoFit/>
            </a:bodyPr>
            <a:lstStyle/>
            <a:p>
              <a:pPr eaLnBrk="1" hangingPunct="1">
                <a:spcBef>
                  <a:spcPct val="50000"/>
                </a:spcBef>
              </a:pPr>
              <a:r>
                <a:rPr lang="en-US" altLang="zh-CN"/>
                <a:t>X</a:t>
              </a:r>
            </a:p>
          </p:txBody>
        </p:sp>
        <p:sp>
          <p:nvSpPr>
            <p:cNvPr id="53273" name="Text Box 116"/>
            <p:cNvSpPr txBox="1">
              <a:spLocks noChangeArrowheads="1"/>
            </p:cNvSpPr>
            <p:nvPr/>
          </p:nvSpPr>
          <p:spPr bwMode="auto">
            <a:xfrm>
              <a:off x="336" y="3360"/>
              <a:ext cx="480" cy="288"/>
            </a:xfrm>
            <a:prstGeom prst="rect">
              <a:avLst/>
            </a:prstGeom>
            <a:noFill/>
            <a:ln w="9525">
              <a:noFill/>
              <a:miter lim="800000"/>
              <a:headEnd/>
              <a:tailEnd/>
            </a:ln>
          </p:spPr>
          <p:txBody>
            <a:bodyPr>
              <a:spAutoFit/>
            </a:bodyPr>
            <a:lstStyle/>
            <a:p>
              <a:pPr eaLnBrk="1" hangingPunct="1">
                <a:spcBef>
                  <a:spcPct val="50000"/>
                </a:spcBef>
              </a:pPr>
              <a:r>
                <a:rPr lang="en-US" altLang="zh-CN"/>
                <a:t>CP</a:t>
              </a:r>
            </a:p>
          </p:txBody>
        </p:sp>
        <p:sp>
          <p:nvSpPr>
            <p:cNvPr id="53274" name="Text Box 119"/>
            <p:cNvSpPr txBox="1">
              <a:spLocks noChangeArrowheads="1"/>
            </p:cNvSpPr>
            <p:nvPr/>
          </p:nvSpPr>
          <p:spPr bwMode="auto">
            <a:xfrm>
              <a:off x="1392" y="3120"/>
              <a:ext cx="288" cy="288"/>
            </a:xfrm>
            <a:prstGeom prst="rect">
              <a:avLst/>
            </a:prstGeom>
            <a:noFill/>
            <a:ln w="9525">
              <a:noFill/>
              <a:miter lim="800000"/>
              <a:headEnd/>
              <a:tailEnd/>
            </a:ln>
          </p:spPr>
          <p:txBody>
            <a:bodyPr>
              <a:spAutoFit/>
            </a:bodyPr>
            <a:lstStyle/>
            <a:p>
              <a:pPr eaLnBrk="1" hangingPunct="1">
                <a:spcBef>
                  <a:spcPct val="50000"/>
                </a:spcBef>
              </a:pPr>
              <a:r>
                <a:rPr lang="en-US" altLang="zh-CN"/>
                <a:t>K</a:t>
              </a:r>
            </a:p>
          </p:txBody>
        </p:sp>
        <p:sp>
          <p:nvSpPr>
            <p:cNvPr id="53275" name="Text Box 120"/>
            <p:cNvSpPr txBox="1">
              <a:spLocks noChangeArrowheads="1"/>
            </p:cNvSpPr>
            <p:nvPr/>
          </p:nvSpPr>
          <p:spPr bwMode="auto">
            <a:xfrm>
              <a:off x="3504" y="3168"/>
              <a:ext cx="288" cy="288"/>
            </a:xfrm>
            <a:prstGeom prst="rect">
              <a:avLst/>
            </a:prstGeom>
            <a:noFill/>
            <a:ln w="9525">
              <a:noFill/>
              <a:miter lim="800000"/>
              <a:headEnd/>
              <a:tailEnd/>
            </a:ln>
          </p:spPr>
          <p:txBody>
            <a:bodyPr>
              <a:spAutoFit/>
            </a:bodyPr>
            <a:lstStyle/>
            <a:p>
              <a:pPr eaLnBrk="1" hangingPunct="1">
                <a:spcBef>
                  <a:spcPct val="50000"/>
                </a:spcBef>
              </a:pPr>
              <a:r>
                <a:rPr lang="en-US" altLang="zh-CN"/>
                <a:t>K</a:t>
              </a:r>
            </a:p>
          </p:txBody>
        </p:sp>
        <p:sp>
          <p:nvSpPr>
            <p:cNvPr id="53276" name="Oval 121"/>
            <p:cNvSpPr>
              <a:spLocks noChangeArrowheads="1"/>
            </p:cNvSpPr>
            <p:nvPr/>
          </p:nvSpPr>
          <p:spPr bwMode="auto">
            <a:xfrm>
              <a:off x="1296" y="2928"/>
              <a:ext cx="96" cy="96"/>
            </a:xfrm>
            <a:prstGeom prst="ellipse">
              <a:avLst/>
            </a:prstGeom>
            <a:noFill/>
            <a:ln w="9525">
              <a:solidFill>
                <a:schemeClr val="tx1"/>
              </a:solidFill>
              <a:round/>
              <a:headEnd/>
              <a:tailEnd/>
            </a:ln>
          </p:spPr>
          <p:txBody>
            <a:bodyPr wrap="none" anchor="ctr"/>
            <a:lstStyle/>
            <a:p>
              <a:pPr eaLnBrk="1" hangingPunct="1"/>
              <a:endParaRPr lang="zh-CN" altLang="en-US"/>
            </a:p>
          </p:txBody>
        </p:sp>
        <p:sp>
          <p:nvSpPr>
            <p:cNvPr id="53277" name="Oval 122"/>
            <p:cNvSpPr>
              <a:spLocks noChangeArrowheads="1"/>
            </p:cNvSpPr>
            <p:nvPr/>
          </p:nvSpPr>
          <p:spPr bwMode="auto">
            <a:xfrm>
              <a:off x="3408" y="2928"/>
              <a:ext cx="96" cy="96"/>
            </a:xfrm>
            <a:prstGeom prst="ellipse">
              <a:avLst/>
            </a:prstGeom>
            <a:noFill/>
            <a:ln w="9525">
              <a:solidFill>
                <a:schemeClr val="tx1"/>
              </a:solidFill>
              <a:round/>
              <a:headEnd/>
              <a:tailEnd/>
            </a:ln>
          </p:spPr>
          <p:txBody>
            <a:bodyPr wrap="none" anchor="ctr"/>
            <a:lstStyle/>
            <a:p>
              <a:pPr eaLnBrk="1" hangingPunct="1"/>
              <a:endParaRPr lang="zh-CN" altLang="en-US"/>
            </a:p>
          </p:txBody>
        </p:sp>
        <p:sp>
          <p:nvSpPr>
            <p:cNvPr id="53278" name="Line 123"/>
            <p:cNvSpPr>
              <a:spLocks noChangeShapeType="1"/>
            </p:cNvSpPr>
            <p:nvPr/>
          </p:nvSpPr>
          <p:spPr bwMode="auto">
            <a:xfrm flipH="1">
              <a:off x="3024" y="2976"/>
              <a:ext cx="384" cy="0"/>
            </a:xfrm>
            <a:prstGeom prst="line">
              <a:avLst/>
            </a:prstGeom>
            <a:noFill/>
            <a:ln w="9525">
              <a:solidFill>
                <a:schemeClr val="tx1"/>
              </a:solidFill>
              <a:round/>
              <a:headEnd/>
              <a:tailEnd/>
            </a:ln>
          </p:spPr>
          <p:txBody>
            <a:bodyPr/>
            <a:lstStyle/>
            <a:p>
              <a:endParaRPr lang="zh-CN" altLang="en-US"/>
            </a:p>
          </p:txBody>
        </p:sp>
        <p:sp>
          <p:nvSpPr>
            <p:cNvPr id="53279" name="Line 124"/>
            <p:cNvSpPr>
              <a:spLocks noChangeShapeType="1"/>
            </p:cNvSpPr>
            <p:nvPr/>
          </p:nvSpPr>
          <p:spPr bwMode="auto">
            <a:xfrm>
              <a:off x="3024" y="2976"/>
              <a:ext cx="0" cy="624"/>
            </a:xfrm>
            <a:prstGeom prst="line">
              <a:avLst/>
            </a:prstGeom>
            <a:noFill/>
            <a:ln w="9525">
              <a:solidFill>
                <a:schemeClr val="tx1"/>
              </a:solidFill>
              <a:round/>
              <a:headEnd/>
              <a:tailEnd/>
            </a:ln>
          </p:spPr>
          <p:txBody>
            <a:bodyPr/>
            <a:lstStyle/>
            <a:p>
              <a:endParaRPr lang="zh-CN" altLang="en-US"/>
            </a:p>
          </p:txBody>
        </p:sp>
        <p:sp>
          <p:nvSpPr>
            <p:cNvPr id="53280" name="Line 125"/>
            <p:cNvSpPr>
              <a:spLocks noChangeShapeType="1"/>
            </p:cNvSpPr>
            <p:nvPr/>
          </p:nvSpPr>
          <p:spPr bwMode="auto">
            <a:xfrm flipH="1">
              <a:off x="528" y="3600"/>
              <a:ext cx="2496" cy="0"/>
            </a:xfrm>
            <a:prstGeom prst="line">
              <a:avLst/>
            </a:prstGeom>
            <a:noFill/>
            <a:ln w="9525">
              <a:solidFill>
                <a:schemeClr val="tx1"/>
              </a:solidFill>
              <a:round/>
              <a:headEnd/>
              <a:tailEnd/>
            </a:ln>
          </p:spPr>
          <p:txBody>
            <a:bodyPr/>
            <a:lstStyle/>
            <a:p>
              <a:endParaRPr lang="zh-CN" altLang="en-US"/>
            </a:p>
          </p:txBody>
        </p:sp>
        <p:sp>
          <p:nvSpPr>
            <p:cNvPr id="53281" name="Line 126"/>
            <p:cNvSpPr>
              <a:spLocks noChangeShapeType="1"/>
            </p:cNvSpPr>
            <p:nvPr/>
          </p:nvSpPr>
          <p:spPr bwMode="auto">
            <a:xfrm flipH="1">
              <a:off x="3312" y="3312"/>
              <a:ext cx="192" cy="0"/>
            </a:xfrm>
            <a:prstGeom prst="line">
              <a:avLst/>
            </a:prstGeom>
            <a:noFill/>
            <a:ln w="9525">
              <a:solidFill>
                <a:schemeClr val="tx1"/>
              </a:solidFill>
              <a:round/>
              <a:headEnd/>
              <a:tailEnd/>
            </a:ln>
          </p:spPr>
          <p:txBody>
            <a:bodyPr/>
            <a:lstStyle/>
            <a:p>
              <a:endParaRPr lang="zh-CN" altLang="en-US"/>
            </a:p>
          </p:txBody>
        </p:sp>
        <p:sp>
          <p:nvSpPr>
            <p:cNvPr id="53282" name="Line 127"/>
            <p:cNvSpPr>
              <a:spLocks noChangeShapeType="1"/>
            </p:cNvSpPr>
            <p:nvPr/>
          </p:nvSpPr>
          <p:spPr bwMode="auto">
            <a:xfrm>
              <a:off x="3312" y="3312"/>
              <a:ext cx="0" cy="432"/>
            </a:xfrm>
            <a:prstGeom prst="line">
              <a:avLst/>
            </a:prstGeom>
            <a:noFill/>
            <a:ln w="9525">
              <a:solidFill>
                <a:schemeClr val="tx1"/>
              </a:solidFill>
              <a:round/>
              <a:headEnd/>
              <a:tailEnd/>
            </a:ln>
          </p:spPr>
          <p:txBody>
            <a:bodyPr/>
            <a:lstStyle/>
            <a:p>
              <a:endParaRPr lang="zh-CN" altLang="en-US"/>
            </a:p>
          </p:txBody>
        </p:sp>
        <p:sp>
          <p:nvSpPr>
            <p:cNvPr id="53283" name="Line 128"/>
            <p:cNvSpPr>
              <a:spLocks noChangeShapeType="1"/>
            </p:cNvSpPr>
            <p:nvPr/>
          </p:nvSpPr>
          <p:spPr bwMode="auto">
            <a:xfrm flipH="1">
              <a:off x="912" y="3744"/>
              <a:ext cx="2400" cy="0"/>
            </a:xfrm>
            <a:prstGeom prst="line">
              <a:avLst/>
            </a:prstGeom>
            <a:noFill/>
            <a:ln w="9525">
              <a:solidFill>
                <a:schemeClr val="tx1"/>
              </a:solidFill>
              <a:round/>
              <a:headEnd/>
              <a:tailEnd/>
            </a:ln>
          </p:spPr>
          <p:txBody>
            <a:bodyPr/>
            <a:lstStyle/>
            <a:p>
              <a:endParaRPr lang="zh-CN" altLang="en-US"/>
            </a:p>
          </p:txBody>
        </p:sp>
        <p:sp>
          <p:nvSpPr>
            <p:cNvPr id="53284" name="Line 130"/>
            <p:cNvSpPr>
              <a:spLocks noChangeShapeType="1"/>
            </p:cNvSpPr>
            <p:nvPr/>
          </p:nvSpPr>
          <p:spPr bwMode="auto">
            <a:xfrm>
              <a:off x="1200" y="2976"/>
              <a:ext cx="0" cy="624"/>
            </a:xfrm>
            <a:prstGeom prst="line">
              <a:avLst/>
            </a:prstGeom>
            <a:noFill/>
            <a:ln w="9525">
              <a:solidFill>
                <a:schemeClr val="tx1"/>
              </a:solidFill>
              <a:round/>
              <a:headEnd/>
              <a:tailEnd/>
            </a:ln>
          </p:spPr>
          <p:txBody>
            <a:bodyPr/>
            <a:lstStyle/>
            <a:p>
              <a:endParaRPr lang="zh-CN" altLang="en-US"/>
            </a:p>
          </p:txBody>
        </p:sp>
        <p:sp>
          <p:nvSpPr>
            <p:cNvPr id="53285" name="Line 131"/>
            <p:cNvSpPr>
              <a:spLocks noChangeShapeType="1"/>
            </p:cNvSpPr>
            <p:nvPr/>
          </p:nvSpPr>
          <p:spPr bwMode="auto">
            <a:xfrm flipH="1">
              <a:off x="480" y="2688"/>
              <a:ext cx="912" cy="0"/>
            </a:xfrm>
            <a:prstGeom prst="line">
              <a:avLst/>
            </a:prstGeom>
            <a:noFill/>
            <a:ln w="9525">
              <a:solidFill>
                <a:schemeClr val="tx1"/>
              </a:solidFill>
              <a:round/>
              <a:headEnd/>
              <a:tailEnd/>
            </a:ln>
          </p:spPr>
          <p:txBody>
            <a:bodyPr/>
            <a:lstStyle/>
            <a:p>
              <a:endParaRPr lang="zh-CN" altLang="en-US"/>
            </a:p>
          </p:txBody>
        </p:sp>
        <p:sp>
          <p:nvSpPr>
            <p:cNvPr id="53286" name="Line 132"/>
            <p:cNvSpPr>
              <a:spLocks noChangeShapeType="1"/>
            </p:cNvSpPr>
            <p:nvPr/>
          </p:nvSpPr>
          <p:spPr bwMode="auto">
            <a:xfrm>
              <a:off x="912" y="2688"/>
              <a:ext cx="0" cy="144"/>
            </a:xfrm>
            <a:prstGeom prst="line">
              <a:avLst/>
            </a:prstGeom>
            <a:noFill/>
            <a:ln w="9525">
              <a:solidFill>
                <a:schemeClr val="tx1"/>
              </a:solidFill>
              <a:round/>
              <a:headEnd/>
              <a:tailEnd/>
            </a:ln>
          </p:spPr>
          <p:txBody>
            <a:bodyPr/>
            <a:lstStyle/>
            <a:p>
              <a:endParaRPr lang="zh-CN" altLang="en-US"/>
            </a:p>
          </p:txBody>
        </p:sp>
        <p:sp>
          <p:nvSpPr>
            <p:cNvPr id="53287" name="Line 133"/>
            <p:cNvSpPr>
              <a:spLocks noChangeShapeType="1"/>
            </p:cNvSpPr>
            <p:nvPr/>
          </p:nvSpPr>
          <p:spPr bwMode="auto">
            <a:xfrm>
              <a:off x="912" y="3072"/>
              <a:ext cx="0" cy="672"/>
            </a:xfrm>
            <a:prstGeom prst="line">
              <a:avLst/>
            </a:prstGeom>
            <a:noFill/>
            <a:ln w="9525">
              <a:solidFill>
                <a:schemeClr val="tx1"/>
              </a:solidFill>
              <a:round/>
              <a:headEnd/>
              <a:tailEnd/>
            </a:ln>
          </p:spPr>
          <p:txBody>
            <a:bodyPr/>
            <a:lstStyle/>
            <a:p>
              <a:endParaRPr lang="zh-CN" altLang="en-US"/>
            </a:p>
          </p:txBody>
        </p:sp>
        <p:sp>
          <p:nvSpPr>
            <p:cNvPr id="53288" name="Line 134"/>
            <p:cNvSpPr>
              <a:spLocks noChangeShapeType="1"/>
            </p:cNvSpPr>
            <p:nvPr/>
          </p:nvSpPr>
          <p:spPr bwMode="auto">
            <a:xfrm flipH="1">
              <a:off x="912" y="3264"/>
              <a:ext cx="480" cy="0"/>
            </a:xfrm>
            <a:prstGeom prst="line">
              <a:avLst/>
            </a:prstGeom>
            <a:noFill/>
            <a:ln w="9525">
              <a:solidFill>
                <a:schemeClr val="tx1"/>
              </a:solidFill>
              <a:round/>
              <a:headEnd/>
              <a:tailEnd/>
            </a:ln>
          </p:spPr>
          <p:txBody>
            <a:bodyPr/>
            <a:lstStyle/>
            <a:p>
              <a:endParaRPr lang="zh-CN" altLang="en-US"/>
            </a:p>
          </p:txBody>
        </p:sp>
        <p:sp>
          <p:nvSpPr>
            <p:cNvPr id="53289" name="Line 135"/>
            <p:cNvSpPr>
              <a:spLocks noChangeShapeType="1"/>
            </p:cNvSpPr>
            <p:nvPr/>
          </p:nvSpPr>
          <p:spPr bwMode="auto">
            <a:xfrm flipV="1">
              <a:off x="1200" y="2160"/>
              <a:ext cx="0" cy="528"/>
            </a:xfrm>
            <a:prstGeom prst="line">
              <a:avLst/>
            </a:prstGeom>
            <a:noFill/>
            <a:ln w="9525">
              <a:solidFill>
                <a:schemeClr val="tx1"/>
              </a:solidFill>
              <a:round/>
              <a:headEnd/>
              <a:tailEnd/>
            </a:ln>
          </p:spPr>
          <p:txBody>
            <a:bodyPr/>
            <a:lstStyle/>
            <a:p>
              <a:endParaRPr lang="zh-CN" altLang="en-US"/>
            </a:p>
          </p:txBody>
        </p:sp>
        <p:sp>
          <p:nvSpPr>
            <p:cNvPr id="53290" name="Line 136"/>
            <p:cNvSpPr>
              <a:spLocks noChangeShapeType="1"/>
            </p:cNvSpPr>
            <p:nvPr/>
          </p:nvSpPr>
          <p:spPr bwMode="auto">
            <a:xfrm>
              <a:off x="1200" y="2160"/>
              <a:ext cx="3600" cy="0"/>
            </a:xfrm>
            <a:prstGeom prst="line">
              <a:avLst/>
            </a:prstGeom>
            <a:noFill/>
            <a:ln w="9525">
              <a:solidFill>
                <a:schemeClr val="tx1"/>
              </a:solidFill>
              <a:round/>
              <a:headEnd/>
              <a:tailEnd/>
            </a:ln>
          </p:spPr>
          <p:txBody>
            <a:bodyPr/>
            <a:lstStyle/>
            <a:p>
              <a:endParaRPr lang="zh-CN" altLang="en-US"/>
            </a:p>
          </p:txBody>
        </p:sp>
        <p:sp>
          <p:nvSpPr>
            <p:cNvPr id="53291" name="Line 137"/>
            <p:cNvSpPr>
              <a:spLocks noChangeShapeType="1"/>
            </p:cNvSpPr>
            <p:nvPr/>
          </p:nvSpPr>
          <p:spPr bwMode="auto">
            <a:xfrm>
              <a:off x="1200" y="2352"/>
              <a:ext cx="1344" cy="0"/>
            </a:xfrm>
            <a:prstGeom prst="line">
              <a:avLst/>
            </a:prstGeom>
            <a:noFill/>
            <a:ln w="9525">
              <a:solidFill>
                <a:schemeClr val="tx1"/>
              </a:solidFill>
              <a:round/>
              <a:headEnd/>
              <a:tailEnd/>
            </a:ln>
          </p:spPr>
          <p:txBody>
            <a:bodyPr/>
            <a:lstStyle/>
            <a:p>
              <a:endParaRPr lang="zh-CN" altLang="en-US"/>
            </a:p>
          </p:txBody>
        </p:sp>
        <p:sp>
          <p:nvSpPr>
            <p:cNvPr id="53292" name="Line 138"/>
            <p:cNvSpPr>
              <a:spLocks noChangeShapeType="1"/>
            </p:cNvSpPr>
            <p:nvPr/>
          </p:nvSpPr>
          <p:spPr bwMode="auto">
            <a:xfrm>
              <a:off x="2208" y="2736"/>
              <a:ext cx="144" cy="0"/>
            </a:xfrm>
            <a:prstGeom prst="line">
              <a:avLst/>
            </a:prstGeom>
            <a:noFill/>
            <a:ln w="9525">
              <a:solidFill>
                <a:schemeClr val="tx1"/>
              </a:solidFill>
              <a:round/>
              <a:headEnd/>
              <a:tailEnd/>
            </a:ln>
          </p:spPr>
          <p:txBody>
            <a:bodyPr/>
            <a:lstStyle/>
            <a:p>
              <a:endParaRPr lang="zh-CN" altLang="en-US"/>
            </a:p>
          </p:txBody>
        </p:sp>
        <p:sp>
          <p:nvSpPr>
            <p:cNvPr id="53293" name="Line 139"/>
            <p:cNvSpPr>
              <a:spLocks noChangeShapeType="1"/>
            </p:cNvSpPr>
            <p:nvPr/>
          </p:nvSpPr>
          <p:spPr bwMode="auto">
            <a:xfrm flipV="1">
              <a:off x="2352" y="2592"/>
              <a:ext cx="0" cy="144"/>
            </a:xfrm>
            <a:prstGeom prst="line">
              <a:avLst/>
            </a:prstGeom>
            <a:noFill/>
            <a:ln w="9525">
              <a:solidFill>
                <a:schemeClr val="tx1"/>
              </a:solidFill>
              <a:round/>
              <a:headEnd/>
              <a:tailEnd/>
            </a:ln>
          </p:spPr>
          <p:txBody>
            <a:bodyPr/>
            <a:lstStyle/>
            <a:p>
              <a:endParaRPr lang="zh-CN" altLang="en-US"/>
            </a:p>
          </p:txBody>
        </p:sp>
        <p:sp>
          <p:nvSpPr>
            <p:cNvPr id="53294" name="Line 140"/>
            <p:cNvSpPr>
              <a:spLocks noChangeShapeType="1"/>
            </p:cNvSpPr>
            <p:nvPr/>
          </p:nvSpPr>
          <p:spPr bwMode="auto">
            <a:xfrm>
              <a:off x="2352" y="2592"/>
              <a:ext cx="192" cy="0"/>
            </a:xfrm>
            <a:prstGeom prst="line">
              <a:avLst/>
            </a:prstGeom>
            <a:noFill/>
            <a:ln w="9525">
              <a:solidFill>
                <a:schemeClr val="tx1"/>
              </a:solidFill>
              <a:round/>
              <a:headEnd/>
              <a:tailEnd/>
            </a:ln>
          </p:spPr>
          <p:txBody>
            <a:bodyPr/>
            <a:lstStyle/>
            <a:p>
              <a:endParaRPr lang="zh-CN" altLang="en-US"/>
            </a:p>
          </p:txBody>
        </p:sp>
        <p:sp>
          <p:nvSpPr>
            <p:cNvPr id="53295" name="Line 141"/>
            <p:cNvSpPr>
              <a:spLocks noChangeShapeType="1"/>
            </p:cNvSpPr>
            <p:nvPr/>
          </p:nvSpPr>
          <p:spPr bwMode="auto">
            <a:xfrm>
              <a:off x="2832" y="2448"/>
              <a:ext cx="432" cy="0"/>
            </a:xfrm>
            <a:prstGeom prst="line">
              <a:avLst/>
            </a:prstGeom>
            <a:noFill/>
            <a:ln w="9525">
              <a:solidFill>
                <a:schemeClr val="tx1"/>
              </a:solidFill>
              <a:round/>
              <a:headEnd/>
              <a:tailEnd/>
            </a:ln>
          </p:spPr>
          <p:txBody>
            <a:bodyPr/>
            <a:lstStyle/>
            <a:p>
              <a:endParaRPr lang="zh-CN" altLang="en-US"/>
            </a:p>
          </p:txBody>
        </p:sp>
        <p:sp>
          <p:nvSpPr>
            <p:cNvPr id="53296" name="Line 142"/>
            <p:cNvSpPr>
              <a:spLocks noChangeShapeType="1"/>
            </p:cNvSpPr>
            <p:nvPr/>
          </p:nvSpPr>
          <p:spPr bwMode="auto">
            <a:xfrm>
              <a:off x="3264" y="2448"/>
              <a:ext cx="0" cy="240"/>
            </a:xfrm>
            <a:prstGeom prst="line">
              <a:avLst/>
            </a:prstGeom>
            <a:noFill/>
            <a:ln w="9525">
              <a:solidFill>
                <a:schemeClr val="tx1"/>
              </a:solidFill>
              <a:round/>
              <a:headEnd/>
              <a:tailEnd/>
            </a:ln>
          </p:spPr>
          <p:txBody>
            <a:bodyPr/>
            <a:lstStyle/>
            <a:p>
              <a:endParaRPr lang="zh-CN" altLang="en-US"/>
            </a:p>
          </p:txBody>
        </p:sp>
        <p:sp>
          <p:nvSpPr>
            <p:cNvPr id="53297" name="Line 143"/>
            <p:cNvSpPr>
              <a:spLocks noChangeShapeType="1"/>
            </p:cNvSpPr>
            <p:nvPr/>
          </p:nvSpPr>
          <p:spPr bwMode="auto">
            <a:xfrm>
              <a:off x="3264" y="2688"/>
              <a:ext cx="240" cy="0"/>
            </a:xfrm>
            <a:prstGeom prst="line">
              <a:avLst/>
            </a:prstGeom>
            <a:noFill/>
            <a:ln w="9525">
              <a:solidFill>
                <a:schemeClr val="tx1"/>
              </a:solidFill>
              <a:round/>
              <a:headEnd/>
              <a:tailEnd/>
            </a:ln>
          </p:spPr>
          <p:txBody>
            <a:bodyPr/>
            <a:lstStyle/>
            <a:p>
              <a:endParaRPr lang="zh-CN" altLang="en-US"/>
            </a:p>
          </p:txBody>
        </p:sp>
        <p:sp>
          <p:nvSpPr>
            <p:cNvPr id="53298" name="Line 144"/>
            <p:cNvSpPr>
              <a:spLocks noChangeShapeType="1"/>
            </p:cNvSpPr>
            <p:nvPr/>
          </p:nvSpPr>
          <p:spPr bwMode="auto">
            <a:xfrm>
              <a:off x="4320" y="2736"/>
              <a:ext cx="240" cy="0"/>
            </a:xfrm>
            <a:prstGeom prst="line">
              <a:avLst/>
            </a:prstGeom>
            <a:noFill/>
            <a:ln w="9525">
              <a:solidFill>
                <a:schemeClr val="tx1"/>
              </a:solidFill>
              <a:round/>
              <a:headEnd/>
              <a:tailEnd/>
            </a:ln>
          </p:spPr>
          <p:txBody>
            <a:bodyPr/>
            <a:lstStyle/>
            <a:p>
              <a:endParaRPr lang="zh-CN" altLang="en-US"/>
            </a:p>
          </p:txBody>
        </p:sp>
        <p:sp>
          <p:nvSpPr>
            <p:cNvPr id="53299" name="Line 145"/>
            <p:cNvSpPr>
              <a:spLocks noChangeShapeType="1"/>
            </p:cNvSpPr>
            <p:nvPr/>
          </p:nvSpPr>
          <p:spPr bwMode="auto">
            <a:xfrm flipV="1">
              <a:off x="4560" y="2304"/>
              <a:ext cx="0" cy="432"/>
            </a:xfrm>
            <a:prstGeom prst="line">
              <a:avLst/>
            </a:prstGeom>
            <a:noFill/>
            <a:ln w="9525">
              <a:solidFill>
                <a:schemeClr val="tx1"/>
              </a:solidFill>
              <a:round/>
              <a:headEnd/>
              <a:tailEnd/>
            </a:ln>
          </p:spPr>
          <p:txBody>
            <a:bodyPr/>
            <a:lstStyle/>
            <a:p>
              <a:endParaRPr lang="zh-CN" altLang="en-US"/>
            </a:p>
          </p:txBody>
        </p:sp>
        <p:sp>
          <p:nvSpPr>
            <p:cNvPr id="53300" name="Line 146"/>
            <p:cNvSpPr>
              <a:spLocks noChangeShapeType="1"/>
            </p:cNvSpPr>
            <p:nvPr/>
          </p:nvSpPr>
          <p:spPr bwMode="auto">
            <a:xfrm>
              <a:off x="4560" y="2304"/>
              <a:ext cx="240" cy="0"/>
            </a:xfrm>
            <a:prstGeom prst="line">
              <a:avLst/>
            </a:prstGeom>
            <a:noFill/>
            <a:ln w="9525">
              <a:solidFill>
                <a:schemeClr val="tx1"/>
              </a:solidFill>
              <a:round/>
              <a:headEnd/>
              <a:tailEnd/>
            </a:ln>
          </p:spPr>
          <p:txBody>
            <a:bodyPr/>
            <a:lstStyle/>
            <a:p>
              <a:endParaRPr lang="zh-CN" altLang="en-US"/>
            </a:p>
          </p:txBody>
        </p:sp>
        <p:sp>
          <p:nvSpPr>
            <p:cNvPr id="53301" name="Line 147"/>
            <p:cNvSpPr>
              <a:spLocks noChangeShapeType="1"/>
            </p:cNvSpPr>
            <p:nvPr/>
          </p:nvSpPr>
          <p:spPr bwMode="auto">
            <a:xfrm>
              <a:off x="5088" y="2208"/>
              <a:ext cx="240" cy="0"/>
            </a:xfrm>
            <a:prstGeom prst="line">
              <a:avLst/>
            </a:prstGeom>
            <a:noFill/>
            <a:ln w="9525">
              <a:solidFill>
                <a:schemeClr val="tx1"/>
              </a:solidFill>
              <a:round/>
              <a:headEnd/>
              <a:tailEnd/>
            </a:ln>
          </p:spPr>
          <p:txBody>
            <a:bodyPr/>
            <a:lstStyle/>
            <a:p>
              <a:endParaRPr lang="zh-CN" altLang="en-US"/>
            </a:p>
          </p:txBody>
        </p:sp>
        <p:sp>
          <p:nvSpPr>
            <p:cNvPr id="53302" name="Text Box 148"/>
            <p:cNvSpPr txBox="1">
              <a:spLocks noChangeArrowheads="1"/>
            </p:cNvSpPr>
            <p:nvPr/>
          </p:nvSpPr>
          <p:spPr bwMode="auto">
            <a:xfrm>
              <a:off x="5232" y="1920"/>
              <a:ext cx="288" cy="288"/>
            </a:xfrm>
            <a:prstGeom prst="rect">
              <a:avLst/>
            </a:prstGeom>
            <a:noFill/>
            <a:ln w="9525">
              <a:noFill/>
              <a:miter lim="800000"/>
              <a:headEnd/>
              <a:tailEnd/>
            </a:ln>
          </p:spPr>
          <p:txBody>
            <a:bodyPr>
              <a:spAutoFit/>
            </a:bodyPr>
            <a:lstStyle/>
            <a:p>
              <a:pPr eaLnBrk="1" hangingPunct="1">
                <a:spcBef>
                  <a:spcPct val="50000"/>
                </a:spcBef>
              </a:pPr>
              <a:r>
                <a:rPr lang="en-US" altLang="zh-CN"/>
                <a:t>Z</a:t>
              </a:r>
            </a:p>
          </p:txBody>
        </p:sp>
        <p:sp>
          <p:nvSpPr>
            <p:cNvPr id="53303" name="Line 149"/>
            <p:cNvSpPr>
              <a:spLocks noChangeShapeType="1"/>
            </p:cNvSpPr>
            <p:nvPr/>
          </p:nvSpPr>
          <p:spPr bwMode="auto">
            <a:xfrm>
              <a:off x="1200" y="2976"/>
              <a:ext cx="96" cy="0"/>
            </a:xfrm>
            <a:prstGeom prst="line">
              <a:avLst/>
            </a:prstGeom>
            <a:noFill/>
            <a:ln w="9525">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6822"/>
                                        </p:tgtEl>
                                        <p:attrNameLst>
                                          <p:attrName>style.visibility</p:attrName>
                                        </p:attrNameLst>
                                      </p:cBhvr>
                                      <p:to>
                                        <p:strVal val="visible"/>
                                      </p:to>
                                    </p:set>
                                    <p:animEffect transition="in" filter="wipe(left)">
                                      <p:cBhvr>
                                        <p:cTn id="7" dur="500"/>
                                        <p:tgtEl>
                                          <p:spTgt spid="156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C:\My Documents\My Pictures\图片22.gif"/>
          <p:cNvPicPr>
            <a:picLocks noChangeAspect="1" noChangeArrowheads="1"/>
          </p:cNvPicPr>
          <p:nvPr/>
        </p:nvPicPr>
        <p:blipFill>
          <a:blip r:embed="rId2"/>
          <a:srcRect/>
          <a:stretch>
            <a:fillRect/>
          </a:stretch>
        </p:blipFill>
        <p:spPr bwMode="auto">
          <a:xfrm>
            <a:off x="0" y="0"/>
            <a:ext cx="9144000" cy="6934200"/>
          </a:xfrm>
          <a:prstGeom prst="rect">
            <a:avLst/>
          </a:prstGeom>
          <a:noFill/>
          <a:ln w="9525">
            <a:noFill/>
            <a:miter lim="800000"/>
            <a:headEnd/>
            <a:tailEnd/>
          </a:ln>
        </p:spPr>
      </p:pic>
      <p:sp>
        <p:nvSpPr>
          <p:cNvPr id="67587" name="Text Box 3"/>
          <p:cNvSpPr txBox="1">
            <a:spLocks noChangeArrowheads="1"/>
          </p:cNvSpPr>
          <p:nvPr/>
        </p:nvSpPr>
        <p:spPr bwMode="auto">
          <a:xfrm>
            <a:off x="2124075" y="1743075"/>
            <a:ext cx="7010400" cy="3311525"/>
          </a:xfrm>
          <a:prstGeom prst="rect">
            <a:avLst/>
          </a:prstGeom>
          <a:noFill/>
          <a:ln w="9525">
            <a:noFill/>
            <a:miter lim="800000"/>
            <a:headEnd/>
            <a:tailEnd/>
          </a:ln>
        </p:spPr>
        <p:txBody>
          <a:bodyPr>
            <a:spAutoFit/>
          </a:bodyPr>
          <a:lstStyle/>
          <a:p>
            <a:pPr algn="ctr" eaLnBrk="1" hangingPunct="1">
              <a:spcBef>
                <a:spcPct val="50000"/>
              </a:spcBef>
            </a:pPr>
            <a:r>
              <a:rPr lang="zh-CN" altLang="en-US" sz="9600" b="1">
                <a:solidFill>
                  <a:srgbClr val="008000"/>
                </a:solidFill>
                <a:latin typeface="隶书" pitchFamily="49" charset="-122"/>
                <a:ea typeface="隶书" pitchFamily="49" charset="-122"/>
              </a:rPr>
              <a:t>第六章 </a:t>
            </a:r>
          </a:p>
          <a:p>
            <a:pPr algn="ctr" eaLnBrk="1" hangingPunct="1">
              <a:lnSpc>
                <a:spcPct val="70000"/>
              </a:lnSpc>
              <a:spcBef>
                <a:spcPct val="50000"/>
              </a:spcBef>
            </a:pPr>
            <a:r>
              <a:rPr lang="zh-CN" altLang="en-US" sz="9600" b="1">
                <a:solidFill>
                  <a:srgbClr val="008000"/>
                </a:solidFill>
                <a:latin typeface="隶书" pitchFamily="49" charset="-122"/>
                <a:ea typeface="隶书" pitchFamily="49" charset="-122"/>
              </a:rPr>
              <a:t>结束</a:t>
            </a:r>
            <a:endParaRPr lang="zh-CN" altLang="en-US" sz="9600" b="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wipe(left)">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wipe(left)">
                                      <p:cBhvr>
                                        <p:cTn id="12" dur="500"/>
                                        <p:tgtEl>
                                          <p:spTgt spid="675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95288" y="904875"/>
            <a:ext cx="8216900" cy="4892675"/>
          </a:xfrm>
          <a:prstGeom prst="rect">
            <a:avLst/>
          </a:prstGeom>
          <a:noFill/>
          <a:ln w="9525">
            <a:solidFill>
              <a:schemeClr val="hlink"/>
            </a:solidFill>
            <a:miter lim="800000"/>
            <a:headEnd/>
            <a:tailEnd/>
          </a:ln>
        </p:spPr>
        <p:txBody>
          <a:bodyPr>
            <a:spAutoFit/>
          </a:bodyPr>
          <a:lstStyle/>
          <a:p>
            <a:pPr algn="just" eaLnBrk="1" hangingPunct="1">
              <a:spcBef>
                <a:spcPct val="50000"/>
              </a:spcBef>
            </a:pPr>
            <a:r>
              <a:rPr lang="en-US" altLang="zh-CN" b="1"/>
              <a:t>1</a:t>
            </a:r>
            <a:r>
              <a:rPr lang="zh-CN" altLang="en-US" b="1"/>
              <a:t>、按其状态改变方式</a:t>
            </a:r>
          </a:p>
          <a:p>
            <a:pPr algn="just" eaLnBrk="1" hangingPunct="1">
              <a:spcBef>
                <a:spcPct val="50000"/>
              </a:spcBef>
            </a:pPr>
            <a:r>
              <a:rPr lang="zh-CN" altLang="en-US" b="1">
                <a:solidFill>
                  <a:srgbClr val="FF3300"/>
                </a:solidFill>
              </a:rPr>
              <a:t>同步时序逻辑电路：</a:t>
            </a:r>
            <a:endParaRPr lang="en-US" altLang="zh-CN" b="1">
              <a:solidFill>
                <a:srgbClr val="FF3300"/>
              </a:solidFill>
            </a:endParaRPr>
          </a:p>
          <a:p>
            <a:pPr algn="just" eaLnBrk="1" hangingPunct="1">
              <a:spcBef>
                <a:spcPct val="50000"/>
              </a:spcBef>
            </a:pPr>
            <a:endParaRPr lang="en-US" altLang="zh-CN" b="1">
              <a:solidFill>
                <a:srgbClr val="FF3300"/>
              </a:solidFill>
            </a:endParaRPr>
          </a:p>
          <a:p>
            <a:pPr algn="just" eaLnBrk="1" hangingPunct="1">
              <a:spcBef>
                <a:spcPct val="50000"/>
              </a:spcBef>
            </a:pPr>
            <a:endParaRPr lang="en-US" altLang="zh-CN" b="1">
              <a:solidFill>
                <a:srgbClr val="FF3300"/>
              </a:solidFill>
            </a:endParaRPr>
          </a:p>
          <a:p>
            <a:pPr algn="just" eaLnBrk="1" hangingPunct="1">
              <a:spcBef>
                <a:spcPct val="50000"/>
              </a:spcBef>
            </a:pPr>
            <a:endParaRPr lang="en-US" altLang="zh-CN" b="1">
              <a:solidFill>
                <a:srgbClr val="FF3300"/>
              </a:solidFill>
            </a:endParaRPr>
          </a:p>
          <a:p>
            <a:pPr algn="just" eaLnBrk="1" hangingPunct="1">
              <a:spcBef>
                <a:spcPct val="50000"/>
              </a:spcBef>
            </a:pPr>
            <a:endParaRPr lang="en-US" altLang="zh-CN" b="1">
              <a:solidFill>
                <a:srgbClr val="FF3300"/>
              </a:solidFill>
            </a:endParaRPr>
          </a:p>
          <a:p>
            <a:pPr algn="just" eaLnBrk="1" hangingPunct="1">
              <a:spcBef>
                <a:spcPct val="50000"/>
              </a:spcBef>
            </a:pPr>
            <a:r>
              <a:rPr lang="zh-CN" altLang="en-US" b="1">
                <a:solidFill>
                  <a:srgbClr val="FF3300"/>
                </a:solidFill>
              </a:rPr>
              <a:t>异步时序逻辑电路：</a:t>
            </a:r>
            <a:endParaRPr lang="en-US" altLang="zh-CN" b="1">
              <a:solidFill>
                <a:srgbClr val="FF3300"/>
              </a:solidFill>
            </a:endParaRPr>
          </a:p>
          <a:p>
            <a:pPr algn="just" eaLnBrk="1" hangingPunct="1">
              <a:spcBef>
                <a:spcPct val="50000"/>
              </a:spcBef>
            </a:pPr>
            <a:endParaRPr lang="en-US" altLang="zh-CN" b="1">
              <a:solidFill>
                <a:srgbClr val="FF3300"/>
              </a:solidFill>
            </a:endParaRPr>
          </a:p>
          <a:p>
            <a:pPr algn="just" eaLnBrk="1" hangingPunct="1">
              <a:spcBef>
                <a:spcPct val="50000"/>
              </a:spcBef>
            </a:pPr>
            <a:endParaRPr lang="zh-CN" altLang="en-US" b="1"/>
          </a:p>
        </p:txBody>
      </p:sp>
      <p:sp>
        <p:nvSpPr>
          <p:cNvPr id="7171" name="Text Box 3"/>
          <p:cNvSpPr txBox="1">
            <a:spLocks noChangeArrowheads="1"/>
          </p:cNvSpPr>
          <p:nvPr/>
        </p:nvSpPr>
        <p:spPr bwMode="auto">
          <a:xfrm>
            <a:off x="265113" y="146050"/>
            <a:ext cx="4140200" cy="519113"/>
          </a:xfrm>
          <a:prstGeom prst="rect">
            <a:avLst/>
          </a:prstGeom>
          <a:noFill/>
          <a:ln w="9525">
            <a:noFill/>
            <a:miter lim="800000"/>
            <a:headEnd/>
            <a:tailEnd/>
          </a:ln>
        </p:spPr>
        <p:txBody>
          <a:bodyPr>
            <a:spAutoFit/>
          </a:bodyPr>
          <a:lstStyle/>
          <a:p>
            <a:pPr eaLnBrk="1" hangingPunct="1">
              <a:spcBef>
                <a:spcPct val="50000"/>
              </a:spcBef>
            </a:pPr>
            <a:r>
              <a:rPr lang="zh-CN" altLang="en-US" sz="2800" b="1"/>
              <a:t>二、时序逻辑电路的分类 </a:t>
            </a:r>
          </a:p>
        </p:txBody>
      </p:sp>
      <p:pic>
        <p:nvPicPr>
          <p:cNvPr id="7210" name="Picture 42" descr="d2"/>
          <p:cNvPicPr>
            <a:picLocks noChangeAspect="1" noChangeArrowheads="1"/>
          </p:cNvPicPr>
          <p:nvPr/>
        </p:nvPicPr>
        <p:blipFill>
          <a:blip r:embed="rId2"/>
          <a:srcRect/>
          <a:stretch>
            <a:fillRect/>
          </a:stretch>
        </p:blipFill>
        <p:spPr bwMode="auto">
          <a:xfrm>
            <a:off x="1143000" y="1989138"/>
            <a:ext cx="6526213" cy="1709737"/>
          </a:xfrm>
          <a:prstGeom prst="rect">
            <a:avLst/>
          </a:prstGeom>
          <a:noFill/>
          <a:ln w="9525">
            <a:noFill/>
            <a:miter lim="800000"/>
            <a:headEnd/>
            <a:tailEnd/>
          </a:ln>
        </p:spPr>
      </p:pic>
      <p:pic>
        <p:nvPicPr>
          <p:cNvPr id="7211" name="Picture 43" descr="d3"/>
          <p:cNvPicPr>
            <a:picLocks noChangeAspect="1" noChangeArrowheads="1"/>
          </p:cNvPicPr>
          <p:nvPr/>
        </p:nvPicPr>
        <p:blipFill>
          <a:blip r:embed="rId3"/>
          <a:srcRect/>
          <a:stretch>
            <a:fillRect/>
          </a:stretch>
        </p:blipFill>
        <p:spPr bwMode="auto">
          <a:xfrm>
            <a:off x="1179513" y="4835525"/>
            <a:ext cx="6489700" cy="15128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882650" y="1340768"/>
            <a:ext cx="7378700" cy="1384300"/>
          </a:xfrm>
          <a:prstGeom prst="rect">
            <a:avLst/>
          </a:prstGeom>
          <a:noFill/>
          <a:ln w="9525">
            <a:solidFill>
              <a:schemeClr val="hlink"/>
            </a:solidFill>
            <a:miter lim="800000"/>
            <a:headEnd/>
            <a:tailEnd/>
          </a:ln>
        </p:spPr>
        <p:txBody>
          <a:bodyPr>
            <a:spAutoFit/>
          </a:bodyPr>
          <a:lstStyle/>
          <a:p>
            <a:pPr algn="just" eaLnBrk="1" hangingPunct="1">
              <a:spcBef>
                <a:spcPct val="50000"/>
              </a:spcBef>
            </a:pPr>
            <a:r>
              <a:rPr lang="zh-CN" altLang="en-US" sz="2800" b="1">
                <a:solidFill>
                  <a:srgbClr val="FF3300"/>
                </a:solidFill>
              </a:rPr>
              <a:t>米利（</a:t>
            </a:r>
            <a:r>
              <a:rPr lang="en-US" altLang="zh-CN" sz="2800" b="1">
                <a:solidFill>
                  <a:srgbClr val="FF3300"/>
                </a:solidFill>
              </a:rPr>
              <a:t>Mealy</a:t>
            </a:r>
            <a:r>
              <a:rPr lang="zh-CN" altLang="en-US" sz="2800" b="1">
                <a:solidFill>
                  <a:srgbClr val="FF3300"/>
                </a:solidFill>
              </a:rPr>
              <a:t>）型：</a:t>
            </a:r>
            <a:r>
              <a:rPr lang="zh-CN" altLang="en-US" sz="2800" b="1"/>
              <a:t>电路输出是电路外部输入和内部状态变量的函数。其关系为                   </a:t>
            </a:r>
            <a:r>
              <a:rPr lang="en-US" altLang="zh-CN" sz="2800" b="1"/>
              <a:t>Z</a:t>
            </a:r>
            <a:r>
              <a:rPr lang="en-US" altLang="zh-CN" sz="2800" b="1" baseline="-30000"/>
              <a:t>i</a:t>
            </a:r>
            <a:r>
              <a:rPr lang="en-US" altLang="zh-CN" sz="2800" b="1"/>
              <a:t>=f</a:t>
            </a:r>
            <a:r>
              <a:rPr lang="en-US" altLang="zh-CN" sz="2800" b="1" baseline="-30000"/>
              <a:t>i</a:t>
            </a:r>
            <a:r>
              <a:rPr lang="en-US" altLang="zh-CN" sz="2800" b="1"/>
              <a:t>(x</a:t>
            </a:r>
            <a:r>
              <a:rPr lang="en-US" altLang="zh-CN" sz="2800" b="1" baseline="-30000"/>
              <a:t>1</a:t>
            </a:r>
            <a:r>
              <a:rPr lang="en-US" altLang="zh-CN" sz="2800" b="1"/>
              <a:t>,x</a:t>
            </a:r>
            <a:r>
              <a:rPr lang="en-US" altLang="zh-CN" sz="2800" b="1" baseline="-30000"/>
              <a:t>2</a:t>
            </a:r>
            <a:r>
              <a:rPr lang="en-US" altLang="zh-CN" sz="2800" b="1"/>
              <a:t>,…,x</a:t>
            </a:r>
            <a:r>
              <a:rPr lang="en-US" altLang="zh-CN" sz="2800" b="1" baseline="-30000"/>
              <a:t>n</a:t>
            </a:r>
            <a:r>
              <a:rPr lang="en-US" altLang="zh-CN" sz="2800" b="1"/>
              <a:t>,Q</a:t>
            </a:r>
            <a:r>
              <a:rPr lang="en-US" altLang="zh-CN" sz="2800" b="1" baseline="-30000"/>
              <a:t>1</a:t>
            </a:r>
            <a:r>
              <a:rPr lang="en-US" altLang="zh-CN" sz="2800" b="1"/>
              <a:t>,Q</a:t>
            </a:r>
            <a:r>
              <a:rPr lang="en-US" altLang="zh-CN" sz="2800" b="1" baseline="-30000"/>
              <a:t>2</a:t>
            </a:r>
            <a:r>
              <a:rPr lang="en-US" altLang="zh-CN" sz="2800" b="1"/>
              <a:t>,…,Q</a:t>
            </a:r>
            <a:r>
              <a:rPr lang="en-US" altLang="zh-CN" sz="2800" b="1" baseline="-30000"/>
              <a:t>n</a:t>
            </a:r>
            <a:r>
              <a:rPr lang="en-US" altLang="zh-CN" sz="2800" b="1"/>
              <a:t>)</a:t>
            </a:r>
          </a:p>
        </p:txBody>
      </p:sp>
      <p:sp>
        <p:nvSpPr>
          <p:cNvPr id="9218" name="Text Box 123"/>
          <p:cNvSpPr txBox="1">
            <a:spLocks noChangeArrowheads="1"/>
          </p:cNvSpPr>
          <p:nvPr/>
        </p:nvSpPr>
        <p:spPr bwMode="auto">
          <a:xfrm>
            <a:off x="250825" y="193675"/>
            <a:ext cx="8497888" cy="954088"/>
          </a:xfrm>
          <a:prstGeom prst="rect">
            <a:avLst/>
          </a:prstGeom>
          <a:noFill/>
          <a:ln w="9525">
            <a:noFill/>
            <a:miter lim="800000"/>
            <a:headEnd/>
            <a:tailEnd/>
          </a:ln>
        </p:spPr>
        <p:txBody>
          <a:bodyPr>
            <a:spAutoFit/>
          </a:bodyPr>
          <a:lstStyle/>
          <a:p>
            <a:pPr algn="just" eaLnBrk="1" hangingPunct="1">
              <a:spcBef>
                <a:spcPct val="50000"/>
              </a:spcBef>
            </a:pPr>
            <a:r>
              <a:rPr lang="en-US" altLang="zh-CN" sz="2800" b="1"/>
              <a:t>2</a:t>
            </a:r>
            <a:r>
              <a:rPr lang="zh-CN" altLang="en-US" sz="2800" b="1"/>
              <a:t>、按照电路输出与外部输入的关系，时序逻辑电路有两种结构模型。</a:t>
            </a:r>
          </a:p>
        </p:txBody>
      </p:sp>
      <p:pic>
        <p:nvPicPr>
          <p:cNvPr id="9258" name="Picture 42" descr="D4"/>
          <p:cNvPicPr>
            <a:picLocks noChangeAspect="1" noChangeArrowheads="1"/>
          </p:cNvPicPr>
          <p:nvPr/>
        </p:nvPicPr>
        <p:blipFill>
          <a:blip r:embed="rId2"/>
          <a:srcRect/>
          <a:stretch>
            <a:fillRect/>
          </a:stretch>
        </p:blipFill>
        <p:spPr bwMode="auto">
          <a:xfrm>
            <a:off x="1763713" y="3213100"/>
            <a:ext cx="6151562" cy="2879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nimBg="1"/>
      <p:bldP spid="92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Box 2"/>
          <p:cNvSpPr txBox="1">
            <a:spLocks noChangeArrowheads="1"/>
          </p:cNvSpPr>
          <p:nvPr/>
        </p:nvSpPr>
        <p:spPr bwMode="auto">
          <a:xfrm>
            <a:off x="1043608" y="548680"/>
            <a:ext cx="7416800" cy="1385888"/>
          </a:xfrm>
          <a:prstGeom prst="rect">
            <a:avLst/>
          </a:prstGeom>
          <a:noFill/>
          <a:ln w="9525">
            <a:solidFill>
              <a:schemeClr val="hlink"/>
            </a:solidFill>
            <a:miter lim="800000"/>
            <a:headEnd/>
            <a:tailEnd/>
          </a:ln>
        </p:spPr>
        <p:txBody>
          <a:bodyPr>
            <a:spAutoFit/>
          </a:bodyPr>
          <a:lstStyle/>
          <a:p>
            <a:pPr algn="just" eaLnBrk="1" hangingPunct="1">
              <a:spcBef>
                <a:spcPct val="50000"/>
              </a:spcBef>
            </a:pPr>
            <a:r>
              <a:rPr lang="zh-CN" altLang="en-US" sz="2800" b="1">
                <a:solidFill>
                  <a:srgbClr val="FF3300"/>
                </a:solidFill>
              </a:rPr>
              <a:t>莫尔（</a:t>
            </a:r>
            <a:r>
              <a:rPr lang="en-US" altLang="zh-CN" sz="2800" b="1">
                <a:solidFill>
                  <a:srgbClr val="FF3300"/>
                </a:solidFill>
              </a:rPr>
              <a:t>Moore</a:t>
            </a:r>
            <a:r>
              <a:rPr lang="zh-CN" altLang="en-US" sz="2800" b="1">
                <a:solidFill>
                  <a:srgbClr val="FF3300"/>
                </a:solidFill>
              </a:rPr>
              <a:t>）型：</a:t>
            </a:r>
            <a:r>
              <a:rPr lang="zh-CN" altLang="en-US" sz="2800" b="1"/>
              <a:t>电路输出是内部状态的函数，与外部输入无关。其关系为                       </a:t>
            </a:r>
            <a:r>
              <a:rPr lang="en-US" altLang="zh-CN" sz="2800" b="1"/>
              <a:t>Z</a:t>
            </a:r>
            <a:r>
              <a:rPr lang="en-US" altLang="zh-CN" sz="2800" b="1" baseline="-30000"/>
              <a:t>i</a:t>
            </a:r>
            <a:r>
              <a:rPr lang="en-US" altLang="zh-CN" sz="2800" b="1"/>
              <a:t>=f</a:t>
            </a:r>
            <a:r>
              <a:rPr lang="en-US" altLang="zh-CN" sz="2800" b="1" baseline="-30000"/>
              <a:t>i</a:t>
            </a:r>
            <a:r>
              <a:rPr lang="en-US" altLang="zh-CN" sz="2800" b="1"/>
              <a:t>(Q</a:t>
            </a:r>
            <a:r>
              <a:rPr lang="en-US" altLang="zh-CN" sz="2800" b="1" baseline="-30000"/>
              <a:t>1</a:t>
            </a:r>
            <a:r>
              <a:rPr lang="en-US" altLang="zh-CN" sz="2800" b="1"/>
              <a:t>,Q</a:t>
            </a:r>
            <a:r>
              <a:rPr lang="en-US" altLang="zh-CN" sz="2800" b="1" baseline="-30000"/>
              <a:t>2</a:t>
            </a:r>
            <a:r>
              <a:rPr lang="en-US" altLang="zh-CN" sz="2800" b="1"/>
              <a:t>,…,Q</a:t>
            </a:r>
            <a:r>
              <a:rPr lang="en-US" altLang="zh-CN" sz="2800" b="1" baseline="-30000"/>
              <a:t>n</a:t>
            </a:r>
            <a:r>
              <a:rPr lang="en-US" altLang="zh-CN" sz="2800" b="1"/>
              <a:t>) </a:t>
            </a:r>
          </a:p>
        </p:txBody>
      </p:sp>
      <p:pic>
        <p:nvPicPr>
          <p:cNvPr id="59394" name="Picture 2" descr="D5"/>
          <p:cNvPicPr>
            <a:picLocks noChangeAspect="1" noChangeArrowheads="1"/>
          </p:cNvPicPr>
          <p:nvPr/>
        </p:nvPicPr>
        <p:blipFill>
          <a:blip r:embed="rId2"/>
          <a:srcRect/>
          <a:stretch>
            <a:fillRect/>
          </a:stretch>
        </p:blipFill>
        <p:spPr bwMode="auto">
          <a:xfrm>
            <a:off x="1212850" y="2492375"/>
            <a:ext cx="6607175" cy="2736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237" name="Group 125"/>
          <p:cNvGrpSpPr>
            <a:grpSpLocks/>
          </p:cNvGrpSpPr>
          <p:nvPr/>
        </p:nvGrpSpPr>
        <p:grpSpPr bwMode="auto">
          <a:xfrm>
            <a:off x="5224463" y="2287588"/>
            <a:ext cx="3316287" cy="2514600"/>
            <a:chOff x="3191" y="1920"/>
            <a:chExt cx="2089" cy="1584"/>
          </a:xfrm>
        </p:grpSpPr>
        <p:grpSp>
          <p:nvGrpSpPr>
            <p:cNvPr id="10287" name="Group 55"/>
            <p:cNvGrpSpPr>
              <a:grpSpLocks/>
            </p:cNvGrpSpPr>
            <p:nvPr/>
          </p:nvGrpSpPr>
          <p:grpSpPr bwMode="auto">
            <a:xfrm>
              <a:off x="4600" y="2507"/>
              <a:ext cx="632" cy="448"/>
              <a:chOff x="3048" y="11492"/>
              <a:chExt cx="960" cy="680"/>
            </a:xfrm>
          </p:grpSpPr>
          <p:sp>
            <p:nvSpPr>
              <p:cNvPr id="10318" name="Rectangle 56"/>
              <p:cNvSpPr>
                <a:spLocks noChangeArrowheads="1"/>
              </p:cNvSpPr>
              <p:nvPr/>
            </p:nvSpPr>
            <p:spPr bwMode="auto">
              <a:xfrm>
                <a:off x="3048" y="11492"/>
                <a:ext cx="960" cy="60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0319" name="Oval 57"/>
              <p:cNvSpPr>
                <a:spLocks noChangeArrowheads="1"/>
              </p:cNvSpPr>
              <p:nvPr/>
            </p:nvSpPr>
            <p:spPr bwMode="auto">
              <a:xfrm>
                <a:off x="3488" y="12092"/>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grpSp>
            <p:nvGrpSpPr>
              <p:cNvPr id="10320" name="Group 58"/>
              <p:cNvGrpSpPr>
                <a:grpSpLocks/>
              </p:cNvGrpSpPr>
              <p:nvPr/>
            </p:nvGrpSpPr>
            <p:grpSpPr bwMode="auto">
              <a:xfrm>
                <a:off x="3448" y="11966"/>
                <a:ext cx="180" cy="146"/>
                <a:chOff x="5168" y="11632"/>
                <a:chExt cx="320" cy="260"/>
              </a:xfrm>
            </p:grpSpPr>
            <p:sp>
              <p:nvSpPr>
                <p:cNvPr id="10324" name="Line 59"/>
                <p:cNvSpPr>
                  <a:spLocks noChangeShapeType="1"/>
                </p:cNvSpPr>
                <p:nvPr/>
              </p:nvSpPr>
              <p:spPr bwMode="auto">
                <a:xfrm flipH="1">
                  <a:off x="5168" y="11632"/>
                  <a:ext cx="160" cy="260"/>
                </a:xfrm>
                <a:prstGeom prst="line">
                  <a:avLst/>
                </a:prstGeom>
                <a:noFill/>
                <a:ln w="9525">
                  <a:solidFill>
                    <a:srgbClr val="000000"/>
                  </a:solidFill>
                  <a:round/>
                  <a:headEnd/>
                  <a:tailEnd/>
                </a:ln>
              </p:spPr>
              <p:txBody>
                <a:bodyPr/>
                <a:lstStyle/>
                <a:p>
                  <a:endParaRPr lang="zh-CN" altLang="en-US"/>
                </a:p>
              </p:txBody>
            </p:sp>
            <p:sp>
              <p:nvSpPr>
                <p:cNvPr id="10325" name="Line 60"/>
                <p:cNvSpPr>
                  <a:spLocks noChangeShapeType="1"/>
                </p:cNvSpPr>
                <p:nvPr/>
              </p:nvSpPr>
              <p:spPr bwMode="auto">
                <a:xfrm>
                  <a:off x="5328" y="11632"/>
                  <a:ext cx="160" cy="260"/>
                </a:xfrm>
                <a:prstGeom prst="line">
                  <a:avLst/>
                </a:prstGeom>
                <a:noFill/>
                <a:ln w="9525">
                  <a:solidFill>
                    <a:srgbClr val="000000"/>
                  </a:solidFill>
                  <a:round/>
                  <a:headEnd/>
                  <a:tailEnd/>
                </a:ln>
              </p:spPr>
              <p:txBody>
                <a:bodyPr/>
                <a:lstStyle/>
                <a:p>
                  <a:endParaRPr lang="zh-CN" altLang="en-US"/>
                </a:p>
              </p:txBody>
            </p:sp>
          </p:grpSp>
          <p:sp>
            <p:nvSpPr>
              <p:cNvPr id="10321" name="Text Box 61"/>
              <p:cNvSpPr txBox="1">
                <a:spLocks noChangeArrowheads="1"/>
              </p:cNvSpPr>
              <p:nvPr/>
            </p:nvSpPr>
            <p:spPr bwMode="auto">
              <a:xfrm>
                <a:off x="3748" y="11512"/>
                <a:ext cx="120" cy="240"/>
              </a:xfrm>
              <a:prstGeom prst="rect">
                <a:avLst/>
              </a:prstGeom>
              <a:noFill/>
              <a:ln w="9525">
                <a:noFill/>
                <a:miter lim="800000"/>
                <a:headEnd/>
                <a:tailEnd/>
              </a:ln>
            </p:spPr>
            <p:txBody>
              <a:bodyPr lIns="0" tIns="0" rIns="0" bIns="0"/>
              <a:lstStyle/>
              <a:p>
                <a:pPr algn="just"/>
                <a:r>
                  <a:rPr lang="en-US" altLang="zh-CN" sz="2000"/>
                  <a:t>1</a:t>
                </a:r>
              </a:p>
            </p:txBody>
          </p:sp>
          <p:sp>
            <p:nvSpPr>
              <p:cNvPr id="10322" name="Text Box 62"/>
              <p:cNvSpPr txBox="1">
                <a:spLocks noChangeArrowheads="1"/>
              </p:cNvSpPr>
              <p:nvPr/>
            </p:nvSpPr>
            <p:spPr bwMode="auto">
              <a:xfrm>
                <a:off x="3208" y="11512"/>
                <a:ext cx="140" cy="280"/>
              </a:xfrm>
              <a:prstGeom prst="rect">
                <a:avLst/>
              </a:prstGeom>
              <a:noFill/>
              <a:ln w="9525">
                <a:noFill/>
                <a:miter lim="800000"/>
                <a:headEnd/>
                <a:tailEnd/>
              </a:ln>
            </p:spPr>
            <p:txBody>
              <a:bodyPr lIns="0" tIns="0" rIns="0" bIns="0"/>
              <a:lstStyle/>
              <a:p>
                <a:pPr algn="just"/>
                <a:r>
                  <a:rPr lang="en-US" altLang="zh-CN" sz="2000"/>
                  <a:t>0</a:t>
                </a:r>
              </a:p>
            </p:txBody>
          </p:sp>
          <p:sp>
            <p:nvSpPr>
              <p:cNvPr id="10323" name="Text Box 63"/>
              <p:cNvSpPr txBox="1">
                <a:spLocks noChangeArrowheads="1"/>
              </p:cNvSpPr>
              <p:nvPr/>
            </p:nvSpPr>
            <p:spPr bwMode="auto">
              <a:xfrm>
                <a:off x="3708" y="11772"/>
                <a:ext cx="240" cy="300"/>
              </a:xfrm>
              <a:prstGeom prst="rect">
                <a:avLst/>
              </a:prstGeom>
              <a:noFill/>
              <a:ln w="9525">
                <a:noFill/>
                <a:miter lim="800000"/>
                <a:headEnd/>
                <a:tailEnd/>
              </a:ln>
            </p:spPr>
            <p:txBody>
              <a:bodyPr lIns="0" tIns="0" rIns="0" bIns="0"/>
              <a:lstStyle/>
              <a:p>
                <a:pPr algn="just"/>
                <a:r>
                  <a:rPr lang="en-US" altLang="zh-CN" sz="2000"/>
                  <a:t>T</a:t>
                </a:r>
                <a:r>
                  <a:rPr lang="en-US" altLang="zh-CN" sz="2000" baseline="-25000"/>
                  <a:t>1</a:t>
                </a:r>
                <a:endParaRPr lang="en-US" altLang="zh-CN" sz="2000"/>
              </a:p>
            </p:txBody>
          </p:sp>
        </p:grpSp>
        <p:grpSp>
          <p:nvGrpSpPr>
            <p:cNvPr id="10288" name="Group 64"/>
            <p:cNvGrpSpPr>
              <a:grpSpLocks/>
            </p:cNvGrpSpPr>
            <p:nvPr/>
          </p:nvGrpSpPr>
          <p:grpSpPr bwMode="auto">
            <a:xfrm>
              <a:off x="3283" y="2507"/>
              <a:ext cx="632" cy="448"/>
              <a:chOff x="3048" y="11492"/>
              <a:chExt cx="960" cy="680"/>
            </a:xfrm>
          </p:grpSpPr>
          <p:sp>
            <p:nvSpPr>
              <p:cNvPr id="10310" name="Rectangle 65"/>
              <p:cNvSpPr>
                <a:spLocks noChangeArrowheads="1"/>
              </p:cNvSpPr>
              <p:nvPr/>
            </p:nvSpPr>
            <p:spPr bwMode="auto">
              <a:xfrm>
                <a:off x="3048" y="11492"/>
                <a:ext cx="960" cy="60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0311" name="Oval 66"/>
              <p:cNvSpPr>
                <a:spLocks noChangeArrowheads="1"/>
              </p:cNvSpPr>
              <p:nvPr/>
            </p:nvSpPr>
            <p:spPr bwMode="auto">
              <a:xfrm>
                <a:off x="3488" y="12092"/>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grpSp>
            <p:nvGrpSpPr>
              <p:cNvPr id="10312" name="Group 67"/>
              <p:cNvGrpSpPr>
                <a:grpSpLocks/>
              </p:cNvGrpSpPr>
              <p:nvPr/>
            </p:nvGrpSpPr>
            <p:grpSpPr bwMode="auto">
              <a:xfrm>
                <a:off x="3448" y="11966"/>
                <a:ext cx="180" cy="146"/>
                <a:chOff x="5168" y="11632"/>
                <a:chExt cx="320" cy="260"/>
              </a:xfrm>
            </p:grpSpPr>
            <p:sp>
              <p:nvSpPr>
                <p:cNvPr id="10316" name="Line 68"/>
                <p:cNvSpPr>
                  <a:spLocks noChangeShapeType="1"/>
                </p:cNvSpPr>
                <p:nvPr/>
              </p:nvSpPr>
              <p:spPr bwMode="auto">
                <a:xfrm flipH="1">
                  <a:off x="5168" y="11632"/>
                  <a:ext cx="160" cy="260"/>
                </a:xfrm>
                <a:prstGeom prst="line">
                  <a:avLst/>
                </a:prstGeom>
                <a:noFill/>
                <a:ln w="9525">
                  <a:solidFill>
                    <a:srgbClr val="000000"/>
                  </a:solidFill>
                  <a:round/>
                  <a:headEnd/>
                  <a:tailEnd/>
                </a:ln>
              </p:spPr>
              <p:txBody>
                <a:bodyPr/>
                <a:lstStyle/>
                <a:p>
                  <a:endParaRPr lang="zh-CN" altLang="en-US"/>
                </a:p>
              </p:txBody>
            </p:sp>
            <p:sp>
              <p:nvSpPr>
                <p:cNvPr id="10317" name="Line 69"/>
                <p:cNvSpPr>
                  <a:spLocks noChangeShapeType="1"/>
                </p:cNvSpPr>
                <p:nvPr/>
              </p:nvSpPr>
              <p:spPr bwMode="auto">
                <a:xfrm>
                  <a:off x="5328" y="11632"/>
                  <a:ext cx="160" cy="260"/>
                </a:xfrm>
                <a:prstGeom prst="line">
                  <a:avLst/>
                </a:prstGeom>
                <a:noFill/>
                <a:ln w="9525">
                  <a:solidFill>
                    <a:srgbClr val="000000"/>
                  </a:solidFill>
                  <a:round/>
                  <a:headEnd/>
                  <a:tailEnd/>
                </a:ln>
              </p:spPr>
              <p:txBody>
                <a:bodyPr/>
                <a:lstStyle/>
                <a:p>
                  <a:endParaRPr lang="zh-CN" altLang="en-US"/>
                </a:p>
              </p:txBody>
            </p:sp>
          </p:grpSp>
          <p:sp>
            <p:nvSpPr>
              <p:cNvPr id="10313" name="Text Box 70"/>
              <p:cNvSpPr txBox="1">
                <a:spLocks noChangeArrowheads="1"/>
              </p:cNvSpPr>
              <p:nvPr/>
            </p:nvSpPr>
            <p:spPr bwMode="auto">
              <a:xfrm>
                <a:off x="3748" y="11512"/>
                <a:ext cx="120" cy="240"/>
              </a:xfrm>
              <a:prstGeom prst="rect">
                <a:avLst/>
              </a:prstGeom>
              <a:noFill/>
              <a:ln w="9525">
                <a:noFill/>
                <a:miter lim="800000"/>
                <a:headEnd/>
                <a:tailEnd/>
              </a:ln>
            </p:spPr>
            <p:txBody>
              <a:bodyPr lIns="0" tIns="0" rIns="0" bIns="0"/>
              <a:lstStyle/>
              <a:p>
                <a:pPr algn="just"/>
                <a:r>
                  <a:rPr lang="en-US" altLang="zh-CN" sz="2000"/>
                  <a:t>1</a:t>
                </a:r>
              </a:p>
            </p:txBody>
          </p:sp>
          <p:sp>
            <p:nvSpPr>
              <p:cNvPr id="10314" name="Text Box 71"/>
              <p:cNvSpPr txBox="1">
                <a:spLocks noChangeArrowheads="1"/>
              </p:cNvSpPr>
              <p:nvPr/>
            </p:nvSpPr>
            <p:spPr bwMode="auto">
              <a:xfrm>
                <a:off x="3208" y="11512"/>
                <a:ext cx="140" cy="280"/>
              </a:xfrm>
              <a:prstGeom prst="rect">
                <a:avLst/>
              </a:prstGeom>
              <a:noFill/>
              <a:ln w="9525">
                <a:noFill/>
                <a:miter lim="800000"/>
                <a:headEnd/>
                <a:tailEnd/>
              </a:ln>
            </p:spPr>
            <p:txBody>
              <a:bodyPr lIns="0" tIns="0" rIns="0" bIns="0"/>
              <a:lstStyle/>
              <a:p>
                <a:pPr algn="just"/>
                <a:r>
                  <a:rPr lang="en-US" altLang="zh-CN" sz="2000"/>
                  <a:t>0</a:t>
                </a:r>
              </a:p>
            </p:txBody>
          </p:sp>
          <p:sp>
            <p:nvSpPr>
              <p:cNvPr id="10315" name="Text Box 72"/>
              <p:cNvSpPr txBox="1">
                <a:spLocks noChangeArrowheads="1"/>
              </p:cNvSpPr>
              <p:nvPr/>
            </p:nvSpPr>
            <p:spPr bwMode="auto">
              <a:xfrm>
                <a:off x="3708" y="11772"/>
                <a:ext cx="240" cy="300"/>
              </a:xfrm>
              <a:prstGeom prst="rect">
                <a:avLst/>
              </a:prstGeom>
              <a:noFill/>
              <a:ln w="9525">
                <a:noFill/>
                <a:miter lim="800000"/>
                <a:headEnd/>
                <a:tailEnd/>
              </a:ln>
            </p:spPr>
            <p:txBody>
              <a:bodyPr lIns="0" tIns="0" rIns="0" bIns="0"/>
              <a:lstStyle/>
              <a:p>
                <a:pPr algn="just"/>
                <a:r>
                  <a:rPr lang="en-US" altLang="zh-CN" sz="2000"/>
                  <a:t>T</a:t>
                </a:r>
                <a:r>
                  <a:rPr lang="en-US" altLang="zh-CN" sz="2000" baseline="-25000"/>
                  <a:t>2</a:t>
                </a:r>
                <a:endParaRPr lang="en-US" altLang="zh-CN" sz="2000"/>
              </a:p>
            </p:txBody>
          </p:sp>
        </p:grpSp>
        <p:sp>
          <p:nvSpPr>
            <p:cNvPr id="10289" name="Rectangle 98"/>
            <p:cNvSpPr>
              <a:spLocks noChangeArrowheads="1"/>
            </p:cNvSpPr>
            <p:nvPr/>
          </p:nvSpPr>
          <p:spPr bwMode="auto">
            <a:xfrm>
              <a:off x="3626" y="3086"/>
              <a:ext cx="342" cy="198"/>
            </a:xfrm>
            <a:prstGeom prst="rect">
              <a:avLst/>
            </a:prstGeom>
            <a:noFill/>
            <a:ln w="9525">
              <a:solidFill>
                <a:srgbClr val="000000"/>
              </a:solidFill>
              <a:miter lim="800000"/>
              <a:headEnd/>
              <a:tailEnd/>
            </a:ln>
          </p:spPr>
          <p:txBody>
            <a:bodyPr lIns="108000" tIns="0" bIns="10800"/>
            <a:lstStyle/>
            <a:p>
              <a:pPr algn="just"/>
              <a:r>
                <a:rPr lang="en-US" altLang="zh-CN" sz="2000">
                  <a:latin typeface="宋体" pitchFamily="2" charset="-122"/>
                </a:rPr>
                <a:t>=1</a:t>
              </a:r>
              <a:endParaRPr lang="en-US" altLang="zh-CN" sz="2000"/>
            </a:p>
          </p:txBody>
        </p:sp>
        <p:sp>
          <p:nvSpPr>
            <p:cNvPr id="10290" name="Rectangle 99"/>
            <p:cNvSpPr>
              <a:spLocks noChangeArrowheads="1"/>
            </p:cNvSpPr>
            <p:nvPr/>
          </p:nvSpPr>
          <p:spPr bwMode="auto">
            <a:xfrm>
              <a:off x="3942" y="2191"/>
              <a:ext cx="276" cy="158"/>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0291" name="Line 100"/>
            <p:cNvSpPr>
              <a:spLocks noChangeShapeType="1"/>
            </p:cNvSpPr>
            <p:nvPr/>
          </p:nvSpPr>
          <p:spPr bwMode="auto">
            <a:xfrm>
              <a:off x="3613" y="2955"/>
              <a:ext cx="0" cy="52"/>
            </a:xfrm>
            <a:prstGeom prst="line">
              <a:avLst/>
            </a:prstGeom>
            <a:noFill/>
            <a:ln w="9525">
              <a:solidFill>
                <a:srgbClr val="000000"/>
              </a:solidFill>
              <a:round/>
              <a:headEnd/>
              <a:tailEnd/>
            </a:ln>
          </p:spPr>
          <p:txBody>
            <a:bodyPr/>
            <a:lstStyle/>
            <a:p>
              <a:endParaRPr lang="zh-CN" altLang="en-US"/>
            </a:p>
          </p:txBody>
        </p:sp>
        <p:sp>
          <p:nvSpPr>
            <p:cNvPr id="10292" name="Line 101"/>
            <p:cNvSpPr>
              <a:spLocks noChangeShapeType="1"/>
            </p:cNvSpPr>
            <p:nvPr/>
          </p:nvSpPr>
          <p:spPr bwMode="auto">
            <a:xfrm>
              <a:off x="3613" y="3007"/>
              <a:ext cx="1316" cy="0"/>
            </a:xfrm>
            <a:prstGeom prst="line">
              <a:avLst/>
            </a:prstGeom>
            <a:noFill/>
            <a:ln w="9525">
              <a:solidFill>
                <a:srgbClr val="000000"/>
              </a:solidFill>
              <a:round/>
              <a:headEnd/>
              <a:tailEnd/>
            </a:ln>
          </p:spPr>
          <p:txBody>
            <a:bodyPr/>
            <a:lstStyle/>
            <a:p>
              <a:endParaRPr lang="zh-CN" altLang="en-US"/>
            </a:p>
          </p:txBody>
        </p:sp>
        <p:sp>
          <p:nvSpPr>
            <p:cNvPr id="10293" name="Line 102"/>
            <p:cNvSpPr>
              <a:spLocks noChangeShapeType="1"/>
            </p:cNvSpPr>
            <p:nvPr/>
          </p:nvSpPr>
          <p:spPr bwMode="auto">
            <a:xfrm>
              <a:off x="4929" y="2955"/>
              <a:ext cx="0" cy="526"/>
            </a:xfrm>
            <a:prstGeom prst="line">
              <a:avLst/>
            </a:prstGeom>
            <a:noFill/>
            <a:ln w="9525">
              <a:solidFill>
                <a:srgbClr val="000000"/>
              </a:solidFill>
              <a:round/>
              <a:headEnd/>
              <a:tailEnd/>
            </a:ln>
          </p:spPr>
          <p:txBody>
            <a:bodyPr/>
            <a:lstStyle/>
            <a:p>
              <a:endParaRPr lang="zh-CN" altLang="en-US"/>
            </a:p>
          </p:txBody>
        </p:sp>
        <p:sp>
          <p:nvSpPr>
            <p:cNvPr id="10294" name="Line 103"/>
            <p:cNvSpPr>
              <a:spLocks noChangeShapeType="1"/>
            </p:cNvSpPr>
            <p:nvPr/>
          </p:nvSpPr>
          <p:spPr bwMode="auto">
            <a:xfrm flipV="1">
              <a:off x="5087" y="2454"/>
              <a:ext cx="0" cy="53"/>
            </a:xfrm>
            <a:prstGeom prst="line">
              <a:avLst/>
            </a:prstGeom>
            <a:noFill/>
            <a:ln w="9525">
              <a:solidFill>
                <a:srgbClr val="000000"/>
              </a:solidFill>
              <a:round/>
              <a:headEnd/>
              <a:tailEnd/>
            </a:ln>
          </p:spPr>
          <p:txBody>
            <a:bodyPr/>
            <a:lstStyle/>
            <a:p>
              <a:endParaRPr lang="zh-CN" altLang="en-US"/>
            </a:p>
          </p:txBody>
        </p:sp>
        <p:sp>
          <p:nvSpPr>
            <p:cNvPr id="10295" name="Line 104"/>
            <p:cNvSpPr>
              <a:spLocks noChangeShapeType="1"/>
            </p:cNvSpPr>
            <p:nvPr/>
          </p:nvSpPr>
          <p:spPr bwMode="auto">
            <a:xfrm flipH="1">
              <a:off x="4179" y="2454"/>
              <a:ext cx="908" cy="0"/>
            </a:xfrm>
            <a:prstGeom prst="line">
              <a:avLst/>
            </a:prstGeom>
            <a:noFill/>
            <a:ln w="9525">
              <a:solidFill>
                <a:srgbClr val="000000"/>
              </a:solidFill>
              <a:round/>
              <a:headEnd/>
              <a:tailEnd/>
            </a:ln>
          </p:spPr>
          <p:txBody>
            <a:bodyPr/>
            <a:lstStyle/>
            <a:p>
              <a:endParaRPr lang="zh-CN" altLang="en-US"/>
            </a:p>
          </p:txBody>
        </p:sp>
        <p:sp>
          <p:nvSpPr>
            <p:cNvPr id="10296" name="Line 105"/>
            <p:cNvSpPr>
              <a:spLocks noChangeShapeType="1"/>
            </p:cNvSpPr>
            <p:nvPr/>
          </p:nvSpPr>
          <p:spPr bwMode="auto">
            <a:xfrm flipV="1">
              <a:off x="4179" y="2349"/>
              <a:ext cx="0" cy="105"/>
            </a:xfrm>
            <a:prstGeom prst="line">
              <a:avLst/>
            </a:prstGeom>
            <a:noFill/>
            <a:ln w="9525">
              <a:solidFill>
                <a:srgbClr val="000000"/>
              </a:solidFill>
              <a:round/>
              <a:headEnd/>
              <a:tailEnd/>
            </a:ln>
          </p:spPr>
          <p:txBody>
            <a:bodyPr/>
            <a:lstStyle/>
            <a:p>
              <a:endParaRPr lang="zh-CN" altLang="en-US"/>
            </a:p>
          </p:txBody>
        </p:sp>
        <p:sp>
          <p:nvSpPr>
            <p:cNvPr id="10297" name="Line 106"/>
            <p:cNvSpPr>
              <a:spLocks noChangeShapeType="1"/>
            </p:cNvSpPr>
            <p:nvPr/>
          </p:nvSpPr>
          <p:spPr bwMode="auto">
            <a:xfrm flipV="1">
              <a:off x="3784" y="2428"/>
              <a:ext cx="0" cy="79"/>
            </a:xfrm>
            <a:prstGeom prst="line">
              <a:avLst/>
            </a:prstGeom>
            <a:noFill/>
            <a:ln w="9525">
              <a:solidFill>
                <a:srgbClr val="000000"/>
              </a:solidFill>
              <a:round/>
              <a:headEnd/>
              <a:tailEnd/>
            </a:ln>
          </p:spPr>
          <p:txBody>
            <a:bodyPr/>
            <a:lstStyle/>
            <a:p>
              <a:endParaRPr lang="zh-CN" altLang="en-US"/>
            </a:p>
          </p:txBody>
        </p:sp>
        <p:sp>
          <p:nvSpPr>
            <p:cNvPr id="10298" name="Line 107"/>
            <p:cNvSpPr>
              <a:spLocks noChangeShapeType="1"/>
            </p:cNvSpPr>
            <p:nvPr/>
          </p:nvSpPr>
          <p:spPr bwMode="auto">
            <a:xfrm>
              <a:off x="3784" y="2428"/>
              <a:ext cx="210" cy="0"/>
            </a:xfrm>
            <a:prstGeom prst="line">
              <a:avLst/>
            </a:prstGeom>
            <a:noFill/>
            <a:ln w="9525">
              <a:solidFill>
                <a:srgbClr val="000000"/>
              </a:solidFill>
              <a:round/>
              <a:headEnd/>
              <a:tailEnd/>
            </a:ln>
          </p:spPr>
          <p:txBody>
            <a:bodyPr/>
            <a:lstStyle/>
            <a:p>
              <a:endParaRPr lang="zh-CN" altLang="en-US"/>
            </a:p>
          </p:txBody>
        </p:sp>
        <p:sp>
          <p:nvSpPr>
            <p:cNvPr id="10299" name="Line 108"/>
            <p:cNvSpPr>
              <a:spLocks noChangeShapeType="1"/>
            </p:cNvSpPr>
            <p:nvPr/>
          </p:nvSpPr>
          <p:spPr bwMode="auto">
            <a:xfrm flipV="1">
              <a:off x="3994" y="2349"/>
              <a:ext cx="0" cy="79"/>
            </a:xfrm>
            <a:prstGeom prst="line">
              <a:avLst/>
            </a:prstGeom>
            <a:noFill/>
            <a:ln w="9525">
              <a:solidFill>
                <a:srgbClr val="000000"/>
              </a:solidFill>
              <a:round/>
              <a:headEnd/>
              <a:tailEnd/>
            </a:ln>
          </p:spPr>
          <p:txBody>
            <a:bodyPr/>
            <a:lstStyle/>
            <a:p>
              <a:endParaRPr lang="zh-CN" altLang="en-US"/>
            </a:p>
          </p:txBody>
        </p:sp>
        <p:sp>
          <p:nvSpPr>
            <p:cNvPr id="10300" name="Line 109"/>
            <p:cNvSpPr>
              <a:spLocks noChangeShapeType="1"/>
            </p:cNvSpPr>
            <p:nvPr/>
          </p:nvSpPr>
          <p:spPr bwMode="auto">
            <a:xfrm flipV="1">
              <a:off x="4087" y="2112"/>
              <a:ext cx="0" cy="79"/>
            </a:xfrm>
            <a:prstGeom prst="line">
              <a:avLst/>
            </a:prstGeom>
            <a:noFill/>
            <a:ln w="9525">
              <a:solidFill>
                <a:srgbClr val="000000"/>
              </a:solidFill>
              <a:round/>
              <a:headEnd/>
              <a:tailEnd/>
            </a:ln>
          </p:spPr>
          <p:txBody>
            <a:bodyPr/>
            <a:lstStyle/>
            <a:p>
              <a:endParaRPr lang="zh-CN" altLang="en-US"/>
            </a:p>
          </p:txBody>
        </p:sp>
        <p:sp>
          <p:nvSpPr>
            <p:cNvPr id="10301" name="Line 110"/>
            <p:cNvSpPr>
              <a:spLocks noChangeShapeType="1"/>
            </p:cNvSpPr>
            <p:nvPr/>
          </p:nvSpPr>
          <p:spPr bwMode="auto">
            <a:xfrm>
              <a:off x="3784" y="2902"/>
              <a:ext cx="0" cy="198"/>
            </a:xfrm>
            <a:prstGeom prst="line">
              <a:avLst/>
            </a:prstGeom>
            <a:noFill/>
            <a:ln w="9525">
              <a:solidFill>
                <a:srgbClr val="000000"/>
              </a:solidFill>
              <a:round/>
              <a:headEnd/>
              <a:tailEnd/>
            </a:ln>
          </p:spPr>
          <p:txBody>
            <a:bodyPr/>
            <a:lstStyle/>
            <a:p>
              <a:endParaRPr lang="zh-CN" altLang="en-US"/>
            </a:p>
          </p:txBody>
        </p:sp>
        <p:sp>
          <p:nvSpPr>
            <p:cNvPr id="10302" name="Line 111"/>
            <p:cNvSpPr>
              <a:spLocks noChangeShapeType="1"/>
            </p:cNvSpPr>
            <p:nvPr/>
          </p:nvSpPr>
          <p:spPr bwMode="auto">
            <a:xfrm>
              <a:off x="4179" y="2454"/>
              <a:ext cx="0" cy="948"/>
            </a:xfrm>
            <a:prstGeom prst="line">
              <a:avLst/>
            </a:prstGeom>
            <a:noFill/>
            <a:ln w="9525">
              <a:solidFill>
                <a:srgbClr val="000000"/>
              </a:solidFill>
              <a:round/>
              <a:headEnd/>
              <a:tailEnd/>
            </a:ln>
          </p:spPr>
          <p:txBody>
            <a:bodyPr/>
            <a:lstStyle/>
            <a:p>
              <a:endParaRPr lang="zh-CN" altLang="en-US"/>
            </a:p>
          </p:txBody>
        </p:sp>
        <p:sp>
          <p:nvSpPr>
            <p:cNvPr id="10303" name="Line 112"/>
            <p:cNvSpPr>
              <a:spLocks noChangeShapeType="1"/>
            </p:cNvSpPr>
            <p:nvPr/>
          </p:nvSpPr>
          <p:spPr bwMode="auto">
            <a:xfrm flipH="1">
              <a:off x="3929" y="3402"/>
              <a:ext cx="250" cy="0"/>
            </a:xfrm>
            <a:prstGeom prst="line">
              <a:avLst/>
            </a:prstGeom>
            <a:noFill/>
            <a:ln w="9525">
              <a:solidFill>
                <a:srgbClr val="000000"/>
              </a:solidFill>
              <a:round/>
              <a:headEnd/>
              <a:tailEnd/>
            </a:ln>
          </p:spPr>
          <p:txBody>
            <a:bodyPr/>
            <a:lstStyle/>
            <a:p>
              <a:endParaRPr lang="zh-CN" altLang="en-US"/>
            </a:p>
          </p:txBody>
        </p:sp>
        <p:sp>
          <p:nvSpPr>
            <p:cNvPr id="10304" name="Line 113"/>
            <p:cNvSpPr>
              <a:spLocks noChangeShapeType="1"/>
            </p:cNvSpPr>
            <p:nvPr/>
          </p:nvSpPr>
          <p:spPr bwMode="auto">
            <a:xfrm flipV="1">
              <a:off x="3929" y="3284"/>
              <a:ext cx="0" cy="118"/>
            </a:xfrm>
            <a:prstGeom prst="line">
              <a:avLst/>
            </a:prstGeom>
            <a:noFill/>
            <a:ln w="9525">
              <a:solidFill>
                <a:srgbClr val="000000"/>
              </a:solidFill>
              <a:round/>
              <a:headEnd/>
              <a:tailEnd/>
            </a:ln>
          </p:spPr>
          <p:txBody>
            <a:bodyPr/>
            <a:lstStyle/>
            <a:p>
              <a:endParaRPr lang="zh-CN" altLang="en-US"/>
            </a:p>
          </p:txBody>
        </p:sp>
        <p:sp>
          <p:nvSpPr>
            <p:cNvPr id="10305" name="Line 114"/>
            <p:cNvSpPr>
              <a:spLocks noChangeShapeType="1"/>
            </p:cNvSpPr>
            <p:nvPr/>
          </p:nvSpPr>
          <p:spPr bwMode="auto">
            <a:xfrm>
              <a:off x="3692" y="3284"/>
              <a:ext cx="0" cy="118"/>
            </a:xfrm>
            <a:prstGeom prst="line">
              <a:avLst/>
            </a:prstGeom>
            <a:noFill/>
            <a:ln w="9525">
              <a:solidFill>
                <a:srgbClr val="000000"/>
              </a:solidFill>
              <a:round/>
              <a:headEnd/>
              <a:tailEnd/>
            </a:ln>
          </p:spPr>
          <p:txBody>
            <a:bodyPr/>
            <a:lstStyle/>
            <a:p>
              <a:endParaRPr lang="zh-CN" altLang="en-US"/>
            </a:p>
          </p:txBody>
        </p:sp>
        <p:sp>
          <p:nvSpPr>
            <p:cNvPr id="10306" name="Line 115"/>
            <p:cNvSpPr>
              <a:spLocks noChangeShapeType="1"/>
            </p:cNvSpPr>
            <p:nvPr/>
          </p:nvSpPr>
          <p:spPr bwMode="auto">
            <a:xfrm flipH="1">
              <a:off x="3349" y="3402"/>
              <a:ext cx="343" cy="0"/>
            </a:xfrm>
            <a:prstGeom prst="line">
              <a:avLst/>
            </a:prstGeom>
            <a:noFill/>
            <a:ln w="9525">
              <a:solidFill>
                <a:srgbClr val="000000"/>
              </a:solidFill>
              <a:round/>
              <a:headEnd/>
              <a:tailEnd/>
            </a:ln>
          </p:spPr>
          <p:txBody>
            <a:bodyPr/>
            <a:lstStyle/>
            <a:p>
              <a:endParaRPr lang="zh-CN" altLang="en-US"/>
            </a:p>
          </p:txBody>
        </p:sp>
        <p:sp>
          <p:nvSpPr>
            <p:cNvPr id="10307" name="Text Box 116"/>
            <p:cNvSpPr txBox="1">
              <a:spLocks noChangeArrowheads="1"/>
            </p:cNvSpPr>
            <p:nvPr/>
          </p:nvSpPr>
          <p:spPr bwMode="auto">
            <a:xfrm>
              <a:off x="3191" y="3271"/>
              <a:ext cx="145" cy="184"/>
            </a:xfrm>
            <a:prstGeom prst="rect">
              <a:avLst/>
            </a:prstGeom>
            <a:solidFill>
              <a:srgbClr val="FFFFFF"/>
            </a:solidFill>
            <a:ln w="9525">
              <a:noFill/>
              <a:miter lim="800000"/>
              <a:headEnd/>
              <a:tailEnd/>
            </a:ln>
          </p:spPr>
          <p:txBody>
            <a:bodyPr lIns="0" tIns="0" rIns="0" bIns="0"/>
            <a:lstStyle/>
            <a:p>
              <a:pPr algn="just"/>
              <a:r>
                <a:rPr lang="en-US" altLang="zh-CN" sz="2000"/>
                <a:t>x</a:t>
              </a:r>
            </a:p>
          </p:txBody>
        </p:sp>
        <p:sp>
          <p:nvSpPr>
            <p:cNvPr id="10308" name="Text Box 119"/>
            <p:cNvSpPr txBox="1">
              <a:spLocks noChangeArrowheads="1"/>
            </p:cNvSpPr>
            <p:nvPr/>
          </p:nvSpPr>
          <p:spPr bwMode="auto">
            <a:xfrm>
              <a:off x="4969" y="3337"/>
              <a:ext cx="311" cy="167"/>
            </a:xfrm>
            <a:prstGeom prst="rect">
              <a:avLst/>
            </a:prstGeom>
            <a:solidFill>
              <a:srgbClr val="FFFFFF"/>
            </a:solidFill>
            <a:ln w="9525">
              <a:noFill/>
              <a:miter lim="800000"/>
              <a:headEnd/>
              <a:tailEnd/>
            </a:ln>
          </p:spPr>
          <p:txBody>
            <a:bodyPr lIns="0" tIns="0" rIns="0" bIns="0"/>
            <a:lstStyle/>
            <a:p>
              <a:pPr algn="just"/>
              <a:r>
                <a:rPr lang="en-US" altLang="zh-CN" sz="2000"/>
                <a:t>CP</a:t>
              </a:r>
            </a:p>
          </p:txBody>
        </p:sp>
        <p:sp>
          <p:nvSpPr>
            <p:cNvPr id="10309" name="Text Box 122"/>
            <p:cNvSpPr txBox="1">
              <a:spLocks noChangeArrowheads="1"/>
            </p:cNvSpPr>
            <p:nvPr/>
          </p:nvSpPr>
          <p:spPr bwMode="auto">
            <a:xfrm>
              <a:off x="4032" y="1920"/>
              <a:ext cx="661" cy="288"/>
            </a:xfrm>
            <a:prstGeom prst="rect">
              <a:avLst/>
            </a:prstGeom>
            <a:noFill/>
            <a:ln w="9525">
              <a:noFill/>
              <a:miter lim="800000"/>
              <a:headEnd/>
              <a:tailEnd/>
            </a:ln>
          </p:spPr>
          <p:txBody>
            <a:bodyPr wrap="none">
              <a:spAutoFit/>
            </a:bodyPr>
            <a:lstStyle/>
            <a:p>
              <a:pPr eaLnBrk="1" hangingPunct="1"/>
              <a:r>
                <a:rPr lang="en-US" altLang="zh-CN"/>
                <a:t>Z=y</a:t>
              </a:r>
              <a:r>
                <a:rPr lang="en-US" altLang="zh-CN" baseline="-25000"/>
                <a:t>1</a:t>
              </a:r>
              <a:r>
                <a:rPr lang="en-US" altLang="zh-CN"/>
                <a:t>y</a:t>
              </a:r>
              <a:r>
                <a:rPr lang="en-US" altLang="zh-CN" baseline="-25000"/>
                <a:t>2</a:t>
              </a:r>
              <a:endParaRPr lang="en-US" altLang="zh-CN"/>
            </a:p>
          </p:txBody>
        </p:sp>
      </p:grpSp>
      <p:grpSp>
        <p:nvGrpSpPr>
          <p:cNvPr id="90236" name="Group 124"/>
          <p:cNvGrpSpPr>
            <a:grpSpLocks/>
          </p:cNvGrpSpPr>
          <p:nvPr/>
        </p:nvGrpSpPr>
        <p:grpSpPr bwMode="auto">
          <a:xfrm>
            <a:off x="855663" y="2363788"/>
            <a:ext cx="3181350" cy="2479675"/>
            <a:chOff x="624" y="1920"/>
            <a:chExt cx="2004" cy="1561"/>
          </a:xfrm>
        </p:grpSpPr>
        <p:sp>
          <p:nvSpPr>
            <p:cNvPr id="10247" name="Line 44"/>
            <p:cNvSpPr>
              <a:spLocks noChangeShapeType="1"/>
            </p:cNvSpPr>
            <p:nvPr/>
          </p:nvSpPr>
          <p:spPr bwMode="auto">
            <a:xfrm flipV="1">
              <a:off x="1572" y="2138"/>
              <a:ext cx="0" cy="382"/>
            </a:xfrm>
            <a:prstGeom prst="line">
              <a:avLst/>
            </a:prstGeom>
            <a:noFill/>
            <a:ln w="9525">
              <a:solidFill>
                <a:srgbClr val="000000"/>
              </a:solidFill>
              <a:round/>
              <a:headEnd/>
              <a:tailEnd/>
            </a:ln>
          </p:spPr>
          <p:txBody>
            <a:bodyPr/>
            <a:lstStyle/>
            <a:p>
              <a:endParaRPr lang="zh-CN" altLang="en-US"/>
            </a:p>
          </p:txBody>
        </p:sp>
        <p:grpSp>
          <p:nvGrpSpPr>
            <p:cNvPr id="10248" name="Group 46"/>
            <p:cNvGrpSpPr>
              <a:grpSpLocks/>
            </p:cNvGrpSpPr>
            <p:nvPr/>
          </p:nvGrpSpPr>
          <p:grpSpPr bwMode="auto">
            <a:xfrm>
              <a:off x="1085" y="2507"/>
              <a:ext cx="632" cy="448"/>
              <a:chOff x="3048" y="11492"/>
              <a:chExt cx="960" cy="680"/>
            </a:xfrm>
          </p:grpSpPr>
          <p:sp>
            <p:nvSpPr>
              <p:cNvPr id="10279" name="Rectangle 47"/>
              <p:cNvSpPr>
                <a:spLocks noChangeArrowheads="1"/>
              </p:cNvSpPr>
              <p:nvPr/>
            </p:nvSpPr>
            <p:spPr bwMode="auto">
              <a:xfrm>
                <a:off x="3048" y="11492"/>
                <a:ext cx="960" cy="60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0280" name="Oval 48"/>
              <p:cNvSpPr>
                <a:spLocks noChangeArrowheads="1"/>
              </p:cNvSpPr>
              <p:nvPr/>
            </p:nvSpPr>
            <p:spPr bwMode="auto">
              <a:xfrm>
                <a:off x="3488" y="12092"/>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grpSp>
            <p:nvGrpSpPr>
              <p:cNvPr id="10281" name="Group 49"/>
              <p:cNvGrpSpPr>
                <a:grpSpLocks/>
              </p:cNvGrpSpPr>
              <p:nvPr/>
            </p:nvGrpSpPr>
            <p:grpSpPr bwMode="auto">
              <a:xfrm>
                <a:off x="3448" y="11966"/>
                <a:ext cx="180" cy="146"/>
                <a:chOff x="5168" y="11632"/>
                <a:chExt cx="320" cy="260"/>
              </a:xfrm>
            </p:grpSpPr>
            <p:sp>
              <p:nvSpPr>
                <p:cNvPr id="10285" name="Line 50"/>
                <p:cNvSpPr>
                  <a:spLocks noChangeShapeType="1"/>
                </p:cNvSpPr>
                <p:nvPr/>
              </p:nvSpPr>
              <p:spPr bwMode="auto">
                <a:xfrm flipH="1">
                  <a:off x="5168" y="11632"/>
                  <a:ext cx="160" cy="260"/>
                </a:xfrm>
                <a:prstGeom prst="line">
                  <a:avLst/>
                </a:prstGeom>
                <a:noFill/>
                <a:ln w="9525">
                  <a:solidFill>
                    <a:srgbClr val="000000"/>
                  </a:solidFill>
                  <a:round/>
                  <a:headEnd/>
                  <a:tailEnd/>
                </a:ln>
              </p:spPr>
              <p:txBody>
                <a:bodyPr/>
                <a:lstStyle/>
                <a:p>
                  <a:endParaRPr lang="zh-CN" altLang="en-US"/>
                </a:p>
              </p:txBody>
            </p:sp>
            <p:sp>
              <p:nvSpPr>
                <p:cNvPr id="10286" name="Line 51"/>
                <p:cNvSpPr>
                  <a:spLocks noChangeShapeType="1"/>
                </p:cNvSpPr>
                <p:nvPr/>
              </p:nvSpPr>
              <p:spPr bwMode="auto">
                <a:xfrm>
                  <a:off x="5328" y="11632"/>
                  <a:ext cx="160" cy="260"/>
                </a:xfrm>
                <a:prstGeom prst="line">
                  <a:avLst/>
                </a:prstGeom>
                <a:noFill/>
                <a:ln w="9525">
                  <a:solidFill>
                    <a:srgbClr val="000000"/>
                  </a:solidFill>
                  <a:round/>
                  <a:headEnd/>
                  <a:tailEnd/>
                </a:ln>
              </p:spPr>
              <p:txBody>
                <a:bodyPr/>
                <a:lstStyle/>
                <a:p>
                  <a:endParaRPr lang="zh-CN" altLang="en-US"/>
                </a:p>
              </p:txBody>
            </p:sp>
          </p:grpSp>
          <p:sp>
            <p:nvSpPr>
              <p:cNvPr id="10282" name="Text Box 52"/>
              <p:cNvSpPr txBox="1">
                <a:spLocks noChangeArrowheads="1"/>
              </p:cNvSpPr>
              <p:nvPr/>
            </p:nvSpPr>
            <p:spPr bwMode="auto">
              <a:xfrm>
                <a:off x="3748" y="11512"/>
                <a:ext cx="120" cy="240"/>
              </a:xfrm>
              <a:prstGeom prst="rect">
                <a:avLst/>
              </a:prstGeom>
              <a:noFill/>
              <a:ln w="9525">
                <a:noFill/>
                <a:miter lim="800000"/>
                <a:headEnd/>
                <a:tailEnd/>
              </a:ln>
            </p:spPr>
            <p:txBody>
              <a:bodyPr lIns="0" tIns="0" rIns="0" bIns="0"/>
              <a:lstStyle/>
              <a:p>
                <a:pPr algn="just"/>
                <a:r>
                  <a:rPr lang="en-US" altLang="zh-CN" sz="2000"/>
                  <a:t>1</a:t>
                </a:r>
              </a:p>
            </p:txBody>
          </p:sp>
          <p:sp>
            <p:nvSpPr>
              <p:cNvPr id="10283" name="Text Box 53"/>
              <p:cNvSpPr txBox="1">
                <a:spLocks noChangeArrowheads="1"/>
              </p:cNvSpPr>
              <p:nvPr/>
            </p:nvSpPr>
            <p:spPr bwMode="auto">
              <a:xfrm>
                <a:off x="3208" y="11512"/>
                <a:ext cx="140" cy="280"/>
              </a:xfrm>
              <a:prstGeom prst="rect">
                <a:avLst/>
              </a:prstGeom>
              <a:noFill/>
              <a:ln w="9525">
                <a:noFill/>
                <a:miter lim="800000"/>
                <a:headEnd/>
                <a:tailEnd/>
              </a:ln>
            </p:spPr>
            <p:txBody>
              <a:bodyPr lIns="0" tIns="0" rIns="0" bIns="0"/>
              <a:lstStyle/>
              <a:p>
                <a:pPr algn="just"/>
                <a:r>
                  <a:rPr lang="en-US" altLang="zh-CN" sz="2000"/>
                  <a:t>0</a:t>
                </a:r>
              </a:p>
            </p:txBody>
          </p:sp>
          <p:sp>
            <p:nvSpPr>
              <p:cNvPr id="10284" name="Text Box 54"/>
              <p:cNvSpPr txBox="1">
                <a:spLocks noChangeArrowheads="1"/>
              </p:cNvSpPr>
              <p:nvPr/>
            </p:nvSpPr>
            <p:spPr bwMode="auto">
              <a:xfrm>
                <a:off x="3708" y="11772"/>
                <a:ext cx="240" cy="300"/>
              </a:xfrm>
              <a:prstGeom prst="rect">
                <a:avLst/>
              </a:prstGeom>
              <a:noFill/>
              <a:ln w="9525">
                <a:noFill/>
                <a:miter lim="800000"/>
                <a:headEnd/>
                <a:tailEnd/>
              </a:ln>
            </p:spPr>
            <p:txBody>
              <a:bodyPr lIns="0" tIns="0" rIns="0" bIns="0"/>
              <a:lstStyle/>
              <a:p>
                <a:pPr algn="just"/>
                <a:r>
                  <a:rPr lang="en-US" altLang="zh-CN" sz="2000"/>
                  <a:t>T</a:t>
                </a:r>
                <a:r>
                  <a:rPr lang="en-US" altLang="zh-CN" sz="2000" baseline="-25000"/>
                  <a:t>2</a:t>
                </a:r>
                <a:endParaRPr lang="en-US" altLang="zh-CN" sz="2000"/>
              </a:p>
            </p:txBody>
          </p:sp>
        </p:grpSp>
        <p:grpSp>
          <p:nvGrpSpPr>
            <p:cNvPr id="10249" name="Group 73"/>
            <p:cNvGrpSpPr>
              <a:grpSpLocks/>
            </p:cNvGrpSpPr>
            <p:nvPr/>
          </p:nvGrpSpPr>
          <p:grpSpPr bwMode="auto">
            <a:xfrm>
              <a:off x="1954" y="2507"/>
              <a:ext cx="632" cy="448"/>
              <a:chOff x="3048" y="11492"/>
              <a:chExt cx="960" cy="680"/>
            </a:xfrm>
          </p:grpSpPr>
          <p:sp>
            <p:nvSpPr>
              <p:cNvPr id="10271" name="Rectangle 74"/>
              <p:cNvSpPr>
                <a:spLocks noChangeArrowheads="1"/>
              </p:cNvSpPr>
              <p:nvPr/>
            </p:nvSpPr>
            <p:spPr bwMode="auto">
              <a:xfrm>
                <a:off x="3048" y="11492"/>
                <a:ext cx="960" cy="60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0272" name="Oval 75"/>
              <p:cNvSpPr>
                <a:spLocks noChangeArrowheads="1"/>
              </p:cNvSpPr>
              <p:nvPr/>
            </p:nvSpPr>
            <p:spPr bwMode="auto">
              <a:xfrm>
                <a:off x="3488" y="12092"/>
                <a:ext cx="80" cy="8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grpSp>
            <p:nvGrpSpPr>
              <p:cNvPr id="10273" name="Group 76"/>
              <p:cNvGrpSpPr>
                <a:grpSpLocks/>
              </p:cNvGrpSpPr>
              <p:nvPr/>
            </p:nvGrpSpPr>
            <p:grpSpPr bwMode="auto">
              <a:xfrm>
                <a:off x="3448" y="11966"/>
                <a:ext cx="180" cy="146"/>
                <a:chOff x="5168" y="11632"/>
                <a:chExt cx="320" cy="260"/>
              </a:xfrm>
            </p:grpSpPr>
            <p:sp>
              <p:nvSpPr>
                <p:cNvPr id="10277" name="Line 77"/>
                <p:cNvSpPr>
                  <a:spLocks noChangeShapeType="1"/>
                </p:cNvSpPr>
                <p:nvPr/>
              </p:nvSpPr>
              <p:spPr bwMode="auto">
                <a:xfrm flipH="1">
                  <a:off x="5168" y="11632"/>
                  <a:ext cx="160" cy="260"/>
                </a:xfrm>
                <a:prstGeom prst="line">
                  <a:avLst/>
                </a:prstGeom>
                <a:noFill/>
                <a:ln w="9525">
                  <a:solidFill>
                    <a:srgbClr val="000000"/>
                  </a:solidFill>
                  <a:round/>
                  <a:headEnd/>
                  <a:tailEnd/>
                </a:ln>
              </p:spPr>
              <p:txBody>
                <a:bodyPr/>
                <a:lstStyle/>
                <a:p>
                  <a:endParaRPr lang="zh-CN" altLang="en-US"/>
                </a:p>
              </p:txBody>
            </p:sp>
            <p:sp>
              <p:nvSpPr>
                <p:cNvPr id="10278" name="Line 78"/>
                <p:cNvSpPr>
                  <a:spLocks noChangeShapeType="1"/>
                </p:cNvSpPr>
                <p:nvPr/>
              </p:nvSpPr>
              <p:spPr bwMode="auto">
                <a:xfrm>
                  <a:off x="5328" y="11632"/>
                  <a:ext cx="160" cy="260"/>
                </a:xfrm>
                <a:prstGeom prst="line">
                  <a:avLst/>
                </a:prstGeom>
                <a:noFill/>
                <a:ln w="9525">
                  <a:solidFill>
                    <a:srgbClr val="000000"/>
                  </a:solidFill>
                  <a:round/>
                  <a:headEnd/>
                  <a:tailEnd/>
                </a:ln>
              </p:spPr>
              <p:txBody>
                <a:bodyPr/>
                <a:lstStyle/>
                <a:p>
                  <a:endParaRPr lang="zh-CN" altLang="en-US"/>
                </a:p>
              </p:txBody>
            </p:sp>
          </p:grpSp>
          <p:sp>
            <p:nvSpPr>
              <p:cNvPr id="10274" name="Text Box 79"/>
              <p:cNvSpPr txBox="1">
                <a:spLocks noChangeArrowheads="1"/>
              </p:cNvSpPr>
              <p:nvPr/>
            </p:nvSpPr>
            <p:spPr bwMode="auto">
              <a:xfrm>
                <a:off x="3748" y="11512"/>
                <a:ext cx="120" cy="240"/>
              </a:xfrm>
              <a:prstGeom prst="rect">
                <a:avLst/>
              </a:prstGeom>
              <a:noFill/>
              <a:ln w="9525">
                <a:noFill/>
                <a:miter lim="800000"/>
                <a:headEnd/>
                <a:tailEnd/>
              </a:ln>
            </p:spPr>
            <p:txBody>
              <a:bodyPr lIns="0" tIns="0" rIns="0" bIns="0"/>
              <a:lstStyle/>
              <a:p>
                <a:pPr algn="just"/>
                <a:r>
                  <a:rPr lang="en-US" altLang="zh-CN" sz="2000"/>
                  <a:t>1</a:t>
                </a:r>
              </a:p>
            </p:txBody>
          </p:sp>
          <p:sp>
            <p:nvSpPr>
              <p:cNvPr id="10275" name="Text Box 80"/>
              <p:cNvSpPr txBox="1">
                <a:spLocks noChangeArrowheads="1"/>
              </p:cNvSpPr>
              <p:nvPr/>
            </p:nvSpPr>
            <p:spPr bwMode="auto">
              <a:xfrm>
                <a:off x="3208" y="11512"/>
                <a:ext cx="140" cy="280"/>
              </a:xfrm>
              <a:prstGeom prst="rect">
                <a:avLst/>
              </a:prstGeom>
              <a:noFill/>
              <a:ln w="9525">
                <a:noFill/>
                <a:miter lim="800000"/>
                <a:headEnd/>
                <a:tailEnd/>
              </a:ln>
            </p:spPr>
            <p:txBody>
              <a:bodyPr lIns="0" tIns="0" rIns="0" bIns="0"/>
              <a:lstStyle/>
              <a:p>
                <a:pPr algn="just"/>
                <a:r>
                  <a:rPr lang="en-US" altLang="zh-CN" sz="2000"/>
                  <a:t>0</a:t>
                </a:r>
              </a:p>
            </p:txBody>
          </p:sp>
          <p:sp>
            <p:nvSpPr>
              <p:cNvPr id="10276" name="Text Box 81"/>
              <p:cNvSpPr txBox="1">
                <a:spLocks noChangeArrowheads="1"/>
              </p:cNvSpPr>
              <p:nvPr/>
            </p:nvSpPr>
            <p:spPr bwMode="auto">
              <a:xfrm>
                <a:off x="3708" y="11772"/>
                <a:ext cx="240" cy="300"/>
              </a:xfrm>
              <a:prstGeom prst="rect">
                <a:avLst/>
              </a:prstGeom>
              <a:noFill/>
              <a:ln w="9525">
                <a:noFill/>
                <a:miter lim="800000"/>
                <a:headEnd/>
                <a:tailEnd/>
              </a:ln>
            </p:spPr>
            <p:txBody>
              <a:bodyPr lIns="0" tIns="0" rIns="0" bIns="0"/>
              <a:lstStyle/>
              <a:p>
                <a:pPr algn="just"/>
                <a:r>
                  <a:rPr lang="en-US" altLang="zh-CN" sz="2000"/>
                  <a:t>T</a:t>
                </a:r>
                <a:r>
                  <a:rPr lang="en-US" altLang="zh-CN" sz="2000" baseline="-25000"/>
                  <a:t>1</a:t>
                </a:r>
                <a:endParaRPr lang="en-US" altLang="zh-CN" sz="2000"/>
              </a:p>
            </p:txBody>
          </p:sp>
        </p:grpSp>
        <p:sp>
          <p:nvSpPr>
            <p:cNvPr id="10250" name="Line 82"/>
            <p:cNvSpPr>
              <a:spLocks noChangeShapeType="1"/>
            </p:cNvSpPr>
            <p:nvPr/>
          </p:nvSpPr>
          <p:spPr bwMode="auto">
            <a:xfrm flipV="1">
              <a:off x="1230" y="2428"/>
              <a:ext cx="0" cy="92"/>
            </a:xfrm>
            <a:prstGeom prst="line">
              <a:avLst/>
            </a:prstGeom>
            <a:noFill/>
            <a:ln w="9525">
              <a:solidFill>
                <a:srgbClr val="000000"/>
              </a:solidFill>
              <a:round/>
              <a:headEnd/>
              <a:tailEnd/>
            </a:ln>
          </p:spPr>
          <p:txBody>
            <a:bodyPr/>
            <a:lstStyle/>
            <a:p>
              <a:endParaRPr lang="zh-CN" altLang="en-US"/>
            </a:p>
          </p:txBody>
        </p:sp>
        <p:sp>
          <p:nvSpPr>
            <p:cNvPr id="10251" name="Line 83"/>
            <p:cNvSpPr>
              <a:spLocks noChangeShapeType="1"/>
            </p:cNvSpPr>
            <p:nvPr/>
          </p:nvSpPr>
          <p:spPr bwMode="auto">
            <a:xfrm>
              <a:off x="1401" y="2968"/>
              <a:ext cx="0" cy="79"/>
            </a:xfrm>
            <a:prstGeom prst="line">
              <a:avLst/>
            </a:prstGeom>
            <a:noFill/>
            <a:ln w="9525">
              <a:solidFill>
                <a:srgbClr val="000000"/>
              </a:solidFill>
              <a:round/>
              <a:headEnd/>
              <a:tailEnd/>
            </a:ln>
          </p:spPr>
          <p:txBody>
            <a:bodyPr/>
            <a:lstStyle/>
            <a:p>
              <a:endParaRPr lang="zh-CN" altLang="en-US"/>
            </a:p>
          </p:txBody>
        </p:sp>
        <p:sp>
          <p:nvSpPr>
            <p:cNvPr id="10252" name="Line 84"/>
            <p:cNvSpPr>
              <a:spLocks noChangeShapeType="1"/>
            </p:cNvSpPr>
            <p:nvPr/>
          </p:nvSpPr>
          <p:spPr bwMode="auto">
            <a:xfrm>
              <a:off x="1401" y="3047"/>
              <a:ext cx="882" cy="0"/>
            </a:xfrm>
            <a:prstGeom prst="line">
              <a:avLst/>
            </a:prstGeom>
            <a:noFill/>
            <a:ln w="9525">
              <a:solidFill>
                <a:srgbClr val="000000"/>
              </a:solidFill>
              <a:round/>
              <a:headEnd/>
              <a:tailEnd/>
            </a:ln>
          </p:spPr>
          <p:txBody>
            <a:bodyPr/>
            <a:lstStyle/>
            <a:p>
              <a:endParaRPr lang="zh-CN" altLang="en-US"/>
            </a:p>
          </p:txBody>
        </p:sp>
        <p:sp>
          <p:nvSpPr>
            <p:cNvPr id="10253" name="Line 85"/>
            <p:cNvSpPr>
              <a:spLocks noChangeShapeType="1"/>
            </p:cNvSpPr>
            <p:nvPr/>
          </p:nvSpPr>
          <p:spPr bwMode="auto">
            <a:xfrm>
              <a:off x="1019" y="2441"/>
              <a:ext cx="0" cy="961"/>
            </a:xfrm>
            <a:prstGeom prst="line">
              <a:avLst/>
            </a:prstGeom>
            <a:noFill/>
            <a:ln w="9525">
              <a:solidFill>
                <a:srgbClr val="000000"/>
              </a:solidFill>
              <a:round/>
              <a:headEnd/>
              <a:tailEnd/>
            </a:ln>
          </p:spPr>
          <p:txBody>
            <a:bodyPr/>
            <a:lstStyle/>
            <a:p>
              <a:endParaRPr lang="zh-CN" altLang="en-US"/>
            </a:p>
          </p:txBody>
        </p:sp>
        <p:sp>
          <p:nvSpPr>
            <p:cNvPr id="10254" name="Line 86"/>
            <p:cNvSpPr>
              <a:spLocks noChangeShapeType="1"/>
            </p:cNvSpPr>
            <p:nvPr/>
          </p:nvSpPr>
          <p:spPr bwMode="auto">
            <a:xfrm flipV="1">
              <a:off x="1137" y="2152"/>
              <a:ext cx="0" cy="131"/>
            </a:xfrm>
            <a:prstGeom prst="line">
              <a:avLst/>
            </a:prstGeom>
            <a:noFill/>
            <a:ln w="9525">
              <a:solidFill>
                <a:srgbClr val="000000"/>
              </a:solidFill>
              <a:round/>
              <a:headEnd/>
              <a:tailEnd/>
            </a:ln>
          </p:spPr>
          <p:txBody>
            <a:bodyPr/>
            <a:lstStyle/>
            <a:p>
              <a:endParaRPr lang="zh-CN" altLang="en-US"/>
            </a:p>
          </p:txBody>
        </p:sp>
        <p:sp>
          <p:nvSpPr>
            <p:cNvPr id="10255" name="Line 87"/>
            <p:cNvSpPr>
              <a:spLocks noChangeShapeType="1"/>
            </p:cNvSpPr>
            <p:nvPr/>
          </p:nvSpPr>
          <p:spPr bwMode="auto">
            <a:xfrm>
              <a:off x="795" y="3389"/>
              <a:ext cx="658" cy="0"/>
            </a:xfrm>
            <a:prstGeom prst="line">
              <a:avLst/>
            </a:prstGeom>
            <a:noFill/>
            <a:ln w="9525">
              <a:solidFill>
                <a:srgbClr val="000000"/>
              </a:solidFill>
              <a:round/>
              <a:headEnd/>
              <a:tailEnd/>
            </a:ln>
          </p:spPr>
          <p:txBody>
            <a:bodyPr/>
            <a:lstStyle/>
            <a:p>
              <a:endParaRPr lang="zh-CN" altLang="en-US"/>
            </a:p>
          </p:txBody>
        </p:sp>
        <p:sp>
          <p:nvSpPr>
            <p:cNvPr id="10256" name="Line 88"/>
            <p:cNvSpPr>
              <a:spLocks noChangeShapeType="1"/>
            </p:cNvSpPr>
            <p:nvPr/>
          </p:nvSpPr>
          <p:spPr bwMode="auto">
            <a:xfrm>
              <a:off x="2270" y="2942"/>
              <a:ext cx="0" cy="487"/>
            </a:xfrm>
            <a:prstGeom prst="line">
              <a:avLst/>
            </a:prstGeom>
            <a:noFill/>
            <a:ln w="9525">
              <a:solidFill>
                <a:srgbClr val="000000"/>
              </a:solidFill>
              <a:round/>
              <a:headEnd/>
              <a:tailEnd/>
            </a:ln>
          </p:spPr>
          <p:txBody>
            <a:bodyPr/>
            <a:lstStyle/>
            <a:p>
              <a:endParaRPr lang="zh-CN" altLang="en-US"/>
            </a:p>
          </p:txBody>
        </p:sp>
        <p:sp>
          <p:nvSpPr>
            <p:cNvPr id="10257" name="Rectangle 89"/>
            <p:cNvSpPr>
              <a:spLocks noChangeArrowheads="1"/>
            </p:cNvSpPr>
            <p:nvPr/>
          </p:nvSpPr>
          <p:spPr bwMode="auto">
            <a:xfrm>
              <a:off x="979" y="2283"/>
              <a:ext cx="277" cy="158"/>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0258" name="Rectangle 90"/>
            <p:cNvSpPr>
              <a:spLocks noChangeArrowheads="1"/>
            </p:cNvSpPr>
            <p:nvPr/>
          </p:nvSpPr>
          <p:spPr bwMode="auto">
            <a:xfrm>
              <a:off x="1388" y="3086"/>
              <a:ext cx="342" cy="198"/>
            </a:xfrm>
            <a:prstGeom prst="rect">
              <a:avLst/>
            </a:prstGeom>
            <a:noFill/>
            <a:ln w="9525">
              <a:solidFill>
                <a:srgbClr val="000000"/>
              </a:solidFill>
              <a:miter lim="800000"/>
              <a:headEnd/>
              <a:tailEnd/>
            </a:ln>
          </p:spPr>
          <p:txBody>
            <a:bodyPr lIns="108000" tIns="0" bIns="10800"/>
            <a:lstStyle/>
            <a:p>
              <a:pPr algn="just"/>
              <a:r>
                <a:rPr lang="en-US" altLang="zh-CN" sz="2000">
                  <a:latin typeface="宋体" pitchFamily="2" charset="-122"/>
                </a:rPr>
                <a:t>=1</a:t>
              </a:r>
              <a:endParaRPr lang="en-US" altLang="zh-CN" sz="2000"/>
            </a:p>
          </p:txBody>
        </p:sp>
        <p:sp>
          <p:nvSpPr>
            <p:cNvPr id="10259" name="Line 91"/>
            <p:cNvSpPr>
              <a:spLocks noChangeShapeType="1"/>
            </p:cNvSpPr>
            <p:nvPr/>
          </p:nvSpPr>
          <p:spPr bwMode="auto">
            <a:xfrm flipV="1">
              <a:off x="1572" y="2902"/>
              <a:ext cx="0" cy="184"/>
            </a:xfrm>
            <a:prstGeom prst="line">
              <a:avLst/>
            </a:prstGeom>
            <a:noFill/>
            <a:ln w="9525">
              <a:solidFill>
                <a:srgbClr val="000000"/>
              </a:solidFill>
              <a:round/>
              <a:headEnd/>
              <a:tailEnd/>
            </a:ln>
          </p:spPr>
          <p:txBody>
            <a:bodyPr/>
            <a:lstStyle/>
            <a:p>
              <a:endParaRPr lang="zh-CN" altLang="en-US"/>
            </a:p>
          </p:txBody>
        </p:sp>
        <p:sp>
          <p:nvSpPr>
            <p:cNvPr id="10260" name="Line 92"/>
            <p:cNvSpPr>
              <a:spLocks noChangeShapeType="1"/>
            </p:cNvSpPr>
            <p:nvPr/>
          </p:nvSpPr>
          <p:spPr bwMode="auto">
            <a:xfrm flipV="1">
              <a:off x="1440" y="3284"/>
              <a:ext cx="0" cy="92"/>
            </a:xfrm>
            <a:prstGeom prst="line">
              <a:avLst/>
            </a:prstGeom>
            <a:noFill/>
            <a:ln w="9525">
              <a:solidFill>
                <a:srgbClr val="000000"/>
              </a:solidFill>
              <a:round/>
              <a:headEnd/>
              <a:tailEnd/>
            </a:ln>
          </p:spPr>
          <p:txBody>
            <a:bodyPr/>
            <a:lstStyle/>
            <a:p>
              <a:endParaRPr lang="zh-CN" altLang="en-US"/>
            </a:p>
          </p:txBody>
        </p:sp>
        <p:sp>
          <p:nvSpPr>
            <p:cNvPr id="10261" name="Line 93"/>
            <p:cNvSpPr>
              <a:spLocks noChangeShapeType="1"/>
            </p:cNvSpPr>
            <p:nvPr/>
          </p:nvSpPr>
          <p:spPr bwMode="auto">
            <a:xfrm flipV="1">
              <a:off x="1664" y="3284"/>
              <a:ext cx="0" cy="92"/>
            </a:xfrm>
            <a:prstGeom prst="line">
              <a:avLst/>
            </a:prstGeom>
            <a:noFill/>
            <a:ln w="9525">
              <a:solidFill>
                <a:srgbClr val="000000"/>
              </a:solidFill>
              <a:round/>
              <a:headEnd/>
              <a:tailEnd/>
            </a:ln>
          </p:spPr>
          <p:txBody>
            <a:bodyPr/>
            <a:lstStyle/>
            <a:p>
              <a:endParaRPr lang="zh-CN" altLang="en-US"/>
            </a:p>
          </p:txBody>
        </p:sp>
        <p:sp>
          <p:nvSpPr>
            <p:cNvPr id="10262" name="Line 94"/>
            <p:cNvSpPr>
              <a:spLocks noChangeShapeType="1"/>
            </p:cNvSpPr>
            <p:nvPr/>
          </p:nvSpPr>
          <p:spPr bwMode="auto">
            <a:xfrm>
              <a:off x="1651" y="3376"/>
              <a:ext cx="158" cy="0"/>
            </a:xfrm>
            <a:prstGeom prst="line">
              <a:avLst/>
            </a:prstGeom>
            <a:noFill/>
            <a:ln w="9525">
              <a:solidFill>
                <a:srgbClr val="000000"/>
              </a:solidFill>
              <a:round/>
              <a:headEnd/>
              <a:tailEnd/>
            </a:ln>
          </p:spPr>
          <p:txBody>
            <a:bodyPr/>
            <a:lstStyle/>
            <a:p>
              <a:endParaRPr lang="zh-CN" altLang="en-US"/>
            </a:p>
          </p:txBody>
        </p:sp>
        <p:sp>
          <p:nvSpPr>
            <p:cNvPr id="10263" name="Line 95"/>
            <p:cNvSpPr>
              <a:spLocks noChangeShapeType="1"/>
            </p:cNvSpPr>
            <p:nvPr/>
          </p:nvSpPr>
          <p:spPr bwMode="auto">
            <a:xfrm flipV="1">
              <a:off x="1809" y="2349"/>
              <a:ext cx="0" cy="1027"/>
            </a:xfrm>
            <a:prstGeom prst="line">
              <a:avLst/>
            </a:prstGeom>
            <a:noFill/>
            <a:ln w="9525">
              <a:solidFill>
                <a:srgbClr val="000000"/>
              </a:solidFill>
              <a:round/>
              <a:headEnd/>
              <a:tailEnd/>
            </a:ln>
          </p:spPr>
          <p:txBody>
            <a:bodyPr/>
            <a:lstStyle/>
            <a:p>
              <a:endParaRPr lang="zh-CN" altLang="en-US"/>
            </a:p>
          </p:txBody>
        </p:sp>
        <p:sp>
          <p:nvSpPr>
            <p:cNvPr id="10264" name="Line 96"/>
            <p:cNvSpPr>
              <a:spLocks noChangeShapeType="1"/>
            </p:cNvSpPr>
            <p:nvPr/>
          </p:nvSpPr>
          <p:spPr bwMode="auto">
            <a:xfrm>
              <a:off x="1822" y="2362"/>
              <a:ext cx="632" cy="0"/>
            </a:xfrm>
            <a:prstGeom prst="line">
              <a:avLst/>
            </a:prstGeom>
            <a:noFill/>
            <a:ln w="9525">
              <a:solidFill>
                <a:srgbClr val="000000"/>
              </a:solidFill>
              <a:round/>
              <a:headEnd/>
              <a:tailEnd/>
            </a:ln>
          </p:spPr>
          <p:txBody>
            <a:bodyPr/>
            <a:lstStyle/>
            <a:p>
              <a:endParaRPr lang="zh-CN" altLang="en-US"/>
            </a:p>
          </p:txBody>
        </p:sp>
        <p:sp>
          <p:nvSpPr>
            <p:cNvPr id="10265" name="Line 97"/>
            <p:cNvSpPr>
              <a:spLocks noChangeShapeType="1"/>
            </p:cNvSpPr>
            <p:nvPr/>
          </p:nvSpPr>
          <p:spPr bwMode="auto">
            <a:xfrm flipV="1">
              <a:off x="2454" y="2152"/>
              <a:ext cx="0" cy="355"/>
            </a:xfrm>
            <a:prstGeom prst="line">
              <a:avLst/>
            </a:prstGeom>
            <a:noFill/>
            <a:ln w="9525">
              <a:solidFill>
                <a:srgbClr val="000000"/>
              </a:solidFill>
              <a:round/>
              <a:headEnd/>
              <a:tailEnd/>
            </a:ln>
          </p:spPr>
          <p:txBody>
            <a:bodyPr/>
            <a:lstStyle/>
            <a:p>
              <a:endParaRPr lang="zh-CN" altLang="en-US"/>
            </a:p>
          </p:txBody>
        </p:sp>
        <p:sp>
          <p:nvSpPr>
            <p:cNvPr id="10266" name="Text Box 117"/>
            <p:cNvSpPr txBox="1">
              <a:spLocks noChangeArrowheads="1"/>
            </p:cNvSpPr>
            <p:nvPr/>
          </p:nvSpPr>
          <p:spPr bwMode="auto">
            <a:xfrm>
              <a:off x="624" y="3297"/>
              <a:ext cx="145" cy="184"/>
            </a:xfrm>
            <a:prstGeom prst="rect">
              <a:avLst/>
            </a:prstGeom>
            <a:solidFill>
              <a:srgbClr val="FFFFFF"/>
            </a:solidFill>
            <a:ln w="9525">
              <a:noFill/>
              <a:miter lim="800000"/>
              <a:headEnd/>
              <a:tailEnd/>
            </a:ln>
          </p:spPr>
          <p:txBody>
            <a:bodyPr lIns="0" tIns="0" rIns="0" bIns="0"/>
            <a:lstStyle/>
            <a:p>
              <a:pPr algn="just"/>
              <a:r>
                <a:rPr lang="en-US" altLang="zh-CN" sz="2000"/>
                <a:t>x</a:t>
              </a:r>
            </a:p>
          </p:txBody>
        </p:sp>
        <p:sp>
          <p:nvSpPr>
            <p:cNvPr id="10267" name="Text Box 118"/>
            <p:cNvSpPr txBox="1">
              <a:spLocks noChangeArrowheads="1"/>
            </p:cNvSpPr>
            <p:nvPr/>
          </p:nvSpPr>
          <p:spPr bwMode="auto">
            <a:xfrm>
              <a:off x="2296" y="3258"/>
              <a:ext cx="248" cy="198"/>
            </a:xfrm>
            <a:prstGeom prst="rect">
              <a:avLst/>
            </a:prstGeom>
            <a:solidFill>
              <a:srgbClr val="FFFFFF"/>
            </a:solidFill>
            <a:ln w="9525">
              <a:noFill/>
              <a:miter lim="800000"/>
              <a:headEnd/>
              <a:tailEnd/>
            </a:ln>
          </p:spPr>
          <p:txBody>
            <a:bodyPr lIns="0" tIns="0" rIns="0" bIns="0"/>
            <a:lstStyle/>
            <a:p>
              <a:pPr algn="just"/>
              <a:r>
                <a:rPr lang="en-US" altLang="zh-CN" sz="2000"/>
                <a:t>CP</a:t>
              </a:r>
            </a:p>
          </p:txBody>
        </p:sp>
        <p:sp>
          <p:nvSpPr>
            <p:cNvPr id="10268" name="Text Box 120"/>
            <p:cNvSpPr txBox="1">
              <a:spLocks noChangeArrowheads="1"/>
            </p:cNvSpPr>
            <p:nvPr/>
          </p:nvSpPr>
          <p:spPr bwMode="auto">
            <a:xfrm>
              <a:off x="1488" y="1920"/>
              <a:ext cx="276" cy="288"/>
            </a:xfrm>
            <a:prstGeom prst="rect">
              <a:avLst/>
            </a:prstGeom>
            <a:noFill/>
            <a:ln w="9525">
              <a:noFill/>
              <a:miter lim="800000"/>
              <a:headEnd/>
              <a:tailEnd/>
            </a:ln>
          </p:spPr>
          <p:txBody>
            <a:bodyPr wrap="none">
              <a:spAutoFit/>
            </a:bodyPr>
            <a:lstStyle/>
            <a:p>
              <a:pPr eaLnBrk="1" hangingPunct="1"/>
              <a:r>
                <a:rPr lang="en-US" altLang="zh-CN"/>
                <a:t>y</a:t>
              </a:r>
              <a:r>
                <a:rPr lang="en-US" altLang="zh-CN" baseline="-25000"/>
                <a:t>2</a:t>
              </a:r>
              <a:endParaRPr lang="en-US" altLang="zh-CN"/>
            </a:p>
          </p:txBody>
        </p:sp>
        <p:sp>
          <p:nvSpPr>
            <p:cNvPr id="10269" name="Text Box 121"/>
            <p:cNvSpPr txBox="1">
              <a:spLocks noChangeArrowheads="1"/>
            </p:cNvSpPr>
            <p:nvPr/>
          </p:nvSpPr>
          <p:spPr bwMode="auto">
            <a:xfrm>
              <a:off x="2352" y="1920"/>
              <a:ext cx="276" cy="288"/>
            </a:xfrm>
            <a:prstGeom prst="rect">
              <a:avLst/>
            </a:prstGeom>
            <a:noFill/>
            <a:ln w="9525">
              <a:noFill/>
              <a:miter lim="800000"/>
              <a:headEnd/>
              <a:tailEnd/>
            </a:ln>
          </p:spPr>
          <p:txBody>
            <a:bodyPr wrap="none">
              <a:spAutoFit/>
            </a:bodyPr>
            <a:lstStyle/>
            <a:p>
              <a:pPr eaLnBrk="1" hangingPunct="1"/>
              <a:r>
                <a:rPr lang="en-US" altLang="zh-CN"/>
                <a:t>y</a:t>
              </a:r>
              <a:r>
                <a:rPr lang="en-US" altLang="zh-CN" baseline="-25000"/>
                <a:t>1</a:t>
              </a:r>
              <a:endParaRPr lang="en-US" altLang="zh-CN"/>
            </a:p>
          </p:txBody>
        </p:sp>
        <p:graphicFrame>
          <p:nvGraphicFramePr>
            <p:cNvPr id="10270" name="Object 123"/>
            <p:cNvGraphicFramePr>
              <a:graphicFrameLocks noChangeAspect="1"/>
            </p:cNvGraphicFramePr>
            <p:nvPr/>
          </p:nvGraphicFramePr>
          <p:xfrm>
            <a:off x="864" y="1920"/>
            <a:ext cx="588" cy="256"/>
          </p:xfrm>
          <a:graphic>
            <a:graphicData uri="http://schemas.openxmlformats.org/presentationml/2006/ole">
              <mc:AlternateContent xmlns:mc="http://schemas.openxmlformats.org/markup-compatibility/2006">
                <mc:Choice xmlns:v="urn:schemas-microsoft-com:vml" Requires="v">
                  <p:oleObj spid="_x0000_s10283" r:id="rId3" imgW="494870" imgH="215713" progId="Equation.3">
                    <p:embed/>
                  </p:oleObj>
                </mc:Choice>
                <mc:Fallback>
                  <p:oleObj r:id="rId3" imgW="494870" imgH="215713" progId="Equation.3">
                    <p:embed/>
                    <p:pic>
                      <p:nvPicPr>
                        <p:cNvPr id="0" name="Object 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920"/>
                          <a:ext cx="58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90238" name="Text Box 126"/>
          <p:cNvSpPr txBox="1">
            <a:spLocks noChangeArrowheads="1"/>
          </p:cNvSpPr>
          <p:nvPr/>
        </p:nvSpPr>
        <p:spPr bwMode="auto">
          <a:xfrm>
            <a:off x="990600" y="5791200"/>
            <a:ext cx="3352800" cy="457200"/>
          </a:xfrm>
          <a:prstGeom prst="rect">
            <a:avLst/>
          </a:prstGeom>
          <a:noFill/>
          <a:ln w="9525">
            <a:noFill/>
            <a:miter lim="800000"/>
            <a:headEnd/>
            <a:tailEnd/>
          </a:ln>
        </p:spPr>
        <p:txBody>
          <a:bodyPr>
            <a:spAutoFit/>
          </a:bodyPr>
          <a:lstStyle/>
          <a:p>
            <a:pPr eaLnBrk="1" hangingPunct="1">
              <a:spcBef>
                <a:spcPct val="50000"/>
              </a:spcBef>
            </a:pPr>
            <a:r>
              <a:rPr lang="en-US" altLang="zh-CN"/>
              <a:t>Mealy </a:t>
            </a:r>
            <a:r>
              <a:rPr lang="zh-CN" altLang="en-US"/>
              <a:t>型同步时序电路 </a:t>
            </a:r>
          </a:p>
        </p:txBody>
      </p:sp>
      <p:sp>
        <p:nvSpPr>
          <p:cNvPr id="90239" name="Text Box 127"/>
          <p:cNvSpPr txBox="1">
            <a:spLocks noChangeArrowheads="1"/>
          </p:cNvSpPr>
          <p:nvPr/>
        </p:nvSpPr>
        <p:spPr bwMode="auto">
          <a:xfrm>
            <a:off x="5257800" y="5715000"/>
            <a:ext cx="3200400" cy="457200"/>
          </a:xfrm>
          <a:prstGeom prst="rect">
            <a:avLst/>
          </a:prstGeom>
          <a:noFill/>
          <a:ln w="9525">
            <a:noFill/>
            <a:miter lim="800000"/>
            <a:headEnd/>
            <a:tailEnd/>
          </a:ln>
        </p:spPr>
        <p:txBody>
          <a:bodyPr>
            <a:spAutoFit/>
          </a:bodyPr>
          <a:lstStyle/>
          <a:p>
            <a:pPr eaLnBrk="1" hangingPunct="1">
              <a:spcBef>
                <a:spcPct val="50000"/>
              </a:spcBef>
            </a:pPr>
            <a:r>
              <a:rPr lang="en-US" altLang="zh-CN"/>
              <a:t>Moore</a:t>
            </a:r>
            <a:r>
              <a:rPr lang="zh-CN" altLang="en-US"/>
              <a:t>型同步时序电路 </a:t>
            </a:r>
          </a:p>
        </p:txBody>
      </p:sp>
      <p:sp>
        <p:nvSpPr>
          <p:cNvPr id="10246" name="Text Box 167"/>
          <p:cNvSpPr txBox="1">
            <a:spLocks noChangeArrowheads="1"/>
          </p:cNvSpPr>
          <p:nvPr/>
        </p:nvSpPr>
        <p:spPr bwMode="auto">
          <a:xfrm>
            <a:off x="379413" y="628650"/>
            <a:ext cx="8085137" cy="522288"/>
          </a:xfrm>
          <a:prstGeom prst="rect">
            <a:avLst/>
          </a:prstGeom>
          <a:noFill/>
          <a:ln w="9525">
            <a:noFill/>
            <a:miter lim="800000"/>
            <a:headEnd/>
            <a:tailEnd/>
          </a:ln>
        </p:spPr>
        <p:txBody>
          <a:bodyPr>
            <a:spAutoFit/>
          </a:bodyPr>
          <a:lstStyle/>
          <a:p>
            <a:pPr eaLnBrk="1" hangingPunct="1">
              <a:spcBef>
                <a:spcPct val="50000"/>
              </a:spcBef>
            </a:pPr>
            <a:r>
              <a:rPr lang="zh-CN" altLang="en-US" sz="2800" b="1"/>
              <a:t>例：判断下面两个电路为何种类型时序逻辑电路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90236"/>
                                        </p:tgtEl>
                                        <p:attrNameLst>
                                          <p:attrName>style.visibility</p:attrName>
                                        </p:attrNameLst>
                                      </p:cBhvr>
                                      <p:to>
                                        <p:strVal val="visible"/>
                                      </p:to>
                                    </p:set>
                                    <p:animEffect transition="in" filter="box(out)">
                                      <p:cBhvr>
                                        <p:cTn id="7" dur="500"/>
                                        <p:tgtEl>
                                          <p:spTgt spid="90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90237"/>
                                        </p:tgtEl>
                                        <p:attrNameLst>
                                          <p:attrName>style.visibility</p:attrName>
                                        </p:attrNameLst>
                                      </p:cBhvr>
                                      <p:to>
                                        <p:strVal val="visible"/>
                                      </p:to>
                                    </p:set>
                                    <p:animEffect transition="in" filter="box(out)">
                                      <p:cBhvr>
                                        <p:cTn id="12" dur="500"/>
                                        <p:tgtEl>
                                          <p:spTgt spid="902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2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38" grpId="0"/>
      <p:bldP spid="90239" grpId="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1377</TotalTime>
  <Words>4141</Words>
  <Application>Microsoft Office PowerPoint</Application>
  <PresentationFormat>全屏显示(4:3)</PresentationFormat>
  <Paragraphs>1509</Paragraphs>
  <Slides>54</Slides>
  <Notes>6</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2" baseType="lpstr">
      <vt:lpstr>等线</vt:lpstr>
      <vt:lpstr>楷体_GB2312</vt:lpstr>
      <vt:lpstr>隶书</vt:lpstr>
      <vt:lpstr>宋体</vt:lpstr>
      <vt:lpstr>Arial</vt:lpstr>
      <vt:lpstr>Times New Roman</vt:lpstr>
      <vt:lpstr>默认设计模板</vt:lpstr>
      <vt:lpstr>Microsoft 公式 3.0</vt:lpstr>
      <vt:lpstr>第6章  时序逻辑电路的分析和设计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第6章  时序逻辑电路的分析和设计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第6章  时序逻辑电路的分析和设计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时序逻辑电路的分析和设计</dc:title>
  <dc:creator>程永山</dc:creator>
  <cp:lastModifiedBy>zql</cp:lastModifiedBy>
  <cp:revision>91</cp:revision>
  <dcterms:created xsi:type="dcterms:W3CDTF">2003-04-16T03:51:35Z</dcterms:created>
  <dcterms:modified xsi:type="dcterms:W3CDTF">2021-11-16T08:35:18Z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